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4701A28-D271-48EB-A870-D00CAABA809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D97D593-4DDA-4782-BC9E-C432FF600AB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20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1A28-D271-48EB-A870-D00CAABA809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D593-4DDA-4782-BC9E-C432FF60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50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1A28-D271-48EB-A870-D00CAABA809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D593-4DDA-4782-BC9E-C432FF600AB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14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1A28-D271-48EB-A870-D00CAABA809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D593-4DDA-4782-BC9E-C432FF600AB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396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1A28-D271-48EB-A870-D00CAABA809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D593-4DDA-4782-BC9E-C432FF60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844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1A28-D271-48EB-A870-D00CAABA809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D593-4DDA-4782-BC9E-C432FF600AB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422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1A28-D271-48EB-A870-D00CAABA809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D593-4DDA-4782-BC9E-C432FF600AB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1A28-D271-48EB-A870-D00CAABA809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D593-4DDA-4782-BC9E-C432FF600ABF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417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1A28-D271-48EB-A870-D00CAABA809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D593-4DDA-4782-BC9E-C432FF600ABF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64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1A28-D271-48EB-A870-D00CAABA809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D593-4DDA-4782-BC9E-C432FF60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17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1A28-D271-48EB-A870-D00CAABA809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D593-4DDA-4782-BC9E-C432FF600AB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4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1A28-D271-48EB-A870-D00CAABA809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D593-4DDA-4782-BC9E-C432FF60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46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1A28-D271-48EB-A870-D00CAABA809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D593-4DDA-4782-BC9E-C432FF600ABF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33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1A28-D271-48EB-A870-D00CAABA809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D593-4DDA-4782-BC9E-C432FF600ABF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51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1A28-D271-48EB-A870-D00CAABA809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D593-4DDA-4782-BC9E-C432FF60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0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1A28-D271-48EB-A870-D00CAABA809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D593-4DDA-4782-BC9E-C432FF600AB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60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1A28-D271-48EB-A870-D00CAABA809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D593-4DDA-4782-BC9E-C432FF60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23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701A28-D271-48EB-A870-D00CAABA809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97D593-4DDA-4782-BC9E-C432FF60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68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BB21C-9F29-47AD-8A4F-DEDA884D5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800" dirty="0"/>
              <a:t>Тема работы:</a:t>
            </a:r>
            <a:br>
              <a:rPr lang="ru-RU" sz="2800" dirty="0"/>
            </a:br>
            <a:r>
              <a:rPr lang="ru-RU" sz="2800" dirty="0"/>
              <a:t>Спутниковые навигационные системы с дифференциальной коррекцией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1A8E8D-5EEF-4A44-BFEE-62AC5DE33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1449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/>
              <a:t>Подготовил:</a:t>
            </a:r>
          </a:p>
          <a:p>
            <a:pPr algn="r"/>
            <a:r>
              <a:rPr lang="ru-RU" dirty="0"/>
              <a:t>студент группы 3298</a:t>
            </a:r>
          </a:p>
          <a:p>
            <a:pPr algn="r"/>
            <a:r>
              <a:rPr lang="ru-RU" dirty="0"/>
              <a:t>Хамидуллин Адель</a:t>
            </a:r>
          </a:p>
          <a:p>
            <a:pPr algn="r"/>
            <a:r>
              <a:rPr lang="ru-RU" dirty="0"/>
              <a:t>Проверил:</a:t>
            </a:r>
          </a:p>
          <a:p>
            <a:pPr algn="r"/>
            <a:r>
              <a:rPr lang="ru-RU" dirty="0" err="1"/>
              <a:t>Маханько</a:t>
            </a:r>
            <a:r>
              <a:rPr lang="ru-RU" dirty="0"/>
              <a:t> А.А.</a:t>
            </a:r>
          </a:p>
        </p:txBody>
      </p:sp>
    </p:spTree>
    <p:extLst>
      <p:ext uri="{BB962C8B-B14F-4D97-AF65-F5344CB8AC3E}">
        <p14:creationId xmlns:p14="http://schemas.microsoft.com/office/powerpoint/2010/main" val="188245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EE5A1-0680-4563-927C-1E952437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2800" dirty="0"/>
              <a:t>2. Функционирование систем </a:t>
            </a:r>
            <a:r>
              <a:rPr lang="en-US" sz="2800" dirty="0"/>
              <a:t>Real Time Kinematic</a:t>
            </a:r>
            <a:r>
              <a:rPr lang="ru-RU" sz="2800" dirty="0"/>
              <a:t>. </a:t>
            </a:r>
            <a:br>
              <a:rPr lang="ru-RU" sz="2800" dirty="0"/>
            </a:br>
            <a:r>
              <a:rPr lang="ru-RU" sz="2800" dirty="0"/>
              <a:t>Принцип работы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468276-73B2-493D-BABF-1C81FFB4D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Принцип работы:</a:t>
            </a:r>
          </a:p>
          <a:p>
            <a:pPr marL="457200" indent="-457200">
              <a:buAutoNum type="arabicPeriod"/>
            </a:pPr>
            <a:r>
              <a:rPr lang="ru-RU" dirty="0"/>
              <a:t>Измерение фазы несущей </a:t>
            </a:r>
            <a:r>
              <a:rPr lang="en-US" dirty="0"/>
              <a:t>GNSS</a:t>
            </a:r>
            <a:r>
              <a:rPr lang="ru-RU" dirty="0"/>
              <a:t>-сигналов на двух приемниках.</a:t>
            </a:r>
          </a:p>
          <a:p>
            <a:pPr marL="457200" indent="-457200">
              <a:buAutoNum type="arabicPeriod"/>
            </a:pPr>
            <a:r>
              <a:rPr lang="ru-RU" dirty="0"/>
              <a:t>Обработка информации с помощью ПО на ЦВМ </a:t>
            </a:r>
          </a:p>
          <a:p>
            <a:pPr marL="457200" indent="-457200">
              <a:buAutoNum type="arabicPeriod"/>
            </a:pPr>
            <a:r>
              <a:rPr lang="ru-RU" dirty="0"/>
              <a:t>Получение данных на подвижном приемнике с дифференциальными поправками </a:t>
            </a:r>
          </a:p>
          <a:p>
            <a:pPr marL="457200" indent="-457200">
              <a:buAutoNum type="arabicPeriod"/>
            </a:pPr>
            <a:r>
              <a:rPr lang="ru-RU" dirty="0"/>
              <a:t>Синхронизация с геостационарными ИСЗ.</a:t>
            </a:r>
          </a:p>
          <a:p>
            <a:pPr marL="457200" indent="-457200">
              <a:buAutoNum type="arabicPeriod"/>
            </a:pPr>
            <a:r>
              <a:rPr lang="ru-RU" dirty="0"/>
              <a:t>Получение потребителями координат.</a:t>
            </a:r>
          </a:p>
        </p:txBody>
      </p:sp>
      <p:pic>
        <p:nvPicPr>
          <p:cNvPr id="2052" name="Picture 4" descr="Real-time kinematic positioning - Wikiwand">
            <a:extLst>
              <a:ext uri="{FF2B5EF4-FFF2-40B4-BE49-F238E27FC236}">
                <a16:creationId xmlns:a16="http://schemas.microsoft.com/office/drawing/2014/main" id="{0AA082D5-97FA-4B20-9149-A4B099B575A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2677319"/>
            <a:ext cx="4191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07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64832-28C7-4556-8382-35A53004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2800" dirty="0"/>
              <a:t>2. Функционирование систем </a:t>
            </a:r>
            <a:r>
              <a:rPr lang="en-US" sz="2800" dirty="0"/>
              <a:t>Real Time Kinematic</a:t>
            </a:r>
            <a:r>
              <a:rPr lang="ru-RU" sz="2800" dirty="0"/>
              <a:t>. </a:t>
            </a:r>
            <a:br>
              <a:rPr lang="en-US" sz="2800" dirty="0"/>
            </a:br>
            <a:r>
              <a:rPr lang="ru-RU" sz="2800" dirty="0"/>
              <a:t>История развития </a:t>
            </a:r>
            <a:r>
              <a:rPr lang="en-US" sz="2800" dirty="0"/>
              <a:t>RTK</a:t>
            </a:r>
            <a:endParaRPr lang="ru-RU" sz="28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76B53F5-B614-4B9D-9793-DE3F2024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 развитием технологий дифференциального глобального позиционирования в 1990-х были начаты исследования по увеличению точности определения координат вплоть до нескольких сантиметров. Для этого были разработаны методы динамического определения координат в режиме реального времени за счет подвижных станций.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33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0A3D1-415C-4659-B5A4-F1CFDDF7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/>
              <a:t>2. Функционирование систем </a:t>
            </a:r>
            <a:r>
              <a:rPr lang="en-US" sz="2800" dirty="0"/>
              <a:t>Real Time Kinematic</a:t>
            </a:r>
            <a:r>
              <a:rPr lang="ru-RU" sz="2800" dirty="0"/>
              <a:t>. </a:t>
            </a:r>
            <a:br>
              <a:rPr lang="ru-RU" sz="2800" dirty="0"/>
            </a:br>
            <a:r>
              <a:rPr lang="ru-RU" sz="2800" dirty="0"/>
              <a:t>Достоинства и недостатки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B2C45B-7206-42B4-AA0E-FD37A2D7BE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Достоинства:</a:t>
            </a:r>
          </a:p>
          <a:p>
            <a:r>
              <a:rPr lang="ru-RU" dirty="0"/>
              <a:t>Высокая точность определения местоположения в реальном времени</a:t>
            </a:r>
          </a:p>
          <a:p>
            <a:r>
              <a:rPr lang="ru-RU" dirty="0"/>
              <a:t>Работа с различными спутниковыми системами (</a:t>
            </a:r>
            <a:r>
              <a:rPr lang="en-US" dirty="0"/>
              <a:t>GPS, </a:t>
            </a:r>
            <a:r>
              <a:rPr lang="ru-RU" dirty="0"/>
              <a:t>ГЛОНАСС, </a:t>
            </a:r>
            <a:r>
              <a:rPr lang="en-US" dirty="0"/>
              <a:t>GALILEO, COMPASS);</a:t>
            </a:r>
          </a:p>
          <a:p>
            <a:r>
              <a:rPr lang="ru-RU" dirty="0"/>
              <a:t>Возможность использования более доступным протоколов соединения</a:t>
            </a:r>
            <a:r>
              <a:rPr lang="en-US" dirty="0"/>
              <a:t>: Wi-Fi, Bluetooth, Ethernet, GPRS </a:t>
            </a:r>
            <a:r>
              <a:rPr lang="ru-RU" dirty="0"/>
              <a:t>и т.д.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875966F-0508-4647-9C9E-918ECF3E9A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Недостатки:</a:t>
            </a:r>
          </a:p>
          <a:p>
            <a:r>
              <a:rPr lang="ru-RU" dirty="0"/>
              <a:t>Ограниченный диапазон системы дифференциальных правок</a:t>
            </a:r>
          </a:p>
          <a:p>
            <a:r>
              <a:rPr lang="ru-RU" dirty="0"/>
              <a:t>Дороговизна и большие требования к программного и аппаратному обеспечению</a:t>
            </a:r>
          </a:p>
        </p:txBody>
      </p:sp>
    </p:spTree>
    <p:extLst>
      <p:ext uri="{BB962C8B-B14F-4D97-AF65-F5344CB8AC3E}">
        <p14:creationId xmlns:p14="http://schemas.microsoft.com/office/powerpoint/2010/main" val="331687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A98BE-CDF1-4606-B1F1-B8DAE345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2800" dirty="0"/>
              <a:t>2. Функционирование систем </a:t>
            </a:r>
            <a:r>
              <a:rPr lang="en-US" sz="2800" dirty="0"/>
              <a:t>Real Time Kinematic</a:t>
            </a:r>
            <a:r>
              <a:rPr lang="ru-RU" sz="2800" dirty="0"/>
              <a:t>. </a:t>
            </a:r>
            <a:br>
              <a:rPr lang="ru-RU" sz="2800" dirty="0"/>
            </a:br>
            <a:r>
              <a:rPr lang="ru-RU" sz="2800" dirty="0"/>
              <a:t>Типы каналов связи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7B8725-FC07-4043-BBCE-C20F673CA9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CSD – </a:t>
            </a:r>
            <a:r>
              <a:rPr lang="ru-RU" dirty="0"/>
              <a:t>постоянная скорость передачи данных (9,6 кб</a:t>
            </a:r>
            <a:r>
              <a:rPr lang="en-US" dirty="0"/>
              <a:t>/</a:t>
            </a:r>
            <a:r>
              <a:rPr lang="ru-RU" dirty="0"/>
              <a:t>сек), более обширная зона, чем у </a:t>
            </a:r>
            <a:r>
              <a:rPr lang="en-US" dirty="0"/>
              <a:t>GSM, </a:t>
            </a:r>
            <a:r>
              <a:rPr lang="ru-RU" dirty="0"/>
              <a:t>стабильное соединение</a:t>
            </a:r>
          </a:p>
          <a:p>
            <a:r>
              <a:rPr lang="en-US" dirty="0"/>
              <a:t>GPRS – </a:t>
            </a:r>
            <a:r>
              <a:rPr lang="ru-RU" dirty="0"/>
              <a:t>получение </a:t>
            </a:r>
            <a:r>
              <a:rPr lang="en-US" dirty="0"/>
              <a:t>IP</a:t>
            </a:r>
            <a:r>
              <a:rPr lang="ru-RU" dirty="0"/>
              <a:t>-адреса оператора, связь по </a:t>
            </a:r>
            <a:r>
              <a:rPr lang="en-US" dirty="0"/>
              <a:t>GSM</a:t>
            </a:r>
            <a:r>
              <a:rPr lang="ru-RU" dirty="0"/>
              <a:t>-соединению, тарификация</a:t>
            </a:r>
          </a:p>
          <a:p>
            <a:r>
              <a:rPr lang="en-US" dirty="0"/>
              <a:t>VRS – </a:t>
            </a:r>
            <a:r>
              <a:rPr lang="ru-RU"/>
              <a:t>использование постоянных базовых </a:t>
            </a:r>
            <a:r>
              <a:rPr lang="ru-RU" dirty="0"/>
              <a:t>станций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C509589-978E-4BBC-B5FE-0CCAEEB0051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545" y="2560638"/>
            <a:ext cx="4350410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22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2AE36-B32C-4F44-B1DC-511566FD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/>
              <a:t>2. Функционирование систем </a:t>
            </a:r>
            <a:r>
              <a:rPr lang="en-US" sz="2800" dirty="0"/>
              <a:t>Real Time Kinematic</a:t>
            </a:r>
            <a:r>
              <a:rPr lang="ru-RU" sz="2800" dirty="0"/>
              <a:t>. </a:t>
            </a:r>
            <a:br>
              <a:rPr lang="ru-RU" sz="2800" dirty="0"/>
            </a:br>
            <a:r>
              <a:rPr lang="ru-RU" sz="2800" dirty="0"/>
              <a:t>Примеры систем</a:t>
            </a:r>
            <a:r>
              <a:rPr lang="en-US" sz="2800" dirty="0"/>
              <a:t>. Leica </a:t>
            </a:r>
            <a:r>
              <a:rPr lang="en-US" sz="2800" dirty="0" err="1"/>
              <a:t>iCON</a:t>
            </a:r>
            <a:r>
              <a:rPr lang="en-US" sz="2800" dirty="0"/>
              <a:t> ICG60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F9AF6-B9A5-4CEB-896C-68D8FDA2D9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Комплектация: ровер, база и контроллер.</a:t>
            </a:r>
          </a:p>
          <a:p>
            <a:r>
              <a:rPr lang="ru-RU" dirty="0"/>
              <a:t>Точность: 1,5 см по высоте, 1 см в плане</a:t>
            </a:r>
          </a:p>
          <a:p>
            <a:r>
              <a:rPr lang="ru-RU" dirty="0"/>
              <a:t>Средства связи: </a:t>
            </a:r>
            <a:r>
              <a:rPr lang="en-US" dirty="0"/>
              <a:t>GSM, Bluetooth, </a:t>
            </a:r>
            <a:r>
              <a:rPr lang="ru-RU" dirty="0"/>
              <a:t>радиомодем</a:t>
            </a:r>
          </a:p>
          <a:p>
            <a:r>
              <a:rPr lang="ru-RU" dirty="0"/>
              <a:t>Принимаемые сигналы: </a:t>
            </a:r>
            <a:r>
              <a:rPr lang="en-US" dirty="0"/>
              <a:t>GPS, </a:t>
            </a:r>
            <a:r>
              <a:rPr lang="ru-RU" dirty="0" err="1"/>
              <a:t>Глонасс</a:t>
            </a:r>
            <a:r>
              <a:rPr lang="ru-RU" dirty="0"/>
              <a:t>, </a:t>
            </a:r>
            <a:r>
              <a:rPr lang="en-US" dirty="0"/>
              <a:t>WAAS, EGNOS, SBAS, GAGAN .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4F1CAC-F6C9-412E-9D81-6F3EAE889B8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81" y="2560638"/>
            <a:ext cx="3309937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30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2AE36-B32C-4F44-B1DC-511566FD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/>
              <a:t>2. Функционирование систем </a:t>
            </a:r>
            <a:r>
              <a:rPr lang="en-US" sz="2800" dirty="0"/>
              <a:t>Real Time Kinematic</a:t>
            </a:r>
            <a:r>
              <a:rPr lang="ru-RU" sz="2800" dirty="0"/>
              <a:t>. </a:t>
            </a:r>
            <a:br>
              <a:rPr lang="ru-RU" sz="2800" dirty="0"/>
            </a:br>
            <a:r>
              <a:rPr lang="ru-RU" sz="2800" dirty="0"/>
              <a:t>Примеры систем</a:t>
            </a:r>
            <a:r>
              <a:rPr lang="en-US" sz="2800" dirty="0"/>
              <a:t>. </a:t>
            </a:r>
            <a:r>
              <a:rPr lang="en-US" sz="2800" dirty="0" err="1"/>
              <a:t>PrinCe</a:t>
            </a:r>
            <a:r>
              <a:rPr lang="en-US" sz="2800" dirty="0"/>
              <a:t> i50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F9AF6-B9A5-4CEB-896C-68D8FDA2D9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Комплектация: ровер, база и контроллер.</a:t>
            </a:r>
          </a:p>
          <a:p>
            <a:r>
              <a:rPr lang="ru-RU" dirty="0"/>
              <a:t>Точность: 2,5 см по высоте и в плане</a:t>
            </a:r>
          </a:p>
          <a:p>
            <a:r>
              <a:rPr lang="ru-RU" dirty="0"/>
              <a:t>Средства связи: </a:t>
            </a:r>
            <a:r>
              <a:rPr lang="en-US" dirty="0"/>
              <a:t>GSM (3G, 4G), Bluetooth, Wi-Fi</a:t>
            </a:r>
            <a:endParaRPr lang="ru-RU" dirty="0"/>
          </a:p>
          <a:p>
            <a:r>
              <a:rPr lang="ru-RU" dirty="0"/>
              <a:t>Принимаемые сигналы: </a:t>
            </a:r>
            <a:r>
              <a:rPr lang="en-US" dirty="0"/>
              <a:t>GPS, </a:t>
            </a:r>
            <a:r>
              <a:rPr lang="ru-RU" dirty="0" err="1"/>
              <a:t>Глонасс</a:t>
            </a:r>
            <a:r>
              <a:rPr lang="ru-RU" dirty="0"/>
              <a:t>,</a:t>
            </a:r>
            <a:r>
              <a:rPr lang="en-US" dirty="0"/>
              <a:t> SBAS, </a:t>
            </a:r>
            <a:r>
              <a:rPr lang="en-US" dirty="0" err="1"/>
              <a:t>BeiDou</a:t>
            </a:r>
            <a:r>
              <a:rPr lang="en-US" dirty="0"/>
              <a:t>, Galileo.</a:t>
            </a:r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629D2DE-DB3B-4BC5-9A34-D53961873B2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81" y="2560638"/>
            <a:ext cx="3309937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29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2AE36-B32C-4F44-B1DC-511566FD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/>
              <a:t>2. Функционирование систем </a:t>
            </a:r>
            <a:r>
              <a:rPr lang="en-US" sz="2800" dirty="0"/>
              <a:t>Real Time Kinematic</a:t>
            </a:r>
            <a:r>
              <a:rPr lang="ru-RU" sz="2800" dirty="0"/>
              <a:t>. </a:t>
            </a:r>
            <a:br>
              <a:rPr lang="ru-RU" sz="2800" dirty="0"/>
            </a:br>
            <a:r>
              <a:rPr lang="ru-RU" sz="2800" dirty="0"/>
              <a:t>Примеры систем</a:t>
            </a:r>
            <a:r>
              <a:rPr lang="en-US" sz="2800" dirty="0"/>
              <a:t>. Trimble R12 Radio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F9AF6-B9A5-4CEB-896C-68D8FDA2D9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Комплектация: ровер, база и контроллер.</a:t>
            </a:r>
          </a:p>
          <a:p>
            <a:r>
              <a:rPr lang="ru-RU" dirty="0"/>
              <a:t>Точность: </a:t>
            </a:r>
            <a:r>
              <a:rPr lang="en-US" dirty="0"/>
              <a:t>3 </a:t>
            </a:r>
            <a:r>
              <a:rPr lang="ru-RU" dirty="0"/>
              <a:t>мм в статике и 8 мм в кинематики</a:t>
            </a:r>
          </a:p>
          <a:p>
            <a:r>
              <a:rPr lang="ru-RU" dirty="0"/>
              <a:t>Компенсация наклона</a:t>
            </a:r>
          </a:p>
          <a:p>
            <a:r>
              <a:rPr lang="ru-RU" dirty="0"/>
              <a:t>Средства связи: </a:t>
            </a:r>
            <a:r>
              <a:rPr lang="en-US" dirty="0"/>
              <a:t>GSM (3G, 4G), Bluetooth, Wi-Fi</a:t>
            </a:r>
            <a:endParaRPr lang="ru-RU" dirty="0"/>
          </a:p>
          <a:p>
            <a:r>
              <a:rPr lang="ru-RU" dirty="0"/>
              <a:t>Принимаемые сигналы: </a:t>
            </a:r>
            <a:r>
              <a:rPr lang="en-US" dirty="0"/>
              <a:t>GPS, </a:t>
            </a:r>
            <a:r>
              <a:rPr lang="ru-RU" dirty="0" err="1"/>
              <a:t>Глонасс</a:t>
            </a:r>
            <a:r>
              <a:rPr lang="ru-RU" dirty="0"/>
              <a:t>,</a:t>
            </a:r>
            <a:r>
              <a:rPr lang="en-US" dirty="0"/>
              <a:t> SBAS, </a:t>
            </a:r>
            <a:r>
              <a:rPr lang="en-US" dirty="0" err="1"/>
              <a:t>BeiDou</a:t>
            </a:r>
            <a:r>
              <a:rPr lang="en-US" dirty="0"/>
              <a:t>, Galileo.</a:t>
            </a:r>
            <a:endParaRPr lang="ru-RU" dirty="0"/>
          </a:p>
          <a:p>
            <a:r>
              <a:rPr lang="ru-RU" dirty="0"/>
              <a:t>Контроллер на базе 7</a:t>
            </a:r>
            <a:r>
              <a:rPr lang="en-US" dirty="0"/>
              <a:t>” </a:t>
            </a:r>
            <a:r>
              <a:rPr lang="ru-RU" dirty="0"/>
              <a:t>планшета.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40F6BB-CAA9-4CDE-AAB3-B3BCFBA41FD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81" y="2560638"/>
            <a:ext cx="3309937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51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2AE36-B32C-4F44-B1DC-511566FD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/>
              <a:t>2. Функционирование систем </a:t>
            </a:r>
            <a:r>
              <a:rPr lang="en-US" sz="2800" dirty="0"/>
              <a:t>Real Time Kinematic</a:t>
            </a:r>
            <a:r>
              <a:rPr lang="ru-RU" sz="2800" dirty="0"/>
              <a:t>. </a:t>
            </a:r>
            <a:br>
              <a:rPr lang="ru-RU" sz="2800" dirty="0"/>
            </a:br>
            <a:r>
              <a:rPr lang="ru-RU" sz="2800" dirty="0"/>
              <a:t>Примеры систем</a:t>
            </a:r>
            <a:r>
              <a:rPr lang="en-US" sz="2800" dirty="0"/>
              <a:t>. Trimble R12 Radio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F9AF6-B9A5-4CEB-896C-68D8FDA2D9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Комплектация: ровер, база и контроллер.</a:t>
            </a:r>
          </a:p>
          <a:p>
            <a:r>
              <a:rPr lang="ru-RU" dirty="0"/>
              <a:t>Точность: </a:t>
            </a:r>
            <a:r>
              <a:rPr lang="en-US" dirty="0"/>
              <a:t>3 </a:t>
            </a:r>
            <a:r>
              <a:rPr lang="ru-RU" dirty="0"/>
              <a:t>мм в статике и 8 мм в кинематики</a:t>
            </a:r>
          </a:p>
          <a:p>
            <a:r>
              <a:rPr lang="ru-RU" dirty="0"/>
              <a:t>Компенсация наклона</a:t>
            </a:r>
          </a:p>
          <a:p>
            <a:r>
              <a:rPr lang="ru-RU" dirty="0"/>
              <a:t>Средства связи: </a:t>
            </a:r>
            <a:r>
              <a:rPr lang="en-US" dirty="0"/>
              <a:t>GSM (3G, 4G), Bluetooth, Wi-Fi</a:t>
            </a:r>
            <a:endParaRPr lang="ru-RU" dirty="0"/>
          </a:p>
          <a:p>
            <a:r>
              <a:rPr lang="ru-RU" dirty="0"/>
              <a:t>Принимаемые сигналы: </a:t>
            </a:r>
            <a:r>
              <a:rPr lang="en-US" dirty="0"/>
              <a:t>GPS, </a:t>
            </a:r>
            <a:r>
              <a:rPr lang="ru-RU" dirty="0" err="1"/>
              <a:t>Глонасс</a:t>
            </a:r>
            <a:r>
              <a:rPr lang="ru-RU" dirty="0"/>
              <a:t>,</a:t>
            </a:r>
            <a:r>
              <a:rPr lang="en-US" dirty="0"/>
              <a:t> SBAS, </a:t>
            </a:r>
            <a:r>
              <a:rPr lang="en-US" dirty="0" err="1"/>
              <a:t>BeiDou</a:t>
            </a:r>
            <a:r>
              <a:rPr lang="en-US" dirty="0"/>
              <a:t>, Galileo.</a:t>
            </a:r>
            <a:endParaRPr lang="ru-RU" dirty="0"/>
          </a:p>
          <a:p>
            <a:r>
              <a:rPr lang="ru-RU" dirty="0"/>
              <a:t>Контроллер на базе 7</a:t>
            </a:r>
            <a:r>
              <a:rPr lang="en-US" dirty="0"/>
              <a:t>” </a:t>
            </a:r>
            <a:r>
              <a:rPr lang="ru-RU" dirty="0"/>
              <a:t>планшета.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40F6BB-CAA9-4CDE-AAB3-B3BCFBA41FD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81" y="2560638"/>
            <a:ext cx="3309937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728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17A80-1CFF-4C14-B193-7CCDC21D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/>
              <a:t>2. Ограничения на работу систем с дифференциальной коррекцией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F992EB-5E6E-4B50-9EEE-2FE5E9603E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84DCC8-68DC-40DE-A772-FD620764C6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51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9F775-DCC0-4B9A-B741-232D3FC0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2800" dirty="0"/>
              <a:t>1. Функционирование систем дифференциальной коррекции. Общая характеристика.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30E688-1FE1-43DD-87E8-B7696A3F2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7" y="2560320"/>
            <a:ext cx="5569078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Система дифференциальной коррекции – набор методов улучшения точности позиционирования в земном или околоземном пространстве с помощью исправления измеренных координат дополнительными поправками по ходу достижения сигнала до потребителя.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399A82-F3D3-4462-B25A-2210804CF6A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820" y="2560320"/>
            <a:ext cx="3766732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78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EE5A1-0680-4563-927C-1E952437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2800" dirty="0"/>
              <a:t>1. Функционирование систем дифференциальной коррекции. Принцип работы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468276-73B2-493D-BABF-1C81FFB4D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Принцип работы:</a:t>
            </a:r>
          </a:p>
          <a:p>
            <a:pPr marL="457200" indent="-457200">
              <a:buAutoNum type="arabicPeriod"/>
            </a:pPr>
            <a:r>
              <a:rPr lang="ru-RU" dirty="0"/>
              <a:t>Получение данных с базовой станции</a:t>
            </a:r>
          </a:p>
          <a:p>
            <a:pPr marL="457200" indent="-457200">
              <a:buAutoNum type="arabicPeriod"/>
            </a:pPr>
            <a:r>
              <a:rPr lang="ru-RU" dirty="0"/>
              <a:t>Передача информации на станции сбора измерений</a:t>
            </a:r>
          </a:p>
          <a:p>
            <a:pPr marL="457200" indent="-457200">
              <a:buAutoNum type="arabicPeriod"/>
            </a:pPr>
            <a:r>
              <a:rPr lang="ru-RU" dirty="0"/>
              <a:t>Определение погрешностей и дифференциальных поправок на определенную территорию.</a:t>
            </a:r>
          </a:p>
          <a:p>
            <a:pPr marL="457200" indent="-457200">
              <a:buAutoNum type="arabicPeriod"/>
            </a:pPr>
            <a:r>
              <a:rPr lang="ru-RU" dirty="0"/>
              <a:t>Передача вычисленных правок на комплекс закладки</a:t>
            </a:r>
          </a:p>
          <a:p>
            <a:pPr marL="457200" indent="-457200">
              <a:buAutoNum type="arabicPeriod"/>
            </a:pPr>
            <a:r>
              <a:rPr lang="ru-RU" dirty="0"/>
              <a:t>Синхронизация с геостационарными ИСЗ.</a:t>
            </a:r>
          </a:p>
          <a:p>
            <a:pPr marL="457200" indent="-457200">
              <a:buAutoNum type="arabicPeriod"/>
            </a:pPr>
            <a:r>
              <a:rPr lang="ru-RU" dirty="0"/>
              <a:t>Получение потребителями координат.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2BD5CDF-B7FF-42A5-A8F9-E9D5CC88EFC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2560638"/>
            <a:ext cx="4413249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70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64832-28C7-4556-8382-35A53004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2800" dirty="0"/>
              <a:t>1. Функционирование систем дифференциальной коррекции. История развития СДК.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76B53F5-B614-4B9D-9793-DE3F2024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1980-х годах с развитием научно-исследовательской деятельностью с использованием навигационных систем остро встал вопрос о разделении НС на военные и гражданские системы. Была введена норма сигнала «грубого приема», сочетавшая в себе как основной сигнал спутника, так и дополнительную помеху для снижения точности в военных целях. Это создало проблемы использования таких систем для граждан.</a:t>
            </a:r>
            <a:br>
              <a:rPr lang="ru-RU" dirty="0"/>
            </a:br>
            <a:r>
              <a:rPr lang="ru-RU" dirty="0"/>
              <a:t>Для решения проблемы были изобретены методы определения местоположения объектов с помощью размещения дополнительных станций и спутников, получавших информацию с ближайшей станции.</a:t>
            </a:r>
          </a:p>
        </p:txBody>
      </p:sp>
    </p:spTree>
    <p:extLst>
      <p:ext uri="{BB962C8B-B14F-4D97-AF65-F5344CB8AC3E}">
        <p14:creationId xmlns:p14="http://schemas.microsoft.com/office/powerpoint/2010/main" val="328825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3C2AE-9000-43B2-B2A0-9E465516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2800" dirty="0"/>
              <a:t>1. Функционирование систем дифференциальной коррекции. Достоинства и недостатки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49436B-F4D6-440B-BA7A-57631BC70F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Достоинства:</a:t>
            </a:r>
          </a:p>
          <a:p>
            <a:r>
              <a:rPr lang="ru-RU" dirty="0"/>
              <a:t>Высокая точность определения местоположения</a:t>
            </a:r>
          </a:p>
          <a:p>
            <a:r>
              <a:rPr lang="ru-RU" dirty="0"/>
              <a:t>Обход препятствий для достижения сигнала потребителю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DC14655-5E25-49E6-A35D-277C8D62C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Недостатки:</a:t>
            </a:r>
          </a:p>
          <a:p>
            <a:r>
              <a:rPr lang="ru-RU" dirty="0"/>
              <a:t>Большая зависимость от опорных пунктов</a:t>
            </a:r>
          </a:p>
        </p:txBody>
      </p:sp>
    </p:spTree>
    <p:extLst>
      <p:ext uri="{BB962C8B-B14F-4D97-AF65-F5344CB8AC3E}">
        <p14:creationId xmlns:p14="http://schemas.microsoft.com/office/powerpoint/2010/main" val="156692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A98BE-CDF1-4606-B1F1-B8DAE345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2800" dirty="0"/>
              <a:t>1. Функционирование систем дифференциальной коррекции.</a:t>
            </a:r>
            <a:br>
              <a:rPr lang="ru-RU" sz="2800" dirty="0"/>
            </a:br>
            <a:r>
              <a:rPr lang="ru-RU" sz="2800" dirty="0"/>
              <a:t>Обзор систем. </a:t>
            </a:r>
            <a:r>
              <a:rPr lang="en-US" sz="2800" dirty="0"/>
              <a:t>WAAS</a:t>
            </a:r>
            <a:r>
              <a:rPr lang="ru-RU" sz="2800" dirty="0"/>
              <a:t> (США)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7B8725-FC07-4043-BBCE-C20F673CA9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Разработана Министерством транспорта США в 1994 г.</a:t>
            </a:r>
          </a:p>
          <a:p>
            <a:r>
              <a:rPr lang="ru-RU" dirty="0"/>
              <a:t>Точность в пределах 4-6 метров. Максимально 10 метров.</a:t>
            </a:r>
          </a:p>
          <a:p>
            <a:r>
              <a:rPr lang="ru-RU" dirty="0"/>
              <a:t>38 опорных станций</a:t>
            </a:r>
          </a:p>
          <a:p>
            <a:r>
              <a:rPr lang="ru-RU" dirty="0"/>
              <a:t>2 центра мониторинга и управления</a:t>
            </a:r>
          </a:p>
          <a:p>
            <a:r>
              <a:rPr lang="ru-RU" dirty="0"/>
              <a:t>6 земных станций закладки</a:t>
            </a:r>
          </a:p>
          <a:p>
            <a:r>
              <a:rPr lang="ru-RU" dirty="0"/>
              <a:t>3 главные станции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08B8B2E-DCE8-4B32-9164-3663F33658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5150" y="2474576"/>
            <a:ext cx="3878122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0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608C6-CA98-4FA4-99F1-F9848DED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2800" dirty="0"/>
              <a:t>1. Функционирование систем дифференциальной коррекции.</a:t>
            </a:r>
            <a:br>
              <a:rPr lang="ru-RU" sz="2800" dirty="0"/>
            </a:br>
            <a:r>
              <a:rPr lang="ru-RU" sz="2800" dirty="0"/>
              <a:t>Обзор систем. </a:t>
            </a:r>
            <a:r>
              <a:rPr lang="en-US" sz="2800" dirty="0"/>
              <a:t>EGNOS</a:t>
            </a:r>
            <a:r>
              <a:rPr lang="ru-RU" sz="2800" dirty="0"/>
              <a:t> (Европа)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48D8E-FDCB-4433-AA12-2C77DB36F3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Разработана компанией </a:t>
            </a:r>
            <a:r>
              <a:rPr lang="en-US" dirty="0"/>
              <a:t>Alcatel Lucent (Nokia) </a:t>
            </a:r>
            <a:r>
              <a:rPr lang="ru-RU" dirty="0"/>
              <a:t>в 1996-2005 г.</a:t>
            </a:r>
          </a:p>
          <a:p>
            <a:r>
              <a:rPr lang="ru-RU" dirty="0"/>
              <a:t>Точность до 1 метра.</a:t>
            </a:r>
          </a:p>
          <a:p>
            <a:r>
              <a:rPr lang="ru-RU" dirty="0"/>
              <a:t>39 станций сбора измерений.</a:t>
            </a:r>
          </a:p>
          <a:p>
            <a:r>
              <a:rPr lang="ru-RU" dirty="0"/>
              <a:t>4 центра контроля и управления.</a:t>
            </a:r>
          </a:p>
          <a:p>
            <a:r>
              <a:rPr lang="ru-RU" dirty="0"/>
              <a:t>6 станций закладки.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D5DF537-0D60-4678-B4F7-6A3F4ED443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0633" y="2451384"/>
            <a:ext cx="3908318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4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050B1-9818-4770-9DDA-2D263A3F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2800" dirty="0"/>
              <a:t>1. Функционирование систем дифференциальной коррекции.</a:t>
            </a:r>
            <a:br>
              <a:rPr lang="ru-RU" sz="2800" dirty="0"/>
            </a:br>
            <a:r>
              <a:rPr lang="ru-RU" sz="2800" dirty="0"/>
              <a:t>Обзор систем. СДКМ (РФ, СНГ и Антарктика)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C95E62-E7BA-4F6F-85C5-94A148DAD8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Разработана предприятием ОАО «Российские космические системы» в 2002-2009 г.</a:t>
            </a:r>
          </a:p>
          <a:p>
            <a:r>
              <a:rPr lang="ru-RU" dirty="0"/>
              <a:t>Точность до 1 метра и высоты до 1,5 м.</a:t>
            </a:r>
          </a:p>
          <a:p>
            <a:r>
              <a:rPr lang="ru-RU" dirty="0"/>
              <a:t>23 станции сбора измерений.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3757F3-BD72-4797-AA90-840FF39198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7881" y="2560638"/>
            <a:ext cx="4005738" cy="3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6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CF669-9181-400F-BDCA-724AC4F8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2800" dirty="0"/>
              <a:t>2. Функционирование систем </a:t>
            </a:r>
            <a:r>
              <a:rPr lang="en-US" sz="2800" dirty="0"/>
              <a:t>Real Time Kinematic</a:t>
            </a:r>
            <a:r>
              <a:rPr lang="ru-RU" sz="2800" dirty="0"/>
              <a:t>.</a:t>
            </a:r>
            <a:br>
              <a:rPr lang="en-US" sz="2800" dirty="0"/>
            </a:br>
            <a:r>
              <a:rPr lang="ru-RU" sz="2800" dirty="0"/>
              <a:t>Общая характеристика.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65BBEF-A51C-4C13-A806-E2BD7A93A6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RTK (</a:t>
            </a:r>
            <a:r>
              <a:rPr lang="ru-RU" dirty="0" err="1"/>
              <a:t>Real</a:t>
            </a:r>
            <a:r>
              <a:rPr lang="ru-RU" dirty="0"/>
              <a:t> </a:t>
            </a:r>
            <a:r>
              <a:rPr lang="ru-RU" dirty="0" err="1"/>
              <a:t>Time</a:t>
            </a:r>
            <a:r>
              <a:rPr lang="ru-RU" dirty="0"/>
              <a:t> </a:t>
            </a:r>
            <a:r>
              <a:rPr lang="ru-RU" dirty="0" err="1"/>
              <a:t>Kinematic</a:t>
            </a:r>
            <a:r>
              <a:rPr lang="ru-RU" dirty="0"/>
              <a:t> —«кинематика реального времени») — совокупность приёмов и методов получения плановых координат и высот точек местности очень высокой точности с помощью спутниковой системы навигации посредством получения поправок с базовой станции, принимаемых аппаратурой пользователя во время съёмки.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81F9D2-CD12-4FEB-B8DF-B9006D0C17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92" y="2463818"/>
            <a:ext cx="4443560" cy="36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07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905</TotalTime>
  <Words>801</Words>
  <Application>Microsoft Office PowerPoint</Application>
  <PresentationFormat>Широкоэкранный</PresentationFormat>
  <Paragraphs>89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Garamond</vt:lpstr>
      <vt:lpstr>Натуральные материалы</vt:lpstr>
      <vt:lpstr>Тема работы: Спутниковые навигационные системы с дифференциальной коррекцией </vt:lpstr>
      <vt:lpstr>1. Функционирование систем дифференциальной коррекции. Общая характеристика.</vt:lpstr>
      <vt:lpstr>1. Функционирование систем дифференциальной коррекции. Принцип работы</vt:lpstr>
      <vt:lpstr>1. Функционирование систем дифференциальной коррекции. История развития СДК.</vt:lpstr>
      <vt:lpstr>1. Функционирование систем дифференциальной коррекции. Достоинства и недостатки</vt:lpstr>
      <vt:lpstr>1. Функционирование систем дифференциальной коррекции. Обзор систем. WAAS (США)</vt:lpstr>
      <vt:lpstr>1. Функционирование систем дифференциальной коррекции. Обзор систем. EGNOS (Европа)</vt:lpstr>
      <vt:lpstr>1. Функционирование систем дифференциальной коррекции. Обзор систем. СДКМ (РФ, СНГ и Антарктика)</vt:lpstr>
      <vt:lpstr>2. Функционирование систем Real Time Kinematic. Общая характеристика.</vt:lpstr>
      <vt:lpstr>2. Функционирование систем Real Time Kinematic.  Принцип работы</vt:lpstr>
      <vt:lpstr>2. Функционирование систем Real Time Kinematic.  История развития RTK</vt:lpstr>
      <vt:lpstr>2. Функционирование систем Real Time Kinematic.  Достоинства и недостатки</vt:lpstr>
      <vt:lpstr>2. Функционирование систем Real Time Kinematic.  Типы каналов связи</vt:lpstr>
      <vt:lpstr>2. Функционирование систем Real Time Kinematic.  Примеры систем. Leica iCON ICG60</vt:lpstr>
      <vt:lpstr>2. Функционирование систем Real Time Kinematic.  Примеры систем. PrinCe i50</vt:lpstr>
      <vt:lpstr>2. Функционирование систем Real Time Kinematic.  Примеры систем. Trimble R12 Radio</vt:lpstr>
      <vt:lpstr>2. Функционирование систем Real Time Kinematic.  Примеры систем. Trimble R12 Radio</vt:lpstr>
      <vt:lpstr>2. Ограничения на работу систем с дифференциальной коррекцией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работы: Спутниковые навигационные системы с дифференциальной коррекцией</dc:title>
  <dc:creator>Адель Хамидуллин</dc:creator>
  <cp:lastModifiedBy>Адель Хамидуллин</cp:lastModifiedBy>
  <cp:revision>37</cp:revision>
  <dcterms:created xsi:type="dcterms:W3CDTF">2022-12-21T15:43:13Z</dcterms:created>
  <dcterms:modified xsi:type="dcterms:W3CDTF">2023-01-27T13:46:16Z</dcterms:modified>
</cp:coreProperties>
</file>