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48" r:id="rId2"/>
    <p:sldMasterId id="2147483721" r:id="rId3"/>
  </p:sldMasterIdLst>
  <p:notesMasterIdLst>
    <p:notesMasterId r:id="rId21"/>
  </p:notesMasterIdLst>
  <p:sldIdLst>
    <p:sldId id="329" r:id="rId4"/>
    <p:sldId id="443" r:id="rId5"/>
    <p:sldId id="419" r:id="rId6"/>
    <p:sldId id="425" r:id="rId7"/>
    <p:sldId id="440" r:id="rId8"/>
    <p:sldId id="427" r:id="rId9"/>
    <p:sldId id="447" r:id="rId10"/>
    <p:sldId id="446" r:id="rId11"/>
    <p:sldId id="438" r:id="rId12"/>
    <p:sldId id="448" r:id="rId13"/>
    <p:sldId id="444" r:id="rId14"/>
    <p:sldId id="445" r:id="rId15"/>
    <p:sldId id="437" r:id="rId16"/>
    <p:sldId id="426" r:id="rId17"/>
    <p:sldId id="428" r:id="rId18"/>
    <p:sldId id="436" r:id="rId19"/>
    <p:sldId id="418" r:id="rId20"/>
  </p:sldIdLst>
  <p:sldSz cx="12192000" cy="6858000"/>
  <p:notesSz cx="6788150" cy="9923463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73"/>
    <a:srgbClr val="FEFEFE"/>
    <a:srgbClr val="EA0000"/>
    <a:srgbClr val="F03C46"/>
    <a:srgbClr val="82CB82"/>
    <a:srgbClr val="00CC66"/>
    <a:srgbClr val="55BA5E"/>
    <a:srgbClr val="3CBA7D"/>
    <a:srgbClr val="83C99A"/>
    <a:srgbClr val="00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0" autoAdjust="0"/>
    <p:restoredTop sz="96154" autoAdjust="0"/>
  </p:normalViewPr>
  <p:slideViewPr>
    <p:cSldViewPr snapToObjects="1">
      <p:cViewPr varScale="1">
        <p:scale>
          <a:sx n="62" d="100"/>
          <a:sy n="62" d="100"/>
        </p:scale>
        <p:origin x="96" y="1230"/>
      </p:cViewPr>
      <p:guideLst>
        <p:guide orient="horz" pos="2784"/>
        <p:guide pos="32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507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4044"/>
            <a:ext cx="5430520" cy="4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507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/>
              </a:defRPr>
            </a:lvl1pPr>
          </a:lstStyle>
          <a:p>
            <a:fld id="{4B8C2F1E-6C6C-4D7E-A28F-206A979ED7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40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5112" cy="37211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PragmaticaITT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725" indent="-285664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2655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599718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6779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3842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0904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7967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5029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fld id="{BF35EE58-0A6B-4C13-ABFE-A86D9CAEE0EE}" type="slidenum">
              <a:rPr lang="ru-RU" altLang="ru-RU">
                <a:latin typeface="PragmaticaITT"/>
              </a:rPr>
              <a:pPr eaLnBrk="1" hangingPunct="1"/>
              <a:t>1</a:t>
            </a:fld>
            <a:endParaRPr lang="ru-RU" altLang="ru-RU">
              <a:latin typeface="PragmaticaITT"/>
            </a:endParaRPr>
          </a:p>
        </p:txBody>
      </p:sp>
    </p:spTree>
    <p:extLst>
      <p:ext uri="{BB962C8B-B14F-4D97-AF65-F5344CB8AC3E}">
        <p14:creationId xmlns:p14="http://schemas.microsoft.com/office/powerpoint/2010/main" val="24881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7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2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8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0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13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87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7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106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23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0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4150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28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1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525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43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635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55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19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9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4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9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5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2428092" y="1043735"/>
            <a:ext cx="8235915" cy="280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Выпускная квалификационная работа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на тему: </a:t>
            </a:r>
          </a:p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«Интеллектуальная система управления мобильным </a:t>
            </a:r>
          </a:p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колесным роботом»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050995" y="4019406"/>
            <a:ext cx="5328478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Выполнил: </a:t>
            </a: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магистр гр. 3298 </a:t>
            </a: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Хамидуллин А.И.</a:t>
            </a:r>
          </a:p>
          <a:p>
            <a:pPr algn="r" eaLnBrk="1" hangingPunct="1"/>
            <a:endParaRPr lang="ru-RU" altLang="ru-RU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Научный руководитель:</a:t>
            </a:r>
          </a:p>
          <a:p>
            <a:pPr algn="r" eaLnBrk="1" hangingPunct="1"/>
            <a:r>
              <a:rPr lang="ru-RU" altLang="ru-RU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к.ф.м.н</a:t>
            </a:r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., доцент Лазарева П.А.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0805" y="6254372"/>
            <a:ext cx="31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</a:rPr>
              <a:t>Казань, 2019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A17594-D038-4BB4-A7D1-9B9F4E58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" y="143635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CB8E5EB-E2EF-4198-A9CE-BC424D4E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5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5400" y="167638"/>
            <a:ext cx="10846205" cy="960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МОДЕЛИРОВАНИЕ ДВИЖЕНИЯ РОБОТА: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15479" y="5994285"/>
            <a:ext cx="22354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Булыжное покрытие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E169D2F-3FB9-4AEA-BC40-7AFA75E3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70" y="272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242DFF-EC37-4353-9140-A169440E12F0}"/>
              </a:ext>
            </a:extLst>
          </p:cNvPr>
          <p:cNvSpPr/>
          <p:nvPr/>
        </p:nvSpPr>
        <p:spPr>
          <a:xfrm>
            <a:off x="7491155" y="5994285"/>
            <a:ext cx="22354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Грунтовое покрытие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F05C8C-A6C4-4C87-867D-41BC15A9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32C9A4-59E1-4301-9C2A-5E1727EA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45" y="3699030"/>
            <a:ext cx="3880785" cy="208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4EE5CA-D8CD-47B5-8BE1-D76D1998B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0" y="3609020"/>
            <a:ext cx="4408000" cy="208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C83F3F-C651-4E80-BE0E-065DB7DA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35" y="1072478"/>
            <a:ext cx="4260717" cy="19800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9191CF-8AC3-49C6-A4D6-860D12D603A0}"/>
              </a:ext>
            </a:extLst>
          </p:cNvPr>
          <p:cNvSpPr/>
          <p:nvPr/>
        </p:nvSpPr>
        <p:spPr>
          <a:xfrm>
            <a:off x="4340805" y="3150827"/>
            <a:ext cx="297033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Асфальтированное покрытие</a:t>
            </a:r>
          </a:p>
        </p:txBody>
      </p:sp>
    </p:spTree>
    <p:extLst>
      <p:ext uri="{BB962C8B-B14F-4D97-AF65-F5344CB8AC3E}">
        <p14:creationId xmlns:p14="http://schemas.microsoft.com/office/powerpoint/2010/main" val="21338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1789" y="168914"/>
            <a:ext cx="955971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</a:rPr>
              <a:t>ЭЛЕКТРОННАЯ КОМПОНЕНТНАЯ БАЗА РОБОТА</a:t>
            </a:r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МОДЕЛИ 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326335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44282AA-3ED1-44C7-9E21-1488A7A5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5BEC7B-710A-422E-BE25-16C214617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51" y="1123001"/>
            <a:ext cx="3042655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886CC-D94E-460B-94F0-FB67CE976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10457" r="9386" b="14289"/>
          <a:stretch/>
        </p:blipFill>
        <p:spPr bwMode="auto">
          <a:xfrm>
            <a:off x="4925870" y="1177001"/>
            <a:ext cx="3092754" cy="241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6C803-F326-49AB-A98A-D0B7D5592A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8297" r="10043" b="12206"/>
          <a:stretch/>
        </p:blipFill>
        <p:spPr bwMode="auto">
          <a:xfrm>
            <a:off x="9052260" y="1546435"/>
            <a:ext cx="2227707" cy="19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DD773D-CFD4-47BE-92F0-30DA419DDC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70" y="3969060"/>
            <a:ext cx="2376000" cy="2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2463710-8166-4010-A8DB-FC1CE4AD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50" y="3879050"/>
            <a:ext cx="290268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DBA31A-0DB0-4E37-B385-0E952AB01E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113" y="3714244"/>
            <a:ext cx="2556000" cy="2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Объект 19">
            <a:extLst>
              <a:ext uri="{FF2B5EF4-FFF2-40B4-BE49-F238E27FC236}">
                <a16:creationId xmlns:a16="http://schemas.microsoft.com/office/drawing/2014/main" id="{094E2E50-1978-4157-8B99-6DDB1954F4EB}"/>
              </a:ext>
            </a:extLst>
          </p:cNvPr>
          <p:cNvSpPr txBox="1">
            <a:spLocks/>
          </p:cNvSpPr>
          <p:nvPr/>
        </p:nvSpPr>
        <p:spPr>
          <a:xfrm>
            <a:off x="1363732" y="3643001"/>
            <a:ext cx="2030156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МК </a:t>
            </a:r>
            <a:r>
              <a:rPr lang="en-US" sz="2400" dirty="0"/>
              <a:t>Arduino Uno</a:t>
            </a:r>
            <a:endParaRPr lang="ru-RU" sz="2400" dirty="0"/>
          </a:p>
        </p:txBody>
      </p:sp>
      <p:sp>
        <p:nvSpPr>
          <p:cNvPr id="12" name="Объект 19">
            <a:extLst>
              <a:ext uri="{FF2B5EF4-FFF2-40B4-BE49-F238E27FC236}">
                <a16:creationId xmlns:a16="http://schemas.microsoft.com/office/drawing/2014/main" id="{7463B0AD-798D-4637-BB7A-AD2D2D59D045}"/>
              </a:ext>
            </a:extLst>
          </p:cNvPr>
          <p:cNvSpPr txBox="1">
            <a:spLocks/>
          </p:cNvSpPr>
          <p:nvPr/>
        </p:nvSpPr>
        <p:spPr>
          <a:xfrm>
            <a:off x="5017886" y="3643001"/>
            <a:ext cx="2743299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Модуль </a:t>
            </a:r>
            <a:r>
              <a:rPr lang="en-US" sz="2400" dirty="0"/>
              <a:t>Motor Shield</a:t>
            </a:r>
            <a:endParaRPr lang="ru-RU" sz="2400" dirty="0"/>
          </a:p>
        </p:txBody>
      </p:sp>
      <p:sp>
        <p:nvSpPr>
          <p:cNvPr id="13" name="Объект 19">
            <a:extLst>
              <a:ext uri="{FF2B5EF4-FFF2-40B4-BE49-F238E27FC236}">
                <a16:creationId xmlns:a16="http://schemas.microsoft.com/office/drawing/2014/main" id="{C5FA5063-3202-4C5C-8AB8-7221C163C86D}"/>
              </a:ext>
            </a:extLst>
          </p:cNvPr>
          <p:cNvSpPr txBox="1">
            <a:spLocks/>
          </p:cNvSpPr>
          <p:nvPr/>
        </p:nvSpPr>
        <p:spPr>
          <a:xfrm>
            <a:off x="9063004" y="3591571"/>
            <a:ext cx="2251309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Датчик </a:t>
            </a:r>
            <a:r>
              <a:rPr lang="en-US" sz="2400" dirty="0"/>
              <a:t>HCSR-04</a:t>
            </a:r>
            <a:endParaRPr lang="ru-RU" sz="2400" dirty="0"/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4AFDCE0C-7C17-4121-95E5-F4B378E22B67}"/>
              </a:ext>
            </a:extLst>
          </p:cNvPr>
          <p:cNvSpPr txBox="1">
            <a:spLocks/>
          </p:cNvSpPr>
          <p:nvPr/>
        </p:nvSpPr>
        <p:spPr>
          <a:xfrm>
            <a:off x="560385" y="6344184"/>
            <a:ext cx="3298694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Bluetooth-</a:t>
            </a:r>
            <a:r>
              <a:rPr lang="ru-RU" sz="2400" dirty="0"/>
              <a:t>контроллер </a:t>
            </a:r>
            <a:r>
              <a:rPr lang="en-US" sz="2400" dirty="0"/>
              <a:t>HC-06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8E5CDB-404F-4566-AC0E-7F104BA44BAF}"/>
              </a:ext>
            </a:extLst>
          </p:cNvPr>
          <p:cNvSpPr/>
          <p:nvPr/>
        </p:nvSpPr>
        <p:spPr>
          <a:xfrm>
            <a:off x="4624164" y="6270133"/>
            <a:ext cx="285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Wi-Fi-</a:t>
            </a:r>
            <a:r>
              <a:rPr lang="ru-RU" sz="2000" dirty="0"/>
              <a:t>контроллер </a:t>
            </a:r>
            <a:r>
              <a:rPr lang="en-US" sz="2000" dirty="0"/>
              <a:t>ESP-01</a:t>
            </a:r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1AED3D3-9862-4627-8C63-4BD2F6B4F0BD}"/>
              </a:ext>
            </a:extLst>
          </p:cNvPr>
          <p:cNvSpPr/>
          <p:nvPr/>
        </p:nvSpPr>
        <p:spPr>
          <a:xfrm>
            <a:off x="9110144" y="6264434"/>
            <a:ext cx="1931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000" dirty="0"/>
              <a:t>ДПТ </a:t>
            </a:r>
            <a:r>
              <a:rPr lang="en-US" sz="2000" dirty="0"/>
              <a:t>JGB37-3530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786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0607" y="123861"/>
            <a:ext cx="85509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</a:rPr>
              <a:t>ЭЛЕКТРИЧЕСКАЯ ФУНКЦИОНАЛЬНАЯ СХЕМА (Э2)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2865834-771F-4674-AFB2-5E198EFF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622" y="33949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62824-E3F5-4998-8086-DE910FC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4"/>
          <a:stretch/>
        </p:blipFill>
        <p:spPr>
          <a:xfrm>
            <a:off x="2045550" y="1268759"/>
            <a:ext cx="7562245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2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32765" y="162712"/>
            <a:ext cx="1036383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ИНСТРУМЕНТАРИЙ И ЯЗЫКИ ПРОГРАММИРОВАНИЯ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32765" y="1559575"/>
            <a:ext cx="10363835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ПРИМЕНЯЕМЫЕ ТЕХНОЛОГИИ РАЗРАБОТКИ</a:t>
            </a:r>
            <a:r>
              <a:rPr lang="en-US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C++, Arduino Library, ESP8266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Django 4.0, Python 3.10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MQTT Server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ИНСТРУМЕНТАРИЙ РАЗРАБОТКИ: </a:t>
            </a:r>
            <a:endParaRPr lang="en-US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Microsoft Visual Studio Code, 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JetBrains PyCharm Professional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056F58-95BB-4301-9224-94EF0133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95" y="122375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3AC8E64-A8B8-401E-AD5F-56EC4DBF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751897"/>
            <a:ext cx="2592100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71CD75C-E61A-49E7-8D00-0DB52EA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06" y="3685478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807EC77-426A-4438-A316-257A2A8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90" y="1452620"/>
            <a:ext cx="243695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CABECB-7C49-4B6D-88CB-87AD2205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DD8488-87D8-4720-9CAD-05F85795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3" y="1625885"/>
            <a:ext cx="6242168" cy="3564000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03" y="189790"/>
            <a:ext cx="922602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РЕАЛИЗАЦИЯ ПРОГРАММЫ: ИНТЕРФЕЙС ПРИЛОЖЕНИЯ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23654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96239-B183-4325-B737-9671866C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05" y="3113965"/>
            <a:ext cx="6506200" cy="3384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E72A810-482A-4CEB-92CB-57DCF52D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2C2E14-EF83-467F-A169-02504A96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77"/>
          <a:stretch/>
        </p:blipFill>
        <p:spPr bwMode="auto">
          <a:xfrm>
            <a:off x="351052" y="1313765"/>
            <a:ext cx="6218629" cy="29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114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40405" y="216348"/>
            <a:ext cx="8830354" cy="93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РЕАЛИЗАЦИЯ ПРОГРАММЫ: СТРАНИЦЫ С ДЕТАЛЬНОЙ ИНФОРМАЦИЕЙ И ДОБАВЛЕНИЕМ РОБОТА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276403"/>
            <a:ext cx="740404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900813-12E2-49AF-B203-74AD849FE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22" t="7771"/>
          <a:stretch/>
        </p:blipFill>
        <p:spPr>
          <a:xfrm>
            <a:off x="3234495" y="2258870"/>
            <a:ext cx="4376458" cy="284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65A039-5DDE-4389-89CA-B704E48CD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20" y="3023955"/>
            <a:ext cx="5028233" cy="35280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4129884-8ED2-48F6-8996-E318635D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1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95500" y="233645"/>
            <a:ext cx="4185465" cy="765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0355" y="274062"/>
            <a:ext cx="785409" cy="6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0455" y="1402607"/>
            <a:ext cx="10216135" cy="39241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РЕЗУЛЬТАТЫ РАБОТЫ: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Выполнены разработка интеллектуального алгоритма управления роботом, собственного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Web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–приложения с интуитивно понятным интерфейсом для управления и диспетчеризации парком роботов. Представлены математические модели двигателей, движения робота. Показаны электрические схемы и база электронных компонентов.</a:t>
            </a:r>
          </a:p>
          <a:p>
            <a:pPr algn="just">
              <a:spcAft>
                <a:spcPts val="600"/>
              </a:spcAft>
            </a:pPr>
            <a:endParaRPr lang="ru-RU" sz="14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ПРЕИМУЩЕСТВА РАЗРАБОТКИ: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Использование современных технологий;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Сбор аналитических данных использования оборудования в ходе эксплуатации;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Возможность прямого взаимодействия ПО с устройствами.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ru-RU" sz="16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ru-RU" sz="1600" b="1" dirty="0">
              <a:ln w="12700">
                <a:noFill/>
                <a:prstDash val="solid"/>
              </a:ln>
              <a:solidFill>
                <a:srgbClr val="EA0000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ru-RU" sz="14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BDCB2-0E9B-4C63-99AC-CE592BC1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7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80465" y="2393885"/>
            <a:ext cx="9823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ru-RU" sz="54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СПАСИБО  ЗА  ВНИМАНИЕ!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71175" y="5004175"/>
            <a:ext cx="3915435" cy="13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Доклад подготовил:</a:t>
            </a:r>
          </a:p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магистр гр. 3298 </a:t>
            </a:r>
          </a:p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А.И. Хамидуллин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D45D-F081-4990-BB70-B008C9EE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20" y="188589"/>
            <a:ext cx="801069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АННОТАЦИЯ ВКР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92633" y="274783"/>
            <a:ext cx="675076" cy="6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ru-RU"/>
            </a:defPPr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ru-RU" altLang="ru-RU" dirty="0"/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00542" y="3789040"/>
            <a:ext cx="10811434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800" dirty="0"/>
              <a:t>Первая глава посвящена литературному и патентному обзору и постановке задачи ВКР.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Вторая глава включает в себя математические модели двигателей и движения робота. 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Третья глава включает проектирование элементной базы и электрической схемы робота.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 четвертой главе представлен интеллектуальный алгоритм с элементами нечеткой логики. 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 пятой главе представлена имитационная модель движения робота с влиянием дорожного покрытия.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Шестая глава посвящена разработке программного обеспечения микроконтроллеров мобильного робота и системы управления и диспетчеризации.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50495" y="1223755"/>
            <a:ext cx="9511529" cy="2284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900" u="sng" dirty="0">
              <a:solidFill>
                <a:srgbClr val="0070C0"/>
              </a:solidFill>
            </a:endParaRP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страниц: </a:t>
            </a:r>
            <a:r>
              <a:rPr lang="ru-RU" sz="2400" dirty="0">
                <a:solidFill>
                  <a:srgbClr val="0070C0"/>
                </a:solidFill>
              </a:rPr>
              <a:t>82 страницы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глав: 6 г</a:t>
            </a:r>
            <a:r>
              <a:rPr lang="ru-RU" sz="2400" dirty="0">
                <a:solidFill>
                  <a:srgbClr val="0070C0"/>
                </a:solidFill>
              </a:rPr>
              <a:t>лав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Список литературы: </a:t>
            </a:r>
            <a:r>
              <a:rPr lang="ru-RU" sz="2400" dirty="0">
                <a:solidFill>
                  <a:srgbClr val="0070C0"/>
                </a:solidFill>
              </a:rPr>
              <a:t>32 источников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приложений: </a:t>
            </a:r>
            <a:r>
              <a:rPr lang="ru-RU" sz="2400" dirty="0">
                <a:solidFill>
                  <a:srgbClr val="0070C0"/>
                </a:solidFill>
              </a:rPr>
              <a:t>7</a:t>
            </a:r>
          </a:p>
          <a:p>
            <a:pPr algn="l"/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69731E4-E83B-4F52-90BB-518EE9D6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36373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0515" y="143635"/>
            <a:ext cx="67507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ОБЪЕКТ И ПРЕДМЕТ ИССЛЕДОВАНИЯ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92633" y="274783"/>
            <a:ext cx="675076" cy="6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ru-RU"/>
            </a:defPPr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ru-RU" altLang="ru-RU" dirty="0"/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84196" y="1953842"/>
            <a:ext cx="9811090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Объект исследования:  </a:t>
            </a:r>
          </a:p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Мобильный колесный робот</a:t>
            </a:r>
            <a:endParaRPr lang="ru-RU" sz="16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3775" y="3809877"/>
            <a:ext cx="9917011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Предмет исследования: </a:t>
            </a:r>
          </a:p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Интеллектуальная система управления мобильным колесным роботом</a:t>
            </a:r>
            <a:endParaRPr lang="ru-RU" sz="16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12B2D49-B73C-483E-98D0-F03F4370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98679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580FB18-1829-4CC3-B506-DAF30426D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75" y="477854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ОБЪЕКТ И ПРЕДМЕТ ИССЛЕДОВАНИЯ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0EF363-6C34-4591-8695-D3E3BAED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15" y="1181877"/>
            <a:ext cx="4672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974" y="188640"/>
            <a:ext cx="330491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09430" y="323654"/>
            <a:ext cx="740404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29712" y="1401832"/>
            <a:ext cx="10626928" cy="130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ЦЕЛЬ РАБОТЫ</a:t>
            </a:r>
            <a:r>
              <a:rPr lang="en-US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6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800">
                <a:latin typeface="Arial" panose="020B0604020202020204" pitchFamily="34" charset="0"/>
                <a:ea typeface="Calibri" panose="020F0502020204030204" pitchFamily="34" charset="0"/>
              </a:rPr>
              <a:t>Усовершенствование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системы управления мобильным колесным роботом с использованием элементов нечеткой логики и применением </a:t>
            </a:r>
            <a:r>
              <a:rPr lang="ru-RU" sz="1800" dirty="0" err="1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-технологий для навигации и обхождения препятствий.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2006" y="2730086"/>
            <a:ext cx="10452694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ЗАДАЧИ</a:t>
            </a:r>
            <a:r>
              <a:rPr lang="en-US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6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провести литературный и патентный анализ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предметной области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построить математические модели движения робота с учетом </a:t>
            </a:r>
            <a:r>
              <a:rPr lang="ru-RU" sz="1800">
                <a:latin typeface="Arial" panose="020B0604020202020204" pitchFamily="34" charset="0"/>
                <a:ea typeface="Calibri" panose="020F0502020204030204" pitchFamily="34" charset="0"/>
              </a:rPr>
              <a:t>динамики двигателя;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произвести проектирование электронной базы комплектующих и электрической схемы робота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разработать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интеллектуальный алгоритм с элементами нечеткой логики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провести моделирование движения робота с учетом дорожного покрытия;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разработать программное обеспечение микроконтроллеров робота и системы управления и диспетчеризации.</a:t>
            </a:r>
            <a:endParaRPr lang="ru-RU" sz="1600" b="1" dirty="0">
              <a:ln w="12700">
                <a:noFill/>
                <a:prstDash val="solid"/>
              </a:ln>
              <a:solidFill>
                <a:srgbClr val="EA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4509A6C-BC52-47E6-BDBA-CC5F38C2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79330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C88F53-4F14-41E3-8DB9-2C7103FA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26" y="203145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ЦЕЛИ И ЗАДАЧИ ВКР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ъект 18">
            <a:extLst>
              <a:ext uri="{FF2B5EF4-FFF2-40B4-BE49-F238E27FC236}">
                <a16:creationId xmlns:a16="http://schemas.microsoft.com/office/drawing/2014/main" id="{9BFE2608-5C94-4CCE-8239-3DDF0526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4237993"/>
            <a:ext cx="5181600" cy="18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Формула расчета пускового момента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4A4C1147-0084-4323-ADC3-C0ED383A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 уравнений, описывающая электрические процессы двигателя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425370" y="323654"/>
            <a:ext cx="51537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" name="AutoShape 2" descr="Algoritmika">
            <a:extLst>
              <a:ext uri="{FF2B5EF4-FFF2-40B4-BE49-F238E27FC236}">
                <a16:creationId xmlns:a16="http://schemas.microsoft.com/office/drawing/2014/main" id="{27020EA8-D02F-4673-A0CC-F0854E69B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Algoritmika">
            <a:extLst>
              <a:ext uri="{FF2B5EF4-FFF2-40B4-BE49-F238E27FC236}">
                <a16:creationId xmlns:a16="http://schemas.microsoft.com/office/drawing/2014/main" id="{375AA3F0-B7C6-440A-BE12-793120172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2F6BF60-F7DC-4E41-9EB3-4D22A21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68" y="90101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57B7F41-0AB8-419D-976A-53A41EF5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766" y="377804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МАТЕМАТИЧЕСКАЯ МОДЕЛЬ ДВИГАТЕЛЯ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AC518C-E6E4-4AEA-BE1B-688A40D0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163" y="1752035"/>
            <a:ext cx="2820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6B7BF53-F7F6-40F6-8CEE-0067B1D7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89" y="1565268"/>
            <a:ext cx="179046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67DF6A1-C76E-4CDA-B5AB-A0872C264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81884"/>
              </p:ext>
            </p:extLst>
          </p:nvPr>
        </p:nvGraphicFramePr>
        <p:xfrm>
          <a:off x="1638390" y="1565269"/>
          <a:ext cx="3692524" cy="215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4" imgW="1435100" imgH="838200" progId="Equation.DSMT4">
                  <p:embed/>
                </p:oleObj>
              </mc:Choice>
              <mc:Fallback>
                <p:oleObj r:id="rId4" imgW="14351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90" y="1565269"/>
                        <a:ext cx="3692524" cy="2157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282839C0-4E97-42D3-9F8A-BBB1C570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49" y="4239089"/>
            <a:ext cx="272812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796AD0C-BBB2-47ED-A725-E9EBDF7F1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69101"/>
              </p:ext>
            </p:extLst>
          </p:nvPr>
        </p:nvGraphicFramePr>
        <p:xfrm>
          <a:off x="1771650" y="4239090"/>
          <a:ext cx="3964310" cy="15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6" imgW="1206500" imgH="457200" progId="Equation.DSMT4">
                  <p:embed/>
                </p:oleObj>
              </mc:Choice>
              <mc:Fallback>
                <p:oleObj r:id="rId6" imgW="1206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39090"/>
                        <a:ext cx="3964310" cy="15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0505" y="168914"/>
            <a:ext cx="900100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МОДЕЛИ БИЗНЕС-ПРОЦЕССОВ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246762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33AF248-EA32-4A0F-B945-0CFC7541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0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1193A7-C837-4157-8B8C-5AB8E86A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40" y="216022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ДВИЖЕНИЯ РОБОТА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19">
            <a:extLst>
              <a:ext uri="{FF2B5EF4-FFF2-40B4-BE49-F238E27FC236}">
                <a16:creationId xmlns:a16="http://schemas.microsoft.com/office/drawing/2014/main" id="{D06DD2FF-8B19-44CB-A7FC-4571DC490701}"/>
              </a:ext>
            </a:extLst>
          </p:cNvPr>
          <p:cNvSpPr txBox="1">
            <a:spLocks/>
          </p:cNvSpPr>
          <p:nvPr/>
        </p:nvSpPr>
        <p:spPr>
          <a:xfrm>
            <a:off x="4115780" y="1451128"/>
            <a:ext cx="4005445" cy="1044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Математическая модель навигации робота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2" name="Объект 19">
            <a:extLst>
              <a:ext uri="{FF2B5EF4-FFF2-40B4-BE49-F238E27FC236}">
                <a16:creationId xmlns:a16="http://schemas.microsoft.com/office/drawing/2014/main" id="{8EF2A06D-AA07-406A-A217-3BC3FF83D60B}"/>
              </a:ext>
            </a:extLst>
          </p:cNvPr>
          <p:cNvSpPr txBox="1">
            <a:spLocks/>
          </p:cNvSpPr>
          <p:nvPr/>
        </p:nvSpPr>
        <p:spPr>
          <a:xfrm>
            <a:off x="8021719" y="2889078"/>
            <a:ext cx="4098192" cy="480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Уравнение Ляпунова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47AE000-35A3-4F12-8AA0-15E5CD88CBC2}"/>
                  </a:ext>
                </a:extLst>
              </p:cNvPr>
              <p:cNvSpPr/>
              <p:nvPr/>
            </p:nvSpPr>
            <p:spPr>
              <a:xfrm>
                <a:off x="380365" y="1182696"/>
                <a:ext cx="3420380" cy="21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47AE000-35A3-4F12-8AA0-15E5CD88C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" y="1182696"/>
                <a:ext cx="3420380" cy="2115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0A084E-CD88-45A1-AF5C-E7CBA88BF176}"/>
                  </a:ext>
                </a:extLst>
              </p:cNvPr>
              <p:cNvSpPr/>
              <p:nvPr/>
            </p:nvSpPr>
            <p:spPr>
              <a:xfrm>
                <a:off x="2363741" y="3709915"/>
                <a:ext cx="556569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0A084E-CD88-45A1-AF5C-E7CBA88B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41" y="3709915"/>
                <a:ext cx="5565692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B363FD8-F077-45E5-9588-504C906B736F}"/>
                  </a:ext>
                </a:extLst>
              </p:cNvPr>
              <p:cNvSpPr/>
              <p:nvPr/>
            </p:nvSpPr>
            <p:spPr>
              <a:xfrm>
                <a:off x="1775520" y="5887678"/>
                <a:ext cx="6153913" cy="891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 где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 где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B363FD8-F077-45E5-9588-504C906B7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887678"/>
                <a:ext cx="6153913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19">
            <a:extLst>
              <a:ext uri="{FF2B5EF4-FFF2-40B4-BE49-F238E27FC236}">
                <a16:creationId xmlns:a16="http://schemas.microsoft.com/office/drawing/2014/main" id="{3544CB16-936D-4A68-A32D-BDDFF193C2AE}"/>
              </a:ext>
            </a:extLst>
          </p:cNvPr>
          <p:cNvSpPr txBox="1">
            <a:spLocks/>
          </p:cNvSpPr>
          <p:nvPr/>
        </p:nvSpPr>
        <p:spPr>
          <a:xfrm>
            <a:off x="8373245" y="5977990"/>
            <a:ext cx="3636419" cy="7110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Расчет курсового угла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C305E2D6-1340-4AEA-8A2A-EE50DEF9C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11973"/>
                  </p:ext>
                </p:extLst>
              </p:nvPr>
            </p:nvGraphicFramePr>
            <p:xfrm>
              <a:off x="2464053" y="2693582"/>
              <a:ext cx="4776846" cy="10271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76846">
                      <a:extLst>
                        <a:ext uri="{9D8B030D-6E8A-4147-A177-3AD203B41FA5}">
                          <a16:colId xmlns:a16="http://schemas.microsoft.com/office/drawing/2014/main" val="227900861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7569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C305E2D6-1340-4AEA-8A2A-EE50DEF9C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11973"/>
                  </p:ext>
                </p:extLst>
              </p:nvPr>
            </p:nvGraphicFramePr>
            <p:xfrm>
              <a:off x="2464053" y="2693582"/>
              <a:ext cx="4776846" cy="10271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76846">
                      <a:extLst>
                        <a:ext uri="{9D8B030D-6E8A-4147-A177-3AD203B41FA5}">
                          <a16:colId xmlns:a16="http://schemas.microsoft.com/office/drawing/2014/main" val="2279008617"/>
                        </a:ext>
                      </a:extLst>
                    </a:gridCol>
                  </a:tblGrid>
                  <a:tr h="10271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5694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8AF2075C-1D0C-438B-B8DA-3B43D1F58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69767"/>
                  </p:ext>
                </p:extLst>
              </p:nvPr>
            </p:nvGraphicFramePr>
            <p:xfrm>
              <a:off x="1910535" y="4179060"/>
              <a:ext cx="5385673" cy="15236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85673">
                      <a:extLst>
                        <a:ext uri="{9D8B030D-6E8A-4147-A177-3AD203B41FA5}">
                          <a16:colId xmlns:a16="http://schemas.microsoft.com/office/drawing/2014/main" val="1476137213"/>
                        </a:ext>
                      </a:extLst>
                    </a:gridCol>
                  </a:tblGrid>
                  <a:tr h="10141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tanh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func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tanh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den>
                                        </m:f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  где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&gt;0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9340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8AF2075C-1D0C-438B-B8DA-3B43D1F58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69767"/>
                  </p:ext>
                </p:extLst>
              </p:nvPr>
            </p:nvGraphicFramePr>
            <p:xfrm>
              <a:off x="1910535" y="4179060"/>
              <a:ext cx="5385673" cy="15236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85673">
                      <a:extLst>
                        <a:ext uri="{9D8B030D-6E8A-4147-A177-3AD203B41FA5}">
                          <a16:colId xmlns:a16="http://schemas.microsoft.com/office/drawing/2014/main" val="1476137213"/>
                        </a:ext>
                      </a:extLst>
                    </a:gridCol>
                  </a:tblGrid>
                  <a:tr h="1523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7"/>
                          <a:stretch>
                            <a:fillRect b="-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9340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4F56DB-2C77-4F1F-959A-6A2A3B8A196A}"/>
              </a:ext>
            </a:extLst>
          </p:cNvPr>
          <p:cNvSpPr/>
          <p:nvPr/>
        </p:nvSpPr>
        <p:spPr>
          <a:xfrm>
            <a:off x="7929433" y="4723889"/>
            <a:ext cx="3851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 dirty="0"/>
              <a:t>Управляющее воздействие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92FAF62-CAF0-4F3F-AD0E-D6F2DBC84AC3}"/>
                  </a:ext>
                </a:extLst>
              </p:cNvPr>
              <p:cNvSpPr/>
              <p:nvPr/>
            </p:nvSpPr>
            <p:spPr>
              <a:xfrm>
                <a:off x="8029745" y="3304953"/>
                <a:ext cx="3234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расстояние до цели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92FAF62-CAF0-4F3F-AD0E-D6F2DBC84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45" y="3304953"/>
                <a:ext cx="3234026" cy="461665"/>
              </a:xfrm>
              <a:prstGeom prst="rect">
                <a:avLst/>
              </a:prstGeom>
              <a:blipFill>
                <a:blip r:embed="rId8"/>
                <a:stretch>
                  <a:fillRect l="-188" t="-10526" r="-2448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7FD7704-18B3-4DCD-808B-DAE9ED9F59E6}"/>
                  </a:ext>
                </a:extLst>
              </p:cNvPr>
              <p:cNvSpPr/>
              <p:nvPr/>
            </p:nvSpPr>
            <p:spPr>
              <a:xfrm>
                <a:off x="8029745" y="3856076"/>
                <a:ext cx="25043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курсовой угол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7FD7704-18B3-4DCD-808B-DAE9ED9F5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45" y="3856076"/>
                <a:ext cx="2504339" cy="461665"/>
              </a:xfrm>
              <a:prstGeom prst="rect">
                <a:avLst/>
              </a:prstGeom>
              <a:blipFill>
                <a:blip r:embed="rId9"/>
                <a:stretch>
                  <a:fillRect t="-10667" r="-3163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0505" y="168914"/>
            <a:ext cx="900100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МОДЕЛИ БИЗНЕС-ПРОЦЕССОВ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246762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33AF248-EA32-4A0F-B945-0CFC7541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0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1193A7-C837-4157-8B8C-5AB8E86A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40" y="216022"/>
            <a:ext cx="8651270" cy="11198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МИКРОПРОФИЛЯ ДОРОЖНОГО ПОКРЫТИЯ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19">
            <a:extLst>
              <a:ext uri="{FF2B5EF4-FFF2-40B4-BE49-F238E27FC236}">
                <a16:creationId xmlns:a16="http://schemas.microsoft.com/office/drawing/2014/main" id="{D06DD2FF-8B19-44CB-A7FC-4571DC490701}"/>
              </a:ext>
            </a:extLst>
          </p:cNvPr>
          <p:cNvSpPr txBox="1">
            <a:spLocks/>
          </p:cNvSpPr>
          <p:nvPr/>
        </p:nvSpPr>
        <p:spPr>
          <a:xfrm>
            <a:off x="8418339" y="2258870"/>
            <a:ext cx="3773661" cy="914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Передаточная функция микро-профиля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F5430AE-4893-47DC-9EEA-2D2A0A7C7141}"/>
                  </a:ext>
                </a:extLst>
              </p:cNvPr>
              <p:cNvSpPr/>
              <p:nvPr/>
            </p:nvSpPr>
            <p:spPr>
              <a:xfrm>
                <a:off x="687400" y="2087805"/>
                <a:ext cx="7605844" cy="91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F5430AE-4893-47DC-9EEA-2D2A0A7C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0" y="2087805"/>
                <a:ext cx="7605844" cy="914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E3A0EB8C-1DFE-4ECF-85E6-2CF00B605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3790"/>
                  </p:ext>
                </p:extLst>
              </p:nvPr>
            </p:nvGraphicFramePr>
            <p:xfrm>
              <a:off x="1139098" y="4269921"/>
              <a:ext cx="9226025" cy="19194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699313">
                      <a:extLst>
                        <a:ext uri="{9D8B030D-6E8A-4147-A177-3AD203B41FA5}">
                          <a16:colId xmlns:a16="http://schemas.microsoft.com/office/drawing/2014/main" val="181404411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414015770"/>
                        </a:ext>
                      </a:extLst>
                    </a:gridCol>
                    <a:gridCol w="1229238">
                      <a:extLst>
                        <a:ext uri="{9D8B030D-6E8A-4147-A177-3AD203B41FA5}">
                          <a16:colId xmlns:a16="http://schemas.microsoft.com/office/drawing/2014/main" val="4149636701"/>
                        </a:ext>
                      </a:extLst>
                    </a:gridCol>
                    <a:gridCol w="1098222">
                      <a:extLst>
                        <a:ext uri="{9D8B030D-6E8A-4147-A177-3AD203B41FA5}">
                          <a16:colId xmlns:a16="http://schemas.microsoft.com/office/drawing/2014/main" val="1220375103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2449904005"/>
                        </a:ext>
                      </a:extLst>
                    </a:gridCol>
                    <a:gridCol w="1033677">
                      <a:extLst>
                        <a:ext uri="{9D8B030D-6E8A-4147-A177-3AD203B41FA5}">
                          <a16:colId xmlns:a16="http://schemas.microsoft.com/office/drawing/2014/main" val="96574537"/>
                        </a:ext>
                      </a:extLst>
                    </a:gridCol>
                    <a:gridCol w="1254285">
                      <a:extLst>
                        <a:ext uri="{9D8B030D-6E8A-4147-A177-3AD203B41FA5}">
                          <a16:colId xmlns:a16="http://schemas.microsoft.com/office/drawing/2014/main" val="3554784505"/>
                        </a:ext>
                      </a:extLst>
                    </a:gridCol>
                  </a:tblGrid>
                  <a:tr h="479874">
                    <a:tc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Вид дороги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2263161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Грунтовая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634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366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153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284315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Булыжная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984304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Асфальтобетонная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697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E3A0EB8C-1DFE-4ECF-85E6-2CF00B605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3790"/>
                  </p:ext>
                </p:extLst>
              </p:nvPr>
            </p:nvGraphicFramePr>
            <p:xfrm>
              <a:off x="1139098" y="4269921"/>
              <a:ext cx="9226025" cy="19194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699313">
                      <a:extLst>
                        <a:ext uri="{9D8B030D-6E8A-4147-A177-3AD203B41FA5}">
                          <a16:colId xmlns:a16="http://schemas.microsoft.com/office/drawing/2014/main" val="181404411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414015770"/>
                        </a:ext>
                      </a:extLst>
                    </a:gridCol>
                    <a:gridCol w="1229238">
                      <a:extLst>
                        <a:ext uri="{9D8B030D-6E8A-4147-A177-3AD203B41FA5}">
                          <a16:colId xmlns:a16="http://schemas.microsoft.com/office/drawing/2014/main" val="4149636701"/>
                        </a:ext>
                      </a:extLst>
                    </a:gridCol>
                    <a:gridCol w="1098222">
                      <a:extLst>
                        <a:ext uri="{9D8B030D-6E8A-4147-A177-3AD203B41FA5}">
                          <a16:colId xmlns:a16="http://schemas.microsoft.com/office/drawing/2014/main" val="1220375103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2449904005"/>
                        </a:ext>
                      </a:extLst>
                    </a:gridCol>
                    <a:gridCol w="1033677">
                      <a:extLst>
                        <a:ext uri="{9D8B030D-6E8A-4147-A177-3AD203B41FA5}">
                          <a16:colId xmlns:a16="http://schemas.microsoft.com/office/drawing/2014/main" val="96574537"/>
                        </a:ext>
                      </a:extLst>
                    </a:gridCol>
                    <a:gridCol w="1254285">
                      <a:extLst>
                        <a:ext uri="{9D8B030D-6E8A-4147-A177-3AD203B41FA5}">
                          <a16:colId xmlns:a16="http://schemas.microsoft.com/office/drawing/2014/main" val="3554784505"/>
                        </a:ext>
                      </a:extLst>
                    </a:gridCol>
                  </a:tblGrid>
                  <a:tr h="479874">
                    <a:tc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Вид дороги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2803" t="-1266" r="-584076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7525" t="-1266" r="-353960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6111" t="-1266" r="-297222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6115" t="-1266" r="-240764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0588" t="-1266" r="-122353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5922" t="-1266" r="-971" b="-3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63161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Грунтовая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634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366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153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284315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Булыжная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984304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Асфальтобетонная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6977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FDD0169-B492-42B4-AC04-E48E0EA45372}"/>
              </a:ext>
            </a:extLst>
          </p:cNvPr>
          <p:cNvSpPr/>
          <p:nvPr/>
        </p:nvSpPr>
        <p:spPr>
          <a:xfrm>
            <a:off x="1010435" y="3660730"/>
            <a:ext cx="56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000" dirty="0"/>
              <a:t>Параметры микро-профиля дорожного покрытия</a:t>
            </a:r>
          </a:p>
        </p:txBody>
      </p:sp>
    </p:spTree>
    <p:extLst>
      <p:ext uri="{BB962C8B-B14F-4D97-AF65-F5344CB8AC3E}">
        <p14:creationId xmlns:p14="http://schemas.microsoft.com/office/powerpoint/2010/main" val="56488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455" y="147974"/>
            <a:ext cx="85509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ИНТЕЛЛЕКТУАЛЬНЫЙ НЕЧЕТКИЙ АЛГОРИТМ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4860DA-69BD-403C-9BF4-7E664821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325" y="82961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436CA0-2CE1-4846-8B1C-5F7AACA6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9" y="998730"/>
            <a:ext cx="4330840" cy="2916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91DED3-2ACE-456D-B5AB-3E21F740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96" y="1223755"/>
            <a:ext cx="5289715" cy="262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B457A5-5CD3-4786-99D6-9A92368DC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27" b="28873"/>
          <a:stretch/>
        </p:blipFill>
        <p:spPr>
          <a:xfrm>
            <a:off x="3722334" y="4284095"/>
            <a:ext cx="4747331" cy="2196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D994A57-DBF9-4BCE-9E08-CEC118EE47B4}"/>
              </a:ext>
            </a:extLst>
          </p:cNvPr>
          <p:cNvSpPr/>
          <p:nvPr/>
        </p:nvSpPr>
        <p:spPr>
          <a:xfrm>
            <a:off x="1010435" y="3930135"/>
            <a:ext cx="36697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Входные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функц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. переменные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FD345D-1EFE-478D-8FF7-46A4B87C99C2}"/>
              </a:ext>
            </a:extLst>
          </p:cNvPr>
          <p:cNvSpPr/>
          <p:nvPr/>
        </p:nvSpPr>
        <p:spPr>
          <a:xfrm>
            <a:off x="7305346" y="3911417"/>
            <a:ext cx="36697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Выходные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функц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. переменные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2AD77B-803F-4D20-99C9-07C7BC481CCA}"/>
              </a:ext>
            </a:extLst>
          </p:cNvPr>
          <p:cNvSpPr/>
          <p:nvPr/>
        </p:nvSpPr>
        <p:spPr>
          <a:xfrm>
            <a:off x="9066330" y="4914165"/>
            <a:ext cx="2475275" cy="661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База правил 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нечеткого регулятора</a:t>
            </a:r>
          </a:p>
        </p:txBody>
      </p:sp>
    </p:spTree>
    <p:extLst>
      <p:ext uri="{BB962C8B-B14F-4D97-AF65-F5344CB8AC3E}">
        <p14:creationId xmlns:p14="http://schemas.microsoft.com/office/powerpoint/2010/main" val="167232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CB8E5EB-E2EF-4198-A9CE-BC424D4E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5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5400" y="167637"/>
            <a:ext cx="10846205" cy="1236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МОДЕЛИРОВАНИЕ ДВИЖЕНИЯ РОБОТА: </a:t>
            </a:r>
            <a:br>
              <a:rPr lang="en-US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МОДЕЛЬ </a:t>
            </a:r>
            <a:r>
              <a:rPr lang="en-US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SIMULINK</a:t>
            </a:r>
            <a:endParaRPr lang="ru-RU" altLang="ru-RU" sz="24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E169D2F-3FB9-4AEA-BC40-7AFA75E3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70" y="272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F05C8C-A6C4-4C87-867D-41BC15A9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527366-5E10-4BD3-9A55-26D50F99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78" y="1628800"/>
            <a:ext cx="11040719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291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24161</TotalTime>
  <Words>589</Words>
  <Application>Microsoft Office PowerPoint</Application>
  <PresentationFormat>Широкоэкранный</PresentationFormat>
  <Paragraphs>147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Pragmatica MediumITT</vt:lpstr>
      <vt:lpstr>PragmaticaITT</vt:lpstr>
      <vt:lpstr>Times New Roman</vt:lpstr>
      <vt:lpstr>Специальное оформление</vt:lpstr>
      <vt:lpstr>Оформление по умолчанию</vt:lpstr>
      <vt:lpstr>Office Theme</vt:lpstr>
      <vt:lpstr>Equation.DSMT4</vt:lpstr>
      <vt:lpstr>Презентация PowerPoint</vt:lpstr>
      <vt:lpstr>АННОТАЦИЯ ВКР</vt:lpstr>
      <vt:lpstr>ОБЪЕКТ И ПРЕДМЕТ ИССЛЕДОВАНИЯ</vt:lpstr>
      <vt:lpstr>ЦЕЛИ И ЗАДАЧИ</vt:lpstr>
      <vt:lpstr>Презентация PowerPoint</vt:lpstr>
      <vt:lpstr>ФУНКЦИОНАЛЬНЫЕ МОДЕЛИ БИЗНЕС-ПРОЦЕССОВ</vt:lpstr>
      <vt:lpstr>ФУНКЦИОНАЛЬНЫЕ МОДЕЛИ БИЗНЕС-ПРОЦЕССОВ</vt:lpstr>
      <vt:lpstr>ИНТЕЛЛЕКТУАЛЬНЫЙ НЕЧЕТКИЙ АЛГОРИТМ</vt:lpstr>
      <vt:lpstr>МОДЕЛИРОВАНИЕ ДВИЖЕНИЯ РОБОТА:  МОДЕЛЬ SIMULINK</vt:lpstr>
      <vt:lpstr>МОДЕЛИРОВАНИЕ ДВИЖЕНИЯ РОБОТА: РЕЗУЛЬТАТЫ</vt:lpstr>
      <vt:lpstr>ЭЛЕКТРОННАЯ КОМПОНЕНТНАЯ БАЗА РОБОТА МОДЕЛИ </vt:lpstr>
      <vt:lpstr>ЭЛЕКТРИЧЕСКАЯ ФУНКЦИОНАЛЬНАЯ СХЕМА (Э2)</vt:lpstr>
      <vt:lpstr>ИНСТРУМЕНТАРИЙ И ЯЗЫКИ ПРОГРАММИРОВАНИЯ</vt:lpstr>
      <vt:lpstr>РЕАЛИЗАЦИЯ ПРОГРАММЫ: ИНТЕРФЕЙС ПРИЛОЖЕНИЯ</vt:lpstr>
      <vt:lpstr>РЕАЛИЗАЦИЯ ПРОГРАММЫ: СТРАНИЦЫ С ДЕТАЛЬНОЙ ИНФОРМАЦИЕЙ И ДОБАВЛЕНИЕМ РОБОТА</vt:lpstr>
      <vt:lpstr>ЗАКЛЮЧЕНИЕ</vt:lpstr>
      <vt:lpstr>Презентация PowerPoint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ТАТНЕФТЬ</dc:title>
  <dc:creator>Kantalinsky A.E.</dc:creator>
  <cp:keywords>Татнефть</cp:keywords>
  <cp:lastModifiedBy>Адель Хамидуллин</cp:lastModifiedBy>
  <cp:revision>1639</cp:revision>
  <cp:lastPrinted>2019-02-05T08:32:02Z</cp:lastPrinted>
  <dcterms:created xsi:type="dcterms:W3CDTF">2006-12-21T13:45:52Z</dcterms:created>
  <dcterms:modified xsi:type="dcterms:W3CDTF">2023-06-19T09:09:11Z</dcterms:modified>
</cp:coreProperties>
</file>