
<file path=[Content_Types].xml><?xml version="1.0" encoding="utf-8"?>
<Types xmlns="http://schemas.openxmlformats.org/package/2006/content-types">
  <Default Extension="jfif" ContentType="image/jpeg"/>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media/image46.jpg" ContentType="image/jpeg"/>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1"/>
  </p:notesMasterIdLst>
  <p:sldIdLst>
    <p:sldId id="256" r:id="rId2"/>
    <p:sldId id="388" r:id="rId3"/>
    <p:sldId id="426" r:id="rId4"/>
    <p:sldId id="427" r:id="rId5"/>
    <p:sldId id="428" r:id="rId6"/>
    <p:sldId id="429" r:id="rId7"/>
    <p:sldId id="425" r:id="rId8"/>
    <p:sldId id="389" r:id="rId9"/>
    <p:sldId id="401" r:id="rId10"/>
    <p:sldId id="404" r:id="rId11"/>
    <p:sldId id="422" r:id="rId12"/>
    <p:sldId id="442" r:id="rId13"/>
    <p:sldId id="443" r:id="rId14"/>
    <p:sldId id="446" r:id="rId15"/>
    <p:sldId id="447" r:id="rId16"/>
    <p:sldId id="424" r:id="rId17"/>
    <p:sldId id="441" r:id="rId18"/>
    <p:sldId id="434" r:id="rId19"/>
    <p:sldId id="435" r:id="rId20"/>
    <p:sldId id="436" r:id="rId21"/>
    <p:sldId id="437" r:id="rId22"/>
    <p:sldId id="438" r:id="rId23"/>
    <p:sldId id="439" r:id="rId24"/>
    <p:sldId id="440" r:id="rId25"/>
    <p:sldId id="406" r:id="rId26"/>
    <p:sldId id="430" r:id="rId27"/>
    <p:sldId id="407" r:id="rId28"/>
    <p:sldId id="408" r:id="rId29"/>
    <p:sldId id="409" r:id="rId30"/>
    <p:sldId id="410" r:id="rId31"/>
    <p:sldId id="315" r:id="rId32"/>
    <p:sldId id="402" r:id="rId33"/>
    <p:sldId id="403" r:id="rId34"/>
    <p:sldId id="392" r:id="rId35"/>
    <p:sldId id="400" r:id="rId36"/>
    <p:sldId id="269" r:id="rId37"/>
    <p:sldId id="313" r:id="rId38"/>
    <p:sldId id="317" r:id="rId39"/>
    <p:sldId id="396" r:id="rId40"/>
    <p:sldId id="411" r:id="rId41"/>
    <p:sldId id="318" r:id="rId42"/>
    <p:sldId id="312" r:id="rId43"/>
    <p:sldId id="306" r:id="rId44"/>
    <p:sldId id="307" r:id="rId45"/>
    <p:sldId id="308" r:id="rId46"/>
    <p:sldId id="309" r:id="rId47"/>
    <p:sldId id="376" r:id="rId48"/>
    <p:sldId id="412" r:id="rId49"/>
    <p:sldId id="420" r:id="rId50"/>
    <p:sldId id="421" r:id="rId51"/>
    <p:sldId id="414" r:id="rId52"/>
    <p:sldId id="415" r:id="rId53"/>
    <p:sldId id="416" r:id="rId54"/>
    <p:sldId id="418" r:id="rId55"/>
    <p:sldId id="379" r:id="rId56"/>
    <p:sldId id="386" r:id="rId57"/>
    <p:sldId id="348" r:id="rId58"/>
    <p:sldId id="366" r:id="rId59"/>
    <p:sldId id="444" r:id="rId60"/>
    <p:sldId id="349" r:id="rId61"/>
    <p:sldId id="445" r:id="rId62"/>
    <p:sldId id="370" r:id="rId63"/>
    <p:sldId id="383" r:id="rId64"/>
    <p:sldId id="372" r:id="rId65"/>
    <p:sldId id="352" r:id="rId66"/>
    <p:sldId id="374" r:id="rId67"/>
    <p:sldId id="375" r:id="rId68"/>
    <p:sldId id="353" r:id="rId69"/>
    <p:sldId id="360" r:id="rId7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9CE8"/>
    <a:srgbClr val="37CBFF"/>
    <a:srgbClr val="FFCDCD"/>
    <a:srgbClr val="FFEBE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26" autoAdjust="0"/>
    <p:restoredTop sz="86355" autoAdjust="0"/>
  </p:normalViewPr>
  <p:slideViewPr>
    <p:cSldViewPr>
      <p:cViewPr varScale="1">
        <p:scale>
          <a:sx n="56" d="100"/>
          <a:sy n="56" d="100"/>
        </p:scale>
        <p:origin x="1524" y="90"/>
      </p:cViewPr>
      <p:guideLst>
        <p:guide orient="horz" pos="2880"/>
        <p:guide pos="2160"/>
      </p:guideLst>
    </p:cSldViewPr>
  </p:slideViewPr>
  <p:outlineViewPr>
    <p:cViewPr>
      <p:scale>
        <a:sx n="33" d="100"/>
        <a:sy n="33" d="100"/>
      </p:scale>
      <p:origin x="0" y="-2310"/>
    </p:cViewPr>
  </p:outlineViewPr>
  <p:notesTextViewPr>
    <p:cViewPr>
      <p:scale>
        <a:sx n="100" d="100"/>
        <a:sy n="100" d="100"/>
      </p:scale>
      <p:origin x="0" y="0"/>
    </p:cViewPr>
  </p:notesTextViewPr>
  <p:sorterViewPr>
    <p:cViewPr>
      <p:scale>
        <a:sx n="100" d="100"/>
        <a:sy n="100" d="100"/>
      </p:scale>
      <p:origin x="0" y="-7968"/>
    </p:cViewPr>
  </p:sorterViewPr>
  <p:notesViewPr>
    <p:cSldViewPr>
      <p:cViewPr varScale="1">
        <p:scale>
          <a:sx n="72" d="100"/>
          <a:sy n="72" d="100"/>
        </p:scale>
        <p:origin x="1896" y="5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94912ED-EEF9-4AD3-8A98-4A5FA9531DBE}" type="datetimeFigureOut">
              <a:rPr lang="en-US" smtClean="0"/>
              <a:t>4/20/2025</a:t>
            </a:fld>
            <a:endParaRPr lang="en-US"/>
          </a:p>
        </p:txBody>
      </p:sp>
      <p:sp>
        <p:nvSpPr>
          <p:cNvPr id="4" name="Espace réservé de l'image des diapositives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104DB36-C797-4CDB-91E2-E230980C60F6}" type="slidenum">
              <a:rPr lang="en-US" smtClean="0"/>
              <a:t>‹#›</a:t>
            </a:fld>
            <a:endParaRPr lang="en-US"/>
          </a:p>
        </p:txBody>
      </p:sp>
    </p:spTree>
    <p:extLst>
      <p:ext uri="{BB962C8B-B14F-4D97-AF65-F5344CB8AC3E}">
        <p14:creationId xmlns:p14="http://schemas.microsoft.com/office/powerpoint/2010/main" val="372681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1</a:t>
            </a:fld>
            <a:endParaRPr lang="en-US"/>
          </a:p>
        </p:txBody>
      </p:sp>
    </p:spTree>
    <p:extLst>
      <p:ext uri="{BB962C8B-B14F-4D97-AF65-F5344CB8AC3E}">
        <p14:creationId xmlns:p14="http://schemas.microsoft.com/office/powerpoint/2010/main" val="417821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36E21-1B60-78D6-7B1E-E99C0D069DA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A7D1B4-E3AB-36ED-EB3B-276447D6452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5E33CA0-160B-C112-6A5F-340ED35D8C75}"/>
              </a:ext>
            </a:extLst>
          </p:cNvPr>
          <p:cNvSpPr>
            <a:spLocks noGrp="1"/>
          </p:cNvSpPr>
          <p:nvPr>
            <p:ph type="body" idx="1"/>
          </p:nvPr>
        </p:nvSpPr>
        <p:spPr/>
        <p:txBody>
          <a:bodyPr/>
          <a:lstStyle/>
          <a:p>
            <a:r>
              <a:rPr lang="fr-FR" b="0" dirty="0"/>
              <a:t>La figure est une illustration conceptuelle du ML. Le centre de la figure est un demi-engrenage, </a:t>
            </a:r>
          </a:p>
          <a:p>
            <a:pPr marL="171450" indent="-171450">
              <a:buFontTx/>
              <a:buChar char="-"/>
            </a:pPr>
            <a:r>
              <a:rPr lang="fr-FR" b="0" dirty="0"/>
              <a:t>moitié cerveau : La moitié gauche est un engrenage mécanique blanc, symbole de la technologie, de l'automatisation et du calcul.</a:t>
            </a:r>
          </a:p>
          <a:p>
            <a:pPr marL="171450" indent="-171450">
              <a:buFontTx/>
              <a:buChar char="-"/>
            </a:pPr>
            <a:r>
              <a:rPr lang="fr-FR" b="0" dirty="0"/>
              <a:t>La moitié droite est un cerveau humain jaune, représentant l'intelligence, l'apprentissage et les fonctions cognitives.</a:t>
            </a:r>
          </a:p>
          <a:p>
            <a:pPr marL="171450" indent="-171450">
              <a:buFontTx/>
              <a:buChar char="-"/>
            </a:pPr>
            <a:r>
              <a:rPr lang="fr-FR" b="0" dirty="0"/>
              <a:t>La structure ressemble à un réseau qui montre comment une machine reçoit et utilise des données pour apprendre.</a:t>
            </a:r>
          </a:p>
        </p:txBody>
      </p:sp>
      <p:sp>
        <p:nvSpPr>
          <p:cNvPr id="4" name="Espace réservé du numéro de diapositive 3">
            <a:extLst>
              <a:ext uri="{FF2B5EF4-FFF2-40B4-BE49-F238E27FC236}">
                <a16:creationId xmlns:a16="http://schemas.microsoft.com/office/drawing/2014/main" id="{A6B344E2-E62C-1EF7-5D04-40054B12A0D8}"/>
              </a:ext>
            </a:extLst>
          </p:cNvPr>
          <p:cNvSpPr>
            <a:spLocks noGrp="1"/>
          </p:cNvSpPr>
          <p:nvPr>
            <p:ph type="sldNum" sz="quarter" idx="10"/>
          </p:nvPr>
        </p:nvSpPr>
        <p:spPr/>
        <p:txBody>
          <a:bodyPr/>
          <a:lstStyle/>
          <a:p>
            <a:fld id="{6104DB36-C797-4CDB-91E2-E230980C60F6}" type="slidenum">
              <a:rPr lang="en-US" smtClean="0"/>
              <a:t>10</a:t>
            </a:fld>
            <a:endParaRPr lang="en-US"/>
          </a:p>
        </p:txBody>
      </p:sp>
    </p:spTree>
    <p:extLst>
      <p:ext uri="{BB962C8B-B14F-4D97-AF65-F5344CB8AC3E}">
        <p14:creationId xmlns:p14="http://schemas.microsoft.com/office/powerpoint/2010/main" val="4151542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05516-8EAE-C8F3-FA34-10BFCA5A3D5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1DC4AFF-0E4C-9139-A416-9B2BBE50FD0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BC1B7DF-A237-FEEC-D59B-EBAF2B0DA7D6}"/>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C0689935-A3FB-F2E6-83A6-B894789DD0AE}"/>
              </a:ext>
            </a:extLst>
          </p:cNvPr>
          <p:cNvSpPr>
            <a:spLocks noGrp="1"/>
          </p:cNvSpPr>
          <p:nvPr>
            <p:ph type="sldNum" sz="quarter" idx="10"/>
          </p:nvPr>
        </p:nvSpPr>
        <p:spPr/>
        <p:txBody>
          <a:bodyPr/>
          <a:lstStyle/>
          <a:p>
            <a:fld id="{6104DB36-C797-4CDB-91E2-E230980C60F6}" type="slidenum">
              <a:rPr lang="en-US" smtClean="0"/>
              <a:t>11</a:t>
            </a:fld>
            <a:endParaRPr lang="en-US"/>
          </a:p>
        </p:txBody>
      </p:sp>
    </p:spTree>
    <p:extLst>
      <p:ext uri="{BB962C8B-B14F-4D97-AF65-F5344CB8AC3E}">
        <p14:creationId xmlns:p14="http://schemas.microsoft.com/office/powerpoint/2010/main" val="268766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F4B4D-7980-D1EE-7DAF-E5DF113CEAD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0B8C9BE-BED4-8079-32D2-548EB7A7CE4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528FFD-F4B4-DBBC-70E6-9597B386F075}"/>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85099AE3-7463-D2CE-12DC-ADD628DA3E29}"/>
              </a:ext>
            </a:extLst>
          </p:cNvPr>
          <p:cNvSpPr>
            <a:spLocks noGrp="1"/>
          </p:cNvSpPr>
          <p:nvPr>
            <p:ph type="sldNum" sz="quarter" idx="10"/>
          </p:nvPr>
        </p:nvSpPr>
        <p:spPr/>
        <p:txBody>
          <a:bodyPr/>
          <a:lstStyle/>
          <a:p>
            <a:fld id="{6104DB36-C797-4CDB-91E2-E230980C60F6}" type="slidenum">
              <a:rPr lang="en-US" smtClean="0"/>
              <a:t>12</a:t>
            </a:fld>
            <a:endParaRPr lang="en-US"/>
          </a:p>
        </p:txBody>
      </p:sp>
    </p:spTree>
    <p:extLst>
      <p:ext uri="{BB962C8B-B14F-4D97-AF65-F5344CB8AC3E}">
        <p14:creationId xmlns:p14="http://schemas.microsoft.com/office/powerpoint/2010/main" val="286808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F7398-625A-F0F3-9206-3ACF9B5E9B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89F63A-1B29-63B8-B072-6C7BB39BEA7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96E1F53E-C471-464B-3312-A6349F583B11}"/>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FB29D431-C016-476D-DAA7-A66F9195EA74}"/>
              </a:ext>
            </a:extLst>
          </p:cNvPr>
          <p:cNvSpPr>
            <a:spLocks noGrp="1"/>
          </p:cNvSpPr>
          <p:nvPr>
            <p:ph type="sldNum" sz="quarter" idx="10"/>
          </p:nvPr>
        </p:nvSpPr>
        <p:spPr/>
        <p:txBody>
          <a:bodyPr/>
          <a:lstStyle/>
          <a:p>
            <a:fld id="{6104DB36-C797-4CDB-91E2-E230980C60F6}" type="slidenum">
              <a:rPr lang="en-US" smtClean="0"/>
              <a:t>13</a:t>
            </a:fld>
            <a:endParaRPr lang="en-US"/>
          </a:p>
        </p:txBody>
      </p:sp>
    </p:spTree>
    <p:extLst>
      <p:ext uri="{BB962C8B-B14F-4D97-AF65-F5344CB8AC3E}">
        <p14:creationId xmlns:p14="http://schemas.microsoft.com/office/powerpoint/2010/main" val="35855349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AD86-81B8-AE1E-E108-EFFF7E2E4F2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2DA37D7-F943-CF18-A602-9723698C308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8355322-25AD-C2DD-E073-3CB0BD0A63C9}"/>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34659C5C-B0FC-2B71-1F52-2BB28C51CF36}"/>
              </a:ext>
            </a:extLst>
          </p:cNvPr>
          <p:cNvSpPr>
            <a:spLocks noGrp="1"/>
          </p:cNvSpPr>
          <p:nvPr>
            <p:ph type="sldNum" sz="quarter" idx="10"/>
          </p:nvPr>
        </p:nvSpPr>
        <p:spPr/>
        <p:txBody>
          <a:bodyPr/>
          <a:lstStyle/>
          <a:p>
            <a:fld id="{6104DB36-C797-4CDB-91E2-E230980C60F6}" type="slidenum">
              <a:rPr lang="en-US" smtClean="0"/>
              <a:t>14</a:t>
            </a:fld>
            <a:endParaRPr lang="en-US"/>
          </a:p>
        </p:txBody>
      </p:sp>
    </p:spTree>
    <p:extLst>
      <p:ext uri="{BB962C8B-B14F-4D97-AF65-F5344CB8AC3E}">
        <p14:creationId xmlns:p14="http://schemas.microsoft.com/office/powerpoint/2010/main" val="1270221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67BC7-0626-6C78-0D8F-39FC4E97A4A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2340E1-87F5-1ACB-5CA4-C483C9D5562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AE4C965-77AC-F9C4-1CF5-E9ADC9DEA7EA}"/>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5B8639B1-F60E-B8FE-3626-B626F4921413}"/>
              </a:ext>
            </a:extLst>
          </p:cNvPr>
          <p:cNvSpPr>
            <a:spLocks noGrp="1"/>
          </p:cNvSpPr>
          <p:nvPr>
            <p:ph type="sldNum" sz="quarter" idx="10"/>
          </p:nvPr>
        </p:nvSpPr>
        <p:spPr/>
        <p:txBody>
          <a:bodyPr/>
          <a:lstStyle/>
          <a:p>
            <a:fld id="{6104DB36-C797-4CDB-91E2-E230980C60F6}" type="slidenum">
              <a:rPr lang="en-US" smtClean="0"/>
              <a:t>15</a:t>
            </a:fld>
            <a:endParaRPr lang="en-US"/>
          </a:p>
        </p:txBody>
      </p:sp>
    </p:spTree>
    <p:extLst>
      <p:ext uri="{BB962C8B-B14F-4D97-AF65-F5344CB8AC3E}">
        <p14:creationId xmlns:p14="http://schemas.microsoft.com/office/powerpoint/2010/main" val="20746604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164E4-F78D-8562-36CB-A2C31DDEC7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E57E3C7-8CCD-5AAD-D55C-FBA277B98B3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4672A1F-D729-B56B-3375-3E473223BE27}"/>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3B9BB8C2-1E0A-8087-41B5-DFCF51D1C3BC}"/>
              </a:ext>
            </a:extLst>
          </p:cNvPr>
          <p:cNvSpPr>
            <a:spLocks noGrp="1"/>
          </p:cNvSpPr>
          <p:nvPr>
            <p:ph type="sldNum" sz="quarter" idx="10"/>
          </p:nvPr>
        </p:nvSpPr>
        <p:spPr/>
        <p:txBody>
          <a:bodyPr/>
          <a:lstStyle/>
          <a:p>
            <a:fld id="{6104DB36-C797-4CDB-91E2-E230980C60F6}" type="slidenum">
              <a:rPr lang="en-US" smtClean="0"/>
              <a:t>16</a:t>
            </a:fld>
            <a:endParaRPr lang="en-US"/>
          </a:p>
        </p:txBody>
      </p:sp>
    </p:spTree>
    <p:extLst>
      <p:ext uri="{BB962C8B-B14F-4D97-AF65-F5344CB8AC3E}">
        <p14:creationId xmlns:p14="http://schemas.microsoft.com/office/powerpoint/2010/main" val="2504840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234C9-A697-2122-939C-1F183163FC4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D614C6D-F1D9-AC37-9988-3EFA263B1AA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1D0C363-1AE0-2524-371F-13C9518B10F3}"/>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B8B22EC0-6485-5001-7152-BF78A4E56FF6}"/>
              </a:ext>
            </a:extLst>
          </p:cNvPr>
          <p:cNvSpPr>
            <a:spLocks noGrp="1"/>
          </p:cNvSpPr>
          <p:nvPr>
            <p:ph type="sldNum" sz="quarter" idx="10"/>
          </p:nvPr>
        </p:nvSpPr>
        <p:spPr/>
        <p:txBody>
          <a:bodyPr/>
          <a:lstStyle/>
          <a:p>
            <a:fld id="{6104DB36-C797-4CDB-91E2-E230980C60F6}" type="slidenum">
              <a:rPr lang="en-US" smtClean="0"/>
              <a:t>17</a:t>
            </a:fld>
            <a:endParaRPr lang="en-US"/>
          </a:p>
        </p:txBody>
      </p:sp>
    </p:spTree>
    <p:extLst>
      <p:ext uri="{BB962C8B-B14F-4D97-AF65-F5344CB8AC3E}">
        <p14:creationId xmlns:p14="http://schemas.microsoft.com/office/powerpoint/2010/main" val="3954299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109B8-EA60-E2BE-316A-EA7248AA19D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4B79782-4E7F-4BD7-4BDC-BAA8EDC30EB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E583AD1-A961-A2F2-EF77-303D8ED399A7}"/>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E024D6F2-05DD-FAF7-347C-33D95483519A}"/>
              </a:ext>
            </a:extLst>
          </p:cNvPr>
          <p:cNvSpPr>
            <a:spLocks noGrp="1"/>
          </p:cNvSpPr>
          <p:nvPr>
            <p:ph type="sldNum" sz="quarter" idx="10"/>
          </p:nvPr>
        </p:nvSpPr>
        <p:spPr/>
        <p:txBody>
          <a:bodyPr/>
          <a:lstStyle/>
          <a:p>
            <a:fld id="{6104DB36-C797-4CDB-91E2-E230980C60F6}" type="slidenum">
              <a:rPr lang="en-US" smtClean="0"/>
              <a:t>18</a:t>
            </a:fld>
            <a:endParaRPr lang="en-US"/>
          </a:p>
        </p:txBody>
      </p:sp>
    </p:spTree>
    <p:extLst>
      <p:ext uri="{BB962C8B-B14F-4D97-AF65-F5344CB8AC3E}">
        <p14:creationId xmlns:p14="http://schemas.microsoft.com/office/powerpoint/2010/main" val="970933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F558B-A409-3477-7749-EC4238B79EF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46D2EB8-1268-74AC-17F7-7BC51335CB0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BF765E4-B4FC-19FA-0A31-FA30BED7034C}"/>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0AEBB8A1-3158-F81C-CA27-47C8D5FD4233}"/>
              </a:ext>
            </a:extLst>
          </p:cNvPr>
          <p:cNvSpPr>
            <a:spLocks noGrp="1"/>
          </p:cNvSpPr>
          <p:nvPr>
            <p:ph type="sldNum" sz="quarter" idx="10"/>
          </p:nvPr>
        </p:nvSpPr>
        <p:spPr/>
        <p:txBody>
          <a:bodyPr/>
          <a:lstStyle/>
          <a:p>
            <a:fld id="{6104DB36-C797-4CDB-91E2-E230980C60F6}" type="slidenum">
              <a:rPr lang="en-US" smtClean="0"/>
              <a:t>19</a:t>
            </a:fld>
            <a:endParaRPr lang="en-US"/>
          </a:p>
        </p:txBody>
      </p:sp>
    </p:spTree>
    <p:extLst>
      <p:ext uri="{BB962C8B-B14F-4D97-AF65-F5344CB8AC3E}">
        <p14:creationId xmlns:p14="http://schemas.microsoft.com/office/powerpoint/2010/main" val="3350341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01E8-3676-E1F2-7BE2-89D28736B81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E0E702B-34C7-25E0-6AB8-8F3306DFD27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96403E0-B9B1-B6D5-EE6B-F14760FE03E2}"/>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A25060DB-23C5-88FE-44D8-F5A8B3FEFFF2}"/>
              </a:ext>
            </a:extLst>
          </p:cNvPr>
          <p:cNvSpPr>
            <a:spLocks noGrp="1"/>
          </p:cNvSpPr>
          <p:nvPr>
            <p:ph type="sldNum" sz="quarter" idx="10"/>
          </p:nvPr>
        </p:nvSpPr>
        <p:spPr/>
        <p:txBody>
          <a:bodyPr/>
          <a:lstStyle/>
          <a:p>
            <a:fld id="{6104DB36-C797-4CDB-91E2-E230980C60F6}" type="slidenum">
              <a:rPr lang="en-US" smtClean="0"/>
              <a:t>2</a:t>
            </a:fld>
            <a:endParaRPr lang="en-US"/>
          </a:p>
        </p:txBody>
      </p:sp>
    </p:spTree>
    <p:extLst>
      <p:ext uri="{BB962C8B-B14F-4D97-AF65-F5344CB8AC3E}">
        <p14:creationId xmlns:p14="http://schemas.microsoft.com/office/powerpoint/2010/main" val="759550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DFB63-30E8-2304-7699-2C5951DFB1F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E5E103-66DA-612B-B59E-F43EA85C373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D48E069-4A62-D30B-7D4F-1C89EDE355FF}"/>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7286E058-7401-2D1D-3C0D-C8FEB447F428}"/>
              </a:ext>
            </a:extLst>
          </p:cNvPr>
          <p:cNvSpPr>
            <a:spLocks noGrp="1"/>
          </p:cNvSpPr>
          <p:nvPr>
            <p:ph type="sldNum" sz="quarter" idx="10"/>
          </p:nvPr>
        </p:nvSpPr>
        <p:spPr/>
        <p:txBody>
          <a:bodyPr/>
          <a:lstStyle/>
          <a:p>
            <a:fld id="{6104DB36-C797-4CDB-91E2-E230980C60F6}" type="slidenum">
              <a:rPr lang="en-US" smtClean="0"/>
              <a:t>20</a:t>
            </a:fld>
            <a:endParaRPr lang="en-US"/>
          </a:p>
        </p:txBody>
      </p:sp>
    </p:spTree>
    <p:extLst>
      <p:ext uri="{BB962C8B-B14F-4D97-AF65-F5344CB8AC3E}">
        <p14:creationId xmlns:p14="http://schemas.microsoft.com/office/powerpoint/2010/main" val="95164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67E87-E118-362B-64DB-13D58BD660D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991B0AD-789D-25B4-558D-666AB59D63F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7379567-750D-054C-96A1-15F56522E39B}"/>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BD02353A-FC35-8258-9734-D1E9B6E91869}"/>
              </a:ext>
            </a:extLst>
          </p:cNvPr>
          <p:cNvSpPr>
            <a:spLocks noGrp="1"/>
          </p:cNvSpPr>
          <p:nvPr>
            <p:ph type="sldNum" sz="quarter" idx="10"/>
          </p:nvPr>
        </p:nvSpPr>
        <p:spPr/>
        <p:txBody>
          <a:bodyPr/>
          <a:lstStyle/>
          <a:p>
            <a:fld id="{6104DB36-C797-4CDB-91E2-E230980C60F6}" type="slidenum">
              <a:rPr lang="en-US" smtClean="0"/>
              <a:t>21</a:t>
            </a:fld>
            <a:endParaRPr lang="en-US"/>
          </a:p>
        </p:txBody>
      </p:sp>
    </p:spTree>
    <p:extLst>
      <p:ext uri="{BB962C8B-B14F-4D97-AF65-F5344CB8AC3E}">
        <p14:creationId xmlns:p14="http://schemas.microsoft.com/office/powerpoint/2010/main" val="26412834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94182-5923-6F15-6220-67B7A3305CB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A1B30C2-A779-A59E-E845-0FD741C4B72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B759639-E814-AAA7-F712-CEB6FDF4AA2F}"/>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EA967580-FCC1-1FCD-F706-D24ABE1FA1C7}"/>
              </a:ext>
            </a:extLst>
          </p:cNvPr>
          <p:cNvSpPr>
            <a:spLocks noGrp="1"/>
          </p:cNvSpPr>
          <p:nvPr>
            <p:ph type="sldNum" sz="quarter" idx="10"/>
          </p:nvPr>
        </p:nvSpPr>
        <p:spPr/>
        <p:txBody>
          <a:bodyPr/>
          <a:lstStyle/>
          <a:p>
            <a:fld id="{6104DB36-C797-4CDB-91E2-E230980C60F6}" type="slidenum">
              <a:rPr lang="en-US" smtClean="0"/>
              <a:t>22</a:t>
            </a:fld>
            <a:endParaRPr lang="en-US"/>
          </a:p>
        </p:txBody>
      </p:sp>
    </p:spTree>
    <p:extLst>
      <p:ext uri="{BB962C8B-B14F-4D97-AF65-F5344CB8AC3E}">
        <p14:creationId xmlns:p14="http://schemas.microsoft.com/office/powerpoint/2010/main" val="9851486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3D596-0961-B3F8-6045-82B92539B02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071E7DD-5130-EB7A-A547-F1E1C28C486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929A2FB8-855D-1E76-02CD-00CC50591E84}"/>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FE7E8A31-068A-0E91-CD0D-52EE86638FCF}"/>
              </a:ext>
            </a:extLst>
          </p:cNvPr>
          <p:cNvSpPr>
            <a:spLocks noGrp="1"/>
          </p:cNvSpPr>
          <p:nvPr>
            <p:ph type="sldNum" sz="quarter" idx="10"/>
          </p:nvPr>
        </p:nvSpPr>
        <p:spPr/>
        <p:txBody>
          <a:bodyPr/>
          <a:lstStyle/>
          <a:p>
            <a:fld id="{6104DB36-C797-4CDB-91E2-E230980C60F6}" type="slidenum">
              <a:rPr lang="en-US" smtClean="0"/>
              <a:t>23</a:t>
            </a:fld>
            <a:endParaRPr lang="en-US"/>
          </a:p>
        </p:txBody>
      </p:sp>
    </p:spTree>
    <p:extLst>
      <p:ext uri="{BB962C8B-B14F-4D97-AF65-F5344CB8AC3E}">
        <p14:creationId xmlns:p14="http://schemas.microsoft.com/office/powerpoint/2010/main" val="3455606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3ECE7-199E-DFAD-3CEA-FEC7C6DF671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79AED70-ADFC-00B3-A90D-05977FC316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C027DB8-9F3E-76EA-14D6-44AA2364D14F}"/>
              </a:ext>
            </a:extLst>
          </p:cNvPr>
          <p:cNvSpPr>
            <a:spLocks noGrp="1"/>
          </p:cNvSpPr>
          <p:nvPr>
            <p:ph type="body" idx="1"/>
          </p:nvPr>
        </p:nvSpPr>
        <p:spPr/>
        <p:txBody>
          <a:bodyPr/>
          <a:lstStyle/>
          <a:p>
            <a:r>
              <a:rPr lang="fr-FR" dirty="0"/>
              <a:t>S’assurer que le projet de data science </a:t>
            </a:r>
            <a:r>
              <a:rPr lang="fr-FR" b="1" dirty="0"/>
              <a:t>répond à un vrai besoin métier</a:t>
            </a:r>
            <a:r>
              <a:rPr lang="fr-FR" dirty="0"/>
              <a:t> et que les résultats seront </a:t>
            </a:r>
            <a:r>
              <a:rPr lang="fr-FR" b="1" dirty="0"/>
              <a:t>utiles et exploitables</a:t>
            </a:r>
            <a:r>
              <a:rPr lang="fr-FR" dirty="0"/>
              <a:t> pour les décideurs.</a:t>
            </a:r>
            <a:endParaRPr lang="en-US" b="0" dirty="0"/>
          </a:p>
        </p:txBody>
      </p:sp>
      <p:sp>
        <p:nvSpPr>
          <p:cNvPr id="4" name="Espace réservé du numéro de diapositive 3">
            <a:extLst>
              <a:ext uri="{FF2B5EF4-FFF2-40B4-BE49-F238E27FC236}">
                <a16:creationId xmlns:a16="http://schemas.microsoft.com/office/drawing/2014/main" id="{B1D89530-9643-2282-CDCA-1BD9B0F4A347}"/>
              </a:ext>
            </a:extLst>
          </p:cNvPr>
          <p:cNvSpPr>
            <a:spLocks noGrp="1"/>
          </p:cNvSpPr>
          <p:nvPr>
            <p:ph type="sldNum" sz="quarter" idx="10"/>
          </p:nvPr>
        </p:nvSpPr>
        <p:spPr/>
        <p:txBody>
          <a:bodyPr/>
          <a:lstStyle/>
          <a:p>
            <a:fld id="{6104DB36-C797-4CDB-91E2-E230980C60F6}" type="slidenum">
              <a:rPr lang="en-US" smtClean="0"/>
              <a:t>24</a:t>
            </a:fld>
            <a:endParaRPr lang="en-US"/>
          </a:p>
        </p:txBody>
      </p:sp>
    </p:spTree>
    <p:extLst>
      <p:ext uri="{BB962C8B-B14F-4D97-AF65-F5344CB8AC3E}">
        <p14:creationId xmlns:p14="http://schemas.microsoft.com/office/powerpoint/2010/main" val="3846744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2C518-FDFD-432B-9CD3-DFB5A1D1BFA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6C37F4D-162A-8693-6669-BE4B7E587B8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E2923A3-0A17-EC32-517F-15AED36D3D3D}"/>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2CC25259-F0AA-225D-4D76-E37E210B8030}"/>
              </a:ext>
            </a:extLst>
          </p:cNvPr>
          <p:cNvSpPr>
            <a:spLocks noGrp="1"/>
          </p:cNvSpPr>
          <p:nvPr>
            <p:ph type="sldNum" sz="quarter" idx="10"/>
          </p:nvPr>
        </p:nvSpPr>
        <p:spPr/>
        <p:txBody>
          <a:bodyPr/>
          <a:lstStyle/>
          <a:p>
            <a:fld id="{6104DB36-C797-4CDB-91E2-E230980C60F6}" type="slidenum">
              <a:rPr lang="en-US" smtClean="0"/>
              <a:t>25</a:t>
            </a:fld>
            <a:endParaRPr lang="en-US"/>
          </a:p>
        </p:txBody>
      </p:sp>
    </p:spTree>
    <p:extLst>
      <p:ext uri="{BB962C8B-B14F-4D97-AF65-F5344CB8AC3E}">
        <p14:creationId xmlns:p14="http://schemas.microsoft.com/office/powerpoint/2010/main" val="590542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8C75E-51D3-4CD0-B53B-4BBBE91B030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D232BF5-9C1A-5E0A-7A5A-5DA9B9F3872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C273298-ABDC-443C-6F50-53EB8C48C9AD}"/>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E1F64CE9-66E4-42E6-7092-94602A71F4D3}"/>
              </a:ext>
            </a:extLst>
          </p:cNvPr>
          <p:cNvSpPr>
            <a:spLocks noGrp="1"/>
          </p:cNvSpPr>
          <p:nvPr>
            <p:ph type="sldNum" sz="quarter" idx="10"/>
          </p:nvPr>
        </p:nvSpPr>
        <p:spPr/>
        <p:txBody>
          <a:bodyPr/>
          <a:lstStyle/>
          <a:p>
            <a:fld id="{6104DB36-C797-4CDB-91E2-E230980C60F6}" type="slidenum">
              <a:rPr lang="en-US" smtClean="0"/>
              <a:t>26</a:t>
            </a:fld>
            <a:endParaRPr lang="en-US"/>
          </a:p>
        </p:txBody>
      </p:sp>
    </p:spTree>
    <p:extLst>
      <p:ext uri="{BB962C8B-B14F-4D97-AF65-F5344CB8AC3E}">
        <p14:creationId xmlns:p14="http://schemas.microsoft.com/office/powerpoint/2010/main" val="1855683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8AB84-65DC-76EA-FB89-83F31F70AB8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2A94238-2066-9447-4AB2-3A2F1B0FAE5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91ABE552-79C0-EFFC-5D28-EC08E495457E}"/>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5C0189A3-CF22-578A-4391-6F4DC2E3BAF7}"/>
              </a:ext>
            </a:extLst>
          </p:cNvPr>
          <p:cNvSpPr>
            <a:spLocks noGrp="1"/>
          </p:cNvSpPr>
          <p:nvPr>
            <p:ph type="sldNum" sz="quarter" idx="10"/>
          </p:nvPr>
        </p:nvSpPr>
        <p:spPr/>
        <p:txBody>
          <a:bodyPr/>
          <a:lstStyle/>
          <a:p>
            <a:fld id="{6104DB36-C797-4CDB-91E2-E230980C60F6}" type="slidenum">
              <a:rPr lang="en-US" smtClean="0"/>
              <a:t>27</a:t>
            </a:fld>
            <a:endParaRPr lang="en-US"/>
          </a:p>
        </p:txBody>
      </p:sp>
    </p:spTree>
    <p:extLst>
      <p:ext uri="{BB962C8B-B14F-4D97-AF65-F5344CB8AC3E}">
        <p14:creationId xmlns:p14="http://schemas.microsoft.com/office/powerpoint/2010/main" val="4276149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7DF0B-9D4C-FDFB-0E98-A98EB60358A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200F62B-710C-5E60-113D-60F4900DA7B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32482B3-B0F4-AB0E-FF9D-0E0E850523DC}"/>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61ADD5C2-021E-6964-3D54-FDC1EC09DB12}"/>
              </a:ext>
            </a:extLst>
          </p:cNvPr>
          <p:cNvSpPr>
            <a:spLocks noGrp="1"/>
          </p:cNvSpPr>
          <p:nvPr>
            <p:ph type="sldNum" sz="quarter" idx="10"/>
          </p:nvPr>
        </p:nvSpPr>
        <p:spPr/>
        <p:txBody>
          <a:bodyPr/>
          <a:lstStyle/>
          <a:p>
            <a:fld id="{6104DB36-C797-4CDB-91E2-E230980C60F6}" type="slidenum">
              <a:rPr lang="en-US" smtClean="0"/>
              <a:t>28</a:t>
            </a:fld>
            <a:endParaRPr lang="en-US"/>
          </a:p>
        </p:txBody>
      </p:sp>
    </p:spTree>
    <p:extLst>
      <p:ext uri="{BB962C8B-B14F-4D97-AF65-F5344CB8AC3E}">
        <p14:creationId xmlns:p14="http://schemas.microsoft.com/office/powerpoint/2010/main" val="72728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E1865-4310-5B9F-4D97-3C199C650DB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4F7C92A-FB2D-72C5-F20F-4A5AA9AC5CF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C870E097-0F1A-E21D-0500-412A2FD1F769}"/>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CBBD1CE8-BFD9-4FCD-EC4C-D7DA7EDE80C0}"/>
              </a:ext>
            </a:extLst>
          </p:cNvPr>
          <p:cNvSpPr>
            <a:spLocks noGrp="1"/>
          </p:cNvSpPr>
          <p:nvPr>
            <p:ph type="sldNum" sz="quarter" idx="10"/>
          </p:nvPr>
        </p:nvSpPr>
        <p:spPr/>
        <p:txBody>
          <a:bodyPr/>
          <a:lstStyle/>
          <a:p>
            <a:fld id="{6104DB36-C797-4CDB-91E2-E230980C60F6}" type="slidenum">
              <a:rPr lang="en-US" smtClean="0"/>
              <a:t>29</a:t>
            </a:fld>
            <a:endParaRPr lang="en-US"/>
          </a:p>
        </p:txBody>
      </p:sp>
    </p:spTree>
    <p:extLst>
      <p:ext uri="{BB962C8B-B14F-4D97-AF65-F5344CB8AC3E}">
        <p14:creationId xmlns:p14="http://schemas.microsoft.com/office/powerpoint/2010/main" val="1710210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362EE-B30B-D19F-085D-F5704685D7B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1959F43-EB00-2CCC-12B4-FC66F85865E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E2E9367-1BF2-3F8D-7179-07BC061387C5}"/>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13AF7587-3855-9CF2-77CB-977CCC2538CE}"/>
              </a:ext>
            </a:extLst>
          </p:cNvPr>
          <p:cNvSpPr>
            <a:spLocks noGrp="1"/>
          </p:cNvSpPr>
          <p:nvPr>
            <p:ph type="sldNum" sz="quarter" idx="10"/>
          </p:nvPr>
        </p:nvSpPr>
        <p:spPr/>
        <p:txBody>
          <a:bodyPr/>
          <a:lstStyle/>
          <a:p>
            <a:fld id="{6104DB36-C797-4CDB-91E2-E230980C60F6}" type="slidenum">
              <a:rPr lang="en-US" smtClean="0"/>
              <a:t>3</a:t>
            </a:fld>
            <a:endParaRPr lang="en-US"/>
          </a:p>
        </p:txBody>
      </p:sp>
    </p:spTree>
    <p:extLst>
      <p:ext uri="{BB962C8B-B14F-4D97-AF65-F5344CB8AC3E}">
        <p14:creationId xmlns:p14="http://schemas.microsoft.com/office/powerpoint/2010/main" val="856369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CE75A-EE57-2840-DA04-93FA25FC04F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23E750E-4762-89F0-875B-E25FB2449CA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13CAF26-A45D-DB39-BBFB-FA5AB0243441}"/>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F8DC5C43-D33A-0276-E958-F0681ACEFFD8}"/>
              </a:ext>
            </a:extLst>
          </p:cNvPr>
          <p:cNvSpPr>
            <a:spLocks noGrp="1"/>
          </p:cNvSpPr>
          <p:nvPr>
            <p:ph type="sldNum" sz="quarter" idx="10"/>
          </p:nvPr>
        </p:nvSpPr>
        <p:spPr/>
        <p:txBody>
          <a:bodyPr/>
          <a:lstStyle/>
          <a:p>
            <a:fld id="{6104DB36-C797-4CDB-91E2-E230980C60F6}" type="slidenum">
              <a:rPr lang="en-US" smtClean="0"/>
              <a:t>30</a:t>
            </a:fld>
            <a:endParaRPr lang="en-US"/>
          </a:p>
        </p:txBody>
      </p:sp>
    </p:spTree>
    <p:extLst>
      <p:ext uri="{BB962C8B-B14F-4D97-AF65-F5344CB8AC3E}">
        <p14:creationId xmlns:p14="http://schemas.microsoft.com/office/powerpoint/2010/main" val="13267825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0F457-9DAD-56A1-9A1A-35239CD4AC1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2EC3E7A-E0B1-6558-2542-C7D6507BCB9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A35B525-B699-CC7C-D146-84C766BDA8F7}"/>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2524331E-EF88-B400-5F0F-8AD8A89B3568}"/>
              </a:ext>
            </a:extLst>
          </p:cNvPr>
          <p:cNvSpPr>
            <a:spLocks noGrp="1"/>
          </p:cNvSpPr>
          <p:nvPr>
            <p:ph type="sldNum" sz="quarter" idx="10"/>
          </p:nvPr>
        </p:nvSpPr>
        <p:spPr/>
        <p:txBody>
          <a:bodyPr/>
          <a:lstStyle/>
          <a:p>
            <a:fld id="{6104DB36-C797-4CDB-91E2-E230980C60F6}" type="slidenum">
              <a:rPr lang="en-US" smtClean="0"/>
              <a:t>32</a:t>
            </a:fld>
            <a:endParaRPr lang="en-US"/>
          </a:p>
        </p:txBody>
      </p:sp>
    </p:spTree>
    <p:extLst>
      <p:ext uri="{BB962C8B-B14F-4D97-AF65-F5344CB8AC3E}">
        <p14:creationId xmlns:p14="http://schemas.microsoft.com/office/powerpoint/2010/main" val="119982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97DA5-27EB-48A0-DD63-4509E1FCF14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48C5509-E848-BC78-86E9-ADCB03FC69E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8FA170D-02DC-A833-CECD-357CE7549CC5}"/>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9EEB0E3B-1F1A-C30F-E8AA-7F4ECDA6D059}"/>
              </a:ext>
            </a:extLst>
          </p:cNvPr>
          <p:cNvSpPr>
            <a:spLocks noGrp="1"/>
          </p:cNvSpPr>
          <p:nvPr>
            <p:ph type="sldNum" sz="quarter" idx="10"/>
          </p:nvPr>
        </p:nvSpPr>
        <p:spPr/>
        <p:txBody>
          <a:bodyPr/>
          <a:lstStyle/>
          <a:p>
            <a:fld id="{6104DB36-C797-4CDB-91E2-E230980C60F6}" type="slidenum">
              <a:rPr lang="en-US" smtClean="0"/>
              <a:t>33</a:t>
            </a:fld>
            <a:endParaRPr lang="en-US"/>
          </a:p>
        </p:txBody>
      </p:sp>
    </p:spTree>
    <p:extLst>
      <p:ext uri="{BB962C8B-B14F-4D97-AF65-F5344CB8AC3E}">
        <p14:creationId xmlns:p14="http://schemas.microsoft.com/office/powerpoint/2010/main" val="3041318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1CC6-361C-B810-61C6-21847C670F7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D115494-F1F1-F1A5-9C46-5450BE5BC39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E2FC1C7-C689-6933-3D78-9F5D678E7486}"/>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D15257FE-6430-30B6-82B6-EA603E4E1E21}"/>
              </a:ext>
            </a:extLst>
          </p:cNvPr>
          <p:cNvSpPr>
            <a:spLocks noGrp="1"/>
          </p:cNvSpPr>
          <p:nvPr>
            <p:ph type="sldNum" sz="quarter" idx="10"/>
          </p:nvPr>
        </p:nvSpPr>
        <p:spPr/>
        <p:txBody>
          <a:bodyPr/>
          <a:lstStyle/>
          <a:p>
            <a:fld id="{6104DB36-C797-4CDB-91E2-E230980C60F6}" type="slidenum">
              <a:rPr lang="en-US" smtClean="0"/>
              <a:t>34</a:t>
            </a:fld>
            <a:endParaRPr lang="en-US"/>
          </a:p>
        </p:txBody>
      </p:sp>
    </p:spTree>
    <p:extLst>
      <p:ext uri="{BB962C8B-B14F-4D97-AF65-F5344CB8AC3E}">
        <p14:creationId xmlns:p14="http://schemas.microsoft.com/office/powerpoint/2010/main" val="41060404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CB05F-1BE5-0F75-5AC8-A8F2F2BE12F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8304927-F2FC-5841-F26B-264FDF3BEF87}"/>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4EC8E66-CFCC-BAB4-ECBA-EE29629A7A2F}"/>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CCDF8252-56EC-E714-7CC9-AABBE728F35E}"/>
              </a:ext>
            </a:extLst>
          </p:cNvPr>
          <p:cNvSpPr>
            <a:spLocks noGrp="1"/>
          </p:cNvSpPr>
          <p:nvPr>
            <p:ph type="sldNum" sz="quarter" idx="10"/>
          </p:nvPr>
        </p:nvSpPr>
        <p:spPr/>
        <p:txBody>
          <a:bodyPr/>
          <a:lstStyle/>
          <a:p>
            <a:fld id="{6104DB36-C797-4CDB-91E2-E230980C60F6}" type="slidenum">
              <a:rPr lang="en-US" smtClean="0"/>
              <a:t>35</a:t>
            </a:fld>
            <a:endParaRPr lang="en-US"/>
          </a:p>
        </p:txBody>
      </p:sp>
    </p:spTree>
    <p:extLst>
      <p:ext uri="{BB962C8B-B14F-4D97-AF65-F5344CB8AC3E}">
        <p14:creationId xmlns:p14="http://schemas.microsoft.com/office/powerpoint/2010/main" val="4090440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Categorical or Descriptive</a:t>
            </a:r>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36</a:t>
            </a:fld>
            <a:endParaRPr lang="en-US"/>
          </a:p>
        </p:txBody>
      </p:sp>
    </p:spTree>
    <p:extLst>
      <p:ext uri="{BB962C8B-B14F-4D97-AF65-F5344CB8AC3E}">
        <p14:creationId xmlns:p14="http://schemas.microsoft.com/office/powerpoint/2010/main" val="32538620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sz="1200" b="1" i="0" kern="1200" dirty="0">
                <a:solidFill>
                  <a:schemeClr val="tx1"/>
                </a:solidFill>
                <a:effectLst/>
                <a:latin typeface="+mn-lt"/>
                <a:ea typeface="+mn-ea"/>
                <a:cs typeface="+mn-cs"/>
              </a:rPr>
              <a:t>Variables</a:t>
            </a:r>
            <a:r>
              <a:rPr lang="fr-FR" sz="1200" b="0" i="0" kern="1200" dirty="0">
                <a:solidFill>
                  <a:schemeClr val="tx1"/>
                </a:solidFill>
                <a:effectLst/>
                <a:latin typeface="+mn-lt"/>
                <a:ea typeface="+mn-ea"/>
                <a:cs typeface="+mn-cs"/>
              </a:rPr>
              <a:t> qualitatives ou catégorielles expriment une qualité comme le sexe, le métier ou le nom</a:t>
            </a:r>
          </a:p>
          <a:p>
            <a:pPr marL="628650" lvl="1" indent="-171450">
              <a:buFont typeface="Wingdings" panose="05000000000000000000" pitchFamily="2" charset="2"/>
              <a:buChar char="ü"/>
            </a:pPr>
            <a:r>
              <a:rPr lang="fr-FR" dirty="0"/>
              <a:t>Valeurs ou observations pouvant être classées en groupes ou catégories.</a:t>
            </a: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37</a:t>
            </a:fld>
            <a:endParaRPr lang="en-US"/>
          </a:p>
        </p:txBody>
      </p:sp>
    </p:spTree>
    <p:extLst>
      <p:ext uri="{BB962C8B-B14F-4D97-AF65-F5344CB8AC3E}">
        <p14:creationId xmlns:p14="http://schemas.microsoft.com/office/powerpoint/2010/main" val="4155040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dirty="0"/>
              <a:t>Les données numériques sont un type de données exprimé en nombres, plutôt qu'en description en langage naturel.</a:t>
            </a: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38</a:t>
            </a:fld>
            <a:endParaRPr lang="en-US"/>
          </a:p>
        </p:txBody>
      </p:sp>
    </p:spTree>
    <p:extLst>
      <p:ext uri="{BB962C8B-B14F-4D97-AF65-F5344CB8AC3E}">
        <p14:creationId xmlns:p14="http://schemas.microsoft.com/office/powerpoint/2010/main" val="2531294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6DAC5-D7D5-6B1F-4929-6FD911AB10A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72E882-18CD-DD9C-E4CD-ECDD46EAD4B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02BC80F-9F9E-CEDB-5259-99F34F55B75D}"/>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9959368D-8ED1-83F9-06F8-ED7013D750D8}"/>
              </a:ext>
            </a:extLst>
          </p:cNvPr>
          <p:cNvSpPr>
            <a:spLocks noGrp="1"/>
          </p:cNvSpPr>
          <p:nvPr>
            <p:ph type="sldNum" sz="quarter" idx="10"/>
          </p:nvPr>
        </p:nvSpPr>
        <p:spPr/>
        <p:txBody>
          <a:bodyPr/>
          <a:lstStyle/>
          <a:p>
            <a:fld id="{6104DB36-C797-4CDB-91E2-E230980C60F6}" type="slidenum">
              <a:rPr lang="en-US" smtClean="0"/>
              <a:t>39</a:t>
            </a:fld>
            <a:endParaRPr lang="en-US"/>
          </a:p>
        </p:txBody>
      </p:sp>
    </p:spTree>
    <p:extLst>
      <p:ext uri="{BB962C8B-B14F-4D97-AF65-F5344CB8AC3E}">
        <p14:creationId xmlns:p14="http://schemas.microsoft.com/office/powerpoint/2010/main" val="5828011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97D62-DC9C-E49A-6301-E3A1275C252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9673F9D-4BD6-C28A-F5E5-92A8E901685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8BE7992-1F79-0F99-AE3E-FD8EC09537CE}"/>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9B3AD755-3623-A92B-E71B-E6D119823E0C}"/>
              </a:ext>
            </a:extLst>
          </p:cNvPr>
          <p:cNvSpPr>
            <a:spLocks noGrp="1"/>
          </p:cNvSpPr>
          <p:nvPr>
            <p:ph type="sldNum" sz="quarter" idx="10"/>
          </p:nvPr>
        </p:nvSpPr>
        <p:spPr/>
        <p:txBody>
          <a:bodyPr/>
          <a:lstStyle/>
          <a:p>
            <a:fld id="{6104DB36-C797-4CDB-91E2-E230980C60F6}" type="slidenum">
              <a:rPr lang="en-US" smtClean="0"/>
              <a:t>40</a:t>
            </a:fld>
            <a:endParaRPr lang="en-US"/>
          </a:p>
        </p:txBody>
      </p:sp>
    </p:spTree>
    <p:extLst>
      <p:ext uri="{BB962C8B-B14F-4D97-AF65-F5344CB8AC3E}">
        <p14:creationId xmlns:p14="http://schemas.microsoft.com/office/powerpoint/2010/main" val="218898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5DEB2-8179-99A0-A98F-E78173C4C44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EC5D39E-ED61-FC11-E275-AB8D64AB438E}"/>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40F1E5A-1FF5-C83F-3E37-E7F2DEFFF307}"/>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84A66924-C6D1-6DEA-7A44-F6ABCBC56502}"/>
              </a:ext>
            </a:extLst>
          </p:cNvPr>
          <p:cNvSpPr>
            <a:spLocks noGrp="1"/>
          </p:cNvSpPr>
          <p:nvPr>
            <p:ph type="sldNum" sz="quarter" idx="10"/>
          </p:nvPr>
        </p:nvSpPr>
        <p:spPr/>
        <p:txBody>
          <a:bodyPr/>
          <a:lstStyle/>
          <a:p>
            <a:fld id="{6104DB36-C797-4CDB-91E2-E230980C60F6}" type="slidenum">
              <a:rPr lang="en-US" smtClean="0"/>
              <a:t>4</a:t>
            </a:fld>
            <a:endParaRPr lang="en-US"/>
          </a:p>
        </p:txBody>
      </p:sp>
    </p:spTree>
    <p:extLst>
      <p:ext uri="{BB962C8B-B14F-4D97-AF65-F5344CB8AC3E}">
        <p14:creationId xmlns:p14="http://schemas.microsoft.com/office/powerpoint/2010/main" val="2303246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des données de bonne qualité peuvent alimenter une analyse précise, qui à son tour peut conduire à des décisions commerciales fiables.</a:t>
            </a: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41</a:t>
            </a:fld>
            <a:endParaRPr lang="en-US"/>
          </a:p>
        </p:txBody>
      </p:sp>
    </p:spTree>
    <p:extLst>
      <p:ext uri="{BB962C8B-B14F-4D97-AF65-F5344CB8AC3E}">
        <p14:creationId xmlns:p14="http://schemas.microsoft.com/office/powerpoint/2010/main" val="39482331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 degré auquel nos données sont conformes aux règles ou contraintes commerciales définies.</a:t>
            </a:r>
          </a:p>
          <a:p>
            <a:r>
              <a:rPr lang="fr-FR" dirty="0"/>
              <a:t>-Les données correspondent-elles à la plage définie ?</a:t>
            </a: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42</a:t>
            </a:fld>
            <a:endParaRPr lang="en-US"/>
          </a:p>
        </p:txBody>
      </p:sp>
    </p:spTree>
    <p:extLst>
      <p:ext uri="{BB962C8B-B14F-4D97-AF65-F5344CB8AC3E}">
        <p14:creationId xmlns:p14="http://schemas.microsoft.com/office/powerpoint/2010/main" val="7485179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 objets de données représentent-ils avec précision les valeurs du «monde réel» qu'ils sont censés modéliser?</a:t>
            </a:r>
          </a:p>
          <a:p>
            <a:endParaRPr lang="fr-FR" dirty="0"/>
          </a:p>
          <a:p>
            <a:r>
              <a:rPr lang="fr-FR" dirty="0"/>
              <a:t>Assurons-nous que nos données sont proches des vraies valeurs</a:t>
            </a:r>
          </a:p>
          <a:p>
            <a:endParaRPr lang="fr-FR" dirty="0"/>
          </a:p>
          <a:p>
            <a:r>
              <a:rPr lang="fr-FR" dirty="0"/>
              <a:t>Exemple 01 :</a:t>
            </a:r>
          </a:p>
          <a:p>
            <a:endParaRPr lang="fr-FR" dirty="0"/>
          </a:p>
          <a:p>
            <a:r>
              <a:rPr lang="fr-FR" dirty="0"/>
              <a:t>L'adresse d'un employé dans la base de données des employés est la véritable adresse.</a:t>
            </a:r>
          </a:p>
          <a:p>
            <a:endParaRPr lang="fr-FR" dirty="0"/>
          </a:p>
          <a:p>
            <a:r>
              <a:rPr lang="fr-FR" dirty="0"/>
              <a:t>Exemple 02 :</a:t>
            </a:r>
          </a:p>
          <a:p>
            <a:endParaRPr lang="fr-FR" dirty="0"/>
          </a:p>
          <a:p>
            <a:r>
              <a:rPr lang="fr-FR" dirty="0"/>
              <a:t>Par exemple, imaginez une base de données contenant des informations sur les anniversaires des employés, et l'anniversaire d'un travailleur est le 5 janvier 1996. Les formats américains enregistreraient cela comme 1/5/1996, mais si cet employé est européen, ils peuvent l'enregistrer comme 5/1 /1996. Cette différence pourrait faire en sorte que la base de données indique à tort que l'anniversaire du travailleur est le 1er mai 1996.</a:t>
            </a: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43</a:t>
            </a:fld>
            <a:endParaRPr lang="en-US"/>
          </a:p>
        </p:txBody>
      </p:sp>
    </p:spTree>
    <p:extLst>
      <p:ext uri="{BB962C8B-B14F-4D97-AF65-F5344CB8AC3E}">
        <p14:creationId xmlns:p14="http://schemas.microsoft.com/office/powerpoint/2010/main" val="4090634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Toutes les informations requises sont-elles disponibles?</a:t>
            </a:r>
          </a:p>
          <a:p>
            <a:pPr marL="171450" indent="-171450">
              <a:buFont typeface="Arial" panose="020B0604020202020204" pitchFamily="34" charset="0"/>
              <a:buChar char="•"/>
            </a:pPr>
            <a:r>
              <a:rPr lang="fr-FR" sz="1200" b="0" i="0" kern="1200" dirty="0">
                <a:solidFill>
                  <a:schemeClr val="tx1"/>
                </a:solidFill>
                <a:effectLst/>
                <a:latin typeface="+mn-lt"/>
                <a:ea typeface="+mn-ea"/>
                <a:cs typeface="+mn-cs"/>
              </a:rPr>
              <a:t>La mesure dans laquelle toutes les données requises sont connues</a:t>
            </a:r>
          </a:p>
          <a:p>
            <a:pPr marL="171450" indent="-171450">
              <a:buFont typeface="Arial" panose="020B0604020202020204" pitchFamily="34" charset="0"/>
              <a:buChar char="•"/>
            </a:pPr>
            <a:r>
              <a:rPr lang="fr-FR" dirty="0"/>
              <a:t>L'exhaustivité est définie comme l'exhaustivité attendue. Les données peuvent être complètes même si des données facultatives sont manquantes. Tant que les données répondent aux attentes, elles sont considérées comme complètes.</a:t>
            </a:r>
          </a:p>
          <a:p>
            <a:pPr marL="171450" indent="-171450">
              <a:buFont typeface="Arial" panose="020B0604020202020204" pitchFamily="34" charset="0"/>
              <a:buChar char="•"/>
            </a:pPr>
            <a:r>
              <a:rPr lang="fr-FR" dirty="0"/>
              <a:t>L'exhaustivité des données est déterminée par la présence de la valeur. Les valeurs ne doivent pas être vides ou nul.</a:t>
            </a:r>
          </a:p>
          <a:p>
            <a:pPr marL="171450" indent="-171450">
              <a:buFont typeface="Arial" panose="020B0604020202020204" pitchFamily="34" charset="0"/>
              <a:buChar char="•"/>
            </a:pPr>
            <a:r>
              <a:rPr lang="fr-FR" dirty="0"/>
              <a:t> La matrice de données traite les valeurs comme Inconnu, N / A, 0 comme des valeurs.</a:t>
            </a:r>
          </a:p>
          <a:p>
            <a:pPr marL="0" indent="0">
              <a:buFont typeface="Arial" panose="020B0604020202020204" pitchFamily="34" charset="0"/>
              <a:buNone/>
            </a:pPr>
            <a:r>
              <a:rPr lang="fr-FR" dirty="0"/>
              <a:t>	Tant que les données répondent aux attentes, elles sont considérées comme complètes</a:t>
            </a:r>
          </a:p>
          <a:p>
            <a:r>
              <a:rPr lang="fr-FR" dirty="0"/>
              <a:t>Exemple :</a:t>
            </a:r>
          </a:p>
          <a:p>
            <a:r>
              <a:rPr lang="fr-FR" dirty="0"/>
              <a:t>le prénom et le nom d’un client sont obligatoires, mais le deuxième prénom est facultatif; donc un enregistrement peut être considéré comme complet même si un deuxième prénom n'est pas disponible.</a:t>
            </a: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44</a:t>
            </a:fld>
            <a:endParaRPr lang="en-US"/>
          </a:p>
        </p:txBody>
      </p:sp>
    </p:spTree>
    <p:extLst>
      <p:ext uri="{BB962C8B-B14F-4D97-AF65-F5344CB8AC3E}">
        <p14:creationId xmlns:p14="http://schemas.microsoft.com/office/powerpoint/2010/main" val="108125139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Existe-t-il des occurrences distinctes des mêmes instances de données qui fournissent des informations contradictoires?</a:t>
            </a:r>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La cohérence des données fait référence au moment où les mêmes données conservées à différents endroits ne correspondent pas.</a:t>
            </a:r>
          </a:p>
          <a:p>
            <a:r>
              <a:rPr lang="fr-FR" dirty="0"/>
              <a:t>Une incohérence se produit lorsque deux valeurs de l'ensemble de données se contredisent.</a:t>
            </a:r>
          </a:p>
          <a:p>
            <a:endParaRPr lang="fr-FR" sz="1200" b="0" i="0" kern="1200" dirty="0">
              <a:solidFill>
                <a:schemeClr val="tx1"/>
              </a:solidFill>
              <a:effectLst/>
              <a:latin typeface="+mn-lt"/>
              <a:ea typeface="+mn-ea"/>
              <a:cs typeface="+mn-cs"/>
            </a:endParaRPr>
          </a:p>
          <a:p>
            <a:r>
              <a:rPr lang="fr-FR" sz="1200" b="0" i="0" kern="1200" dirty="0">
                <a:solidFill>
                  <a:schemeClr val="tx1"/>
                </a:solidFill>
                <a:effectLst/>
                <a:latin typeface="+mn-lt"/>
                <a:ea typeface="+mn-ea"/>
                <a:cs typeface="+mn-cs"/>
              </a:rPr>
              <a:t>Exemple: </a:t>
            </a:r>
          </a:p>
          <a:p>
            <a:pPr marL="171450" indent="-171450">
              <a:buFont typeface="Arial" panose="020B0604020202020204" pitchFamily="34" charset="0"/>
              <a:buChar char="•"/>
            </a:pPr>
            <a:r>
              <a:rPr lang="fr-FR" dirty="0"/>
              <a:t>Le statut d'une unité commerciale est fermé mais il y a des ventes pour cette unité commerciale.</a:t>
            </a:r>
          </a:p>
          <a:p>
            <a:pPr marL="171450" indent="-171450">
              <a:buFont typeface="Arial" panose="020B0604020202020204" pitchFamily="34" charset="0"/>
              <a:buChar char="•"/>
            </a:pPr>
            <a:r>
              <a:rPr lang="fr-FR" dirty="0"/>
              <a:t>Le statut d’un employé est résilié mais le statut de paie est actif.</a:t>
            </a:r>
          </a:p>
          <a:p>
            <a:pPr marL="171450" indent="-171450">
              <a:buFont typeface="Arial" panose="020B0604020202020204" pitchFamily="34" charset="0"/>
              <a:buChar char="•"/>
            </a:pPr>
            <a:r>
              <a:rPr lang="fr-FR" dirty="0"/>
              <a:t>Un client est enregistré dans deux tableaux différents avec deux adresses différentes.</a:t>
            </a:r>
          </a:p>
          <a:p>
            <a:pPr marL="171450" indent="-171450">
              <a:buFont typeface="Arial" panose="020B0604020202020204" pitchFamily="34" charset="0"/>
              <a:buChar char="•"/>
            </a:pPr>
            <a:endParaRPr lang="fr-FR"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tx1"/>
                </a:solidFill>
                <a:latin typeface="+mn-lt"/>
                <a:ea typeface="+mn-ea"/>
                <a:cs typeface="+mn-cs"/>
              </a:rPr>
              <a:t>Data consistency is often associated with data accuracy : </a:t>
            </a:r>
            <a:r>
              <a:rPr lang="fr-FR" dirty="0"/>
              <a:t>Par exemple, si un enregistrement patient met la date de naissance au 1er mai et qu'un autre enregistrement l'indique au 1er juin, vous devrez peut-être d'abord évaluer l'exactitude des données des deux sources.</a:t>
            </a:r>
            <a:endParaRPr lang="fr-FR" sz="1200" b="1" kern="1200" dirty="0">
              <a:solidFill>
                <a:schemeClr val="tx1"/>
              </a:solidFill>
              <a:latin typeface="+mn-lt"/>
              <a:ea typeface="+mn-ea"/>
              <a:cs typeface="+mn-cs"/>
            </a:endParaRPr>
          </a:p>
          <a:p>
            <a:pPr marL="0" indent="0">
              <a:buFont typeface="Arial" panose="020B0604020202020204" pitchFamily="34" charset="0"/>
              <a:buNone/>
            </a:pPr>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45</a:t>
            </a:fld>
            <a:endParaRPr lang="en-US"/>
          </a:p>
        </p:txBody>
      </p:sp>
    </p:spTree>
    <p:extLst>
      <p:ext uri="{BB962C8B-B14F-4D97-AF65-F5344CB8AC3E}">
        <p14:creationId xmlns:p14="http://schemas.microsoft.com/office/powerpoint/2010/main" val="1408348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La mesure dans laquelle les données sont spécifiées en utilisant la même unité de mesure</a:t>
            </a:r>
          </a:p>
          <a:p>
            <a:endParaRPr lang="fr-FR" dirty="0"/>
          </a:p>
          <a:p>
            <a:r>
              <a:rPr lang="fr-FR" dirty="0"/>
              <a:t>La mesure dans laquelle les données sont spécifiées en utilisant la même unité de mesure.</a:t>
            </a:r>
          </a:p>
          <a:p>
            <a:endParaRPr lang="fr-FR" dirty="0"/>
          </a:p>
          <a:p>
            <a:r>
              <a:rPr lang="fr-FR" dirty="0"/>
              <a:t>Exemple:</a:t>
            </a:r>
          </a:p>
          <a:p>
            <a:endParaRPr lang="fr-FR" dirty="0"/>
          </a:p>
          <a:p>
            <a:pPr marL="171450" indent="-171450">
              <a:buFont typeface="Arial" panose="020B0604020202020204" pitchFamily="34" charset="0"/>
              <a:buChar char="•"/>
            </a:pPr>
            <a:r>
              <a:rPr lang="fr-FR" dirty="0"/>
              <a:t>Le poids peut être enregistré en livres ou en kilos (1 livre = 0,453592</a:t>
            </a:r>
            <a:r>
              <a:rPr lang="fr-FR" baseline="0" dirty="0"/>
              <a:t> kg)</a:t>
            </a:r>
            <a:r>
              <a:rPr lang="fr-FR" dirty="0"/>
              <a:t>.</a:t>
            </a:r>
          </a:p>
          <a:p>
            <a:pPr marL="171450" indent="-171450">
              <a:buFont typeface="Arial" panose="020B0604020202020204" pitchFamily="34" charset="0"/>
              <a:buChar char="•"/>
            </a:pPr>
            <a:r>
              <a:rPr lang="fr-FR" dirty="0"/>
              <a:t>La date peut suivre le format américain ou le format européen. </a:t>
            </a:r>
          </a:p>
          <a:p>
            <a:pPr marL="171450" indent="-171450">
              <a:buFont typeface="Arial" panose="020B0604020202020204" pitchFamily="34" charset="0"/>
              <a:buChar char="•"/>
            </a:pPr>
            <a:r>
              <a:rPr lang="fr-FR" dirty="0"/>
              <a:t>La devise est parfois en USD et parfois en YEN. </a:t>
            </a:r>
          </a:p>
          <a:p>
            <a:pPr marL="171450" indent="-171450">
              <a:buFont typeface="Arial" panose="020B0604020202020204" pitchFamily="34" charset="0"/>
              <a:buChar char="•"/>
            </a:pPr>
            <a:endParaRPr lang="fr-FR" dirty="0"/>
          </a:p>
          <a:p>
            <a:r>
              <a:rPr lang="fr-FR" dirty="0"/>
              <a:t>Donc, les données doivent être converties en une seule unité de mesure</a:t>
            </a:r>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46</a:t>
            </a:fld>
            <a:endParaRPr lang="en-US"/>
          </a:p>
        </p:txBody>
      </p:sp>
    </p:spTree>
    <p:extLst>
      <p:ext uri="{BB962C8B-B14F-4D97-AF65-F5344CB8AC3E}">
        <p14:creationId xmlns:p14="http://schemas.microsoft.com/office/powerpoint/2010/main" val="41216225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47</a:t>
            </a:fld>
            <a:endParaRPr lang="en-US"/>
          </a:p>
        </p:txBody>
      </p:sp>
    </p:spTree>
    <p:extLst>
      <p:ext uri="{BB962C8B-B14F-4D97-AF65-F5344CB8AC3E}">
        <p14:creationId xmlns:p14="http://schemas.microsoft.com/office/powerpoint/2010/main" val="32571496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E248C-D103-0E63-CA83-F292BAB53FB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149CB7B-24B7-48B3-552D-B9E98C38B33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245F1F7-B111-3E0B-BB51-86DDD05719C4}"/>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DBEFF5CB-E2EF-98EA-3BEA-5150E800614F}"/>
              </a:ext>
            </a:extLst>
          </p:cNvPr>
          <p:cNvSpPr>
            <a:spLocks noGrp="1"/>
          </p:cNvSpPr>
          <p:nvPr>
            <p:ph type="sldNum" sz="quarter" idx="10"/>
          </p:nvPr>
        </p:nvSpPr>
        <p:spPr/>
        <p:txBody>
          <a:bodyPr/>
          <a:lstStyle/>
          <a:p>
            <a:fld id="{6104DB36-C797-4CDB-91E2-E230980C60F6}" type="slidenum">
              <a:rPr lang="en-US" smtClean="0"/>
              <a:t>48</a:t>
            </a:fld>
            <a:endParaRPr lang="en-US"/>
          </a:p>
        </p:txBody>
      </p:sp>
    </p:spTree>
    <p:extLst>
      <p:ext uri="{BB962C8B-B14F-4D97-AF65-F5344CB8AC3E}">
        <p14:creationId xmlns:p14="http://schemas.microsoft.com/office/powerpoint/2010/main" val="17768411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F56B5-5277-5BFE-E3EA-4D8E63178BC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DD812CA-241C-A229-DA78-9E4A96EC19C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786CF22-B331-8804-EF2F-85240C351B0D}"/>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B72221DB-2A2D-8C5C-8FBD-155976EBE5F7}"/>
              </a:ext>
            </a:extLst>
          </p:cNvPr>
          <p:cNvSpPr>
            <a:spLocks noGrp="1"/>
          </p:cNvSpPr>
          <p:nvPr>
            <p:ph type="sldNum" sz="quarter" idx="10"/>
          </p:nvPr>
        </p:nvSpPr>
        <p:spPr/>
        <p:txBody>
          <a:bodyPr/>
          <a:lstStyle/>
          <a:p>
            <a:fld id="{6104DB36-C797-4CDB-91E2-E230980C60F6}" type="slidenum">
              <a:rPr lang="en-US" smtClean="0"/>
              <a:t>49</a:t>
            </a:fld>
            <a:endParaRPr lang="en-US"/>
          </a:p>
        </p:txBody>
      </p:sp>
    </p:spTree>
    <p:extLst>
      <p:ext uri="{BB962C8B-B14F-4D97-AF65-F5344CB8AC3E}">
        <p14:creationId xmlns:p14="http://schemas.microsoft.com/office/powerpoint/2010/main" val="130791649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9ABFF-AD4B-21A7-E89B-F5209D5CE37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387CFD5-8729-C5BE-F2A1-82466DCCF30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4BB93B2-77A9-39F1-CE86-766A5E844254}"/>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75BA7B66-7338-30DA-1E5D-2520050C8E12}"/>
              </a:ext>
            </a:extLst>
          </p:cNvPr>
          <p:cNvSpPr>
            <a:spLocks noGrp="1"/>
          </p:cNvSpPr>
          <p:nvPr>
            <p:ph type="sldNum" sz="quarter" idx="10"/>
          </p:nvPr>
        </p:nvSpPr>
        <p:spPr/>
        <p:txBody>
          <a:bodyPr/>
          <a:lstStyle/>
          <a:p>
            <a:fld id="{6104DB36-C797-4CDB-91E2-E230980C60F6}" type="slidenum">
              <a:rPr lang="en-US" smtClean="0"/>
              <a:t>50</a:t>
            </a:fld>
            <a:endParaRPr lang="en-US"/>
          </a:p>
        </p:txBody>
      </p:sp>
    </p:spTree>
    <p:extLst>
      <p:ext uri="{BB962C8B-B14F-4D97-AF65-F5344CB8AC3E}">
        <p14:creationId xmlns:p14="http://schemas.microsoft.com/office/powerpoint/2010/main" val="2229467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2F2A1-B6E7-479B-E467-ECEA494596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780A999-275C-279B-D926-19BB0FA76D8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34F1C7E-D718-3A20-19A6-89872CAB70FA}"/>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8BCC490D-DF34-7073-C909-4628B8332BB5}"/>
              </a:ext>
            </a:extLst>
          </p:cNvPr>
          <p:cNvSpPr>
            <a:spLocks noGrp="1"/>
          </p:cNvSpPr>
          <p:nvPr>
            <p:ph type="sldNum" sz="quarter" idx="10"/>
          </p:nvPr>
        </p:nvSpPr>
        <p:spPr/>
        <p:txBody>
          <a:bodyPr/>
          <a:lstStyle/>
          <a:p>
            <a:fld id="{6104DB36-C797-4CDB-91E2-E230980C60F6}" type="slidenum">
              <a:rPr lang="en-US" smtClean="0"/>
              <a:t>5</a:t>
            </a:fld>
            <a:endParaRPr lang="en-US"/>
          </a:p>
        </p:txBody>
      </p:sp>
    </p:spTree>
    <p:extLst>
      <p:ext uri="{BB962C8B-B14F-4D97-AF65-F5344CB8AC3E}">
        <p14:creationId xmlns:p14="http://schemas.microsoft.com/office/powerpoint/2010/main" val="285580512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F1597-9C00-3AEF-73DF-0737E03363F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44AB8D7-A1FB-7B16-A28D-9B6C6BC46E4F}"/>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69485F9-50CD-6953-A3F7-86DF8788817C}"/>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F55C30D6-E073-B4FD-2814-71B2F10AC2D8}"/>
              </a:ext>
            </a:extLst>
          </p:cNvPr>
          <p:cNvSpPr>
            <a:spLocks noGrp="1"/>
          </p:cNvSpPr>
          <p:nvPr>
            <p:ph type="sldNum" sz="quarter" idx="10"/>
          </p:nvPr>
        </p:nvSpPr>
        <p:spPr/>
        <p:txBody>
          <a:bodyPr/>
          <a:lstStyle/>
          <a:p>
            <a:fld id="{6104DB36-C797-4CDB-91E2-E230980C60F6}" type="slidenum">
              <a:rPr lang="en-US" smtClean="0"/>
              <a:t>51</a:t>
            </a:fld>
            <a:endParaRPr lang="en-US"/>
          </a:p>
        </p:txBody>
      </p:sp>
    </p:spTree>
    <p:extLst>
      <p:ext uri="{BB962C8B-B14F-4D97-AF65-F5344CB8AC3E}">
        <p14:creationId xmlns:p14="http://schemas.microsoft.com/office/powerpoint/2010/main" val="6743108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EFA50-CA76-EA91-D14D-760661ABF33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EE8E5DE-F28A-2F9E-3659-12F187FF928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59BCB4C-792C-89BD-DC0C-7040C59BDF93}"/>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1A401120-4765-814E-0777-EA3C8FBCDBE4}"/>
              </a:ext>
            </a:extLst>
          </p:cNvPr>
          <p:cNvSpPr>
            <a:spLocks noGrp="1"/>
          </p:cNvSpPr>
          <p:nvPr>
            <p:ph type="sldNum" sz="quarter" idx="10"/>
          </p:nvPr>
        </p:nvSpPr>
        <p:spPr/>
        <p:txBody>
          <a:bodyPr/>
          <a:lstStyle/>
          <a:p>
            <a:fld id="{6104DB36-C797-4CDB-91E2-E230980C60F6}" type="slidenum">
              <a:rPr lang="en-US" smtClean="0"/>
              <a:t>52</a:t>
            </a:fld>
            <a:endParaRPr lang="en-US"/>
          </a:p>
        </p:txBody>
      </p:sp>
    </p:spTree>
    <p:extLst>
      <p:ext uri="{BB962C8B-B14F-4D97-AF65-F5344CB8AC3E}">
        <p14:creationId xmlns:p14="http://schemas.microsoft.com/office/powerpoint/2010/main" val="28940633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AFDDA-1971-B033-8792-5FA7E24C2C3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6DFD3DB-C61F-6EB0-F62F-D9A94141B2E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5FA18AD-79D8-0B9E-F9D7-EA40EADC9918}"/>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E0D39DFA-7157-EEEB-999D-71B359179DD7}"/>
              </a:ext>
            </a:extLst>
          </p:cNvPr>
          <p:cNvSpPr>
            <a:spLocks noGrp="1"/>
          </p:cNvSpPr>
          <p:nvPr>
            <p:ph type="sldNum" sz="quarter" idx="10"/>
          </p:nvPr>
        </p:nvSpPr>
        <p:spPr/>
        <p:txBody>
          <a:bodyPr/>
          <a:lstStyle/>
          <a:p>
            <a:fld id="{6104DB36-C797-4CDB-91E2-E230980C60F6}" type="slidenum">
              <a:rPr lang="en-US" smtClean="0"/>
              <a:t>53</a:t>
            </a:fld>
            <a:endParaRPr lang="en-US"/>
          </a:p>
        </p:txBody>
      </p:sp>
    </p:spTree>
    <p:extLst>
      <p:ext uri="{BB962C8B-B14F-4D97-AF65-F5344CB8AC3E}">
        <p14:creationId xmlns:p14="http://schemas.microsoft.com/office/powerpoint/2010/main" val="29745660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1B213-E5F3-2E3A-E3D1-5B6B635F4F6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DA07CDC-C89C-1E06-150F-1743579C959C}"/>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7FE3F37-A458-897B-A4D1-1E5C24F967DE}"/>
              </a:ext>
            </a:extLst>
          </p:cNvPr>
          <p:cNvSpPr>
            <a:spLocks noGrp="1"/>
          </p:cNvSpPr>
          <p:nvPr>
            <p:ph type="body" idx="1"/>
          </p:nvPr>
        </p:nvSpPr>
        <p:spPr/>
        <p:txBody>
          <a:bodyPr/>
          <a:lstStyle/>
          <a:p>
            <a:r>
              <a:rPr lang="fr-FR" sz="1200" b="0" i="0" kern="1200" dirty="0">
                <a:solidFill>
                  <a:schemeClr val="tx1"/>
                </a:solidFill>
                <a:effectLst/>
                <a:latin typeface="+mn-lt"/>
                <a:ea typeface="+mn-ea"/>
                <a:cs typeface="+mn-cs"/>
              </a:rPr>
              <a:t>En statistiques, les </a:t>
            </a:r>
            <a:r>
              <a:rPr lang="fr-FR" sz="1200" b="1" i="0" kern="1200" dirty="0">
                <a:solidFill>
                  <a:schemeClr val="tx1"/>
                </a:solidFill>
                <a:effectLst/>
                <a:latin typeface="+mn-lt"/>
                <a:ea typeface="+mn-ea"/>
                <a:cs typeface="+mn-cs"/>
              </a:rPr>
              <a:t>données manquantes (</a:t>
            </a:r>
            <a:r>
              <a:rPr lang="fr-FR" sz="1200" b="1" i="0" kern="1200" dirty="0" err="1">
                <a:solidFill>
                  <a:schemeClr val="tx1"/>
                </a:solidFill>
                <a:effectLst/>
                <a:latin typeface="+mn-lt"/>
                <a:ea typeface="+mn-ea"/>
                <a:cs typeface="+mn-cs"/>
              </a:rPr>
              <a:t>Missing</a:t>
            </a:r>
            <a:r>
              <a:rPr lang="fr-FR" sz="1200" b="1" i="0" kern="1200" dirty="0">
                <a:solidFill>
                  <a:schemeClr val="tx1"/>
                </a:solidFill>
                <a:effectLst/>
                <a:latin typeface="+mn-lt"/>
                <a:ea typeface="+mn-ea"/>
                <a:cs typeface="+mn-cs"/>
              </a:rPr>
              <a:t> data)</a:t>
            </a:r>
            <a:r>
              <a:rPr lang="fr-FR" sz="1200" b="0" i="0" kern="1200" dirty="0">
                <a:solidFill>
                  <a:schemeClr val="tx1"/>
                </a:solidFill>
                <a:effectLst/>
                <a:latin typeface="+mn-lt"/>
                <a:ea typeface="+mn-ea"/>
                <a:cs typeface="+mn-cs"/>
              </a:rPr>
              <a:t> ou les valeurs manquantes se produisent lorsqu’aucune valeur de données n’est représentée pour une variable pour une observation donnée.</a:t>
            </a:r>
          </a:p>
          <a:p>
            <a:r>
              <a:rPr lang="fr-FR" sz="1200" b="0" i="0" kern="1200" dirty="0">
                <a:solidFill>
                  <a:schemeClr val="tx1"/>
                </a:solidFill>
                <a:effectLst/>
                <a:latin typeface="+mn-lt"/>
                <a:ea typeface="+mn-ea"/>
                <a:cs typeface="+mn-cs"/>
              </a:rPr>
              <a:t> - Comment les compenser?</a:t>
            </a:r>
          </a:p>
          <a:p>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30BB3C2A-4830-161F-A48E-3503C4A72F94}"/>
              </a:ext>
            </a:extLst>
          </p:cNvPr>
          <p:cNvSpPr>
            <a:spLocks noGrp="1"/>
          </p:cNvSpPr>
          <p:nvPr>
            <p:ph type="sldNum" sz="quarter" idx="10"/>
          </p:nvPr>
        </p:nvSpPr>
        <p:spPr/>
        <p:txBody>
          <a:bodyPr/>
          <a:lstStyle/>
          <a:p>
            <a:fld id="{6104DB36-C797-4CDB-91E2-E230980C60F6}" type="slidenum">
              <a:rPr lang="en-US" smtClean="0"/>
              <a:t>54</a:t>
            </a:fld>
            <a:endParaRPr lang="en-US"/>
          </a:p>
        </p:txBody>
      </p:sp>
    </p:spTree>
    <p:extLst>
      <p:ext uri="{BB962C8B-B14F-4D97-AF65-F5344CB8AC3E}">
        <p14:creationId xmlns:p14="http://schemas.microsoft.com/office/powerpoint/2010/main" val="3869119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1" i="0" kern="1200" dirty="0">
                <a:solidFill>
                  <a:schemeClr val="tx1"/>
                </a:solidFill>
                <a:effectLst/>
                <a:latin typeface="+mn-lt"/>
                <a:ea typeface="+mn-ea"/>
                <a:cs typeface="+mn-cs"/>
              </a:rPr>
              <a:t>Trend</a:t>
            </a:r>
            <a:r>
              <a:rPr lang="en-US" sz="1200" b="0" i="0" kern="1200" dirty="0">
                <a:solidFill>
                  <a:schemeClr val="tx1"/>
                </a:solidFill>
                <a:effectLst/>
                <a:latin typeface="+mn-lt"/>
                <a:ea typeface="+mn-ea"/>
                <a:cs typeface="+mn-cs"/>
              </a:rPr>
              <a:t>: Long-term increase or decrease in the data. The trend can be any function, such as linear or exponential, and can change direction over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fr-FR" b="0" i="0" dirty="0">
                <a:solidFill>
                  <a:srgbClr val="E8E8E8"/>
                </a:solidFill>
                <a:effectLst/>
                <a:latin typeface="Arial" panose="020B0604020202020204" pitchFamily="34" charset="0"/>
              </a:rPr>
              <a:t>Il s'agit de mouvements à long terme dans les données, indiquant une tendance constante à la hausse ou à la baisse. Par exemple, les données de ventes mensuelles d'un magasin de détail peuvent afficher une tendance à la hausse si les ventes augmentent progressivement sur plusieurs années.</a:t>
            </a:r>
          </a:p>
          <a:p>
            <a:br>
              <a:rPr lang="fr-FR" b="0" i="0" dirty="0">
                <a:solidFill>
                  <a:srgbClr val="E8E8E8"/>
                </a:solidFill>
                <a:effectLst/>
                <a:latin typeface="Arial" panose="020B0604020202020204" pitchFamily="34" charset="0"/>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Seasonality </a:t>
            </a:r>
            <a:r>
              <a:rPr lang="en-US" sz="1200" b="0" i="0" kern="1200" dirty="0">
                <a:solidFill>
                  <a:schemeClr val="tx1"/>
                </a:solidFill>
                <a:effectLst/>
                <a:latin typeface="+mn-lt"/>
                <a:ea typeface="+mn-ea"/>
                <a:cs typeface="+mn-cs"/>
              </a:rPr>
              <a:t>: Repeating cycle in the series with fixed frequencies (hour of the day, week, month, year, etc.). A seasonal pattern exists of a fixed known period.</a:t>
            </a:r>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55</a:t>
            </a:fld>
            <a:endParaRPr lang="en-US"/>
          </a:p>
        </p:txBody>
      </p:sp>
    </p:spTree>
    <p:extLst>
      <p:ext uri="{BB962C8B-B14F-4D97-AF65-F5344CB8AC3E}">
        <p14:creationId xmlns:p14="http://schemas.microsoft.com/office/powerpoint/2010/main" val="41961520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6D083-A080-9B79-6EF9-BDFC90EE426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306A677-95E4-6231-7ADE-D9813C8800F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CB2DD3C8-E25C-D27E-B28D-AD51B9CDD13C}"/>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Trend</a:t>
            </a:r>
            <a:r>
              <a:rPr lang="en-US" sz="1200" b="0" i="0" kern="1200" dirty="0">
                <a:solidFill>
                  <a:schemeClr val="tx1"/>
                </a:solidFill>
                <a:effectLst/>
                <a:latin typeface="+mn-lt"/>
                <a:ea typeface="+mn-ea"/>
                <a:cs typeface="+mn-cs"/>
              </a:rPr>
              <a:t>: Long-term increase or decrease in the data. The trend can be any function, such as linear or exponential, and can change direction over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a:t>
            </a:r>
            <a:r>
              <a:rPr lang="fr-FR" b="0" i="0" dirty="0">
                <a:solidFill>
                  <a:srgbClr val="E8E8E8"/>
                </a:solidFill>
                <a:effectLst/>
                <a:latin typeface="Arial" panose="020B0604020202020204" pitchFamily="34" charset="0"/>
              </a:rPr>
              <a:t>Il s'agit de mouvements à long terme dans les données, indiquant une tendance constante à la hausse ou à la baisse. Par exemple, les données de ventes mensuelles d'un magasin de détail peuvent afficher une tendance à la hausse si les ventes augmentent progressivement sur plusieurs années.</a:t>
            </a:r>
          </a:p>
          <a:p>
            <a:br>
              <a:rPr lang="fr-FR" b="0" i="0" dirty="0">
                <a:solidFill>
                  <a:srgbClr val="E8E8E8"/>
                </a:solidFill>
                <a:effectLst/>
                <a:latin typeface="Arial" panose="020B0604020202020204" pitchFamily="34" charset="0"/>
              </a:rPr>
            </a:b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Seasonality </a:t>
            </a:r>
            <a:r>
              <a:rPr lang="en-US" sz="1200" b="0" i="0" kern="1200" dirty="0">
                <a:solidFill>
                  <a:schemeClr val="tx1"/>
                </a:solidFill>
                <a:effectLst/>
                <a:latin typeface="+mn-lt"/>
                <a:ea typeface="+mn-ea"/>
                <a:cs typeface="+mn-cs"/>
              </a:rPr>
              <a:t>: Repeating cycle in the series with fixed frequencies (hour of the day, week, month, year, etc.). A seasonal pattern exists of a fixed known period.</a:t>
            </a:r>
            <a:r>
              <a:rPr lang="fr-FR" sz="1200" b="0" i="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i="0" kern="1200" baseline="0" dirty="0">
                <a:solidFill>
                  <a:schemeClr val="tx1"/>
                </a:solidFill>
                <a:effectLst/>
                <a:latin typeface="+mn-lt"/>
                <a:ea typeface="+mn-ea"/>
                <a:cs typeface="+mn-cs"/>
              </a:rPr>
              <a:t>Ces méthodes d’imputation </a:t>
            </a:r>
            <a:r>
              <a:rPr kumimoji="0" lang="fr-FR" sz="1200" b="0" i="0" u="none" strike="noStrike" cap="none" normalizeH="0" baseline="0" dirty="0">
                <a:ln>
                  <a:noFill/>
                </a:ln>
                <a:solidFill>
                  <a:srgbClr val="202124"/>
                </a:solidFill>
                <a:effectLst/>
                <a:latin typeface="Google Sans"/>
              </a:rPr>
              <a:t>ne tiennent pas en compte des corrélations entre les caractéristiques</a:t>
            </a:r>
            <a:r>
              <a:rPr kumimoji="0" lang="fr-FR" sz="300" b="0" i="0" u="none" strike="noStrike" cap="none" normalizeH="0" baseline="0" dirty="0">
                <a:ln>
                  <a:noFill/>
                </a:ln>
                <a:solidFill>
                  <a:schemeClr val="tx1"/>
                </a:solidFill>
                <a:effectLst/>
              </a:rPr>
              <a:t> </a:t>
            </a:r>
            <a:endParaRPr kumimoji="0" lang="fr-FR" sz="1050" b="0" i="0" u="none" strike="noStrike" cap="none" normalizeH="0" baseline="0" dirty="0">
              <a:ln>
                <a:noFill/>
              </a:ln>
              <a:solidFill>
                <a:schemeClr val="tx1"/>
              </a:solidFill>
              <a:effectLst/>
              <a:latin typeface="Arial" panose="020B0604020202020204" pitchFamily="34" charset="0"/>
            </a:endParaRPr>
          </a:p>
          <a:p>
            <a:endParaRPr lang="fr-FR" sz="1200" b="0" i="0" kern="1200" baseline="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Imputation Using KNN algorithm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latin typeface="+mn-lt"/>
              <a:cs typeface="Calibri"/>
            </a:endParaRPr>
          </a:p>
          <a:p>
            <a:endParaRPr lang="en-US" dirty="0"/>
          </a:p>
        </p:txBody>
      </p:sp>
      <p:sp>
        <p:nvSpPr>
          <p:cNvPr id="4" name="Espace réservé du numéro de diapositive 3">
            <a:extLst>
              <a:ext uri="{FF2B5EF4-FFF2-40B4-BE49-F238E27FC236}">
                <a16:creationId xmlns:a16="http://schemas.microsoft.com/office/drawing/2014/main" id="{CE56151E-3377-11BA-DAA6-661CE1842045}"/>
              </a:ext>
            </a:extLst>
          </p:cNvPr>
          <p:cNvSpPr>
            <a:spLocks noGrp="1"/>
          </p:cNvSpPr>
          <p:nvPr>
            <p:ph type="sldNum" sz="quarter" idx="10"/>
          </p:nvPr>
        </p:nvSpPr>
        <p:spPr/>
        <p:txBody>
          <a:bodyPr/>
          <a:lstStyle/>
          <a:p>
            <a:fld id="{6104DB36-C797-4CDB-91E2-E230980C60F6}" type="slidenum">
              <a:rPr lang="en-US" smtClean="0"/>
              <a:t>56</a:t>
            </a:fld>
            <a:endParaRPr lang="en-US"/>
          </a:p>
        </p:txBody>
      </p:sp>
    </p:spTree>
    <p:extLst>
      <p:ext uri="{BB962C8B-B14F-4D97-AF65-F5344CB8AC3E}">
        <p14:creationId xmlns:p14="http://schemas.microsoft.com/office/powerpoint/2010/main" val="29889155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a:solidFill>
                  <a:schemeClr val="tx1"/>
                </a:solidFill>
                <a:effectLst/>
                <a:latin typeface="+mn-lt"/>
                <a:ea typeface="+mn-ea"/>
                <a:cs typeface="+mn-cs"/>
              </a:rPr>
              <a:t>A sampling error is </a:t>
            </a:r>
            <a:r>
              <a:rPr lang="en-US" sz="1200" b="1" i="0" kern="1200" dirty="0">
                <a:solidFill>
                  <a:schemeClr val="tx1"/>
                </a:solidFill>
                <a:effectLst/>
                <a:latin typeface="+mn-lt"/>
                <a:ea typeface="+mn-ea"/>
                <a:cs typeface="+mn-cs"/>
              </a:rPr>
              <a:t>a statistical error that occurs when an analyst does not select a sample that represents the entire population of data</a:t>
            </a:r>
            <a:endParaRPr lang="fr-FR" dirty="0"/>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57</a:t>
            </a:fld>
            <a:endParaRPr lang="en-US"/>
          </a:p>
        </p:txBody>
      </p:sp>
    </p:spTree>
    <p:extLst>
      <p:ext uri="{BB962C8B-B14F-4D97-AF65-F5344CB8AC3E}">
        <p14:creationId xmlns:p14="http://schemas.microsoft.com/office/powerpoint/2010/main" val="2309540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Cela signifie que cet élève a obtenu un score supérieur de 1,6 écart-type à la moyenne.</a:t>
            </a:r>
          </a:p>
        </p:txBody>
      </p:sp>
      <p:sp>
        <p:nvSpPr>
          <p:cNvPr id="4" name="Espace réservé du numéro de diapositive 3"/>
          <p:cNvSpPr>
            <a:spLocks noGrp="1"/>
          </p:cNvSpPr>
          <p:nvPr>
            <p:ph type="sldNum" sz="quarter" idx="10"/>
          </p:nvPr>
        </p:nvSpPr>
        <p:spPr/>
        <p:txBody>
          <a:bodyPr/>
          <a:lstStyle/>
          <a:p>
            <a:fld id="{6104DB36-C797-4CDB-91E2-E230980C60F6}" type="slidenum">
              <a:rPr lang="en-US" smtClean="0"/>
              <a:t>58</a:t>
            </a:fld>
            <a:endParaRPr lang="en-US"/>
          </a:p>
        </p:txBody>
      </p:sp>
    </p:spTree>
    <p:extLst>
      <p:ext uri="{BB962C8B-B14F-4D97-AF65-F5344CB8AC3E}">
        <p14:creationId xmlns:p14="http://schemas.microsoft.com/office/powerpoint/2010/main" val="252721097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4B319-0878-A66B-DA26-6BC0DEC185F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66E3A93-4ED7-4599-0738-335B54D2B5F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B293DD9D-6BC6-9E05-543C-77E03F24A9A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 sampling error is </a:t>
            </a:r>
            <a:r>
              <a:rPr lang="en-US" sz="1200" b="1" i="0" kern="1200" dirty="0">
                <a:solidFill>
                  <a:schemeClr val="tx1"/>
                </a:solidFill>
                <a:effectLst/>
                <a:latin typeface="+mn-lt"/>
                <a:ea typeface="+mn-ea"/>
                <a:cs typeface="+mn-cs"/>
              </a:rPr>
              <a:t>a statistical error that occurs when an analyst does not select a sample that represents the entire population of data</a:t>
            </a:r>
            <a:endParaRPr lang="fr-FR" dirty="0"/>
          </a:p>
        </p:txBody>
      </p:sp>
      <p:sp>
        <p:nvSpPr>
          <p:cNvPr id="4" name="Espace réservé du numéro de diapositive 3">
            <a:extLst>
              <a:ext uri="{FF2B5EF4-FFF2-40B4-BE49-F238E27FC236}">
                <a16:creationId xmlns:a16="http://schemas.microsoft.com/office/drawing/2014/main" id="{FF7BE041-4CDC-CC4D-8029-08361AA391B6}"/>
              </a:ext>
            </a:extLst>
          </p:cNvPr>
          <p:cNvSpPr>
            <a:spLocks noGrp="1"/>
          </p:cNvSpPr>
          <p:nvPr>
            <p:ph type="sldNum" sz="quarter" idx="10"/>
          </p:nvPr>
        </p:nvSpPr>
        <p:spPr/>
        <p:txBody>
          <a:bodyPr/>
          <a:lstStyle/>
          <a:p>
            <a:fld id="{6104DB36-C797-4CDB-91E2-E230980C60F6}" type="slidenum">
              <a:rPr lang="en-US" smtClean="0"/>
              <a:t>59</a:t>
            </a:fld>
            <a:endParaRPr lang="en-US"/>
          </a:p>
        </p:txBody>
      </p:sp>
    </p:spTree>
    <p:extLst>
      <p:ext uri="{BB962C8B-B14F-4D97-AF65-F5344CB8AC3E}">
        <p14:creationId xmlns:p14="http://schemas.microsoft.com/office/powerpoint/2010/main" val="3232405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E56EA-120A-C657-55FA-FC509EBD96C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48E5778-2456-F64D-038B-24992F027D26}"/>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9883091E-CECF-B59F-0E50-133AE793BB45}"/>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3994AD8C-62AE-3B75-B945-21FF3E6CF333}"/>
              </a:ext>
            </a:extLst>
          </p:cNvPr>
          <p:cNvSpPr>
            <a:spLocks noGrp="1"/>
          </p:cNvSpPr>
          <p:nvPr>
            <p:ph type="sldNum" sz="quarter" idx="10"/>
          </p:nvPr>
        </p:nvSpPr>
        <p:spPr/>
        <p:txBody>
          <a:bodyPr/>
          <a:lstStyle/>
          <a:p>
            <a:fld id="{6104DB36-C797-4CDB-91E2-E230980C60F6}" type="slidenum">
              <a:rPr lang="en-US" smtClean="0"/>
              <a:t>6</a:t>
            </a:fld>
            <a:endParaRPr lang="en-US"/>
          </a:p>
        </p:txBody>
      </p:sp>
    </p:spTree>
    <p:extLst>
      <p:ext uri="{BB962C8B-B14F-4D97-AF65-F5344CB8AC3E}">
        <p14:creationId xmlns:p14="http://schemas.microsoft.com/office/powerpoint/2010/main" val="350846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0077A-F24A-D342-E3A8-8E3F5F25548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DE4239-E64F-A52B-1ABD-6EFC5C1BEDD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EB46990-F691-11C0-77E7-71A345E9341B}"/>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8CBB6F2A-8E62-FFE5-AC85-47B1B2E2F0A4}"/>
              </a:ext>
            </a:extLst>
          </p:cNvPr>
          <p:cNvSpPr>
            <a:spLocks noGrp="1"/>
          </p:cNvSpPr>
          <p:nvPr>
            <p:ph type="sldNum" sz="quarter" idx="10"/>
          </p:nvPr>
        </p:nvSpPr>
        <p:spPr/>
        <p:txBody>
          <a:bodyPr/>
          <a:lstStyle/>
          <a:p>
            <a:fld id="{6104DB36-C797-4CDB-91E2-E230980C60F6}" type="slidenum">
              <a:rPr lang="en-US" smtClean="0"/>
              <a:t>7</a:t>
            </a:fld>
            <a:endParaRPr lang="en-US"/>
          </a:p>
        </p:txBody>
      </p:sp>
    </p:spTree>
    <p:extLst>
      <p:ext uri="{BB962C8B-B14F-4D97-AF65-F5344CB8AC3E}">
        <p14:creationId xmlns:p14="http://schemas.microsoft.com/office/powerpoint/2010/main" val="1224404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872CF-6849-8C56-A20E-92374A858CB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42FFD1F-0114-FBE1-6741-0D9F383FE4E4}"/>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20BC2F5-ECEE-06FF-57EB-89991C029767}"/>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00955AA7-ECD4-8FD3-E7A9-04376F9CBF88}"/>
              </a:ext>
            </a:extLst>
          </p:cNvPr>
          <p:cNvSpPr>
            <a:spLocks noGrp="1"/>
          </p:cNvSpPr>
          <p:nvPr>
            <p:ph type="sldNum" sz="quarter" idx="10"/>
          </p:nvPr>
        </p:nvSpPr>
        <p:spPr/>
        <p:txBody>
          <a:bodyPr/>
          <a:lstStyle/>
          <a:p>
            <a:fld id="{6104DB36-C797-4CDB-91E2-E230980C60F6}" type="slidenum">
              <a:rPr lang="en-US" smtClean="0"/>
              <a:t>8</a:t>
            </a:fld>
            <a:endParaRPr lang="en-US"/>
          </a:p>
        </p:txBody>
      </p:sp>
    </p:spTree>
    <p:extLst>
      <p:ext uri="{BB962C8B-B14F-4D97-AF65-F5344CB8AC3E}">
        <p14:creationId xmlns:p14="http://schemas.microsoft.com/office/powerpoint/2010/main" val="1201615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01E89-EB00-0D22-37F4-CBBD95C8A6F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A01C741-C18B-5797-4082-99C5DD40AC9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461B267B-B1B6-0F47-B5E4-32842705D0AC}"/>
              </a:ext>
            </a:extLst>
          </p:cNvPr>
          <p:cNvSpPr>
            <a:spLocks noGrp="1"/>
          </p:cNvSpPr>
          <p:nvPr>
            <p:ph type="body" idx="1"/>
          </p:nvPr>
        </p:nvSpPr>
        <p:spPr/>
        <p:txBody>
          <a:bodyPr/>
          <a:lstStyle/>
          <a:p>
            <a:endParaRPr lang="en-US" b="0" dirty="0"/>
          </a:p>
        </p:txBody>
      </p:sp>
      <p:sp>
        <p:nvSpPr>
          <p:cNvPr id="4" name="Espace réservé du numéro de diapositive 3">
            <a:extLst>
              <a:ext uri="{FF2B5EF4-FFF2-40B4-BE49-F238E27FC236}">
                <a16:creationId xmlns:a16="http://schemas.microsoft.com/office/drawing/2014/main" id="{83F5C825-DA07-C15D-B524-E13D2031D53A}"/>
              </a:ext>
            </a:extLst>
          </p:cNvPr>
          <p:cNvSpPr>
            <a:spLocks noGrp="1"/>
          </p:cNvSpPr>
          <p:nvPr>
            <p:ph type="sldNum" sz="quarter" idx="10"/>
          </p:nvPr>
        </p:nvSpPr>
        <p:spPr/>
        <p:txBody>
          <a:bodyPr/>
          <a:lstStyle/>
          <a:p>
            <a:fld id="{6104DB36-C797-4CDB-91E2-E230980C60F6}" type="slidenum">
              <a:rPr lang="en-US" smtClean="0"/>
              <a:t>9</a:t>
            </a:fld>
            <a:endParaRPr lang="en-US"/>
          </a:p>
        </p:txBody>
      </p:sp>
    </p:spTree>
    <p:extLst>
      <p:ext uri="{BB962C8B-B14F-4D97-AF65-F5344CB8AC3E}">
        <p14:creationId xmlns:p14="http://schemas.microsoft.com/office/powerpoint/2010/main" val="262331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5265" y="386517"/>
            <a:ext cx="2293468"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ts val="1240"/>
              </a:lnSpc>
            </a:pPr>
            <a:r>
              <a:rPr spc="-10" dirty="0"/>
              <a:t>Cours Data</a:t>
            </a:r>
            <a:r>
              <a:rPr spc="-65" dirty="0"/>
              <a:t> </a:t>
            </a:r>
            <a:r>
              <a:rPr dirty="0"/>
              <a:t>mining</a:t>
            </a:r>
          </a:p>
        </p:txBody>
      </p:sp>
      <p:sp>
        <p:nvSpPr>
          <p:cNvPr id="5" name="Holder 5"/>
          <p:cNvSpPr>
            <a:spLocks noGrp="1"/>
          </p:cNvSpPr>
          <p:nvPr>
            <p:ph type="dt" sz="half" idx="6"/>
          </p:nvPr>
        </p:nvSpPr>
        <p:spPr/>
        <p:txBody>
          <a:bodyPr lIns="0" tIns="0" rIns="0" bIns="0"/>
          <a:lstStyle>
            <a:lvl1pPr>
              <a:defRPr sz="1200" b="0" i="0">
                <a:solidFill>
                  <a:srgbClr val="898989"/>
                </a:solidFill>
                <a:latin typeface="Calibri"/>
                <a:cs typeface="Calibri"/>
              </a:defRPr>
            </a:lvl1pPr>
          </a:lstStyle>
          <a:p>
            <a:pPr marL="12700">
              <a:lnSpc>
                <a:spcPts val="1240"/>
              </a:lnSpc>
            </a:pPr>
            <a:fld id="{EE602F16-FD84-48E6-A1AC-FB75B73374BA}" type="datetime1">
              <a:rPr lang="fr-FR" smtClean="0"/>
              <a:t>20/04/2025</a:t>
            </a:fld>
            <a:endParaRPr dirty="0"/>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ts val="1240"/>
              </a:lnSpc>
            </a:pPr>
            <a:r>
              <a:rPr spc="-10" dirty="0"/>
              <a:t>Cours Data</a:t>
            </a:r>
            <a:r>
              <a:rPr spc="-65" dirty="0"/>
              <a:t> </a:t>
            </a:r>
            <a:r>
              <a:rPr dirty="0"/>
              <a:t>mining</a:t>
            </a:r>
          </a:p>
        </p:txBody>
      </p:sp>
      <p:sp>
        <p:nvSpPr>
          <p:cNvPr id="5" name="Holder 5"/>
          <p:cNvSpPr>
            <a:spLocks noGrp="1"/>
          </p:cNvSpPr>
          <p:nvPr>
            <p:ph type="dt" sz="half" idx="6"/>
          </p:nvPr>
        </p:nvSpPr>
        <p:spPr/>
        <p:txBody>
          <a:bodyPr lIns="0" tIns="0" rIns="0" bIns="0"/>
          <a:lstStyle>
            <a:lvl1pPr>
              <a:defRPr sz="1200" b="0" i="0">
                <a:solidFill>
                  <a:srgbClr val="898989"/>
                </a:solidFill>
                <a:latin typeface="Calibri"/>
                <a:cs typeface="Calibri"/>
              </a:defRPr>
            </a:lvl1pPr>
          </a:lstStyle>
          <a:p>
            <a:pPr marL="12700">
              <a:lnSpc>
                <a:spcPts val="1240"/>
              </a:lnSpc>
            </a:pPr>
            <a:fld id="{22999609-CF84-4A8F-A359-0766F305F364}" type="datetime1">
              <a:rPr lang="fr-FR" smtClean="0"/>
              <a:t>20/04/2025</a:t>
            </a:fld>
            <a:endParaRPr dirty="0"/>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ts val="1240"/>
              </a:lnSpc>
            </a:pPr>
            <a:r>
              <a:rPr spc="-10" dirty="0"/>
              <a:t>Cours Data</a:t>
            </a:r>
            <a:r>
              <a:rPr spc="-65" dirty="0"/>
              <a:t> </a:t>
            </a:r>
            <a:r>
              <a:rPr dirty="0"/>
              <a:t>mining</a:t>
            </a:r>
          </a:p>
        </p:txBody>
      </p:sp>
      <p:sp>
        <p:nvSpPr>
          <p:cNvPr id="6" name="Holder 6"/>
          <p:cNvSpPr>
            <a:spLocks noGrp="1"/>
          </p:cNvSpPr>
          <p:nvPr>
            <p:ph type="dt" sz="half" idx="6"/>
          </p:nvPr>
        </p:nvSpPr>
        <p:spPr/>
        <p:txBody>
          <a:bodyPr lIns="0" tIns="0" rIns="0" bIns="0"/>
          <a:lstStyle>
            <a:lvl1pPr>
              <a:defRPr sz="1200" b="0" i="0">
                <a:solidFill>
                  <a:srgbClr val="898989"/>
                </a:solidFill>
                <a:latin typeface="Calibri"/>
                <a:cs typeface="Calibri"/>
              </a:defRPr>
            </a:lvl1pPr>
          </a:lstStyle>
          <a:p>
            <a:pPr marL="12700">
              <a:lnSpc>
                <a:spcPts val="1240"/>
              </a:lnSpc>
            </a:pPr>
            <a:fld id="{9E2803D6-9313-49E6-BA62-17256B354523}" type="datetime1">
              <a:rPr lang="fr-FR" smtClean="0"/>
              <a:t>20/04/2025</a:t>
            </a:fld>
            <a:endParaRPr dirty="0"/>
          </a:p>
        </p:txBody>
      </p:sp>
      <p:sp>
        <p:nvSpPr>
          <p:cNvPr id="7" name="Holder 7"/>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ts val="1240"/>
              </a:lnSpc>
            </a:pPr>
            <a:r>
              <a:rPr spc="-10" dirty="0"/>
              <a:t>Cours Data</a:t>
            </a:r>
            <a:r>
              <a:rPr spc="-65" dirty="0"/>
              <a:t> </a:t>
            </a:r>
            <a:r>
              <a:rPr dirty="0"/>
              <a:t>mining</a:t>
            </a:r>
          </a:p>
        </p:txBody>
      </p:sp>
      <p:sp>
        <p:nvSpPr>
          <p:cNvPr id="4" name="Holder 4"/>
          <p:cNvSpPr>
            <a:spLocks noGrp="1"/>
          </p:cNvSpPr>
          <p:nvPr>
            <p:ph type="dt" sz="half" idx="6"/>
          </p:nvPr>
        </p:nvSpPr>
        <p:spPr/>
        <p:txBody>
          <a:bodyPr lIns="0" tIns="0" rIns="0" bIns="0"/>
          <a:lstStyle>
            <a:lvl1pPr>
              <a:defRPr sz="1200" b="0" i="0">
                <a:solidFill>
                  <a:srgbClr val="898989"/>
                </a:solidFill>
                <a:latin typeface="Calibri"/>
                <a:cs typeface="Calibri"/>
              </a:defRPr>
            </a:lvl1pPr>
          </a:lstStyle>
          <a:p>
            <a:pPr marL="12700">
              <a:lnSpc>
                <a:spcPts val="1240"/>
              </a:lnSpc>
            </a:pPr>
            <a:fld id="{002BB2A4-EF93-453E-B833-7769A5F24D97}" type="datetime1">
              <a:rPr lang="fr-FR" smtClean="0"/>
              <a:t>20/04/2025</a:t>
            </a:fld>
            <a:endParaRPr dirty="0"/>
          </a:p>
        </p:txBody>
      </p:sp>
      <p:sp>
        <p:nvSpPr>
          <p:cNvPr id="5" name="Holder 5"/>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98989"/>
                </a:solidFill>
                <a:latin typeface="Calibri"/>
                <a:cs typeface="Calibri"/>
              </a:defRPr>
            </a:lvl1pPr>
          </a:lstStyle>
          <a:p>
            <a:pPr marL="12700">
              <a:lnSpc>
                <a:spcPts val="1240"/>
              </a:lnSpc>
            </a:pPr>
            <a:r>
              <a:rPr spc="-10" dirty="0"/>
              <a:t>Cours Data</a:t>
            </a:r>
            <a:r>
              <a:rPr spc="-65" dirty="0"/>
              <a:t> </a:t>
            </a:r>
            <a:r>
              <a:rPr dirty="0"/>
              <a:t>mining</a:t>
            </a:r>
          </a:p>
        </p:txBody>
      </p:sp>
      <p:sp>
        <p:nvSpPr>
          <p:cNvPr id="3" name="Holder 3"/>
          <p:cNvSpPr>
            <a:spLocks noGrp="1"/>
          </p:cNvSpPr>
          <p:nvPr>
            <p:ph type="dt" sz="half" idx="6"/>
          </p:nvPr>
        </p:nvSpPr>
        <p:spPr/>
        <p:txBody>
          <a:bodyPr lIns="0" tIns="0" rIns="0" bIns="0"/>
          <a:lstStyle>
            <a:lvl1pPr>
              <a:defRPr sz="1200" b="0" i="0">
                <a:solidFill>
                  <a:srgbClr val="898989"/>
                </a:solidFill>
                <a:latin typeface="Calibri"/>
                <a:cs typeface="Calibri"/>
              </a:defRPr>
            </a:lvl1pPr>
          </a:lstStyle>
          <a:p>
            <a:pPr marL="12700">
              <a:lnSpc>
                <a:spcPts val="1240"/>
              </a:lnSpc>
            </a:pPr>
            <a:fld id="{C44AA143-BCA7-4E90-A210-B287B59629B8}" type="datetime1">
              <a:rPr lang="fr-FR" smtClean="0"/>
              <a:t>20/04/2025</a:t>
            </a:fld>
            <a:endParaRPr dirty="0"/>
          </a:p>
        </p:txBody>
      </p:sp>
      <p:sp>
        <p:nvSpPr>
          <p:cNvPr id="4" name="Holder 4"/>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08458" y="-44805"/>
            <a:ext cx="6327083" cy="100203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94284" y="2642811"/>
            <a:ext cx="8355431" cy="280479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984752" y="6462839"/>
            <a:ext cx="1160145" cy="177800"/>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12700">
              <a:lnSpc>
                <a:spcPts val="1240"/>
              </a:lnSpc>
            </a:pPr>
            <a:r>
              <a:rPr spc="-10" dirty="0"/>
              <a:t>Cours Data</a:t>
            </a:r>
            <a:r>
              <a:rPr spc="-65" dirty="0"/>
              <a:t> </a:t>
            </a:r>
            <a:r>
              <a:rPr dirty="0"/>
              <a:t>mining</a:t>
            </a:r>
          </a:p>
        </p:txBody>
      </p:sp>
      <p:sp>
        <p:nvSpPr>
          <p:cNvPr id="5" name="Holder 5"/>
          <p:cNvSpPr>
            <a:spLocks noGrp="1"/>
          </p:cNvSpPr>
          <p:nvPr>
            <p:ph type="dt" sz="half" idx="6"/>
          </p:nvPr>
        </p:nvSpPr>
        <p:spPr>
          <a:xfrm>
            <a:off x="535940" y="6462839"/>
            <a:ext cx="765175" cy="177800"/>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12700">
              <a:lnSpc>
                <a:spcPts val="1240"/>
              </a:lnSpc>
            </a:pPr>
            <a:fld id="{C908FCE3-D4B5-4E21-9AE4-B1687EE9D5FA}" type="datetime1">
              <a:rPr lang="fr-FR" smtClean="0"/>
              <a:t>20/04/2025</a:t>
            </a:fld>
            <a:endParaRPr dirty="0"/>
          </a:p>
        </p:txBody>
      </p:sp>
      <p:sp>
        <p:nvSpPr>
          <p:cNvPr id="6" name="Holder 6"/>
          <p:cNvSpPr>
            <a:spLocks noGrp="1"/>
          </p:cNvSpPr>
          <p:nvPr>
            <p:ph type="sldNum" sz="quarter" idx="7"/>
          </p:nvPr>
        </p:nvSpPr>
        <p:spPr>
          <a:xfrm>
            <a:off x="8400288" y="6462839"/>
            <a:ext cx="231775" cy="177800"/>
          </a:xfrm>
          <a:prstGeom prst="rect">
            <a:avLst/>
          </a:prstGeom>
        </p:spPr>
        <p:txBody>
          <a:bodyPr wrap="square" lIns="0" tIns="0" rIns="0" bIns="0">
            <a:spAutoFit/>
          </a:bodyPr>
          <a:lstStyle>
            <a:lvl1pPr>
              <a:defRPr sz="1200" b="0" i="0">
                <a:solidFill>
                  <a:srgbClr val="898989"/>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1.jp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boufenarc@gmail.com" TargetMode="External"/><Relationship Id="rId4" Type="http://schemas.openxmlformats.org/officeDocument/2006/relationships/hyperlink" Target="mailto:c.boufenarc@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8.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2.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9.xml.rels><?xml version="1.0" encoding="UTF-8" standalone="yes"?>
<Relationships xmlns="http://schemas.openxmlformats.org/package/2006/relationships"><Relationship Id="rId3" Type="http://schemas.openxmlformats.org/officeDocument/2006/relationships/image" Target="../media/image57.jfif"/><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6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 Id="rId9"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a:spLocks noChangeAspect="1"/>
          </p:cNvSpPr>
          <p:nvPr/>
        </p:nvSpPr>
        <p:spPr>
          <a:xfrm>
            <a:off x="6934200" y="5292307"/>
            <a:ext cx="1988446" cy="1440000"/>
          </a:xfrm>
          <a:prstGeom prst="rect">
            <a:avLst/>
          </a:prstGeom>
          <a:blipFill>
            <a:blip r:embed="rId3" cstate="print"/>
            <a:stretch>
              <a:fillRect/>
            </a:stretch>
          </a:blipFill>
        </p:spPr>
        <p:txBody>
          <a:bodyPr wrap="square" lIns="0" tIns="0" rIns="0" bIns="0" rtlCol="0"/>
          <a:lstStyle/>
          <a:p>
            <a:endParaRPr dirty="0"/>
          </a:p>
        </p:txBody>
      </p:sp>
      <p:sp>
        <p:nvSpPr>
          <p:cNvPr id="12" name="Rectangle 11"/>
          <p:cNvSpPr/>
          <p:nvPr/>
        </p:nvSpPr>
        <p:spPr>
          <a:xfrm>
            <a:off x="110116" y="3213483"/>
            <a:ext cx="4538084" cy="1868910"/>
          </a:xfrm>
          <a:prstGeom prst="rect">
            <a:avLst/>
          </a:prstGeom>
        </p:spPr>
        <p:txBody>
          <a:bodyPr wrap="square">
            <a:spAutoFit/>
          </a:bodyPr>
          <a:lstStyle/>
          <a:p>
            <a:pPr marL="1905" algn="ctr">
              <a:lnSpc>
                <a:spcPct val="100000"/>
              </a:lnSpc>
              <a:spcBef>
                <a:spcPts val="2530"/>
              </a:spcBef>
            </a:pPr>
            <a:r>
              <a:rPr lang="en-US" sz="1400" b="1" dirty="0">
                <a:latin typeface="DejaVu Sans"/>
                <a:cs typeface="DejaVu Sans"/>
              </a:rPr>
              <a:t>Dr</a:t>
            </a:r>
            <a:r>
              <a:rPr lang="en-US" sz="1400" dirty="0">
                <a:latin typeface="DejaVu Sans"/>
                <a:cs typeface="DejaVu Sans"/>
              </a:rPr>
              <a:t>. </a:t>
            </a:r>
            <a:r>
              <a:rPr lang="en-US" sz="1400" spc="-5" dirty="0" err="1">
                <a:latin typeface="DejaVu Sans"/>
                <a:cs typeface="DejaVu Sans"/>
              </a:rPr>
              <a:t>Chaouki</a:t>
            </a:r>
            <a:r>
              <a:rPr lang="en-US" sz="1400" spc="-5" dirty="0">
                <a:latin typeface="DejaVu Sans"/>
                <a:cs typeface="DejaVu Sans"/>
              </a:rPr>
              <a:t> </a:t>
            </a:r>
            <a:r>
              <a:rPr lang="en-US" sz="1400" spc="-10" dirty="0">
                <a:latin typeface="DejaVu Sans"/>
                <a:cs typeface="DejaVu Sans"/>
              </a:rPr>
              <a:t>BOUFENAR</a:t>
            </a:r>
          </a:p>
          <a:p>
            <a:pPr marL="1905" algn="ctr">
              <a:lnSpc>
                <a:spcPct val="100000"/>
              </a:lnSpc>
              <a:spcBef>
                <a:spcPts val="600"/>
              </a:spcBef>
            </a:pPr>
            <a:r>
              <a:rPr lang="en-US" sz="1400" spc="-10" dirty="0">
                <a:latin typeface="DejaVu Sans"/>
                <a:cs typeface="DejaVu Sans"/>
              </a:rPr>
              <a:t>HDR - Computer Science Department</a:t>
            </a:r>
          </a:p>
          <a:p>
            <a:pPr marL="1905" algn="ctr">
              <a:lnSpc>
                <a:spcPct val="100000"/>
              </a:lnSpc>
              <a:spcBef>
                <a:spcPts val="600"/>
              </a:spcBef>
            </a:pPr>
            <a:r>
              <a:rPr lang="en-US" sz="1400" spc="-10" dirty="0">
                <a:latin typeface="DejaVu Sans"/>
                <a:cs typeface="DejaVu Sans"/>
              </a:rPr>
              <a:t>College of Science</a:t>
            </a:r>
          </a:p>
          <a:p>
            <a:pPr marL="1905" algn="ctr">
              <a:lnSpc>
                <a:spcPct val="100000"/>
              </a:lnSpc>
              <a:spcBef>
                <a:spcPts val="600"/>
              </a:spcBef>
            </a:pPr>
            <a:r>
              <a:rPr lang="en-US" sz="1400" spc="-10" dirty="0">
                <a:latin typeface="DejaVu Sans"/>
                <a:cs typeface="DejaVu Sans"/>
              </a:rPr>
              <a:t>University of Algiers 1 – </a:t>
            </a:r>
            <a:r>
              <a:rPr lang="en-US" sz="1400" spc="-10" dirty="0" err="1">
                <a:latin typeface="DejaVu Sans"/>
                <a:cs typeface="DejaVu Sans"/>
              </a:rPr>
              <a:t>Benyouçef</a:t>
            </a:r>
            <a:r>
              <a:rPr lang="en-US" sz="1400" spc="-10" dirty="0">
                <a:latin typeface="DejaVu Sans"/>
                <a:cs typeface="DejaVu Sans"/>
              </a:rPr>
              <a:t> </a:t>
            </a:r>
            <a:r>
              <a:rPr lang="en-US" sz="1400" spc="-10" dirty="0" err="1">
                <a:latin typeface="DejaVu Sans"/>
                <a:cs typeface="DejaVu Sans"/>
              </a:rPr>
              <a:t>Benkhedda</a:t>
            </a:r>
            <a:endParaRPr lang="en-US" sz="1400" spc="-10" dirty="0">
              <a:latin typeface="DejaVu Sans"/>
              <a:cs typeface="DejaVu Sans"/>
            </a:endParaRPr>
          </a:p>
          <a:p>
            <a:pPr algn="ctr">
              <a:lnSpc>
                <a:spcPct val="100000"/>
              </a:lnSpc>
              <a:spcBef>
                <a:spcPts val="5"/>
              </a:spcBef>
            </a:pPr>
            <a:endParaRPr lang="en-US" sz="1400" dirty="0">
              <a:latin typeface="DejaVu Sans"/>
              <a:cs typeface="DejaVu Sans"/>
            </a:endParaRPr>
          </a:p>
          <a:p>
            <a:pPr marL="635" algn="ctr">
              <a:lnSpc>
                <a:spcPts val="1914"/>
              </a:lnSpc>
            </a:pPr>
            <a:r>
              <a:rPr lang="en-US" sz="1400" spc="-10" dirty="0">
                <a:latin typeface="DejaVu Sans"/>
                <a:cs typeface="DejaVu Sans"/>
                <a:hlinkClick r:id="rId4"/>
              </a:rPr>
              <a:t>c.boufenarc@univ-alger.dz</a:t>
            </a:r>
            <a:endParaRPr lang="en-US" sz="1400" dirty="0">
              <a:latin typeface="DejaVu Sans"/>
              <a:cs typeface="DejaVu Sans"/>
            </a:endParaRPr>
          </a:p>
          <a:p>
            <a:pPr marL="635" algn="ctr">
              <a:lnSpc>
                <a:spcPts val="1914"/>
              </a:lnSpc>
            </a:pPr>
            <a:endParaRPr lang="en-US" sz="1400" dirty="0">
              <a:latin typeface="Liberation Serif"/>
              <a:cs typeface="Liberation Serif"/>
            </a:endParaRPr>
          </a:p>
        </p:txBody>
      </p:sp>
      <p:sp>
        <p:nvSpPr>
          <p:cNvPr id="3" name="Rectangle 2">
            <a:extLst>
              <a:ext uri="{FF2B5EF4-FFF2-40B4-BE49-F238E27FC236}">
                <a16:creationId xmlns:a16="http://schemas.microsoft.com/office/drawing/2014/main" id="{7A71C1CE-CD38-E50F-14A9-1DF72E60F03A}"/>
              </a:ext>
            </a:extLst>
          </p:cNvPr>
          <p:cNvSpPr/>
          <p:nvPr/>
        </p:nvSpPr>
        <p:spPr>
          <a:xfrm>
            <a:off x="5024748" y="3177393"/>
            <a:ext cx="3750483" cy="1868910"/>
          </a:xfrm>
          <a:prstGeom prst="rect">
            <a:avLst/>
          </a:prstGeom>
        </p:spPr>
        <p:txBody>
          <a:bodyPr wrap="square">
            <a:spAutoFit/>
          </a:bodyPr>
          <a:lstStyle/>
          <a:p>
            <a:pPr marL="1905" algn="ctr">
              <a:lnSpc>
                <a:spcPct val="100000"/>
              </a:lnSpc>
              <a:spcBef>
                <a:spcPts val="2530"/>
              </a:spcBef>
            </a:pPr>
            <a:r>
              <a:rPr lang="en-US" sz="1400" b="1" dirty="0">
                <a:latin typeface="DejaVu Sans"/>
                <a:cs typeface="DejaVu Sans"/>
              </a:rPr>
              <a:t>Dr</a:t>
            </a:r>
            <a:r>
              <a:rPr lang="en-US" sz="1400" dirty="0">
                <a:latin typeface="DejaVu Sans"/>
                <a:cs typeface="DejaVu Sans"/>
              </a:rPr>
              <a:t>. </a:t>
            </a:r>
            <a:r>
              <a:rPr lang="en-US" sz="1400" spc="-5" dirty="0">
                <a:latin typeface="DejaVu Sans"/>
                <a:cs typeface="DejaVu Sans"/>
              </a:rPr>
              <a:t>Adlen K</a:t>
            </a:r>
            <a:r>
              <a:rPr lang="en-US" sz="1400" spc="-10" dirty="0">
                <a:latin typeface="DejaVu Sans"/>
                <a:cs typeface="DejaVu Sans"/>
              </a:rPr>
              <a:t>ERBOUA</a:t>
            </a:r>
          </a:p>
          <a:p>
            <a:pPr marL="1905" algn="ctr">
              <a:lnSpc>
                <a:spcPct val="100000"/>
              </a:lnSpc>
              <a:spcBef>
                <a:spcPts val="600"/>
              </a:spcBef>
            </a:pPr>
            <a:r>
              <a:rPr lang="en-US" sz="1400" spc="-10" dirty="0">
                <a:latin typeface="DejaVu Sans"/>
                <a:cs typeface="DejaVu Sans"/>
              </a:rPr>
              <a:t>HDR - Computer Science Department</a:t>
            </a:r>
          </a:p>
          <a:p>
            <a:pPr marL="1905" algn="ctr">
              <a:lnSpc>
                <a:spcPct val="100000"/>
              </a:lnSpc>
              <a:spcBef>
                <a:spcPts val="600"/>
              </a:spcBef>
            </a:pPr>
            <a:r>
              <a:rPr lang="en-US" sz="1400" spc="-10" dirty="0">
                <a:latin typeface="DejaVu Sans"/>
                <a:cs typeface="DejaVu Sans"/>
              </a:rPr>
              <a:t>College of Science</a:t>
            </a:r>
          </a:p>
          <a:p>
            <a:pPr marL="1905" algn="ctr">
              <a:lnSpc>
                <a:spcPct val="100000"/>
              </a:lnSpc>
              <a:spcBef>
                <a:spcPts val="600"/>
              </a:spcBef>
            </a:pPr>
            <a:r>
              <a:rPr lang="en-US" sz="1400" spc="-10" dirty="0">
                <a:latin typeface="DejaVu Sans"/>
                <a:cs typeface="DejaVu Sans"/>
              </a:rPr>
              <a:t>University of </a:t>
            </a:r>
            <a:r>
              <a:rPr lang="en-US" sz="1400" spc="-10" dirty="0" err="1">
                <a:latin typeface="DejaVu Sans"/>
                <a:cs typeface="DejaVu Sans"/>
              </a:rPr>
              <a:t>Skikda</a:t>
            </a:r>
            <a:r>
              <a:rPr lang="en-US" sz="1400" spc="-10" dirty="0">
                <a:latin typeface="DejaVu Sans"/>
                <a:cs typeface="DejaVu Sans"/>
              </a:rPr>
              <a:t> – 20 </a:t>
            </a:r>
            <a:r>
              <a:rPr lang="en-US" sz="1400" spc="-10" dirty="0" err="1">
                <a:latin typeface="DejaVu Sans"/>
                <a:cs typeface="DejaVu Sans"/>
              </a:rPr>
              <a:t>Aout</a:t>
            </a:r>
            <a:r>
              <a:rPr lang="en-US" sz="1400" spc="-10" dirty="0">
                <a:latin typeface="DejaVu Sans"/>
                <a:cs typeface="DejaVu Sans"/>
              </a:rPr>
              <a:t> 1955</a:t>
            </a:r>
          </a:p>
          <a:p>
            <a:pPr algn="ctr">
              <a:lnSpc>
                <a:spcPct val="100000"/>
              </a:lnSpc>
              <a:spcBef>
                <a:spcPts val="5"/>
              </a:spcBef>
            </a:pPr>
            <a:endParaRPr lang="en-US" sz="1400" dirty="0">
              <a:latin typeface="DejaVu Sans"/>
              <a:cs typeface="DejaVu Sans"/>
            </a:endParaRPr>
          </a:p>
          <a:p>
            <a:pPr marL="635" algn="ctr">
              <a:lnSpc>
                <a:spcPts val="1914"/>
              </a:lnSpc>
            </a:pPr>
            <a:r>
              <a:rPr lang="en-US" sz="1400" spc="-10" dirty="0">
                <a:latin typeface="DejaVu Sans"/>
                <a:cs typeface="DejaVu Sans"/>
                <a:hlinkClick r:id="rId5"/>
              </a:rPr>
              <a:t>Ad.kerboua@univ-skikda.dz</a:t>
            </a:r>
            <a:r>
              <a:rPr lang="en-US" sz="1400" spc="-10" dirty="0">
                <a:latin typeface="DejaVu Sans"/>
                <a:cs typeface="DejaVu Sans"/>
              </a:rPr>
              <a:t> </a:t>
            </a:r>
            <a:endParaRPr lang="en-US" sz="1400" dirty="0">
              <a:latin typeface="DejaVu Sans"/>
              <a:cs typeface="DejaVu Sans"/>
            </a:endParaRPr>
          </a:p>
          <a:p>
            <a:pPr marL="635" algn="ctr">
              <a:lnSpc>
                <a:spcPts val="1914"/>
              </a:lnSpc>
            </a:pPr>
            <a:endParaRPr lang="en-US" sz="1400" dirty="0">
              <a:latin typeface="Liberation Serif"/>
              <a:cs typeface="Liberation Serif"/>
            </a:endParaRPr>
          </a:p>
        </p:txBody>
      </p:sp>
      <p:sp>
        <p:nvSpPr>
          <p:cNvPr id="5" name="ZoneTexte 3">
            <a:extLst>
              <a:ext uri="{FF2B5EF4-FFF2-40B4-BE49-F238E27FC236}">
                <a16:creationId xmlns:a16="http://schemas.microsoft.com/office/drawing/2014/main" id="{8DDFEA4F-1B2D-C7B1-A968-DFD3907C7B8F}"/>
              </a:ext>
            </a:extLst>
          </p:cNvPr>
          <p:cNvSpPr txBox="1">
            <a:spLocks noChangeAspect="1"/>
          </p:cNvSpPr>
          <p:nvPr/>
        </p:nvSpPr>
        <p:spPr>
          <a:xfrm>
            <a:off x="2627550" y="304800"/>
            <a:ext cx="3620850" cy="686775"/>
          </a:xfrm>
          <a:prstGeom prst="rect">
            <a:avLst/>
          </a:prstGeom>
          <a:noFill/>
        </p:spPr>
        <p:txBody>
          <a:bodyPr wrap="square" rtlCol="0">
            <a:spAutoFit/>
          </a:bodyPr>
          <a:lstStyle/>
          <a:p>
            <a:pPr algn="ctr">
              <a:buNone/>
            </a:pPr>
            <a:r>
              <a:rPr lang="ar-DZ" sz="2400" kern="1200" dirty="0">
                <a:solidFill>
                  <a:srgbClr val="000000"/>
                </a:solidFill>
                <a:effectLst/>
                <a:latin typeface="Times New Roman" panose="02020603050405020304" pitchFamily="18" charset="0"/>
                <a:ea typeface="Times New Roman" panose="02020603050405020304" pitchFamily="18" charset="0"/>
                <a:cs typeface="Andalus" panose="02020603050405020304" pitchFamily="18" charset="-78"/>
              </a:rPr>
              <a:t>وزارة التعليم العالي والبحث العلمي</a:t>
            </a:r>
            <a:endParaRPr lang="fr-FR" sz="1200" dirty="0">
              <a:effectLst/>
              <a:latin typeface="Times New Roman" panose="02020603050405020304" pitchFamily="18" charset="0"/>
              <a:ea typeface="Times New Roman" panose="02020603050405020304" pitchFamily="18" charset="0"/>
            </a:endParaRPr>
          </a:p>
          <a:p>
            <a:pPr algn="ctr"/>
            <a:r>
              <a:rPr lang="ar-DZ" sz="2400" kern="1200" dirty="0">
                <a:solidFill>
                  <a:srgbClr val="000000"/>
                </a:solidFill>
                <a:effectLst/>
                <a:latin typeface="Times New Roman" panose="02020603050405020304" pitchFamily="18" charset="0"/>
                <a:ea typeface="Times New Roman" panose="02020603050405020304" pitchFamily="18" charset="0"/>
                <a:cs typeface="Andalus" panose="02020603050405020304" pitchFamily="18" charset="-78"/>
              </a:rPr>
              <a:t>المدرسة العليا للتكنولوجيا-البركة</a:t>
            </a:r>
            <a:endParaRPr lang="fr-FR" sz="1200" dirty="0">
              <a:effectLst/>
              <a:latin typeface="Times New Roman" panose="02020603050405020304" pitchFamily="18" charset="0"/>
              <a:ea typeface="Times New Roman" panose="02020603050405020304" pitchFamily="18" charset="0"/>
            </a:endParaRPr>
          </a:p>
        </p:txBody>
      </p:sp>
      <p:pic>
        <p:nvPicPr>
          <p:cNvPr id="6" name="Image 3">
            <a:extLst>
              <a:ext uri="{FF2B5EF4-FFF2-40B4-BE49-F238E27FC236}">
                <a16:creationId xmlns:a16="http://schemas.microsoft.com/office/drawing/2014/main" id="{D38B5D02-68EE-288E-A4A8-BE347E5AEA18}"/>
              </a:ext>
            </a:extLst>
          </p:cNvPr>
          <p:cNvPicPr>
            <a:picLocks noChangeAspect="1"/>
          </p:cNvPicPr>
          <p:nvPr/>
        </p:nvPicPr>
        <p:blipFill>
          <a:blip r:embed="rId6" cstate="print"/>
          <a:srcRect/>
          <a:stretch>
            <a:fillRect/>
          </a:stretch>
        </p:blipFill>
        <p:spPr bwMode="auto">
          <a:xfrm>
            <a:off x="6438889" y="304800"/>
            <a:ext cx="2247911" cy="684000"/>
          </a:xfrm>
          <a:prstGeom prst="rect">
            <a:avLst/>
          </a:prstGeom>
          <a:noFill/>
          <a:ln w="9525">
            <a:noFill/>
            <a:miter lim="800000"/>
            <a:headEnd/>
            <a:tailEnd/>
          </a:ln>
        </p:spPr>
      </p:pic>
      <p:pic>
        <p:nvPicPr>
          <p:cNvPr id="7" name="Image 4">
            <a:extLst>
              <a:ext uri="{FF2B5EF4-FFF2-40B4-BE49-F238E27FC236}">
                <a16:creationId xmlns:a16="http://schemas.microsoft.com/office/drawing/2014/main" id="{CE8C2F2A-0883-414D-B4CB-BE8D33CDC69A}"/>
              </a:ext>
            </a:extLst>
          </p:cNvPr>
          <p:cNvPicPr>
            <a:picLocks noChangeAspect="1"/>
          </p:cNvPicPr>
          <p:nvPr/>
        </p:nvPicPr>
        <p:blipFill>
          <a:blip r:embed="rId6" cstate="print"/>
          <a:srcRect/>
          <a:stretch>
            <a:fillRect/>
          </a:stretch>
        </p:blipFill>
        <p:spPr bwMode="auto">
          <a:xfrm>
            <a:off x="258059" y="304800"/>
            <a:ext cx="2247911" cy="684000"/>
          </a:xfrm>
          <a:prstGeom prst="rect">
            <a:avLst/>
          </a:prstGeom>
          <a:noFill/>
          <a:ln w="9525">
            <a:noFill/>
            <a:miter lim="800000"/>
            <a:headEnd/>
            <a:tailEnd/>
          </a:ln>
        </p:spPr>
      </p:pic>
      <p:sp>
        <p:nvSpPr>
          <p:cNvPr id="13" name="Rectangle: Rounded Corners 12">
            <a:extLst>
              <a:ext uri="{FF2B5EF4-FFF2-40B4-BE49-F238E27FC236}">
                <a16:creationId xmlns:a16="http://schemas.microsoft.com/office/drawing/2014/main" id="{E0EA7287-2FA2-AED0-22C5-F1E56174AB54}"/>
              </a:ext>
            </a:extLst>
          </p:cNvPr>
          <p:cNvSpPr/>
          <p:nvPr/>
        </p:nvSpPr>
        <p:spPr>
          <a:xfrm>
            <a:off x="304800" y="1447800"/>
            <a:ext cx="8610600" cy="1245271"/>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fr-FR" sz="2800" b="1" dirty="0">
                <a:solidFill>
                  <a:schemeClr val="tx2"/>
                </a:solidFill>
              </a:rPr>
              <a:t>IA pour l'analyse des données financières, la prévision et la détection des fraudes</a:t>
            </a:r>
            <a:endParaRPr lang="fr-FR" dirty="0"/>
          </a:p>
        </p:txBody>
      </p:sp>
      <p:sp>
        <p:nvSpPr>
          <p:cNvPr id="15" name="TextBox 14">
            <a:extLst>
              <a:ext uri="{FF2B5EF4-FFF2-40B4-BE49-F238E27FC236}">
                <a16:creationId xmlns:a16="http://schemas.microsoft.com/office/drawing/2014/main" id="{E6A8F003-ECEC-D4F9-C861-25227D5E646E}"/>
              </a:ext>
            </a:extLst>
          </p:cNvPr>
          <p:cNvSpPr txBox="1"/>
          <p:nvPr/>
        </p:nvSpPr>
        <p:spPr>
          <a:xfrm>
            <a:off x="3269363" y="2819400"/>
            <a:ext cx="2337223" cy="369332"/>
          </a:xfrm>
          <a:prstGeom prst="rect">
            <a:avLst/>
          </a:prstGeom>
          <a:noFill/>
        </p:spPr>
        <p:txBody>
          <a:bodyPr wrap="square">
            <a:spAutoFit/>
          </a:bodyPr>
          <a:lstStyle/>
          <a:p>
            <a:r>
              <a:rPr lang="fr-FR" dirty="0"/>
              <a:t>Du </a:t>
            </a:r>
            <a:r>
              <a:rPr lang="fr-FR" b="1" dirty="0"/>
              <a:t>20</a:t>
            </a:r>
            <a:r>
              <a:rPr lang="fr-FR" dirty="0"/>
              <a:t> au </a:t>
            </a:r>
            <a:r>
              <a:rPr lang="fr-FR" b="1" dirty="0"/>
              <a:t>24</a:t>
            </a:r>
            <a:r>
              <a:rPr lang="fr-FR" dirty="0"/>
              <a:t> Avril </a:t>
            </a:r>
            <a:r>
              <a:rPr lang="fr-FR" b="1" dirty="0"/>
              <a:t>2025</a:t>
            </a:r>
          </a:p>
        </p:txBody>
      </p:sp>
      <p:pic>
        <p:nvPicPr>
          <p:cNvPr id="1026" name="Picture 2" descr="The Future Benefits of Artificial Intelligence for Students">
            <a:extLst>
              <a:ext uri="{FF2B5EF4-FFF2-40B4-BE49-F238E27FC236}">
                <a16:creationId xmlns:a16="http://schemas.microsoft.com/office/drawing/2014/main" id="{1FCB478B-73E2-8532-56F3-9782D2EADF4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 y="5297400"/>
            <a:ext cx="2369827" cy="144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éfinition | Data science">
            <a:extLst>
              <a:ext uri="{FF2B5EF4-FFF2-40B4-BE49-F238E27FC236}">
                <a16:creationId xmlns:a16="http://schemas.microsoft.com/office/drawing/2014/main" id="{D839C1E2-A582-CA00-CA82-A03B9CE8E95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5292306"/>
            <a:ext cx="2310507" cy="1440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47175A2-433E-1797-6477-DCD15C993408}"/>
              </a:ext>
            </a:extLst>
          </p:cNvPr>
          <p:cNvSpPr>
            <a:spLocks noGrp="1"/>
          </p:cNvSpPr>
          <p:nvPr>
            <p:ph type="sldNum" sz="quarter" idx="7"/>
          </p:nvPr>
        </p:nvSpPr>
        <p:spPr/>
        <p:txBody>
          <a:bodyPr/>
          <a:lstStyle/>
          <a:p>
            <a:pPr marL="38100">
              <a:lnSpc>
                <a:spcPts val="1240"/>
              </a:lnSpc>
            </a:pPr>
            <a:fld id="{81D60167-4931-47E6-BA6A-407CBD079E47}" type="slidenum">
              <a:rPr lang="fr-FR" smtClean="0"/>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7B10BF0-5766-6EF0-3F61-2FF31E7099F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531E5A3-6691-3103-8ACF-85CDC3F33BC0}"/>
              </a:ext>
            </a:extLst>
          </p:cNvPr>
          <p:cNvSpPr txBox="1"/>
          <p:nvPr/>
        </p:nvSpPr>
        <p:spPr>
          <a:xfrm>
            <a:off x="80208" y="914400"/>
            <a:ext cx="9035722" cy="646331"/>
          </a:xfrm>
          <a:prstGeom prst="rect">
            <a:avLst/>
          </a:prstGeom>
          <a:solidFill>
            <a:schemeClr val="tx2">
              <a:lumMod val="20000"/>
              <a:lumOff val="80000"/>
            </a:schemeClr>
          </a:solidFill>
        </p:spPr>
        <p:txBody>
          <a:bodyPr wrap="square">
            <a:spAutoFit/>
          </a:bodyPr>
          <a:lstStyle/>
          <a:p>
            <a:pPr algn="just"/>
            <a:r>
              <a:rPr lang="fr-FR" dirty="0"/>
              <a:t>L’apprentissage automatique (</a:t>
            </a:r>
            <a:r>
              <a:rPr lang="fr-FR" b="1" dirty="0"/>
              <a:t>ML</a:t>
            </a:r>
            <a:r>
              <a:rPr lang="fr-FR" dirty="0"/>
              <a:t>) consiste à apprendre aux ordinateurs à apprendre de l’expérience, tout comme le font les humains.</a:t>
            </a:r>
          </a:p>
        </p:txBody>
      </p:sp>
      <p:grpSp>
        <p:nvGrpSpPr>
          <p:cNvPr id="3" name="Group 2">
            <a:extLst>
              <a:ext uri="{FF2B5EF4-FFF2-40B4-BE49-F238E27FC236}">
                <a16:creationId xmlns:a16="http://schemas.microsoft.com/office/drawing/2014/main" id="{714D3676-2413-0875-B410-8D28738CFB99}"/>
              </a:ext>
            </a:extLst>
          </p:cNvPr>
          <p:cNvGrpSpPr/>
          <p:nvPr/>
        </p:nvGrpSpPr>
        <p:grpSpPr>
          <a:xfrm>
            <a:off x="64168" y="1752600"/>
            <a:ext cx="6842886" cy="1731334"/>
            <a:chOff x="95322" y="1850066"/>
            <a:chExt cx="6842886" cy="1731334"/>
          </a:xfrm>
        </p:grpSpPr>
        <p:sp>
          <p:nvSpPr>
            <p:cNvPr id="4" name="TextBox 3">
              <a:extLst>
                <a:ext uri="{FF2B5EF4-FFF2-40B4-BE49-F238E27FC236}">
                  <a16:creationId xmlns:a16="http://schemas.microsoft.com/office/drawing/2014/main" id="{73F36D69-1084-224A-C274-F373B4384A22}"/>
                </a:ext>
              </a:extLst>
            </p:cNvPr>
            <p:cNvSpPr txBox="1"/>
            <p:nvPr/>
          </p:nvSpPr>
          <p:spPr>
            <a:xfrm>
              <a:off x="95322" y="2381071"/>
              <a:ext cx="6842886" cy="1200329"/>
            </a:xfrm>
            <a:prstGeom prst="rect">
              <a:avLst/>
            </a:prstGeom>
            <a:solidFill>
              <a:schemeClr val="tx2">
                <a:lumMod val="20000"/>
                <a:lumOff val="80000"/>
              </a:schemeClr>
            </a:solidFill>
          </p:spPr>
          <p:txBody>
            <a:bodyPr wrap="square">
              <a:spAutoFit/>
            </a:bodyPr>
            <a:lstStyle/>
            <a:p>
              <a:pPr algn="just"/>
              <a:r>
                <a:rPr lang="fr-FR" dirty="0"/>
                <a:t>L'apprentissage automatique (ML) est une branche de l’IA qui permet aux ordinateurs </a:t>
              </a:r>
              <a:r>
                <a:rPr lang="fr-FR" b="1" i="1" dirty="0"/>
                <a:t>d'apprendre à partir de données</a:t>
              </a:r>
              <a:r>
                <a:rPr lang="fr-FR" dirty="0"/>
                <a:t> et de faire des</a:t>
              </a:r>
              <a:r>
                <a:rPr lang="fr-FR" b="1" i="1" dirty="0"/>
                <a:t> prédictions</a:t>
              </a:r>
              <a:r>
                <a:rPr lang="fr-FR" dirty="0"/>
                <a:t> ou de </a:t>
              </a:r>
              <a:r>
                <a:rPr lang="fr-FR" b="1" i="1" dirty="0"/>
                <a:t>prendre des décisions</a:t>
              </a:r>
              <a:r>
                <a:rPr lang="fr-FR" dirty="0"/>
                <a:t> sans être explicitement programmés.</a:t>
              </a:r>
            </a:p>
          </p:txBody>
        </p:sp>
        <p:sp>
          <p:nvSpPr>
            <p:cNvPr id="8" name="Arrow: Down 7">
              <a:extLst>
                <a:ext uri="{FF2B5EF4-FFF2-40B4-BE49-F238E27FC236}">
                  <a16:creationId xmlns:a16="http://schemas.microsoft.com/office/drawing/2014/main" id="{706F4008-DA1B-1D99-055C-4E2E3D827A5B}"/>
                </a:ext>
              </a:extLst>
            </p:cNvPr>
            <p:cNvSpPr/>
            <p:nvPr/>
          </p:nvSpPr>
          <p:spPr>
            <a:xfrm>
              <a:off x="3276600" y="1850066"/>
              <a:ext cx="762000" cy="381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 name="Group 4">
            <a:extLst>
              <a:ext uri="{FF2B5EF4-FFF2-40B4-BE49-F238E27FC236}">
                <a16:creationId xmlns:a16="http://schemas.microsoft.com/office/drawing/2014/main" id="{B2466BAB-FF17-74BA-3C73-3CAC82223D57}"/>
              </a:ext>
            </a:extLst>
          </p:cNvPr>
          <p:cNvGrpSpPr/>
          <p:nvPr/>
        </p:nvGrpSpPr>
        <p:grpSpPr>
          <a:xfrm>
            <a:off x="410053" y="3841041"/>
            <a:ext cx="8202806" cy="2063090"/>
            <a:chOff x="410053" y="3841041"/>
            <a:chExt cx="8202806" cy="2063090"/>
          </a:xfrm>
        </p:grpSpPr>
        <p:pic>
          <p:nvPicPr>
            <p:cNvPr id="1026" name="Picture 2" descr="Machine Learning : Définition, fonctionnement, utilisations">
              <a:extLst>
                <a:ext uri="{FF2B5EF4-FFF2-40B4-BE49-F238E27FC236}">
                  <a16:creationId xmlns:a16="http://schemas.microsoft.com/office/drawing/2014/main" id="{AB660C9F-5433-20CE-1F91-9A4FD5A27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591" y="3851400"/>
              <a:ext cx="3679809" cy="20160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C32D5DE9-88B6-8484-73B3-D6F9C07F1557}"/>
                </a:ext>
              </a:extLst>
            </p:cNvPr>
            <p:cNvCxnSpPr/>
            <p:nvPr/>
          </p:nvCxnSpPr>
          <p:spPr>
            <a:xfrm flipV="1">
              <a:off x="4953000" y="4038600"/>
              <a:ext cx="19812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6CD2021-6E75-019C-6111-923D35AEFE23}"/>
                </a:ext>
              </a:extLst>
            </p:cNvPr>
            <p:cNvCxnSpPr>
              <a:cxnSpLocks/>
            </p:cNvCxnSpPr>
            <p:nvPr/>
          </p:nvCxnSpPr>
          <p:spPr>
            <a:xfrm>
              <a:off x="5029200" y="5116099"/>
              <a:ext cx="1905000" cy="44650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591C19B-D7D1-1055-02AA-B529B1D79A27}"/>
                </a:ext>
              </a:extLst>
            </p:cNvPr>
            <p:cNvSpPr txBox="1"/>
            <p:nvPr/>
          </p:nvSpPr>
          <p:spPr>
            <a:xfrm>
              <a:off x="6991436" y="3850203"/>
              <a:ext cx="1324346" cy="369332"/>
            </a:xfrm>
            <a:prstGeom prst="rect">
              <a:avLst/>
            </a:prstGeom>
            <a:noFill/>
          </p:spPr>
          <p:txBody>
            <a:bodyPr wrap="square">
              <a:spAutoFit/>
            </a:bodyPr>
            <a:lstStyle/>
            <a:p>
              <a:r>
                <a:rPr lang="fr-FR" b="1" dirty="0"/>
                <a:t>Intelligence</a:t>
              </a:r>
            </a:p>
          </p:txBody>
        </p:sp>
        <p:sp>
          <p:nvSpPr>
            <p:cNvPr id="20" name="TextBox 19">
              <a:extLst>
                <a:ext uri="{FF2B5EF4-FFF2-40B4-BE49-F238E27FC236}">
                  <a16:creationId xmlns:a16="http://schemas.microsoft.com/office/drawing/2014/main" id="{E1C96709-A7F8-7BC5-8EE6-50864D7CAA94}"/>
                </a:ext>
              </a:extLst>
            </p:cNvPr>
            <p:cNvSpPr txBox="1"/>
            <p:nvPr/>
          </p:nvSpPr>
          <p:spPr>
            <a:xfrm>
              <a:off x="7010400" y="5345668"/>
              <a:ext cx="1602459" cy="369332"/>
            </a:xfrm>
            <a:prstGeom prst="rect">
              <a:avLst/>
            </a:prstGeom>
            <a:noFill/>
          </p:spPr>
          <p:txBody>
            <a:bodyPr wrap="square">
              <a:spAutoFit/>
            </a:bodyPr>
            <a:lstStyle/>
            <a:p>
              <a:r>
                <a:rPr lang="fr-FR" b="1" dirty="0">
                  <a:solidFill>
                    <a:schemeClr val="tx2"/>
                  </a:solidFill>
                </a:rPr>
                <a:t>Apprentissage</a:t>
              </a:r>
            </a:p>
          </p:txBody>
        </p:sp>
        <p:cxnSp>
          <p:nvCxnSpPr>
            <p:cNvPr id="22" name="Straight Arrow Connector 21">
              <a:extLst>
                <a:ext uri="{FF2B5EF4-FFF2-40B4-BE49-F238E27FC236}">
                  <a16:creationId xmlns:a16="http://schemas.microsoft.com/office/drawing/2014/main" id="{70E9E93D-1DB9-2600-B5D3-E376B7F2F224}"/>
                </a:ext>
              </a:extLst>
            </p:cNvPr>
            <p:cNvCxnSpPr>
              <a:cxnSpLocks/>
            </p:cNvCxnSpPr>
            <p:nvPr/>
          </p:nvCxnSpPr>
          <p:spPr>
            <a:xfrm flipH="1" flipV="1">
              <a:off x="2057400" y="4038600"/>
              <a:ext cx="2362200" cy="586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C42BFC-D95E-1B65-EEC8-F0220928927B}"/>
                </a:ext>
              </a:extLst>
            </p:cNvPr>
            <p:cNvCxnSpPr>
              <a:cxnSpLocks/>
            </p:cNvCxnSpPr>
            <p:nvPr/>
          </p:nvCxnSpPr>
          <p:spPr>
            <a:xfrm flipH="1">
              <a:off x="2133600" y="5245462"/>
              <a:ext cx="2362200" cy="317138"/>
            </a:xfrm>
            <a:prstGeom prst="straightConnector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4B58627-E189-DB33-0B3D-FB67A2571A74}"/>
                </a:ext>
              </a:extLst>
            </p:cNvPr>
            <p:cNvSpPr txBox="1"/>
            <p:nvPr/>
          </p:nvSpPr>
          <p:spPr>
            <a:xfrm>
              <a:off x="691767" y="3841041"/>
              <a:ext cx="1324346" cy="369332"/>
            </a:xfrm>
            <a:prstGeom prst="rect">
              <a:avLst/>
            </a:prstGeom>
            <a:noFill/>
          </p:spPr>
          <p:txBody>
            <a:bodyPr wrap="square">
              <a:spAutoFit/>
            </a:bodyPr>
            <a:lstStyle/>
            <a:p>
              <a:r>
                <a:rPr lang="fr-FR" b="1" dirty="0"/>
                <a:t>Technologie</a:t>
              </a:r>
            </a:p>
          </p:txBody>
        </p:sp>
        <p:sp>
          <p:nvSpPr>
            <p:cNvPr id="32" name="TextBox 31">
              <a:extLst>
                <a:ext uri="{FF2B5EF4-FFF2-40B4-BE49-F238E27FC236}">
                  <a16:creationId xmlns:a16="http://schemas.microsoft.com/office/drawing/2014/main" id="{A76DD128-B76A-3EC7-BE73-542DD0A485D1}"/>
                </a:ext>
              </a:extLst>
            </p:cNvPr>
            <p:cNvSpPr txBox="1"/>
            <p:nvPr/>
          </p:nvSpPr>
          <p:spPr>
            <a:xfrm>
              <a:off x="410053" y="5257800"/>
              <a:ext cx="1723547" cy="646331"/>
            </a:xfrm>
            <a:prstGeom prst="rect">
              <a:avLst/>
            </a:prstGeom>
            <a:noFill/>
          </p:spPr>
          <p:txBody>
            <a:bodyPr wrap="square">
              <a:spAutoFit/>
            </a:bodyPr>
            <a:lstStyle/>
            <a:p>
              <a:pPr algn="ctr"/>
              <a:r>
                <a:rPr lang="fr-FR" b="1" dirty="0">
                  <a:solidFill>
                    <a:schemeClr val="tx2"/>
                  </a:solidFill>
                </a:rPr>
                <a:t>Automatisation et le calcul</a:t>
              </a:r>
            </a:p>
          </p:txBody>
        </p:sp>
      </p:grpSp>
      <p:pic>
        <p:nvPicPr>
          <p:cNvPr id="2050" name="Picture 2" descr="AI vs Machine Learning - Tpoint Tech">
            <a:extLst>
              <a:ext uri="{FF2B5EF4-FFF2-40B4-BE49-F238E27FC236}">
                <a16:creationId xmlns:a16="http://schemas.microsoft.com/office/drawing/2014/main" id="{1D344F4A-5869-1F2F-FE22-99CE0B026B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6526" y="1676400"/>
            <a:ext cx="2189404" cy="1584000"/>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2">
            <a:extLst>
              <a:ext uri="{FF2B5EF4-FFF2-40B4-BE49-F238E27FC236}">
                <a16:creationId xmlns:a16="http://schemas.microsoft.com/office/drawing/2014/main" id="{A66D4FB5-9074-B820-4A0A-BEB0B37E62A3}"/>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IA – </a:t>
            </a:r>
            <a:r>
              <a:rPr lang="fr-FR" sz="2800" spc="405" dirty="0">
                <a:solidFill>
                  <a:schemeClr val="bg1"/>
                </a:solidFill>
              </a:rPr>
              <a:t>M</a:t>
            </a:r>
            <a:r>
              <a:rPr lang="fr-FR" sz="2800" spc="405" dirty="0"/>
              <a:t>achine</a:t>
            </a:r>
            <a:r>
              <a:rPr lang="fr-FR" sz="2800" spc="405" dirty="0">
                <a:solidFill>
                  <a:schemeClr val="bg1"/>
                </a:solidFill>
              </a:rPr>
              <a:t> L</a:t>
            </a:r>
            <a:r>
              <a:rPr lang="fr-FR" sz="2800" spc="405" dirty="0"/>
              <a:t>earning</a:t>
            </a:r>
            <a:r>
              <a:rPr lang="fr-FR" sz="3600" spc="405" dirty="0"/>
              <a:t> (</a:t>
            </a:r>
            <a:r>
              <a:rPr lang="fr-FR" sz="2800" spc="405" dirty="0">
                <a:solidFill>
                  <a:schemeClr val="bg1"/>
                </a:solidFill>
              </a:rPr>
              <a:t>ML</a:t>
            </a:r>
            <a:r>
              <a:rPr lang="fr-FR" sz="3600" spc="405" dirty="0"/>
              <a:t>)</a:t>
            </a:r>
            <a:endParaRPr sz="3600" dirty="0"/>
          </a:p>
        </p:txBody>
      </p:sp>
      <p:sp>
        <p:nvSpPr>
          <p:cNvPr id="12" name="Slide Number Placeholder 11">
            <a:extLst>
              <a:ext uri="{FF2B5EF4-FFF2-40B4-BE49-F238E27FC236}">
                <a16:creationId xmlns:a16="http://schemas.microsoft.com/office/drawing/2014/main" id="{4682D131-2C01-16B7-FF62-BE2D1576C871}"/>
              </a:ext>
            </a:extLst>
          </p:cNvPr>
          <p:cNvSpPr>
            <a:spLocks noGrp="1"/>
          </p:cNvSpPr>
          <p:nvPr>
            <p:ph type="sldNum" sz="quarter" idx="7"/>
          </p:nvPr>
        </p:nvSpPr>
        <p:spPr/>
        <p:txBody>
          <a:bodyPr/>
          <a:lstStyle/>
          <a:p>
            <a:pPr marL="38100">
              <a:lnSpc>
                <a:spcPts val="1240"/>
              </a:lnSpc>
            </a:pPr>
            <a:fld id="{81D60167-4931-47E6-BA6A-407CBD079E47}" type="slidenum">
              <a:rPr lang="fr-FR" smtClean="0"/>
              <a:t>10</a:t>
            </a:fld>
            <a:endParaRPr lang="fr-FR" dirty="0"/>
          </a:p>
        </p:txBody>
      </p:sp>
    </p:spTree>
    <p:extLst>
      <p:ext uri="{BB962C8B-B14F-4D97-AF65-F5344CB8AC3E}">
        <p14:creationId xmlns:p14="http://schemas.microsoft.com/office/powerpoint/2010/main" val="334790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90C832D-17A1-379F-8C8A-F1C6B40295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29D5C29-3FA4-A666-C553-A2203AFE1524}"/>
              </a:ext>
            </a:extLst>
          </p:cNvPr>
          <p:cNvSpPr txBox="1"/>
          <p:nvPr/>
        </p:nvSpPr>
        <p:spPr>
          <a:xfrm>
            <a:off x="109868" y="1066800"/>
            <a:ext cx="8957932" cy="1429622"/>
          </a:xfrm>
          <a:prstGeom prst="rect">
            <a:avLst/>
          </a:prstGeom>
          <a:solidFill>
            <a:schemeClr val="tx2">
              <a:lumMod val="20000"/>
              <a:lumOff val="80000"/>
            </a:schemeClr>
          </a:solidFill>
        </p:spPr>
        <p:txBody>
          <a:bodyPr wrap="square">
            <a:spAutoFit/>
          </a:bodyPr>
          <a:lstStyle/>
          <a:p>
            <a:pPr algn="just">
              <a:lnSpc>
                <a:spcPct val="150000"/>
              </a:lnSpc>
              <a:spcBef>
                <a:spcPts val="600"/>
              </a:spcBef>
              <a:spcAft>
                <a:spcPts val="600"/>
              </a:spcAft>
            </a:pPr>
            <a:r>
              <a:rPr lang="fr-FR" sz="2000" dirty="0"/>
              <a:t>La science des données (</a:t>
            </a:r>
            <a:r>
              <a:rPr lang="fr-FR" sz="2000" b="1" dirty="0"/>
              <a:t>Data Science</a:t>
            </a:r>
            <a:r>
              <a:rPr lang="fr-FR" sz="2000" dirty="0"/>
              <a:t>)  est le domaine qui combine les mathématiques, les statistiques, la programmation et les connaissances du domaine pour </a:t>
            </a:r>
            <a:r>
              <a:rPr lang="fr-FR" sz="2000" b="1" i="1" u="sng" dirty="0"/>
              <a:t>extraire des connaissances</a:t>
            </a:r>
            <a:r>
              <a:rPr lang="fr-FR" sz="2000" dirty="0"/>
              <a:t> utiles à partir des </a:t>
            </a:r>
            <a:r>
              <a:rPr lang="fr-FR" sz="2000" b="1" i="1" u="sng" dirty="0"/>
              <a:t>données</a:t>
            </a:r>
            <a:r>
              <a:rPr lang="fr-FR" sz="2000" dirty="0"/>
              <a:t>.</a:t>
            </a:r>
          </a:p>
        </p:txBody>
      </p:sp>
      <p:pic>
        <p:nvPicPr>
          <p:cNvPr id="4098" name="Picture 2" descr="Data Analytics vs Data Science - Data Science PM">
            <a:extLst>
              <a:ext uri="{FF2B5EF4-FFF2-40B4-BE49-F238E27FC236}">
                <a16:creationId xmlns:a16="http://schemas.microsoft.com/office/drawing/2014/main" id="{60E956EC-2002-F97C-BA56-F840F4CD3C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7600" y="2951400"/>
            <a:ext cx="3168000" cy="3168000"/>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2">
            <a:extLst>
              <a:ext uri="{FF2B5EF4-FFF2-40B4-BE49-F238E27FC236}">
                <a16:creationId xmlns:a16="http://schemas.microsoft.com/office/drawing/2014/main" id="{563A15E9-7D42-7C79-4363-E9FDD7521542}"/>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a:t>
            </a:r>
            <a:endParaRPr sz="3600" dirty="0"/>
          </a:p>
        </p:txBody>
      </p:sp>
      <p:sp>
        <p:nvSpPr>
          <p:cNvPr id="12" name="Slide Number Placeholder 11">
            <a:extLst>
              <a:ext uri="{FF2B5EF4-FFF2-40B4-BE49-F238E27FC236}">
                <a16:creationId xmlns:a16="http://schemas.microsoft.com/office/drawing/2014/main" id="{8A25E10C-6431-9B6F-A86E-800C35287ADE}"/>
              </a:ext>
            </a:extLst>
          </p:cNvPr>
          <p:cNvSpPr>
            <a:spLocks noGrp="1"/>
          </p:cNvSpPr>
          <p:nvPr>
            <p:ph type="sldNum" sz="quarter" idx="7"/>
          </p:nvPr>
        </p:nvSpPr>
        <p:spPr/>
        <p:txBody>
          <a:bodyPr/>
          <a:lstStyle/>
          <a:p>
            <a:pPr marL="38100">
              <a:lnSpc>
                <a:spcPts val="1240"/>
              </a:lnSpc>
            </a:pPr>
            <a:fld id="{81D60167-4931-47E6-BA6A-407CBD079E47}" type="slidenum">
              <a:rPr lang="fr-FR" smtClean="0"/>
              <a:t>11</a:t>
            </a:fld>
            <a:endParaRPr lang="fr-FR" dirty="0"/>
          </a:p>
        </p:txBody>
      </p:sp>
    </p:spTree>
    <p:extLst>
      <p:ext uri="{BB962C8B-B14F-4D97-AF65-F5344CB8AC3E}">
        <p14:creationId xmlns:p14="http://schemas.microsoft.com/office/powerpoint/2010/main" val="3639770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0C7EC5D-8D17-5999-C574-76B7DC10749F}"/>
            </a:ext>
          </a:extLst>
        </p:cNvPr>
        <p:cNvGrpSpPr/>
        <p:nvPr/>
      </p:nvGrpSpPr>
      <p:grpSpPr>
        <a:xfrm>
          <a:off x="0" y="0"/>
          <a:ext cx="0" cy="0"/>
          <a:chOff x="0" y="0"/>
          <a:chExt cx="0" cy="0"/>
        </a:xfrm>
      </p:grpSpPr>
      <p:sp>
        <p:nvSpPr>
          <p:cNvPr id="11" name="object 2">
            <a:extLst>
              <a:ext uri="{FF2B5EF4-FFF2-40B4-BE49-F238E27FC236}">
                <a16:creationId xmlns:a16="http://schemas.microsoft.com/office/drawing/2014/main" id="{FE8E6E87-01BE-C1F0-D21D-2AE0ED6FA0F0}"/>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400" spc="405" dirty="0">
                <a:solidFill>
                  <a:schemeClr val="bg1"/>
                </a:solidFill>
              </a:rPr>
              <a:t>Nature de données</a:t>
            </a:r>
            <a:endParaRPr sz="2800" dirty="0">
              <a:solidFill>
                <a:schemeClr val="bg1"/>
              </a:solidFill>
            </a:endParaRPr>
          </a:p>
        </p:txBody>
      </p:sp>
      <p:sp>
        <p:nvSpPr>
          <p:cNvPr id="12" name="Slide Number Placeholder 11">
            <a:extLst>
              <a:ext uri="{FF2B5EF4-FFF2-40B4-BE49-F238E27FC236}">
                <a16:creationId xmlns:a16="http://schemas.microsoft.com/office/drawing/2014/main" id="{6EBF9313-287D-1365-3AB2-5E375952D42D}"/>
              </a:ext>
            </a:extLst>
          </p:cNvPr>
          <p:cNvSpPr>
            <a:spLocks noGrp="1"/>
          </p:cNvSpPr>
          <p:nvPr>
            <p:ph type="sldNum" sz="quarter" idx="7"/>
          </p:nvPr>
        </p:nvSpPr>
        <p:spPr/>
        <p:txBody>
          <a:bodyPr/>
          <a:lstStyle/>
          <a:p>
            <a:pPr marL="38100">
              <a:lnSpc>
                <a:spcPts val="1240"/>
              </a:lnSpc>
            </a:pPr>
            <a:fld id="{81D60167-4931-47E6-BA6A-407CBD079E47}" type="slidenum">
              <a:rPr lang="fr-FR" smtClean="0"/>
              <a:t>12</a:t>
            </a:fld>
            <a:endParaRPr lang="fr-FR" dirty="0"/>
          </a:p>
        </p:txBody>
      </p:sp>
      <p:sp>
        <p:nvSpPr>
          <p:cNvPr id="3" name="TextBox 2">
            <a:extLst>
              <a:ext uri="{FF2B5EF4-FFF2-40B4-BE49-F238E27FC236}">
                <a16:creationId xmlns:a16="http://schemas.microsoft.com/office/drawing/2014/main" id="{2006F75D-F60A-4186-A4D0-EAA061C82C64}"/>
              </a:ext>
            </a:extLst>
          </p:cNvPr>
          <p:cNvSpPr txBox="1"/>
          <p:nvPr/>
        </p:nvSpPr>
        <p:spPr>
          <a:xfrm>
            <a:off x="75830" y="685800"/>
            <a:ext cx="2895970" cy="369332"/>
          </a:xfrm>
          <a:prstGeom prst="rect">
            <a:avLst/>
          </a:prstGeom>
          <a:solidFill>
            <a:schemeClr val="bg1">
              <a:lumMod val="85000"/>
            </a:schemeClr>
          </a:solidFill>
        </p:spPr>
        <p:txBody>
          <a:bodyPr wrap="square">
            <a:spAutoFit/>
          </a:bodyPr>
          <a:lstStyle/>
          <a:p>
            <a:r>
              <a:rPr lang="fr-FR" b="1" dirty="0"/>
              <a:t>Les données tabulaires (2D)</a:t>
            </a:r>
            <a:endParaRPr lang="fr-FR" dirty="0"/>
          </a:p>
        </p:txBody>
      </p:sp>
      <p:pic>
        <p:nvPicPr>
          <p:cNvPr id="6" name="Picture 5">
            <a:extLst>
              <a:ext uri="{FF2B5EF4-FFF2-40B4-BE49-F238E27FC236}">
                <a16:creationId xmlns:a16="http://schemas.microsoft.com/office/drawing/2014/main" id="{84F3FEEE-D5FC-AB77-7D46-0BB8E2DCA04F}"/>
              </a:ext>
            </a:extLst>
          </p:cNvPr>
          <p:cNvPicPr>
            <a:picLocks noChangeAspect="1"/>
          </p:cNvPicPr>
          <p:nvPr/>
        </p:nvPicPr>
        <p:blipFill>
          <a:blip r:embed="rId3"/>
          <a:stretch>
            <a:fillRect/>
          </a:stretch>
        </p:blipFill>
        <p:spPr>
          <a:xfrm>
            <a:off x="0" y="2586016"/>
            <a:ext cx="9144000" cy="1681184"/>
          </a:xfrm>
          <a:prstGeom prst="rect">
            <a:avLst/>
          </a:prstGeom>
        </p:spPr>
      </p:pic>
      <p:sp>
        <p:nvSpPr>
          <p:cNvPr id="8" name="TextBox 7">
            <a:extLst>
              <a:ext uri="{FF2B5EF4-FFF2-40B4-BE49-F238E27FC236}">
                <a16:creationId xmlns:a16="http://schemas.microsoft.com/office/drawing/2014/main" id="{BE958D91-49EE-2BAC-1E9E-47574F8E68E3}"/>
              </a:ext>
            </a:extLst>
          </p:cNvPr>
          <p:cNvSpPr txBox="1"/>
          <p:nvPr/>
        </p:nvSpPr>
        <p:spPr>
          <a:xfrm>
            <a:off x="160424" y="1286470"/>
            <a:ext cx="8915400" cy="923330"/>
          </a:xfrm>
          <a:prstGeom prst="rect">
            <a:avLst/>
          </a:prstGeom>
          <a:noFill/>
        </p:spPr>
        <p:txBody>
          <a:bodyPr wrap="square">
            <a:spAutoFit/>
          </a:bodyPr>
          <a:lstStyle/>
          <a:p>
            <a:pPr algn="just"/>
            <a:r>
              <a:rPr lang="fr-FR" dirty="0"/>
              <a:t>Structuré sous forme de table bidimensionnelle (lignes et colonnes) contenant des valeurs numériques ou catégorielles (texte). Chaque ligne représente une </a:t>
            </a:r>
            <a:r>
              <a:rPr lang="fr-FR" b="1" dirty="0"/>
              <a:t>observation</a:t>
            </a:r>
            <a:r>
              <a:rPr lang="fr-FR" dirty="0"/>
              <a:t>, et chaque colonne représente une </a:t>
            </a:r>
            <a:r>
              <a:rPr lang="fr-FR" b="1" dirty="0"/>
              <a:t>variable</a:t>
            </a:r>
            <a:r>
              <a:rPr lang="fr-FR" dirty="0"/>
              <a:t> ou un </a:t>
            </a:r>
            <a:r>
              <a:rPr lang="fr-FR" b="1" dirty="0"/>
              <a:t>attribut</a:t>
            </a:r>
            <a:r>
              <a:rPr lang="fr-FR" dirty="0"/>
              <a:t>.</a:t>
            </a:r>
          </a:p>
        </p:txBody>
      </p:sp>
    </p:spTree>
    <p:extLst>
      <p:ext uri="{BB962C8B-B14F-4D97-AF65-F5344CB8AC3E}">
        <p14:creationId xmlns:p14="http://schemas.microsoft.com/office/powerpoint/2010/main" val="4145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396EE9E-DFBE-6195-797E-47211C8070E7}"/>
            </a:ext>
          </a:extLst>
        </p:cNvPr>
        <p:cNvGrpSpPr/>
        <p:nvPr/>
      </p:nvGrpSpPr>
      <p:grpSpPr>
        <a:xfrm>
          <a:off x="0" y="0"/>
          <a:ext cx="0" cy="0"/>
          <a:chOff x="0" y="0"/>
          <a:chExt cx="0" cy="0"/>
        </a:xfrm>
      </p:grpSpPr>
      <p:sp>
        <p:nvSpPr>
          <p:cNvPr id="11" name="object 2">
            <a:extLst>
              <a:ext uri="{FF2B5EF4-FFF2-40B4-BE49-F238E27FC236}">
                <a16:creationId xmlns:a16="http://schemas.microsoft.com/office/drawing/2014/main" id="{4C58DF80-77AD-A73C-CFDF-9729C13CB9E9}"/>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400" spc="405" dirty="0">
                <a:solidFill>
                  <a:schemeClr val="bg1"/>
                </a:solidFill>
              </a:rPr>
              <a:t>Nature de données</a:t>
            </a:r>
            <a:endParaRPr sz="2800" dirty="0">
              <a:solidFill>
                <a:schemeClr val="bg1"/>
              </a:solidFill>
            </a:endParaRPr>
          </a:p>
        </p:txBody>
      </p:sp>
      <p:sp>
        <p:nvSpPr>
          <p:cNvPr id="12" name="Slide Number Placeholder 11">
            <a:extLst>
              <a:ext uri="{FF2B5EF4-FFF2-40B4-BE49-F238E27FC236}">
                <a16:creationId xmlns:a16="http://schemas.microsoft.com/office/drawing/2014/main" id="{AFD15709-2882-51F1-FCB2-03F8BFF12D0E}"/>
              </a:ext>
            </a:extLst>
          </p:cNvPr>
          <p:cNvSpPr>
            <a:spLocks noGrp="1"/>
          </p:cNvSpPr>
          <p:nvPr>
            <p:ph type="sldNum" sz="quarter" idx="7"/>
          </p:nvPr>
        </p:nvSpPr>
        <p:spPr/>
        <p:txBody>
          <a:bodyPr/>
          <a:lstStyle/>
          <a:p>
            <a:pPr marL="38100">
              <a:lnSpc>
                <a:spcPts val="1240"/>
              </a:lnSpc>
            </a:pPr>
            <a:fld id="{81D60167-4931-47E6-BA6A-407CBD079E47}" type="slidenum">
              <a:rPr lang="fr-FR" smtClean="0"/>
              <a:t>13</a:t>
            </a:fld>
            <a:endParaRPr lang="fr-FR" dirty="0"/>
          </a:p>
        </p:txBody>
      </p:sp>
      <p:sp>
        <p:nvSpPr>
          <p:cNvPr id="9" name="TextBox 8">
            <a:extLst>
              <a:ext uri="{FF2B5EF4-FFF2-40B4-BE49-F238E27FC236}">
                <a16:creationId xmlns:a16="http://schemas.microsoft.com/office/drawing/2014/main" id="{1CFFC050-11EC-1367-7A40-32989B957A88}"/>
              </a:ext>
            </a:extLst>
          </p:cNvPr>
          <p:cNvSpPr txBox="1"/>
          <p:nvPr/>
        </p:nvSpPr>
        <p:spPr>
          <a:xfrm>
            <a:off x="68176" y="657635"/>
            <a:ext cx="1371600" cy="369332"/>
          </a:xfrm>
          <a:prstGeom prst="rect">
            <a:avLst/>
          </a:prstGeom>
          <a:solidFill>
            <a:schemeClr val="bg1">
              <a:lumMod val="85000"/>
            </a:schemeClr>
          </a:solidFill>
        </p:spPr>
        <p:txBody>
          <a:bodyPr wrap="square">
            <a:spAutoFit/>
          </a:bodyPr>
          <a:lstStyle/>
          <a:p>
            <a:r>
              <a:rPr lang="fr-FR" b="1" dirty="0"/>
              <a:t>Les Images </a:t>
            </a:r>
            <a:endParaRPr lang="fr-FR" dirty="0"/>
          </a:p>
        </p:txBody>
      </p:sp>
      <p:pic>
        <p:nvPicPr>
          <p:cNvPr id="10" name="Picture 10" descr="MNIST dataset introduction">
            <a:extLst>
              <a:ext uri="{FF2B5EF4-FFF2-40B4-BE49-F238E27FC236}">
                <a16:creationId xmlns:a16="http://schemas.microsoft.com/office/drawing/2014/main" id="{275BFBC1-E91D-39A3-461B-D5F289410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61000"/>
            <a:ext cx="1826349" cy="1368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ntelligent Arabic Handwriting Recognition Using Different Standalone and  Hybrid CNN Architectures">
            <a:extLst>
              <a:ext uri="{FF2B5EF4-FFF2-40B4-BE49-F238E27FC236}">
                <a16:creationId xmlns:a16="http://schemas.microsoft.com/office/drawing/2014/main" id="{8B8293F6-A5B7-1848-08D6-3F1A738D0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3964" y="1981200"/>
            <a:ext cx="1739436" cy="1584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B05AA5C0-12A2-A388-C699-C85AA7200852}"/>
              </a:ext>
            </a:extLst>
          </p:cNvPr>
          <p:cNvSpPr txBox="1"/>
          <p:nvPr/>
        </p:nvSpPr>
        <p:spPr>
          <a:xfrm>
            <a:off x="120312" y="1045838"/>
            <a:ext cx="8915400" cy="923330"/>
          </a:xfrm>
          <a:prstGeom prst="rect">
            <a:avLst/>
          </a:prstGeom>
          <a:noFill/>
        </p:spPr>
        <p:txBody>
          <a:bodyPr wrap="square">
            <a:spAutoFit/>
          </a:bodyPr>
          <a:lstStyle/>
          <a:p>
            <a:pPr algn="just"/>
            <a:r>
              <a:rPr lang="fr-FR" dirty="0"/>
              <a:t>Des </a:t>
            </a:r>
            <a:r>
              <a:rPr lang="fr-FR" b="1" dirty="0"/>
              <a:t>données sous forme d’images</a:t>
            </a:r>
            <a:r>
              <a:rPr lang="fr-FR" dirty="0"/>
              <a:t> sont de plus en plus utilisées dans le domaine de la </a:t>
            </a:r>
            <a:r>
              <a:rPr lang="fr-FR" b="1" dirty="0"/>
              <a:t>finance</a:t>
            </a:r>
            <a:r>
              <a:rPr lang="fr-FR" dirty="0"/>
              <a:t>, notamment grâce aux avancées en </a:t>
            </a:r>
            <a:r>
              <a:rPr lang="fr-FR" b="1" dirty="0"/>
              <a:t>intelligence artificielle</a:t>
            </a:r>
            <a:r>
              <a:rPr lang="fr-FR" dirty="0"/>
              <a:t> et en </a:t>
            </a:r>
            <a:r>
              <a:rPr lang="fr-FR" b="1" dirty="0"/>
              <a:t>vision par ordinateur</a:t>
            </a:r>
            <a:r>
              <a:rPr lang="fr-FR" dirty="0"/>
              <a:t>. </a:t>
            </a:r>
          </a:p>
        </p:txBody>
      </p:sp>
      <p:pic>
        <p:nvPicPr>
          <p:cNvPr id="14338" name="Picture 2" descr="‫وزارة التعليــم العالــي و البحــث العلمــي‬‎">
            <a:extLst>
              <a:ext uri="{FF2B5EF4-FFF2-40B4-BE49-F238E27FC236}">
                <a16:creationId xmlns:a16="http://schemas.microsoft.com/office/drawing/2014/main" id="{0485E44E-CA81-4B81-CADF-2995FE44FC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1981200"/>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Mashreq NEO to become first digital bank in UAE to use facial recognition">
            <a:extLst>
              <a:ext uri="{FF2B5EF4-FFF2-40B4-BE49-F238E27FC236}">
                <a16:creationId xmlns:a16="http://schemas.microsoft.com/office/drawing/2014/main" id="{35DF4291-ACCA-B005-0CB7-6E8A712736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886200"/>
            <a:ext cx="2619375" cy="174307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7D6478DB-3D12-B0DE-5D11-F84C6C520C0F}"/>
              </a:ext>
            </a:extLst>
          </p:cNvPr>
          <p:cNvGrpSpPr/>
          <p:nvPr/>
        </p:nvGrpSpPr>
        <p:grpSpPr>
          <a:xfrm>
            <a:off x="3804249" y="3657600"/>
            <a:ext cx="4730151" cy="2484000"/>
            <a:chOff x="3657600" y="4156639"/>
            <a:chExt cx="4730151" cy="2484000"/>
          </a:xfrm>
        </p:grpSpPr>
        <p:pic>
          <p:nvPicPr>
            <p:cNvPr id="4" name="Picture 3">
              <a:extLst>
                <a:ext uri="{FF2B5EF4-FFF2-40B4-BE49-F238E27FC236}">
                  <a16:creationId xmlns:a16="http://schemas.microsoft.com/office/drawing/2014/main" id="{0108F78C-DF8A-3889-871E-A2B9958CE138}"/>
                </a:ext>
              </a:extLst>
            </p:cNvPr>
            <p:cNvPicPr>
              <a:picLocks noChangeAspect="1"/>
            </p:cNvPicPr>
            <p:nvPr/>
          </p:nvPicPr>
          <p:blipFill>
            <a:blip r:embed="rId7"/>
            <a:stretch>
              <a:fillRect/>
            </a:stretch>
          </p:blipFill>
          <p:spPr>
            <a:xfrm>
              <a:off x="3657600" y="4156639"/>
              <a:ext cx="2414828" cy="2484000"/>
            </a:xfrm>
            <a:prstGeom prst="rect">
              <a:avLst/>
            </a:prstGeom>
          </p:spPr>
        </p:pic>
        <p:pic>
          <p:nvPicPr>
            <p:cNvPr id="7" name="Picture 6">
              <a:extLst>
                <a:ext uri="{FF2B5EF4-FFF2-40B4-BE49-F238E27FC236}">
                  <a16:creationId xmlns:a16="http://schemas.microsoft.com/office/drawing/2014/main" id="{9E1D16A0-A73E-A66A-113E-173DAE7ECCD7}"/>
                </a:ext>
              </a:extLst>
            </p:cNvPr>
            <p:cNvPicPr>
              <a:picLocks noChangeAspect="1"/>
            </p:cNvPicPr>
            <p:nvPr/>
          </p:nvPicPr>
          <p:blipFill>
            <a:blip r:embed="rId8"/>
            <a:stretch>
              <a:fillRect/>
            </a:stretch>
          </p:blipFill>
          <p:spPr>
            <a:xfrm>
              <a:off x="6043856" y="4157240"/>
              <a:ext cx="2343895" cy="2412000"/>
            </a:xfrm>
            <a:prstGeom prst="rect">
              <a:avLst/>
            </a:prstGeom>
          </p:spPr>
        </p:pic>
      </p:grpSp>
    </p:spTree>
    <p:extLst>
      <p:ext uri="{BB962C8B-B14F-4D97-AF65-F5344CB8AC3E}">
        <p14:creationId xmlns:p14="http://schemas.microsoft.com/office/powerpoint/2010/main" val="29747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C8D01E2-080F-4CAA-C9CF-34FA397810D5}"/>
            </a:ext>
          </a:extLst>
        </p:cNvPr>
        <p:cNvGrpSpPr/>
        <p:nvPr/>
      </p:nvGrpSpPr>
      <p:grpSpPr>
        <a:xfrm>
          <a:off x="0" y="0"/>
          <a:ext cx="0" cy="0"/>
          <a:chOff x="0" y="0"/>
          <a:chExt cx="0" cy="0"/>
        </a:xfrm>
      </p:grpSpPr>
      <p:sp>
        <p:nvSpPr>
          <p:cNvPr id="11" name="object 2">
            <a:extLst>
              <a:ext uri="{FF2B5EF4-FFF2-40B4-BE49-F238E27FC236}">
                <a16:creationId xmlns:a16="http://schemas.microsoft.com/office/drawing/2014/main" id="{950B2EC9-06AA-E304-A4F1-6CC1F4DE7898}"/>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400" spc="405" dirty="0">
                <a:solidFill>
                  <a:schemeClr val="bg1"/>
                </a:solidFill>
              </a:rPr>
              <a:t>Nature de données</a:t>
            </a:r>
            <a:endParaRPr sz="2800" dirty="0">
              <a:solidFill>
                <a:schemeClr val="bg1"/>
              </a:solidFill>
            </a:endParaRPr>
          </a:p>
        </p:txBody>
      </p:sp>
      <p:sp>
        <p:nvSpPr>
          <p:cNvPr id="12" name="Slide Number Placeholder 11">
            <a:extLst>
              <a:ext uri="{FF2B5EF4-FFF2-40B4-BE49-F238E27FC236}">
                <a16:creationId xmlns:a16="http://schemas.microsoft.com/office/drawing/2014/main" id="{EBE57F47-A9BB-10BE-3E46-40D2AF83A3F6}"/>
              </a:ext>
            </a:extLst>
          </p:cNvPr>
          <p:cNvSpPr>
            <a:spLocks noGrp="1"/>
          </p:cNvSpPr>
          <p:nvPr>
            <p:ph type="sldNum" sz="quarter" idx="7"/>
          </p:nvPr>
        </p:nvSpPr>
        <p:spPr/>
        <p:txBody>
          <a:bodyPr/>
          <a:lstStyle/>
          <a:p>
            <a:pPr marL="38100">
              <a:lnSpc>
                <a:spcPts val="1240"/>
              </a:lnSpc>
            </a:pPr>
            <a:fld id="{81D60167-4931-47E6-BA6A-407CBD079E47}" type="slidenum">
              <a:rPr lang="fr-FR" smtClean="0"/>
              <a:t>14</a:t>
            </a:fld>
            <a:endParaRPr lang="fr-FR" dirty="0"/>
          </a:p>
        </p:txBody>
      </p:sp>
      <p:sp>
        <p:nvSpPr>
          <p:cNvPr id="9" name="TextBox 8">
            <a:extLst>
              <a:ext uri="{FF2B5EF4-FFF2-40B4-BE49-F238E27FC236}">
                <a16:creationId xmlns:a16="http://schemas.microsoft.com/office/drawing/2014/main" id="{981F27F8-E9C6-8B8E-DAA6-62CCE3F9974E}"/>
              </a:ext>
            </a:extLst>
          </p:cNvPr>
          <p:cNvSpPr txBox="1"/>
          <p:nvPr/>
        </p:nvSpPr>
        <p:spPr>
          <a:xfrm>
            <a:off x="68176" y="765923"/>
            <a:ext cx="2446424" cy="369332"/>
          </a:xfrm>
          <a:prstGeom prst="rect">
            <a:avLst/>
          </a:prstGeom>
          <a:solidFill>
            <a:schemeClr val="bg1">
              <a:lumMod val="85000"/>
            </a:schemeClr>
          </a:solidFill>
        </p:spPr>
        <p:txBody>
          <a:bodyPr wrap="square">
            <a:spAutoFit/>
          </a:bodyPr>
          <a:lstStyle/>
          <a:p>
            <a:r>
              <a:rPr lang="fr-FR" b="1" dirty="0"/>
              <a:t>Les séries temporelles </a:t>
            </a:r>
            <a:endParaRPr lang="fr-FR" dirty="0"/>
          </a:p>
        </p:txBody>
      </p:sp>
      <p:sp>
        <p:nvSpPr>
          <p:cNvPr id="15" name="TextBox 14">
            <a:extLst>
              <a:ext uri="{FF2B5EF4-FFF2-40B4-BE49-F238E27FC236}">
                <a16:creationId xmlns:a16="http://schemas.microsoft.com/office/drawing/2014/main" id="{614ED925-C23B-24B4-3014-1B433E96E594}"/>
              </a:ext>
            </a:extLst>
          </p:cNvPr>
          <p:cNvSpPr txBox="1"/>
          <p:nvPr/>
        </p:nvSpPr>
        <p:spPr>
          <a:xfrm>
            <a:off x="120312" y="1154126"/>
            <a:ext cx="8915400" cy="171136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t>Une série temporelle est une </a:t>
            </a:r>
            <a:r>
              <a:rPr lang="fr-FR" b="1" dirty="0"/>
              <a:t>séquence de données collectées ou mesurées à des intervalles réguliers</a:t>
            </a:r>
            <a:r>
              <a:rPr lang="fr-FR" dirty="0"/>
              <a:t> (journaliers, hebdomadaires, mensuels, etc.). </a:t>
            </a:r>
          </a:p>
          <a:p>
            <a:pPr marL="285750" indent="-285750" algn="just">
              <a:lnSpc>
                <a:spcPct val="150000"/>
              </a:lnSpc>
              <a:buFont typeface="Wingdings" panose="05000000000000000000" pitchFamily="2" charset="2"/>
              <a:buChar char="§"/>
            </a:pPr>
            <a:r>
              <a:rPr lang="fr-FR" dirty="0"/>
              <a:t>Ces données sont généralement utilisées pour observer des </a:t>
            </a:r>
            <a:r>
              <a:rPr lang="fr-FR" b="1" dirty="0"/>
              <a:t>tendances</a:t>
            </a:r>
            <a:r>
              <a:rPr lang="fr-FR" dirty="0"/>
              <a:t>, </a:t>
            </a:r>
            <a:r>
              <a:rPr lang="fr-FR" b="1" dirty="0"/>
              <a:t>saisonnalités</a:t>
            </a:r>
            <a:r>
              <a:rPr lang="fr-FR" dirty="0"/>
              <a:t>, </a:t>
            </a:r>
            <a:r>
              <a:rPr lang="fr-FR" b="1" dirty="0"/>
              <a:t>fluctuations</a:t>
            </a:r>
            <a:r>
              <a:rPr lang="fr-FR" dirty="0"/>
              <a:t> et autres comportements dans le temps.</a:t>
            </a:r>
          </a:p>
        </p:txBody>
      </p:sp>
      <p:sp>
        <p:nvSpPr>
          <p:cNvPr id="3" name="TextBox 2">
            <a:extLst>
              <a:ext uri="{FF2B5EF4-FFF2-40B4-BE49-F238E27FC236}">
                <a16:creationId xmlns:a16="http://schemas.microsoft.com/office/drawing/2014/main" id="{B612508E-EC2A-7F68-3CCA-36B83A4A3732}"/>
              </a:ext>
            </a:extLst>
          </p:cNvPr>
          <p:cNvSpPr txBox="1"/>
          <p:nvPr/>
        </p:nvSpPr>
        <p:spPr>
          <a:xfrm>
            <a:off x="120312" y="3536111"/>
            <a:ext cx="8915400" cy="1000274"/>
          </a:xfrm>
          <a:prstGeom prst="rect">
            <a:avLst/>
          </a:prstGeom>
          <a:solidFill>
            <a:schemeClr val="accent1">
              <a:lumMod val="20000"/>
              <a:lumOff val="80000"/>
            </a:schemeClr>
          </a:solidFill>
        </p:spPr>
        <p:txBody>
          <a:bodyPr wrap="square">
            <a:spAutoFit/>
          </a:bodyPr>
          <a:lstStyle/>
          <a:p>
            <a:pPr marL="285750" indent="-285750" algn="just">
              <a:spcBef>
                <a:spcPts val="600"/>
              </a:spcBef>
              <a:spcAft>
                <a:spcPts val="600"/>
              </a:spcAft>
              <a:buFont typeface="Wingdings" panose="05000000000000000000" pitchFamily="2" charset="2"/>
              <a:buChar char="q"/>
            </a:pPr>
            <a:r>
              <a:rPr lang="fr-FR" b="1" dirty="0">
                <a:solidFill>
                  <a:schemeClr val="tx2"/>
                </a:solidFill>
              </a:rPr>
              <a:t>Prévision des flux de trésorerie</a:t>
            </a:r>
            <a:endParaRPr lang="fr-FR" dirty="0">
              <a:solidFill>
                <a:schemeClr val="tx2"/>
              </a:solidFill>
            </a:endParaRPr>
          </a:p>
          <a:p>
            <a:pPr algn="just"/>
            <a:r>
              <a:rPr lang="fr-FR" dirty="0"/>
              <a:t>Les entreprises utilisent des séries temporelles pour </a:t>
            </a:r>
            <a:r>
              <a:rPr lang="fr-FR" b="1" dirty="0"/>
              <a:t>prévoir leurs flux de trésorerie futurs</a:t>
            </a:r>
            <a:r>
              <a:rPr lang="fr-FR" dirty="0"/>
              <a:t>, comme les paiements des clients ou les dépenses, afin de mieux gérer leur liquidité.</a:t>
            </a:r>
          </a:p>
        </p:txBody>
      </p:sp>
      <p:sp>
        <p:nvSpPr>
          <p:cNvPr id="6" name="TextBox 5">
            <a:extLst>
              <a:ext uri="{FF2B5EF4-FFF2-40B4-BE49-F238E27FC236}">
                <a16:creationId xmlns:a16="http://schemas.microsoft.com/office/drawing/2014/main" id="{45B23A15-19F4-08D8-05A6-E617DEFF4B6E}"/>
              </a:ext>
            </a:extLst>
          </p:cNvPr>
          <p:cNvSpPr txBox="1"/>
          <p:nvPr/>
        </p:nvSpPr>
        <p:spPr>
          <a:xfrm>
            <a:off x="120312" y="4971127"/>
            <a:ext cx="8915400" cy="1277273"/>
          </a:xfrm>
          <a:prstGeom prst="rect">
            <a:avLst/>
          </a:prstGeom>
          <a:solidFill>
            <a:schemeClr val="accent1">
              <a:lumMod val="20000"/>
              <a:lumOff val="80000"/>
            </a:schemeClr>
          </a:solidFill>
        </p:spPr>
        <p:txBody>
          <a:bodyPr wrap="square">
            <a:spAutoFit/>
          </a:bodyPr>
          <a:lstStyle/>
          <a:p>
            <a:pPr marL="285750" indent="-285750">
              <a:spcBef>
                <a:spcPts val="600"/>
              </a:spcBef>
              <a:spcAft>
                <a:spcPts val="600"/>
              </a:spcAft>
              <a:buFont typeface="Wingdings" panose="05000000000000000000" pitchFamily="2" charset="2"/>
              <a:buChar char="q"/>
            </a:pPr>
            <a:r>
              <a:rPr lang="fr-FR" b="1" dirty="0">
                <a:solidFill>
                  <a:schemeClr val="tx2"/>
                </a:solidFill>
              </a:rPr>
              <a:t>Taux de change</a:t>
            </a:r>
          </a:p>
          <a:p>
            <a:r>
              <a:rPr lang="fr-FR" dirty="0"/>
              <a:t>Les séries temporelles des </a:t>
            </a:r>
            <a:r>
              <a:rPr lang="fr-FR" b="1" dirty="0"/>
              <a:t>taux de change</a:t>
            </a:r>
            <a:r>
              <a:rPr lang="fr-FR" dirty="0"/>
              <a:t> entre différentes devises, par exemple, entre l'</a:t>
            </a:r>
            <a:r>
              <a:rPr lang="fr-FR" b="1" dirty="0"/>
              <a:t>euro</a:t>
            </a:r>
            <a:r>
              <a:rPr lang="fr-FR" dirty="0"/>
              <a:t> (EUR) et le </a:t>
            </a:r>
            <a:r>
              <a:rPr lang="fr-FR" b="1" dirty="0"/>
              <a:t>dollar américain</a:t>
            </a:r>
            <a:r>
              <a:rPr lang="fr-FR" dirty="0"/>
              <a:t> (USD), permettent aux investisseurs et aux entreprises de suivre les </a:t>
            </a:r>
            <a:r>
              <a:rPr lang="fr-FR" b="1" dirty="0"/>
              <a:t>fluctuations des devises</a:t>
            </a:r>
            <a:r>
              <a:rPr lang="fr-FR" dirty="0"/>
              <a:t> et de prédire les mouvements futurs.</a:t>
            </a:r>
          </a:p>
        </p:txBody>
      </p:sp>
      <p:sp>
        <p:nvSpPr>
          <p:cNvPr id="16" name="TextBox 15">
            <a:extLst>
              <a:ext uri="{FF2B5EF4-FFF2-40B4-BE49-F238E27FC236}">
                <a16:creationId xmlns:a16="http://schemas.microsoft.com/office/drawing/2014/main" id="{CBEB5F80-6DDE-9E80-F8C8-07D12546E440}"/>
              </a:ext>
            </a:extLst>
          </p:cNvPr>
          <p:cNvSpPr txBox="1"/>
          <p:nvPr/>
        </p:nvSpPr>
        <p:spPr>
          <a:xfrm>
            <a:off x="12032" y="3009876"/>
            <a:ext cx="1130968" cy="369332"/>
          </a:xfrm>
          <a:prstGeom prst="rect">
            <a:avLst/>
          </a:prstGeom>
          <a:noFill/>
        </p:spPr>
        <p:txBody>
          <a:bodyPr wrap="square">
            <a:spAutoFit/>
          </a:bodyPr>
          <a:lstStyle/>
          <a:p>
            <a:r>
              <a:rPr lang="fr-FR" b="1" dirty="0">
                <a:solidFill>
                  <a:schemeClr val="tx2"/>
                </a:solidFill>
              </a:rPr>
              <a:t>Exemples </a:t>
            </a:r>
            <a:endParaRPr lang="fr-FR" dirty="0"/>
          </a:p>
        </p:txBody>
      </p:sp>
    </p:spTree>
    <p:extLst>
      <p:ext uri="{BB962C8B-B14F-4D97-AF65-F5344CB8AC3E}">
        <p14:creationId xmlns:p14="http://schemas.microsoft.com/office/powerpoint/2010/main" val="359880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749"/>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4D62348-D890-2DCD-1BDF-64FF85F37440}"/>
            </a:ext>
          </a:extLst>
        </p:cNvPr>
        <p:cNvGrpSpPr/>
        <p:nvPr/>
      </p:nvGrpSpPr>
      <p:grpSpPr>
        <a:xfrm>
          <a:off x="0" y="0"/>
          <a:ext cx="0" cy="0"/>
          <a:chOff x="0" y="0"/>
          <a:chExt cx="0" cy="0"/>
        </a:xfrm>
      </p:grpSpPr>
      <p:sp>
        <p:nvSpPr>
          <p:cNvPr id="11" name="object 2">
            <a:extLst>
              <a:ext uri="{FF2B5EF4-FFF2-40B4-BE49-F238E27FC236}">
                <a16:creationId xmlns:a16="http://schemas.microsoft.com/office/drawing/2014/main" id="{1A75C3E8-A1A4-6F57-FDCD-462936AF714D}"/>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400" spc="405" dirty="0">
                <a:solidFill>
                  <a:schemeClr val="bg1"/>
                </a:solidFill>
              </a:rPr>
              <a:t>Nature de données</a:t>
            </a:r>
            <a:endParaRPr sz="2800" dirty="0">
              <a:solidFill>
                <a:schemeClr val="bg1"/>
              </a:solidFill>
            </a:endParaRPr>
          </a:p>
        </p:txBody>
      </p:sp>
      <p:sp>
        <p:nvSpPr>
          <p:cNvPr id="12" name="Slide Number Placeholder 11">
            <a:extLst>
              <a:ext uri="{FF2B5EF4-FFF2-40B4-BE49-F238E27FC236}">
                <a16:creationId xmlns:a16="http://schemas.microsoft.com/office/drawing/2014/main" id="{20CBC3FE-68E6-1D1E-69CF-28440795CFEA}"/>
              </a:ext>
            </a:extLst>
          </p:cNvPr>
          <p:cNvSpPr>
            <a:spLocks noGrp="1"/>
          </p:cNvSpPr>
          <p:nvPr>
            <p:ph type="sldNum" sz="quarter" idx="7"/>
          </p:nvPr>
        </p:nvSpPr>
        <p:spPr/>
        <p:txBody>
          <a:bodyPr/>
          <a:lstStyle/>
          <a:p>
            <a:pPr marL="38100">
              <a:lnSpc>
                <a:spcPts val="1240"/>
              </a:lnSpc>
            </a:pPr>
            <a:fld id="{81D60167-4931-47E6-BA6A-407CBD079E47}" type="slidenum">
              <a:rPr lang="fr-FR" smtClean="0"/>
              <a:t>15</a:t>
            </a:fld>
            <a:endParaRPr lang="fr-FR" dirty="0"/>
          </a:p>
        </p:txBody>
      </p:sp>
      <p:sp>
        <p:nvSpPr>
          <p:cNvPr id="9" name="TextBox 8">
            <a:extLst>
              <a:ext uri="{FF2B5EF4-FFF2-40B4-BE49-F238E27FC236}">
                <a16:creationId xmlns:a16="http://schemas.microsoft.com/office/drawing/2014/main" id="{3483EA14-21AF-5360-AB9F-2E66A6B66BC1}"/>
              </a:ext>
            </a:extLst>
          </p:cNvPr>
          <p:cNvSpPr txBox="1"/>
          <p:nvPr/>
        </p:nvSpPr>
        <p:spPr>
          <a:xfrm>
            <a:off x="68176" y="765923"/>
            <a:ext cx="2446424" cy="369332"/>
          </a:xfrm>
          <a:prstGeom prst="rect">
            <a:avLst/>
          </a:prstGeom>
          <a:solidFill>
            <a:schemeClr val="bg1">
              <a:lumMod val="85000"/>
            </a:schemeClr>
          </a:solidFill>
        </p:spPr>
        <p:txBody>
          <a:bodyPr wrap="square">
            <a:spAutoFit/>
          </a:bodyPr>
          <a:lstStyle/>
          <a:p>
            <a:r>
              <a:rPr lang="fr-FR" b="1" dirty="0"/>
              <a:t>Les séries temporelles </a:t>
            </a:r>
            <a:endParaRPr lang="fr-FR" dirty="0"/>
          </a:p>
        </p:txBody>
      </p:sp>
      <p:sp>
        <p:nvSpPr>
          <p:cNvPr id="15" name="TextBox 14">
            <a:extLst>
              <a:ext uri="{FF2B5EF4-FFF2-40B4-BE49-F238E27FC236}">
                <a16:creationId xmlns:a16="http://schemas.microsoft.com/office/drawing/2014/main" id="{22D42BEF-0003-77E4-FC71-E976AE236778}"/>
              </a:ext>
            </a:extLst>
          </p:cNvPr>
          <p:cNvSpPr txBox="1"/>
          <p:nvPr/>
        </p:nvSpPr>
        <p:spPr>
          <a:xfrm>
            <a:off x="120312" y="1154126"/>
            <a:ext cx="8915400" cy="171136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t>Une série temporelle est une </a:t>
            </a:r>
            <a:r>
              <a:rPr lang="fr-FR" b="1" dirty="0"/>
              <a:t>séquence de données collectées ou mesurées à des intervalles réguliers</a:t>
            </a:r>
            <a:r>
              <a:rPr lang="fr-FR" dirty="0"/>
              <a:t> (journaliers, hebdomadaires, mensuels, etc.). </a:t>
            </a:r>
          </a:p>
          <a:p>
            <a:pPr marL="285750" indent="-285750" algn="just">
              <a:lnSpc>
                <a:spcPct val="150000"/>
              </a:lnSpc>
              <a:buFont typeface="Wingdings" panose="05000000000000000000" pitchFamily="2" charset="2"/>
              <a:buChar char="§"/>
            </a:pPr>
            <a:r>
              <a:rPr lang="fr-FR" dirty="0"/>
              <a:t>Ces données sont généralement utilisées pour observer des </a:t>
            </a:r>
            <a:r>
              <a:rPr lang="fr-FR" b="1" dirty="0"/>
              <a:t>tendances</a:t>
            </a:r>
            <a:r>
              <a:rPr lang="fr-FR" dirty="0"/>
              <a:t>, </a:t>
            </a:r>
            <a:r>
              <a:rPr lang="fr-FR" b="1" dirty="0"/>
              <a:t>saisonnalités</a:t>
            </a:r>
            <a:r>
              <a:rPr lang="fr-FR" dirty="0"/>
              <a:t>, </a:t>
            </a:r>
            <a:r>
              <a:rPr lang="fr-FR" b="1" dirty="0"/>
              <a:t>fluctuations</a:t>
            </a:r>
            <a:r>
              <a:rPr lang="fr-FR" dirty="0"/>
              <a:t> et autres comportements dans le temps.</a:t>
            </a:r>
          </a:p>
        </p:txBody>
      </p:sp>
      <p:sp>
        <p:nvSpPr>
          <p:cNvPr id="3" name="TextBox 2">
            <a:extLst>
              <a:ext uri="{FF2B5EF4-FFF2-40B4-BE49-F238E27FC236}">
                <a16:creationId xmlns:a16="http://schemas.microsoft.com/office/drawing/2014/main" id="{915271FB-FADC-223F-44DC-AD7D9F39BE2B}"/>
              </a:ext>
            </a:extLst>
          </p:cNvPr>
          <p:cNvSpPr txBox="1"/>
          <p:nvPr/>
        </p:nvSpPr>
        <p:spPr>
          <a:xfrm>
            <a:off x="120312" y="3536111"/>
            <a:ext cx="8915400" cy="1000274"/>
          </a:xfrm>
          <a:prstGeom prst="rect">
            <a:avLst/>
          </a:prstGeom>
          <a:solidFill>
            <a:schemeClr val="accent1">
              <a:lumMod val="20000"/>
              <a:lumOff val="80000"/>
            </a:schemeClr>
          </a:solidFill>
        </p:spPr>
        <p:txBody>
          <a:bodyPr wrap="square">
            <a:spAutoFit/>
          </a:bodyPr>
          <a:lstStyle/>
          <a:p>
            <a:pPr marL="285750" indent="-285750" algn="just">
              <a:spcBef>
                <a:spcPts val="600"/>
              </a:spcBef>
              <a:spcAft>
                <a:spcPts val="600"/>
              </a:spcAft>
              <a:buFont typeface="Wingdings" panose="05000000000000000000" pitchFamily="2" charset="2"/>
              <a:buChar char="q"/>
            </a:pPr>
            <a:r>
              <a:rPr lang="fr-FR" b="1" dirty="0">
                <a:solidFill>
                  <a:schemeClr val="tx2"/>
                </a:solidFill>
              </a:rPr>
              <a:t>Prévision des flux de trésorerie</a:t>
            </a:r>
            <a:endParaRPr lang="fr-FR" dirty="0">
              <a:solidFill>
                <a:schemeClr val="tx2"/>
              </a:solidFill>
            </a:endParaRPr>
          </a:p>
          <a:p>
            <a:pPr algn="just"/>
            <a:r>
              <a:rPr lang="fr-FR" dirty="0"/>
              <a:t>Les entreprises utilisent des séries temporelles pour </a:t>
            </a:r>
            <a:r>
              <a:rPr lang="fr-FR" b="1" dirty="0"/>
              <a:t>prévoir leurs flux de trésorerie futurs</a:t>
            </a:r>
            <a:r>
              <a:rPr lang="fr-FR" dirty="0"/>
              <a:t>, comme les paiements des clients ou les dépenses, afin de mieux gérer leur liquidité.</a:t>
            </a:r>
          </a:p>
        </p:txBody>
      </p:sp>
      <p:sp>
        <p:nvSpPr>
          <p:cNvPr id="6" name="TextBox 5">
            <a:extLst>
              <a:ext uri="{FF2B5EF4-FFF2-40B4-BE49-F238E27FC236}">
                <a16:creationId xmlns:a16="http://schemas.microsoft.com/office/drawing/2014/main" id="{7D1D2A6F-BE0C-E6D2-8C1F-9CC410C84591}"/>
              </a:ext>
            </a:extLst>
          </p:cNvPr>
          <p:cNvSpPr txBox="1"/>
          <p:nvPr/>
        </p:nvSpPr>
        <p:spPr>
          <a:xfrm>
            <a:off x="120312" y="4971127"/>
            <a:ext cx="8915400" cy="1277273"/>
          </a:xfrm>
          <a:prstGeom prst="rect">
            <a:avLst/>
          </a:prstGeom>
          <a:solidFill>
            <a:schemeClr val="accent1">
              <a:lumMod val="20000"/>
              <a:lumOff val="80000"/>
            </a:schemeClr>
          </a:solidFill>
        </p:spPr>
        <p:txBody>
          <a:bodyPr wrap="square">
            <a:spAutoFit/>
          </a:bodyPr>
          <a:lstStyle/>
          <a:p>
            <a:pPr marL="285750" indent="-285750">
              <a:spcBef>
                <a:spcPts val="600"/>
              </a:spcBef>
              <a:spcAft>
                <a:spcPts val="600"/>
              </a:spcAft>
              <a:buFont typeface="Wingdings" panose="05000000000000000000" pitchFamily="2" charset="2"/>
              <a:buChar char="q"/>
            </a:pPr>
            <a:r>
              <a:rPr lang="fr-FR" b="1" dirty="0">
                <a:solidFill>
                  <a:schemeClr val="tx2"/>
                </a:solidFill>
              </a:rPr>
              <a:t>Taux de change</a:t>
            </a:r>
          </a:p>
          <a:p>
            <a:r>
              <a:rPr lang="fr-FR" dirty="0"/>
              <a:t>Les séries temporelles des </a:t>
            </a:r>
            <a:r>
              <a:rPr lang="fr-FR" b="1" dirty="0"/>
              <a:t>taux de change</a:t>
            </a:r>
            <a:r>
              <a:rPr lang="fr-FR" dirty="0"/>
              <a:t> entre différentes devises, par exemple, entre l'</a:t>
            </a:r>
            <a:r>
              <a:rPr lang="fr-FR" b="1" dirty="0"/>
              <a:t>euro</a:t>
            </a:r>
            <a:r>
              <a:rPr lang="fr-FR" dirty="0"/>
              <a:t> (EUR) et le </a:t>
            </a:r>
            <a:r>
              <a:rPr lang="fr-FR" b="1" dirty="0"/>
              <a:t>dollar américain</a:t>
            </a:r>
            <a:r>
              <a:rPr lang="fr-FR" dirty="0"/>
              <a:t> (USD), permettent aux investisseurs et aux entreprises de suivre les </a:t>
            </a:r>
            <a:r>
              <a:rPr lang="fr-FR" b="1" dirty="0"/>
              <a:t>fluctuations des devises</a:t>
            </a:r>
            <a:r>
              <a:rPr lang="fr-FR" dirty="0"/>
              <a:t> et de prédire les mouvements futurs.</a:t>
            </a:r>
          </a:p>
        </p:txBody>
      </p:sp>
      <p:sp>
        <p:nvSpPr>
          <p:cNvPr id="16" name="TextBox 15">
            <a:extLst>
              <a:ext uri="{FF2B5EF4-FFF2-40B4-BE49-F238E27FC236}">
                <a16:creationId xmlns:a16="http://schemas.microsoft.com/office/drawing/2014/main" id="{F1EAE051-6C12-BF12-B9FD-6B3B2F6B89E0}"/>
              </a:ext>
            </a:extLst>
          </p:cNvPr>
          <p:cNvSpPr txBox="1"/>
          <p:nvPr/>
        </p:nvSpPr>
        <p:spPr>
          <a:xfrm>
            <a:off x="12032" y="3009876"/>
            <a:ext cx="1130968" cy="369332"/>
          </a:xfrm>
          <a:prstGeom prst="rect">
            <a:avLst/>
          </a:prstGeom>
          <a:noFill/>
        </p:spPr>
        <p:txBody>
          <a:bodyPr wrap="square">
            <a:spAutoFit/>
          </a:bodyPr>
          <a:lstStyle/>
          <a:p>
            <a:r>
              <a:rPr lang="fr-FR" b="1" dirty="0">
                <a:solidFill>
                  <a:schemeClr val="tx2"/>
                </a:solidFill>
              </a:rPr>
              <a:t>Exemples </a:t>
            </a:r>
            <a:endParaRPr lang="fr-FR" dirty="0"/>
          </a:p>
        </p:txBody>
      </p:sp>
    </p:spTree>
    <p:extLst>
      <p:ext uri="{BB962C8B-B14F-4D97-AF65-F5344CB8AC3E}">
        <p14:creationId xmlns:p14="http://schemas.microsoft.com/office/powerpoint/2010/main" val="3788898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749"/>
                                          </p:stCondLst>
                                        </p:cTn>
                                        <p:tgtEl>
                                          <p:spTgt spid="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8CA37A-F624-FC6D-44CE-FC1D125A8E14}"/>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B5D8D540-AFF0-54A7-5773-42A0B0B9273E}"/>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sp>
        <p:nvSpPr>
          <p:cNvPr id="9" name="Rectangle: Rounded Corners 8">
            <a:extLst>
              <a:ext uri="{FF2B5EF4-FFF2-40B4-BE49-F238E27FC236}">
                <a16:creationId xmlns:a16="http://schemas.microsoft.com/office/drawing/2014/main" id="{D4C0E1E8-76AA-9C2B-8651-DE7CED812E49}"/>
              </a:ext>
            </a:extLst>
          </p:cNvPr>
          <p:cNvSpPr/>
          <p:nvPr/>
        </p:nvSpPr>
        <p:spPr>
          <a:xfrm>
            <a:off x="790072" y="2133600"/>
            <a:ext cx="20574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grpSp>
        <p:nvGrpSpPr>
          <p:cNvPr id="30" name="Group 29">
            <a:extLst>
              <a:ext uri="{FF2B5EF4-FFF2-40B4-BE49-F238E27FC236}">
                <a16:creationId xmlns:a16="http://schemas.microsoft.com/office/drawing/2014/main" id="{DC73E57C-7913-5DD5-21F6-E11B6FAA2A49}"/>
              </a:ext>
            </a:extLst>
          </p:cNvPr>
          <p:cNvGrpSpPr/>
          <p:nvPr/>
        </p:nvGrpSpPr>
        <p:grpSpPr>
          <a:xfrm>
            <a:off x="2671008" y="2133600"/>
            <a:ext cx="2005264" cy="646330"/>
            <a:chOff x="2719136" y="990600"/>
            <a:chExt cx="2005264" cy="646330"/>
          </a:xfrm>
        </p:grpSpPr>
        <p:sp>
          <p:nvSpPr>
            <p:cNvPr id="11" name="Rectangle: Rounded Corners 10">
              <a:extLst>
                <a:ext uri="{FF2B5EF4-FFF2-40B4-BE49-F238E27FC236}">
                  <a16:creationId xmlns:a16="http://schemas.microsoft.com/office/drawing/2014/main" id="{617A3611-F311-D9FD-CA15-96212B9294C3}"/>
                </a:ext>
              </a:extLst>
            </p:cNvPr>
            <p:cNvSpPr/>
            <p:nvPr/>
          </p:nvSpPr>
          <p:spPr>
            <a:xfrm>
              <a:off x="3276600" y="99060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18" name="Arrow: Right 17">
              <a:extLst>
                <a:ext uri="{FF2B5EF4-FFF2-40B4-BE49-F238E27FC236}">
                  <a16:creationId xmlns:a16="http://schemas.microsoft.com/office/drawing/2014/main" id="{AF94EF32-DBB9-23DB-4D66-85015945415A}"/>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1" name="Group 30">
            <a:extLst>
              <a:ext uri="{FF2B5EF4-FFF2-40B4-BE49-F238E27FC236}">
                <a16:creationId xmlns:a16="http://schemas.microsoft.com/office/drawing/2014/main" id="{299FDB77-0197-18B2-1846-5F634DB1CC2D}"/>
              </a:ext>
            </a:extLst>
          </p:cNvPr>
          <p:cNvGrpSpPr/>
          <p:nvPr/>
        </p:nvGrpSpPr>
        <p:grpSpPr>
          <a:xfrm>
            <a:off x="4518216" y="2133600"/>
            <a:ext cx="1986856" cy="646330"/>
            <a:chOff x="4566344" y="990600"/>
            <a:chExt cx="1986856" cy="646330"/>
          </a:xfrm>
        </p:grpSpPr>
        <p:sp>
          <p:nvSpPr>
            <p:cNvPr id="10" name="Rectangle: Rounded Corners 9">
              <a:extLst>
                <a:ext uri="{FF2B5EF4-FFF2-40B4-BE49-F238E27FC236}">
                  <a16:creationId xmlns:a16="http://schemas.microsoft.com/office/drawing/2014/main" id="{EBD0DE1B-CD9F-A42E-C045-C35151C960E8}"/>
                </a:ext>
              </a:extLst>
            </p:cNvPr>
            <p:cNvSpPr/>
            <p:nvPr/>
          </p:nvSpPr>
          <p:spPr>
            <a:xfrm>
              <a:off x="5105400" y="99060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23" name="Arrow: Right 22">
              <a:extLst>
                <a:ext uri="{FF2B5EF4-FFF2-40B4-BE49-F238E27FC236}">
                  <a16:creationId xmlns:a16="http://schemas.microsoft.com/office/drawing/2014/main" id="{091919AC-FF12-E574-CCDC-4ECC6E96BFBD}"/>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2" name="Group 31">
            <a:extLst>
              <a:ext uri="{FF2B5EF4-FFF2-40B4-BE49-F238E27FC236}">
                <a16:creationId xmlns:a16="http://schemas.microsoft.com/office/drawing/2014/main" id="{45B9C66D-25D2-09E7-851E-5421B30400D5}"/>
              </a:ext>
            </a:extLst>
          </p:cNvPr>
          <p:cNvGrpSpPr/>
          <p:nvPr/>
        </p:nvGrpSpPr>
        <p:grpSpPr>
          <a:xfrm>
            <a:off x="6392776" y="2133600"/>
            <a:ext cx="1941096" cy="646330"/>
            <a:chOff x="6440904" y="990600"/>
            <a:chExt cx="1941096" cy="646330"/>
          </a:xfrm>
        </p:grpSpPr>
        <p:sp>
          <p:nvSpPr>
            <p:cNvPr id="12" name="Rectangle: Rounded Corners 11">
              <a:extLst>
                <a:ext uri="{FF2B5EF4-FFF2-40B4-BE49-F238E27FC236}">
                  <a16:creationId xmlns:a16="http://schemas.microsoft.com/office/drawing/2014/main" id="{DCA97034-34C5-81AA-37D7-9DB02A917B7A}"/>
                </a:ext>
              </a:extLst>
            </p:cNvPr>
            <p:cNvSpPr/>
            <p:nvPr/>
          </p:nvSpPr>
          <p:spPr>
            <a:xfrm>
              <a:off x="6934200" y="99060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24" name="Arrow: Right 23">
              <a:extLst>
                <a:ext uri="{FF2B5EF4-FFF2-40B4-BE49-F238E27FC236}">
                  <a16:creationId xmlns:a16="http://schemas.microsoft.com/office/drawing/2014/main" id="{1074DDDA-91A8-561F-B3C8-B40E0A1D6384}"/>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3" name="Group 32">
            <a:extLst>
              <a:ext uri="{FF2B5EF4-FFF2-40B4-BE49-F238E27FC236}">
                <a16:creationId xmlns:a16="http://schemas.microsoft.com/office/drawing/2014/main" id="{BF3F13A8-7F7E-7CF7-9E5C-B8A30FFDC49B}"/>
              </a:ext>
            </a:extLst>
          </p:cNvPr>
          <p:cNvGrpSpPr/>
          <p:nvPr/>
        </p:nvGrpSpPr>
        <p:grpSpPr>
          <a:xfrm>
            <a:off x="6825912" y="2362199"/>
            <a:ext cx="2193760" cy="2667001"/>
            <a:chOff x="6874040" y="1219199"/>
            <a:chExt cx="2193760" cy="2667001"/>
          </a:xfrm>
        </p:grpSpPr>
        <p:sp>
          <p:nvSpPr>
            <p:cNvPr id="16" name="Rectangle: Rounded Corners 15">
              <a:extLst>
                <a:ext uri="{FF2B5EF4-FFF2-40B4-BE49-F238E27FC236}">
                  <a16:creationId xmlns:a16="http://schemas.microsoft.com/office/drawing/2014/main" id="{BE0A0A47-6897-7449-0018-FED8917C1653}"/>
                </a:ext>
              </a:extLst>
            </p:cNvPr>
            <p:cNvSpPr/>
            <p:nvPr/>
          </p:nvSpPr>
          <p:spPr>
            <a:xfrm>
              <a:off x="6874040" y="3239870"/>
              <a:ext cx="16002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25" name="Arrow: Curved Left 24">
              <a:extLst>
                <a:ext uri="{FF2B5EF4-FFF2-40B4-BE49-F238E27FC236}">
                  <a16:creationId xmlns:a16="http://schemas.microsoft.com/office/drawing/2014/main" id="{13F94B38-0106-5F0C-4839-79B1191D7214}"/>
                </a:ext>
              </a:extLst>
            </p:cNvPr>
            <p:cNvSpPr/>
            <p:nvPr/>
          </p:nvSpPr>
          <p:spPr>
            <a:xfrm>
              <a:off x="8305800" y="1219199"/>
              <a:ext cx="762000" cy="2477871"/>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grpSp>
        <p:nvGrpSpPr>
          <p:cNvPr id="36" name="Group 35">
            <a:extLst>
              <a:ext uri="{FF2B5EF4-FFF2-40B4-BE49-F238E27FC236}">
                <a16:creationId xmlns:a16="http://schemas.microsoft.com/office/drawing/2014/main" id="{16974C54-6E39-FC50-3378-DF3FD7513A94}"/>
              </a:ext>
            </a:extLst>
          </p:cNvPr>
          <p:cNvGrpSpPr/>
          <p:nvPr/>
        </p:nvGrpSpPr>
        <p:grpSpPr>
          <a:xfrm>
            <a:off x="804406" y="4382870"/>
            <a:ext cx="2141429" cy="646330"/>
            <a:chOff x="852534" y="2554070"/>
            <a:chExt cx="2141429" cy="646330"/>
          </a:xfrm>
        </p:grpSpPr>
        <p:sp>
          <p:nvSpPr>
            <p:cNvPr id="13" name="Rectangle: Rounded Corners 12">
              <a:extLst>
                <a:ext uri="{FF2B5EF4-FFF2-40B4-BE49-F238E27FC236}">
                  <a16:creationId xmlns:a16="http://schemas.microsoft.com/office/drawing/2014/main" id="{AEA6708A-D8D6-1D62-A3A3-82F942B50A73}"/>
                </a:ext>
              </a:extLst>
            </p:cNvPr>
            <p:cNvSpPr/>
            <p:nvPr/>
          </p:nvSpPr>
          <p:spPr>
            <a:xfrm>
              <a:off x="852534" y="2554070"/>
              <a:ext cx="1545755"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26" name="Arrow: Right 25">
              <a:extLst>
                <a:ext uri="{FF2B5EF4-FFF2-40B4-BE49-F238E27FC236}">
                  <a16:creationId xmlns:a16="http://schemas.microsoft.com/office/drawing/2014/main" id="{44CCEEBC-69D8-13F0-8421-A999BC9FD56D}"/>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5" name="Group 34">
            <a:extLst>
              <a:ext uri="{FF2B5EF4-FFF2-40B4-BE49-F238E27FC236}">
                <a16:creationId xmlns:a16="http://schemas.microsoft.com/office/drawing/2014/main" id="{3E1D5807-8F1A-0969-1E83-611290E64BC1}"/>
              </a:ext>
            </a:extLst>
          </p:cNvPr>
          <p:cNvGrpSpPr/>
          <p:nvPr/>
        </p:nvGrpSpPr>
        <p:grpSpPr>
          <a:xfrm>
            <a:off x="2847472" y="4382870"/>
            <a:ext cx="2186209" cy="646330"/>
            <a:chOff x="2895600" y="2554070"/>
            <a:chExt cx="2186209" cy="646330"/>
          </a:xfrm>
        </p:grpSpPr>
        <p:sp>
          <p:nvSpPr>
            <p:cNvPr id="15" name="Rectangle: Rounded Corners 14">
              <a:extLst>
                <a:ext uri="{FF2B5EF4-FFF2-40B4-BE49-F238E27FC236}">
                  <a16:creationId xmlns:a16="http://schemas.microsoft.com/office/drawing/2014/main" id="{D1A0C29B-FB21-E8C3-5E28-7C81701BDD73}"/>
                </a:ext>
              </a:extLst>
            </p:cNvPr>
            <p:cNvSpPr/>
            <p:nvPr/>
          </p:nvSpPr>
          <p:spPr>
            <a:xfrm>
              <a:off x="2895600" y="2554070"/>
              <a:ext cx="16002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27" name="Arrow: Right 26">
              <a:extLst>
                <a:ext uri="{FF2B5EF4-FFF2-40B4-BE49-F238E27FC236}">
                  <a16:creationId xmlns:a16="http://schemas.microsoft.com/office/drawing/2014/main" id="{EA670014-EBE7-43B1-40A7-DAE1A6572B99}"/>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34" name="Group 33">
            <a:extLst>
              <a:ext uri="{FF2B5EF4-FFF2-40B4-BE49-F238E27FC236}">
                <a16:creationId xmlns:a16="http://schemas.microsoft.com/office/drawing/2014/main" id="{FC2D3712-E7E7-8B1A-75FA-6CC617B6F164}"/>
              </a:ext>
            </a:extLst>
          </p:cNvPr>
          <p:cNvGrpSpPr/>
          <p:nvPr/>
        </p:nvGrpSpPr>
        <p:grpSpPr>
          <a:xfrm>
            <a:off x="4940968" y="4382870"/>
            <a:ext cx="1967273" cy="646330"/>
            <a:chOff x="4989096" y="2554070"/>
            <a:chExt cx="1967273" cy="646330"/>
          </a:xfrm>
        </p:grpSpPr>
        <p:sp>
          <p:nvSpPr>
            <p:cNvPr id="14" name="Rectangle: Rounded Corners 13">
              <a:extLst>
                <a:ext uri="{FF2B5EF4-FFF2-40B4-BE49-F238E27FC236}">
                  <a16:creationId xmlns:a16="http://schemas.microsoft.com/office/drawing/2014/main" id="{948B5FD9-3474-8DCE-662E-56A14FABF594}"/>
                </a:ext>
              </a:extLst>
            </p:cNvPr>
            <p:cNvSpPr/>
            <p:nvPr/>
          </p:nvSpPr>
          <p:spPr>
            <a:xfrm>
              <a:off x="4989096" y="255407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28" name="Arrow: Right 27">
              <a:extLst>
                <a:ext uri="{FF2B5EF4-FFF2-40B4-BE49-F238E27FC236}">
                  <a16:creationId xmlns:a16="http://schemas.microsoft.com/office/drawing/2014/main" id="{47183885-FFF2-DE0C-BA0A-003F4C188870}"/>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9" name="Arrow: Curved Left 28">
            <a:extLst>
              <a:ext uri="{FF2B5EF4-FFF2-40B4-BE49-F238E27FC236}">
                <a16:creationId xmlns:a16="http://schemas.microsoft.com/office/drawing/2014/main" id="{E3A9E51D-2739-9EC1-1118-1A3B648FE6C2}"/>
              </a:ext>
            </a:extLst>
          </p:cNvPr>
          <p:cNvSpPr/>
          <p:nvPr/>
        </p:nvSpPr>
        <p:spPr>
          <a:xfrm rot="10800000">
            <a:off x="116305" y="2314072"/>
            <a:ext cx="762000" cy="252599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7" name="Slide Number Placeholder 36">
            <a:extLst>
              <a:ext uri="{FF2B5EF4-FFF2-40B4-BE49-F238E27FC236}">
                <a16:creationId xmlns:a16="http://schemas.microsoft.com/office/drawing/2014/main" id="{EA66DC98-F99F-CC23-51F1-1DABFAA0165D}"/>
              </a:ext>
            </a:extLst>
          </p:cNvPr>
          <p:cNvSpPr>
            <a:spLocks noGrp="1"/>
          </p:cNvSpPr>
          <p:nvPr>
            <p:ph type="sldNum" sz="quarter" idx="7"/>
          </p:nvPr>
        </p:nvSpPr>
        <p:spPr/>
        <p:txBody>
          <a:bodyPr/>
          <a:lstStyle/>
          <a:p>
            <a:pPr marL="38100">
              <a:lnSpc>
                <a:spcPts val="1240"/>
              </a:lnSpc>
            </a:pPr>
            <a:fld id="{81D60167-4931-47E6-BA6A-407CBD079E47}" type="slidenum">
              <a:rPr lang="fr-FR" smtClean="0"/>
              <a:t>16</a:t>
            </a:fld>
            <a:endParaRPr lang="fr-FR" dirty="0"/>
          </a:p>
        </p:txBody>
      </p:sp>
    </p:spTree>
    <p:extLst>
      <p:ext uri="{BB962C8B-B14F-4D97-AF65-F5344CB8AC3E}">
        <p14:creationId xmlns:p14="http://schemas.microsoft.com/office/powerpoint/2010/main" val="138096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999"/>
                                          </p:stCondLst>
                                        </p:cTn>
                                        <p:tgtEl>
                                          <p:spTgt spid="30"/>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999"/>
                                          </p:stCondLst>
                                        </p:cTn>
                                        <p:tgtEl>
                                          <p:spTgt spid="31"/>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999"/>
                                          </p:stCondLst>
                                        </p:cTn>
                                        <p:tgtEl>
                                          <p:spTgt spid="32"/>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0"/>
                                  </p:stCondLst>
                                  <p:childTnLst>
                                    <p:set>
                                      <p:cBhvr>
                                        <p:cTn id="18" dur="1" fill="hold">
                                          <p:stCondLst>
                                            <p:cond delay="999"/>
                                          </p:stCondLst>
                                        </p:cTn>
                                        <p:tgtEl>
                                          <p:spTgt spid="33"/>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0"/>
                                  </p:stCondLst>
                                  <p:childTnLst>
                                    <p:set>
                                      <p:cBhvr>
                                        <p:cTn id="21" dur="1" fill="hold">
                                          <p:stCondLst>
                                            <p:cond delay="999"/>
                                          </p:stCondLst>
                                        </p:cTn>
                                        <p:tgtEl>
                                          <p:spTgt spid="34"/>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0"/>
                                  </p:stCondLst>
                                  <p:childTnLst>
                                    <p:set>
                                      <p:cBhvr>
                                        <p:cTn id="24" dur="1" fill="hold">
                                          <p:stCondLst>
                                            <p:cond delay="999"/>
                                          </p:stCondLst>
                                        </p:cTn>
                                        <p:tgtEl>
                                          <p:spTgt spid="35"/>
                                        </p:tgtEl>
                                        <p:attrNameLst>
                                          <p:attrName>style.visibility</p:attrName>
                                        </p:attrNameLst>
                                      </p:cBhvr>
                                      <p:to>
                                        <p:strVal val="visible"/>
                                      </p:to>
                                    </p:set>
                                  </p:childTnLst>
                                </p:cTn>
                              </p:par>
                            </p:childTnLst>
                          </p:cTn>
                        </p:par>
                        <p:par>
                          <p:cTn id="25" fill="hold">
                            <p:stCondLst>
                              <p:cond delay="6000"/>
                            </p:stCondLst>
                            <p:childTnLst>
                              <p:par>
                                <p:cTn id="26" presetID="1" presetClass="entr" presetSubtype="0" fill="hold" nodeType="afterEffect">
                                  <p:stCondLst>
                                    <p:cond delay="0"/>
                                  </p:stCondLst>
                                  <p:childTnLst>
                                    <p:set>
                                      <p:cBhvr>
                                        <p:cTn id="27" dur="1" fill="hold">
                                          <p:stCondLst>
                                            <p:cond delay="999"/>
                                          </p:stCondLst>
                                        </p:cTn>
                                        <p:tgtEl>
                                          <p:spTgt spid="36"/>
                                        </p:tgtEl>
                                        <p:attrNameLst>
                                          <p:attrName>style.visibility</p:attrName>
                                        </p:attrNameLst>
                                      </p:cBhvr>
                                      <p:to>
                                        <p:strVal val="visible"/>
                                      </p:to>
                                    </p:set>
                                  </p:childTnLst>
                                </p:cTn>
                              </p:par>
                            </p:childTnLst>
                          </p:cTn>
                        </p:par>
                        <p:par>
                          <p:cTn id="28" fill="hold">
                            <p:stCondLst>
                              <p:cond delay="7000"/>
                            </p:stCondLst>
                            <p:childTnLst>
                              <p:par>
                                <p:cTn id="29" presetID="1" presetClass="entr" presetSubtype="0" fill="hold" grpId="0" nodeType="afterEffect">
                                  <p:stCondLst>
                                    <p:cond delay="0"/>
                                  </p:stCondLst>
                                  <p:childTnLst>
                                    <p:set>
                                      <p:cBhvr>
                                        <p:cTn id="30" dur="1" fill="hold">
                                          <p:stCondLst>
                                            <p:cond delay="9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3956B58-04C9-4FA1-D132-4AAF39E563DF}"/>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311395DC-E7C0-0C80-923B-C805D16491AE}"/>
              </a:ext>
            </a:extLst>
          </p:cNvPr>
          <p:cNvGrpSpPr/>
          <p:nvPr/>
        </p:nvGrpSpPr>
        <p:grpSpPr>
          <a:xfrm>
            <a:off x="12029" y="3931384"/>
            <a:ext cx="9131971" cy="2317016"/>
            <a:chOff x="12029" y="2819400"/>
            <a:chExt cx="9131971" cy="2317016"/>
          </a:xfrm>
        </p:grpSpPr>
        <p:sp>
          <p:nvSpPr>
            <p:cNvPr id="4" name="TextBox 3">
              <a:extLst>
                <a:ext uri="{FF2B5EF4-FFF2-40B4-BE49-F238E27FC236}">
                  <a16:creationId xmlns:a16="http://schemas.microsoft.com/office/drawing/2014/main" id="{F45E6FAF-D9FC-C94D-000E-6B6A08CBCDB4}"/>
                </a:ext>
              </a:extLst>
            </p:cNvPr>
            <p:cNvSpPr txBox="1"/>
            <p:nvPr/>
          </p:nvSpPr>
          <p:spPr>
            <a:xfrm>
              <a:off x="76200" y="2819400"/>
              <a:ext cx="8915400" cy="646331"/>
            </a:xfrm>
            <a:prstGeom prst="rect">
              <a:avLst/>
            </a:prstGeom>
            <a:solidFill>
              <a:schemeClr val="bg1">
                <a:lumMod val="85000"/>
              </a:schemeClr>
            </a:solidFill>
          </p:spPr>
          <p:txBody>
            <a:bodyPr wrap="square">
              <a:spAutoFit/>
            </a:bodyPr>
            <a:lstStyle/>
            <a:p>
              <a:r>
                <a:rPr lang="fr-FR" b="1" dirty="0"/>
                <a:t>Etape 01</a:t>
              </a:r>
              <a:r>
                <a:rPr lang="fr-FR" dirty="0"/>
                <a:t> : Elle consiste à bien </a:t>
              </a:r>
              <a:r>
                <a:rPr lang="fr-FR" b="1" dirty="0"/>
                <a:t>comprendre les objectifs, les besoins et les contraintes de l’entreprise</a:t>
              </a:r>
              <a:r>
                <a:rPr lang="fr-FR" dirty="0"/>
                <a:t> avant de commencer à manipuler les données.</a:t>
              </a:r>
            </a:p>
          </p:txBody>
        </p:sp>
        <p:sp>
          <p:nvSpPr>
            <p:cNvPr id="7" name="TextBox 6">
              <a:extLst>
                <a:ext uri="{FF2B5EF4-FFF2-40B4-BE49-F238E27FC236}">
                  <a16:creationId xmlns:a16="http://schemas.microsoft.com/office/drawing/2014/main" id="{8398A45F-83F4-70FE-293D-D568AFE7F485}"/>
                </a:ext>
              </a:extLst>
            </p:cNvPr>
            <p:cNvSpPr txBox="1"/>
            <p:nvPr/>
          </p:nvSpPr>
          <p:spPr>
            <a:xfrm>
              <a:off x="12029" y="3505200"/>
              <a:ext cx="9131971" cy="1631216"/>
            </a:xfrm>
            <a:prstGeom prst="rect">
              <a:avLst/>
            </a:prstGeom>
            <a:noFill/>
          </p:spPr>
          <p:txBody>
            <a:bodyPr wrap="square">
              <a:spAutoFit/>
            </a:bodyPr>
            <a:lstStyle/>
            <a:p>
              <a:pPr marL="285750" indent="-285750" algn="just">
                <a:spcBef>
                  <a:spcPts val="300"/>
                </a:spcBef>
                <a:spcAft>
                  <a:spcPts val="300"/>
                </a:spcAft>
                <a:buFont typeface="Wingdings" panose="05000000000000000000" pitchFamily="2" charset="2"/>
                <a:buChar char="§"/>
              </a:pPr>
              <a:r>
                <a:rPr lang="fr-FR" dirty="0"/>
                <a:t>La banque accorde des prêts, mais certains clients ne remboursent pas. Cela entraîne des pertes financières.</a:t>
              </a:r>
            </a:p>
            <a:p>
              <a:pPr marL="285750" indent="-285750" algn="just">
                <a:spcBef>
                  <a:spcPts val="300"/>
                </a:spcBef>
                <a:spcAft>
                  <a:spcPts val="300"/>
                </a:spcAft>
                <a:buFont typeface="Wingdings" panose="05000000000000000000" pitchFamily="2" charset="2"/>
                <a:buChar char="§"/>
              </a:pPr>
              <a:r>
                <a:rPr lang="fr-FR" b="1" dirty="0"/>
                <a:t>Objectif métier : </a:t>
              </a:r>
              <a:r>
                <a:rPr lang="fr-FR" dirty="0"/>
                <a:t>Réduire le taux de défaut de paiement en refusant les dossiers risqués.</a:t>
              </a:r>
            </a:p>
            <a:p>
              <a:pPr marL="285750" indent="-285750" algn="just">
                <a:spcBef>
                  <a:spcPts val="300"/>
                </a:spcBef>
                <a:spcAft>
                  <a:spcPts val="300"/>
                </a:spcAft>
                <a:buFont typeface="Wingdings" panose="05000000000000000000" pitchFamily="2" charset="2"/>
                <a:buChar char="§"/>
              </a:pPr>
              <a:r>
                <a:rPr lang="fr-FR" b="1" dirty="0"/>
                <a:t>Objectif data science : </a:t>
              </a:r>
              <a:r>
                <a:rPr lang="fr-FR" dirty="0"/>
                <a:t>Créer un </a:t>
              </a:r>
              <a:r>
                <a:rPr lang="fr-FR" b="1" dirty="0"/>
                <a:t>modèle prédictif</a:t>
              </a:r>
              <a:r>
                <a:rPr lang="fr-FR" dirty="0"/>
                <a:t> qui estime la probabilité qu’un client fasse défaut sur un prêt.</a:t>
              </a:r>
            </a:p>
          </p:txBody>
        </p:sp>
      </p:grpSp>
      <p:sp>
        <p:nvSpPr>
          <p:cNvPr id="6" name="object 2">
            <a:extLst>
              <a:ext uri="{FF2B5EF4-FFF2-40B4-BE49-F238E27FC236}">
                <a16:creationId xmlns:a16="http://schemas.microsoft.com/office/drawing/2014/main" id="{2516F97E-2AA8-77D8-C189-6A2A9AE7E1DB}"/>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sp>
        <p:nvSpPr>
          <p:cNvPr id="9" name="Rectangle: Rounded Corners 8">
            <a:extLst>
              <a:ext uri="{FF2B5EF4-FFF2-40B4-BE49-F238E27FC236}">
                <a16:creationId xmlns:a16="http://schemas.microsoft.com/office/drawing/2014/main" id="{6498E8BE-C6CE-19AD-558C-BFA430FC380C}"/>
              </a:ext>
            </a:extLst>
          </p:cNvPr>
          <p:cNvSpPr/>
          <p:nvPr/>
        </p:nvSpPr>
        <p:spPr>
          <a:xfrm>
            <a:off x="838200" y="990600"/>
            <a:ext cx="20574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11" name="Rectangle: Rounded Corners 10">
            <a:extLst>
              <a:ext uri="{FF2B5EF4-FFF2-40B4-BE49-F238E27FC236}">
                <a16:creationId xmlns:a16="http://schemas.microsoft.com/office/drawing/2014/main" id="{D15386B3-51CB-8FFF-121B-D324B17BD871}"/>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18" name="Arrow: Right 17">
            <a:extLst>
              <a:ext uri="{FF2B5EF4-FFF2-40B4-BE49-F238E27FC236}">
                <a16:creationId xmlns:a16="http://schemas.microsoft.com/office/drawing/2014/main" id="{3FC70137-BB74-88F5-475F-737DD320F183}"/>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Rounded Corners 9">
            <a:extLst>
              <a:ext uri="{FF2B5EF4-FFF2-40B4-BE49-F238E27FC236}">
                <a16:creationId xmlns:a16="http://schemas.microsoft.com/office/drawing/2014/main" id="{877F1729-A081-0D35-8CB8-5D6AA0135B3F}"/>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23" name="Arrow: Right 22">
            <a:extLst>
              <a:ext uri="{FF2B5EF4-FFF2-40B4-BE49-F238E27FC236}">
                <a16:creationId xmlns:a16="http://schemas.microsoft.com/office/drawing/2014/main" id="{BB84D468-FDB9-215D-CAA4-BACAEC83C5BC}"/>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Rounded Corners 11">
            <a:extLst>
              <a:ext uri="{FF2B5EF4-FFF2-40B4-BE49-F238E27FC236}">
                <a16:creationId xmlns:a16="http://schemas.microsoft.com/office/drawing/2014/main" id="{A4A12547-80F2-3429-9464-56534CE58BA9}"/>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24" name="Arrow: Right 23">
            <a:extLst>
              <a:ext uri="{FF2B5EF4-FFF2-40B4-BE49-F238E27FC236}">
                <a16:creationId xmlns:a16="http://schemas.microsoft.com/office/drawing/2014/main" id="{2A5D8A88-C149-3939-4B03-D9771760F535}"/>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Rounded Corners 15">
            <a:extLst>
              <a:ext uri="{FF2B5EF4-FFF2-40B4-BE49-F238E27FC236}">
                <a16:creationId xmlns:a16="http://schemas.microsoft.com/office/drawing/2014/main" id="{C257E235-1671-1691-24A9-B8F95DA978F1}"/>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25" name="Arrow: Curved Left 24">
            <a:extLst>
              <a:ext uri="{FF2B5EF4-FFF2-40B4-BE49-F238E27FC236}">
                <a16:creationId xmlns:a16="http://schemas.microsoft.com/office/drawing/2014/main" id="{5FF928A4-F2BF-A05A-3657-31C071351374}"/>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Rectangle: Rounded Corners 12">
            <a:extLst>
              <a:ext uri="{FF2B5EF4-FFF2-40B4-BE49-F238E27FC236}">
                <a16:creationId xmlns:a16="http://schemas.microsoft.com/office/drawing/2014/main" id="{6924E3CF-D095-0C37-D442-51900712C462}"/>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26" name="Arrow: Right 25">
            <a:extLst>
              <a:ext uri="{FF2B5EF4-FFF2-40B4-BE49-F238E27FC236}">
                <a16:creationId xmlns:a16="http://schemas.microsoft.com/office/drawing/2014/main" id="{9B43AD53-6795-1743-1DC9-7F5B226C5620}"/>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Rounded Corners 14">
            <a:extLst>
              <a:ext uri="{FF2B5EF4-FFF2-40B4-BE49-F238E27FC236}">
                <a16:creationId xmlns:a16="http://schemas.microsoft.com/office/drawing/2014/main" id="{1C3F1B5D-E480-FB3D-5FE6-23C08D65640C}"/>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27" name="Arrow: Right 26">
            <a:extLst>
              <a:ext uri="{FF2B5EF4-FFF2-40B4-BE49-F238E27FC236}">
                <a16:creationId xmlns:a16="http://schemas.microsoft.com/office/drawing/2014/main" id="{AF3EC085-73C6-CB6A-BCAD-BBBDDD1DC3F8}"/>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Rounded Corners 13">
            <a:extLst>
              <a:ext uri="{FF2B5EF4-FFF2-40B4-BE49-F238E27FC236}">
                <a16:creationId xmlns:a16="http://schemas.microsoft.com/office/drawing/2014/main" id="{1F9805EF-B8E5-81F0-7781-4C05AB27EA10}"/>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28" name="Arrow: Right 27">
            <a:extLst>
              <a:ext uri="{FF2B5EF4-FFF2-40B4-BE49-F238E27FC236}">
                <a16:creationId xmlns:a16="http://schemas.microsoft.com/office/drawing/2014/main" id="{376C5E8A-F6BA-891D-7CD8-03ADAF8D6A8F}"/>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Arrow: Curved Left 28">
            <a:extLst>
              <a:ext uri="{FF2B5EF4-FFF2-40B4-BE49-F238E27FC236}">
                <a16:creationId xmlns:a16="http://schemas.microsoft.com/office/drawing/2014/main" id="{A842D369-4E30-3442-A7BF-5AFFD6CB8FFD}"/>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2" name="Slide Number Placeholder 1">
            <a:extLst>
              <a:ext uri="{FF2B5EF4-FFF2-40B4-BE49-F238E27FC236}">
                <a16:creationId xmlns:a16="http://schemas.microsoft.com/office/drawing/2014/main" id="{250DC2BC-407A-E959-85EE-D2C640EC3B33}"/>
              </a:ext>
            </a:extLst>
          </p:cNvPr>
          <p:cNvSpPr>
            <a:spLocks noGrp="1"/>
          </p:cNvSpPr>
          <p:nvPr>
            <p:ph type="sldNum" sz="quarter" idx="7"/>
          </p:nvPr>
        </p:nvSpPr>
        <p:spPr/>
        <p:txBody>
          <a:bodyPr/>
          <a:lstStyle/>
          <a:p>
            <a:pPr marL="38100">
              <a:lnSpc>
                <a:spcPts val="1240"/>
              </a:lnSpc>
            </a:pPr>
            <a:fld id="{81D60167-4931-47E6-BA6A-407CBD079E47}" type="slidenum">
              <a:rPr lang="fr-FR" smtClean="0"/>
              <a:t>17</a:t>
            </a:fld>
            <a:endParaRPr lang="fr-FR" dirty="0"/>
          </a:p>
        </p:txBody>
      </p:sp>
    </p:spTree>
    <p:extLst>
      <p:ext uri="{BB962C8B-B14F-4D97-AF65-F5344CB8AC3E}">
        <p14:creationId xmlns:p14="http://schemas.microsoft.com/office/powerpoint/2010/main" val="30787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06EA698-5499-F985-FDD6-0A41F6EBBFDA}"/>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C2D1C6E2-8C58-CE6A-2DB0-96065C1FC981}"/>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sp>
        <p:nvSpPr>
          <p:cNvPr id="2" name="TextBox 1">
            <a:extLst>
              <a:ext uri="{FF2B5EF4-FFF2-40B4-BE49-F238E27FC236}">
                <a16:creationId xmlns:a16="http://schemas.microsoft.com/office/drawing/2014/main" id="{AC3AA89E-A05A-AFAC-BD6A-C3171F206A2D}"/>
              </a:ext>
            </a:extLst>
          </p:cNvPr>
          <p:cNvSpPr txBox="1"/>
          <p:nvPr/>
        </p:nvSpPr>
        <p:spPr>
          <a:xfrm>
            <a:off x="76200" y="3536926"/>
            <a:ext cx="8915400" cy="369332"/>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02 : </a:t>
            </a:r>
            <a:r>
              <a:rPr lang="fr-FR" b="0" dirty="0"/>
              <a:t>Collecter toutes les données nécessaires provenant de différentes sources.</a:t>
            </a:r>
          </a:p>
        </p:txBody>
      </p:sp>
      <p:sp>
        <p:nvSpPr>
          <p:cNvPr id="3" name="TextBox 2">
            <a:extLst>
              <a:ext uri="{FF2B5EF4-FFF2-40B4-BE49-F238E27FC236}">
                <a16:creationId xmlns:a16="http://schemas.microsoft.com/office/drawing/2014/main" id="{705FEF3A-D2CF-5BC7-9054-CBDEE6C61522}"/>
              </a:ext>
            </a:extLst>
          </p:cNvPr>
          <p:cNvSpPr txBox="1"/>
          <p:nvPr/>
        </p:nvSpPr>
        <p:spPr>
          <a:xfrm>
            <a:off x="152398" y="3906258"/>
            <a:ext cx="8839201" cy="646331"/>
          </a:xfrm>
          <a:prstGeom prst="rect">
            <a:avLst/>
          </a:prstGeom>
          <a:noFill/>
        </p:spPr>
        <p:txBody>
          <a:bodyPr wrap="square">
            <a:spAutoFit/>
          </a:bodyPr>
          <a:lstStyle/>
          <a:p>
            <a:pPr marL="285750" indent="-285750" algn="just">
              <a:buFont typeface="Wingdings" panose="05000000000000000000" pitchFamily="2" charset="2"/>
              <a:buChar char="§"/>
            </a:pPr>
            <a:r>
              <a:rPr lang="fr-FR" dirty="0"/>
              <a:t>Données clients, historiques de crédits, revenus, scores de crédit, comportements de paiement, etc.</a:t>
            </a:r>
          </a:p>
        </p:txBody>
      </p:sp>
      <p:pic>
        <p:nvPicPr>
          <p:cNvPr id="5" name="Picture 2" descr="Ultimate Guide to Website Data Collection in 2025">
            <a:extLst>
              <a:ext uri="{FF2B5EF4-FFF2-40B4-BE49-F238E27FC236}">
                <a16:creationId xmlns:a16="http://schemas.microsoft.com/office/drawing/2014/main" id="{296D06E6-0D9B-78E1-F45D-ECE049181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4840458"/>
            <a:ext cx="2488176" cy="1404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Top 10 Databases to Use in 2021. MySQL, Oracle, PostgreSQL, Microsoft… | by  Md Kamaruzzaman | TDS Archive | Medium">
            <a:extLst>
              <a:ext uri="{FF2B5EF4-FFF2-40B4-BE49-F238E27FC236}">
                <a16:creationId xmlns:a16="http://schemas.microsoft.com/office/drawing/2014/main" id="{9FB799A8-9B9C-98A3-5622-30036A2D13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896258"/>
            <a:ext cx="1990539" cy="1296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Why Sensor Data Collection Is Revolutionizing the Internet of Things »  Posts | GovLoop">
            <a:extLst>
              <a:ext uri="{FF2B5EF4-FFF2-40B4-BE49-F238E27FC236}">
                <a16:creationId xmlns:a16="http://schemas.microsoft.com/office/drawing/2014/main" id="{D035AD07-4370-6986-32EF-6E29155F7C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4820658"/>
            <a:ext cx="1839351" cy="1224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hlef: Les distributeurs automatiques de billets de banque à l'index -  Algerie360">
            <a:extLst>
              <a:ext uri="{FF2B5EF4-FFF2-40B4-BE49-F238E27FC236}">
                <a16:creationId xmlns:a16="http://schemas.microsoft.com/office/drawing/2014/main" id="{585F7EDF-5F43-AE25-7375-498D7B8979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76407" y="4815858"/>
            <a:ext cx="1839349" cy="1224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7CA3061-7D1B-6EB6-B014-EE58DAA4B446}"/>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8" name="Rectangle: Rounded Corners 7">
            <a:extLst>
              <a:ext uri="{FF2B5EF4-FFF2-40B4-BE49-F238E27FC236}">
                <a16:creationId xmlns:a16="http://schemas.microsoft.com/office/drawing/2014/main" id="{3520BA6E-9304-A7F7-A10D-E23724305B9F}"/>
              </a:ext>
            </a:extLst>
          </p:cNvPr>
          <p:cNvSpPr/>
          <p:nvPr/>
        </p:nvSpPr>
        <p:spPr>
          <a:xfrm>
            <a:off x="3276600" y="99060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21" name="Arrow: Right 20">
            <a:extLst>
              <a:ext uri="{FF2B5EF4-FFF2-40B4-BE49-F238E27FC236}">
                <a16:creationId xmlns:a16="http://schemas.microsoft.com/office/drawing/2014/main" id="{1DA66C24-B0D0-FC07-99B0-F0AB089B44F9}"/>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Rounded Corners 36">
            <a:extLst>
              <a:ext uri="{FF2B5EF4-FFF2-40B4-BE49-F238E27FC236}">
                <a16:creationId xmlns:a16="http://schemas.microsoft.com/office/drawing/2014/main" id="{C93E48B1-F576-D342-1CC6-06B69AB7D50E}"/>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38" name="Arrow: Right 37">
            <a:extLst>
              <a:ext uri="{FF2B5EF4-FFF2-40B4-BE49-F238E27FC236}">
                <a16:creationId xmlns:a16="http://schemas.microsoft.com/office/drawing/2014/main" id="{298DDFD9-0040-DFBA-A5D0-4D9340C3159F}"/>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Rounded Corners 39">
            <a:extLst>
              <a:ext uri="{FF2B5EF4-FFF2-40B4-BE49-F238E27FC236}">
                <a16:creationId xmlns:a16="http://schemas.microsoft.com/office/drawing/2014/main" id="{ACA32A1C-F88A-DF0F-C540-77221BFC1B11}"/>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41" name="Arrow: Right 40">
            <a:extLst>
              <a:ext uri="{FF2B5EF4-FFF2-40B4-BE49-F238E27FC236}">
                <a16:creationId xmlns:a16="http://schemas.microsoft.com/office/drawing/2014/main" id="{4BD3839B-B28C-32E1-F4B7-4D02D969CA5B}"/>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Rounded Corners 42">
            <a:extLst>
              <a:ext uri="{FF2B5EF4-FFF2-40B4-BE49-F238E27FC236}">
                <a16:creationId xmlns:a16="http://schemas.microsoft.com/office/drawing/2014/main" id="{D6C4F5BD-636B-7403-405A-F7D3E6DAB140}"/>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44" name="Arrow: Curved Left 43">
            <a:extLst>
              <a:ext uri="{FF2B5EF4-FFF2-40B4-BE49-F238E27FC236}">
                <a16:creationId xmlns:a16="http://schemas.microsoft.com/office/drawing/2014/main" id="{6A150EDB-75D6-E7A6-F7E6-B689237B2CAC}"/>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Rectangle: Rounded Corners 45">
            <a:extLst>
              <a:ext uri="{FF2B5EF4-FFF2-40B4-BE49-F238E27FC236}">
                <a16:creationId xmlns:a16="http://schemas.microsoft.com/office/drawing/2014/main" id="{12BA8596-CAEA-3B86-6838-DA8761A9AB5E}"/>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47" name="Arrow: Right 46">
            <a:extLst>
              <a:ext uri="{FF2B5EF4-FFF2-40B4-BE49-F238E27FC236}">
                <a16:creationId xmlns:a16="http://schemas.microsoft.com/office/drawing/2014/main" id="{C99BB01C-9041-88E5-C44D-1F3BD74031D3}"/>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Rounded Corners 48">
            <a:extLst>
              <a:ext uri="{FF2B5EF4-FFF2-40B4-BE49-F238E27FC236}">
                <a16:creationId xmlns:a16="http://schemas.microsoft.com/office/drawing/2014/main" id="{4E810F5E-C711-D6E7-28A7-36BC2D118511}"/>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50" name="Arrow: Right 49">
            <a:extLst>
              <a:ext uri="{FF2B5EF4-FFF2-40B4-BE49-F238E27FC236}">
                <a16:creationId xmlns:a16="http://schemas.microsoft.com/office/drawing/2014/main" id="{0AFC7FEE-39C3-5A56-09E5-34DC4A9917C7}"/>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Rounded Corners 51">
            <a:extLst>
              <a:ext uri="{FF2B5EF4-FFF2-40B4-BE49-F238E27FC236}">
                <a16:creationId xmlns:a16="http://schemas.microsoft.com/office/drawing/2014/main" id="{1832D104-88A7-EE36-F28D-D9D08BB16B08}"/>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53" name="Arrow: Right 52">
            <a:extLst>
              <a:ext uri="{FF2B5EF4-FFF2-40B4-BE49-F238E27FC236}">
                <a16:creationId xmlns:a16="http://schemas.microsoft.com/office/drawing/2014/main" id="{61E7B82B-A29B-A363-54F4-ABEC28A84476}"/>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Arrow: Curved Left 53">
            <a:extLst>
              <a:ext uri="{FF2B5EF4-FFF2-40B4-BE49-F238E27FC236}">
                <a16:creationId xmlns:a16="http://schemas.microsoft.com/office/drawing/2014/main" id="{CE6C9E8A-B0F1-7AF6-ADB9-EEE1CA6FC613}"/>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Slide Number Placeholder 54">
            <a:extLst>
              <a:ext uri="{FF2B5EF4-FFF2-40B4-BE49-F238E27FC236}">
                <a16:creationId xmlns:a16="http://schemas.microsoft.com/office/drawing/2014/main" id="{6DEE6A50-6DF4-BCA0-0694-B0A06732CC08}"/>
              </a:ext>
            </a:extLst>
          </p:cNvPr>
          <p:cNvSpPr>
            <a:spLocks noGrp="1"/>
          </p:cNvSpPr>
          <p:nvPr>
            <p:ph type="sldNum" sz="quarter" idx="7"/>
          </p:nvPr>
        </p:nvSpPr>
        <p:spPr/>
        <p:txBody>
          <a:bodyPr/>
          <a:lstStyle/>
          <a:p>
            <a:pPr marL="38100">
              <a:lnSpc>
                <a:spcPts val="1240"/>
              </a:lnSpc>
            </a:pPr>
            <a:fld id="{81D60167-4931-47E6-BA6A-407CBD079E47}" type="slidenum">
              <a:rPr lang="fr-FR" smtClean="0"/>
              <a:t>18</a:t>
            </a:fld>
            <a:endParaRPr lang="fr-FR" dirty="0"/>
          </a:p>
        </p:txBody>
      </p:sp>
    </p:spTree>
    <p:extLst>
      <p:ext uri="{BB962C8B-B14F-4D97-AF65-F5344CB8AC3E}">
        <p14:creationId xmlns:p14="http://schemas.microsoft.com/office/powerpoint/2010/main" val="184654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1499"/>
                                          </p:stCondLst>
                                        </p:cTn>
                                        <p:tgtEl>
                                          <p:spTgt spid="3"/>
                                        </p:tgtEl>
                                        <p:attrNameLst>
                                          <p:attrName>style.visibility</p:attrName>
                                        </p:attrNameLst>
                                      </p:cBhvr>
                                      <p:to>
                                        <p:strVal val="visible"/>
                                      </p:to>
                                    </p:set>
                                  </p:childTnLst>
                                </p:cTn>
                              </p:par>
                            </p:childTnLst>
                          </p:cTn>
                        </p:par>
                        <p:par>
                          <p:cTn id="10" fill="hold">
                            <p:stCondLst>
                              <p:cond delay="1500"/>
                            </p:stCondLst>
                            <p:childTnLst>
                              <p:par>
                                <p:cTn id="11" presetID="1" presetClass="entr" presetSubtype="0" fill="hold" nodeType="after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0"/>
                                  </p:stCondLst>
                                  <p:childTnLst>
                                    <p:set>
                                      <p:cBhvr>
                                        <p:cTn id="15" dur="1" fill="hold">
                                          <p:stCondLst>
                                            <p:cond delay="499"/>
                                          </p:stCondLst>
                                        </p:cTn>
                                        <p:tgtEl>
                                          <p:spTgt spid="17"/>
                                        </p:tgtEl>
                                        <p:attrNameLst>
                                          <p:attrName>style.visibility</p:attrName>
                                        </p:attrNameLst>
                                      </p:cBhvr>
                                      <p:to>
                                        <p:strVal val="visible"/>
                                      </p:to>
                                    </p:set>
                                  </p:childTnLst>
                                </p:cTn>
                              </p:par>
                            </p:childTnLst>
                          </p:cTn>
                        </p:par>
                        <p:par>
                          <p:cTn id="16" fill="hold">
                            <p:stCondLst>
                              <p:cond delay="2500"/>
                            </p:stCondLst>
                            <p:childTnLst>
                              <p:par>
                                <p:cTn id="17" presetID="1" presetClass="entr" presetSubtype="0" fill="hold" nodeType="after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916C5F6-3AA4-21A0-CB40-CDC58D204DE4}"/>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6CED334B-73E4-3CF2-70FA-AE4495B1981D}"/>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grpSp>
        <p:nvGrpSpPr>
          <p:cNvPr id="4" name="Group 3">
            <a:extLst>
              <a:ext uri="{FF2B5EF4-FFF2-40B4-BE49-F238E27FC236}">
                <a16:creationId xmlns:a16="http://schemas.microsoft.com/office/drawing/2014/main" id="{39D25328-AF11-7579-224F-C601EBE52553}"/>
              </a:ext>
            </a:extLst>
          </p:cNvPr>
          <p:cNvGrpSpPr/>
          <p:nvPr/>
        </p:nvGrpSpPr>
        <p:grpSpPr>
          <a:xfrm>
            <a:off x="92240" y="3851235"/>
            <a:ext cx="8915400" cy="2168565"/>
            <a:chOff x="92240" y="2602468"/>
            <a:chExt cx="8915400" cy="2168565"/>
          </a:xfrm>
        </p:grpSpPr>
        <p:sp>
          <p:nvSpPr>
            <p:cNvPr id="8" name="TextBox 7">
              <a:extLst>
                <a:ext uri="{FF2B5EF4-FFF2-40B4-BE49-F238E27FC236}">
                  <a16:creationId xmlns:a16="http://schemas.microsoft.com/office/drawing/2014/main" id="{02225F2A-C431-8F2D-44F0-2BF93316034B}"/>
                </a:ext>
              </a:extLst>
            </p:cNvPr>
            <p:cNvSpPr txBox="1"/>
            <p:nvPr/>
          </p:nvSpPr>
          <p:spPr>
            <a:xfrm>
              <a:off x="92240" y="2602468"/>
              <a:ext cx="8915400" cy="369332"/>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03 : </a:t>
              </a:r>
              <a:r>
                <a:rPr lang="fr-FR" b="0" dirty="0"/>
                <a:t>Nettoyer, transformer et formater les données pour en vu de leur exploitation.</a:t>
              </a:r>
            </a:p>
          </p:txBody>
        </p:sp>
        <p:sp>
          <p:nvSpPr>
            <p:cNvPr id="7" name="TextBox 6">
              <a:extLst>
                <a:ext uri="{FF2B5EF4-FFF2-40B4-BE49-F238E27FC236}">
                  <a16:creationId xmlns:a16="http://schemas.microsoft.com/office/drawing/2014/main" id="{046E2148-2991-A9A1-A94D-D6D5C1D0E63F}"/>
                </a:ext>
              </a:extLst>
            </p:cNvPr>
            <p:cNvSpPr txBox="1"/>
            <p:nvPr/>
          </p:nvSpPr>
          <p:spPr>
            <a:xfrm>
              <a:off x="615756" y="3109040"/>
              <a:ext cx="6775644" cy="1661993"/>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t>Supprimer les doublons.</a:t>
              </a:r>
            </a:p>
            <a:p>
              <a:pPr marL="285750" indent="-285750">
                <a:spcBef>
                  <a:spcPts val="600"/>
                </a:spcBef>
                <a:spcAft>
                  <a:spcPts val="600"/>
                </a:spcAft>
                <a:buFont typeface="Wingdings" panose="05000000000000000000" pitchFamily="2" charset="2"/>
                <a:buChar char="§"/>
              </a:pPr>
              <a:r>
                <a:rPr lang="fr-FR" dirty="0"/>
                <a:t>Gérer les valeurs manquantes.</a:t>
              </a:r>
            </a:p>
            <a:p>
              <a:pPr marL="285750" indent="-285750">
                <a:spcBef>
                  <a:spcPts val="600"/>
                </a:spcBef>
                <a:spcAft>
                  <a:spcPts val="600"/>
                </a:spcAft>
                <a:buFont typeface="Wingdings" panose="05000000000000000000" pitchFamily="2" charset="2"/>
                <a:buChar char="§"/>
              </a:pPr>
              <a:r>
                <a:rPr lang="fr-FR" dirty="0"/>
                <a:t>Traiter les valeurs aberrantes.</a:t>
              </a:r>
            </a:p>
            <a:p>
              <a:pPr marL="285750" indent="-285750">
                <a:spcBef>
                  <a:spcPts val="600"/>
                </a:spcBef>
                <a:spcAft>
                  <a:spcPts val="600"/>
                </a:spcAft>
                <a:buFont typeface="Wingdings" panose="05000000000000000000" pitchFamily="2" charset="2"/>
                <a:buChar char="§"/>
              </a:pPr>
              <a:r>
                <a:rPr lang="fr-FR" dirty="0"/>
                <a:t>Transformation (Normalisation, discrétisation, codage, etc. )</a:t>
              </a:r>
            </a:p>
          </p:txBody>
        </p:sp>
      </p:grpSp>
      <p:sp>
        <p:nvSpPr>
          <p:cNvPr id="21" name="Rectangle: Rounded Corners 20">
            <a:extLst>
              <a:ext uri="{FF2B5EF4-FFF2-40B4-BE49-F238E27FC236}">
                <a16:creationId xmlns:a16="http://schemas.microsoft.com/office/drawing/2014/main" id="{5B2E1E22-055B-88B3-767C-92F170DFDD60}"/>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37" name="Rectangle: Rounded Corners 36">
            <a:extLst>
              <a:ext uri="{FF2B5EF4-FFF2-40B4-BE49-F238E27FC236}">
                <a16:creationId xmlns:a16="http://schemas.microsoft.com/office/drawing/2014/main" id="{52BB0F71-2A27-97D0-493F-28DEB6256311}"/>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38" name="Arrow: Right 37">
            <a:extLst>
              <a:ext uri="{FF2B5EF4-FFF2-40B4-BE49-F238E27FC236}">
                <a16:creationId xmlns:a16="http://schemas.microsoft.com/office/drawing/2014/main" id="{E6D87622-3469-74D1-E16D-74036A1C2C2E}"/>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Rounded Corners 39">
            <a:extLst>
              <a:ext uri="{FF2B5EF4-FFF2-40B4-BE49-F238E27FC236}">
                <a16:creationId xmlns:a16="http://schemas.microsoft.com/office/drawing/2014/main" id="{CE415925-2CD7-A0CE-A65C-68A4C95726D5}"/>
              </a:ext>
            </a:extLst>
          </p:cNvPr>
          <p:cNvSpPr/>
          <p:nvPr/>
        </p:nvSpPr>
        <p:spPr>
          <a:xfrm>
            <a:off x="5105400" y="99060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41" name="Arrow: Right 40">
            <a:extLst>
              <a:ext uri="{FF2B5EF4-FFF2-40B4-BE49-F238E27FC236}">
                <a16:creationId xmlns:a16="http://schemas.microsoft.com/office/drawing/2014/main" id="{772ABA65-BB7A-28B3-0731-D1C9B5A1B5C9}"/>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Rounded Corners 42">
            <a:extLst>
              <a:ext uri="{FF2B5EF4-FFF2-40B4-BE49-F238E27FC236}">
                <a16:creationId xmlns:a16="http://schemas.microsoft.com/office/drawing/2014/main" id="{2A1F7781-3594-BD5A-50AE-131DAA9F6AB1}"/>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44" name="Arrow: Right 43">
            <a:extLst>
              <a:ext uri="{FF2B5EF4-FFF2-40B4-BE49-F238E27FC236}">
                <a16:creationId xmlns:a16="http://schemas.microsoft.com/office/drawing/2014/main" id="{B83C787F-83F3-8175-82B3-67595AD6F017}"/>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6" name="Rectangle: Rounded Corners 45">
            <a:extLst>
              <a:ext uri="{FF2B5EF4-FFF2-40B4-BE49-F238E27FC236}">
                <a16:creationId xmlns:a16="http://schemas.microsoft.com/office/drawing/2014/main" id="{EE7BF219-9CFD-CB3E-4E04-71C346326BD8}"/>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47" name="Arrow: Curved Left 46">
            <a:extLst>
              <a:ext uri="{FF2B5EF4-FFF2-40B4-BE49-F238E27FC236}">
                <a16:creationId xmlns:a16="http://schemas.microsoft.com/office/drawing/2014/main" id="{AC840A5A-9B19-9F7F-528B-18362320C4F1}"/>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9" name="Rectangle: Rounded Corners 48">
            <a:extLst>
              <a:ext uri="{FF2B5EF4-FFF2-40B4-BE49-F238E27FC236}">
                <a16:creationId xmlns:a16="http://schemas.microsoft.com/office/drawing/2014/main" id="{777C788D-477B-A126-E349-4035F8722031}"/>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50" name="Arrow: Right 49">
            <a:extLst>
              <a:ext uri="{FF2B5EF4-FFF2-40B4-BE49-F238E27FC236}">
                <a16:creationId xmlns:a16="http://schemas.microsoft.com/office/drawing/2014/main" id="{F1072DE9-CAE9-9DD7-70E5-1049647B6D59}"/>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Rounded Corners 51">
            <a:extLst>
              <a:ext uri="{FF2B5EF4-FFF2-40B4-BE49-F238E27FC236}">
                <a16:creationId xmlns:a16="http://schemas.microsoft.com/office/drawing/2014/main" id="{8B8CBB22-CBC9-5EAB-2A0D-BDC11D46AEA6}"/>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53" name="Arrow: Right 52">
            <a:extLst>
              <a:ext uri="{FF2B5EF4-FFF2-40B4-BE49-F238E27FC236}">
                <a16:creationId xmlns:a16="http://schemas.microsoft.com/office/drawing/2014/main" id="{88DE2B72-7250-18FD-68EF-0EBCA24F2909}"/>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Rectangle: Rounded Corners 54">
            <a:extLst>
              <a:ext uri="{FF2B5EF4-FFF2-40B4-BE49-F238E27FC236}">
                <a16:creationId xmlns:a16="http://schemas.microsoft.com/office/drawing/2014/main" id="{B23851CE-7408-FAA3-1718-6258ADD2729F}"/>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56" name="Arrow: Right 55">
            <a:extLst>
              <a:ext uri="{FF2B5EF4-FFF2-40B4-BE49-F238E27FC236}">
                <a16:creationId xmlns:a16="http://schemas.microsoft.com/office/drawing/2014/main" id="{27B4291D-4575-FA8F-9D08-A04BDDED04C8}"/>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7" name="Arrow: Curved Left 56">
            <a:extLst>
              <a:ext uri="{FF2B5EF4-FFF2-40B4-BE49-F238E27FC236}">
                <a16:creationId xmlns:a16="http://schemas.microsoft.com/office/drawing/2014/main" id="{DF5008BE-129F-49B1-3161-077507893A89}"/>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8" name="Slide Number Placeholder 57">
            <a:extLst>
              <a:ext uri="{FF2B5EF4-FFF2-40B4-BE49-F238E27FC236}">
                <a16:creationId xmlns:a16="http://schemas.microsoft.com/office/drawing/2014/main" id="{72F2019B-370E-537B-BF72-9B22E49CB787}"/>
              </a:ext>
            </a:extLst>
          </p:cNvPr>
          <p:cNvSpPr>
            <a:spLocks noGrp="1"/>
          </p:cNvSpPr>
          <p:nvPr>
            <p:ph type="sldNum" sz="quarter" idx="7"/>
          </p:nvPr>
        </p:nvSpPr>
        <p:spPr/>
        <p:txBody>
          <a:bodyPr/>
          <a:lstStyle/>
          <a:p>
            <a:pPr marL="38100">
              <a:lnSpc>
                <a:spcPts val="1240"/>
              </a:lnSpc>
            </a:pPr>
            <a:fld id="{81D60167-4931-47E6-BA6A-407CBD079E47}" type="slidenum">
              <a:rPr lang="fr-FR" smtClean="0"/>
              <a:t>19</a:t>
            </a:fld>
            <a:endParaRPr lang="fr-FR" dirty="0"/>
          </a:p>
        </p:txBody>
      </p:sp>
    </p:spTree>
    <p:extLst>
      <p:ext uri="{BB962C8B-B14F-4D97-AF65-F5344CB8AC3E}">
        <p14:creationId xmlns:p14="http://schemas.microsoft.com/office/powerpoint/2010/main" val="2526711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05BA66-F232-BB03-C4B0-6EE23DEE8E66}"/>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1FF733B6-A943-08B9-6577-DB00FC205E46}"/>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solidFill>
                  <a:schemeClr val="bg1"/>
                </a:solidFill>
              </a:rPr>
              <a:t>Déroulement</a:t>
            </a:r>
            <a:endParaRPr sz="3600" dirty="0"/>
          </a:p>
        </p:txBody>
      </p:sp>
      <p:sp>
        <p:nvSpPr>
          <p:cNvPr id="10" name="Rectangle: Rounded Corners 9">
            <a:extLst>
              <a:ext uri="{FF2B5EF4-FFF2-40B4-BE49-F238E27FC236}">
                <a16:creationId xmlns:a16="http://schemas.microsoft.com/office/drawing/2014/main" id="{F8EC2D38-99CB-AE9D-65F5-0D1309A75622}"/>
              </a:ext>
            </a:extLst>
          </p:cNvPr>
          <p:cNvSpPr/>
          <p:nvPr/>
        </p:nvSpPr>
        <p:spPr>
          <a:xfrm>
            <a:off x="152400" y="914400"/>
            <a:ext cx="2147455" cy="46844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Première Journée</a:t>
            </a:r>
          </a:p>
        </p:txBody>
      </p:sp>
      <p:sp>
        <p:nvSpPr>
          <p:cNvPr id="12" name="Rectangle: Rounded Corners 11">
            <a:extLst>
              <a:ext uri="{FF2B5EF4-FFF2-40B4-BE49-F238E27FC236}">
                <a16:creationId xmlns:a16="http://schemas.microsoft.com/office/drawing/2014/main" id="{3303193E-2943-F664-64AA-EF72CF7DCAB5}"/>
              </a:ext>
            </a:extLst>
          </p:cNvPr>
          <p:cNvSpPr/>
          <p:nvPr/>
        </p:nvSpPr>
        <p:spPr>
          <a:xfrm>
            <a:off x="152400" y="17413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Deuxième Journée</a:t>
            </a:r>
          </a:p>
        </p:txBody>
      </p:sp>
      <p:sp>
        <p:nvSpPr>
          <p:cNvPr id="13" name="Rectangle: Rounded Corners 12">
            <a:extLst>
              <a:ext uri="{FF2B5EF4-FFF2-40B4-BE49-F238E27FC236}">
                <a16:creationId xmlns:a16="http://schemas.microsoft.com/office/drawing/2014/main" id="{CB2DF775-DECB-2314-82B7-D0D5737F1398}"/>
              </a:ext>
            </a:extLst>
          </p:cNvPr>
          <p:cNvSpPr/>
          <p:nvPr/>
        </p:nvSpPr>
        <p:spPr>
          <a:xfrm>
            <a:off x="152400" y="25908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Troisième Journée</a:t>
            </a:r>
          </a:p>
        </p:txBody>
      </p:sp>
      <p:sp>
        <p:nvSpPr>
          <p:cNvPr id="14" name="Rectangle: Rounded Corners 13">
            <a:extLst>
              <a:ext uri="{FF2B5EF4-FFF2-40B4-BE49-F238E27FC236}">
                <a16:creationId xmlns:a16="http://schemas.microsoft.com/office/drawing/2014/main" id="{317AA173-CC1C-4D22-8AD3-958F8C936DAA}"/>
              </a:ext>
            </a:extLst>
          </p:cNvPr>
          <p:cNvSpPr/>
          <p:nvPr/>
        </p:nvSpPr>
        <p:spPr>
          <a:xfrm>
            <a:off x="152400" y="34177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Quatrième Journée</a:t>
            </a:r>
          </a:p>
        </p:txBody>
      </p:sp>
      <p:sp>
        <p:nvSpPr>
          <p:cNvPr id="15" name="Rectangle: Rounded Corners 14">
            <a:extLst>
              <a:ext uri="{FF2B5EF4-FFF2-40B4-BE49-F238E27FC236}">
                <a16:creationId xmlns:a16="http://schemas.microsoft.com/office/drawing/2014/main" id="{6D564313-7DF3-D34B-FE56-6471DF3F1E2C}"/>
              </a:ext>
            </a:extLst>
          </p:cNvPr>
          <p:cNvSpPr/>
          <p:nvPr/>
        </p:nvSpPr>
        <p:spPr>
          <a:xfrm>
            <a:off x="152400" y="42559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Cinquième Journée</a:t>
            </a:r>
          </a:p>
        </p:txBody>
      </p:sp>
      <p:sp>
        <p:nvSpPr>
          <p:cNvPr id="16" name="TextBox 15">
            <a:extLst>
              <a:ext uri="{FF2B5EF4-FFF2-40B4-BE49-F238E27FC236}">
                <a16:creationId xmlns:a16="http://schemas.microsoft.com/office/drawing/2014/main" id="{974BCA85-BB9E-43CC-7BE3-66658956164E}"/>
              </a:ext>
            </a:extLst>
          </p:cNvPr>
          <p:cNvSpPr txBox="1"/>
          <p:nvPr/>
        </p:nvSpPr>
        <p:spPr>
          <a:xfrm>
            <a:off x="2819400" y="990600"/>
            <a:ext cx="5943600" cy="1434367"/>
          </a:xfrm>
          <a:prstGeom prst="rect">
            <a:avLst/>
          </a:prstGeom>
          <a:noFill/>
        </p:spPr>
        <p:txBody>
          <a:bodyPr wrap="square" rtlCol="0">
            <a:spAutoFit/>
          </a:bodyPr>
          <a:lstStyle/>
          <a:p>
            <a:pPr>
              <a:lnSpc>
                <a:spcPct val="150000"/>
              </a:lnSpc>
            </a:pPr>
            <a:r>
              <a:rPr lang="fr-FR" sz="2400" b="1" dirty="0"/>
              <a:t>Matinée</a:t>
            </a:r>
          </a:p>
          <a:p>
            <a:pPr marL="285750" indent="-285750">
              <a:lnSpc>
                <a:spcPct val="150000"/>
              </a:lnSpc>
              <a:buFont typeface="Wingdings" panose="05000000000000000000" pitchFamily="2" charset="2"/>
              <a:buChar char="§"/>
            </a:pPr>
            <a:r>
              <a:rPr lang="fr-FR" dirty="0"/>
              <a:t>Ouverture et Prise de contacte</a:t>
            </a:r>
          </a:p>
          <a:p>
            <a:pPr marL="285750" indent="-285750">
              <a:lnSpc>
                <a:spcPct val="150000"/>
              </a:lnSpc>
              <a:buFont typeface="Wingdings" panose="05000000000000000000" pitchFamily="2" charset="2"/>
              <a:buChar char="§"/>
            </a:pPr>
            <a:r>
              <a:rPr lang="fr-FR" dirty="0"/>
              <a:t>Aspects théoriques pour la bonne poursuite des ateliers</a:t>
            </a:r>
          </a:p>
        </p:txBody>
      </p:sp>
      <p:sp>
        <p:nvSpPr>
          <p:cNvPr id="21" name="TextBox 20">
            <a:extLst>
              <a:ext uri="{FF2B5EF4-FFF2-40B4-BE49-F238E27FC236}">
                <a16:creationId xmlns:a16="http://schemas.microsoft.com/office/drawing/2014/main" id="{46831BBA-D759-85F6-E51F-E98CD0A16BCD}"/>
              </a:ext>
            </a:extLst>
          </p:cNvPr>
          <p:cNvSpPr txBox="1"/>
          <p:nvPr/>
        </p:nvSpPr>
        <p:spPr>
          <a:xfrm>
            <a:off x="2819400" y="2832833"/>
            <a:ext cx="5943600" cy="1434367"/>
          </a:xfrm>
          <a:prstGeom prst="rect">
            <a:avLst/>
          </a:prstGeom>
          <a:noFill/>
        </p:spPr>
        <p:txBody>
          <a:bodyPr wrap="square" rtlCol="0">
            <a:spAutoFit/>
          </a:bodyPr>
          <a:lstStyle/>
          <a:p>
            <a:pPr>
              <a:lnSpc>
                <a:spcPct val="150000"/>
              </a:lnSpc>
            </a:pPr>
            <a:r>
              <a:rPr lang="fr-FR" sz="2400" b="1" dirty="0"/>
              <a:t>Après-midi</a:t>
            </a:r>
          </a:p>
          <a:p>
            <a:pPr marL="285750" indent="-285750">
              <a:lnSpc>
                <a:spcPct val="150000"/>
              </a:lnSpc>
              <a:buFont typeface="Wingdings" panose="05000000000000000000" pitchFamily="2" charset="2"/>
              <a:buChar char="§"/>
            </a:pPr>
            <a:r>
              <a:rPr lang="fr-FR" b="1" i="1" dirty="0"/>
              <a:t>Atelier 00</a:t>
            </a:r>
            <a:r>
              <a:rPr lang="fr-FR" dirty="0"/>
              <a:t> : Prise en main du matériel nécessaire pour le développement d’un projet Data science  </a:t>
            </a:r>
          </a:p>
        </p:txBody>
      </p:sp>
      <p:sp>
        <p:nvSpPr>
          <p:cNvPr id="23" name="Slide Number Placeholder 22">
            <a:extLst>
              <a:ext uri="{FF2B5EF4-FFF2-40B4-BE49-F238E27FC236}">
                <a16:creationId xmlns:a16="http://schemas.microsoft.com/office/drawing/2014/main" id="{ABB2E566-9A75-4C00-E008-E3C532725428}"/>
              </a:ext>
            </a:extLst>
          </p:cNvPr>
          <p:cNvSpPr>
            <a:spLocks noGrp="1"/>
          </p:cNvSpPr>
          <p:nvPr>
            <p:ph type="sldNum" sz="quarter" idx="7"/>
          </p:nvPr>
        </p:nvSpPr>
        <p:spPr/>
        <p:txBody>
          <a:bodyPr/>
          <a:lstStyle/>
          <a:p>
            <a:pPr marL="38100">
              <a:lnSpc>
                <a:spcPts val="1240"/>
              </a:lnSpc>
            </a:pPr>
            <a:fld id="{81D60167-4931-47E6-BA6A-407CBD079E47}" type="slidenum">
              <a:rPr lang="fr-FR" smtClean="0"/>
              <a:t>2</a:t>
            </a:fld>
            <a:endParaRPr lang="fr-FR" dirty="0"/>
          </a:p>
        </p:txBody>
      </p:sp>
    </p:spTree>
    <p:extLst>
      <p:ext uri="{BB962C8B-B14F-4D97-AF65-F5344CB8AC3E}">
        <p14:creationId xmlns:p14="http://schemas.microsoft.com/office/powerpoint/2010/main" val="4095089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B7D6DFE-3213-2DB5-3B4B-BCD5AECB8FEF}"/>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48B5AE42-D33B-B3FA-2C6F-1509F4EBF2D4}"/>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grpSp>
        <p:nvGrpSpPr>
          <p:cNvPr id="39" name="Group 38">
            <a:extLst>
              <a:ext uri="{FF2B5EF4-FFF2-40B4-BE49-F238E27FC236}">
                <a16:creationId xmlns:a16="http://schemas.microsoft.com/office/drawing/2014/main" id="{42C7132A-753D-BB7B-2F4A-B34B399F54E0}"/>
              </a:ext>
            </a:extLst>
          </p:cNvPr>
          <p:cNvGrpSpPr/>
          <p:nvPr/>
        </p:nvGrpSpPr>
        <p:grpSpPr>
          <a:xfrm>
            <a:off x="92240" y="3962400"/>
            <a:ext cx="8915400" cy="1600200"/>
            <a:chOff x="92240" y="4419600"/>
            <a:chExt cx="8915400" cy="1600200"/>
          </a:xfrm>
        </p:grpSpPr>
        <p:sp>
          <p:nvSpPr>
            <p:cNvPr id="37" name="TextBox 36">
              <a:extLst>
                <a:ext uri="{FF2B5EF4-FFF2-40B4-BE49-F238E27FC236}">
                  <a16:creationId xmlns:a16="http://schemas.microsoft.com/office/drawing/2014/main" id="{310E82DC-31F5-4133-BCAF-D51ADFE07121}"/>
                </a:ext>
              </a:extLst>
            </p:cNvPr>
            <p:cNvSpPr txBox="1"/>
            <p:nvPr/>
          </p:nvSpPr>
          <p:spPr>
            <a:xfrm>
              <a:off x="92240" y="4419600"/>
              <a:ext cx="8915400" cy="369332"/>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04 : </a:t>
              </a:r>
              <a:r>
                <a:rPr lang="fr-FR" b="0" dirty="0"/>
                <a:t>Exploration et analyse (</a:t>
              </a:r>
              <a:r>
                <a:rPr lang="fr-FR" dirty="0" err="1"/>
                <a:t>E</a:t>
              </a:r>
              <a:r>
                <a:rPr lang="fr-FR" b="0" dirty="0" err="1"/>
                <a:t>xploratory</a:t>
              </a:r>
              <a:r>
                <a:rPr lang="fr-FR" b="0" dirty="0"/>
                <a:t> </a:t>
              </a:r>
              <a:r>
                <a:rPr lang="fr-FR" dirty="0"/>
                <a:t>D</a:t>
              </a:r>
              <a:r>
                <a:rPr lang="fr-FR" b="0" dirty="0"/>
                <a:t>ata </a:t>
              </a:r>
              <a:r>
                <a:rPr lang="fr-FR" dirty="0" err="1"/>
                <a:t>A</a:t>
              </a:r>
              <a:r>
                <a:rPr lang="fr-FR" b="0" dirty="0" err="1"/>
                <a:t>nalysis</a:t>
              </a:r>
              <a:r>
                <a:rPr lang="fr-FR" b="0" dirty="0"/>
                <a:t> - EDA)</a:t>
              </a:r>
            </a:p>
          </p:txBody>
        </p:sp>
        <p:sp>
          <p:nvSpPr>
            <p:cNvPr id="38" name="TextBox 37">
              <a:extLst>
                <a:ext uri="{FF2B5EF4-FFF2-40B4-BE49-F238E27FC236}">
                  <a16:creationId xmlns:a16="http://schemas.microsoft.com/office/drawing/2014/main" id="{F314C36C-B0BE-EE20-E964-F061BC0DF970}"/>
                </a:ext>
              </a:extLst>
            </p:cNvPr>
            <p:cNvSpPr txBox="1"/>
            <p:nvPr/>
          </p:nvSpPr>
          <p:spPr>
            <a:xfrm>
              <a:off x="156408" y="4942582"/>
              <a:ext cx="8686800" cy="1077218"/>
            </a:xfrm>
            <a:prstGeom prst="rect">
              <a:avLst/>
            </a:prstGeom>
            <a:noFill/>
          </p:spPr>
          <p:txBody>
            <a:bodyPr wrap="square">
              <a:spAutoFit/>
            </a:bodyPr>
            <a:lstStyle/>
            <a:p>
              <a:pPr>
                <a:spcBef>
                  <a:spcPts val="600"/>
                </a:spcBef>
                <a:spcAft>
                  <a:spcPts val="600"/>
                </a:spcAft>
              </a:pPr>
              <a:r>
                <a:rPr lang="fr-FR" dirty="0"/>
                <a:t>Analyser les données pour </a:t>
              </a:r>
              <a:r>
                <a:rPr lang="fr-FR" b="1" dirty="0"/>
                <a:t>comprendre les patterns</a:t>
              </a:r>
              <a:r>
                <a:rPr lang="fr-FR" dirty="0"/>
                <a:t> et formuler des hypothèses.</a:t>
              </a:r>
            </a:p>
            <a:p>
              <a:pPr marL="742950" lvl="1" indent="-285750">
                <a:spcBef>
                  <a:spcPts val="600"/>
                </a:spcBef>
                <a:spcAft>
                  <a:spcPts val="600"/>
                </a:spcAft>
                <a:buFont typeface="Wingdings" panose="05000000000000000000" pitchFamily="2" charset="2"/>
                <a:buChar char="§"/>
              </a:pPr>
              <a:r>
                <a:rPr lang="fr-FR" dirty="0"/>
                <a:t>Visualiser la relation entre le revenu et le taux de défaut, détecter les corrélations fortes.</a:t>
              </a:r>
            </a:p>
          </p:txBody>
        </p:sp>
      </p:grpSp>
      <p:sp>
        <p:nvSpPr>
          <p:cNvPr id="2" name="Rectangle: Rounded Corners 1">
            <a:extLst>
              <a:ext uri="{FF2B5EF4-FFF2-40B4-BE49-F238E27FC236}">
                <a16:creationId xmlns:a16="http://schemas.microsoft.com/office/drawing/2014/main" id="{7163DEB6-DBCD-8088-9AD9-0AFD0D84944C}"/>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5" name="Rectangle: Rounded Corners 4">
            <a:extLst>
              <a:ext uri="{FF2B5EF4-FFF2-40B4-BE49-F238E27FC236}">
                <a16:creationId xmlns:a16="http://schemas.microsoft.com/office/drawing/2014/main" id="{7B83097D-E3AC-E121-25B3-498B786F7870}"/>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17" name="Arrow: Right 16">
            <a:extLst>
              <a:ext uri="{FF2B5EF4-FFF2-40B4-BE49-F238E27FC236}">
                <a16:creationId xmlns:a16="http://schemas.microsoft.com/office/drawing/2014/main" id="{E78CB245-AD04-DD23-8400-C5C657D26F28}"/>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Rounded Corners 19">
            <a:extLst>
              <a:ext uri="{FF2B5EF4-FFF2-40B4-BE49-F238E27FC236}">
                <a16:creationId xmlns:a16="http://schemas.microsoft.com/office/drawing/2014/main" id="{91F678D4-31E5-0087-BF08-CF5B4BFB9ABA}"/>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21" name="Arrow: Right 20">
            <a:extLst>
              <a:ext uri="{FF2B5EF4-FFF2-40B4-BE49-F238E27FC236}">
                <a16:creationId xmlns:a16="http://schemas.microsoft.com/office/drawing/2014/main" id="{5F16E179-2A2E-B741-0087-CA483C071CA3}"/>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Rounded Corners 39">
            <a:extLst>
              <a:ext uri="{FF2B5EF4-FFF2-40B4-BE49-F238E27FC236}">
                <a16:creationId xmlns:a16="http://schemas.microsoft.com/office/drawing/2014/main" id="{47905E8D-51F6-70A8-FFEC-B1E20CF2674E}"/>
              </a:ext>
            </a:extLst>
          </p:cNvPr>
          <p:cNvSpPr/>
          <p:nvPr/>
        </p:nvSpPr>
        <p:spPr>
          <a:xfrm>
            <a:off x="6934200" y="99060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41" name="Arrow: Right 40">
            <a:extLst>
              <a:ext uri="{FF2B5EF4-FFF2-40B4-BE49-F238E27FC236}">
                <a16:creationId xmlns:a16="http://schemas.microsoft.com/office/drawing/2014/main" id="{730575FD-D194-F0A0-249C-B18ED5B28494}"/>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Rounded Corners 42">
            <a:extLst>
              <a:ext uri="{FF2B5EF4-FFF2-40B4-BE49-F238E27FC236}">
                <a16:creationId xmlns:a16="http://schemas.microsoft.com/office/drawing/2014/main" id="{39022BE7-5329-4360-178F-F704D960254F}"/>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44" name="Arrow: Curved Left 43">
            <a:extLst>
              <a:ext uri="{FF2B5EF4-FFF2-40B4-BE49-F238E27FC236}">
                <a16:creationId xmlns:a16="http://schemas.microsoft.com/office/drawing/2014/main" id="{7FE68903-0D6A-4001-E29E-DB48A77C2F66}"/>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Rectangle: Rounded Corners 45">
            <a:extLst>
              <a:ext uri="{FF2B5EF4-FFF2-40B4-BE49-F238E27FC236}">
                <a16:creationId xmlns:a16="http://schemas.microsoft.com/office/drawing/2014/main" id="{5B61BB2A-4897-7024-70C8-A591DC29ED86}"/>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47" name="Arrow: Right 46">
            <a:extLst>
              <a:ext uri="{FF2B5EF4-FFF2-40B4-BE49-F238E27FC236}">
                <a16:creationId xmlns:a16="http://schemas.microsoft.com/office/drawing/2014/main" id="{5FA2ECD9-C678-71DC-B3D2-00F06CC551B7}"/>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Rounded Corners 48">
            <a:extLst>
              <a:ext uri="{FF2B5EF4-FFF2-40B4-BE49-F238E27FC236}">
                <a16:creationId xmlns:a16="http://schemas.microsoft.com/office/drawing/2014/main" id="{66A65840-F405-B595-EDAF-659710D129C1}"/>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50" name="Arrow: Right 49">
            <a:extLst>
              <a:ext uri="{FF2B5EF4-FFF2-40B4-BE49-F238E27FC236}">
                <a16:creationId xmlns:a16="http://schemas.microsoft.com/office/drawing/2014/main" id="{2DE7BFC2-725F-9B72-A394-C54540CFC92E}"/>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Rounded Corners 51">
            <a:extLst>
              <a:ext uri="{FF2B5EF4-FFF2-40B4-BE49-F238E27FC236}">
                <a16:creationId xmlns:a16="http://schemas.microsoft.com/office/drawing/2014/main" id="{EB813322-DB6F-E093-B725-75008AD882BB}"/>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53" name="Arrow: Right 52">
            <a:extLst>
              <a:ext uri="{FF2B5EF4-FFF2-40B4-BE49-F238E27FC236}">
                <a16:creationId xmlns:a16="http://schemas.microsoft.com/office/drawing/2014/main" id="{35235A4E-2A1C-06C1-9A8F-410204B6E65A}"/>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Arrow: Curved Left 53">
            <a:extLst>
              <a:ext uri="{FF2B5EF4-FFF2-40B4-BE49-F238E27FC236}">
                <a16:creationId xmlns:a16="http://schemas.microsoft.com/office/drawing/2014/main" id="{1F6944F7-B87D-5A43-801F-E13559AF6A4B}"/>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Slide Number Placeholder 54">
            <a:extLst>
              <a:ext uri="{FF2B5EF4-FFF2-40B4-BE49-F238E27FC236}">
                <a16:creationId xmlns:a16="http://schemas.microsoft.com/office/drawing/2014/main" id="{AE61C2A6-4884-9CB7-C3F5-7276E541CF8A}"/>
              </a:ext>
            </a:extLst>
          </p:cNvPr>
          <p:cNvSpPr>
            <a:spLocks noGrp="1"/>
          </p:cNvSpPr>
          <p:nvPr>
            <p:ph type="sldNum" sz="quarter" idx="7"/>
          </p:nvPr>
        </p:nvSpPr>
        <p:spPr/>
        <p:txBody>
          <a:bodyPr/>
          <a:lstStyle/>
          <a:p>
            <a:pPr marL="38100">
              <a:lnSpc>
                <a:spcPts val="1240"/>
              </a:lnSpc>
            </a:pPr>
            <a:fld id="{81D60167-4931-47E6-BA6A-407CBD079E47}" type="slidenum">
              <a:rPr lang="fr-FR" smtClean="0"/>
              <a:t>20</a:t>
            </a:fld>
            <a:endParaRPr lang="fr-FR" dirty="0"/>
          </a:p>
        </p:txBody>
      </p:sp>
    </p:spTree>
    <p:extLst>
      <p:ext uri="{BB962C8B-B14F-4D97-AF65-F5344CB8AC3E}">
        <p14:creationId xmlns:p14="http://schemas.microsoft.com/office/powerpoint/2010/main" val="221191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287A429-94CC-D017-3C2B-209DF228A3AF}"/>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4067E3EB-F33A-EC5D-E2BF-A5FF30D2D6F0}"/>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grpSp>
        <p:nvGrpSpPr>
          <p:cNvPr id="2" name="Group 1">
            <a:extLst>
              <a:ext uri="{FF2B5EF4-FFF2-40B4-BE49-F238E27FC236}">
                <a16:creationId xmlns:a16="http://schemas.microsoft.com/office/drawing/2014/main" id="{429B4654-44E7-A405-9A73-9CF724683EB1}"/>
              </a:ext>
            </a:extLst>
          </p:cNvPr>
          <p:cNvGrpSpPr/>
          <p:nvPr/>
        </p:nvGrpSpPr>
        <p:grpSpPr>
          <a:xfrm>
            <a:off x="0" y="3996431"/>
            <a:ext cx="8991600" cy="1337569"/>
            <a:chOff x="0" y="914400"/>
            <a:chExt cx="8991600" cy="1337569"/>
          </a:xfrm>
        </p:grpSpPr>
        <p:sp>
          <p:nvSpPr>
            <p:cNvPr id="4" name="TextBox 3">
              <a:extLst>
                <a:ext uri="{FF2B5EF4-FFF2-40B4-BE49-F238E27FC236}">
                  <a16:creationId xmlns:a16="http://schemas.microsoft.com/office/drawing/2014/main" id="{F7018E05-B946-9DD4-A664-50AAB6C5EB7F}"/>
                </a:ext>
              </a:extLst>
            </p:cNvPr>
            <p:cNvSpPr txBox="1"/>
            <p:nvPr/>
          </p:nvSpPr>
          <p:spPr>
            <a:xfrm>
              <a:off x="76200" y="914400"/>
              <a:ext cx="8915400" cy="369332"/>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05 : </a:t>
              </a:r>
              <a:r>
                <a:rPr lang="fr-FR" b="0" dirty="0"/>
                <a:t>Utiliser des algorithmes de machine </a:t>
              </a:r>
              <a:r>
                <a:rPr lang="fr-FR" b="0" dirty="0" err="1"/>
                <a:t>learning</a:t>
              </a:r>
              <a:r>
                <a:rPr lang="fr-FR" b="0" dirty="0"/>
                <a:t> pour créer un modèle prédictif.</a:t>
              </a:r>
            </a:p>
          </p:txBody>
        </p:sp>
        <p:sp>
          <p:nvSpPr>
            <p:cNvPr id="7" name="TextBox 6">
              <a:extLst>
                <a:ext uri="{FF2B5EF4-FFF2-40B4-BE49-F238E27FC236}">
                  <a16:creationId xmlns:a16="http://schemas.microsoft.com/office/drawing/2014/main" id="{60B8C2A9-E677-0221-C836-BC4E487A0E89}"/>
                </a:ext>
              </a:extLst>
            </p:cNvPr>
            <p:cNvSpPr txBox="1"/>
            <p:nvPr/>
          </p:nvSpPr>
          <p:spPr>
            <a:xfrm>
              <a:off x="0" y="1371600"/>
              <a:ext cx="8915400" cy="88036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t>Utiliser une </a:t>
              </a:r>
              <a:r>
                <a:rPr lang="fr-FR" b="1" dirty="0"/>
                <a:t>régression logistique</a:t>
              </a:r>
              <a:r>
                <a:rPr lang="fr-FR" dirty="0"/>
                <a:t> ou un </a:t>
              </a:r>
              <a:r>
                <a:rPr lang="fr-FR" b="1" dirty="0"/>
                <a:t>arbre de décision</a:t>
              </a:r>
              <a:r>
                <a:rPr lang="fr-FR" dirty="0"/>
                <a:t> pour prédire si un client va rembourser son crédit.</a:t>
              </a:r>
            </a:p>
          </p:txBody>
        </p:sp>
      </p:grpSp>
      <p:sp>
        <p:nvSpPr>
          <p:cNvPr id="3" name="Rectangle: Rounded Corners 2">
            <a:extLst>
              <a:ext uri="{FF2B5EF4-FFF2-40B4-BE49-F238E27FC236}">
                <a16:creationId xmlns:a16="http://schemas.microsoft.com/office/drawing/2014/main" id="{073C0805-128C-B2FB-6AB9-2AE248A8D14D}"/>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8" name="Rectangle: Rounded Corners 7">
            <a:extLst>
              <a:ext uri="{FF2B5EF4-FFF2-40B4-BE49-F238E27FC236}">
                <a16:creationId xmlns:a16="http://schemas.microsoft.com/office/drawing/2014/main" id="{F0F35D6A-2F94-37D4-1303-5D5D91EDE5D1}"/>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17" name="Arrow: Right 16">
            <a:extLst>
              <a:ext uri="{FF2B5EF4-FFF2-40B4-BE49-F238E27FC236}">
                <a16:creationId xmlns:a16="http://schemas.microsoft.com/office/drawing/2014/main" id="{E39E1BD0-51D0-743F-F35D-522CF16F2759}"/>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Rounded Corners 19">
            <a:extLst>
              <a:ext uri="{FF2B5EF4-FFF2-40B4-BE49-F238E27FC236}">
                <a16:creationId xmlns:a16="http://schemas.microsoft.com/office/drawing/2014/main" id="{6A944619-C258-EB88-362E-107425C7A80A}"/>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21" name="Arrow: Right 20">
            <a:extLst>
              <a:ext uri="{FF2B5EF4-FFF2-40B4-BE49-F238E27FC236}">
                <a16:creationId xmlns:a16="http://schemas.microsoft.com/office/drawing/2014/main" id="{587B39E5-4945-C4AF-4038-95C5CB571619}"/>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Rounded Corners 39">
            <a:extLst>
              <a:ext uri="{FF2B5EF4-FFF2-40B4-BE49-F238E27FC236}">
                <a16:creationId xmlns:a16="http://schemas.microsoft.com/office/drawing/2014/main" id="{D49D5251-18EB-014C-AED3-DE91A6A7976F}"/>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41" name="Arrow: Right 40">
            <a:extLst>
              <a:ext uri="{FF2B5EF4-FFF2-40B4-BE49-F238E27FC236}">
                <a16:creationId xmlns:a16="http://schemas.microsoft.com/office/drawing/2014/main" id="{3BD5ACF6-BD66-319E-4441-637423680DFE}"/>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Rounded Corners 42">
            <a:extLst>
              <a:ext uri="{FF2B5EF4-FFF2-40B4-BE49-F238E27FC236}">
                <a16:creationId xmlns:a16="http://schemas.microsoft.com/office/drawing/2014/main" id="{EE816AAF-7A81-D0AF-1B49-1464E8B2B279}"/>
              </a:ext>
            </a:extLst>
          </p:cNvPr>
          <p:cNvSpPr/>
          <p:nvPr/>
        </p:nvSpPr>
        <p:spPr>
          <a:xfrm>
            <a:off x="6874040" y="2554070"/>
            <a:ext cx="16002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44" name="Arrow: Curved Left 43">
            <a:extLst>
              <a:ext uri="{FF2B5EF4-FFF2-40B4-BE49-F238E27FC236}">
                <a16:creationId xmlns:a16="http://schemas.microsoft.com/office/drawing/2014/main" id="{A2361495-83E4-AA2A-FE1E-3D502070AB3B}"/>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Rectangle: Rounded Corners 45">
            <a:extLst>
              <a:ext uri="{FF2B5EF4-FFF2-40B4-BE49-F238E27FC236}">
                <a16:creationId xmlns:a16="http://schemas.microsoft.com/office/drawing/2014/main" id="{01F2142B-56AB-82E3-FE69-8DC1E7B20380}"/>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47" name="Arrow: Right 46">
            <a:extLst>
              <a:ext uri="{FF2B5EF4-FFF2-40B4-BE49-F238E27FC236}">
                <a16:creationId xmlns:a16="http://schemas.microsoft.com/office/drawing/2014/main" id="{2E5CF765-F400-2789-9B7C-016817480F1C}"/>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Rounded Corners 48">
            <a:extLst>
              <a:ext uri="{FF2B5EF4-FFF2-40B4-BE49-F238E27FC236}">
                <a16:creationId xmlns:a16="http://schemas.microsoft.com/office/drawing/2014/main" id="{0A735C68-0480-8DD0-DCA2-DB482388CD9D}"/>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50" name="Arrow: Right 49">
            <a:extLst>
              <a:ext uri="{FF2B5EF4-FFF2-40B4-BE49-F238E27FC236}">
                <a16:creationId xmlns:a16="http://schemas.microsoft.com/office/drawing/2014/main" id="{3F06BEBE-BE32-3A7D-7501-F4FEF5593F94}"/>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Rounded Corners 51">
            <a:extLst>
              <a:ext uri="{FF2B5EF4-FFF2-40B4-BE49-F238E27FC236}">
                <a16:creationId xmlns:a16="http://schemas.microsoft.com/office/drawing/2014/main" id="{195B6E1E-82CC-111D-8A99-F6F74FEACC97}"/>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53" name="Arrow: Right 52">
            <a:extLst>
              <a:ext uri="{FF2B5EF4-FFF2-40B4-BE49-F238E27FC236}">
                <a16:creationId xmlns:a16="http://schemas.microsoft.com/office/drawing/2014/main" id="{734639FF-60DF-0BE8-BDE8-260A3BE03DDE}"/>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Arrow: Curved Left 53">
            <a:extLst>
              <a:ext uri="{FF2B5EF4-FFF2-40B4-BE49-F238E27FC236}">
                <a16:creationId xmlns:a16="http://schemas.microsoft.com/office/drawing/2014/main" id="{548C2D8D-D321-1042-0A33-A648D09DD4C2}"/>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Slide Number Placeholder 54">
            <a:extLst>
              <a:ext uri="{FF2B5EF4-FFF2-40B4-BE49-F238E27FC236}">
                <a16:creationId xmlns:a16="http://schemas.microsoft.com/office/drawing/2014/main" id="{2E205A1B-09F9-C0DB-2DDE-FB53FA346F64}"/>
              </a:ext>
            </a:extLst>
          </p:cNvPr>
          <p:cNvSpPr>
            <a:spLocks noGrp="1"/>
          </p:cNvSpPr>
          <p:nvPr>
            <p:ph type="sldNum" sz="quarter" idx="7"/>
          </p:nvPr>
        </p:nvSpPr>
        <p:spPr/>
        <p:txBody>
          <a:bodyPr/>
          <a:lstStyle/>
          <a:p>
            <a:pPr marL="38100">
              <a:lnSpc>
                <a:spcPts val="1240"/>
              </a:lnSpc>
            </a:pPr>
            <a:fld id="{81D60167-4931-47E6-BA6A-407CBD079E47}" type="slidenum">
              <a:rPr lang="fr-FR" smtClean="0"/>
              <a:t>21</a:t>
            </a:fld>
            <a:endParaRPr lang="fr-FR" dirty="0"/>
          </a:p>
        </p:txBody>
      </p:sp>
    </p:spTree>
    <p:extLst>
      <p:ext uri="{BB962C8B-B14F-4D97-AF65-F5344CB8AC3E}">
        <p14:creationId xmlns:p14="http://schemas.microsoft.com/office/powerpoint/2010/main" val="1557060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9A0221-3D68-A65C-EE4D-F88C8986F87B}"/>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3EB1EB65-DFF1-2699-69A2-0022748F727F}"/>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grpSp>
        <p:nvGrpSpPr>
          <p:cNvPr id="3" name="Group 2">
            <a:extLst>
              <a:ext uri="{FF2B5EF4-FFF2-40B4-BE49-F238E27FC236}">
                <a16:creationId xmlns:a16="http://schemas.microsoft.com/office/drawing/2014/main" id="{BF9BE779-81BB-A9CA-84E4-88E78F489795}"/>
              </a:ext>
            </a:extLst>
          </p:cNvPr>
          <p:cNvGrpSpPr/>
          <p:nvPr/>
        </p:nvGrpSpPr>
        <p:grpSpPr>
          <a:xfrm>
            <a:off x="92240" y="4028697"/>
            <a:ext cx="8915400" cy="1152903"/>
            <a:chOff x="92240" y="2602468"/>
            <a:chExt cx="8915400" cy="1152903"/>
          </a:xfrm>
        </p:grpSpPr>
        <p:sp>
          <p:nvSpPr>
            <p:cNvPr id="8" name="TextBox 7">
              <a:extLst>
                <a:ext uri="{FF2B5EF4-FFF2-40B4-BE49-F238E27FC236}">
                  <a16:creationId xmlns:a16="http://schemas.microsoft.com/office/drawing/2014/main" id="{7267960F-4C39-ABD4-AA15-7168D2302E62}"/>
                </a:ext>
              </a:extLst>
            </p:cNvPr>
            <p:cNvSpPr txBox="1"/>
            <p:nvPr/>
          </p:nvSpPr>
          <p:spPr>
            <a:xfrm>
              <a:off x="92240" y="2602468"/>
              <a:ext cx="8915400" cy="369332"/>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06 : </a:t>
              </a:r>
              <a:r>
                <a:rPr lang="fr-FR" b="0" dirty="0"/>
                <a:t>Vérifier la performance du modèle (précision, rappel, F1-score, etc.).</a:t>
              </a:r>
            </a:p>
          </p:txBody>
        </p:sp>
        <p:sp>
          <p:nvSpPr>
            <p:cNvPr id="5" name="TextBox 4">
              <a:extLst>
                <a:ext uri="{FF2B5EF4-FFF2-40B4-BE49-F238E27FC236}">
                  <a16:creationId xmlns:a16="http://schemas.microsoft.com/office/drawing/2014/main" id="{2EA41DD6-4528-6CE9-8C8A-8DF53424C125}"/>
                </a:ext>
              </a:extLst>
            </p:cNvPr>
            <p:cNvSpPr txBox="1"/>
            <p:nvPr/>
          </p:nvSpPr>
          <p:spPr>
            <a:xfrm>
              <a:off x="371116" y="3109040"/>
              <a:ext cx="8391884" cy="646331"/>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t>Le modèle prédit correctement 85 % des cas de défaut. Est-ce suffisant pour la banque ? Faut-il ajuster le modèle ?</a:t>
              </a:r>
            </a:p>
          </p:txBody>
        </p:sp>
      </p:grpSp>
      <p:sp>
        <p:nvSpPr>
          <p:cNvPr id="17" name="Rectangle: Rounded Corners 16">
            <a:extLst>
              <a:ext uri="{FF2B5EF4-FFF2-40B4-BE49-F238E27FC236}">
                <a16:creationId xmlns:a16="http://schemas.microsoft.com/office/drawing/2014/main" id="{D955D203-3A8C-489F-8856-673E4EBD7AE2}"/>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20" name="Rectangle: Rounded Corners 19">
            <a:extLst>
              <a:ext uri="{FF2B5EF4-FFF2-40B4-BE49-F238E27FC236}">
                <a16:creationId xmlns:a16="http://schemas.microsoft.com/office/drawing/2014/main" id="{CEF32A59-3885-6EE3-1C1E-5E54EBB7E2BC}"/>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21" name="Arrow: Right 20">
            <a:extLst>
              <a:ext uri="{FF2B5EF4-FFF2-40B4-BE49-F238E27FC236}">
                <a16:creationId xmlns:a16="http://schemas.microsoft.com/office/drawing/2014/main" id="{DDE8913D-D09E-EC12-0A05-E7EB382F520A}"/>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7" name="Rectangle: Rounded Corners 36">
            <a:extLst>
              <a:ext uri="{FF2B5EF4-FFF2-40B4-BE49-F238E27FC236}">
                <a16:creationId xmlns:a16="http://schemas.microsoft.com/office/drawing/2014/main" id="{0D5EAC53-56F2-D1CB-F77C-8389F6EE9694}"/>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38" name="Arrow: Right 37">
            <a:extLst>
              <a:ext uri="{FF2B5EF4-FFF2-40B4-BE49-F238E27FC236}">
                <a16:creationId xmlns:a16="http://schemas.microsoft.com/office/drawing/2014/main" id="{C6FDC694-F416-CE36-A9F3-E6882B05ECBE}"/>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Rounded Corners 39">
            <a:extLst>
              <a:ext uri="{FF2B5EF4-FFF2-40B4-BE49-F238E27FC236}">
                <a16:creationId xmlns:a16="http://schemas.microsoft.com/office/drawing/2014/main" id="{5259A4FB-54B7-6682-90F6-C1C4D94CC56E}"/>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41" name="Arrow: Right 40">
            <a:extLst>
              <a:ext uri="{FF2B5EF4-FFF2-40B4-BE49-F238E27FC236}">
                <a16:creationId xmlns:a16="http://schemas.microsoft.com/office/drawing/2014/main" id="{0DBAC972-8D8A-496C-1E94-4B5C9F3C2173}"/>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Rounded Corners 42">
            <a:extLst>
              <a:ext uri="{FF2B5EF4-FFF2-40B4-BE49-F238E27FC236}">
                <a16:creationId xmlns:a16="http://schemas.microsoft.com/office/drawing/2014/main" id="{A325C466-A4F7-186B-54E6-4B19B535A870}"/>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44" name="Arrow: Curved Left 43">
            <a:extLst>
              <a:ext uri="{FF2B5EF4-FFF2-40B4-BE49-F238E27FC236}">
                <a16:creationId xmlns:a16="http://schemas.microsoft.com/office/drawing/2014/main" id="{0D0504F3-4C31-A188-2BC5-6F1893806049}"/>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Rectangle: Rounded Corners 45">
            <a:extLst>
              <a:ext uri="{FF2B5EF4-FFF2-40B4-BE49-F238E27FC236}">
                <a16:creationId xmlns:a16="http://schemas.microsoft.com/office/drawing/2014/main" id="{56445AB2-D115-4889-212B-29DEBBA6FC53}"/>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47" name="Arrow: Right 46">
            <a:extLst>
              <a:ext uri="{FF2B5EF4-FFF2-40B4-BE49-F238E27FC236}">
                <a16:creationId xmlns:a16="http://schemas.microsoft.com/office/drawing/2014/main" id="{FCA23245-42B0-350F-4D80-BACC4F2002A6}"/>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Rounded Corners 48">
            <a:extLst>
              <a:ext uri="{FF2B5EF4-FFF2-40B4-BE49-F238E27FC236}">
                <a16:creationId xmlns:a16="http://schemas.microsoft.com/office/drawing/2014/main" id="{4276AA8B-A29C-F371-7395-7396C6853ADC}"/>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50" name="Arrow: Right 49">
            <a:extLst>
              <a:ext uri="{FF2B5EF4-FFF2-40B4-BE49-F238E27FC236}">
                <a16:creationId xmlns:a16="http://schemas.microsoft.com/office/drawing/2014/main" id="{E32D90F8-93DD-70D3-CE26-8AD1CCA2AEF6}"/>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Rounded Corners 51">
            <a:extLst>
              <a:ext uri="{FF2B5EF4-FFF2-40B4-BE49-F238E27FC236}">
                <a16:creationId xmlns:a16="http://schemas.microsoft.com/office/drawing/2014/main" id="{BFCF059B-0BD5-594C-50B8-AF0003C4DCBE}"/>
              </a:ext>
            </a:extLst>
          </p:cNvPr>
          <p:cNvSpPr/>
          <p:nvPr/>
        </p:nvSpPr>
        <p:spPr>
          <a:xfrm>
            <a:off x="4989096" y="2554070"/>
            <a:ext cx="14478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53" name="Arrow: Right 52">
            <a:extLst>
              <a:ext uri="{FF2B5EF4-FFF2-40B4-BE49-F238E27FC236}">
                <a16:creationId xmlns:a16="http://schemas.microsoft.com/office/drawing/2014/main" id="{DE925218-CC2A-A753-455F-38D635E557DC}"/>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Arrow: Curved Left 53">
            <a:extLst>
              <a:ext uri="{FF2B5EF4-FFF2-40B4-BE49-F238E27FC236}">
                <a16:creationId xmlns:a16="http://schemas.microsoft.com/office/drawing/2014/main" id="{4BC823FE-E379-8EE6-081D-0DFD1483C0A3}"/>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Slide Number Placeholder 54">
            <a:extLst>
              <a:ext uri="{FF2B5EF4-FFF2-40B4-BE49-F238E27FC236}">
                <a16:creationId xmlns:a16="http://schemas.microsoft.com/office/drawing/2014/main" id="{816535F0-2832-372A-961B-B247151FEC35}"/>
              </a:ext>
            </a:extLst>
          </p:cNvPr>
          <p:cNvSpPr>
            <a:spLocks noGrp="1"/>
          </p:cNvSpPr>
          <p:nvPr>
            <p:ph type="sldNum" sz="quarter" idx="7"/>
          </p:nvPr>
        </p:nvSpPr>
        <p:spPr/>
        <p:txBody>
          <a:bodyPr/>
          <a:lstStyle/>
          <a:p>
            <a:pPr marL="38100">
              <a:lnSpc>
                <a:spcPts val="1240"/>
              </a:lnSpc>
            </a:pPr>
            <a:fld id="{81D60167-4931-47E6-BA6A-407CBD079E47}" type="slidenum">
              <a:rPr lang="fr-FR" smtClean="0"/>
              <a:t>22</a:t>
            </a:fld>
            <a:endParaRPr lang="fr-FR" dirty="0"/>
          </a:p>
        </p:txBody>
      </p:sp>
    </p:spTree>
    <p:extLst>
      <p:ext uri="{BB962C8B-B14F-4D97-AF65-F5344CB8AC3E}">
        <p14:creationId xmlns:p14="http://schemas.microsoft.com/office/powerpoint/2010/main" val="41314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F66907-7D08-4D1B-2DA4-017880370575}"/>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E2B00D9C-DD60-D018-B91D-7168025C5355}"/>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grpSp>
        <p:nvGrpSpPr>
          <p:cNvPr id="39" name="Group 38">
            <a:extLst>
              <a:ext uri="{FF2B5EF4-FFF2-40B4-BE49-F238E27FC236}">
                <a16:creationId xmlns:a16="http://schemas.microsoft.com/office/drawing/2014/main" id="{2939F10F-DE59-C9B3-BDE3-A6DDFCE5B2D7}"/>
              </a:ext>
            </a:extLst>
          </p:cNvPr>
          <p:cNvGrpSpPr/>
          <p:nvPr/>
        </p:nvGrpSpPr>
        <p:grpSpPr>
          <a:xfrm>
            <a:off x="92240" y="4012287"/>
            <a:ext cx="8915400" cy="1169313"/>
            <a:chOff x="92240" y="4419600"/>
            <a:chExt cx="8915400" cy="1169313"/>
          </a:xfrm>
        </p:grpSpPr>
        <p:sp>
          <p:nvSpPr>
            <p:cNvPr id="37" name="TextBox 36">
              <a:extLst>
                <a:ext uri="{FF2B5EF4-FFF2-40B4-BE49-F238E27FC236}">
                  <a16:creationId xmlns:a16="http://schemas.microsoft.com/office/drawing/2014/main" id="{81185D23-9DB3-0A6A-47BD-718C851DFBBE}"/>
                </a:ext>
              </a:extLst>
            </p:cNvPr>
            <p:cNvSpPr txBox="1"/>
            <p:nvPr/>
          </p:nvSpPr>
          <p:spPr>
            <a:xfrm>
              <a:off x="92240" y="4419600"/>
              <a:ext cx="8915400" cy="369332"/>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07 : </a:t>
              </a:r>
              <a:r>
                <a:rPr lang="fr-FR" b="0" dirty="0"/>
                <a:t>Intégrer le modèle dans un système réel pour qu’il soit utilisé en production.</a:t>
              </a:r>
            </a:p>
          </p:txBody>
        </p:sp>
        <p:sp>
          <p:nvSpPr>
            <p:cNvPr id="38" name="TextBox 37">
              <a:extLst>
                <a:ext uri="{FF2B5EF4-FFF2-40B4-BE49-F238E27FC236}">
                  <a16:creationId xmlns:a16="http://schemas.microsoft.com/office/drawing/2014/main" id="{692AB86C-0196-DCE2-ADA4-2D1FE52058F4}"/>
                </a:ext>
              </a:extLst>
            </p:cNvPr>
            <p:cNvSpPr txBox="1"/>
            <p:nvPr/>
          </p:nvSpPr>
          <p:spPr>
            <a:xfrm>
              <a:off x="156408" y="4942582"/>
              <a:ext cx="8686800" cy="646331"/>
            </a:xfrm>
            <a:prstGeom prst="rect">
              <a:avLst/>
            </a:prstGeom>
            <a:noFill/>
          </p:spPr>
          <p:txBody>
            <a:bodyPr wrap="square">
              <a:spAutoFit/>
            </a:bodyPr>
            <a:lstStyle/>
            <a:p>
              <a:pPr marL="742950" lvl="1" indent="-285750">
                <a:spcBef>
                  <a:spcPts val="600"/>
                </a:spcBef>
                <a:spcAft>
                  <a:spcPts val="600"/>
                </a:spcAft>
                <a:buFont typeface="Wingdings" panose="05000000000000000000" pitchFamily="2" charset="2"/>
                <a:buChar char="§"/>
              </a:pPr>
              <a:r>
                <a:rPr lang="fr-FR" dirty="0"/>
                <a:t>Le modèle est intégré dans l'application bancaire pour aider les conseillers à évaluer les risques de prêt en temps réel.</a:t>
              </a:r>
            </a:p>
          </p:txBody>
        </p:sp>
      </p:grpSp>
      <p:sp>
        <p:nvSpPr>
          <p:cNvPr id="2" name="Rectangle: Rounded Corners 1">
            <a:extLst>
              <a:ext uri="{FF2B5EF4-FFF2-40B4-BE49-F238E27FC236}">
                <a16:creationId xmlns:a16="http://schemas.microsoft.com/office/drawing/2014/main" id="{7E8C6171-F21A-7C84-7C22-EBE9E51B90A3}"/>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7" name="Rectangle: Rounded Corners 6">
            <a:extLst>
              <a:ext uri="{FF2B5EF4-FFF2-40B4-BE49-F238E27FC236}">
                <a16:creationId xmlns:a16="http://schemas.microsoft.com/office/drawing/2014/main" id="{765F6305-1EC2-EE41-1668-85AA68E2F9E1}"/>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17" name="Arrow: Right 16">
            <a:extLst>
              <a:ext uri="{FF2B5EF4-FFF2-40B4-BE49-F238E27FC236}">
                <a16:creationId xmlns:a16="http://schemas.microsoft.com/office/drawing/2014/main" id="{384A1CC2-1E7E-9E03-2FF0-00861763D57B}"/>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Rectangle: Rounded Corners 19">
            <a:extLst>
              <a:ext uri="{FF2B5EF4-FFF2-40B4-BE49-F238E27FC236}">
                <a16:creationId xmlns:a16="http://schemas.microsoft.com/office/drawing/2014/main" id="{01F56E0E-424A-7A61-A34D-F151F16F03DA}"/>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21" name="Arrow: Right 20">
            <a:extLst>
              <a:ext uri="{FF2B5EF4-FFF2-40B4-BE49-F238E27FC236}">
                <a16:creationId xmlns:a16="http://schemas.microsoft.com/office/drawing/2014/main" id="{84DB1399-00EF-7DF9-8F04-97C831CD3B6B}"/>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0" name="Rectangle: Rounded Corners 39">
            <a:extLst>
              <a:ext uri="{FF2B5EF4-FFF2-40B4-BE49-F238E27FC236}">
                <a16:creationId xmlns:a16="http://schemas.microsoft.com/office/drawing/2014/main" id="{DD1B9FD4-D856-488C-7488-0695FF961AA2}"/>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41" name="Arrow: Right 40">
            <a:extLst>
              <a:ext uri="{FF2B5EF4-FFF2-40B4-BE49-F238E27FC236}">
                <a16:creationId xmlns:a16="http://schemas.microsoft.com/office/drawing/2014/main" id="{6EB56BF5-F152-2A6E-2921-F659224CE6DB}"/>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Rectangle: Rounded Corners 42">
            <a:extLst>
              <a:ext uri="{FF2B5EF4-FFF2-40B4-BE49-F238E27FC236}">
                <a16:creationId xmlns:a16="http://schemas.microsoft.com/office/drawing/2014/main" id="{00AA8449-6781-2D9B-91DD-4F43D755B94D}"/>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44" name="Arrow: Curved Left 43">
            <a:extLst>
              <a:ext uri="{FF2B5EF4-FFF2-40B4-BE49-F238E27FC236}">
                <a16:creationId xmlns:a16="http://schemas.microsoft.com/office/drawing/2014/main" id="{B9564A0D-F83C-362B-F50F-1D8C04D02B3B}"/>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46" name="Rectangle: Rounded Corners 45">
            <a:extLst>
              <a:ext uri="{FF2B5EF4-FFF2-40B4-BE49-F238E27FC236}">
                <a16:creationId xmlns:a16="http://schemas.microsoft.com/office/drawing/2014/main" id="{72E15F30-1EDE-9122-F6DD-40F3D177A943}"/>
              </a:ext>
            </a:extLst>
          </p:cNvPr>
          <p:cNvSpPr/>
          <p:nvPr/>
        </p:nvSpPr>
        <p:spPr>
          <a:xfrm>
            <a:off x="852534" y="2554070"/>
            <a:ext cx="1545755"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47" name="Arrow: Right 46">
            <a:extLst>
              <a:ext uri="{FF2B5EF4-FFF2-40B4-BE49-F238E27FC236}">
                <a16:creationId xmlns:a16="http://schemas.microsoft.com/office/drawing/2014/main" id="{8A2DEB97-21D5-6C76-ABDD-278398307F4B}"/>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9" name="Rectangle: Rounded Corners 48">
            <a:extLst>
              <a:ext uri="{FF2B5EF4-FFF2-40B4-BE49-F238E27FC236}">
                <a16:creationId xmlns:a16="http://schemas.microsoft.com/office/drawing/2014/main" id="{9FC6E97B-0C6D-AF85-901C-0F6A27062911}"/>
              </a:ext>
            </a:extLst>
          </p:cNvPr>
          <p:cNvSpPr/>
          <p:nvPr/>
        </p:nvSpPr>
        <p:spPr>
          <a:xfrm>
            <a:off x="2895600" y="2554070"/>
            <a:ext cx="1600200"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50" name="Arrow: Right 49">
            <a:extLst>
              <a:ext uri="{FF2B5EF4-FFF2-40B4-BE49-F238E27FC236}">
                <a16:creationId xmlns:a16="http://schemas.microsoft.com/office/drawing/2014/main" id="{C682EE85-8770-A383-F962-E98DB6E6333D}"/>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2" name="Rectangle: Rounded Corners 51">
            <a:extLst>
              <a:ext uri="{FF2B5EF4-FFF2-40B4-BE49-F238E27FC236}">
                <a16:creationId xmlns:a16="http://schemas.microsoft.com/office/drawing/2014/main" id="{DB06E1BB-0E3A-FFFD-D111-BC119471D992}"/>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53" name="Arrow: Right 52">
            <a:extLst>
              <a:ext uri="{FF2B5EF4-FFF2-40B4-BE49-F238E27FC236}">
                <a16:creationId xmlns:a16="http://schemas.microsoft.com/office/drawing/2014/main" id="{A72425D3-7056-B6FB-E9F7-5C5CC251B341}"/>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4" name="Arrow: Curved Left 53">
            <a:extLst>
              <a:ext uri="{FF2B5EF4-FFF2-40B4-BE49-F238E27FC236}">
                <a16:creationId xmlns:a16="http://schemas.microsoft.com/office/drawing/2014/main" id="{EC230AC3-5DD8-892D-BAB0-04209D12F393}"/>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5" name="Slide Number Placeholder 54">
            <a:extLst>
              <a:ext uri="{FF2B5EF4-FFF2-40B4-BE49-F238E27FC236}">
                <a16:creationId xmlns:a16="http://schemas.microsoft.com/office/drawing/2014/main" id="{8A601854-5DEE-2E06-B352-9F23991B748E}"/>
              </a:ext>
            </a:extLst>
          </p:cNvPr>
          <p:cNvSpPr>
            <a:spLocks noGrp="1"/>
          </p:cNvSpPr>
          <p:nvPr>
            <p:ph type="sldNum" sz="quarter" idx="7"/>
          </p:nvPr>
        </p:nvSpPr>
        <p:spPr/>
        <p:txBody>
          <a:bodyPr/>
          <a:lstStyle/>
          <a:p>
            <a:pPr marL="38100">
              <a:lnSpc>
                <a:spcPts val="1240"/>
              </a:lnSpc>
            </a:pPr>
            <a:fld id="{81D60167-4931-47E6-BA6A-407CBD079E47}" type="slidenum">
              <a:rPr lang="fr-FR" smtClean="0"/>
              <a:t>23</a:t>
            </a:fld>
            <a:endParaRPr lang="fr-FR" dirty="0"/>
          </a:p>
        </p:txBody>
      </p:sp>
    </p:spTree>
    <p:extLst>
      <p:ext uri="{BB962C8B-B14F-4D97-AF65-F5344CB8AC3E}">
        <p14:creationId xmlns:p14="http://schemas.microsoft.com/office/powerpoint/2010/main" val="1163969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2418A56-0DFC-3E28-3DE4-51E9301E44EF}"/>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CBBEA477-B94D-7915-2A61-32A2CEAA477A}"/>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Science de données – </a:t>
            </a:r>
            <a:r>
              <a:rPr lang="fr-FR" sz="2800" spc="405" dirty="0">
                <a:solidFill>
                  <a:schemeClr val="bg1"/>
                </a:solidFill>
              </a:rPr>
              <a:t>Cycle de vie</a:t>
            </a:r>
            <a:endParaRPr sz="3600" dirty="0">
              <a:solidFill>
                <a:schemeClr val="bg1"/>
              </a:solidFill>
            </a:endParaRPr>
          </a:p>
        </p:txBody>
      </p:sp>
      <p:sp>
        <p:nvSpPr>
          <p:cNvPr id="9" name="Rectangle: Rounded Corners 8">
            <a:extLst>
              <a:ext uri="{FF2B5EF4-FFF2-40B4-BE49-F238E27FC236}">
                <a16:creationId xmlns:a16="http://schemas.microsoft.com/office/drawing/2014/main" id="{CBE914BA-6C1D-8557-43A7-64B635457118}"/>
              </a:ext>
            </a:extLst>
          </p:cNvPr>
          <p:cNvSpPr/>
          <p:nvPr/>
        </p:nvSpPr>
        <p:spPr>
          <a:xfrm>
            <a:off x="838200" y="990600"/>
            <a:ext cx="20574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Compréhension du problème</a:t>
            </a:r>
          </a:p>
        </p:txBody>
      </p:sp>
      <p:sp>
        <p:nvSpPr>
          <p:cNvPr id="11" name="Rectangle: Rounded Corners 10">
            <a:extLst>
              <a:ext uri="{FF2B5EF4-FFF2-40B4-BE49-F238E27FC236}">
                <a16:creationId xmlns:a16="http://schemas.microsoft.com/office/drawing/2014/main" id="{6498AE78-E0B2-0492-E048-8EE097078A65}"/>
              </a:ext>
            </a:extLst>
          </p:cNvPr>
          <p:cNvSpPr/>
          <p:nvPr/>
        </p:nvSpPr>
        <p:spPr>
          <a:xfrm>
            <a:off x="32766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Collecte de données</a:t>
            </a:r>
          </a:p>
        </p:txBody>
      </p:sp>
      <p:sp>
        <p:nvSpPr>
          <p:cNvPr id="18" name="Arrow: Right 17">
            <a:extLst>
              <a:ext uri="{FF2B5EF4-FFF2-40B4-BE49-F238E27FC236}">
                <a16:creationId xmlns:a16="http://schemas.microsoft.com/office/drawing/2014/main" id="{956E65C4-E0B4-B1E9-F576-9E4BBA83943B}"/>
              </a:ext>
            </a:extLst>
          </p:cNvPr>
          <p:cNvSpPr/>
          <p:nvPr/>
        </p:nvSpPr>
        <p:spPr>
          <a:xfrm>
            <a:off x="2719136"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Rounded Corners 9">
            <a:extLst>
              <a:ext uri="{FF2B5EF4-FFF2-40B4-BE49-F238E27FC236}">
                <a16:creationId xmlns:a16="http://schemas.microsoft.com/office/drawing/2014/main" id="{FC2F3E80-8E57-7F0E-8568-47FD0F81C4C7}"/>
              </a:ext>
            </a:extLst>
          </p:cNvPr>
          <p:cNvSpPr/>
          <p:nvPr/>
        </p:nvSpPr>
        <p:spPr>
          <a:xfrm>
            <a:off x="51054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Préparation de données</a:t>
            </a:r>
          </a:p>
        </p:txBody>
      </p:sp>
      <p:sp>
        <p:nvSpPr>
          <p:cNvPr id="23" name="Arrow: Right 22">
            <a:extLst>
              <a:ext uri="{FF2B5EF4-FFF2-40B4-BE49-F238E27FC236}">
                <a16:creationId xmlns:a16="http://schemas.microsoft.com/office/drawing/2014/main" id="{D6940993-476E-A181-78B6-A77D7696E1E5}"/>
              </a:ext>
            </a:extLst>
          </p:cNvPr>
          <p:cNvSpPr/>
          <p:nvPr/>
        </p:nvSpPr>
        <p:spPr>
          <a:xfrm>
            <a:off x="4566344" y="116706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Rounded Corners 11">
            <a:extLst>
              <a:ext uri="{FF2B5EF4-FFF2-40B4-BE49-F238E27FC236}">
                <a16:creationId xmlns:a16="http://schemas.microsoft.com/office/drawing/2014/main" id="{7931A7F6-C4B3-EF5C-1822-B9EE690080E1}"/>
              </a:ext>
            </a:extLst>
          </p:cNvPr>
          <p:cNvSpPr/>
          <p:nvPr/>
        </p:nvSpPr>
        <p:spPr>
          <a:xfrm>
            <a:off x="6934200" y="99060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Exploration et Analyse</a:t>
            </a:r>
          </a:p>
        </p:txBody>
      </p:sp>
      <p:sp>
        <p:nvSpPr>
          <p:cNvPr id="24" name="Arrow: Right 23">
            <a:extLst>
              <a:ext uri="{FF2B5EF4-FFF2-40B4-BE49-F238E27FC236}">
                <a16:creationId xmlns:a16="http://schemas.microsoft.com/office/drawing/2014/main" id="{4B7E9F65-ED90-FBC2-F0FC-C48275D9C916}"/>
              </a:ext>
            </a:extLst>
          </p:cNvPr>
          <p:cNvSpPr/>
          <p:nvPr/>
        </p:nvSpPr>
        <p:spPr>
          <a:xfrm>
            <a:off x="6440904" y="1163904"/>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Rounded Corners 15">
            <a:extLst>
              <a:ext uri="{FF2B5EF4-FFF2-40B4-BE49-F238E27FC236}">
                <a16:creationId xmlns:a16="http://schemas.microsoft.com/office/drawing/2014/main" id="{CF3446F3-059B-C0E2-71E2-0F60F46562D5}"/>
              </a:ext>
            </a:extLst>
          </p:cNvPr>
          <p:cNvSpPr/>
          <p:nvPr/>
        </p:nvSpPr>
        <p:spPr>
          <a:xfrm>
            <a:off x="687404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Construction du modèle</a:t>
            </a:r>
          </a:p>
        </p:txBody>
      </p:sp>
      <p:sp>
        <p:nvSpPr>
          <p:cNvPr id="25" name="Arrow: Curved Left 24">
            <a:extLst>
              <a:ext uri="{FF2B5EF4-FFF2-40B4-BE49-F238E27FC236}">
                <a16:creationId xmlns:a16="http://schemas.microsoft.com/office/drawing/2014/main" id="{83517523-29A2-17A0-22D5-50CF4730549F}"/>
              </a:ext>
            </a:extLst>
          </p:cNvPr>
          <p:cNvSpPr/>
          <p:nvPr/>
        </p:nvSpPr>
        <p:spPr>
          <a:xfrm>
            <a:off x="8305800" y="1219200"/>
            <a:ext cx="762000" cy="1838658"/>
          </a:xfrm>
          <a:prstGeom prst="curvedLeftArrow">
            <a:avLst>
              <a:gd name="adj1" fmla="val 25000"/>
              <a:gd name="adj2" fmla="val 50000"/>
              <a:gd name="adj3" fmla="val 29243"/>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Rectangle: Rounded Corners 12">
            <a:extLst>
              <a:ext uri="{FF2B5EF4-FFF2-40B4-BE49-F238E27FC236}">
                <a16:creationId xmlns:a16="http://schemas.microsoft.com/office/drawing/2014/main" id="{07B50D68-DB95-B609-04C0-25B9CEE5060C}"/>
              </a:ext>
            </a:extLst>
          </p:cNvPr>
          <p:cNvSpPr/>
          <p:nvPr/>
        </p:nvSpPr>
        <p:spPr>
          <a:xfrm>
            <a:off x="852534" y="2554070"/>
            <a:ext cx="1545755" cy="646330"/>
          </a:xfrm>
          <a:prstGeom prst="roundRect">
            <a:avLst/>
          </a:prstGeom>
          <a:solidFill>
            <a:schemeClr val="tx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Maintenance</a:t>
            </a:r>
          </a:p>
        </p:txBody>
      </p:sp>
      <p:sp>
        <p:nvSpPr>
          <p:cNvPr id="26" name="Arrow: Right 25">
            <a:extLst>
              <a:ext uri="{FF2B5EF4-FFF2-40B4-BE49-F238E27FC236}">
                <a16:creationId xmlns:a16="http://schemas.microsoft.com/office/drawing/2014/main" id="{701B4B06-3ADE-2160-2CCC-90E9978168A2}"/>
              </a:ext>
            </a:extLst>
          </p:cNvPr>
          <p:cNvSpPr/>
          <p:nvPr/>
        </p:nvSpPr>
        <p:spPr>
          <a:xfrm rot="10800000">
            <a:off x="2273963"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Rounded Corners 14">
            <a:extLst>
              <a:ext uri="{FF2B5EF4-FFF2-40B4-BE49-F238E27FC236}">
                <a16:creationId xmlns:a16="http://schemas.microsoft.com/office/drawing/2014/main" id="{77067110-424D-F014-02DD-26FB5E2C36F2}"/>
              </a:ext>
            </a:extLst>
          </p:cNvPr>
          <p:cNvSpPr/>
          <p:nvPr/>
        </p:nvSpPr>
        <p:spPr>
          <a:xfrm>
            <a:off x="2895600" y="2554070"/>
            <a:ext cx="16002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Déploiement</a:t>
            </a:r>
          </a:p>
        </p:txBody>
      </p:sp>
      <p:sp>
        <p:nvSpPr>
          <p:cNvPr id="27" name="Arrow: Right 26">
            <a:extLst>
              <a:ext uri="{FF2B5EF4-FFF2-40B4-BE49-F238E27FC236}">
                <a16:creationId xmlns:a16="http://schemas.microsoft.com/office/drawing/2014/main" id="{7FAB44E1-E6DD-B8A8-F716-46E13B137FD9}"/>
              </a:ext>
            </a:extLst>
          </p:cNvPr>
          <p:cNvSpPr/>
          <p:nvPr/>
        </p:nvSpPr>
        <p:spPr>
          <a:xfrm rot="10800000">
            <a:off x="4361809" y="272400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Rectangle: Rounded Corners 13">
            <a:extLst>
              <a:ext uri="{FF2B5EF4-FFF2-40B4-BE49-F238E27FC236}">
                <a16:creationId xmlns:a16="http://schemas.microsoft.com/office/drawing/2014/main" id="{F6F32E61-B80F-34A5-A0FC-BDE43180148B}"/>
              </a:ext>
            </a:extLst>
          </p:cNvPr>
          <p:cNvSpPr/>
          <p:nvPr/>
        </p:nvSpPr>
        <p:spPr>
          <a:xfrm>
            <a:off x="4989096" y="2554070"/>
            <a:ext cx="1447800" cy="646330"/>
          </a:xfrm>
          <a:prstGeom prst="round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Evaluation du modèle</a:t>
            </a:r>
          </a:p>
        </p:txBody>
      </p:sp>
      <p:sp>
        <p:nvSpPr>
          <p:cNvPr id="28" name="Arrow: Right 27">
            <a:extLst>
              <a:ext uri="{FF2B5EF4-FFF2-40B4-BE49-F238E27FC236}">
                <a16:creationId xmlns:a16="http://schemas.microsoft.com/office/drawing/2014/main" id="{24A69CDD-3CAF-161F-055A-78214543B696}"/>
              </a:ext>
            </a:extLst>
          </p:cNvPr>
          <p:cNvSpPr/>
          <p:nvPr/>
        </p:nvSpPr>
        <p:spPr>
          <a:xfrm rot="10800000">
            <a:off x="6236369" y="2720840"/>
            <a:ext cx="720000" cy="324000"/>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Arrow: Curved Left 28">
            <a:extLst>
              <a:ext uri="{FF2B5EF4-FFF2-40B4-BE49-F238E27FC236}">
                <a16:creationId xmlns:a16="http://schemas.microsoft.com/office/drawing/2014/main" id="{1BA0E0EE-D15A-FE9D-902A-1CAABE451CB2}"/>
              </a:ext>
            </a:extLst>
          </p:cNvPr>
          <p:cNvSpPr/>
          <p:nvPr/>
        </p:nvSpPr>
        <p:spPr>
          <a:xfrm rot="10800000">
            <a:off x="164433" y="1171072"/>
            <a:ext cx="762000" cy="1838658"/>
          </a:xfrm>
          <a:prstGeom prst="curvedLeftArrow">
            <a:avLst>
              <a:gd name="adj1" fmla="val 25000"/>
              <a:gd name="adj2" fmla="val 50000"/>
              <a:gd name="adj3" fmla="val 29243"/>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TextBox 2">
            <a:extLst>
              <a:ext uri="{FF2B5EF4-FFF2-40B4-BE49-F238E27FC236}">
                <a16:creationId xmlns:a16="http://schemas.microsoft.com/office/drawing/2014/main" id="{9828C975-2981-42BA-CBEA-138F2A6B9333}"/>
              </a:ext>
            </a:extLst>
          </p:cNvPr>
          <p:cNvSpPr txBox="1"/>
          <p:nvPr/>
        </p:nvSpPr>
        <p:spPr>
          <a:xfrm>
            <a:off x="100264" y="4230469"/>
            <a:ext cx="8915400" cy="646331"/>
          </a:xfrm>
          <a:prstGeom prst="rect">
            <a:avLst/>
          </a:prstGeom>
          <a:solidFill>
            <a:schemeClr val="bg1">
              <a:lumMod val="85000"/>
            </a:schemeClr>
          </a:solidFill>
        </p:spPr>
        <p:txBody>
          <a:bodyPr wrap="square">
            <a:spAutoFit/>
          </a:bodyPr>
          <a:lstStyle>
            <a:defPPr>
              <a:defRPr lang="en-US"/>
            </a:defPPr>
            <a:lvl1pPr>
              <a:defRPr b="1"/>
            </a:lvl1pPr>
          </a:lstStyle>
          <a:p>
            <a:r>
              <a:rPr lang="fr-FR" dirty="0"/>
              <a:t>Etape 08 : </a:t>
            </a:r>
            <a:r>
              <a:rPr lang="fr-FR" b="0" dirty="0"/>
              <a:t>Controller le modèle pour s'assurer qu'il reste performant dans le temps (drift des données, évolution des comportements).</a:t>
            </a:r>
          </a:p>
        </p:txBody>
      </p:sp>
      <p:sp>
        <p:nvSpPr>
          <p:cNvPr id="4" name="Slide Number Placeholder 3">
            <a:extLst>
              <a:ext uri="{FF2B5EF4-FFF2-40B4-BE49-F238E27FC236}">
                <a16:creationId xmlns:a16="http://schemas.microsoft.com/office/drawing/2014/main" id="{5C878D0C-3EA8-A0C4-C498-1D52EECFBA5F}"/>
              </a:ext>
            </a:extLst>
          </p:cNvPr>
          <p:cNvSpPr>
            <a:spLocks noGrp="1"/>
          </p:cNvSpPr>
          <p:nvPr>
            <p:ph type="sldNum" sz="quarter" idx="7"/>
          </p:nvPr>
        </p:nvSpPr>
        <p:spPr/>
        <p:txBody>
          <a:bodyPr/>
          <a:lstStyle/>
          <a:p>
            <a:pPr marL="38100">
              <a:lnSpc>
                <a:spcPts val="1240"/>
              </a:lnSpc>
            </a:pPr>
            <a:fld id="{81D60167-4931-47E6-BA6A-407CBD079E47}" type="slidenum">
              <a:rPr lang="fr-FR" smtClean="0"/>
              <a:t>24</a:t>
            </a:fld>
            <a:endParaRPr lang="fr-FR" dirty="0"/>
          </a:p>
        </p:txBody>
      </p:sp>
    </p:spTree>
    <p:extLst>
      <p:ext uri="{BB962C8B-B14F-4D97-AF65-F5344CB8AC3E}">
        <p14:creationId xmlns:p14="http://schemas.microsoft.com/office/powerpoint/2010/main" val="2409532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837854-5C1A-9560-3735-373F4D8BF0C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46905A6-12D9-6FCB-BAD2-B4063BE556BF}"/>
              </a:ext>
            </a:extLst>
          </p:cNvPr>
          <p:cNvSpPr txBox="1"/>
          <p:nvPr/>
        </p:nvSpPr>
        <p:spPr>
          <a:xfrm>
            <a:off x="2698792" y="1603235"/>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Expert du domaine</a:t>
            </a:r>
          </a:p>
        </p:txBody>
      </p:sp>
      <p:sp>
        <p:nvSpPr>
          <p:cNvPr id="8" name="TextBox 7">
            <a:extLst>
              <a:ext uri="{FF2B5EF4-FFF2-40B4-BE49-F238E27FC236}">
                <a16:creationId xmlns:a16="http://schemas.microsoft.com/office/drawing/2014/main" id="{E277201B-3BCE-4AF4-52C0-3E5367779447}"/>
              </a:ext>
            </a:extLst>
          </p:cNvPr>
          <p:cNvSpPr txBox="1"/>
          <p:nvPr/>
        </p:nvSpPr>
        <p:spPr>
          <a:xfrm>
            <a:off x="2698792" y="2607879"/>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Data </a:t>
            </a:r>
            <a:r>
              <a:rPr lang="fr-FR" dirty="0" err="1"/>
              <a:t>Scientist</a:t>
            </a:r>
            <a:endParaRPr lang="fr-FR" dirty="0"/>
          </a:p>
        </p:txBody>
      </p:sp>
      <p:sp>
        <p:nvSpPr>
          <p:cNvPr id="9" name="TextBox 8">
            <a:extLst>
              <a:ext uri="{FF2B5EF4-FFF2-40B4-BE49-F238E27FC236}">
                <a16:creationId xmlns:a16="http://schemas.microsoft.com/office/drawing/2014/main" id="{ABA429BD-6490-AC39-4FE4-C578B3FC222B}"/>
              </a:ext>
            </a:extLst>
          </p:cNvPr>
          <p:cNvSpPr txBox="1"/>
          <p:nvPr/>
        </p:nvSpPr>
        <p:spPr>
          <a:xfrm>
            <a:off x="2667000" y="3621338"/>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Machine Learning </a:t>
            </a:r>
            <a:r>
              <a:rPr lang="fr-FR" dirty="0" err="1"/>
              <a:t>Engineer</a:t>
            </a:r>
            <a:endParaRPr lang="fr-FR" dirty="0"/>
          </a:p>
        </p:txBody>
      </p:sp>
      <p:sp>
        <p:nvSpPr>
          <p:cNvPr id="11" name="TextBox 10">
            <a:extLst>
              <a:ext uri="{FF2B5EF4-FFF2-40B4-BE49-F238E27FC236}">
                <a16:creationId xmlns:a16="http://schemas.microsoft.com/office/drawing/2014/main" id="{0E3D9795-B484-6E0C-6161-CB58002BD7BE}"/>
              </a:ext>
            </a:extLst>
          </p:cNvPr>
          <p:cNvSpPr txBox="1"/>
          <p:nvPr/>
        </p:nvSpPr>
        <p:spPr>
          <a:xfrm>
            <a:off x="2741324" y="4547156"/>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Data </a:t>
            </a:r>
            <a:r>
              <a:rPr lang="fr-FR" dirty="0" err="1"/>
              <a:t>Engineer</a:t>
            </a:r>
            <a:endParaRPr lang="fr-FR" dirty="0"/>
          </a:p>
        </p:txBody>
      </p:sp>
      <p:sp>
        <p:nvSpPr>
          <p:cNvPr id="12" name="TextBox 11">
            <a:extLst>
              <a:ext uri="{FF2B5EF4-FFF2-40B4-BE49-F238E27FC236}">
                <a16:creationId xmlns:a16="http://schemas.microsoft.com/office/drawing/2014/main" id="{B4376265-F991-8072-5C4B-AE13D0F94B61}"/>
              </a:ext>
            </a:extLst>
          </p:cNvPr>
          <p:cNvSpPr txBox="1"/>
          <p:nvPr/>
        </p:nvSpPr>
        <p:spPr>
          <a:xfrm>
            <a:off x="2741324" y="5551800"/>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Business </a:t>
            </a:r>
            <a:r>
              <a:rPr lang="fr-FR" dirty="0" err="1"/>
              <a:t>Analyst</a:t>
            </a:r>
            <a:endParaRPr lang="fr-FR" dirty="0"/>
          </a:p>
        </p:txBody>
      </p:sp>
      <p:sp>
        <p:nvSpPr>
          <p:cNvPr id="6" name="object 2">
            <a:extLst>
              <a:ext uri="{FF2B5EF4-FFF2-40B4-BE49-F238E27FC236}">
                <a16:creationId xmlns:a16="http://schemas.microsoft.com/office/drawing/2014/main" id="{F42E5250-BBE9-996B-5669-8FDB9E3EDBFB}"/>
              </a:ext>
            </a:extLst>
          </p:cNvPr>
          <p:cNvSpPr txBox="1">
            <a:spLocks noGrp="1"/>
          </p:cNvSpPr>
          <p:nvPr>
            <p:ph type="title"/>
          </p:nvPr>
        </p:nvSpPr>
        <p:spPr>
          <a:xfrm>
            <a:off x="0" y="-25484"/>
            <a:ext cx="9144000" cy="874598"/>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dirty="0"/>
              <a:t>Qui est impliqué dans un projet de science de données</a:t>
            </a:r>
            <a:endParaRPr sz="2800" dirty="0"/>
          </a:p>
        </p:txBody>
      </p:sp>
      <p:sp>
        <p:nvSpPr>
          <p:cNvPr id="7" name="Slide Number Placeholder 6">
            <a:extLst>
              <a:ext uri="{FF2B5EF4-FFF2-40B4-BE49-F238E27FC236}">
                <a16:creationId xmlns:a16="http://schemas.microsoft.com/office/drawing/2014/main" id="{CD7AEA6E-0106-CFCF-C778-492046711752}"/>
              </a:ext>
            </a:extLst>
          </p:cNvPr>
          <p:cNvSpPr>
            <a:spLocks noGrp="1"/>
          </p:cNvSpPr>
          <p:nvPr>
            <p:ph type="sldNum" sz="quarter" idx="7"/>
          </p:nvPr>
        </p:nvSpPr>
        <p:spPr/>
        <p:txBody>
          <a:bodyPr/>
          <a:lstStyle/>
          <a:p>
            <a:pPr marL="38100">
              <a:lnSpc>
                <a:spcPts val="1240"/>
              </a:lnSpc>
            </a:pPr>
            <a:fld id="{81D60167-4931-47E6-BA6A-407CBD079E47}" type="slidenum">
              <a:rPr lang="fr-FR" smtClean="0"/>
              <a:t>25</a:t>
            </a:fld>
            <a:endParaRPr lang="fr-FR" dirty="0"/>
          </a:p>
        </p:txBody>
      </p:sp>
    </p:spTree>
    <p:extLst>
      <p:ext uri="{BB962C8B-B14F-4D97-AF65-F5344CB8AC3E}">
        <p14:creationId xmlns:p14="http://schemas.microsoft.com/office/powerpoint/2010/main" val="570727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9F9C20C-C90E-DE1F-3A69-D051E348486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8719B4-32E2-5F0D-C94C-9E59E058880F}"/>
              </a:ext>
            </a:extLst>
          </p:cNvPr>
          <p:cNvSpPr txBox="1"/>
          <p:nvPr/>
        </p:nvSpPr>
        <p:spPr>
          <a:xfrm>
            <a:off x="109868" y="1603235"/>
            <a:ext cx="3888000" cy="468000"/>
          </a:xfrm>
          <a:prstGeom prst="rect">
            <a:avLst/>
          </a:prstGeom>
          <a:solidFill>
            <a:schemeClr val="tx2">
              <a:lumMod val="40000"/>
              <a:lumOff val="60000"/>
            </a:schemeClr>
          </a:solidFill>
        </p:spPr>
        <p:txBody>
          <a:bodyPr wrap="square">
            <a:spAutoFit/>
          </a:bodyPr>
          <a:lstStyle/>
          <a:p>
            <a:pPr algn="ctr">
              <a:spcBef>
                <a:spcPts val="600"/>
              </a:spcBef>
              <a:spcAft>
                <a:spcPts val="600"/>
              </a:spcAft>
            </a:pPr>
            <a:r>
              <a:rPr lang="fr-FR" sz="2000" b="1" dirty="0"/>
              <a:t>Expert du domaine</a:t>
            </a:r>
          </a:p>
        </p:txBody>
      </p:sp>
      <p:sp>
        <p:nvSpPr>
          <p:cNvPr id="8" name="TextBox 7">
            <a:extLst>
              <a:ext uri="{FF2B5EF4-FFF2-40B4-BE49-F238E27FC236}">
                <a16:creationId xmlns:a16="http://schemas.microsoft.com/office/drawing/2014/main" id="{D7271DD8-D68A-A458-CA32-A157179181AC}"/>
              </a:ext>
            </a:extLst>
          </p:cNvPr>
          <p:cNvSpPr txBox="1"/>
          <p:nvPr/>
        </p:nvSpPr>
        <p:spPr>
          <a:xfrm>
            <a:off x="109868" y="2607879"/>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Scientist</a:t>
            </a:r>
            <a:endParaRPr lang="fr-FR" sz="2000" b="1" dirty="0">
              <a:solidFill>
                <a:schemeClr val="bg1"/>
              </a:solidFill>
            </a:endParaRPr>
          </a:p>
        </p:txBody>
      </p:sp>
      <p:sp>
        <p:nvSpPr>
          <p:cNvPr id="9" name="TextBox 8">
            <a:extLst>
              <a:ext uri="{FF2B5EF4-FFF2-40B4-BE49-F238E27FC236}">
                <a16:creationId xmlns:a16="http://schemas.microsoft.com/office/drawing/2014/main" id="{759DD0C6-C951-2E5C-B7C9-2960143097F0}"/>
              </a:ext>
            </a:extLst>
          </p:cNvPr>
          <p:cNvSpPr txBox="1"/>
          <p:nvPr/>
        </p:nvSpPr>
        <p:spPr>
          <a:xfrm>
            <a:off x="78076" y="3621338"/>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Machine Learning </a:t>
            </a:r>
            <a:r>
              <a:rPr lang="fr-FR" sz="2000" b="1" dirty="0" err="1">
                <a:solidFill>
                  <a:schemeClr val="bg1"/>
                </a:solidFill>
              </a:rPr>
              <a:t>Engineer</a:t>
            </a:r>
            <a:endParaRPr lang="fr-FR" sz="2000" b="1" dirty="0">
              <a:solidFill>
                <a:schemeClr val="bg1"/>
              </a:solidFill>
            </a:endParaRPr>
          </a:p>
        </p:txBody>
      </p:sp>
      <p:sp>
        <p:nvSpPr>
          <p:cNvPr id="11" name="TextBox 10">
            <a:extLst>
              <a:ext uri="{FF2B5EF4-FFF2-40B4-BE49-F238E27FC236}">
                <a16:creationId xmlns:a16="http://schemas.microsoft.com/office/drawing/2014/main" id="{7DA4918E-65BE-95CB-04E2-0A6848A29937}"/>
              </a:ext>
            </a:extLst>
          </p:cNvPr>
          <p:cNvSpPr txBox="1"/>
          <p:nvPr/>
        </p:nvSpPr>
        <p:spPr>
          <a:xfrm>
            <a:off x="152400" y="4547156"/>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Engineer</a:t>
            </a:r>
            <a:endParaRPr lang="fr-FR" sz="2000" b="1" dirty="0">
              <a:solidFill>
                <a:schemeClr val="bg1"/>
              </a:solidFill>
            </a:endParaRPr>
          </a:p>
        </p:txBody>
      </p:sp>
      <p:sp>
        <p:nvSpPr>
          <p:cNvPr id="12" name="TextBox 11">
            <a:extLst>
              <a:ext uri="{FF2B5EF4-FFF2-40B4-BE49-F238E27FC236}">
                <a16:creationId xmlns:a16="http://schemas.microsoft.com/office/drawing/2014/main" id="{B34A29A3-42FA-CA4B-90E9-44E4C3305E1D}"/>
              </a:ext>
            </a:extLst>
          </p:cNvPr>
          <p:cNvSpPr txBox="1"/>
          <p:nvPr/>
        </p:nvSpPr>
        <p:spPr>
          <a:xfrm>
            <a:off x="152400" y="5551800"/>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Business </a:t>
            </a:r>
            <a:r>
              <a:rPr lang="fr-FR" sz="2000" b="1" dirty="0" err="1">
                <a:solidFill>
                  <a:schemeClr val="bg1"/>
                </a:solidFill>
              </a:rPr>
              <a:t>Analyst</a:t>
            </a:r>
            <a:endParaRPr lang="fr-FR" sz="2000" b="1" dirty="0">
              <a:solidFill>
                <a:schemeClr val="bg1"/>
              </a:solidFill>
            </a:endParaRPr>
          </a:p>
        </p:txBody>
      </p:sp>
      <p:sp>
        <p:nvSpPr>
          <p:cNvPr id="15" name="TextBox 14">
            <a:extLst>
              <a:ext uri="{FF2B5EF4-FFF2-40B4-BE49-F238E27FC236}">
                <a16:creationId xmlns:a16="http://schemas.microsoft.com/office/drawing/2014/main" id="{9465C703-E502-45AD-C691-E378C9EE4CE6}"/>
              </a:ext>
            </a:extLst>
          </p:cNvPr>
          <p:cNvSpPr txBox="1"/>
          <p:nvPr/>
        </p:nvSpPr>
        <p:spPr>
          <a:xfrm>
            <a:off x="4163635" y="3886200"/>
            <a:ext cx="4751765" cy="2542363"/>
          </a:xfrm>
          <a:prstGeom prst="rect">
            <a:avLst/>
          </a:prstGeom>
          <a:noFill/>
        </p:spPr>
        <p:txBody>
          <a:bodyPr wrap="square">
            <a:spAutoFit/>
          </a:bodyPr>
          <a:lstStyle/>
          <a:p>
            <a:pPr algn="just">
              <a:lnSpc>
                <a:spcPct val="150000"/>
              </a:lnSpc>
            </a:pPr>
            <a:r>
              <a:rPr lang="fr-FR" dirty="0"/>
              <a:t>Les projets de science des données sont utilisés dans divers secteurs d'activité, notamment la banque, la santé, l'industrie pétrolière, etc. Une personne ayant travaillé sur un sujet spécifique et en étant expert est qualifiée d'experte du domaine.</a:t>
            </a:r>
          </a:p>
        </p:txBody>
      </p:sp>
      <p:pic>
        <p:nvPicPr>
          <p:cNvPr id="2050" name="Picture 2" descr="The Four Types of Finance Experts | SmartAsset">
            <a:extLst>
              <a:ext uri="{FF2B5EF4-FFF2-40B4-BE49-F238E27FC236}">
                <a16:creationId xmlns:a16="http://schemas.microsoft.com/office/drawing/2014/main" id="{78669223-0481-3460-1177-1B00463DA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6133" y="1466989"/>
            <a:ext cx="3346828" cy="2268000"/>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2">
            <a:extLst>
              <a:ext uri="{FF2B5EF4-FFF2-40B4-BE49-F238E27FC236}">
                <a16:creationId xmlns:a16="http://schemas.microsoft.com/office/drawing/2014/main" id="{7A2F8A85-9696-4EA8-DC41-4B3C4F7D5BF7}"/>
              </a:ext>
            </a:extLst>
          </p:cNvPr>
          <p:cNvSpPr txBox="1">
            <a:spLocks noGrp="1"/>
          </p:cNvSpPr>
          <p:nvPr>
            <p:ph type="title"/>
          </p:nvPr>
        </p:nvSpPr>
        <p:spPr>
          <a:xfrm>
            <a:off x="0" y="-25484"/>
            <a:ext cx="9144000" cy="874598"/>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dirty="0"/>
              <a:t>Qui est impliqué dans un projet de science de données</a:t>
            </a:r>
            <a:endParaRPr sz="2800" dirty="0"/>
          </a:p>
        </p:txBody>
      </p:sp>
      <p:sp>
        <p:nvSpPr>
          <p:cNvPr id="2" name="Slide Number Placeholder 1">
            <a:extLst>
              <a:ext uri="{FF2B5EF4-FFF2-40B4-BE49-F238E27FC236}">
                <a16:creationId xmlns:a16="http://schemas.microsoft.com/office/drawing/2014/main" id="{27079C29-1F21-FECE-5D40-485BAE73C0F9}"/>
              </a:ext>
            </a:extLst>
          </p:cNvPr>
          <p:cNvSpPr>
            <a:spLocks noGrp="1"/>
          </p:cNvSpPr>
          <p:nvPr>
            <p:ph type="sldNum" sz="quarter" idx="7"/>
          </p:nvPr>
        </p:nvSpPr>
        <p:spPr/>
        <p:txBody>
          <a:bodyPr/>
          <a:lstStyle/>
          <a:p>
            <a:pPr marL="38100">
              <a:lnSpc>
                <a:spcPts val="1240"/>
              </a:lnSpc>
            </a:pPr>
            <a:fld id="{81D60167-4931-47E6-BA6A-407CBD079E47}" type="slidenum">
              <a:rPr lang="fr-FR" smtClean="0"/>
              <a:t>26</a:t>
            </a:fld>
            <a:endParaRPr lang="fr-FR" dirty="0"/>
          </a:p>
        </p:txBody>
      </p:sp>
    </p:spTree>
    <p:extLst>
      <p:ext uri="{BB962C8B-B14F-4D97-AF65-F5344CB8AC3E}">
        <p14:creationId xmlns:p14="http://schemas.microsoft.com/office/powerpoint/2010/main" val="125481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23D7435-B30F-91D7-2C12-B1F1F8AEA4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7F1AF1-195B-0A68-84DC-9236D8416484}"/>
              </a:ext>
            </a:extLst>
          </p:cNvPr>
          <p:cNvSpPr txBox="1">
            <a:spLocks noGrp="1"/>
          </p:cNvSpPr>
          <p:nvPr>
            <p:ph type="title"/>
          </p:nvPr>
        </p:nvSpPr>
        <p:spPr>
          <a:xfrm>
            <a:off x="631799" y="164299"/>
            <a:ext cx="8131201" cy="112082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Qui est impliqué dans projet  Science de Données ?</a:t>
            </a:r>
            <a:endParaRPr sz="3600" dirty="0"/>
          </a:p>
        </p:txBody>
      </p:sp>
      <p:sp>
        <p:nvSpPr>
          <p:cNvPr id="15" name="TextBox 14">
            <a:extLst>
              <a:ext uri="{FF2B5EF4-FFF2-40B4-BE49-F238E27FC236}">
                <a16:creationId xmlns:a16="http://schemas.microsoft.com/office/drawing/2014/main" id="{F22324CA-F289-69A5-4F42-11066F27E36B}"/>
              </a:ext>
            </a:extLst>
          </p:cNvPr>
          <p:cNvSpPr txBox="1"/>
          <p:nvPr/>
        </p:nvSpPr>
        <p:spPr>
          <a:xfrm>
            <a:off x="4278356" y="1861298"/>
            <a:ext cx="4751765" cy="1711366"/>
          </a:xfrm>
          <a:prstGeom prst="rect">
            <a:avLst/>
          </a:prstGeom>
          <a:solidFill>
            <a:schemeClr val="bg1">
              <a:lumMod val="95000"/>
            </a:schemeClr>
          </a:solidFill>
        </p:spPr>
        <p:txBody>
          <a:bodyPr wrap="square">
            <a:spAutoFit/>
          </a:bodyPr>
          <a:lstStyle/>
          <a:p>
            <a:pPr algn="just">
              <a:lnSpc>
                <a:spcPct val="150000"/>
              </a:lnSpc>
            </a:pPr>
            <a:r>
              <a:rPr lang="fr-FR" dirty="0"/>
              <a:t>Joue un </a:t>
            </a:r>
            <a:r>
              <a:rPr lang="fr-FR" b="1" dirty="0"/>
              <a:t>rôle central</a:t>
            </a:r>
            <a:r>
              <a:rPr lang="fr-FR" dirty="0"/>
              <a:t> tout au long du </a:t>
            </a:r>
            <a:r>
              <a:rPr lang="fr-FR" b="1" dirty="0"/>
              <a:t>cycle de vie de la Data Science</a:t>
            </a:r>
            <a:r>
              <a:rPr lang="fr-FR" dirty="0"/>
              <a:t>. C’est lui ou elle qui </a:t>
            </a:r>
            <a:r>
              <a:rPr lang="fr-FR" b="1" dirty="0"/>
              <a:t>guide, conçoit, expérimente et améliore</a:t>
            </a:r>
            <a:r>
              <a:rPr lang="fr-FR" dirty="0"/>
              <a:t> la solution basée sur les données, du début à la fin.</a:t>
            </a:r>
          </a:p>
        </p:txBody>
      </p:sp>
      <p:sp>
        <p:nvSpPr>
          <p:cNvPr id="3" name="TextBox 2">
            <a:extLst>
              <a:ext uri="{FF2B5EF4-FFF2-40B4-BE49-F238E27FC236}">
                <a16:creationId xmlns:a16="http://schemas.microsoft.com/office/drawing/2014/main" id="{C409B7DC-5EBD-E73D-9270-AEE4F9E77905}"/>
              </a:ext>
            </a:extLst>
          </p:cNvPr>
          <p:cNvSpPr txBox="1"/>
          <p:nvPr/>
        </p:nvSpPr>
        <p:spPr>
          <a:xfrm>
            <a:off x="109868" y="1603235"/>
            <a:ext cx="3888000" cy="468000"/>
          </a:xfrm>
          <a:prstGeom prst="rect">
            <a:avLst/>
          </a:prstGeom>
          <a:solidFill>
            <a:schemeClr val="accent1">
              <a:lumMod val="20000"/>
              <a:lumOff val="80000"/>
            </a:schemeClr>
          </a:solidFill>
        </p:spPr>
        <p:txBody>
          <a:bodyPr wrap="square">
            <a:spAutoFit/>
          </a:bodyPr>
          <a:lstStyle>
            <a:defPPr>
              <a:defRPr lang="en-US"/>
            </a:defPPr>
            <a:lvl1pPr algn="ctr">
              <a:spcBef>
                <a:spcPts val="600"/>
              </a:spcBef>
              <a:spcAft>
                <a:spcPts val="600"/>
              </a:spcAft>
              <a:defRPr sz="2000" b="1">
                <a:solidFill>
                  <a:schemeClr val="bg1"/>
                </a:solidFill>
              </a:defRPr>
            </a:lvl1pPr>
          </a:lstStyle>
          <a:p>
            <a:r>
              <a:rPr lang="fr-FR" dirty="0"/>
              <a:t>Domain Expert</a:t>
            </a:r>
          </a:p>
        </p:txBody>
      </p:sp>
      <p:sp>
        <p:nvSpPr>
          <p:cNvPr id="4" name="TextBox 3">
            <a:extLst>
              <a:ext uri="{FF2B5EF4-FFF2-40B4-BE49-F238E27FC236}">
                <a16:creationId xmlns:a16="http://schemas.microsoft.com/office/drawing/2014/main" id="{1256661D-BCDB-116B-62E7-E73409BAF236}"/>
              </a:ext>
            </a:extLst>
          </p:cNvPr>
          <p:cNvSpPr txBox="1"/>
          <p:nvPr/>
        </p:nvSpPr>
        <p:spPr>
          <a:xfrm>
            <a:off x="109868" y="2607879"/>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Data </a:t>
            </a:r>
            <a:r>
              <a:rPr lang="fr-FR" dirty="0" err="1"/>
              <a:t>Scientist</a:t>
            </a:r>
            <a:endParaRPr lang="fr-FR" dirty="0"/>
          </a:p>
        </p:txBody>
      </p:sp>
      <p:sp>
        <p:nvSpPr>
          <p:cNvPr id="6" name="TextBox 5">
            <a:extLst>
              <a:ext uri="{FF2B5EF4-FFF2-40B4-BE49-F238E27FC236}">
                <a16:creationId xmlns:a16="http://schemas.microsoft.com/office/drawing/2014/main" id="{F9C78651-F2EC-4628-633C-4BB18508340F}"/>
              </a:ext>
            </a:extLst>
          </p:cNvPr>
          <p:cNvSpPr txBox="1"/>
          <p:nvPr/>
        </p:nvSpPr>
        <p:spPr>
          <a:xfrm>
            <a:off x="78076" y="3621338"/>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Machine Learning </a:t>
            </a:r>
            <a:r>
              <a:rPr lang="fr-FR" sz="2000" b="1" dirty="0" err="1">
                <a:solidFill>
                  <a:schemeClr val="bg1"/>
                </a:solidFill>
              </a:rPr>
              <a:t>Engineer</a:t>
            </a:r>
            <a:endParaRPr lang="fr-FR" sz="2000" b="1" dirty="0">
              <a:solidFill>
                <a:schemeClr val="bg1"/>
              </a:solidFill>
            </a:endParaRPr>
          </a:p>
        </p:txBody>
      </p:sp>
      <p:sp>
        <p:nvSpPr>
          <p:cNvPr id="7" name="TextBox 6">
            <a:extLst>
              <a:ext uri="{FF2B5EF4-FFF2-40B4-BE49-F238E27FC236}">
                <a16:creationId xmlns:a16="http://schemas.microsoft.com/office/drawing/2014/main" id="{39C3D711-5657-28B6-089E-F53828179EC2}"/>
              </a:ext>
            </a:extLst>
          </p:cNvPr>
          <p:cNvSpPr txBox="1"/>
          <p:nvPr/>
        </p:nvSpPr>
        <p:spPr>
          <a:xfrm>
            <a:off x="152400" y="4547156"/>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Engineer</a:t>
            </a:r>
            <a:endParaRPr lang="fr-FR" sz="2000" b="1" dirty="0">
              <a:solidFill>
                <a:schemeClr val="bg1"/>
              </a:solidFill>
            </a:endParaRPr>
          </a:p>
        </p:txBody>
      </p:sp>
      <p:sp>
        <p:nvSpPr>
          <p:cNvPr id="10" name="TextBox 9">
            <a:extLst>
              <a:ext uri="{FF2B5EF4-FFF2-40B4-BE49-F238E27FC236}">
                <a16:creationId xmlns:a16="http://schemas.microsoft.com/office/drawing/2014/main" id="{A030590A-5B51-6E5D-2843-A4584CA7C237}"/>
              </a:ext>
            </a:extLst>
          </p:cNvPr>
          <p:cNvSpPr txBox="1"/>
          <p:nvPr/>
        </p:nvSpPr>
        <p:spPr>
          <a:xfrm>
            <a:off x="152400" y="5551800"/>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Business </a:t>
            </a:r>
            <a:r>
              <a:rPr lang="fr-FR" sz="2000" b="1" dirty="0" err="1">
                <a:solidFill>
                  <a:schemeClr val="bg1"/>
                </a:solidFill>
              </a:rPr>
              <a:t>Analyst</a:t>
            </a:r>
            <a:endParaRPr lang="fr-FR" sz="2000" b="1" dirty="0">
              <a:solidFill>
                <a:schemeClr val="bg1"/>
              </a:solidFill>
            </a:endParaRPr>
          </a:p>
        </p:txBody>
      </p:sp>
      <p:sp>
        <p:nvSpPr>
          <p:cNvPr id="8" name="Slide Number Placeholder 7">
            <a:extLst>
              <a:ext uri="{FF2B5EF4-FFF2-40B4-BE49-F238E27FC236}">
                <a16:creationId xmlns:a16="http://schemas.microsoft.com/office/drawing/2014/main" id="{F8B6FF53-B8F4-46C8-AF7C-CE3655F6B711}"/>
              </a:ext>
            </a:extLst>
          </p:cNvPr>
          <p:cNvSpPr>
            <a:spLocks noGrp="1"/>
          </p:cNvSpPr>
          <p:nvPr>
            <p:ph type="sldNum" sz="quarter" idx="7"/>
          </p:nvPr>
        </p:nvSpPr>
        <p:spPr/>
        <p:txBody>
          <a:bodyPr/>
          <a:lstStyle/>
          <a:p>
            <a:pPr marL="38100">
              <a:lnSpc>
                <a:spcPts val="1240"/>
              </a:lnSpc>
            </a:pPr>
            <a:fld id="{81D60167-4931-47E6-BA6A-407CBD079E47}" type="slidenum">
              <a:rPr lang="fr-FR" smtClean="0"/>
              <a:t>27</a:t>
            </a:fld>
            <a:endParaRPr lang="fr-FR" dirty="0"/>
          </a:p>
        </p:txBody>
      </p:sp>
      <p:sp>
        <p:nvSpPr>
          <p:cNvPr id="11" name="TextBox 10">
            <a:extLst>
              <a:ext uri="{FF2B5EF4-FFF2-40B4-BE49-F238E27FC236}">
                <a16:creationId xmlns:a16="http://schemas.microsoft.com/office/drawing/2014/main" id="{AA1F5054-FF21-9A22-5C09-D95441E495A3}"/>
              </a:ext>
            </a:extLst>
          </p:cNvPr>
          <p:cNvSpPr txBox="1"/>
          <p:nvPr/>
        </p:nvSpPr>
        <p:spPr>
          <a:xfrm>
            <a:off x="4090736" y="3713629"/>
            <a:ext cx="5029200" cy="646331"/>
          </a:xfrm>
          <a:prstGeom prst="rect">
            <a:avLst/>
          </a:prstGeom>
          <a:noFill/>
        </p:spPr>
        <p:txBody>
          <a:bodyPr wrap="square">
            <a:spAutoFit/>
          </a:bodyPr>
          <a:lstStyle/>
          <a:p>
            <a:pPr marL="285750" indent="-285750" algn="just">
              <a:buFont typeface="Wingdings" panose="05000000000000000000" pitchFamily="2" charset="2"/>
              <a:buChar char="§"/>
            </a:pPr>
            <a:r>
              <a:rPr lang="fr-FR" dirty="0"/>
              <a:t>De la discussion  avec les équipes métiers au contrôle du modèle déployé.</a:t>
            </a:r>
          </a:p>
        </p:txBody>
      </p:sp>
    </p:spTree>
    <p:extLst>
      <p:ext uri="{BB962C8B-B14F-4D97-AF65-F5344CB8AC3E}">
        <p14:creationId xmlns:p14="http://schemas.microsoft.com/office/powerpoint/2010/main" val="2458937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738AD6E-1C0C-FC0D-809B-1E36A03A86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79405FB-5995-1416-5797-DC91177555AD}"/>
              </a:ext>
            </a:extLst>
          </p:cNvPr>
          <p:cNvSpPr txBox="1">
            <a:spLocks noGrp="1"/>
          </p:cNvSpPr>
          <p:nvPr>
            <p:ph type="title"/>
          </p:nvPr>
        </p:nvSpPr>
        <p:spPr>
          <a:xfrm>
            <a:off x="631799" y="164299"/>
            <a:ext cx="8131201" cy="112082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Qui est impliqué dans projet  Science de Données ?</a:t>
            </a:r>
            <a:endParaRPr sz="3600" dirty="0"/>
          </a:p>
        </p:txBody>
      </p:sp>
      <p:sp>
        <p:nvSpPr>
          <p:cNvPr id="3" name="TextBox 2">
            <a:extLst>
              <a:ext uri="{FF2B5EF4-FFF2-40B4-BE49-F238E27FC236}">
                <a16:creationId xmlns:a16="http://schemas.microsoft.com/office/drawing/2014/main" id="{AE4A54F7-D6AC-EE31-665D-3D499DDF7B4B}"/>
              </a:ext>
            </a:extLst>
          </p:cNvPr>
          <p:cNvSpPr txBox="1"/>
          <p:nvPr/>
        </p:nvSpPr>
        <p:spPr>
          <a:xfrm>
            <a:off x="109868" y="1603235"/>
            <a:ext cx="3888000" cy="468000"/>
          </a:xfrm>
          <a:prstGeom prst="rect">
            <a:avLst/>
          </a:prstGeom>
          <a:solidFill>
            <a:schemeClr val="accent1">
              <a:lumMod val="20000"/>
              <a:lumOff val="80000"/>
            </a:schemeClr>
          </a:solidFill>
        </p:spPr>
        <p:txBody>
          <a:bodyPr wrap="square">
            <a:spAutoFit/>
          </a:bodyPr>
          <a:lstStyle>
            <a:defPPr>
              <a:defRPr lang="en-US"/>
            </a:defPPr>
            <a:lvl1pPr algn="just">
              <a:spcBef>
                <a:spcPts val="600"/>
              </a:spcBef>
              <a:spcAft>
                <a:spcPts val="600"/>
              </a:spcAft>
              <a:defRPr sz="2000" b="1">
                <a:solidFill>
                  <a:schemeClr val="bg1"/>
                </a:solidFill>
              </a:defRPr>
            </a:lvl1pPr>
          </a:lstStyle>
          <a:p>
            <a:pPr algn="ctr"/>
            <a:r>
              <a:rPr lang="fr-FR" dirty="0"/>
              <a:t>Domain Expert</a:t>
            </a:r>
          </a:p>
        </p:txBody>
      </p:sp>
      <p:sp>
        <p:nvSpPr>
          <p:cNvPr id="4" name="TextBox 3">
            <a:extLst>
              <a:ext uri="{FF2B5EF4-FFF2-40B4-BE49-F238E27FC236}">
                <a16:creationId xmlns:a16="http://schemas.microsoft.com/office/drawing/2014/main" id="{3D01692D-CBC3-566D-7AB0-B85D1E0099D8}"/>
              </a:ext>
            </a:extLst>
          </p:cNvPr>
          <p:cNvSpPr txBox="1"/>
          <p:nvPr/>
        </p:nvSpPr>
        <p:spPr>
          <a:xfrm>
            <a:off x="109868" y="2607879"/>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Scientist</a:t>
            </a:r>
            <a:endParaRPr lang="fr-FR" sz="2000" b="1" dirty="0">
              <a:solidFill>
                <a:schemeClr val="bg1"/>
              </a:solidFill>
            </a:endParaRPr>
          </a:p>
        </p:txBody>
      </p:sp>
      <p:sp>
        <p:nvSpPr>
          <p:cNvPr id="6" name="TextBox 5">
            <a:extLst>
              <a:ext uri="{FF2B5EF4-FFF2-40B4-BE49-F238E27FC236}">
                <a16:creationId xmlns:a16="http://schemas.microsoft.com/office/drawing/2014/main" id="{4F63631E-3FEE-8EDD-F068-FCBD172AFD52}"/>
              </a:ext>
            </a:extLst>
          </p:cNvPr>
          <p:cNvSpPr txBox="1"/>
          <p:nvPr/>
        </p:nvSpPr>
        <p:spPr>
          <a:xfrm>
            <a:off x="78076" y="3621338"/>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Machine Learning </a:t>
            </a:r>
            <a:r>
              <a:rPr lang="fr-FR" dirty="0" err="1"/>
              <a:t>Engineer</a:t>
            </a:r>
            <a:endParaRPr lang="fr-FR" dirty="0"/>
          </a:p>
        </p:txBody>
      </p:sp>
      <p:sp>
        <p:nvSpPr>
          <p:cNvPr id="7" name="TextBox 6">
            <a:extLst>
              <a:ext uri="{FF2B5EF4-FFF2-40B4-BE49-F238E27FC236}">
                <a16:creationId xmlns:a16="http://schemas.microsoft.com/office/drawing/2014/main" id="{EED0A328-F32C-45B3-17D4-69C85D45D38F}"/>
              </a:ext>
            </a:extLst>
          </p:cNvPr>
          <p:cNvSpPr txBox="1"/>
          <p:nvPr/>
        </p:nvSpPr>
        <p:spPr>
          <a:xfrm>
            <a:off x="152400" y="4547156"/>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Engineer</a:t>
            </a:r>
            <a:endParaRPr lang="fr-FR" sz="2000" b="1" dirty="0">
              <a:solidFill>
                <a:schemeClr val="bg1"/>
              </a:solidFill>
            </a:endParaRPr>
          </a:p>
        </p:txBody>
      </p:sp>
      <p:sp>
        <p:nvSpPr>
          <p:cNvPr id="10" name="TextBox 9">
            <a:extLst>
              <a:ext uri="{FF2B5EF4-FFF2-40B4-BE49-F238E27FC236}">
                <a16:creationId xmlns:a16="http://schemas.microsoft.com/office/drawing/2014/main" id="{A2413C00-6631-748F-07FD-A7E6E31F15BB}"/>
              </a:ext>
            </a:extLst>
          </p:cNvPr>
          <p:cNvSpPr txBox="1"/>
          <p:nvPr/>
        </p:nvSpPr>
        <p:spPr>
          <a:xfrm>
            <a:off x="152400" y="5551800"/>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Business </a:t>
            </a:r>
            <a:r>
              <a:rPr lang="fr-FR" sz="2000" b="1" dirty="0" err="1">
                <a:solidFill>
                  <a:schemeClr val="bg1"/>
                </a:solidFill>
              </a:rPr>
              <a:t>Analyst</a:t>
            </a:r>
            <a:endParaRPr lang="fr-FR" sz="2000" b="1" dirty="0">
              <a:solidFill>
                <a:schemeClr val="bg1"/>
              </a:solidFill>
            </a:endParaRPr>
          </a:p>
        </p:txBody>
      </p:sp>
      <p:sp>
        <p:nvSpPr>
          <p:cNvPr id="5" name="Slide Number Placeholder 4">
            <a:extLst>
              <a:ext uri="{FF2B5EF4-FFF2-40B4-BE49-F238E27FC236}">
                <a16:creationId xmlns:a16="http://schemas.microsoft.com/office/drawing/2014/main" id="{41C465E1-CB69-83E6-1309-B7A25B2168B7}"/>
              </a:ext>
            </a:extLst>
          </p:cNvPr>
          <p:cNvSpPr>
            <a:spLocks noGrp="1"/>
          </p:cNvSpPr>
          <p:nvPr>
            <p:ph type="sldNum" sz="quarter" idx="7"/>
          </p:nvPr>
        </p:nvSpPr>
        <p:spPr/>
        <p:txBody>
          <a:bodyPr/>
          <a:lstStyle/>
          <a:p>
            <a:pPr marL="38100">
              <a:lnSpc>
                <a:spcPts val="1240"/>
              </a:lnSpc>
            </a:pPr>
            <a:fld id="{81D60167-4931-47E6-BA6A-407CBD079E47}" type="slidenum">
              <a:rPr lang="fr-FR" smtClean="0"/>
              <a:t>28</a:t>
            </a:fld>
            <a:endParaRPr lang="fr-FR" dirty="0"/>
          </a:p>
        </p:txBody>
      </p:sp>
      <p:sp>
        <p:nvSpPr>
          <p:cNvPr id="9" name="TextBox 8">
            <a:extLst>
              <a:ext uri="{FF2B5EF4-FFF2-40B4-BE49-F238E27FC236}">
                <a16:creationId xmlns:a16="http://schemas.microsoft.com/office/drawing/2014/main" id="{29B479B1-CF27-347D-CB31-B92208ED71DA}"/>
              </a:ext>
            </a:extLst>
          </p:cNvPr>
          <p:cNvSpPr txBox="1"/>
          <p:nvPr/>
        </p:nvSpPr>
        <p:spPr>
          <a:xfrm>
            <a:off x="4267200" y="1807660"/>
            <a:ext cx="4766932" cy="1711366"/>
          </a:xfrm>
          <a:prstGeom prst="rect">
            <a:avLst/>
          </a:prstGeom>
          <a:solidFill>
            <a:schemeClr val="bg1">
              <a:lumMod val="95000"/>
            </a:schemeClr>
          </a:solidFill>
        </p:spPr>
        <p:txBody>
          <a:bodyPr wrap="square">
            <a:spAutoFit/>
          </a:bodyPr>
          <a:lstStyle/>
          <a:p>
            <a:pPr algn="just">
              <a:lnSpc>
                <a:spcPct val="150000"/>
              </a:lnSpc>
            </a:pPr>
            <a:r>
              <a:rPr lang="fr-FR" dirty="0"/>
              <a:t>un professionnel qui </a:t>
            </a:r>
            <a:r>
              <a:rPr lang="fr-FR" b="1" dirty="0"/>
              <a:t>construit</a:t>
            </a:r>
            <a:r>
              <a:rPr lang="fr-FR" dirty="0"/>
              <a:t>, </a:t>
            </a:r>
            <a:r>
              <a:rPr lang="fr-FR" b="1" dirty="0"/>
              <a:t>déploie</a:t>
            </a:r>
            <a:r>
              <a:rPr lang="fr-FR" dirty="0"/>
              <a:t> et </a:t>
            </a:r>
            <a:r>
              <a:rPr lang="fr-FR" b="1" dirty="0"/>
              <a:t>optimise</a:t>
            </a:r>
            <a:r>
              <a:rPr lang="fr-FR" dirty="0"/>
              <a:t> des modèles de machine </a:t>
            </a:r>
            <a:r>
              <a:rPr lang="fr-FR" dirty="0" err="1"/>
              <a:t>learning</a:t>
            </a:r>
            <a:r>
              <a:rPr lang="fr-FR" dirty="0"/>
              <a:t> pour les rendre utilisables à grande échelle dans des systèmes en production.</a:t>
            </a:r>
          </a:p>
        </p:txBody>
      </p:sp>
      <p:sp>
        <p:nvSpPr>
          <p:cNvPr id="12" name="TextBox 11">
            <a:extLst>
              <a:ext uri="{FF2B5EF4-FFF2-40B4-BE49-F238E27FC236}">
                <a16:creationId xmlns:a16="http://schemas.microsoft.com/office/drawing/2014/main" id="{89FF09A7-C54C-F7AF-DF3F-683914AD1971}"/>
              </a:ext>
            </a:extLst>
          </p:cNvPr>
          <p:cNvSpPr txBox="1"/>
          <p:nvPr/>
        </p:nvSpPr>
        <p:spPr>
          <a:xfrm>
            <a:off x="4267200" y="3905766"/>
            <a:ext cx="4724400" cy="646331"/>
          </a:xfrm>
          <a:prstGeom prst="rect">
            <a:avLst/>
          </a:prstGeom>
          <a:noFill/>
        </p:spPr>
        <p:txBody>
          <a:bodyPr wrap="square">
            <a:spAutoFit/>
          </a:bodyPr>
          <a:lstStyle/>
          <a:p>
            <a:pPr marL="285750" indent="-285750">
              <a:buFont typeface="Wingdings" panose="05000000000000000000" pitchFamily="2" charset="2"/>
              <a:buChar char="§"/>
            </a:pPr>
            <a:r>
              <a:rPr lang="fr-FR" dirty="0"/>
              <a:t>un pont entre le data </a:t>
            </a:r>
            <a:r>
              <a:rPr lang="fr-FR" dirty="0" err="1"/>
              <a:t>scientist</a:t>
            </a:r>
            <a:r>
              <a:rPr lang="fr-FR" dirty="0"/>
              <a:t> et le Data </a:t>
            </a:r>
            <a:r>
              <a:rPr lang="fr-FR" dirty="0" err="1"/>
              <a:t>Engineer</a:t>
            </a:r>
            <a:r>
              <a:rPr lang="fr-FR" dirty="0"/>
              <a:t>.</a:t>
            </a:r>
          </a:p>
        </p:txBody>
      </p:sp>
    </p:spTree>
    <p:extLst>
      <p:ext uri="{BB962C8B-B14F-4D97-AF65-F5344CB8AC3E}">
        <p14:creationId xmlns:p14="http://schemas.microsoft.com/office/powerpoint/2010/main" val="2251952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3D89556-6117-6DA1-A6CE-038DF45D8D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2A5108-EEC5-DAA5-A61B-44AED8CC028E}"/>
              </a:ext>
            </a:extLst>
          </p:cNvPr>
          <p:cNvSpPr txBox="1">
            <a:spLocks noGrp="1"/>
          </p:cNvSpPr>
          <p:nvPr>
            <p:ph type="title"/>
          </p:nvPr>
        </p:nvSpPr>
        <p:spPr>
          <a:xfrm>
            <a:off x="631799" y="164299"/>
            <a:ext cx="8131201" cy="112082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Qui est impliqué dans projet  Science de Données ?</a:t>
            </a:r>
            <a:endParaRPr sz="3600" dirty="0"/>
          </a:p>
        </p:txBody>
      </p:sp>
      <p:sp>
        <p:nvSpPr>
          <p:cNvPr id="3" name="TextBox 2">
            <a:extLst>
              <a:ext uri="{FF2B5EF4-FFF2-40B4-BE49-F238E27FC236}">
                <a16:creationId xmlns:a16="http://schemas.microsoft.com/office/drawing/2014/main" id="{114ED760-782C-23DD-32D5-57055D0AE7B5}"/>
              </a:ext>
            </a:extLst>
          </p:cNvPr>
          <p:cNvSpPr txBox="1"/>
          <p:nvPr/>
        </p:nvSpPr>
        <p:spPr>
          <a:xfrm>
            <a:off x="109868" y="1603235"/>
            <a:ext cx="3888000" cy="468000"/>
          </a:xfrm>
          <a:prstGeom prst="rect">
            <a:avLst/>
          </a:prstGeom>
          <a:solidFill>
            <a:schemeClr val="accent1">
              <a:lumMod val="20000"/>
              <a:lumOff val="80000"/>
            </a:schemeClr>
          </a:solidFill>
        </p:spPr>
        <p:txBody>
          <a:bodyPr wrap="square">
            <a:spAutoFit/>
          </a:bodyPr>
          <a:lstStyle>
            <a:defPPr>
              <a:defRPr lang="en-US"/>
            </a:defPPr>
            <a:lvl1pPr algn="ctr">
              <a:spcBef>
                <a:spcPts val="600"/>
              </a:spcBef>
              <a:spcAft>
                <a:spcPts val="600"/>
              </a:spcAft>
              <a:defRPr sz="2000" b="1">
                <a:solidFill>
                  <a:schemeClr val="bg1"/>
                </a:solidFill>
              </a:defRPr>
            </a:lvl1pPr>
          </a:lstStyle>
          <a:p>
            <a:r>
              <a:rPr lang="fr-FR" dirty="0"/>
              <a:t>Domain Expert</a:t>
            </a:r>
          </a:p>
        </p:txBody>
      </p:sp>
      <p:sp>
        <p:nvSpPr>
          <p:cNvPr id="4" name="TextBox 3">
            <a:extLst>
              <a:ext uri="{FF2B5EF4-FFF2-40B4-BE49-F238E27FC236}">
                <a16:creationId xmlns:a16="http://schemas.microsoft.com/office/drawing/2014/main" id="{43CDA21E-579B-FFB0-3B8B-8012C6D6B420}"/>
              </a:ext>
            </a:extLst>
          </p:cNvPr>
          <p:cNvSpPr txBox="1"/>
          <p:nvPr/>
        </p:nvSpPr>
        <p:spPr>
          <a:xfrm>
            <a:off x="109868" y="2607879"/>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Scientist</a:t>
            </a:r>
            <a:endParaRPr lang="fr-FR" sz="2000" b="1" dirty="0">
              <a:solidFill>
                <a:schemeClr val="bg1"/>
              </a:solidFill>
            </a:endParaRPr>
          </a:p>
        </p:txBody>
      </p:sp>
      <p:sp>
        <p:nvSpPr>
          <p:cNvPr id="6" name="TextBox 5">
            <a:extLst>
              <a:ext uri="{FF2B5EF4-FFF2-40B4-BE49-F238E27FC236}">
                <a16:creationId xmlns:a16="http://schemas.microsoft.com/office/drawing/2014/main" id="{4261613A-730B-DFBB-9182-3B833C7F4A98}"/>
              </a:ext>
            </a:extLst>
          </p:cNvPr>
          <p:cNvSpPr txBox="1"/>
          <p:nvPr/>
        </p:nvSpPr>
        <p:spPr>
          <a:xfrm>
            <a:off x="78076" y="3621338"/>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Machine Learning </a:t>
            </a:r>
            <a:r>
              <a:rPr lang="fr-FR" sz="2000" b="1" dirty="0" err="1">
                <a:solidFill>
                  <a:schemeClr val="bg1"/>
                </a:solidFill>
              </a:rPr>
              <a:t>Engineer</a:t>
            </a:r>
            <a:endParaRPr lang="fr-FR" sz="2000" b="1" dirty="0">
              <a:solidFill>
                <a:schemeClr val="bg1"/>
              </a:solidFill>
            </a:endParaRPr>
          </a:p>
        </p:txBody>
      </p:sp>
      <p:sp>
        <p:nvSpPr>
          <p:cNvPr id="7" name="TextBox 6">
            <a:extLst>
              <a:ext uri="{FF2B5EF4-FFF2-40B4-BE49-F238E27FC236}">
                <a16:creationId xmlns:a16="http://schemas.microsoft.com/office/drawing/2014/main" id="{5D89C4E4-741C-35F5-B8D1-47FBC4CD3AF1}"/>
              </a:ext>
            </a:extLst>
          </p:cNvPr>
          <p:cNvSpPr txBox="1"/>
          <p:nvPr/>
        </p:nvSpPr>
        <p:spPr>
          <a:xfrm>
            <a:off x="152400" y="4547156"/>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Data </a:t>
            </a:r>
            <a:r>
              <a:rPr lang="fr-FR" dirty="0" err="1"/>
              <a:t>Engineer</a:t>
            </a:r>
            <a:endParaRPr lang="fr-FR" dirty="0"/>
          </a:p>
        </p:txBody>
      </p:sp>
      <p:sp>
        <p:nvSpPr>
          <p:cNvPr id="10" name="TextBox 9">
            <a:extLst>
              <a:ext uri="{FF2B5EF4-FFF2-40B4-BE49-F238E27FC236}">
                <a16:creationId xmlns:a16="http://schemas.microsoft.com/office/drawing/2014/main" id="{5EF45A20-868E-8A11-D8D7-FD390713FB80}"/>
              </a:ext>
            </a:extLst>
          </p:cNvPr>
          <p:cNvSpPr txBox="1"/>
          <p:nvPr/>
        </p:nvSpPr>
        <p:spPr>
          <a:xfrm>
            <a:off x="152400" y="5551800"/>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Business </a:t>
            </a:r>
            <a:r>
              <a:rPr lang="fr-FR" sz="2000" b="1" dirty="0" err="1">
                <a:solidFill>
                  <a:schemeClr val="bg1"/>
                </a:solidFill>
              </a:rPr>
              <a:t>Analyst</a:t>
            </a:r>
            <a:endParaRPr lang="fr-FR" sz="2000" b="1" dirty="0">
              <a:solidFill>
                <a:schemeClr val="bg1"/>
              </a:solidFill>
            </a:endParaRPr>
          </a:p>
        </p:txBody>
      </p:sp>
      <p:sp>
        <p:nvSpPr>
          <p:cNvPr id="5" name="Slide Number Placeholder 4">
            <a:extLst>
              <a:ext uri="{FF2B5EF4-FFF2-40B4-BE49-F238E27FC236}">
                <a16:creationId xmlns:a16="http://schemas.microsoft.com/office/drawing/2014/main" id="{56016998-7550-F4E1-4938-80E201C0B4F2}"/>
              </a:ext>
            </a:extLst>
          </p:cNvPr>
          <p:cNvSpPr>
            <a:spLocks noGrp="1"/>
          </p:cNvSpPr>
          <p:nvPr>
            <p:ph type="sldNum" sz="quarter" idx="7"/>
          </p:nvPr>
        </p:nvSpPr>
        <p:spPr/>
        <p:txBody>
          <a:bodyPr/>
          <a:lstStyle/>
          <a:p>
            <a:pPr marL="38100">
              <a:lnSpc>
                <a:spcPts val="1240"/>
              </a:lnSpc>
            </a:pPr>
            <a:fld id="{81D60167-4931-47E6-BA6A-407CBD079E47}" type="slidenum">
              <a:rPr lang="fr-FR" smtClean="0"/>
              <a:t>29</a:t>
            </a:fld>
            <a:endParaRPr lang="fr-FR" dirty="0"/>
          </a:p>
        </p:txBody>
      </p:sp>
      <p:pic>
        <p:nvPicPr>
          <p:cNvPr id="8194" name="Picture 2" descr="Data Engineering Career Path - IABAC">
            <a:extLst>
              <a:ext uri="{FF2B5EF4-FFF2-40B4-BE49-F238E27FC236}">
                <a16:creationId xmlns:a16="http://schemas.microsoft.com/office/drawing/2014/main" id="{811DD171-6993-0FC3-014F-B9521D884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56" y="1436400"/>
            <a:ext cx="3386444" cy="1764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A6D4476-361B-7CE5-A1B7-CE0F43BAB6F5}"/>
              </a:ext>
            </a:extLst>
          </p:cNvPr>
          <p:cNvSpPr txBox="1"/>
          <p:nvPr/>
        </p:nvSpPr>
        <p:spPr>
          <a:xfrm>
            <a:off x="4154905" y="3390275"/>
            <a:ext cx="4953000" cy="1200329"/>
          </a:xfrm>
          <a:prstGeom prst="rect">
            <a:avLst/>
          </a:prstGeom>
          <a:noFill/>
        </p:spPr>
        <p:txBody>
          <a:bodyPr wrap="square">
            <a:spAutoFit/>
          </a:bodyPr>
          <a:lstStyle/>
          <a:p>
            <a:pPr marL="285750" indent="-285750" algn="just">
              <a:buFont typeface="Wingdings" panose="05000000000000000000" pitchFamily="2" charset="2"/>
              <a:buChar char="§"/>
            </a:pPr>
            <a:r>
              <a:rPr lang="fr-FR" dirty="0"/>
              <a:t>Responsable de la </a:t>
            </a:r>
            <a:r>
              <a:rPr lang="fr-FR" b="1" dirty="0"/>
              <a:t>collecte</a:t>
            </a:r>
            <a:r>
              <a:rPr lang="fr-FR" dirty="0"/>
              <a:t>, du </a:t>
            </a:r>
            <a:r>
              <a:rPr lang="fr-FR" b="1" dirty="0"/>
              <a:t>stockage</a:t>
            </a:r>
            <a:r>
              <a:rPr lang="fr-FR" dirty="0"/>
              <a:t>, du </a:t>
            </a:r>
            <a:r>
              <a:rPr lang="fr-FR" b="1" dirty="0"/>
              <a:t>nettoyage</a:t>
            </a:r>
            <a:r>
              <a:rPr lang="fr-FR" dirty="0"/>
              <a:t>, et de la mise à disposition des données de manière fiable, scalable et automatisée.</a:t>
            </a:r>
          </a:p>
        </p:txBody>
      </p:sp>
      <p:sp>
        <p:nvSpPr>
          <p:cNvPr id="12" name="TextBox 11">
            <a:extLst>
              <a:ext uri="{FF2B5EF4-FFF2-40B4-BE49-F238E27FC236}">
                <a16:creationId xmlns:a16="http://schemas.microsoft.com/office/drawing/2014/main" id="{78772950-7D4E-BB8C-DFA3-1294C05B1C0C}"/>
              </a:ext>
            </a:extLst>
          </p:cNvPr>
          <p:cNvSpPr txBox="1"/>
          <p:nvPr/>
        </p:nvSpPr>
        <p:spPr>
          <a:xfrm>
            <a:off x="4154904" y="4791670"/>
            <a:ext cx="4952999" cy="923330"/>
          </a:xfrm>
          <a:prstGeom prst="rect">
            <a:avLst/>
          </a:prstGeom>
          <a:noFill/>
        </p:spPr>
        <p:txBody>
          <a:bodyPr wrap="square">
            <a:spAutoFit/>
          </a:bodyPr>
          <a:lstStyle/>
          <a:p>
            <a:pPr marL="285750" indent="-285750" algn="just">
              <a:buFont typeface="Wingdings" panose="05000000000000000000" pitchFamily="2" charset="2"/>
              <a:buChar char="§"/>
            </a:pPr>
            <a:r>
              <a:rPr lang="fr-FR" dirty="0"/>
              <a:t>C’est lui qui construit les fondations sur lesquelles les data </a:t>
            </a:r>
            <a:r>
              <a:rPr lang="fr-FR" dirty="0" err="1"/>
              <a:t>scientists</a:t>
            </a:r>
            <a:r>
              <a:rPr lang="fr-FR" dirty="0"/>
              <a:t>, les analystes et les ML </a:t>
            </a:r>
            <a:r>
              <a:rPr lang="fr-FR" dirty="0" err="1"/>
              <a:t>engineers</a:t>
            </a:r>
            <a:r>
              <a:rPr lang="fr-FR" dirty="0"/>
              <a:t> travaillent.</a:t>
            </a:r>
          </a:p>
        </p:txBody>
      </p:sp>
    </p:spTree>
    <p:extLst>
      <p:ext uri="{BB962C8B-B14F-4D97-AF65-F5344CB8AC3E}">
        <p14:creationId xmlns:p14="http://schemas.microsoft.com/office/powerpoint/2010/main" val="17114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F79BA9F-4AF9-FF05-95DD-2E59BA99AFDD}"/>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44E5A968-E386-2BC3-4542-C4FF93396563}"/>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solidFill>
                  <a:schemeClr val="bg1"/>
                </a:solidFill>
              </a:rPr>
              <a:t>Déroulement</a:t>
            </a:r>
            <a:endParaRPr sz="3600" dirty="0"/>
          </a:p>
        </p:txBody>
      </p:sp>
      <p:sp>
        <p:nvSpPr>
          <p:cNvPr id="10" name="Rectangle: Rounded Corners 9">
            <a:extLst>
              <a:ext uri="{FF2B5EF4-FFF2-40B4-BE49-F238E27FC236}">
                <a16:creationId xmlns:a16="http://schemas.microsoft.com/office/drawing/2014/main" id="{C62F2320-D20D-2096-C228-668724838772}"/>
              </a:ext>
            </a:extLst>
          </p:cNvPr>
          <p:cNvSpPr/>
          <p:nvPr/>
        </p:nvSpPr>
        <p:spPr>
          <a:xfrm>
            <a:off x="152400" y="9144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Première Journée</a:t>
            </a:r>
          </a:p>
        </p:txBody>
      </p:sp>
      <p:sp>
        <p:nvSpPr>
          <p:cNvPr id="12" name="Rectangle: Rounded Corners 11">
            <a:extLst>
              <a:ext uri="{FF2B5EF4-FFF2-40B4-BE49-F238E27FC236}">
                <a16:creationId xmlns:a16="http://schemas.microsoft.com/office/drawing/2014/main" id="{A0B817F9-56D1-9834-FCFC-AABE7221D50B}"/>
              </a:ext>
            </a:extLst>
          </p:cNvPr>
          <p:cNvSpPr/>
          <p:nvPr/>
        </p:nvSpPr>
        <p:spPr>
          <a:xfrm>
            <a:off x="152400" y="1741352"/>
            <a:ext cx="2147455" cy="46844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Deuxième Journée</a:t>
            </a:r>
          </a:p>
        </p:txBody>
      </p:sp>
      <p:sp>
        <p:nvSpPr>
          <p:cNvPr id="13" name="Rectangle: Rounded Corners 12">
            <a:extLst>
              <a:ext uri="{FF2B5EF4-FFF2-40B4-BE49-F238E27FC236}">
                <a16:creationId xmlns:a16="http://schemas.microsoft.com/office/drawing/2014/main" id="{2729BBFB-CA65-16D9-ABE4-EE292BC58EF2}"/>
              </a:ext>
            </a:extLst>
          </p:cNvPr>
          <p:cNvSpPr/>
          <p:nvPr/>
        </p:nvSpPr>
        <p:spPr>
          <a:xfrm>
            <a:off x="152400" y="25908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Troisième Journée</a:t>
            </a:r>
          </a:p>
        </p:txBody>
      </p:sp>
      <p:sp>
        <p:nvSpPr>
          <p:cNvPr id="14" name="Rectangle: Rounded Corners 13">
            <a:extLst>
              <a:ext uri="{FF2B5EF4-FFF2-40B4-BE49-F238E27FC236}">
                <a16:creationId xmlns:a16="http://schemas.microsoft.com/office/drawing/2014/main" id="{9691FA13-AA88-227C-2702-0D13BFB0BAF0}"/>
              </a:ext>
            </a:extLst>
          </p:cNvPr>
          <p:cNvSpPr/>
          <p:nvPr/>
        </p:nvSpPr>
        <p:spPr>
          <a:xfrm>
            <a:off x="152400" y="34177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Quatrième Journée</a:t>
            </a:r>
          </a:p>
        </p:txBody>
      </p:sp>
      <p:sp>
        <p:nvSpPr>
          <p:cNvPr id="15" name="Rectangle: Rounded Corners 14">
            <a:extLst>
              <a:ext uri="{FF2B5EF4-FFF2-40B4-BE49-F238E27FC236}">
                <a16:creationId xmlns:a16="http://schemas.microsoft.com/office/drawing/2014/main" id="{80E9F1ED-B552-3281-32A3-E62115B4C638}"/>
              </a:ext>
            </a:extLst>
          </p:cNvPr>
          <p:cNvSpPr/>
          <p:nvPr/>
        </p:nvSpPr>
        <p:spPr>
          <a:xfrm>
            <a:off x="152400" y="42559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Cinquième Journée</a:t>
            </a:r>
          </a:p>
        </p:txBody>
      </p:sp>
      <p:sp>
        <p:nvSpPr>
          <p:cNvPr id="16" name="TextBox 15">
            <a:extLst>
              <a:ext uri="{FF2B5EF4-FFF2-40B4-BE49-F238E27FC236}">
                <a16:creationId xmlns:a16="http://schemas.microsoft.com/office/drawing/2014/main" id="{5DDFDA62-007C-9A34-266A-F0290F57F26C}"/>
              </a:ext>
            </a:extLst>
          </p:cNvPr>
          <p:cNvSpPr txBox="1"/>
          <p:nvPr/>
        </p:nvSpPr>
        <p:spPr>
          <a:xfrm>
            <a:off x="2819400" y="1842233"/>
            <a:ext cx="5943600" cy="1434367"/>
          </a:xfrm>
          <a:prstGeom prst="rect">
            <a:avLst/>
          </a:prstGeom>
          <a:noFill/>
        </p:spPr>
        <p:txBody>
          <a:bodyPr wrap="square" rtlCol="0">
            <a:spAutoFit/>
          </a:bodyPr>
          <a:lstStyle/>
          <a:p>
            <a:pPr>
              <a:lnSpc>
                <a:spcPct val="150000"/>
              </a:lnSpc>
            </a:pPr>
            <a:r>
              <a:rPr lang="fr-FR" sz="2400" b="1" dirty="0"/>
              <a:t>Atelier 01</a:t>
            </a:r>
          </a:p>
          <a:p>
            <a:pPr marL="285750" indent="-285750">
              <a:lnSpc>
                <a:spcPct val="150000"/>
              </a:lnSpc>
              <a:buFont typeface="Wingdings" panose="05000000000000000000" pitchFamily="2" charset="2"/>
              <a:buChar char="§"/>
            </a:pPr>
            <a:r>
              <a:rPr lang="fr-FR" dirty="0"/>
              <a:t>Manipulation de données : Chargement, Nettoyage, transformation</a:t>
            </a:r>
          </a:p>
        </p:txBody>
      </p:sp>
      <p:sp>
        <p:nvSpPr>
          <p:cNvPr id="2" name="Slide Number Placeholder 1">
            <a:extLst>
              <a:ext uri="{FF2B5EF4-FFF2-40B4-BE49-F238E27FC236}">
                <a16:creationId xmlns:a16="http://schemas.microsoft.com/office/drawing/2014/main" id="{3687A8FE-D5C9-226B-035B-3212AFB973AD}"/>
              </a:ext>
            </a:extLst>
          </p:cNvPr>
          <p:cNvSpPr>
            <a:spLocks noGrp="1"/>
          </p:cNvSpPr>
          <p:nvPr>
            <p:ph type="sldNum" sz="quarter" idx="7"/>
          </p:nvPr>
        </p:nvSpPr>
        <p:spPr/>
        <p:txBody>
          <a:bodyPr/>
          <a:lstStyle/>
          <a:p>
            <a:pPr marL="38100">
              <a:lnSpc>
                <a:spcPts val="1240"/>
              </a:lnSpc>
            </a:pPr>
            <a:fld id="{81D60167-4931-47E6-BA6A-407CBD079E47}" type="slidenum">
              <a:rPr lang="fr-FR" smtClean="0"/>
              <a:t>3</a:t>
            </a:fld>
            <a:endParaRPr lang="fr-FR" dirty="0"/>
          </a:p>
        </p:txBody>
      </p:sp>
    </p:spTree>
    <p:extLst>
      <p:ext uri="{BB962C8B-B14F-4D97-AF65-F5344CB8AC3E}">
        <p14:creationId xmlns:p14="http://schemas.microsoft.com/office/powerpoint/2010/main" val="2250221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1C84324-87F3-C8C7-B79B-630E56AF11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4462AC-95E3-E8DC-8BA3-C884C9DB3CF1}"/>
              </a:ext>
            </a:extLst>
          </p:cNvPr>
          <p:cNvSpPr txBox="1">
            <a:spLocks noGrp="1"/>
          </p:cNvSpPr>
          <p:nvPr>
            <p:ph type="title"/>
          </p:nvPr>
        </p:nvSpPr>
        <p:spPr>
          <a:xfrm>
            <a:off x="631799" y="164299"/>
            <a:ext cx="8131201" cy="112082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Qui est impliqué dans projet  Science de Données ?</a:t>
            </a:r>
            <a:endParaRPr sz="3600" dirty="0"/>
          </a:p>
        </p:txBody>
      </p:sp>
      <p:sp>
        <p:nvSpPr>
          <p:cNvPr id="15" name="TextBox 14">
            <a:extLst>
              <a:ext uri="{FF2B5EF4-FFF2-40B4-BE49-F238E27FC236}">
                <a16:creationId xmlns:a16="http://schemas.microsoft.com/office/drawing/2014/main" id="{D7E8BFA1-4583-0B80-8971-9EF9AA662249}"/>
              </a:ext>
            </a:extLst>
          </p:cNvPr>
          <p:cNvSpPr txBox="1"/>
          <p:nvPr/>
        </p:nvSpPr>
        <p:spPr>
          <a:xfrm>
            <a:off x="4163635" y="3200400"/>
            <a:ext cx="4751765" cy="3373359"/>
          </a:xfrm>
          <a:prstGeom prst="rect">
            <a:avLst/>
          </a:prstGeom>
          <a:noFill/>
        </p:spPr>
        <p:txBody>
          <a:bodyPr wrap="square">
            <a:spAutoFit/>
          </a:bodyPr>
          <a:lstStyle/>
          <a:p>
            <a:pPr algn="just">
              <a:lnSpc>
                <a:spcPct val="150000"/>
              </a:lnSpc>
            </a:pPr>
            <a:r>
              <a:rPr lang="fr-FR" dirty="0"/>
              <a:t>Un Business </a:t>
            </a:r>
            <a:r>
              <a:rPr lang="fr-FR" dirty="0" err="1"/>
              <a:t>Analyst</a:t>
            </a:r>
            <a:r>
              <a:rPr lang="fr-FR" dirty="0"/>
              <a:t> financier est un spécialiste clé chargé du traitement, de l'analyse et de l'interprétation des données financières pour aider la direction à prendre des décisions commerciales efficaces.</a:t>
            </a:r>
          </a:p>
          <a:p>
            <a:pPr algn="just">
              <a:lnSpc>
                <a:spcPct val="150000"/>
              </a:lnSpc>
            </a:pPr>
            <a:r>
              <a:rPr lang="fr-FR" dirty="0"/>
              <a:t>Interface entre le monde métier (Banque, assurance, finance, … ) et les équipes techniques (Data </a:t>
            </a:r>
            <a:r>
              <a:rPr lang="fr-FR" dirty="0" err="1"/>
              <a:t>Scientist</a:t>
            </a:r>
            <a:r>
              <a:rPr lang="fr-FR" dirty="0"/>
              <a:t> et Data </a:t>
            </a:r>
            <a:r>
              <a:rPr lang="fr-FR" dirty="0" err="1"/>
              <a:t>Engineer</a:t>
            </a:r>
            <a:r>
              <a:rPr lang="fr-FR" dirty="0"/>
              <a:t>).</a:t>
            </a:r>
          </a:p>
        </p:txBody>
      </p:sp>
      <p:sp>
        <p:nvSpPr>
          <p:cNvPr id="3" name="TextBox 2">
            <a:extLst>
              <a:ext uri="{FF2B5EF4-FFF2-40B4-BE49-F238E27FC236}">
                <a16:creationId xmlns:a16="http://schemas.microsoft.com/office/drawing/2014/main" id="{FA1A18A4-1E21-9BFF-58A3-4D9797B0E849}"/>
              </a:ext>
            </a:extLst>
          </p:cNvPr>
          <p:cNvSpPr txBox="1"/>
          <p:nvPr/>
        </p:nvSpPr>
        <p:spPr>
          <a:xfrm>
            <a:off x="109868" y="1603235"/>
            <a:ext cx="3888000" cy="468000"/>
          </a:xfrm>
          <a:prstGeom prst="rect">
            <a:avLst/>
          </a:prstGeom>
          <a:solidFill>
            <a:schemeClr val="accent1">
              <a:lumMod val="20000"/>
              <a:lumOff val="80000"/>
            </a:schemeClr>
          </a:solidFill>
        </p:spPr>
        <p:txBody>
          <a:bodyPr wrap="square">
            <a:spAutoFit/>
          </a:bodyPr>
          <a:lstStyle>
            <a:defPPr>
              <a:defRPr lang="en-US"/>
            </a:defPPr>
            <a:lvl1pPr algn="ctr">
              <a:spcBef>
                <a:spcPts val="600"/>
              </a:spcBef>
              <a:spcAft>
                <a:spcPts val="600"/>
              </a:spcAft>
              <a:defRPr sz="2000" b="1">
                <a:solidFill>
                  <a:schemeClr val="bg1"/>
                </a:solidFill>
              </a:defRPr>
            </a:lvl1pPr>
          </a:lstStyle>
          <a:p>
            <a:r>
              <a:rPr lang="fr-FR" dirty="0"/>
              <a:t>Domain Expert</a:t>
            </a:r>
          </a:p>
        </p:txBody>
      </p:sp>
      <p:sp>
        <p:nvSpPr>
          <p:cNvPr id="4" name="TextBox 3">
            <a:extLst>
              <a:ext uri="{FF2B5EF4-FFF2-40B4-BE49-F238E27FC236}">
                <a16:creationId xmlns:a16="http://schemas.microsoft.com/office/drawing/2014/main" id="{547606FB-0C8B-76A0-2D38-F2AA58BAB842}"/>
              </a:ext>
            </a:extLst>
          </p:cNvPr>
          <p:cNvSpPr txBox="1"/>
          <p:nvPr/>
        </p:nvSpPr>
        <p:spPr>
          <a:xfrm>
            <a:off x="109868" y="2607879"/>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Scientist</a:t>
            </a:r>
            <a:endParaRPr lang="fr-FR" sz="2000" b="1" dirty="0">
              <a:solidFill>
                <a:schemeClr val="bg1"/>
              </a:solidFill>
            </a:endParaRPr>
          </a:p>
        </p:txBody>
      </p:sp>
      <p:sp>
        <p:nvSpPr>
          <p:cNvPr id="6" name="TextBox 5">
            <a:extLst>
              <a:ext uri="{FF2B5EF4-FFF2-40B4-BE49-F238E27FC236}">
                <a16:creationId xmlns:a16="http://schemas.microsoft.com/office/drawing/2014/main" id="{D1AEACB4-1261-C386-D6E0-2FE640B044C4}"/>
              </a:ext>
            </a:extLst>
          </p:cNvPr>
          <p:cNvSpPr txBox="1"/>
          <p:nvPr/>
        </p:nvSpPr>
        <p:spPr>
          <a:xfrm>
            <a:off x="78076" y="3621338"/>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Machine Learning </a:t>
            </a:r>
            <a:r>
              <a:rPr lang="fr-FR" sz="2000" b="1" dirty="0" err="1">
                <a:solidFill>
                  <a:schemeClr val="bg1"/>
                </a:solidFill>
              </a:rPr>
              <a:t>Engineer</a:t>
            </a:r>
            <a:endParaRPr lang="fr-FR" sz="2000" b="1" dirty="0">
              <a:solidFill>
                <a:schemeClr val="bg1"/>
              </a:solidFill>
            </a:endParaRPr>
          </a:p>
        </p:txBody>
      </p:sp>
      <p:sp>
        <p:nvSpPr>
          <p:cNvPr id="7" name="TextBox 6">
            <a:extLst>
              <a:ext uri="{FF2B5EF4-FFF2-40B4-BE49-F238E27FC236}">
                <a16:creationId xmlns:a16="http://schemas.microsoft.com/office/drawing/2014/main" id="{AE30FEF0-C31A-EE84-8D5E-1F26A7F5A4C0}"/>
              </a:ext>
            </a:extLst>
          </p:cNvPr>
          <p:cNvSpPr txBox="1"/>
          <p:nvPr/>
        </p:nvSpPr>
        <p:spPr>
          <a:xfrm>
            <a:off x="152400" y="4547156"/>
            <a:ext cx="3888000" cy="400110"/>
          </a:xfrm>
          <a:prstGeom prst="rect">
            <a:avLst/>
          </a:prstGeom>
          <a:solidFill>
            <a:schemeClr val="accent1">
              <a:lumMod val="20000"/>
              <a:lumOff val="80000"/>
            </a:schemeClr>
          </a:solidFill>
        </p:spPr>
        <p:txBody>
          <a:bodyPr wrap="square">
            <a:spAutoFit/>
          </a:bodyPr>
          <a:lstStyle/>
          <a:p>
            <a:pPr algn="ctr">
              <a:spcBef>
                <a:spcPts val="600"/>
              </a:spcBef>
              <a:spcAft>
                <a:spcPts val="600"/>
              </a:spcAft>
            </a:pPr>
            <a:r>
              <a:rPr lang="fr-FR" sz="2000" b="1" dirty="0">
                <a:solidFill>
                  <a:schemeClr val="bg1"/>
                </a:solidFill>
              </a:rPr>
              <a:t>Data </a:t>
            </a:r>
            <a:r>
              <a:rPr lang="fr-FR" sz="2000" b="1" dirty="0" err="1">
                <a:solidFill>
                  <a:schemeClr val="bg1"/>
                </a:solidFill>
              </a:rPr>
              <a:t>Engineer</a:t>
            </a:r>
            <a:endParaRPr lang="fr-FR" sz="2000" b="1" dirty="0">
              <a:solidFill>
                <a:schemeClr val="bg1"/>
              </a:solidFill>
            </a:endParaRPr>
          </a:p>
        </p:txBody>
      </p:sp>
      <p:sp>
        <p:nvSpPr>
          <p:cNvPr id="10" name="TextBox 9">
            <a:extLst>
              <a:ext uri="{FF2B5EF4-FFF2-40B4-BE49-F238E27FC236}">
                <a16:creationId xmlns:a16="http://schemas.microsoft.com/office/drawing/2014/main" id="{00D93F91-DB15-5A92-E358-119EA00F7EA0}"/>
              </a:ext>
            </a:extLst>
          </p:cNvPr>
          <p:cNvSpPr txBox="1"/>
          <p:nvPr/>
        </p:nvSpPr>
        <p:spPr>
          <a:xfrm>
            <a:off x="152400" y="5551800"/>
            <a:ext cx="3888000" cy="400110"/>
          </a:xfrm>
          <a:prstGeom prst="rect">
            <a:avLst/>
          </a:prstGeom>
          <a:solidFill>
            <a:schemeClr val="tx2">
              <a:lumMod val="40000"/>
              <a:lumOff val="60000"/>
            </a:schemeClr>
          </a:solidFill>
        </p:spPr>
        <p:txBody>
          <a:bodyPr wrap="square">
            <a:spAutoFit/>
          </a:bodyPr>
          <a:lstStyle>
            <a:defPPr>
              <a:defRPr lang="en-US"/>
            </a:defPPr>
            <a:lvl1pPr algn="ctr">
              <a:spcBef>
                <a:spcPts val="600"/>
              </a:spcBef>
              <a:spcAft>
                <a:spcPts val="600"/>
              </a:spcAft>
              <a:defRPr sz="2000" b="1"/>
            </a:lvl1pPr>
          </a:lstStyle>
          <a:p>
            <a:r>
              <a:rPr lang="fr-FR" dirty="0"/>
              <a:t>Business  </a:t>
            </a:r>
            <a:r>
              <a:rPr lang="fr-FR" dirty="0" err="1"/>
              <a:t>Analyst</a:t>
            </a:r>
            <a:endParaRPr lang="fr-FR" dirty="0"/>
          </a:p>
        </p:txBody>
      </p:sp>
      <p:sp>
        <p:nvSpPr>
          <p:cNvPr id="5" name="Slide Number Placeholder 4">
            <a:extLst>
              <a:ext uri="{FF2B5EF4-FFF2-40B4-BE49-F238E27FC236}">
                <a16:creationId xmlns:a16="http://schemas.microsoft.com/office/drawing/2014/main" id="{17AA8392-191F-FEE9-BC0F-D40AC1E70F21}"/>
              </a:ext>
            </a:extLst>
          </p:cNvPr>
          <p:cNvSpPr>
            <a:spLocks noGrp="1"/>
          </p:cNvSpPr>
          <p:nvPr>
            <p:ph type="sldNum" sz="quarter" idx="7"/>
          </p:nvPr>
        </p:nvSpPr>
        <p:spPr/>
        <p:txBody>
          <a:bodyPr/>
          <a:lstStyle/>
          <a:p>
            <a:pPr marL="38100">
              <a:lnSpc>
                <a:spcPts val="1240"/>
              </a:lnSpc>
            </a:pPr>
            <a:fld id="{81D60167-4931-47E6-BA6A-407CBD079E47}" type="slidenum">
              <a:rPr lang="fr-FR" smtClean="0"/>
              <a:t>30</a:t>
            </a:fld>
            <a:endParaRPr lang="fr-FR" dirty="0"/>
          </a:p>
        </p:txBody>
      </p:sp>
      <p:pic>
        <p:nvPicPr>
          <p:cNvPr id="9218" name="Picture 2" descr="Understanding the Role of an IT Business Analyst &amp; How to Become One |  AGILEAN Solutions">
            <a:extLst>
              <a:ext uri="{FF2B5EF4-FFF2-40B4-BE49-F238E27FC236}">
                <a16:creationId xmlns:a16="http://schemas.microsoft.com/office/drawing/2014/main" id="{E9522E95-0F1C-4BE1-740A-3D203DDEA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799" y="1541139"/>
            <a:ext cx="3592756" cy="169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060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57987" y="3199955"/>
            <a:ext cx="8720836" cy="1045158"/>
          </a:xfrm>
          <a:prstGeom prst="rect">
            <a:avLst/>
          </a:prstGeom>
        </p:spPr>
        <p:txBody>
          <a:bodyPr vert="horz" wrap="square" lIns="0" tIns="151130" rIns="0" bIns="0" rtlCol="0">
            <a:spAutoFit/>
          </a:bodyPr>
          <a:lstStyle/>
          <a:p>
            <a:pPr marL="299085" indent="-287020">
              <a:lnSpc>
                <a:spcPct val="100000"/>
              </a:lnSpc>
              <a:spcBef>
                <a:spcPts val="1190"/>
              </a:spcBef>
              <a:buFont typeface="Wingdings"/>
              <a:buChar char=""/>
              <a:tabLst>
                <a:tab pos="299720" algn="l"/>
              </a:tabLst>
            </a:pPr>
            <a:r>
              <a:rPr lang="fr-FR" sz="2400" dirty="0">
                <a:latin typeface="Calibri"/>
                <a:cs typeface="Calibri"/>
              </a:rPr>
              <a:t>Large disponibilité d'énormes quantités de données</a:t>
            </a:r>
          </a:p>
          <a:p>
            <a:pPr marL="299085" indent="-287020">
              <a:lnSpc>
                <a:spcPct val="100000"/>
              </a:lnSpc>
              <a:spcBef>
                <a:spcPts val="1190"/>
              </a:spcBef>
              <a:buFont typeface="Wingdings"/>
              <a:buChar char=""/>
              <a:tabLst>
                <a:tab pos="299720" algn="l"/>
              </a:tabLst>
            </a:pPr>
            <a:r>
              <a:rPr lang="fr-FR" sz="2400" spc="-5" dirty="0">
                <a:latin typeface="Calibri"/>
                <a:cs typeface="Calibri"/>
              </a:rPr>
              <a:t>Besoin imminent de transformer les données en informations utiles</a:t>
            </a:r>
            <a:endParaRPr sz="2400" dirty="0">
              <a:latin typeface="Calibri"/>
              <a:cs typeface="Calibri"/>
            </a:endParaRPr>
          </a:p>
        </p:txBody>
      </p:sp>
      <p:sp>
        <p:nvSpPr>
          <p:cNvPr id="4" name="object 4"/>
          <p:cNvSpPr txBox="1"/>
          <p:nvPr/>
        </p:nvSpPr>
        <p:spPr>
          <a:xfrm>
            <a:off x="113792" y="920051"/>
            <a:ext cx="7179690" cy="382156"/>
          </a:xfrm>
          <a:prstGeom prst="rect">
            <a:avLst/>
          </a:prstGeom>
        </p:spPr>
        <p:txBody>
          <a:bodyPr vert="horz" wrap="square" lIns="0" tIns="12700" rIns="0" bIns="0" rtlCol="0">
            <a:spAutoFit/>
          </a:bodyPr>
          <a:lstStyle/>
          <a:p>
            <a:pPr marL="354965" indent="-342900">
              <a:lnSpc>
                <a:spcPct val="100000"/>
              </a:lnSpc>
              <a:spcBef>
                <a:spcPts val="100"/>
              </a:spcBef>
              <a:buFont typeface="Wingdings" panose="05000000000000000000" pitchFamily="2" charset="2"/>
              <a:buChar char="q"/>
              <a:tabLst>
                <a:tab pos="299720" algn="l"/>
              </a:tabLst>
            </a:pPr>
            <a:r>
              <a:rPr lang="fr-FR" sz="2400" spc="-15" dirty="0">
                <a:latin typeface="Calibri"/>
                <a:cs typeface="Calibri"/>
              </a:rPr>
              <a:t>Évolution naturelle des technologies de l'information</a:t>
            </a:r>
            <a:endParaRPr sz="2400" dirty="0">
              <a:latin typeface="Calibri"/>
              <a:cs typeface="Calibri"/>
            </a:endParaRPr>
          </a:p>
        </p:txBody>
      </p:sp>
      <p:sp>
        <p:nvSpPr>
          <p:cNvPr id="6" name="object 6"/>
          <p:cNvSpPr/>
          <p:nvPr/>
        </p:nvSpPr>
        <p:spPr>
          <a:xfrm>
            <a:off x="610282" y="4511518"/>
            <a:ext cx="2099789" cy="156790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3132772" y="4407407"/>
            <a:ext cx="2890075" cy="182096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0903" y="1804031"/>
            <a:ext cx="8795004" cy="4038600"/>
          </a:xfrm>
          <a:prstGeom prst="rect">
            <a:avLst/>
          </a:prstGeom>
          <a:blipFill>
            <a:blip r:embed="rId4" cstate="print"/>
            <a:stretch>
              <a:fillRect/>
            </a:stretch>
          </a:blipFill>
        </p:spPr>
        <p:txBody>
          <a:bodyPr wrap="square" lIns="0" tIns="0" rIns="0" bIns="0" rtlCol="0"/>
          <a:lstStyle/>
          <a:p>
            <a:endParaRPr dirty="0"/>
          </a:p>
        </p:txBody>
      </p:sp>
      <p:sp>
        <p:nvSpPr>
          <p:cNvPr id="2" name="Slide Number Placeholder 1">
            <a:extLst>
              <a:ext uri="{FF2B5EF4-FFF2-40B4-BE49-F238E27FC236}">
                <a16:creationId xmlns:a16="http://schemas.microsoft.com/office/drawing/2014/main" id="{F948C8F2-82AB-C795-E050-2EAEC2946467}"/>
              </a:ext>
            </a:extLst>
          </p:cNvPr>
          <p:cNvSpPr>
            <a:spLocks noGrp="1"/>
          </p:cNvSpPr>
          <p:nvPr>
            <p:ph type="sldNum" sz="quarter" idx="7"/>
          </p:nvPr>
        </p:nvSpPr>
        <p:spPr/>
        <p:txBody>
          <a:bodyPr/>
          <a:lstStyle/>
          <a:p>
            <a:pPr marL="38100">
              <a:lnSpc>
                <a:spcPts val="1240"/>
              </a:lnSpc>
            </a:pPr>
            <a:fld id="{81D60167-4931-47E6-BA6A-407CBD079E47}" type="slidenum">
              <a:rPr lang="fr-FR" smtClean="0"/>
              <a:t>31</a:t>
            </a:fld>
            <a:endParaRPr lang="fr-FR" dirty="0"/>
          </a:p>
        </p:txBody>
      </p:sp>
      <p:sp>
        <p:nvSpPr>
          <p:cNvPr id="10" name="object 2">
            <a:extLst>
              <a:ext uri="{FF2B5EF4-FFF2-40B4-BE49-F238E27FC236}">
                <a16:creationId xmlns:a16="http://schemas.microsoft.com/office/drawing/2014/main" id="{1EF558CC-5BB6-CF00-6196-9F5D27AB95D7}"/>
              </a:ext>
            </a:extLst>
          </p:cNvPr>
          <p:cNvSpPr txBox="1">
            <a:spLocks noGrp="1"/>
          </p:cNvSpPr>
          <p:nvPr>
            <p:ph type="title"/>
          </p:nvPr>
        </p:nvSpPr>
        <p:spPr>
          <a:xfrm>
            <a:off x="0" y="-25484"/>
            <a:ext cx="9144000" cy="443711"/>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a:t>Qu'est-ce qui a motivé la science des données</a:t>
            </a:r>
            <a:endParaRPr sz="2800" dirty="0">
              <a:solidFill>
                <a:schemeClr val="bg1"/>
              </a:solidFill>
            </a:endParaRPr>
          </a:p>
        </p:txBody>
      </p:sp>
    </p:spTree>
    <p:extLst>
      <p:ext uri="{BB962C8B-B14F-4D97-AF65-F5344CB8AC3E}">
        <p14:creationId xmlns:p14="http://schemas.microsoft.com/office/powerpoint/2010/main" val="3778601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C413FB0-B499-F3B4-3533-356D420B4BD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33B48A4-B5A3-16DB-7720-2D6B47B838BF}"/>
              </a:ext>
            </a:extLst>
          </p:cNvPr>
          <p:cNvGrpSpPr/>
          <p:nvPr/>
        </p:nvGrpSpPr>
        <p:grpSpPr>
          <a:xfrm>
            <a:off x="148070" y="762000"/>
            <a:ext cx="8212975" cy="1688306"/>
            <a:chOff x="148070" y="990600"/>
            <a:chExt cx="8212975" cy="1688306"/>
          </a:xfrm>
        </p:grpSpPr>
        <p:sp>
          <p:nvSpPr>
            <p:cNvPr id="3" name="TextBox 2">
              <a:extLst>
                <a:ext uri="{FF2B5EF4-FFF2-40B4-BE49-F238E27FC236}">
                  <a16:creationId xmlns:a16="http://schemas.microsoft.com/office/drawing/2014/main" id="{88D86C07-62BD-E3A2-4013-C4D9366A1705}"/>
                </a:ext>
              </a:extLst>
            </p:cNvPr>
            <p:cNvSpPr txBox="1"/>
            <p:nvPr/>
          </p:nvSpPr>
          <p:spPr>
            <a:xfrm>
              <a:off x="148070" y="990600"/>
              <a:ext cx="587173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q"/>
              </a:pPr>
              <a:r>
                <a:rPr lang="fr-FR" b="1" dirty="0"/>
                <a:t>Améliorant considérablement l’efficacité opérationnelle</a:t>
              </a:r>
            </a:p>
          </p:txBody>
        </p:sp>
        <p:sp>
          <p:nvSpPr>
            <p:cNvPr id="9" name="TextBox 8">
              <a:extLst>
                <a:ext uri="{FF2B5EF4-FFF2-40B4-BE49-F238E27FC236}">
                  <a16:creationId xmlns:a16="http://schemas.microsoft.com/office/drawing/2014/main" id="{B21135DE-31A5-ECF8-3FE3-12F9721BC84B}"/>
                </a:ext>
              </a:extLst>
            </p:cNvPr>
            <p:cNvSpPr txBox="1"/>
            <p:nvPr/>
          </p:nvSpPr>
          <p:spPr>
            <a:xfrm>
              <a:off x="381000" y="1447800"/>
              <a:ext cx="7980045" cy="1231106"/>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t>Automatiser les tâches répétitives (la saisie de données, le traitement des prêts) </a:t>
              </a:r>
            </a:p>
            <a:p>
              <a:pPr marL="285750" indent="-285750">
                <a:spcBef>
                  <a:spcPts val="600"/>
                </a:spcBef>
                <a:spcAft>
                  <a:spcPts val="600"/>
                </a:spcAft>
                <a:buFont typeface="Wingdings" panose="05000000000000000000" pitchFamily="2" charset="2"/>
                <a:buChar char="§"/>
              </a:pPr>
              <a:r>
                <a:rPr lang="fr-FR" dirty="0"/>
                <a:t>Réduire les erreurs humaines et les délais de traitement.</a:t>
              </a:r>
            </a:p>
            <a:p>
              <a:pPr marL="285750" indent="-285750">
                <a:spcBef>
                  <a:spcPts val="600"/>
                </a:spcBef>
                <a:spcAft>
                  <a:spcPts val="600"/>
                </a:spcAft>
                <a:buFont typeface="Wingdings" panose="05000000000000000000" pitchFamily="2" charset="2"/>
                <a:buChar char="§"/>
              </a:pPr>
              <a:r>
                <a:rPr lang="fr-FR" dirty="0"/>
                <a:t>Améliorer les flux de travail internes grâce à des systèmes intelligents.</a:t>
              </a:r>
            </a:p>
          </p:txBody>
        </p:sp>
      </p:grpSp>
      <p:grpSp>
        <p:nvGrpSpPr>
          <p:cNvPr id="4" name="Group 3">
            <a:extLst>
              <a:ext uri="{FF2B5EF4-FFF2-40B4-BE49-F238E27FC236}">
                <a16:creationId xmlns:a16="http://schemas.microsoft.com/office/drawing/2014/main" id="{36E3D86F-BC0D-E12F-1A7F-CB2A22290D23}"/>
              </a:ext>
            </a:extLst>
          </p:cNvPr>
          <p:cNvGrpSpPr/>
          <p:nvPr/>
        </p:nvGrpSpPr>
        <p:grpSpPr>
          <a:xfrm>
            <a:off x="148070" y="3071700"/>
            <a:ext cx="8403976" cy="2579132"/>
            <a:chOff x="148070" y="3071700"/>
            <a:chExt cx="8403976" cy="2579132"/>
          </a:xfrm>
        </p:grpSpPr>
        <p:sp>
          <p:nvSpPr>
            <p:cNvPr id="11" name="TextBox 10">
              <a:extLst>
                <a:ext uri="{FF2B5EF4-FFF2-40B4-BE49-F238E27FC236}">
                  <a16:creationId xmlns:a16="http://schemas.microsoft.com/office/drawing/2014/main" id="{6CE9CA96-49A6-11B8-F239-C8161AF2A0E9}"/>
                </a:ext>
              </a:extLst>
            </p:cNvPr>
            <p:cNvSpPr txBox="1"/>
            <p:nvPr/>
          </p:nvSpPr>
          <p:spPr>
            <a:xfrm>
              <a:off x="148070" y="3071700"/>
              <a:ext cx="5109730" cy="369332"/>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q"/>
              </a:pPr>
              <a:r>
                <a:rPr lang="fr-FR" b="1" dirty="0"/>
                <a:t>Renforcer la sécurité et la détection des fraudes</a:t>
              </a:r>
            </a:p>
          </p:txBody>
        </p:sp>
        <p:sp>
          <p:nvSpPr>
            <p:cNvPr id="14" name="TextBox 13">
              <a:extLst>
                <a:ext uri="{FF2B5EF4-FFF2-40B4-BE49-F238E27FC236}">
                  <a16:creationId xmlns:a16="http://schemas.microsoft.com/office/drawing/2014/main" id="{B2B15AB5-4B07-70ED-481B-131D3ED5C522}"/>
                </a:ext>
              </a:extLst>
            </p:cNvPr>
            <p:cNvSpPr txBox="1"/>
            <p:nvPr/>
          </p:nvSpPr>
          <p:spPr>
            <a:xfrm>
              <a:off x="381000" y="3588729"/>
              <a:ext cx="8171046" cy="2062103"/>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t>Identifier les transactions suspectes en temps réel grâce à la détection d’anomalies modèles de prévention de fraude à partir</a:t>
              </a:r>
            </a:p>
            <a:p>
              <a:pPr marL="285750" indent="-285750">
                <a:spcBef>
                  <a:spcPts val="600"/>
                </a:spcBef>
                <a:spcAft>
                  <a:spcPts val="600"/>
                </a:spcAft>
                <a:buFont typeface="Wingdings" panose="05000000000000000000" pitchFamily="2" charset="2"/>
                <a:buChar char="§"/>
              </a:pPr>
              <a:r>
                <a:rPr lang="fr-FR" dirty="0"/>
                <a:t>Prévenir les usurpations d’identité et les cyberattaques avec des mécanismes de sécurité basés sur l’IA. </a:t>
              </a:r>
            </a:p>
            <a:p>
              <a:pPr marL="285750" indent="-285750">
                <a:spcBef>
                  <a:spcPts val="600"/>
                </a:spcBef>
                <a:spcAft>
                  <a:spcPts val="600"/>
                </a:spcAft>
                <a:buFont typeface="Wingdings" panose="05000000000000000000" pitchFamily="2" charset="2"/>
                <a:buChar char="§"/>
              </a:pPr>
              <a:r>
                <a:rPr lang="fr-FR" dirty="0"/>
                <a:t>Améliorer les  modèles de prévention de fraude à partir de l’analyse  des données historiques</a:t>
              </a:r>
            </a:p>
          </p:txBody>
        </p:sp>
      </p:grpSp>
      <p:sp>
        <p:nvSpPr>
          <p:cNvPr id="8" name="object 2">
            <a:extLst>
              <a:ext uri="{FF2B5EF4-FFF2-40B4-BE49-F238E27FC236}">
                <a16:creationId xmlns:a16="http://schemas.microsoft.com/office/drawing/2014/main" id="{F5E2BF36-ABB9-E8BE-0D54-F190101B84FA}"/>
              </a:ext>
            </a:extLst>
          </p:cNvPr>
          <p:cNvSpPr txBox="1">
            <a:spLocks noGrp="1"/>
          </p:cNvSpPr>
          <p:nvPr>
            <p:ph type="title"/>
          </p:nvPr>
        </p:nvSpPr>
        <p:spPr>
          <a:xfrm>
            <a:off x="0" y="-25484"/>
            <a:ext cx="9144000" cy="443711"/>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dirty="0"/>
              <a:t>IA et la science de données dans la </a:t>
            </a:r>
            <a:r>
              <a:rPr lang="fr-FR" sz="2800" spc="405" dirty="0">
                <a:solidFill>
                  <a:schemeClr val="bg1"/>
                </a:solidFill>
              </a:rPr>
              <a:t>Banque</a:t>
            </a:r>
            <a:endParaRPr sz="2800" dirty="0">
              <a:solidFill>
                <a:schemeClr val="bg1"/>
              </a:solidFill>
            </a:endParaRPr>
          </a:p>
        </p:txBody>
      </p:sp>
      <p:sp>
        <p:nvSpPr>
          <p:cNvPr id="10" name="Slide Number Placeholder 9">
            <a:extLst>
              <a:ext uri="{FF2B5EF4-FFF2-40B4-BE49-F238E27FC236}">
                <a16:creationId xmlns:a16="http://schemas.microsoft.com/office/drawing/2014/main" id="{1A76925F-E705-D4EA-6BF5-EE9843D0D523}"/>
              </a:ext>
            </a:extLst>
          </p:cNvPr>
          <p:cNvSpPr>
            <a:spLocks noGrp="1"/>
          </p:cNvSpPr>
          <p:nvPr>
            <p:ph type="sldNum" sz="quarter" idx="7"/>
          </p:nvPr>
        </p:nvSpPr>
        <p:spPr/>
        <p:txBody>
          <a:bodyPr/>
          <a:lstStyle/>
          <a:p>
            <a:pPr marL="38100">
              <a:lnSpc>
                <a:spcPts val="1240"/>
              </a:lnSpc>
            </a:pPr>
            <a:fld id="{81D60167-4931-47E6-BA6A-407CBD079E47}" type="slidenum">
              <a:rPr lang="fr-FR" smtClean="0"/>
              <a:t>32</a:t>
            </a:fld>
            <a:endParaRPr lang="fr-FR" dirty="0"/>
          </a:p>
        </p:txBody>
      </p:sp>
    </p:spTree>
    <p:extLst>
      <p:ext uri="{BB962C8B-B14F-4D97-AF65-F5344CB8AC3E}">
        <p14:creationId xmlns:p14="http://schemas.microsoft.com/office/powerpoint/2010/main" val="413700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BA4CD90-4401-0A87-3C48-E2B72B9CD32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97A64C4A-4560-8D06-63A1-2D378D8B3948}"/>
              </a:ext>
            </a:extLst>
          </p:cNvPr>
          <p:cNvGrpSpPr/>
          <p:nvPr/>
        </p:nvGrpSpPr>
        <p:grpSpPr>
          <a:xfrm>
            <a:off x="128399" y="627221"/>
            <a:ext cx="8863201" cy="2268379"/>
            <a:chOff x="128399" y="627221"/>
            <a:chExt cx="8863201" cy="2268379"/>
          </a:xfrm>
        </p:grpSpPr>
        <p:sp>
          <p:nvSpPr>
            <p:cNvPr id="3" name="TextBox 2">
              <a:extLst>
                <a:ext uri="{FF2B5EF4-FFF2-40B4-BE49-F238E27FC236}">
                  <a16:creationId xmlns:a16="http://schemas.microsoft.com/office/drawing/2014/main" id="{D84A2903-3C61-0CEE-18F9-AFC847AFCBE6}"/>
                </a:ext>
              </a:extLst>
            </p:cNvPr>
            <p:cNvSpPr txBox="1"/>
            <p:nvPr/>
          </p:nvSpPr>
          <p:spPr>
            <a:xfrm>
              <a:off x="128399" y="627221"/>
              <a:ext cx="4861560" cy="401321"/>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q"/>
              </a:pPr>
              <a:r>
                <a:rPr lang="fr-FR" b="1" dirty="0"/>
                <a:t>Offrir une expérience client personnalisée</a:t>
              </a:r>
            </a:p>
          </p:txBody>
        </p:sp>
        <p:sp>
          <p:nvSpPr>
            <p:cNvPr id="4" name="TextBox 3">
              <a:extLst>
                <a:ext uri="{FF2B5EF4-FFF2-40B4-BE49-F238E27FC236}">
                  <a16:creationId xmlns:a16="http://schemas.microsoft.com/office/drawing/2014/main" id="{8D970FB7-22E3-9E74-0DEF-E5FDE2834EB7}"/>
                </a:ext>
              </a:extLst>
            </p:cNvPr>
            <p:cNvSpPr txBox="1"/>
            <p:nvPr/>
          </p:nvSpPr>
          <p:spPr>
            <a:xfrm>
              <a:off x="416935" y="1110496"/>
              <a:ext cx="8574665" cy="1785104"/>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t>Adapter les produits, les offres et les conseils financiers aux besoins individuels</a:t>
              </a:r>
            </a:p>
            <a:p>
              <a:pPr marL="285750" indent="-285750">
                <a:spcBef>
                  <a:spcPts val="600"/>
                </a:spcBef>
                <a:spcAft>
                  <a:spcPts val="600"/>
                </a:spcAft>
                <a:buFont typeface="Wingdings" panose="05000000000000000000" pitchFamily="2" charset="2"/>
                <a:buChar char="§"/>
              </a:pPr>
              <a:r>
                <a:rPr lang="fr-FR" dirty="0"/>
                <a:t>Analyser le comportement des clients pour recommander des services (prêts, épargne, investissement) </a:t>
              </a:r>
            </a:p>
            <a:p>
              <a:pPr marL="285750" indent="-285750">
                <a:spcBef>
                  <a:spcPts val="600"/>
                </a:spcBef>
                <a:spcAft>
                  <a:spcPts val="600"/>
                </a:spcAft>
                <a:buFont typeface="Wingdings" panose="05000000000000000000" pitchFamily="2" charset="2"/>
                <a:buChar char="§"/>
              </a:pPr>
              <a:r>
                <a:rPr lang="fr-FR" dirty="0"/>
                <a:t>Fournir une assistance intelligente et disponible 24h/24 via des </a:t>
              </a:r>
              <a:r>
                <a:rPr lang="fr-FR" b="1" dirty="0" err="1"/>
                <a:t>Chatbots</a:t>
              </a:r>
              <a:r>
                <a:rPr lang="fr-FR" dirty="0"/>
                <a:t> et assistants virtuels</a:t>
              </a:r>
            </a:p>
          </p:txBody>
        </p:sp>
      </p:grpSp>
      <p:grpSp>
        <p:nvGrpSpPr>
          <p:cNvPr id="13" name="Group 12">
            <a:extLst>
              <a:ext uri="{FF2B5EF4-FFF2-40B4-BE49-F238E27FC236}">
                <a16:creationId xmlns:a16="http://schemas.microsoft.com/office/drawing/2014/main" id="{D9666DF5-F865-02F0-C7C3-D2160FCB7E0E}"/>
              </a:ext>
            </a:extLst>
          </p:cNvPr>
          <p:cNvGrpSpPr/>
          <p:nvPr/>
        </p:nvGrpSpPr>
        <p:grpSpPr>
          <a:xfrm>
            <a:off x="173383" y="3208424"/>
            <a:ext cx="8970616" cy="842208"/>
            <a:chOff x="173383" y="3276600"/>
            <a:chExt cx="8970616" cy="842208"/>
          </a:xfrm>
        </p:grpSpPr>
        <p:sp>
          <p:nvSpPr>
            <p:cNvPr id="11" name="TextBox 10">
              <a:extLst>
                <a:ext uri="{FF2B5EF4-FFF2-40B4-BE49-F238E27FC236}">
                  <a16:creationId xmlns:a16="http://schemas.microsoft.com/office/drawing/2014/main" id="{A3C2BE00-81DE-E038-B847-25C479E7674D}"/>
                </a:ext>
              </a:extLst>
            </p:cNvPr>
            <p:cNvSpPr txBox="1"/>
            <p:nvPr/>
          </p:nvSpPr>
          <p:spPr>
            <a:xfrm>
              <a:off x="173383" y="3276600"/>
              <a:ext cx="3776663" cy="401321"/>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q"/>
              </a:pPr>
              <a:r>
                <a:rPr lang="fr-FR" b="1" dirty="0"/>
                <a:t>Renforcer la gestion des risques</a:t>
              </a:r>
            </a:p>
          </p:txBody>
        </p:sp>
        <p:sp>
          <p:nvSpPr>
            <p:cNvPr id="7" name="TextBox 6">
              <a:extLst>
                <a:ext uri="{FF2B5EF4-FFF2-40B4-BE49-F238E27FC236}">
                  <a16:creationId xmlns:a16="http://schemas.microsoft.com/office/drawing/2014/main" id="{616DB86C-093B-7AA5-7A98-6A0ACEDCA569}"/>
                </a:ext>
              </a:extLst>
            </p:cNvPr>
            <p:cNvSpPr txBox="1"/>
            <p:nvPr/>
          </p:nvSpPr>
          <p:spPr>
            <a:xfrm>
              <a:off x="416934" y="3749476"/>
              <a:ext cx="8727065" cy="369332"/>
            </a:xfrm>
            <a:prstGeom prst="rect">
              <a:avLst/>
            </a:prstGeom>
            <a:noFill/>
          </p:spPr>
          <p:txBody>
            <a:bodyPr wrap="square">
              <a:spAutoFit/>
            </a:bodyPr>
            <a:lstStyle/>
            <a:p>
              <a:pPr marL="285750" indent="-285750">
                <a:buFont typeface="Wingdings" panose="05000000000000000000" pitchFamily="2" charset="2"/>
                <a:buChar char="§"/>
              </a:pPr>
              <a:r>
                <a:rPr lang="fr-FR" dirty="0">
                  <a:latin typeface="Google Sans"/>
                </a:rPr>
                <a:t>P</a:t>
              </a:r>
              <a:r>
                <a:rPr lang="fr-FR" b="0" i="0" dirty="0">
                  <a:effectLst/>
                  <a:latin typeface="Google Sans"/>
                </a:rPr>
                <a:t>rédire les tendances futures et les risques potentiels avec une plus grande précision</a:t>
              </a:r>
              <a:endParaRPr lang="fr-FR" dirty="0"/>
            </a:p>
          </p:txBody>
        </p:sp>
      </p:grpSp>
      <p:grpSp>
        <p:nvGrpSpPr>
          <p:cNvPr id="14" name="Group 13">
            <a:extLst>
              <a:ext uri="{FF2B5EF4-FFF2-40B4-BE49-F238E27FC236}">
                <a16:creationId xmlns:a16="http://schemas.microsoft.com/office/drawing/2014/main" id="{0F765A29-006F-8F33-B946-4D5C67A4952B}"/>
              </a:ext>
            </a:extLst>
          </p:cNvPr>
          <p:cNvGrpSpPr/>
          <p:nvPr/>
        </p:nvGrpSpPr>
        <p:grpSpPr>
          <a:xfrm>
            <a:off x="33337" y="4495800"/>
            <a:ext cx="9028598" cy="1979712"/>
            <a:chOff x="33337" y="4648200"/>
            <a:chExt cx="9028598" cy="1979712"/>
          </a:xfrm>
        </p:grpSpPr>
        <p:sp>
          <p:nvSpPr>
            <p:cNvPr id="10" name="TextBox 9">
              <a:extLst>
                <a:ext uri="{FF2B5EF4-FFF2-40B4-BE49-F238E27FC236}">
                  <a16:creationId xmlns:a16="http://schemas.microsoft.com/office/drawing/2014/main" id="{181DBE4E-CEA9-DD20-AE2E-C06EACBB397C}"/>
                </a:ext>
              </a:extLst>
            </p:cNvPr>
            <p:cNvSpPr txBox="1"/>
            <p:nvPr/>
          </p:nvSpPr>
          <p:spPr>
            <a:xfrm>
              <a:off x="76200" y="5119807"/>
              <a:ext cx="8985735" cy="1508105"/>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t>Créer de nouveaux modèles économiques (conseillers robots, plateformes d’investissement intelligentes) </a:t>
              </a:r>
            </a:p>
            <a:p>
              <a:pPr marL="285750" indent="-285750">
                <a:spcBef>
                  <a:spcPts val="600"/>
                </a:spcBef>
                <a:spcAft>
                  <a:spcPts val="600"/>
                </a:spcAft>
                <a:buFont typeface="Wingdings" panose="05000000000000000000" pitchFamily="2" charset="2"/>
                <a:buChar char="§"/>
              </a:pPr>
              <a:r>
                <a:rPr lang="fr-FR" dirty="0"/>
                <a:t>Innover dans l’expérience client (voix, </a:t>
              </a:r>
              <a:r>
                <a:rPr lang="fr-FR" dirty="0" err="1"/>
                <a:t>chatbot</a:t>
              </a:r>
              <a:r>
                <a:rPr lang="fr-FR" dirty="0"/>
                <a:t>, services prédictifs) </a:t>
              </a:r>
            </a:p>
            <a:p>
              <a:pPr marL="285750" indent="-285750">
                <a:spcBef>
                  <a:spcPts val="600"/>
                </a:spcBef>
                <a:spcAft>
                  <a:spcPts val="600"/>
                </a:spcAft>
                <a:buFont typeface="Wingdings" panose="05000000000000000000" pitchFamily="2" charset="2"/>
                <a:buChar char="§"/>
              </a:pPr>
              <a:r>
                <a:rPr lang="fr-FR" dirty="0"/>
                <a:t>Rester compétitif face aux nouveaux acteurs de la fintech.</a:t>
              </a:r>
            </a:p>
          </p:txBody>
        </p:sp>
        <p:sp>
          <p:nvSpPr>
            <p:cNvPr id="12" name="TextBox 11">
              <a:extLst>
                <a:ext uri="{FF2B5EF4-FFF2-40B4-BE49-F238E27FC236}">
                  <a16:creationId xmlns:a16="http://schemas.microsoft.com/office/drawing/2014/main" id="{28B8BDD6-3462-528E-79DF-E57BA77E3398}"/>
                </a:ext>
              </a:extLst>
            </p:cNvPr>
            <p:cNvSpPr txBox="1"/>
            <p:nvPr/>
          </p:nvSpPr>
          <p:spPr>
            <a:xfrm>
              <a:off x="33337" y="4648200"/>
              <a:ext cx="5453063" cy="401321"/>
            </a:xfrm>
            <a:prstGeom prst="rect">
              <a:avLst/>
            </a:prstGeom>
            <a:solidFill>
              <a:schemeClr val="bg1">
                <a:lumMod val="85000"/>
              </a:schemeClr>
            </a:solidFill>
          </p:spPr>
          <p:txBody>
            <a:bodyPr wrap="square">
              <a:spAutoFit/>
            </a:bodyPr>
            <a:lstStyle/>
            <a:p>
              <a:pPr marL="285750" indent="-285750">
                <a:buFont typeface="Wingdings" panose="05000000000000000000" pitchFamily="2" charset="2"/>
                <a:buChar char="q"/>
              </a:pPr>
              <a:r>
                <a:rPr lang="fr-FR" b="1" dirty="0"/>
                <a:t>Stimuler l’innovation et l’avantage concurrentiel </a:t>
              </a:r>
            </a:p>
          </p:txBody>
        </p:sp>
      </p:grpSp>
      <p:sp>
        <p:nvSpPr>
          <p:cNvPr id="8" name="object 2">
            <a:extLst>
              <a:ext uri="{FF2B5EF4-FFF2-40B4-BE49-F238E27FC236}">
                <a16:creationId xmlns:a16="http://schemas.microsoft.com/office/drawing/2014/main" id="{BFC70DD4-7C9F-1A17-6574-EDEFFC33BFFD}"/>
              </a:ext>
            </a:extLst>
          </p:cNvPr>
          <p:cNvSpPr txBox="1">
            <a:spLocks/>
          </p:cNvSpPr>
          <p:nvPr/>
        </p:nvSpPr>
        <p:spPr>
          <a:xfrm>
            <a:off x="0" y="-25484"/>
            <a:ext cx="9144000" cy="443711"/>
          </a:xfrm>
          <a:prstGeom prst="rect">
            <a:avLst/>
          </a:prstGeom>
          <a:solidFill>
            <a:schemeClr val="accent1"/>
          </a:solidFill>
        </p:spPr>
        <p:txBody>
          <a:bodyPr vert="horz" wrap="square" lIns="0" tIns="12700" rIns="0" bIns="0" rtlCol="0">
            <a:spAutoFit/>
          </a:bodyPr>
          <a:lstStyle>
            <a:lvl1pPr>
              <a:defRPr sz="3200" b="1" i="0">
                <a:solidFill>
                  <a:schemeClr val="tx1"/>
                </a:solidFill>
                <a:latin typeface="Times New Roman"/>
                <a:ea typeface="+mj-ea"/>
                <a:cs typeface="Times New Roman"/>
              </a:defRPr>
            </a:lvl1pPr>
          </a:lstStyle>
          <a:p>
            <a:pPr marL="12700" algn="ctr">
              <a:spcBef>
                <a:spcPts val="100"/>
              </a:spcBef>
              <a:tabLst>
                <a:tab pos="1383665" algn="l"/>
                <a:tab pos="3898265" algn="l"/>
                <a:tab pos="5269865" algn="l"/>
              </a:tabLst>
            </a:pPr>
            <a:r>
              <a:rPr lang="fr-FR" sz="2800" kern="0" spc="405"/>
              <a:t>IA et la science de données dans la </a:t>
            </a:r>
            <a:r>
              <a:rPr lang="fr-FR" sz="2800" kern="0" spc="405">
                <a:solidFill>
                  <a:schemeClr val="bg1"/>
                </a:solidFill>
              </a:rPr>
              <a:t>Banque</a:t>
            </a:r>
            <a:endParaRPr lang="fr-FR" sz="2800" kern="0" dirty="0">
              <a:solidFill>
                <a:schemeClr val="bg1"/>
              </a:solidFill>
            </a:endParaRPr>
          </a:p>
        </p:txBody>
      </p:sp>
      <p:sp>
        <p:nvSpPr>
          <p:cNvPr id="15" name="Slide Number Placeholder 14">
            <a:extLst>
              <a:ext uri="{FF2B5EF4-FFF2-40B4-BE49-F238E27FC236}">
                <a16:creationId xmlns:a16="http://schemas.microsoft.com/office/drawing/2014/main" id="{8DF1EDCE-AFE2-524E-739F-AA88F6732E54}"/>
              </a:ext>
            </a:extLst>
          </p:cNvPr>
          <p:cNvSpPr>
            <a:spLocks noGrp="1"/>
          </p:cNvSpPr>
          <p:nvPr>
            <p:ph type="sldNum" sz="quarter" idx="7"/>
          </p:nvPr>
        </p:nvSpPr>
        <p:spPr/>
        <p:txBody>
          <a:bodyPr/>
          <a:lstStyle/>
          <a:p>
            <a:pPr marL="38100">
              <a:lnSpc>
                <a:spcPts val="1240"/>
              </a:lnSpc>
            </a:pPr>
            <a:fld id="{81D60167-4931-47E6-BA6A-407CBD079E47}" type="slidenum">
              <a:rPr lang="fr-FR" smtClean="0"/>
              <a:t>33</a:t>
            </a:fld>
            <a:endParaRPr lang="fr-FR" dirty="0"/>
          </a:p>
        </p:txBody>
      </p:sp>
    </p:spTree>
    <p:extLst>
      <p:ext uri="{BB962C8B-B14F-4D97-AF65-F5344CB8AC3E}">
        <p14:creationId xmlns:p14="http://schemas.microsoft.com/office/powerpoint/2010/main" val="222929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86BB068-B8E2-865A-5901-278B87643827}"/>
            </a:ext>
          </a:extLst>
        </p:cNvPr>
        <p:cNvGrpSpPr/>
        <p:nvPr/>
      </p:nvGrpSpPr>
      <p:grpSpPr>
        <a:xfrm>
          <a:off x="0" y="0"/>
          <a:ext cx="0" cy="0"/>
          <a:chOff x="0" y="0"/>
          <a:chExt cx="0" cy="0"/>
        </a:xfrm>
      </p:grpSpPr>
      <p:grpSp>
        <p:nvGrpSpPr>
          <p:cNvPr id="6" name="Group 5">
            <a:extLst>
              <a:ext uri="{FF2B5EF4-FFF2-40B4-BE49-F238E27FC236}">
                <a16:creationId xmlns:a16="http://schemas.microsoft.com/office/drawing/2014/main" id="{A1B9538F-BEAE-AA0D-3F02-59B8D3C59485}"/>
              </a:ext>
            </a:extLst>
          </p:cNvPr>
          <p:cNvGrpSpPr/>
          <p:nvPr/>
        </p:nvGrpSpPr>
        <p:grpSpPr>
          <a:xfrm>
            <a:off x="198600" y="838200"/>
            <a:ext cx="8879831" cy="923330"/>
            <a:chOff x="198600" y="1447800"/>
            <a:chExt cx="8879831" cy="923330"/>
          </a:xfrm>
        </p:grpSpPr>
        <p:pic>
          <p:nvPicPr>
            <p:cNvPr id="2052" name="Picture 4" descr="UserMotion HubSpot Integration | Connect Them Today">
              <a:extLst>
                <a:ext uri="{FF2B5EF4-FFF2-40B4-BE49-F238E27FC236}">
                  <a16:creationId xmlns:a16="http://schemas.microsoft.com/office/drawing/2014/main" id="{B33B7ABE-6965-0F5F-DF6C-10C257D0DCC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600" y="1494000"/>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17394A7-6FF6-2AE7-6C18-BB22609D5D12}"/>
                </a:ext>
              </a:extLst>
            </p:cNvPr>
            <p:cNvSpPr txBox="1"/>
            <p:nvPr/>
          </p:nvSpPr>
          <p:spPr>
            <a:xfrm>
              <a:off x="1077432" y="1447800"/>
              <a:ext cx="8000999" cy="923330"/>
            </a:xfrm>
            <a:prstGeom prst="rect">
              <a:avLst/>
            </a:prstGeom>
            <a:solidFill>
              <a:schemeClr val="tx2">
                <a:lumMod val="20000"/>
                <a:lumOff val="80000"/>
              </a:schemeClr>
            </a:solidFill>
          </p:spPr>
          <p:txBody>
            <a:bodyPr wrap="square">
              <a:spAutoFit/>
            </a:bodyPr>
            <a:lstStyle/>
            <a:p>
              <a:pPr algn="just"/>
              <a:r>
                <a:rPr lang="fr-FR" b="0" i="0" dirty="0">
                  <a:effectLst/>
                  <a:latin typeface="Urbanist"/>
                </a:rPr>
                <a:t>Logiciel de notation prédictive des prospects basé sur l'IA, conçu pour améliorer les stratégies de vente et de marketing en identifiant les opportunités de revenus avant qu'elles ne disparaissent.</a:t>
              </a:r>
              <a:endParaRPr lang="fr-FR" dirty="0"/>
            </a:p>
          </p:txBody>
        </p:sp>
      </p:grpSp>
      <p:grpSp>
        <p:nvGrpSpPr>
          <p:cNvPr id="7" name="Group 6">
            <a:extLst>
              <a:ext uri="{FF2B5EF4-FFF2-40B4-BE49-F238E27FC236}">
                <a16:creationId xmlns:a16="http://schemas.microsoft.com/office/drawing/2014/main" id="{177F7DCF-002A-D7FF-0BB9-CBF9EC5DB513}"/>
              </a:ext>
            </a:extLst>
          </p:cNvPr>
          <p:cNvGrpSpPr/>
          <p:nvPr/>
        </p:nvGrpSpPr>
        <p:grpSpPr>
          <a:xfrm>
            <a:off x="169290" y="2485072"/>
            <a:ext cx="8909136" cy="1477328"/>
            <a:chOff x="169290" y="2514600"/>
            <a:chExt cx="8909136" cy="1477328"/>
          </a:xfrm>
        </p:grpSpPr>
        <p:pic>
          <p:nvPicPr>
            <p:cNvPr id="2050" name="Picture 2" descr="Customer Churn Software | Predict, Analyze &amp; Prevent Churn| Churnly">
              <a:extLst>
                <a:ext uri="{FF2B5EF4-FFF2-40B4-BE49-F238E27FC236}">
                  <a16:creationId xmlns:a16="http://schemas.microsoft.com/office/drawing/2014/main" id="{A2379BF0-FE6D-D7A9-413C-A43A300BFA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290" y="2997000"/>
              <a:ext cx="1301783" cy="3240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4A2A1CDE-CCA7-37E9-3C93-CF03C082D6A9}"/>
                </a:ext>
              </a:extLst>
            </p:cNvPr>
            <p:cNvSpPr txBox="1"/>
            <p:nvPr/>
          </p:nvSpPr>
          <p:spPr>
            <a:xfrm>
              <a:off x="1600199" y="2514600"/>
              <a:ext cx="7478227" cy="1477328"/>
            </a:xfrm>
            <a:prstGeom prst="rect">
              <a:avLst/>
            </a:prstGeom>
            <a:solidFill>
              <a:schemeClr val="accent6">
                <a:lumMod val="20000"/>
                <a:lumOff val="80000"/>
              </a:schemeClr>
            </a:solidFill>
          </p:spPr>
          <p:txBody>
            <a:bodyPr wrap="square">
              <a:spAutoFit/>
            </a:bodyPr>
            <a:lstStyle/>
            <a:p>
              <a:pPr algn="just"/>
              <a:r>
                <a:rPr lang="fr-FR" dirty="0">
                  <a:latin typeface="source-serif-pro"/>
                </a:rPr>
                <a:t>L</a:t>
              </a:r>
              <a:r>
                <a:rPr lang="fr-FR" b="0" i="0" dirty="0">
                  <a:effectLst/>
                  <a:latin typeface="source-serif-pro"/>
                </a:rPr>
                <a:t>ogiciel de prédiction du taux de désabonnement basé sur l'IA, conçu principalement pour les entreprises SaaS B2B. Il s'appuie sur ML pour analyser les données clients, prédire le risque de désabonnement et fournir des connaissances pour aider les entreprises à fidéliser leurs clients et à augmenter leur chiffre d'affaires.</a:t>
              </a:r>
              <a:endParaRPr lang="fr-FR" dirty="0"/>
            </a:p>
          </p:txBody>
        </p:sp>
      </p:grpSp>
      <p:grpSp>
        <p:nvGrpSpPr>
          <p:cNvPr id="8" name="Group 7">
            <a:extLst>
              <a:ext uri="{FF2B5EF4-FFF2-40B4-BE49-F238E27FC236}">
                <a16:creationId xmlns:a16="http://schemas.microsoft.com/office/drawing/2014/main" id="{80E0BD3F-DFA0-8384-113A-300516E6D466}"/>
              </a:ext>
            </a:extLst>
          </p:cNvPr>
          <p:cNvGrpSpPr/>
          <p:nvPr/>
        </p:nvGrpSpPr>
        <p:grpSpPr>
          <a:xfrm>
            <a:off x="160200" y="4390072"/>
            <a:ext cx="8856204" cy="1477328"/>
            <a:chOff x="160200" y="4114800"/>
            <a:chExt cx="8856204" cy="1477328"/>
          </a:xfrm>
        </p:grpSpPr>
        <p:pic>
          <p:nvPicPr>
            <p:cNvPr id="2054" name="Picture 6" descr="Akkio Raises $15 Million Series A to Scale Generative Analytics and  Predictive AI Platform for Businesses | Business Wire">
              <a:extLst>
                <a:ext uri="{FF2B5EF4-FFF2-40B4-BE49-F238E27FC236}">
                  <a16:creationId xmlns:a16="http://schemas.microsoft.com/office/drawing/2014/main" id="{DACB94AF-B5E9-35D3-C6C2-CFBF3146CB6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0200" y="4397948"/>
              <a:ext cx="1152000" cy="576000"/>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DA4BA6A3-FE9A-3FA8-3BFE-BBC22E998211}"/>
                </a:ext>
              </a:extLst>
            </p:cNvPr>
            <p:cNvSpPr txBox="1"/>
            <p:nvPr/>
          </p:nvSpPr>
          <p:spPr>
            <a:xfrm>
              <a:off x="1459695" y="4114800"/>
              <a:ext cx="7556709" cy="1477328"/>
            </a:xfrm>
            <a:prstGeom prst="rect">
              <a:avLst/>
            </a:prstGeom>
            <a:solidFill>
              <a:schemeClr val="bg1">
                <a:lumMod val="95000"/>
              </a:schemeClr>
            </a:solidFill>
            <a:ln>
              <a:solidFill>
                <a:schemeClr val="bg1"/>
              </a:solidFill>
            </a:ln>
          </p:spPr>
          <p:txBody>
            <a:bodyPr wrap="square">
              <a:spAutoFit/>
            </a:bodyPr>
            <a:lstStyle/>
            <a:p>
              <a:pPr algn="just"/>
              <a:r>
                <a:rPr lang="fr-FR" dirty="0"/>
                <a:t>Une plateforme d’IA (fondée en 2019 à Cambridge ) conçue pour rendre le ML et l'analyse prédictive accessibles aux entreprises sans compétences en programmation. </a:t>
              </a:r>
              <a:r>
                <a:rPr lang="fr-FR" b="1" dirty="0" err="1"/>
                <a:t>Akkio</a:t>
              </a:r>
              <a:r>
                <a:rPr lang="fr-FR" dirty="0"/>
                <a:t> permet aux utilisateurs d'analyser les données, de prévoir les tendances et d'automatiser les processus décisionnels grâce à une interface intuitive. </a:t>
              </a:r>
              <a:r>
                <a:rPr lang="fr-FR" sz="1600" dirty="0">
                  <a:solidFill>
                    <a:schemeClr val="tx2">
                      <a:lumMod val="60000"/>
                      <a:lumOff val="40000"/>
                    </a:schemeClr>
                  </a:solidFill>
                </a:rPr>
                <a:t>https://youtu.be/2ZBL9fpqH4E</a:t>
              </a:r>
            </a:p>
          </p:txBody>
        </p:sp>
      </p:grpSp>
      <p:sp>
        <p:nvSpPr>
          <p:cNvPr id="4" name="object 2">
            <a:extLst>
              <a:ext uri="{FF2B5EF4-FFF2-40B4-BE49-F238E27FC236}">
                <a16:creationId xmlns:a16="http://schemas.microsoft.com/office/drawing/2014/main" id="{18D7A636-6829-8972-3D8C-ADE916F7A08B}"/>
              </a:ext>
            </a:extLst>
          </p:cNvPr>
          <p:cNvSpPr txBox="1">
            <a:spLocks noGrp="1"/>
          </p:cNvSpPr>
          <p:nvPr>
            <p:ph type="title"/>
          </p:nvPr>
        </p:nvSpPr>
        <p:spPr>
          <a:xfrm>
            <a:off x="0" y="-25484"/>
            <a:ext cx="9144000" cy="443711"/>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dirty="0"/>
              <a:t>IA et la science de données dans la </a:t>
            </a:r>
            <a:r>
              <a:rPr lang="fr-FR" sz="2800" spc="405" dirty="0">
                <a:solidFill>
                  <a:schemeClr val="bg1"/>
                </a:solidFill>
              </a:rPr>
              <a:t>Banque</a:t>
            </a:r>
            <a:endParaRPr sz="2800" dirty="0">
              <a:solidFill>
                <a:schemeClr val="bg1"/>
              </a:solidFill>
            </a:endParaRPr>
          </a:p>
        </p:txBody>
      </p:sp>
      <p:sp>
        <p:nvSpPr>
          <p:cNvPr id="9" name="Slide Number Placeholder 8">
            <a:extLst>
              <a:ext uri="{FF2B5EF4-FFF2-40B4-BE49-F238E27FC236}">
                <a16:creationId xmlns:a16="http://schemas.microsoft.com/office/drawing/2014/main" id="{49F3734F-8C15-033F-F1BF-6882ECF87423}"/>
              </a:ext>
            </a:extLst>
          </p:cNvPr>
          <p:cNvSpPr>
            <a:spLocks noGrp="1"/>
          </p:cNvSpPr>
          <p:nvPr>
            <p:ph type="sldNum" sz="quarter" idx="7"/>
          </p:nvPr>
        </p:nvSpPr>
        <p:spPr/>
        <p:txBody>
          <a:bodyPr/>
          <a:lstStyle/>
          <a:p>
            <a:pPr marL="38100">
              <a:lnSpc>
                <a:spcPts val="1240"/>
              </a:lnSpc>
            </a:pPr>
            <a:fld id="{81D60167-4931-47E6-BA6A-407CBD079E47}" type="slidenum">
              <a:rPr lang="fr-FR" smtClean="0"/>
              <a:t>34</a:t>
            </a:fld>
            <a:endParaRPr lang="fr-FR" dirty="0"/>
          </a:p>
        </p:txBody>
      </p:sp>
    </p:spTree>
    <p:extLst>
      <p:ext uri="{BB962C8B-B14F-4D97-AF65-F5344CB8AC3E}">
        <p14:creationId xmlns:p14="http://schemas.microsoft.com/office/powerpoint/2010/main" val="419300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DAE8966-7ABC-7A41-AEDA-322F525D19C4}"/>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426B62BA-6631-B190-6C4D-3EB7AFD37E29}"/>
              </a:ext>
            </a:extLst>
          </p:cNvPr>
          <p:cNvGrpSpPr/>
          <p:nvPr/>
        </p:nvGrpSpPr>
        <p:grpSpPr>
          <a:xfrm>
            <a:off x="120501" y="1143000"/>
            <a:ext cx="8957933" cy="1477328"/>
            <a:chOff x="120501" y="838200"/>
            <a:chExt cx="8957933" cy="1477328"/>
          </a:xfrm>
        </p:grpSpPr>
        <p:pic>
          <p:nvPicPr>
            <p:cNvPr id="1026" name="Picture 2" descr="Enhance Your Customer Relationship With Salesforce Einstein AI | by  Alogicsusa | Medium">
              <a:extLst>
                <a:ext uri="{FF2B5EF4-FFF2-40B4-BE49-F238E27FC236}">
                  <a16:creationId xmlns:a16="http://schemas.microsoft.com/office/drawing/2014/main" id="{DAF2A0E0-EDB0-61D7-3C3E-B84D9BB8F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501" y="914400"/>
              <a:ext cx="1730225" cy="1296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A50DF6-6F89-D53B-6395-E9004EE82B95}"/>
                </a:ext>
              </a:extLst>
            </p:cNvPr>
            <p:cNvSpPr txBox="1"/>
            <p:nvPr/>
          </p:nvSpPr>
          <p:spPr>
            <a:xfrm>
              <a:off x="1882626" y="838200"/>
              <a:ext cx="7195808" cy="1477328"/>
            </a:xfrm>
            <a:prstGeom prst="rect">
              <a:avLst/>
            </a:prstGeom>
            <a:solidFill>
              <a:schemeClr val="accent5">
                <a:lumMod val="20000"/>
                <a:lumOff val="80000"/>
              </a:schemeClr>
            </a:solidFill>
          </p:spPr>
          <p:txBody>
            <a:bodyPr wrap="square">
              <a:spAutoFit/>
            </a:bodyPr>
            <a:lstStyle/>
            <a:p>
              <a:pPr algn="just"/>
              <a:r>
                <a:rPr lang="fr-FR" dirty="0"/>
                <a:t>Une plateforme d'IA intégrée au système de gestion de la relation client (CRM) de Salesforce, conçue pour optimiser les processus métier des ventes, du service client, du marketing et du commerce. Elle exploite l'IA </a:t>
              </a:r>
              <a:r>
                <a:rPr lang="fr-FR" b="1" dirty="0"/>
                <a:t>prédictive</a:t>
              </a:r>
              <a:r>
                <a:rPr lang="fr-FR" dirty="0"/>
                <a:t> et </a:t>
              </a:r>
              <a:r>
                <a:rPr lang="fr-FR" b="1" dirty="0"/>
                <a:t>générative</a:t>
              </a:r>
              <a:r>
                <a:rPr lang="fr-FR" dirty="0"/>
                <a:t> pour automatiser les tâches, fournir des informations et personnaliser les interactions clients.</a:t>
              </a:r>
            </a:p>
          </p:txBody>
        </p:sp>
      </p:grpSp>
      <p:grpSp>
        <p:nvGrpSpPr>
          <p:cNvPr id="9" name="Group 8">
            <a:extLst>
              <a:ext uri="{FF2B5EF4-FFF2-40B4-BE49-F238E27FC236}">
                <a16:creationId xmlns:a16="http://schemas.microsoft.com/office/drawing/2014/main" id="{C618470D-8D1C-5D99-95F8-15C2DEA920E2}"/>
              </a:ext>
            </a:extLst>
          </p:cNvPr>
          <p:cNvGrpSpPr/>
          <p:nvPr/>
        </p:nvGrpSpPr>
        <p:grpSpPr>
          <a:xfrm>
            <a:off x="311225" y="2833559"/>
            <a:ext cx="8538606" cy="1500911"/>
            <a:chOff x="311225" y="2385289"/>
            <a:chExt cx="8538606" cy="1500911"/>
          </a:xfrm>
        </p:grpSpPr>
        <p:sp>
          <p:nvSpPr>
            <p:cNvPr id="6" name="TextBox 5">
              <a:extLst>
                <a:ext uri="{FF2B5EF4-FFF2-40B4-BE49-F238E27FC236}">
                  <a16:creationId xmlns:a16="http://schemas.microsoft.com/office/drawing/2014/main" id="{5D366DB7-4603-7A74-E185-469EFC680786}"/>
                </a:ext>
              </a:extLst>
            </p:cNvPr>
            <p:cNvSpPr txBox="1"/>
            <p:nvPr/>
          </p:nvSpPr>
          <p:spPr>
            <a:xfrm>
              <a:off x="2057400" y="2685871"/>
              <a:ext cx="6792431" cy="1200329"/>
            </a:xfrm>
            <a:prstGeom prst="rect">
              <a:avLst/>
            </a:prstGeom>
            <a:solidFill>
              <a:schemeClr val="accent2">
                <a:lumMod val="20000"/>
                <a:lumOff val="80000"/>
              </a:schemeClr>
            </a:solidFill>
          </p:spPr>
          <p:txBody>
            <a:bodyPr wrap="square">
              <a:spAutoFit/>
            </a:bodyPr>
            <a:lstStyle/>
            <a:p>
              <a:pPr algn="just"/>
              <a:r>
                <a:rPr lang="fr-FR" b="1" dirty="0"/>
                <a:t>H2O.ai</a:t>
              </a:r>
              <a:r>
                <a:rPr lang="fr-FR" dirty="0"/>
                <a:t> et </a:t>
              </a:r>
              <a:r>
                <a:rPr lang="fr-FR" b="1" dirty="0" err="1"/>
                <a:t>DataRobot</a:t>
              </a:r>
              <a:r>
                <a:rPr lang="fr-FR" dirty="0"/>
                <a:t> sont deux plateformes de premier plan spécialisées dans l'apprentissage automatique automatisé (</a:t>
              </a:r>
              <a:r>
                <a:rPr lang="fr-FR" dirty="0" err="1"/>
                <a:t>AutoML</a:t>
              </a:r>
              <a:r>
                <a:rPr lang="fr-FR" dirty="0"/>
                <a:t>), largement utilisées pour la modélisation et la prévision des risques dans des secteurs tels que la banque et la finance.</a:t>
              </a:r>
            </a:p>
          </p:txBody>
        </p:sp>
        <p:pic>
          <p:nvPicPr>
            <p:cNvPr id="2051" name="Picture 3" descr="DataRobot Accelerates Agentic AI Applications in Collaboration With NVIDIA">
              <a:extLst>
                <a:ext uri="{FF2B5EF4-FFF2-40B4-BE49-F238E27FC236}">
                  <a16:creationId xmlns:a16="http://schemas.microsoft.com/office/drawing/2014/main" id="{92BECB9B-BC5F-8292-B115-FC221882D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225" y="2385289"/>
              <a:ext cx="1800000" cy="9000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n introduction to H2O.ai">
              <a:extLst>
                <a:ext uri="{FF2B5EF4-FFF2-40B4-BE49-F238E27FC236}">
                  <a16:creationId xmlns:a16="http://schemas.microsoft.com/office/drawing/2014/main" id="{14227634-1263-2E59-BC5F-2C123145E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99" y="3114683"/>
              <a:ext cx="1253652" cy="720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9C05C335-E384-5591-D0A0-32A8AE177E37}"/>
              </a:ext>
            </a:extLst>
          </p:cNvPr>
          <p:cNvGrpSpPr/>
          <p:nvPr/>
        </p:nvGrpSpPr>
        <p:grpSpPr>
          <a:xfrm>
            <a:off x="117324" y="4944070"/>
            <a:ext cx="8961104" cy="923330"/>
            <a:chOff x="117324" y="4114800"/>
            <a:chExt cx="8961104" cy="923330"/>
          </a:xfrm>
        </p:grpSpPr>
        <p:sp>
          <p:nvSpPr>
            <p:cNvPr id="5" name="TextBox 4">
              <a:extLst>
                <a:ext uri="{FF2B5EF4-FFF2-40B4-BE49-F238E27FC236}">
                  <a16:creationId xmlns:a16="http://schemas.microsoft.com/office/drawing/2014/main" id="{5992DC93-5DC5-0468-76BA-5022DFA0DDE3}"/>
                </a:ext>
              </a:extLst>
            </p:cNvPr>
            <p:cNvSpPr txBox="1"/>
            <p:nvPr/>
          </p:nvSpPr>
          <p:spPr>
            <a:xfrm>
              <a:off x="2285999" y="4114800"/>
              <a:ext cx="6792429" cy="923330"/>
            </a:xfrm>
            <a:prstGeom prst="rect">
              <a:avLst/>
            </a:prstGeom>
            <a:solidFill>
              <a:schemeClr val="bg1">
                <a:lumMod val="95000"/>
              </a:schemeClr>
            </a:solidFill>
          </p:spPr>
          <p:txBody>
            <a:bodyPr wrap="square">
              <a:spAutoFit/>
            </a:bodyPr>
            <a:lstStyle/>
            <a:p>
              <a:pPr algn="just"/>
              <a:r>
                <a:rPr lang="fr-FR" dirty="0"/>
                <a:t>Une plateforme de paiement en ligne mondiale qui permet aux utilisateurs d'effectuer des paiements, d'envoyer de l'argent et d'accepter des paiements par voie numérique. </a:t>
              </a:r>
            </a:p>
          </p:txBody>
        </p:sp>
        <p:pic>
          <p:nvPicPr>
            <p:cNvPr id="7" name="Picture 2" descr="Compte professionnel Paypal : tout ce qu'il faut savoir">
              <a:extLst>
                <a:ext uri="{FF2B5EF4-FFF2-40B4-BE49-F238E27FC236}">
                  <a16:creationId xmlns:a16="http://schemas.microsoft.com/office/drawing/2014/main" id="{66E7CB33-7CDC-C219-0B9F-E53927EB6C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324" y="4207065"/>
              <a:ext cx="2116920" cy="57600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object 2">
            <a:extLst>
              <a:ext uri="{FF2B5EF4-FFF2-40B4-BE49-F238E27FC236}">
                <a16:creationId xmlns:a16="http://schemas.microsoft.com/office/drawing/2014/main" id="{E37C1E86-119F-735E-1AF6-3572F0595CA3}"/>
              </a:ext>
            </a:extLst>
          </p:cNvPr>
          <p:cNvSpPr txBox="1">
            <a:spLocks noGrp="1"/>
          </p:cNvSpPr>
          <p:nvPr>
            <p:ph type="title"/>
          </p:nvPr>
        </p:nvSpPr>
        <p:spPr>
          <a:xfrm>
            <a:off x="0" y="-25484"/>
            <a:ext cx="9144000" cy="443711"/>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dirty="0"/>
              <a:t>IA et la science de données dans la </a:t>
            </a:r>
            <a:r>
              <a:rPr lang="fr-FR" sz="2800" spc="405" dirty="0">
                <a:solidFill>
                  <a:schemeClr val="bg1"/>
                </a:solidFill>
              </a:rPr>
              <a:t>Banque</a:t>
            </a:r>
            <a:endParaRPr sz="2800" dirty="0">
              <a:solidFill>
                <a:schemeClr val="bg1"/>
              </a:solidFill>
            </a:endParaRPr>
          </a:p>
        </p:txBody>
      </p:sp>
      <p:sp>
        <p:nvSpPr>
          <p:cNvPr id="13" name="Slide Number Placeholder 12">
            <a:extLst>
              <a:ext uri="{FF2B5EF4-FFF2-40B4-BE49-F238E27FC236}">
                <a16:creationId xmlns:a16="http://schemas.microsoft.com/office/drawing/2014/main" id="{67699FD1-3A11-B04E-1037-E60CD93F0579}"/>
              </a:ext>
            </a:extLst>
          </p:cNvPr>
          <p:cNvSpPr>
            <a:spLocks noGrp="1"/>
          </p:cNvSpPr>
          <p:nvPr>
            <p:ph type="sldNum" sz="quarter" idx="7"/>
          </p:nvPr>
        </p:nvSpPr>
        <p:spPr/>
        <p:txBody>
          <a:bodyPr/>
          <a:lstStyle/>
          <a:p>
            <a:pPr marL="38100">
              <a:lnSpc>
                <a:spcPts val="1240"/>
              </a:lnSpc>
            </a:pPr>
            <a:fld id="{81D60167-4931-47E6-BA6A-407CBD079E47}" type="slidenum">
              <a:rPr lang="fr-FR" smtClean="0"/>
              <a:t>35</a:t>
            </a:fld>
            <a:endParaRPr lang="fr-FR" dirty="0"/>
          </a:p>
        </p:txBody>
      </p:sp>
    </p:spTree>
    <p:extLst>
      <p:ext uri="{BB962C8B-B14F-4D97-AF65-F5344CB8AC3E}">
        <p14:creationId xmlns:p14="http://schemas.microsoft.com/office/powerpoint/2010/main" val="3564750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5871582" y="2215868"/>
            <a:ext cx="974543" cy="299720"/>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Calibri"/>
                <a:cs typeface="Calibri"/>
              </a:rPr>
              <a:t>Numerical</a:t>
            </a:r>
            <a:endParaRPr sz="1800" dirty="0">
              <a:latin typeface="Calibri"/>
              <a:cs typeface="Calibri"/>
            </a:endParaRPr>
          </a:p>
        </p:txBody>
      </p:sp>
      <p:grpSp>
        <p:nvGrpSpPr>
          <p:cNvPr id="13" name="Groupe 12"/>
          <p:cNvGrpSpPr/>
          <p:nvPr/>
        </p:nvGrpSpPr>
        <p:grpSpPr>
          <a:xfrm>
            <a:off x="1314450" y="3683807"/>
            <a:ext cx="1162677" cy="360045"/>
            <a:chOff x="1219200" y="3581400"/>
            <a:chExt cx="1162677" cy="360045"/>
          </a:xfrm>
        </p:grpSpPr>
        <p:sp>
          <p:nvSpPr>
            <p:cNvPr id="5" name="object 5"/>
            <p:cNvSpPr/>
            <p:nvPr/>
          </p:nvSpPr>
          <p:spPr>
            <a:xfrm>
              <a:off x="1219200" y="3581400"/>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endParaRPr/>
            </a:p>
          </p:txBody>
        </p:sp>
        <p:sp>
          <p:nvSpPr>
            <p:cNvPr id="29" name="object 11"/>
            <p:cNvSpPr txBox="1"/>
            <p:nvPr/>
          </p:nvSpPr>
          <p:spPr>
            <a:xfrm>
              <a:off x="1368563" y="3610100"/>
              <a:ext cx="1013314"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chemeClr val="bg1"/>
                  </a:solidFill>
                  <a:latin typeface="Calibri"/>
                  <a:cs typeface="Calibri"/>
                </a:rPr>
                <a:t>Nominale</a:t>
              </a:r>
              <a:endParaRPr sz="1800" b="1" dirty="0">
                <a:solidFill>
                  <a:schemeClr val="bg1"/>
                </a:solidFill>
                <a:latin typeface="Calibri"/>
                <a:cs typeface="Calibri"/>
              </a:endParaRPr>
            </a:p>
          </p:txBody>
        </p:sp>
      </p:grpSp>
      <p:grpSp>
        <p:nvGrpSpPr>
          <p:cNvPr id="8" name="Groupe 7"/>
          <p:cNvGrpSpPr/>
          <p:nvPr/>
        </p:nvGrpSpPr>
        <p:grpSpPr>
          <a:xfrm>
            <a:off x="3242889" y="3683807"/>
            <a:ext cx="1079349" cy="369332"/>
            <a:chOff x="6348984" y="3890003"/>
            <a:chExt cx="959541" cy="369332"/>
          </a:xfrm>
        </p:grpSpPr>
        <p:sp>
          <p:nvSpPr>
            <p:cNvPr id="22" name="object 9"/>
            <p:cNvSpPr/>
            <p:nvPr/>
          </p:nvSpPr>
          <p:spPr>
            <a:xfrm>
              <a:off x="6348984" y="3890003"/>
              <a:ext cx="959541"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rgbClr val="4F81BD"/>
            </a:solidFill>
          </p:spPr>
          <p:txBody>
            <a:bodyPr wrap="square" lIns="0" tIns="0" rIns="0" bIns="0" rtlCol="0"/>
            <a:lstStyle/>
            <a:p>
              <a:endParaRPr/>
            </a:p>
          </p:txBody>
        </p:sp>
        <p:sp>
          <p:nvSpPr>
            <p:cNvPr id="34" name="Rectangle 33"/>
            <p:cNvSpPr/>
            <p:nvPr/>
          </p:nvSpPr>
          <p:spPr>
            <a:xfrm>
              <a:off x="6407855" y="3890003"/>
              <a:ext cx="886450" cy="369332"/>
            </a:xfrm>
            <a:prstGeom prst="rect">
              <a:avLst/>
            </a:prstGeom>
          </p:spPr>
          <p:txBody>
            <a:bodyPr wrap="none">
              <a:spAutoFit/>
            </a:bodyPr>
            <a:lstStyle/>
            <a:p>
              <a:r>
                <a:rPr lang="en-US" b="1" spc="-10" dirty="0" err="1">
                  <a:solidFill>
                    <a:srgbClr val="FFFFFF"/>
                  </a:solidFill>
                  <a:latin typeface="Calibri "/>
                  <a:cs typeface="Calibri"/>
                </a:rPr>
                <a:t>Ordinale</a:t>
              </a:r>
              <a:endParaRPr lang="en-US" b="1" dirty="0">
                <a:latin typeface="Calibri "/>
              </a:endParaRPr>
            </a:p>
          </p:txBody>
        </p:sp>
      </p:grpSp>
      <p:sp>
        <p:nvSpPr>
          <p:cNvPr id="25" name="object 11"/>
          <p:cNvSpPr txBox="1"/>
          <p:nvPr/>
        </p:nvSpPr>
        <p:spPr>
          <a:xfrm>
            <a:off x="2132410" y="2228519"/>
            <a:ext cx="1115490" cy="289823"/>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Calibri"/>
                <a:cs typeface="Calibri"/>
              </a:rPr>
              <a:t>Categorical</a:t>
            </a:r>
            <a:endParaRPr sz="1800" dirty="0">
              <a:latin typeface="Calibri"/>
              <a:cs typeface="Calibri"/>
            </a:endParaRPr>
          </a:p>
        </p:txBody>
      </p:sp>
      <p:cxnSp>
        <p:nvCxnSpPr>
          <p:cNvPr id="20" name="Connecteur droit avec flèche 19"/>
          <p:cNvCxnSpPr/>
          <p:nvPr/>
        </p:nvCxnSpPr>
        <p:spPr>
          <a:xfrm flipH="1">
            <a:off x="1924050" y="2881439"/>
            <a:ext cx="838200" cy="791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p:cNvCxnSpPr/>
          <p:nvPr/>
        </p:nvCxnSpPr>
        <p:spPr>
          <a:xfrm>
            <a:off x="2762250" y="2887411"/>
            <a:ext cx="972034" cy="77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a:cxnSpLocks/>
          </p:cNvCxnSpPr>
          <p:nvPr/>
        </p:nvCxnSpPr>
        <p:spPr>
          <a:xfrm flipH="1">
            <a:off x="2667000" y="1480271"/>
            <a:ext cx="1881250" cy="68037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p:cNvCxnSpPr/>
          <p:nvPr/>
        </p:nvCxnSpPr>
        <p:spPr>
          <a:xfrm>
            <a:off x="4556916" y="1476314"/>
            <a:ext cx="1819183" cy="6843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object 5"/>
          <p:cNvSpPr/>
          <p:nvPr/>
        </p:nvSpPr>
        <p:spPr>
          <a:xfrm>
            <a:off x="5593463" y="2176714"/>
            <a:ext cx="1388362" cy="70485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spcBef>
                <a:spcPts val="600"/>
              </a:spcBef>
            </a:pPr>
            <a:r>
              <a:rPr lang="en-US" b="1" dirty="0">
                <a:solidFill>
                  <a:schemeClr val="bg1"/>
                </a:solidFill>
              </a:rPr>
              <a:t>Numérique</a:t>
            </a:r>
          </a:p>
          <a:p>
            <a:pPr algn="ctr">
              <a:spcBef>
                <a:spcPts val="600"/>
              </a:spcBef>
            </a:pPr>
            <a:r>
              <a:rPr lang="en-US" b="1" dirty="0"/>
              <a:t>Quantitative</a:t>
            </a:r>
            <a:endParaRPr b="1" dirty="0"/>
          </a:p>
        </p:txBody>
      </p:sp>
      <p:sp>
        <p:nvSpPr>
          <p:cNvPr id="28" name="object 5"/>
          <p:cNvSpPr/>
          <p:nvPr/>
        </p:nvSpPr>
        <p:spPr>
          <a:xfrm>
            <a:off x="2038350" y="2186239"/>
            <a:ext cx="1388362" cy="70485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spcBef>
                <a:spcPts val="600"/>
              </a:spcBef>
            </a:pPr>
            <a:r>
              <a:rPr lang="en-US" b="1" dirty="0" err="1">
                <a:solidFill>
                  <a:schemeClr val="bg1"/>
                </a:solidFill>
              </a:rPr>
              <a:t>Catégorielle</a:t>
            </a:r>
            <a:endParaRPr lang="en-US" b="1" dirty="0">
              <a:solidFill>
                <a:schemeClr val="bg1"/>
              </a:solidFill>
            </a:endParaRPr>
          </a:p>
          <a:p>
            <a:pPr algn="ctr">
              <a:spcBef>
                <a:spcPts val="600"/>
              </a:spcBef>
            </a:pPr>
            <a:r>
              <a:rPr lang="en-US" b="1" dirty="0"/>
              <a:t>Qualitative</a:t>
            </a:r>
            <a:endParaRPr b="1" dirty="0"/>
          </a:p>
        </p:txBody>
      </p:sp>
      <p:grpSp>
        <p:nvGrpSpPr>
          <p:cNvPr id="30" name="Groupe 29"/>
          <p:cNvGrpSpPr/>
          <p:nvPr/>
        </p:nvGrpSpPr>
        <p:grpSpPr>
          <a:xfrm>
            <a:off x="4895850" y="3683932"/>
            <a:ext cx="1162677" cy="360045"/>
            <a:chOff x="1219200" y="3581400"/>
            <a:chExt cx="1162677" cy="360045"/>
          </a:xfrm>
        </p:grpSpPr>
        <p:sp>
          <p:nvSpPr>
            <p:cNvPr id="31" name="object 5"/>
            <p:cNvSpPr/>
            <p:nvPr/>
          </p:nvSpPr>
          <p:spPr>
            <a:xfrm>
              <a:off x="1219200" y="3581400"/>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endParaRPr/>
            </a:p>
          </p:txBody>
        </p:sp>
        <p:sp>
          <p:nvSpPr>
            <p:cNvPr id="32" name="object 11"/>
            <p:cNvSpPr txBox="1"/>
            <p:nvPr/>
          </p:nvSpPr>
          <p:spPr>
            <a:xfrm>
              <a:off x="1368563" y="3610100"/>
              <a:ext cx="886068"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chemeClr val="bg1"/>
                  </a:solidFill>
                  <a:latin typeface="Calibri"/>
                  <a:cs typeface="Calibri"/>
                </a:rPr>
                <a:t>Discrete</a:t>
              </a:r>
              <a:endParaRPr sz="1800" b="1" dirty="0">
                <a:solidFill>
                  <a:schemeClr val="bg1"/>
                </a:solidFill>
                <a:latin typeface="Calibri"/>
                <a:cs typeface="Calibri"/>
              </a:endParaRPr>
            </a:p>
          </p:txBody>
        </p:sp>
      </p:grpSp>
      <p:grpSp>
        <p:nvGrpSpPr>
          <p:cNvPr id="36" name="Groupe 35"/>
          <p:cNvGrpSpPr/>
          <p:nvPr/>
        </p:nvGrpSpPr>
        <p:grpSpPr>
          <a:xfrm>
            <a:off x="6824285" y="3645203"/>
            <a:ext cx="1315670" cy="396617"/>
            <a:chOff x="6348984" y="3874788"/>
            <a:chExt cx="899416" cy="375260"/>
          </a:xfrm>
        </p:grpSpPr>
        <p:sp>
          <p:nvSpPr>
            <p:cNvPr id="37" name="object 9"/>
            <p:cNvSpPr/>
            <p:nvPr/>
          </p:nvSpPr>
          <p:spPr>
            <a:xfrm>
              <a:off x="6348984" y="3890003"/>
              <a:ext cx="848769"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rgbClr val="4F81BD"/>
            </a:solidFill>
          </p:spPr>
          <p:txBody>
            <a:bodyPr wrap="square" lIns="0" tIns="0" rIns="0" bIns="0" rtlCol="0"/>
            <a:lstStyle/>
            <a:p>
              <a:endParaRPr/>
            </a:p>
          </p:txBody>
        </p:sp>
        <p:sp>
          <p:nvSpPr>
            <p:cNvPr id="38" name="Rectangle 37"/>
            <p:cNvSpPr/>
            <p:nvPr/>
          </p:nvSpPr>
          <p:spPr>
            <a:xfrm>
              <a:off x="6399631" y="3874788"/>
              <a:ext cx="848769" cy="349444"/>
            </a:xfrm>
            <a:prstGeom prst="rect">
              <a:avLst/>
            </a:prstGeom>
          </p:spPr>
          <p:txBody>
            <a:bodyPr wrap="square">
              <a:spAutoFit/>
            </a:bodyPr>
            <a:lstStyle/>
            <a:p>
              <a:r>
                <a:rPr lang="en-US" b="1" spc="-10" dirty="0">
                  <a:solidFill>
                    <a:srgbClr val="FFFFFF"/>
                  </a:solidFill>
                  <a:latin typeface="Calibri "/>
                  <a:cs typeface="Calibri"/>
                </a:rPr>
                <a:t>Continue</a:t>
              </a:r>
              <a:endParaRPr lang="en-US" b="1" dirty="0">
                <a:latin typeface="Calibri "/>
              </a:endParaRPr>
            </a:p>
          </p:txBody>
        </p:sp>
      </p:grpSp>
      <p:cxnSp>
        <p:nvCxnSpPr>
          <p:cNvPr id="39" name="Connecteur droit avec flèche 38"/>
          <p:cNvCxnSpPr/>
          <p:nvPr/>
        </p:nvCxnSpPr>
        <p:spPr>
          <a:xfrm flipH="1">
            <a:off x="5505450" y="2881564"/>
            <a:ext cx="838200" cy="791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Connecteur droit avec flèche 39"/>
          <p:cNvCxnSpPr/>
          <p:nvPr/>
        </p:nvCxnSpPr>
        <p:spPr>
          <a:xfrm>
            <a:off x="6343650" y="2887536"/>
            <a:ext cx="972034" cy="77387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 name="object 2">
            <a:extLst>
              <a:ext uri="{FF2B5EF4-FFF2-40B4-BE49-F238E27FC236}">
                <a16:creationId xmlns:a16="http://schemas.microsoft.com/office/drawing/2014/main" id="{5714CC64-B20F-D1C6-ACA5-7505B59EAEAE}"/>
              </a:ext>
            </a:extLst>
          </p:cNvPr>
          <p:cNvSpPr txBox="1">
            <a:spLocks noGrp="1"/>
          </p:cNvSpPr>
          <p:nvPr>
            <p:ph type="title"/>
          </p:nvPr>
        </p:nvSpPr>
        <p:spPr>
          <a:xfrm>
            <a:off x="0" y="-25484"/>
            <a:ext cx="9144000" cy="72000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Types de données</a:t>
            </a:r>
            <a:endParaRPr sz="3600" dirty="0"/>
          </a:p>
        </p:txBody>
      </p:sp>
      <p:sp>
        <p:nvSpPr>
          <p:cNvPr id="2" name="Slide Number Placeholder 1">
            <a:extLst>
              <a:ext uri="{FF2B5EF4-FFF2-40B4-BE49-F238E27FC236}">
                <a16:creationId xmlns:a16="http://schemas.microsoft.com/office/drawing/2014/main" id="{F9301A06-184E-4211-DC09-5CE454580654}"/>
              </a:ext>
            </a:extLst>
          </p:cNvPr>
          <p:cNvSpPr>
            <a:spLocks noGrp="1"/>
          </p:cNvSpPr>
          <p:nvPr>
            <p:ph type="sldNum" sz="quarter" idx="7"/>
          </p:nvPr>
        </p:nvSpPr>
        <p:spPr/>
        <p:txBody>
          <a:bodyPr/>
          <a:lstStyle/>
          <a:p>
            <a:pPr marL="38100">
              <a:lnSpc>
                <a:spcPts val="1240"/>
              </a:lnSpc>
            </a:pPr>
            <a:fld id="{81D60167-4931-47E6-BA6A-407CBD079E47}" type="slidenum">
              <a:rPr lang="fr-FR" smtClean="0"/>
              <a:t>36</a:t>
            </a:fld>
            <a:endParaRPr lang="fr-F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 name="Groupe 8"/>
          <p:cNvGrpSpPr/>
          <p:nvPr/>
        </p:nvGrpSpPr>
        <p:grpSpPr>
          <a:xfrm>
            <a:off x="552324" y="1238250"/>
            <a:ext cx="3333876" cy="360045"/>
            <a:chOff x="3981324" y="1543050"/>
            <a:chExt cx="3333876" cy="360045"/>
          </a:xfrm>
        </p:grpSpPr>
        <p:sp>
          <p:nvSpPr>
            <p:cNvPr id="19" name="object 5"/>
            <p:cNvSpPr/>
            <p:nvPr/>
          </p:nvSpPr>
          <p:spPr>
            <a:xfrm>
              <a:off x="3981324" y="1543050"/>
              <a:ext cx="3333876"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tx2"/>
            </a:solidFill>
          </p:spPr>
          <p:txBody>
            <a:bodyPr wrap="square" lIns="0" tIns="0" rIns="0" bIns="0" rtlCol="0"/>
            <a:lstStyle/>
            <a:p>
              <a:endParaRPr/>
            </a:p>
          </p:txBody>
        </p:sp>
        <p:sp>
          <p:nvSpPr>
            <p:cNvPr id="25" name="object 11"/>
            <p:cNvSpPr txBox="1"/>
            <p:nvPr/>
          </p:nvSpPr>
          <p:spPr>
            <a:xfrm>
              <a:off x="4149296" y="1575172"/>
              <a:ext cx="3089704"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chemeClr val="bg1"/>
                  </a:solidFill>
                  <a:latin typeface="Calibri"/>
                  <a:cs typeface="Calibri"/>
                </a:rPr>
                <a:t>Catégorielle</a:t>
              </a:r>
              <a:r>
                <a:rPr lang="en-US" sz="1800" b="1" spc="-10" dirty="0">
                  <a:solidFill>
                    <a:schemeClr val="bg1"/>
                  </a:solidFill>
                  <a:latin typeface="Calibri"/>
                  <a:cs typeface="Calibri"/>
                </a:rPr>
                <a:t> (</a:t>
              </a:r>
              <a:r>
                <a:rPr lang="en-US" sz="1800" b="1" spc="-10" dirty="0" err="1">
                  <a:solidFill>
                    <a:schemeClr val="bg1"/>
                  </a:solidFill>
                  <a:latin typeface="Calibri"/>
                  <a:cs typeface="Calibri"/>
                </a:rPr>
                <a:t>modalités</a:t>
              </a:r>
              <a:r>
                <a:rPr lang="en-US" sz="1800" b="1" spc="-10" dirty="0">
                  <a:solidFill>
                    <a:schemeClr val="bg1"/>
                  </a:solidFill>
                  <a:latin typeface="Calibri"/>
                  <a:cs typeface="Calibri"/>
                </a:rPr>
                <a:t> : </a:t>
              </a:r>
              <a:r>
                <a:rPr lang="en-US" sz="1800" b="1" spc="-10" dirty="0">
                  <a:solidFill>
                    <a:srgbClr val="FF0000"/>
                  </a:solidFill>
                  <a:latin typeface="Calibri"/>
                  <a:cs typeface="Calibri"/>
                </a:rPr>
                <a:t>mots</a:t>
              </a:r>
              <a:r>
                <a:rPr lang="en-US" sz="1800" b="1" spc="-10" dirty="0">
                  <a:solidFill>
                    <a:schemeClr val="bg1"/>
                  </a:solidFill>
                  <a:latin typeface="Calibri"/>
                  <a:cs typeface="Calibri"/>
                </a:rPr>
                <a:t>)</a:t>
              </a:r>
              <a:endParaRPr sz="1800" b="1" dirty="0">
                <a:solidFill>
                  <a:schemeClr val="bg1"/>
                </a:solidFill>
                <a:latin typeface="Calibri"/>
                <a:cs typeface="Calibri"/>
              </a:endParaRPr>
            </a:p>
          </p:txBody>
        </p:sp>
      </p:grpSp>
      <p:sp>
        <p:nvSpPr>
          <p:cNvPr id="17" name="Rogner un rectangle avec un coin du même côté 16"/>
          <p:cNvSpPr/>
          <p:nvPr/>
        </p:nvSpPr>
        <p:spPr>
          <a:xfrm>
            <a:off x="212852" y="1600200"/>
            <a:ext cx="8550148" cy="457200"/>
          </a:xfrm>
          <a:prstGeom prst="snip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spcAft>
                <a:spcPts val="600"/>
              </a:spcAft>
            </a:pPr>
            <a:r>
              <a:rPr lang="en-US" dirty="0"/>
              <a:t>Les  </a:t>
            </a:r>
            <a:r>
              <a:rPr lang="en-US" dirty="0" err="1"/>
              <a:t>valeurs</a:t>
            </a:r>
            <a:r>
              <a:rPr lang="en-US" dirty="0"/>
              <a:t> </a:t>
            </a:r>
            <a:r>
              <a:rPr lang="en-US" dirty="0" err="1"/>
              <a:t>ou</a:t>
            </a:r>
            <a:r>
              <a:rPr lang="en-US" dirty="0"/>
              <a:t> les observations </a:t>
            </a:r>
            <a:r>
              <a:rPr lang="fr-FR" dirty="0"/>
              <a:t>qui peuvent être triés en groupes ou en catégories</a:t>
            </a:r>
            <a:endParaRPr lang="en-US" dirty="0"/>
          </a:p>
        </p:txBody>
      </p:sp>
      <p:sp>
        <p:nvSpPr>
          <p:cNvPr id="6" name="object 2">
            <a:extLst>
              <a:ext uri="{FF2B5EF4-FFF2-40B4-BE49-F238E27FC236}">
                <a16:creationId xmlns:a16="http://schemas.microsoft.com/office/drawing/2014/main" id="{ABD6F8DA-E74E-01E5-51F0-802619048F4D}"/>
              </a:ext>
            </a:extLst>
          </p:cNvPr>
          <p:cNvSpPr txBox="1">
            <a:spLocks noGrp="1"/>
          </p:cNvSpPr>
          <p:nvPr>
            <p:ph type="title"/>
          </p:nvPr>
        </p:nvSpPr>
        <p:spPr>
          <a:xfrm>
            <a:off x="0" y="-25484"/>
            <a:ext cx="9144000" cy="72000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Types de données</a:t>
            </a:r>
            <a:endParaRPr sz="3600" dirty="0"/>
          </a:p>
        </p:txBody>
      </p:sp>
      <p:grpSp>
        <p:nvGrpSpPr>
          <p:cNvPr id="5" name="Group 4">
            <a:extLst>
              <a:ext uri="{FF2B5EF4-FFF2-40B4-BE49-F238E27FC236}">
                <a16:creationId xmlns:a16="http://schemas.microsoft.com/office/drawing/2014/main" id="{219B41F1-393E-F604-4E42-81CD4CA5B793}"/>
              </a:ext>
            </a:extLst>
          </p:cNvPr>
          <p:cNvGrpSpPr/>
          <p:nvPr/>
        </p:nvGrpSpPr>
        <p:grpSpPr>
          <a:xfrm>
            <a:off x="212851" y="2359030"/>
            <a:ext cx="7410298" cy="999316"/>
            <a:chOff x="212851" y="2585457"/>
            <a:chExt cx="7410298" cy="999316"/>
          </a:xfrm>
        </p:grpSpPr>
        <p:sp>
          <p:nvSpPr>
            <p:cNvPr id="4" name="Rectangle 3">
              <a:extLst>
                <a:ext uri="{FF2B5EF4-FFF2-40B4-BE49-F238E27FC236}">
                  <a16:creationId xmlns:a16="http://schemas.microsoft.com/office/drawing/2014/main" id="{0FC9B1CD-FCB3-5073-833C-7A041CD4CAE6}"/>
                </a:ext>
              </a:extLst>
            </p:cNvPr>
            <p:cNvSpPr/>
            <p:nvPr/>
          </p:nvSpPr>
          <p:spPr>
            <a:xfrm>
              <a:off x="381000" y="2895600"/>
              <a:ext cx="7242149" cy="689173"/>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r>
                <a:rPr lang="fr-FR" dirty="0">
                  <a:solidFill>
                    <a:schemeClr val="tx1"/>
                  </a:solidFill>
                </a:rPr>
                <a:t>Valeurs ou observations pouvant être codées sous forme de nombre.</a:t>
              </a:r>
            </a:p>
          </p:txBody>
        </p:sp>
        <p:sp>
          <p:nvSpPr>
            <p:cNvPr id="28" name="object 5"/>
            <p:cNvSpPr/>
            <p:nvPr/>
          </p:nvSpPr>
          <p:spPr>
            <a:xfrm>
              <a:off x="212851" y="2585457"/>
              <a:ext cx="4538907" cy="426447"/>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tx2"/>
            </a:solidFill>
          </p:spPr>
          <p:txBody>
            <a:bodyPr wrap="square" lIns="0" tIns="0" rIns="0" bIns="0" rtlCol="0"/>
            <a:lstStyle/>
            <a:p>
              <a:pPr marL="12700">
                <a:lnSpc>
                  <a:spcPct val="100000"/>
                </a:lnSpc>
                <a:spcBef>
                  <a:spcPts val="100"/>
                </a:spcBef>
              </a:pPr>
              <a:r>
                <a:rPr lang="en-US" sz="1800" b="1" spc="-10" dirty="0" err="1">
                  <a:solidFill>
                    <a:schemeClr val="bg1"/>
                  </a:solidFill>
                  <a:latin typeface="Calibri"/>
                  <a:cs typeface="Calibri"/>
                </a:rPr>
                <a:t>Nominale</a:t>
              </a:r>
              <a:r>
                <a:rPr lang="en-US" sz="1800" b="1" spc="-10" dirty="0">
                  <a:latin typeface="Calibri"/>
                  <a:cs typeface="Calibri"/>
                </a:rPr>
                <a:t> : </a:t>
              </a:r>
              <a:r>
                <a:rPr lang="en-US" spc="-10" dirty="0">
                  <a:latin typeface="Calibri"/>
                  <a:cs typeface="Calibri"/>
                </a:rPr>
                <a:t>Variables</a:t>
              </a:r>
              <a:r>
                <a:rPr lang="en-US" sz="1800" spc="-10" dirty="0">
                  <a:latin typeface="Calibri"/>
                  <a:cs typeface="Calibri"/>
                </a:rPr>
                <a:t>  </a:t>
              </a:r>
              <a:r>
                <a:rPr lang="en-US" sz="1800" b="1" spc="-10" dirty="0">
                  <a:latin typeface="Calibri"/>
                  <a:cs typeface="Calibri"/>
                </a:rPr>
                <a:t>sans </a:t>
              </a:r>
              <a:r>
                <a:rPr lang="en-US" sz="1800" b="1" spc="-10" dirty="0" err="1">
                  <a:latin typeface="Calibri"/>
                  <a:cs typeface="Calibri"/>
                </a:rPr>
                <a:t>ordre</a:t>
              </a:r>
              <a:endParaRPr lang="en-US" sz="1800" b="1" dirty="0">
                <a:latin typeface="Calibri"/>
                <a:cs typeface="Calibri"/>
              </a:endParaRPr>
            </a:p>
          </p:txBody>
        </p:sp>
      </p:grpSp>
      <p:grpSp>
        <p:nvGrpSpPr>
          <p:cNvPr id="18" name="Group 17">
            <a:extLst>
              <a:ext uri="{FF2B5EF4-FFF2-40B4-BE49-F238E27FC236}">
                <a16:creationId xmlns:a16="http://schemas.microsoft.com/office/drawing/2014/main" id="{4CA34D56-93E3-EE63-E36F-22D0B7C48B88}"/>
              </a:ext>
            </a:extLst>
          </p:cNvPr>
          <p:cNvGrpSpPr/>
          <p:nvPr/>
        </p:nvGrpSpPr>
        <p:grpSpPr>
          <a:xfrm>
            <a:off x="216568" y="4191000"/>
            <a:ext cx="7406582" cy="1058882"/>
            <a:chOff x="216568" y="4191000"/>
            <a:chExt cx="7406582" cy="1058882"/>
          </a:xfrm>
        </p:grpSpPr>
        <p:sp>
          <p:nvSpPr>
            <p:cNvPr id="11" name="Rectangle 10">
              <a:extLst>
                <a:ext uri="{FF2B5EF4-FFF2-40B4-BE49-F238E27FC236}">
                  <a16:creationId xmlns:a16="http://schemas.microsoft.com/office/drawing/2014/main" id="{5C88DD35-9769-AD29-4FD0-F92BC14D3EF4}"/>
                </a:ext>
              </a:extLst>
            </p:cNvPr>
            <p:cNvSpPr/>
            <p:nvPr/>
          </p:nvSpPr>
          <p:spPr>
            <a:xfrm>
              <a:off x="389022" y="4568909"/>
              <a:ext cx="7234128" cy="680973"/>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spcAft>
                  <a:spcPts val="600"/>
                </a:spcAft>
              </a:pPr>
              <a:r>
                <a:rPr lang="en-US" dirty="0" err="1">
                  <a:solidFill>
                    <a:schemeClr val="tx1"/>
                  </a:solidFill>
                </a:rPr>
                <a:t>Valeurs</a:t>
              </a:r>
              <a:r>
                <a:rPr lang="en-US" dirty="0">
                  <a:solidFill>
                    <a:schemeClr val="tx1"/>
                  </a:solidFill>
                </a:rPr>
                <a:t> </a:t>
              </a:r>
              <a:r>
                <a:rPr lang="en-US" dirty="0" err="1">
                  <a:solidFill>
                    <a:schemeClr val="tx1"/>
                  </a:solidFill>
                </a:rPr>
                <a:t>ou</a:t>
              </a:r>
              <a:r>
                <a:rPr lang="en-US" dirty="0">
                  <a:solidFill>
                    <a:schemeClr val="tx1"/>
                  </a:solidFill>
                </a:rPr>
                <a:t>  observations </a:t>
              </a:r>
              <a:r>
                <a:rPr lang="en-US" dirty="0" err="1">
                  <a:solidFill>
                    <a:schemeClr val="tx1"/>
                  </a:solidFill>
                </a:rPr>
                <a:t>pouvant</a:t>
              </a:r>
              <a:r>
                <a:rPr lang="en-US" dirty="0">
                  <a:solidFill>
                    <a:schemeClr val="tx1"/>
                  </a:solidFill>
                </a:rPr>
                <a:t> </a:t>
              </a:r>
              <a:r>
                <a:rPr lang="fr-FR" dirty="0">
                  <a:solidFill>
                    <a:schemeClr val="tx1"/>
                  </a:solidFill>
                </a:rPr>
                <a:t>être ordonnées</a:t>
              </a:r>
              <a:r>
                <a:rPr lang="en-US" dirty="0">
                  <a:solidFill>
                    <a:schemeClr val="tx1"/>
                  </a:solidFill>
                </a:rPr>
                <a:t>.</a:t>
              </a:r>
            </a:p>
          </p:txBody>
        </p:sp>
        <p:sp>
          <p:nvSpPr>
            <p:cNvPr id="12" name="object 5">
              <a:extLst>
                <a:ext uri="{FF2B5EF4-FFF2-40B4-BE49-F238E27FC236}">
                  <a16:creationId xmlns:a16="http://schemas.microsoft.com/office/drawing/2014/main" id="{9B1E746B-8020-882D-C943-D526038B51B0}"/>
                </a:ext>
              </a:extLst>
            </p:cNvPr>
            <p:cNvSpPr/>
            <p:nvPr/>
          </p:nvSpPr>
          <p:spPr>
            <a:xfrm>
              <a:off x="216568" y="4191000"/>
              <a:ext cx="4538907" cy="426447"/>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tx2"/>
            </a:solidFill>
          </p:spPr>
          <p:txBody>
            <a:bodyPr wrap="square" lIns="0" tIns="0" rIns="0" bIns="0" rtlCol="0"/>
            <a:lstStyle/>
            <a:p>
              <a:pPr marL="12700">
                <a:lnSpc>
                  <a:spcPct val="100000"/>
                </a:lnSpc>
                <a:spcBef>
                  <a:spcPts val="100"/>
                </a:spcBef>
              </a:pPr>
              <a:r>
                <a:rPr lang="en-US" sz="1800" b="1" spc="-10" dirty="0" err="1">
                  <a:solidFill>
                    <a:schemeClr val="bg1"/>
                  </a:solidFill>
                  <a:latin typeface="Calibri"/>
                  <a:cs typeface="Calibri"/>
                </a:rPr>
                <a:t>Ordianle</a:t>
              </a:r>
              <a:r>
                <a:rPr lang="en-US" sz="1800" b="1" spc="-10" dirty="0">
                  <a:latin typeface="Calibri"/>
                  <a:cs typeface="Calibri"/>
                </a:rPr>
                <a:t> : </a:t>
              </a:r>
              <a:r>
                <a:rPr lang="en-US" spc="-10" dirty="0">
                  <a:latin typeface="Calibri"/>
                  <a:cs typeface="Calibri"/>
                </a:rPr>
                <a:t>Variables</a:t>
              </a:r>
              <a:r>
                <a:rPr lang="en-US" sz="1800" spc="-10" dirty="0">
                  <a:latin typeface="Calibri"/>
                  <a:cs typeface="Calibri"/>
                </a:rPr>
                <a:t> </a:t>
              </a:r>
              <a:r>
                <a:rPr lang="en-US" sz="1800" b="1" spc="-10" dirty="0" err="1">
                  <a:latin typeface="Calibri"/>
                  <a:cs typeface="Calibri"/>
                </a:rPr>
                <a:t>ordrées</a:t>
              </a:r>
              <a:endParaRPr lang="en-US" sz="1800" b="1" dirty="0">
                <a:latin typeface="Calibri"/>
                <a:cs typeface="Calibri"/>
              </a:endParaRPr>
            </a:p>
          </p:txBody>
        </p:sp>
      </p:grpSp>
      <p:sp>
        <p:nvSpPr>
          <p:cNvPr id="14" name="TextBox 13">
            <a:extLst>
              <a:ext uri="{FF2B5EF4-FFF2-40B4-BE49-F238E27FC236}">
                <a16:creationId xmlns:a16="http://schemas.microsoft.com/office/drawing/2014/main" id="{C49EADEE-5CD9-1588-C63D-41A677001942}"/>
              </a:ext>
            </a:extLst>
          </p:cNvPr>
          <p:cNvSpPr txBox="1"/>
          <p:nvPr/>
        </p:nvSpPr>
        <p:spPr>
          <a:xfrm>
            <a:off x="838200" y="3475027"/>
            <a:ext cx="7162800" cy="369332"/>
          </a:xfrm>
          <a:prstGeom prst="rect">
            <a:avLst/>
          </a:prstGeom>
          <a:noFill/>
        </p:spPr>
        <p:txBody>
          <a:bodyPr wrap="square">
            <a:spAutoFit/>
          </a:bodyPr>
          <a:lstStyle/>
          <a:p>
            <a:pPr marL="285750" indent="-285750" algn="just">
              <a:spcBef>
                <a:spcPts val="600"/>
              </a:spcBef>
              <a:spcAft>
                <a:spcPts val="600"/>
              </a:spcAft>
              <a:buFont typeface="Wingdings" panose="05000000000000000000" pitchFamily="2" charset="2"/>
              <a:buChar char="§"/>
            </a:pPr>
            <a:r>
              <a:rPr lang="en-US" dirty="0">
                <a:solidFill>
                  <a:schemeClr val="tx1"/>
                </a:solidFill>
              </a:rPr>
              <a:t>Pays, Genre, Type d’un </a:t>
            </a:r>
            <a:r>
              <a:rPr lang="en-US" dirty="0" err="1">
                <a:solidFill>
                  <a:schemeClr val="tx1"/>
                </a:solidFill>
              </a:rPr>
              <a:t>compte</a:t>
            </a:r>
            <a:r>
              <a:rPr lang="en-US" dirty="0">
                <a:solidFill>
                  <a:schemeClr val="tx1"/>
                </a:solidFill>
              </a:rPr>
              <a:t> (</a:t>
            </a:r>
            <a:r>
              <a:rPr lang="en-US" b="1" i="1" dirty="0">
                <a:solidFill>
                  <a:schemeClr val="tx1"/>
                </a:solidFill>
              </a:rPr>
              <a:t>courant</a:t>
            </a:r>
            <a:r>
              <a:rPr lang="en-US" dirty="0">
                <a:solidFill>
                  <a:schemeClr val="tx1"/>
                </a:solidFill>
              </a:rPr>
              <a:t>, </a:t>
            </a:r>
            <a:r>
              <a:rPr lang="en-US" b="1" i="1" dirty="0" err="1">
                <a:solidFill>
                  <a:schemeClr val="tx1"/>
                </a:solidFill>
              </a:rPr>
              <a:t>épargne</a:t>
            </a:r>
            <a:r>
              <a:rPr lang="en-US" dirty="0">
                <a:solidFill>
                  <a:schemeClr val="tx1"/>
                </a:solidFill>
              </a:rPr>
              <a:t>, </a:t>
            </a:r>
            <a:r>
              <a:rPr lang="en-US" b="1" i="1" dirty="0" err="1">
                <a:solidFill>
                  <a:schemeClr val="tx1"/>
                </a:solidFill>
              </a:rPr>
              <a:t>entreprise</a:t>
            </a:r>
            <a:r>
              <a:rPr lang="en-US" dirty="0">
                <a:solidFill>
                  <a:schemeClr val="tx1"/>
                </a:solidFill>
              </a:rPr>
              <a:t>, …)</a:t>
            </a:r>
          </a:p>
        </p:txBody>
      </p:sp>
      <p:sp>
        <p:nvSpPr>
          <p:cNvPr id="16" name="TextBox 15">
            <a:extLst>
              <a:ext uri="{FF2B5EF4-FFF2-40B4-BE49-F238E27FC236}">
                <a16:creationId xmlns:a16="http://schemas.microsoft.com/office/drawing/2014/main" id="{611C1F06-DE0A-3C97-B7D0-73B00ADD4C2D}"/>
              </a:ext>
            </a:extLst>
          </p:cNvPr>
          <p:cNvSpPr txBox="1"/>
          <p:nvPr/>
        </p:nvSpPr>
        <p:spPr>
          <a:xfrm>
            <a:off x="838200" y="5366090"/>
            <a:ext cx="6498652" cy="800219"/>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
            </a:pPr>
            <a:r>
              <a:rPr lang="fr-FR" dirty="0">
                <a:solidFill>
                  <a:schemeClr val="tx1"/>
                </a:solidFill>
              </a:rPr>
              <a:t>Niveau de risque d’un investissement : </a:t>
            </a:r>
            <a:r>
              <a:rPr lang="fr-FR" b="1" i="1" dirty="0">
                <a:solidFill>
                  <a:schemeClr val="tx1"/>
                </a:solidFill>
              </a:rPr>
              <a:t>Faible</a:t>
            </a:r>
            <a:r>
              <a:rPr lang="fr-FR" dirty="0">
                <a:solidFill>
                  <a:schemeClr val="tx1"/>
                </a:solidFill>
              </a:rPr>
              <a:t>, </a:t>
            </a:r>
            <a:r>
              <a:rPr lang="fr-FR" b="1" i="1" dirty="0">
                <a:solidFill>
                  <a:schemeClr val="tx1"/>
                </a:solidFill>
              </a:rPr>
              <a:t>Modéré</a:t>
            </a:r>
            <a:r>
              <a:rPr lang="fr-FR" dirty="0">
                <a:solidFill>
                  <a:schemeClr val="tx1"/>
                </a:solidFill>
              </a:rPr>
              <a:t>, </a:t>
            </a:r>
            <a:r>
              <a:rPr lang="fr-FR" b="1" i="1" dirty="0">
                <a:solidFill>
                  <a:schemeClr val="tx1"/>
                </a:solidFill>
              </a:rPr>
              <a:t>Élevé</a:t>
            </a:r>
            <a:r>
              <a:rPr lang="en-US" dirty="0">
                <a:solidFill>
                  <a:schemeClr val="tx1"/>
                </a:solidFill>
              </a:rPr>
              <a:t>.</a:t>
            </a:r>
          </a:p>
          <a:p>
            <a:pPr marL="285750" indent="-285750">
              <a:spcBef>
                <a:spcPts val="600"/>
              </a:spcBef>
              <a:spcAft>
                <a:spcPts val="600"/>
              </a:spcAft>
              <a:buFont typeface="Wingdings" panose="05000000000000000000" pitchFamily="2" charset="2"/>
              <a:buChar char="§"/>
            </a:pPr>
            <a:r>
              <a:rPr lang="fr-FR" dirty="0">
                <a:solidFill>
                  <a:schemeClr val="tx1"/>
                </a:solidFill>
              </a:rPr>
              <a:t>Catégorie de revenu : </a:t>
            </a:r>
            <a:r>
              <a:rPr lang="fr-FR" b="1" i="1" dirty="0">
                <a:solidFill>
                  <a:schemeClr val="tx1"/>
                </a:solidFill>
              </a:rPr>
              <a:t>Faible</a:t>
            </a:r>
            <a:r>
              <a:rPr lang="fr-FR" dirty="0">
                <a:solidFill>
                  <a:schemeClr val="tx1"/>
                </a:solidFill>
              </a:rPr>
              <a:t>, </a:t>
            </a:r>
            <a:r>
              <a:rPr lang="fr-FR" b="1" i="1" dirty="0">
                <a:solidFill>
                  <a:schemeClr val="tx1"/>
                </a:solidFill>
              </a:rPr>
              <a:t>Moyen</a:t>
            </a:r>
            <a:r>
              <a:rPr lang="fr-FR" dirty="0">
                <a:solidFill>
                  <a:schemeClr val="tx1"/>
                </a:solidFill>
              </a:rPr>
              <a:t>, </a:t>
            </a:r>
            <a:r>
              <a:rPr lang="fr-FR" b="1" i="1" dirty="0">
                <a:solidFill>
                  <a:schemeClr val="tx1"/>
                </a:solidFill>
              </a:rPr>
              <a:t>Élevé</a:t>
            </a:r>
            <a:r>
              <a:rPr lang="fr-FR" dirty="0">
                <a:solidFill>
                  <a:schemeClr val="tx1"/>
                </a:solidFill>
              </a:rPr>
              <a:t>.</a:t>
            </a:r>
            <a:endParaRPr lang="en-US" dirty="0">
              <a:solidFill>
                <a:schemeClr val="tx1"/>
              </a:solidFill>
            </a:endParaRPr>
          </a:p>
        </p:txBody>
      </p:sp>
      <p:sp>
        <p:nvSpPr>
          <p:cNvPr id="2" name="Slide Number Placeholder 1">
            <a:extLst>
              <a:ext uri="{FF2B5EF4-FFF2-40B4-BE49-F238E27FC236}">
                <a16:creationId xmlns:a16="http://schemas.microsoft.com/office/drawing/2014/main" id="{4FE7C816-8004-48CC-78F5-144FB5AB7655}"/>
              </a:ext>
            </a:extLst>
          </p:cNvPr>
          <p:cNvSpPr>
            <a:spLocks noGrp="1"/>
          </p:cNvSpPr>
          <p:nvPr>
            <p:ph type="sldNum" sz="quarter" idx="7"/>
          </p:nvPr>
        </p:nvSpPr>
        <p:spPr/>
        <p:txBody>
          <a:bodyPr/>
          <a:lstStyle/>
          <a:p>
            <a:pPr marL="38100">
              <a:lnSpc>
                <a:spcPts val="1240"/>
              </a:lnSpc>
            </a:pPr>
            <a:fld id="{81D60167-4931-47E6-BA6A-407CBD079E47}" type="slidenum">
              <a:rPr lang="fr-FR" smtClean="0"/>
              <a:t>37</a:t>
            </a:fld>
            <a:endParaRPr lang="fr-FR" dirty="0"/>
          </a:p>
        </p:txBody>
      </p:sp>
    </p:spTree>
    <p:extLst>
      <p:ext uri="{BB962C8B-B14F-4D97-AF65-F5344CB8AC3E}">
        <p14:creationId xmlns:p14="http://schemas.microsoft.com/office/powerpoint/2010/main" val="297532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82F9D1D-D028-623F-1AD8-C7C400BEF707}"/>
              </a:ext>
            </a:extLst>
          </p:cNvPr>
          <p:cNvGrpSpPr/>
          <p:nvPr/>
        </p:nvGrpSpPr>
        <p:grpSpPr>
          <a:xfrm>
            <a:off x="95250" y="933450"/>
            <a:ext cx="9007348" cy="819150"/>
            <a:chOff x="95250" y="1219200"/>
            <a:chExt cx="9007348" cy="819150"/>
          </a:xfrm>
        </p:grpSpPr>
        <p:grpSp>
          <p:nvGrpSpPr>
            <p:cNvPr id="9" name="Groupe 8"/>
            <p:cNvGrpSpPr/>
            <p:nvPr/>
          </p:nvGrpSpPr>
          <p:grpSpPr>
            <a:xfrm>
              <a:off x="434722" y="1219200"/>
              <a:ext cx="3562476" cy="360045"/>
              <a:chOff x="3981324" y="1543050"/>
              <a:chExt cx="3333876" cy="360045"/>
            </a:xfrm>
          </p:grpSpPr>
          <p:sp>
            <p:nvSpPr>
              <p:cNvPr id="19" name="object 5"/>
              <p:cNvSpPr/>
              <p:nvPr/>
            </p:nvSpPr>
            <p:spPr>
              <a:xfrm>
                <a:off x="3981324" y="1543050"/>
                <a:ext cx="3333876"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tx2"/>
              </a:solidFill>
            </p:spPr>
            <p:txBody>
              <a:bodyPr wrap="square" lIns="0" tIns="0" rIns="0" bIns="0" rtlCol="0"/>
              <a:lstStyle/>
              <a:p>
                <a:endParaRPr/>
              </a:p>
            </p:txBody>
          </p:sp>
          <p:sp>
            <p:nvSpPr>
              <p:cNvPr id="25" name="object 11"/>
              <p:cNvSpPr txBox="1"/>
              <p:nvPr/>
            </p:nvSpPr>
            <p:spPr>
              <a:xfrm>
                <a:off x="4149296" y="1575172"/>
                <a:ext cx="3089704"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chemeClr val="bg1"/>
                    </a:solidFill>
                    <a:latin typeface="Calibri"/>
                    <a:cs typeface="Calibri"/>
                  </a:rPr>
                  <a:t>Numérique (</a:t>
                </a:r>
                <a:r>
                  <a:rPr lang="en-US" sz="1800" b="1" spc="-10" dirty="0" err="1">
                    <a:solidFill>
                      <a:schemeClr val="bg1"/>
                    </a:solidFill>
                    <a:latin typeface="Calibri"/>
                    <a:cs typeface="Calibri"/>
                  </a:rPr>
                  <a:t>modalités</a:t>
                </a:r>
                <a:r>
                  <a:rPr lang="en-US" sz="1800" b="1" spc="-10" dirty="0">
                    <a:solidFill>
                      <a:schemeClr val="bg1"/>
                    </a:solidFill>
                    <a:latin typeface="Calibri"/>
                    <a:cs typeface="Calibri"/>
                  </a:rPr>
                  <a:t> : </a:t>
                </a:r>
                <a:r>
                  <a:rPr lang="en-US" sz="1800" b="1" spc="-10" dirty="0" err="1">
                    <a:solidFill>
                      <a:srgbClr val="FF0000"/>
                    </a:solidFill>
                    <a:latin typeface="Calibri"/>
                    <a:cs typeface="Calibri"/>
                  </a:rPr>
                  <a:t>Nombres</a:t>
                </a:r>
                <a:r>
                  <a:rPr lang="en-US" sz="1800" b="1" spc="-10" dirty="0">
                    <a:solidFill>
                      <a:schemeClr val="bg1"/>
                    </a:solidFill>
                    <a:latin typeface="Calibri"/>
                    <a:cs typeface="Calibri"/>
                  </a:rPr>
                  <a:t>)</a:t>
                </a:r>
                <a:endParaRPr sz="1800" b="1" dirty="0">
                  <a:solidFill>
                    <a:schemeClr val="bg1"/>
                  </a:solidFill>
                  <a:latin typeface="Calibri"/>
                  <a:cs typeface="Calibri"/>
                </a:endParaRPr>
              </a:p>
            </p:txBody>
          </p:sp>
        </p:grpSp>
        <p:sp>
          <p:nvSpPr>
            <p:cNvPr id="17" name="Rogner un rectangle avec un coin du même côté 16"/>
            <p:cNvSpPr/>
            <p:nvPr/>
          </p:nvSpPr>
          <p:spPr>
            <a:xfrm>
              <a:off x="95250" y="1581150"/>
              <a:ext cx="9007348" cy="457200"/>
            </a:xfrm>
            <a:prstGeom prst="snip2Same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Un type de donnée exprimé en chiffres, plutôt qu’en description en langage naturel. </a:t>
              </a:r>
              <a:endParaRPr lang="en-US" dirty="0">
                <a:solidFill>
                  <a:schemeClr val="tx1"/>
                </a:solidFill>
              </a:endParaRPr>
            </a:p>
          </p:txBody>
        </p:sp>
      </p:grpSp>
      <p:sp>
        <p:nvSpPr>
          <p:cNvPr id="4" name="object 2">
            <a:extLst>
              <a:ext uri="{FF2B5EF4-FFF2-40B4-BE49-F238E27FC236}">
                <a16:creationId xmlns:a16="http://schemas.microsoft.com/office/drawing/2014/main" id="{E61BD707-F344-B7C6-67AE-193983D0E485}"/>
              </a:ext>
            </a:extLst>
          </p:cNvPr>
          <p:cNvSpPr txBox="1">
            <a:spLocks noGrp="1"/>
          </p:cNvSpPr>
          <p:nvPr>
            <p:ph type="title"/>
          </p:nvPr>
        </p:nvSpPr>
        <p:spPr>
          <a:xfrm>
            <a:off x="0" y="-25484"/>
            <a:ext cx="9144000" cy="720000"/>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Types de données</a:t>
            </a:r>
            <a:endParaRPr sz="3600" dirty="0"/>
          </a:p>
        </p:txBody>
      </p:sp>
      <p:sp>
        <p:nvSpPr>
          <p:cNvPr id="2" name="Slide Number Placeholder 1">
            <a:extLst>
              <a:ext uri="{FF2B5EF4-FFF2-40B4-BE49-F238E27FC236}">
                <a16:creationId xmlns:a16="http://schemas.microsoft.com/office/drawing/2014/main" id="{78278296-015C-F79B-3837-F482BC9E1729}"/>
              </a:ext>
            </a:extLst>
          </p:cNvPr>
          <p:cNvSpPr>
            <a:spLocks noGrp="1"/>
          </p:cNvSpPr>
          <p:nvPr>
            <p:ph type="sldNum" sz="quarter" idx="7"/>
          </p:nvPr>
        </p:nvSpPr>
        <p:spPr/>
        <p:txBody>
          <a:bodyPr/>
          <a:lstStyle/>
          <a:p>
            <a:pPr marL="38100">
              <a:lnSpc>
                <a:spcPts val="1240"/>
              </a:lnSpc>
            </a:pPr>
            <a:fld id="{81D60167-4931-47E6-BA6A-407CBD079E47}" type="slidenum">
              <a:rPr lang="fr-FR" smtClean="0"/>
              <a:t>38</a:t>
            </a:fld>
            <a:endParaRPr lang="fr-FR" dirty="0"/>
          </a:p>
        </p:txBody>
      </p:sp>
      <p:grpSp>
        <p:nvGrpSpPr>
          <p:cNvPr id="3" name="Group 2">
            <a:extLst>
              <a:ext uri="{FF2B5EF4-FFF2-40B4-BE49-F238E27FC236}">
                <a16:creationId xmlns:a16="http://schemas.microsoft.com/office/drawing/2014/main" id="{48751E9F-8696-C435-44AD-0CAA629EA9A4}"/>
              </a:ext>
            </a:extLst>
          </p:cNvPr>
          <p:cNvGrpSpPr/>
          <p:nvPr/>
        </p:nvGrpSpPr>
        <p:grpSpPr>
          <a:xfrm>
            <a:off x="101853" y="2193760"/>
            <a:ext cx="5765547" cy="1518089"/>
            <a:chOff x="212851" y="2497225"/>
            <a:chExt cx="5765547" cy="1518089"/>
          </a:xfrm>
        </p:grpSpPr>
        <p:sp>
          <p:nvSpPr>
            <p:cNvPr id="5" name="Rectangle 4">
              <a:extLst>
                <a:ext uri="{FF2B5EF4-FFF2-40B4-BE49-F238E27FC236}">
                  <a16:creationId xmlns:a16="http://schemas.microsoft.com/office/drawing/2014/main" id="{1B4BAD12-C29F-8275-96AA-2C9D5BEA52F5}"/>
                </a:ext>
              </a:extLst>
            </p:cNvPr>
            <p:cNvSpPr/>
            <p:nvPr/>
          </p:nvSpPr>
          <p:spPr>
            <a:xfrm>
              <a:off x="381000" y="2878225"/>
              <a:ext cx="5597398" cy="113708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spcBef>
                  <a:spcPts val="300"/>
                </a:spcBef>
                <a:spcAft>
                  <a:spcPts val="300"/>
                </a:spcAft>
                <a:buFont typeface="Wingdings" panose="05000000000000000000" pitchFamily="2" charset="2"/>
                <a:buChar char="§"/>
              </a:pPr>
              <a:r>
                <a:rPr lang="fr-FR" dirty="0">
                  <a:solidFill>
                    <a:schemeClr val="tx1"/>
                  </a:solidFill>
                </a:rPr>
                <a:t>Nombre de comptes bancaires détenus par un client</a:t>
              </a:r>
            </a:p>
            <a:p>
              <a:pPr marL="285750" indent="-285750" algn="just">
                <a:spcBef>
                  <a:spcPts val="300"/>
                </a:spcBef>
                <a:spcAft>
                  <a:spcPts val="300"/>
                </a:spcAft>
                <a:buFont typeface="Wingdings" panose="05000000000000000000" pitchFamily="2" charset="2"/>
                <a:buChar char="§"/>
              </a:pPr>
              <a:r>
                <a:rPr lang="fr-FR" dirty="0">
                  <a:solidFill>
                    <a:schemeClr val="tx1"/>
                  </a:solidFill>
                </a:rPr>
                <a:t>Nombre de transactions effectuées par jour/mois</a:t>
              </a:r>
            </a:p>
            <a:p>
              <a:pPr marL="285750" indent="-285750" algn="just">
                <a:spcBef>
                  <a:spcPts val="300"/>
                </a:spcBef>
                <a:spcAft>
                  <a:spcPts val="300"/>
                </a:spcAft>
                <a:buFont typeface="Wingdings" panose="05000000000000000000" pitchFamily="2" charset="2"/>
                <a:buChar char="§"/>
              </a:pPr>
              <a:r>
                <a:rPr lang="fr-FR" dirty="0">
                  <a:solidFill>
                    <a:schemeClr val="tx1"/>
                  </a:solidFill>
                </a:rPr>
                <a:t>Nombre de cartes de crédit détenues par un client</a:t>
              </a:r>
              <a:endParaRPr lang="en-US" dirty="0">
                <a:solidFill>
                  <a:schemeClr val="tx1"/>
                </a:solidFill>
              </a:endParaRPr>
            </a:p>
          </p:txBody>
        </p:sp>
        <p:sp>
          <p:nvSpPr>
            <p:cNvPr id="6" name="object 5">
              <a:extLst>
                <a:ext uri="{FF2B5EF4-FFF2-40B4-BE49-F238E27FC236}">
                  <a16:creationId xmlns:a16="http://schemas.microsoft.com/office/drawing/2014/main" id="{17B303C6-6B59-4414-7ACF-913F46EEEC4D}"/>
                </a:ext>
              </a:extLst>
            </p:cNvPr>
            <p:cNvSpPr/>
            <p:nvPr/>
          </p:nvSpPr>
          <p:spPr>
            <a:xfrm>
              <a:off x="212851" y="2497225"/>
              <a:ext cx="2606549" cy="426447"/>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tx2"/>
            </a:solidFill>
          </p:spPr>
          <p:txBody>
            <a:bodyPr wrap="square" lIns="0" tIns="0" rIns="0" bIns="0" rtlCol="0"/>
            <a:lstStyle/>
            <a:p>
              <a:pPr marL="12700">
                <a:spcBef>
                  <a:spcPts val="100"/>
                </a:spcBef>
              </a:pPr>
              <a:r>
                <a:rPr lang="en-US" sz="1800" b="1" spc="-10" dirty="0" err="1">
                  <a:solidFill>
                    <a:schemeClr val="bg1"/>
                  </a:solidFill>
                  <a:latin typeface="Calibri"/>
                  <a:cs typeface="Calibri"/>
                </a:rPr>
                <a:t>Discréte</a:t>
              </a:r>
              <a:r>
                <a:rPr lang="en-US" sz="1800" b="1" spc="-10" dirty="0">
                  <a:latin typeface="Calibri"/>
                  <a:cs typeface="Calibri"/>
                </a:rPr>
                <a:t> : </a:t>
              </a:r>
              <a:r>
                <a:rPr lang="en-US" spc="-10" dirty="0" err="1">
                  <a:latin typeface="Calibri"/>
                  <a:cs typeface="Calibri"/>
                </a:rPr>
                <a:t>Valeures</a:t>
              </a:r>
              <a:r>
                <a:rPr lang="en-US" spc="-10" dirty="0">
                  <a:latin typeface="Calibri"/>
                  <a:cs typeface="Calibri"/>
                </a:rPr>
                <a:t> </a:t>
              </a:r>
              <a:r>
                <a:rPr lang="en-US" b="1" spc="-10" dirty="0" err="1">
                  <a:latin typeface="Calibri"/>
                  <a:cs typeface="Calibri"/>
                </a:rPr>
                <a:t>isolées</a:t>
              </a:r>
              <a:endParaRPr lang="en-US" sz="1800" b="1" dirty="0">
                <a:latin typeface="Calibri"/>
                <a:cs typeface="Calibri"/>
              </a:endParaRPr>
            </a:p>
          </p:txBody>
        </p:sp>
      </p:grpSp>
      <p:grpSp>
        <p:nvGrpSpPr>
          <p:cNvPr id="8" name="Group 7">
            <a:extLst>
              <a:ext uri="{FF2B5EF4-FFF2-40B4-BE49-F238E27FC236}">
                <a16:creationId xmlns:a16="http://schemas.microsoft.com/office/drawing/2014/main" id="{7BA00B49-1722-DD9D-B01F-54D967BDBC82}"/>
              </a:ext>
            </a:extLst>
          </p:cNvPr>
          <p:cNvGrpSpPr/>
          <p:nvPr/>
        </p:nvGrpSpPr>
        <p:grpSpPr>
          <a:xfrm>
            <a:off x="292768" y="4038600"/>
            <a:ext cx="8634664" cy="2097488"/>
            <a:chOff x="292768" y="4283780"/>
            <a:chExt cx="8634664" cy="1732706"/>
          </a:xfrm>
        </p:grpSpPr>
        <p:sp>
          <p:nvSpPr>
            <p:cNvPr id="10" name="Rectangle 9">
              <a:extLst>
                <a:ext uri="{FF2B5EF4-FFF2-40B4-BE49-F238E27FC236}">
                  <a16:creationId xmlns:a16="http://schemas.microsoft.com/office/drawing/2014/main" id="{BDD329E0-6FE5-A999-C5C9-4644AF5CE630}"/>
                </a:ext>
              </a:extLst>
            </p:cNvPr>
            <p:cNvSpPr/>
            <p:nvPr/>
          </p:nvSpPr>
          <p:spPr>
            <a:xfrm>
              <a:off x="389022" y="4568909"/>
              <a:ext cx="8538410" cy="1447577"/>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dirty="0">
                  <a:solidFill>
                    <a:schemeClr val="tx1"/>
                  </a:solidFill>
                </a:rPr>
                <a:t>Données continues pouvant prendre n’importe quelle valeur dans un intervalle donné.</a:t>
              </a:r>
            </a:p>
            <a:p>
              <a:pPr marL="285750" indent="-285750">
                <a:spcBef>
                  <a:spcPts val="300"/>
                </a:spcBef>
                <a:spcAft>
                  <a:spcPts val="300"/>
                </a:spcAft>
                <a:buFont typeface="Wingdings" panose="05000000000000000000" pitchFamily="2" charset="2"/>
                <a:buChar char="§"/>
              </a:pPr>
              <a:r>
                <a:rPr lang="fr-FR" dirty="0">
                  <a:solidFill>
                    <a:schemeClr val="tx1"/>
                  </a:solidFill>
                </a:rPr>
                <a:t>Le revenu annuel d’un client</a:t>
              </a:r>
            </a:p>
            <a:p>
              <a:pPr marL="285750" indent="-285750">
                <a:spcBef>
                  <a:spcPts val="300"/>
                </a:spcBef>
                <a:spcAft>
                  <a:spcPts val="300"/>
                </a:spcAft>
                <a:buFont typeface="Wingdings" panose="05000000000000000000" pitchFamily="2" charset="2"/>
                <a:buChar char="§"/>
              </a:pPr>
              <a:r>
                <a:rPr lang="fr-FR" dirty="0">
                  <a:solidFill>
                    <a:schemeClr val="tx1"/>
                  </a:solidFill>
                </a:rPr>
                <a:t>Le montant d’un prêt bancaire</a:t>
              </a:r>
            </a:p>
            <a:p>
              <a:pPr marL="285750" indent="-285750">
                <a:spcBef>
                  <a:spcPts val="300"/>
                </a:spcBef>
                <a:spcAft>
                  <a:spcPts val="300"/>
                </a:spcAft>
                <a:buFont typeface="Wingdings" panose="05000000000000000000" pitchFamily="2" charset="2"/>
                <a:buChar char="§"/>
              </a:pPr>
              <a:r>
                <a:rPr lang="fr-FR" dirty="0">
                  <a:solidFill>
                    <a:schemeClr val="tx1"/>
                  </a:solidFill>
                </a:rPr>
                <a:t>Le solde d’un compte courant</a:t>
              </a:r>
              <a:br>
                <a:rPr lang="fr-FR" dirty="0">
                  <a:solidFill>
                    <a:schemeClr val="tx1"/>
                  </a:solidFill>
                </a:rPr>
              </a:br>
              <a:endParaRPr lang="en-US" dirty="0">
                <a:solidFill>
                  <a:schemeClr val="tx1"/>
                </a:solidFill>
              </a:endParaRPr>
            </a:p>
          </p:txBody>
        </p:sp>
        <p:sp>
          <p:nvSpPr>
            <p:cNvPr id="11" name="object 5">
              <a:extLst>
                <a:ext uri="{FF2B5EF4-FFF2-40B4-BE49-F238E27FC236}">
                  <a16:creationId xmlns:a16="http://schemas.microsoft.com/office/drawing/2014/main" id="{BDDD517F-AB4E-7515-4F93-EDBC047FE5FA}"/>
                </a:ext>
              </a:extLst>
            </p:cNvPr>
            <p:cNvSpPr/>
            <p:nvPr/>
          </p:nvSpPr>
          <p:spPr>
            <a:xfrm>
              <a:off x="292768" y="4283780"/>
              <a:ext cx="3751163" cy="320396"/>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tx2"/>
            </a:solidFill>
          </p:spPr>
          <p:txBody>
            <a:bodyPr wrap="square" lIns="0" tIns="0" rIns="0" bIns="0" rtlCol="0"/>
            <a:lstStyle/>
            <a:p>
              <a:pPr marL="12700">
                <a:lnSpc>
                  <a:spcPct val="100000"/>
                </a:lnSpc>
                <a:spcBef>
                  <a:spcPts val="100"/>
                </a:spcBef>
              </a:pPr>
              <a:r>
                <a:rPr lang="en-US" sz="1800" b="1" spc="-10" dirty="0">
                  <a:solidFill>
                    <a:schemeClr val="bg1"/>
                  </a:solidFill>
                  <a:latin typeface="Calibri"/>
                  <a:cs typeface="Calibri"/>
                </a:rPr>
                <a:t>Continues</a:t>
              </a:r>
              <a:r>
                <a:rPr lang="en-US" sz="1800" b="1" spc="-10" dirty="0">
                  <a:latin typeface="Calibri"/>
                  <a:cs typeface="Calibri"/>
                </a:rPr>
                <a:t> : </a:t>
              </a:r>
              <a:r>
                <a:rPr lang="en-US" spc="-10" dirty="0" err="1">
                  <a:latin typeface="Calibri"/>
                  <a:cs typeface="Calibri"/>
                </a:rPr>
                <a:t>Intervalle</a:t>
              </a:r>
              <a:r>
                <a:rPr lang="en-US" spc="-10" dirty="0">
                  <a:latin typeface="Calibri"/>
                  <a:cs typeface="Calibri"/>
                </a:rPr>
                <a:t> de </a:t>
              </a:r>
              <a:r>
                <a:rPr lang="en-US" spc="-10" dirty="0" err="1">
                  <a:latin typeface="Calibri"/>
                  <a:cs typeface="Calibri"/>
                </a:rPr>
                <a:t>valeurs</a:t>
              </a:r>
              <a:r>
                <a:rPr lang="en-US" spc="-10" dirty="0">
                  <a:latin typeface="Calibri"/>
                  <a:cs typeface="Calibri"/>
                </a:rPr>
                <a:t> </a:t>
              </a:r>
              <a:r>
                <a:rPr lang="en-US" spc="-10" dirty="0" err="1">
                  <a:latin typeface="Calibri"/>
                  <a:cs typeface="Calibri"/>
                </a:rPr>
                <a:t>réelles</a:t>
              </a:r>
              <a:endParaRPr lang="en-US" sz="1800" b="1" dirty="0">
                <a:latin typeface="Calibri"/>
                <a:cs typeface="Calibri"/>
              </a:endParaRPr>
            </a:p>
          </p:txBody>
        </p:sp>
      </p:grpSp>
    </p:spTree>
    <p:extLst>
      <p:ext uri="{BB962C8B-B14F-4D97-AF65-F5344CB8AC3E}">
        <p14:creationId xmlns:p14="http://schemas.microsoft.com/office/powerpoint/2010/main" val="355195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B442CEB-268E-5EC9-42DD-DD38B4B20476}"/>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7FB8BBC-6029-5104-9FF2-0D1C6EE985B8}"/>
              </a:ext>
            </a:extLst>
          </p:cNvPr>
          <p:cNvSpPr/>
          <p:nvPr/>
        </p:nvSpPr>
        <p:spPr>
          <a:xfrm>
            <a:off x="152400" y="685800"/>
            <a:ext cx="8839200" cy="1828800"/>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just">
              <a:spcBef>
                <a:spcPts val="300"/>
              </a:spcBef>
              <a:spcAft>
                <a:spcPts val="300"/>
              </a:spcAft>
              <a:buFont typeface="Wingdings" panose="05000000000000000000" pitchFamily="2" charset="2"/>
              <a:buChar char="q"/>
            </a:pPr>
            <a:r>
              <a:rPr lang="fr-FR" sz="2000" b="0" i="0" dirty="0">
                <a:solidFill>
                  <a:schemeClr val="tx1"/>
                </a:solidFill>
                <a:effectLst/>
                <a:latin typeface="+mj-lt"/>
              </a:rPr>
              <a:t>La corrélation est un outil statistique utilisé pour le </a:t>
            </a:r>
            <a:r>
              <a:rPr lang="fr-FR" sz="2000" b="1" i="0" dirty="0">
                <a:solidFill>
                  <a:schemeClr val="tx1"/>
                </a:solidFill>
                <a:effectLst/>
                <a:latin typeface="+mj-lt"/>
              </a:rPr>
              <a:t>Machine Learning </a:t>
            </a:r>
            <a:r>
              <a:rPr lang="fr-FR" sz="2000" b="0" i="0" dirty="0">
                <a:solidFill>
                  <a:schemeClr val="tx1"/>
                </a:solidFill>
                <a:effectLst/>
                <a:latin typeface="+mj-lt"/>
              </a:rPr>
              <a:t>afin d’identifier des </a:t>
            </a:r>
            <a:r>
              <a:rPr lang="fr-FR" sz="2000" b="1" i="0" dirty="0">
                <a:solidFill>
                  <a:schemeClr val="tx1"/>
                </a:solidFill>
                <a:effectLst/>
                <a:latin typeface="+mj-lt"/>
              </a:rPr>
              <a:t>relations de dépendance </a:t>
            </a:r>
            <a:r>
              <a:rPr lang="fr-FR" sz="2000" b="0" i="0" dirty="0">
                <a:solidFill>
                  <a:schemeClr val="tx1"/>
                </a:solidFill>
                <a:effectLst/>
                <a:latin typeface="+mj-lt"/>
              </a:rPr>
              <a:t>entre plusieurs </a:t>
            </a:r>
            <a:r>
              <a:rPr lang="fr-FR" sz="2000" b="1" i="0" dirty="0">
                <a:solidFill>
                  <a:schemeClr val="tx1"/>
                </a:solidFill>
                <a:effectLst/>
                <a:latin typeface="+mj-lt"/>
              </a:rPr>
              <a:t>variables</a:t>
            </a:r>
            <a:r>
              <a:rPr lang="fr-FR" sz="2000" b="0" i="0" dirty="0">
                <a:solidFill>
                  <a:schemeClr val="tx1"/>
                </a:solidFill>
                <a:effectLst/>
                <a:latin typeface="+mj-lt"/>
              </a:rPr>
              <a:t>.</a:t>
            </a:r>
          </a:p>
          <a:p>
            <a:pPr marL="342900" indent="-342900" algn="just">
              <a:spcBef>
                <a:spcPts val="300"/>
              </a:spcBef>
              <a:spcAft>
                <a:spcPts val="300"/>
              </a:spcAft>
              <a:buFont typeface="Wingdings" panose="05000000000000000000" pitchFamily="2" charset="2"/>
              <a:buChar char="q"/>
            </a:pPr>
            <a:r>
              <a:rPr lang="fr-FR" sz="2000" dirty="0">
                <a:solidFill>
                  <a:schemeClr val="tx1"/>
                </a:solidFill>
                <a:latin typeface="+mj-lt"/>
              </a:rPr>
              <a:t>Ces relations peuvent être complexes et ne sont pas forcément visibles.</a:t>
            </a:r>
          </a:p>
          <a:p>
            <a:pPr marL="342900" indent="-342900" algn="just">
              <a:spcBef>
                <a:spcPts val="300"/>
              </a:spcBef>
              <a:spcAft>
                <a:spcPts val="300"/>
              </a:spcAft>
              <a:buFont typeface="Wingdings" panose="05000000000000000000" pitchFamily="2" charset="2"/>
              <a:buChar char="q"/>
            </a:pPr>
            <a:r>
              <a:rPr lang="fr-FR" sz="2000" dirty="0">
                <a:solidFill>
                  <a:schemeClr val="tx1"/>
                </a:solidFill>
                <a:latin typeface="+mj-lt"/>
              </a:rPr>
              <a:t>Certaines de ces dépendances affaiblissent les performances d’algorithme de </a:t>
            </a:r>
            <a:r>
              <a:rPr lang="fr-FR" sz="2000" b="1" dirty="0">
                <a:solidFill>
                  <a:schemeClr val="tx1"/>
                </a:solidFill>
                <a:latin typeface="+mj-lt"/>
              </a:rPr>
              <a:t>Machine Learning </a:t>
            </a:r>
            <a:r>
              <a:rPr lang="fr-FR" sz="2000" dirty="0">
                <a:solidFill>
                  <a:schemeClr val="tx1"/>
                </a:solidFill>
                <a:latin typeface="+mj-lt"/>
              </a:rPr>
              <a:t>comme des </a:t>
            </a:r>
            <a:r>
              <a:rPr lang="fr-FR" sz="2000" b="1" dirty="0">
                <a:solidFill>
                  <a:schemeClr val="tx1"/>
                </a:solidFill>
                <a:latin typeface="+mj-lt"/>
              </a:rPr>
              <a:t>régressions linéaire</a:t>
            </a:r>
            <a:endParaRPr lang="fr-FR" sz="2000" dirty="0">
              <a:solidFill>
                <a:schemeClr val="tx1"/>
              </a:solidFill>
              <a:latin typeface="+mj-lt"/>
            </a:endParaRPr>
          </a:p>
        </p:txBody>
      </p:sp>
      <p:sp>
        <p:nvSpPr>
          <p:cNvPr id="3" name="Slide Number Placeholder 2">
            <a:extLst>
              <a:ext uri="{FF2B5EF4-FFF2-40B4-BE49-F238E27FC236}">
                <a16:creationId xmlns:a16="http://schemas.microsoft.com/office/drawing/2014/main" id="{148ED597-8482-F888-C2C8-32FB545C8503}"/>
              </a:ext>
            </a:extLst>
          </p:cNvPr>
          <p:cNvSpPr>
            <a:spLocks noGrp="1"/>
          </p:cNvSpPr>
          <p:nvPr>
            <p:ph type="sldNum" sz="quarter" idx="7"/>
          </p:nvPr>
        </p:nvSpPr>
        <p:spPr/>
        <p:txBody>
          <a:bodyPr/>
          <a:lstStyle/>
          <a:p>
            <a:pPr marL="38100">
              <a:lnSpc>
                <a:spcPts val="1240"/>
              </a:lnSpc>
            </a:pPr>
            <a:fld id="{81D60167-4931-47E6-BA6A-407CBD079E47}" type="slidenum">
              <a:rPr lang="fr-FR" smtClean="0"/>
              <a:t>39</a:t>
            </a:fld>
            <a:endParaRPr lang="fr-FR" dirty="0"/>
          </a:p>
        </p:txBody>
      </p:sp>
      <p:sp>
        <p:nvSpPr>
          <p:cNvPr id="6" name="object 2">
            <a:extLst>
              <a:ext uri="{FF2B5EF4-FFF2-40B4-BE49-F238E27FC236}">
                <a16:creationId xmlns:a16="http://schemas.microsoft.com/office/drawing/2014/main" id="{D95C66FE-3A8E-78C5-518B-3D47B4A42DA9}"/>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Corrélation de données</a:t>
            </a:r>
            <a:endParaRPr sz="3600" dirty="0"/>
          </a:p>
        </p:txBody>
      </p:sp>
      <p:pic>
        <p:nvPicPr>
          <p:cNvPr id="9" name="Picture 8">
            <a:extLst>
              <a:ext uri="{FF2B5EF4-FFF2-40B4-BE49-F238E27FC236}">
                <a16:creationId xmlns:a16="http://schemas.microsoft.com/office/drawing/2014/main" id="{56A26652-0DE8-C7E6-235E-95CD453C94F1}"/>
              </a:ext>
            </a:extLst>
          </p:cNvPr>
          <p:cNvPicPr>
            <a:picLocks noChangeAspect="1"/>
          </p:cNvPicPr>
          <p:nvPr/>
        </p:nvPicPr>
        <p:blipFill>
          <a:blip r:embed="rId3"/>
          <a:stretch>
            <a:fillRect/>
          </a:stretch>
        </p:blipFill>
        <p:spPr>
          <a:xfrm>
            <a:off x="5070364" y="3004200"/>
            <a:ext cx="3921236" cy="3168000"/>
          </a:xfrm>
          <a:prstGeom prst="rect">
            <a:avLst/>
          </a:prstGeom>
        </p:spPr>
      </p:pic>
      <p:pic>
        <p:nvPicPr>
          <p:cNvPr id="11" name="Picture 10">
            <a:extLst>
              <a:ext uri="{FF2B5EF4-FFF2-40B4-BE49-F238E27FC236}">
                <a16:creationId xmlns:a16="http://schemas.microsoft.com/office/drawing/2014/main" id="{39B03DBD-2486-FF32-42B2-E75FA50183C7}"/>
              </a:ext>
            </a:extLst>
          </p:cNvPr>
          <p:cNvPicPr>
            <a:picLocks noChangeAspect="1"/>
          </p:cNvPicPr>
          <p:nvPr/>
        </p:nvPicPr>
        <p:blipFill>
          <a:blip r:embed="rId4"/>
          <a:stretch>
            <a:fillRect/>
          </a:stretch>
        </p:blipFill>
        <p:spPr>
          <a:xfrm>
            <a:off x="84223" y="3008304"/>
            <a:ext cx="5004102" cy="3348000"/>
          </a:xfrm>
          <a:prstGeom prst="rect">
            <a:avLst/>
          </a:prstGeom>
        </p:spPr>
      </p:pic>
    </p:spTree>
    <p:extLst>
      <p:ext uri="{BB962C8B-B14F-4D97-AF65-F5344CB8AC3E}">
        <p14:creationId xmlns:p14="http://schemas.microsoft.com/office/powerpoint/2010/main" val="84284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96D9A1-082A-90EE-9C9F-4E7E0DC9B342}"/>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425BE8D3-2329-C6A9-45D7-07840A816E2C}"/>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solidFill>
                  <a:schemeClr val="bg1"/>
                </a:solidFill>
              </a:rPr>
              <a:t>Déroulement</a:t>
            </a:r>
            <a:endParaRPr sz="3600" dirty="0"/>
          </a:p>
        </p:txBody>
      </p:sp>
      <p:sp>
        <p:nvSpPr>
          <p:cNvPr id="10" name="Rectangle: Rounded Corners 9">
            <a:extLst>
              <a:ext uri="{FF2B5EF4-FFF2-40B4-BE49-F238E27FC236}">
                <a16:creationId xmlns:a16="http://schemas.microsoft.com/office/drawing/2014/main" id="{7E349164-D0C2-9DB7-E48D-43EF6FD317F2}"/>
              </a:ext>
            </a:extLst>
          </p:cNvPr>
          <p:cNvSpPr/>
          <p:nvPr/>
        </p:nvSpPr>
        <p:spPr>
          <a:xfrm>
            <a:off x="152400" y="9144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Première Journée</a:t>
            </a:r>
          </a:p>
        </p:txBody>
      </p:sp>
      <p:sp>
        <p:nvSpPr>
          <p:cNvPr id="12" name="Rectangle: Rounded Corners 11">
            <a:extLst>
              <a:ext uri="{FF2B5EF4-FFF2-40B4-BE49-F238E27FC236}">
                <a16:creationId xmlns:a16="http://schemas.microsoft.com/office/drawing/2014/main" id="{32E6A66C-A181-E0E3-A4D8-5A7C40FAFE32}"/>
              </a:ext>
            </a:extLst>
          </p:cNvPr>
          <p:cNvSpPr/>
          <p:nvPr/>
        </p:nvSpPr>
        <p:spPr>
          <a:xfrm>
            <a:off x="152400" y="17413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Deuxième Journée</a:t>
            </a:r>
          </a:p>
        </p:txBody>
      </p:sp>
      <p:sp>
        <p:nvSpPr>
          <p:cNvPr id="13" name="Rectangle: Rounded Corners 12">
            <a:extLst>
              <a:ext uri="{FF2B5EF4-FFF2-40B4-BE49-F238E27FC236}">
                <a16:creationId xmlns:a16="http://schemas.microsoft.com/office/drawing/2014/main" id="{D8FBD3F6-EE59-A5A4-0D31-D5F9767506E5}"/>
              </a:ext>
            </a:extLst>
          </p:cNvPr>
          <p:cNvSpPr/>
          <p:nvPr/>
        </p:nvSpPr>
        <p:spPr>
          <a:xfrm>
            <a:off x="152400" y="2590800"/>
            <a:ext cx="2147455" cy="46844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Troisième Journée</a:t>
            </a:r>
          </a:p>
        </p:txBody>
      </p:sp>
      <p:sp>
        <p:nvSpPr>
          <p:cNvPr id="14" name="Rectangle: Rounded Corners 13">
            <a:extLst>
              <a:ext uri="{FF2B5EF4-FFF2-40B4-BE49-F238E27FC236}">
                <a16:creationId xmlns:a16="http://schemas.microsoft.com/office/drawing/2014/main" id="{9F55D13E-E4C1-4ACB-0226-BF00BFBA9660}"/>
              </a:ext>
            </a:extLst>
          </p:cNvPr>
          <p:cNvSpPr/>
          <p:nvPr/>
        </p:nvSpPr>
        <p:spPr>
          <a:xfrm>
            <a:off x="152400" y="34177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Quatrième Journée</a:t>
            </a:r>
          </a:p>
        </p:txBody>
      </p:sp>
      <p:sp>
        <p:nvSpPr>
          <p:cNvPr id="15" name="Rectangle: Rounded Corners 14">
            <a:extLst>
              <a:ext uri="{FF2B5EF4-FFF2-40B4-BE49-F238E27FC236}">
                <a16:creationId xmlns:a16="http://schemas.microsoft.com/office/drawing/2014/main" id="{267C2824-2A12-47ED-B5CD-F978565160D8}"/>
              </a:ext>
            </a:extLst>
          </p:cNvPr>
          <p:cNvSpPr/>
          <p:nvPr/>
        </p:nvSpPr>
        <p:spPr>
          <a:xfrm>
            <a:off x="152400" y="42559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Cinquième Journée</a:t>
            </a:r>
          </a:p>
        </p:txBody>
      </p:sp>
      <p:sp>
        <p:nvSpPr>
          <p:cNvPr id="2" name="TextBox 1">
            <a:extLst>
              <a:ext uri="{FF2B5EF4-FFF2-40B4-BE49-F238E27FC236}">
                <a16:creationId xmlns:a16="http://schemas.microsoft.com/office/drawing/2014/main" id="{205B648C-2422-195A-FE06-58AB744013A3}"/>
              </a:ext>
            </a:extLst>
          </p:cNvPr>
          <p:cNvSpPr txBox="1"/>
          <p:nvPr/>
        </p:nvSpPr>
        <p:spPr>
          <a:xfrm>
            <a:off x="2819400" y="1190931"/>
            <a:ext cx="5943600" cy="1018869"/>
          </a:xfrm>
          <a:prstGeom prst="rect">
            <a:avLst/>
          </a:prstGeom>
          <a:noFill/>
        </p:spPr>
        <p:txBody>
          <a:bodyPr wrap="square" rtlCol="0">
            <a:spAutoFit/>
          </a:bodyPr>
          <a:lstStyle/>
          <a:p>
            <a:pPr>
              <a:lnSpc>
                <a:spcPct val="150000"/>
              </a:lnSpc>
            </a:pPr>
            <a:r>
              <a:rPr lang="fr-FR" sz="2400" b="1" dirty="0"/>
              <a:t>Matinée</a:t>
            </a:r>
          </a:p>
          <a:p>
            <a:pPr marL="285750" indent="-285750">
              <a:lnSpc>
                <a:spcPct val="150000"/>
              </a:lnSpc>
              <a:buFont typeface="Wingdings" panose="05000000000000000000" pitchFamily="2" charset="2"/>
              <a:buChar char="§"/>
            </a:pPr>
            <a:r>
              <a:rPr lang="fr-FR" dirty="0"/>
              <a:t>Aspects théoriques sur les techniques de classification.</a:t>
            </a:r>
          </a:p>
        </p:txBody>
      </p:sp>
      <p:sp>
        <p:nvSpPr>
          <p:cNvPr id="3" name="TextBox 2">
            <a:extLst>
              <a:ext uri="{FF2B5EF4-FFF2-40B4-BE49-F238E27FC236}">
                <a16:creationId xmlns:a16="http://schemas.microsoft.com/office/drawing/2014/main" id="{AB7EE8AD-DCD1-B03A-3A7B-FF17D7F9F353}"/>
              </a:ext>
            </a:extLst>
          </p:cNvPr>
          <p:cNvSpPr txBox="1"/>
          <p:nvPr/>
        </p:nvSpPr>
        <p:spPr>
          <a:xfrm>
            <a:off x="2819400" y="2832833"/>
            <a:ext cx="6324600" cy="1434367"/>
          </a:xfrm>
          <a:prstGeom prst="rect">
            <a:avLst/>
          </a:prstGeom>
          <a:noFill/>
        </p:spPr>
        <p:txBody>
          <a:bodyPr wrap="square" rtlCol="0">
            <a:spAutoFit/>
          </a:bodyPr>
          <a:lstStyle/>
          <a:p>
            <a:pPr>
              <a:lnSpc>
                <a:spcPct val="150000"/>
              </a:lnSpc>
            </a:pPr>
            <a:r>
              <a:rPr lang="fr-FR" sz="2400" b="1" dirty="0"/>
              <a:t>Après-midi</a:t>
            </a:r>
          </a:p>
          <a:p>
            <a:pPr marL="285750" indent="-285750">
              <a:lnSpc>
                <a:spcPct val="150000"/>
              </a:lnSpc>
              <a:buFont typeface="Wingdings" panose="05000000000000000000" pitchFamily="2" charset="2"/>
              <a:buChar char="§"/>
            </a:pPr>
            <a:r>
              <a:rPr lang="fr-FR" b="1" i="1" dirty="0"/>
              <a:t>Atelier 02</a:t>
            </a:r>
            <a:r>
              <a:rPr lang="fr-FR" dirty="0"/>
              <a:t> : Techniques de classification de données : </a:t>
            </a:r>
            <a:r>
              <a:rPr lang="fr-FR" b="1" i="1" dirty="0"/>
              <a:t>SVM</a:t>
            </a:r>
            <a:r>
              <a:rPr lang="fr-FR" dirty="0"/>
              <a:t>, </a:t>
            </a:r>
            <a:r>
              <a:rPr lang="fr-FR" b="1" i="1" dirty="0"/>
              <a:t>Arbres de décision</a:t>
            </a:r>
            <a:r>
              <a:rPr lang="fr-FR" dirty="0"/>
              <a:t> et </a:t>
            </a:r>
            <a:r>
              <a:rPr lang="fr-FR" b="1" dirty="0"/>
              <a:t>Réseaux de neurones convolutifs (CNN)</a:t>
            </a:r>
            <a:r>
              <a:rPr lang="fr-FR" dirty="0"/>
              <a:t>.</a:t>
            </a:r>
          </a:p>
        </p:txBody>
      </p:sp>
      <p:sp>
        <p:nvSpPr>
          <p:cNvPr id="4" name="Slide Number Placeholder 3">
            <a:extLst>
              <a:ext uri="{FF2B5EF4-FFF2-40B4-BE49-F238E27FC236}">
                <a16:creationId xmlns:a16="http://schemas.microsoft.com/office/drawing/2014/main" id="{0DA1BD8F-5E81-F8E9-B661-67127A961C7A}"/>
              </a:ext>
            </a:extLst>
          </p:cNvPr>
          <p:cNvSpPr>
            <a:spLocks noGrp="1"/>
          </p:cNvSpPr>
          <p:nvPr>
            <p:ph type="sldNum" sz="quarter" idx="7"/>
          </p:nvPr>
        </p:nvSpPr>
        <p:spPr/>
        <p:txBody>
          <a:bodyPr/>
          <a:lstStyle/>
          <a:p>
            <a:pPr marL="38100">
              <a:lnSpc>
                <a:spcPts val="1240"/>
              </a:lnSpc>
            </a:pPr>
            <a:fld id="{81D60167-4931-47E6-BA6A-407CBD079E47}" type="slidenum">
              <a:rPr lang="fr-FR" smtClean="0"/>
              <a:t>4</a:t>
            </a:fld>
            <a:endParaRPr lang="fr-FR" dirty="0"/>
          </a:p>
        </p:txBody>
      </p:sp>
    </p:spTree>
    <p:extLst>
      <p:ext uri="{BB962C8B-B14F-4D97-AF65-F5344CB8AC3E}">
        <p14:creationId xmlns:p14="http://schemas.microsoft.com/office/powerpoint/2010/main" val="2318313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B9CD2CD-DAAC-BB93-716B-CD6A2A0B2DB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2D4AC1-61D4-38E5-1C9E-41D4C037220C}"/>
              </a:ext>
            </a:extLst>
          </p:cNvPr>
          <p:cNvSpPr txBox="1">
            <a:spLocks noGrp="1"/>
          </p:cNvSpPr>
          <p:nvPr>
            <p:ph type="title"/>
          </p:nvPr>
        </p:nvSpPr>
        <p:spPr>
          <a:xfrm>
            <a:off x="631799" y="164299"/>
            <a:ext cx="8131201"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Corrélation de données</a:t>
            </a:r>
            <a:endParaRPr sz="3600" dirty="0"/>
          </a:p>
        </p:txBody>
      </p:sp>
      <p:sp>
        <p:nvSpPr>
          <p:cNvPr id="8" name="Rectangle: Rounded Corners 7">
            <a:extLst>
              <a:ext uri="{FF2B5EF4-FFF2-40B4-BE49-F238E27FC236}">
                <a16:creationId xmlns:a16="http://schemas.microsoft.com/office/drawing/2014/main" id="{C6365E08-AD0E-E3A6-21B8-6ABD7BD500D9}"/>
              </a:ext>
            </a:extLst>
          </p:cNvPr>
          <p:cNvSpPr/>
          <p:nvPr/>
        </p:nvSpPr>
        <p:spPr>
          <a:xfrm>
            <a:off x="92888" y="1114719"/>
            <a:ext cx="8944320" cy="1259505"/>
          </a:xfrm>
          <a:prstGeom prst="roundRect">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sz="2000" b="0" i="0" dirty="0">
                <a:solidFill>
                  <a:schemeClr val="tx1"/>
                </a:solidFill>
                <a:effectLst/>
                <a:latin typeface="Inter"/>
              </a:rPr>
              <a:t>Le </a:t>
            </a:r>
            <a:r>
              <a:rPr lang="fr-FR" sz="2000" b="1" i="0" dirty="0">
                <a:solidFill>
                  <a:schemeClr val="tx1"/>
                </a:solidFill>
                <a:effectLst/>
                <a:latin typeface="Inter"/>
              </a:rPr>
              <a:t>coefficient de corrélation de Pearson</a:t>
            </a:r>
            <a:r>
              <a:rPr lang="fr-FR" sz="2000" b="0" i="0" dirty="0">
                <a:solidFill>
                  <a:schemeClr val="tx1"/>
                </a:solidFill>
                <a:effectLst/>
                <a:latin typeface="Inter"/>
              </a:rPr>
              <a:t> (</a:t>
            </a:r>
            <a:r>
              <a:rPr lang="fr-FR" sz="2000" b="1" i="0" dirty="0">
                <a:solidFill>
                  <a:schemeClr val="tx1"/>
                </a:solidFill>
                <a:effectLst/>
                <a:latin typeface="Inter"/>
              </a:rPr>
              <a:t>r</a:t>
            </a:r>
            <a:r>
              <a:rPr lang="fr-FR" sz="2000" b="0" i="0" dirty="0">
                <a:solidFill>
                  <a:schemeClr val="tx1"/>
                </a:solidFill>
                <a:effectLst/>
                <a:latin typeface="Inter"/>
              </a:rPr>
              <a:t>) est la méthode la plus courante pour mesurer une corrélation linéaire. Il s'agit d'un nombre compris entre –1 et 1 qui mesure la force et la direction de la relation entre deux variables continues.</a:t>
            </a:r>
            <a:endParaRPr lang="fr-FR" sz="2000" dirty="0">
              <a:solidFill>
                <a:schemeClr val="tx1"/>
              </a:solidFill>
              <a:latin typeface="+mj-lt"/>
            </a:endParaRPr>
          </a:p>
        </p:txBody>
      </p:sp>
      <p:sp>
        <p:nvSpPr>
          <p:cNvPr id="3" name="Rectangle 2">
            <a:extLst>
              <a:ext uri="{FF2B5EF4-FFF2-40B4-BE49-F238E27FC236}">
                <a16:creationId xmlns:a16="http://schemas.microsoft.com/office/drawing/2014/main" id="{144C315C-7867-85F9-9533-8BF82695E247}"/>
              </a:ext>
            </a:extLst>
          </p:cNvPr>
          <p:cNvSpPr/>
          <p:nvPr/>
        </p:nvSpPr>
        <p:spPr>
          <a:xfrm>
            <a:off x="350520" y="850224"/>
            <a:ext cx="3688080" cy="30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800" b="1" i="0" dirty="0">
                <a:solidFill>
                  <a:schemeClr val="tx1"/>
                </a:solidFill>
                <a:effectLst/>
                <a:latin typeface="Inter"/>
              </a:rPr>
              <a:t>Coefficient de corrélation de Pearson</a:t>
            </a:r>
            <a:endParaRPr lang="fr-FR" dirty="0"/>
          </a:p>
        </p:txBody>
      </p:sp>
      <p:grpSp>
        <p:nvGrpSpPr>
          <p:cNvPr id="5" name="Groupe 4"/>
          <p:cNvGrpSpPr/>
          <p:nvPr/>
        </p:nvGrpSpPr>
        <p:grpSpPr>
          <a:xfrm>
            <a:off x="9525" y="3603431"/>
            <a:ext cx="2886076" cy="2987698"/>
            <a:chOff x="9525" y="3058502"/>
            <a:chExt cx="2886076" cy="2987698"/>
          </a:xfrm>
        </p:grpSpPr>
        <p:sp>
          <p:nvSpPr>
            <p:cNvPr id="6" name="Rectangle 5"/>
            <p:cNvSpPr/>
            <p:nvPr/>
          </p:nvSpPr>
          <p:spPr>
            <a:xfrm>
              <a:off x="9525" y="3058502"/>
              <a:ext cx="2886076" cy="830997"/>
            </a:xfrm>
            <a:prstGeom prst="rect">
              <a:avLst/>
            </a:prstGeom>
          </p:spPr>
          <p:txBody>
            <a:bodyPr wrap="square">
              <a:spAutoFit/>
            </a:bodyPr>
            <a:lstStyle/>
            <a:p>
              <a:pPr algn="just"/>
              <a:r>
                <a:rPr lang="fr-FR" sz="1600" b="1" dirty="0"/>
                <a:t>Valeur Zéro : </a:t>
              </a:r>
              <a:r>
                <a:rPr lang="fr-FR" sz="1600" dirty="0"/>
                <a:t>indiquant qu'il n'y a aucune relation entre les deux variables.</a:t>
              </a:r>
            </a:p>
          </p:txBody>
        </p:sp>
        <p:pic>
          <p:nvPicPr>
            <p:cNvPr id="9" name="Image 8"/>
            <p:cNvPicPr>
              <a:picLocks noChangeAspect="1"/>
            </p:cNvPicPr>
            <p:nvPr/>
          </p:nvPicPr>
          <p:blipFill>
            <a:blip r:embed="rId3"/>
            <a:stretch>
              <a:fillRect/>
            </a:stretch>
          </p:blipFill>
          <p:spPr>
            <a:xfrm>
              <a:off x="300531" y="3922200"/>
              <a:ext cx="2214069" cy="2124000"/>
            </a:xfrm>
            <a:prstGeom prst="rect">
              <a:avLst/>
            </a:prstGeom>
          </p:spPr>
        </p:pic>
      </p:grpSp>
      <p:grpSp>
        <p:nvGrpSpPr>
          <p:cNvPr id="14" name="Groupe 13"/>
          <p:cNvGrpSpPr/>
          <p:nvPr/>
        </p:nvGrpSpPr>
        <p:grpSpPr>
          <a:xfrm>
            <a:off x="6076623" y="3600132"/>
            <a:ext cx="2893204" cy="2978834"/>
            <a:chOff x="6076623" y="3055203"/>
            <a:chExt cx="2893204" cy="2978834"/>
          </a:xfrm>
        </p:grpSpPr>
        <p:pic>
          <p:nvPicPr>
            <p:cNvPr id="7" name="Image 6"/>
            <p:cNvPicPr>
              <a:picLocks noChangeAspect="1"/>
            </p:cNvPicPr>
            <p:nvPr/>
          </p:nvPicPr>
          <p:blipFill>
            <a:blip r:embed="rId4"/>
            <a:stretch>
              <a:fillRect/>
            </a:stretch>
          </p:blipFill>
          <p:spPr>
            <a:xfrm>
              <a:off x="6553200" y="3886200"/>
              <a:ext cx="2268000" cy="2147837"/>
            </a:xfrm>
            <a:prstGeom prst="rect">
              <a:avLst/>
            </a:prstGeom>
          </p:spPr>
        </p:pic>
        <p:sp>
          <p:nvSpPr>
            <p:cNvPr id="10" name="Rectangle 9"/>
            <p:cNvSpPr/>
            <p:nvPr/>
          </p:nvSpPr>
          <p:spPr>
            <a:xfrm>
              <a:off x="6076623" y="3055203"/>
              <a:ext cx="2893204" cy="830997"/>
            </a:xfrm>
            <a:prstGeom prst="rect">
              <a:avLst/>
            </a:prstGeom>
          </p:spPr>
          <p:txBody>
            <a:bodyPr wrap="square">
              <a:spAutoFit/>
            </a:bodyPr>
            <a:lstStyle/>
            <a:p>
              <a:pPr algn="just"/>
              <a:r>
                <a:rPr lang="fr-FR" sz="1600" b="1" dirty="0"/>
                <a:t>Valeur Positive : </a:t>
              </a:r>
              <a:r>
                <a:rPr lang="fr-FR" sz="1600" dirty="0"/>
                <a:t>les deux variables varient ensemble dans la même direction.</a:t>
              </a:r>
            </a:p>
          </p:txBody>
        </p:sp>
      </p:grpSp>
      <p:grpSp>
        <p:nvGrpSpPr>
          <p:cNvPr id="13" name="Groupe 12"/>
          <p:cNvGrpSpPr/>
          <p:nvPr/>
        </p:nvGrpSpPr>
        <p:grpSpPr>
          <a:xfrm>
            <a:off x="3028950" y="3579042"/>
            <a:ext cx="2838450" cy="3048087"/>
            <a:chOff x="3028950" y="3034113"/>
            <a:chExt cx="2838450" cy="3048087"/>
          </a:xfrm>
        </p:grpSpPr>
        <p:pic>
          <p:nvPicPr>
            <p:cNvPr id="11" name="Image 7"/>
            <p:cNvPicPr>
              <a:picLocks noChangeAspect="1"/>
            </p:cNvPicPr>
            <p:nvPr/>
          </p:nvPicPr>
          <p:blipFill>
            <a:blip r:embed="rId5"/>
            <a:stretch>
              <a:fillRect/>
            </a:stretch>
          </p:blipFill>
          <p:spPr>
            <a:xfrm>
              <a:off x="3237394" y="3886200"/>
              <a:ext cx="2249006" cy="2196000"/>
            </a:xfrm>
            <a:prstGeom prst="rect">
              <a:avLst/>
            </a:prstGeom>
          </p:spPr>
        </p:pic>
        <p:sp>
          <p:nvSpPr>
            <p:cNvPr id="12" name="Rectangle 11"/>
            <p:cNvSpPr/>
            <p:nvPr/>
          </p:nvSpPr>
          <p:spPr>
            <a:xfrm>
              <a:off x="3028950" y="3034113"/>
              <a:ext cx="2838450" cy="584775"/>
            </a:xfrm>
            <a:prstGeom prst="rect">
              <a:avLst/>
            </a:prstGeom>
          </p:spPr>
          <p:txBody>
            <a:bodyPr wrap="square">
              <a:spAutoFit/>
            </a:bodyPr>
            <a:lstStyle/>
            <a:p>
              <a:pPr algn="just"/>
              <a:r>
                <a:rPr lang="fr-FR" sz="1600" b="1" dirty="0"/>
                <a:t>Valeur Négative</a:t>
              </a:r>
              <a:r>
                <a:rPr lang="fr-FR" sz="1600" dirty="0"/>
                <a:t> : une variable augmente, l’autre diminue.</a:t>
              </a:r>
            </a:p>
          </p:txBody>
        </p:sp>
      </p:grpSp>
      <p:pic>
        <p:nvPicPr>
          <p:cNvPr id="15" name="Image 11"/>
          <p:cNvPicPr>
            <a:picLocks noChangeAspect="1"/>
          </p:cNvPicPr>
          <p:nvPr/>
        </p:nvPicPr>
        <p:blipFill>
          <a:blip r:embed="rId6"/>
          <a:stretch>
            <a:fillRect/>
          </a:stretch>
        </p:blipFill>
        <p:spPr>
          <a:xfrm>
            <a:off x="2933700" y="2590800"/>
            <a:ext cx="3598028" cy="864000"/>
          </a:xfrm>
          <a:prstGeom prst="rect">
            <a:avLst/>
          </a:prstGeom>
        </p:spPr>
      </p:pic>
      <p:sp>
        <p:nvSpPr>
          <p:cNvPr id="4" name="Slide Number Placeholder 3">
            <a:extLst>
              <a:ext uri="{FF2B5EF4-FFF2-40B4-BE49-F238E27FC236}">
                <a16:creationId xmlns:a16="http://schemas.microsoft.com/office/drawing/2014/main" id="{3AC23116-0ACE-02B6-716C-6ADAB5995769}"/>
              </a:ext>
            </a:extLst>
          </p:cNvPr>
          <p:cNvSpPr>
            <a:spLocks noGrp="1"/>
          </p:cNvSpPr>
          <p:nvPr>
            <p:ph type="sldNum" sz="quarter" idx="7"/>
          </p:nvPr>
        </p:nvSpPr>
        <p:spPr/>
        <p:txBody>
          <a:bodyPr/>
          <a:lstStyle/>
          <a:p>
            <a:pPr marL="38100">
              <a:lnSpc>
                <a:spcPts val="1240"/>
              </a:lnSpc>
            </a:pPr>
            <a:fld id="{81D60167-4931-47E6-BA6A-407CBD079E47}" type="slidenum">
              <a:rPr lang="fr-FR" smtClean="0"/>
              <a:t>40</a:t>
            </a:fld>
            <a:endParaRPr lang="fr-FR" dirty="0"/>
          </a:p>
        </p:txBody>
      </p:sp>
    </p:spTree>
    <p:extLst>
      <p:ext uri="{BB962C8B-B14F-4D97-AF65-F5344CB8AC3E}">
        <p14:creationId xmlns:p14="http://schemas.microsoft.com/office/powerpoint/2010/main" val="239635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1499"/>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1999"/>
                                          </p:stCondLst>
                                        </p:cTn>
                                        <p:tgtEl>
                                          <p:spTgt spid="13"/>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19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41F38C-C7F2-23D0-4679-A2D5F4CE14C0}"/>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Qualité de données</a:t>
            </a:r>
            <a:endParaRPr sz="3600" dirty="0"/>
          </a:p>
        </p:txBody>
      </p:sp>
      <p:sp>
        <p:nvSpPr>
          <p:cNvPr id="5" name="Rectangle: Rounded Corners 4">
            <a:extLst>
              <a:ext uri="{FF2B5EF4-FFF2-40B4-BE49-F238E27FC236}">
                <a16:creationId xmlns:a16="http://schemas.microsoft.com/office/drawing/2014/main" id="{146AC854-62BC-F6E7-7E56-41CFF263E166}"/>
              </a:ext>
            </a:extLst>
          </p:cNvPr>
          <p:cNvSpPr/>
          <p:nvPr/>
        </p:nvSpPr>
        <p:spPr>
          <a:xfrm>
            <a:off x="120320" y="597568"/>
            <a:ext cx="8944320" cy="1040914"/>
          </a:xfrm>
          <a:prstGeom prst="roundRect">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50000"/>
              </a:lnSpc>
              <a:spcBef>
                <a:spcPct val="0"/>
              </a:spcBef>
              <a:spcAft>
                <a:spcPct val="0"/>
              </a:spcAft>
              <a:buClrTx/>
              <a:buSzTx/>
              <a:tabLst/>
            </a:pPr>
            <a:r>
              <a:rPr lang="fr-FR" sz="2000" dirty="0">
                <a:solidFill>
                  <a:schemeClr val="tx1"/>
                </a:solidFill>
              </a:rPr>
              <a:t>Des </a:t>
            </a:r>
            <a:r>
              <a:rPr lang="fr-FR" sz="2000" b="1" dirty="0">
                <a:solidFill>
                  <a:schemeClr val="tx1"/>
                </a:solidFill>
              </a:rPr>
              <a:t>données de bonne qualité</a:t>
            </a:r>
            <a:r>
              <a:rPr lang="fr-FR" sz="2000" dirty="0">
                <a:solidFill>
                  <a:schemeClr val="tx1"/>
                </a:solidFill>
              </a:rPr>
              <a:t> peuvent fournir une </a:t>
            </a:r>
            <a:r>
              <a:rPr lang="fr-FR" sz="2000" b="1" dirty="0">
                <a:solidFill>
                  <a:schemeClr val="tx1"/>
                </a:solidFill>
              </a:rPr>
              <a:t>analyse précise</a:t>
            </a:r>
            <a:r>
              <a:rPr lang="fr-FR" sz="2000" dirty="0">
                <a:solidFill>
                  <a:schemeClr val="tx1"/>
                </a:solidFill>
              </a:rPr>
              <a:t>, ce qui peut à son tour conduire à des </a:t>
            </a:r>
            <a:r>
              <a:rPr lang="fr-FR" sz="2000" b="1" dirty="0">
                <a:solidFill>
                  <a:schemeClr val="tx1"/>
                </a:solidFill>
              </a:rPr>
              <a:t>décisions fiables</a:t>
            </a:r>
            <a:r>
              <a:rPr lang="fr-FR" sz="2000" dirty="0">
                <a:solidFill>
                  <a:schemeClr val="tx1"/>
                </a:solidFill>
              </a:rPr>
              <a:t>.</a:t>
            </a:r>
            <a:endParaRPr kumimoji="0" lang="fr-FR" sz="2000" b="0" i="0" u="none" strike="noStrike" cap="none" normalizeH="0" baseline="0" dirty="0">
              <a:ln>
                <a:noFill/>
              </a:ln>
              <a:solidFill>
                <a:schemeClr val="tx1"/>
              </a:solidFill>
              <a:effectLst/>
            </a:endParaRPr>
          </a:p>
        </p:txBody>
      </p:sp>
      <p:sp>
        <p:nvSpPr>
          <p:cNvPr id="6" name="TextBox 5">
            <a:extLst>
              <a:ext uri="{FF2B5EF4-FFF2-40B4-BE49-F238E27FC236}">
                <a16:creationId xmlns:a16="http://schemas.microsoft.com/office/drawing/2014/main" id="{F98C3F0D-5138-0986-F6B7-A7909BADE769}"/>
              </a:ext>
            </a:extLst>
          </p:cNvPr>
          <p:cNvSpPr txBox="1"/>
          <p:nvPr/>
        </p:nvSpPr>
        <p:spPr>
          <a:xfrm>
            <a:off x="8018" y="2219835"/>
            <a:ext cx="4692318" cy="923330"/>
          </a:xfrm>
          <a:prstGeom prst="rect">
            <a:avLst/>
          </a:prstGeom>
          <a:noFill/>
        </p:spPr>
        <p:txBody>
          <a:bodyPr wrap="square">
            <a:spAutoFit/>
          </a:bodyPr>
          <a:lstStyle/>
          <a:p>
            <a:pPr algn="just"/>
            <a:r>
              <a:rPr lang="en-US" b="1" dirty="0"/>
              <a:t>Données de bonne </a:t>
            </a:r>
            <a:r>
              <a:rPr lang="en-US" b="1" dirty="0" err="1"/>
              <a:t>qualité</a:t>
            </a:r>
            <a:r>
              <a:rPr lang="en-US" b="1" dirty="0"/>
              <a:t> </a:t>
            </a:r>
            <a:r>
              <a:rPr lang="en-US" dirty="0"/>
              <a:t>: </a:t>
            </a:r>
            <a:r>
              <a:rPr lang="fr-FR" dirty="0"/>
              <a:t>Historique de crédit complet, revenus actuels, dettes impayées, comportement de remboursement…</a:t>
            </a:r>
          </a:p>
        </p:txBody>
      </p:sp>
      <p:grpSp>
        <p:nvGrpSpPr>
          <p:cNvPr id="7" name="Group 6">
            <a:extLst>
              <a:ext uri="{FF2B5EF4-FFF2-40B4-BE49-F238E27FC236}">
                <a16:creationId xmlns:a16="http://schemas.microsoft.com/office/drawing/2014/main" id="{37987157-B4DC-1C0A-FB48-5AF2D7E7AB0D}"/>
              </a:ext>
            </a:extLst>
          </p:cNvPr>
          <p:cNvGrpSpPr/>
          <p:nvPr/>
        </p:nvGrpSpPr>
        <p:grpSpPr>
          <a:xfrm>
            <a:off x="103307" y="3106434"/>
            <a:ext cx="4516355" cy="1228130"/>
            <a:chOff x="565299" y="2209800"/>
            <a:chExt cx="8001000" cy="1228130"/>
          </a:xfrm>
        </p:grpSpPr>
        <p:sp>
          <p:nvSpPr>
            <p:cNvPr id="8" name="TextBox 7">
              <a:extLst>
                <a:ext uri="{FF2B5EF4-FFF2-40B4-BE49-F238E27FC236}">
                  <a16:creationId xmlns:a16="http://schemas.microsoft.com/office/drawing/2014/main" id="{F97736E0-DC1C-6D23-BB89-BFD61D1A7CE5}"/>
                </a:ext>
              </a:extLst>
            </p:cNvPr>
            <p:cNvSpPr txBox="1"/>
            <p:nvPr/>
          </p:nvSpPr>
          <p:spPr>
            <a:xfrm>
              <a:off x="565299" y="2514600"/>
              <a:ext cx="8001000" cy="923330"/>
            </a:xfrm>
            <a:prstGeom prst="rect">
              <a:avLst/>
            </a:prstGeom>
            <a:noFill/>
          </p:spPr>
          <p:txBody>
            <a:bodyPr wrap="square">
              <a:spAutoFit/>
            </a:bodyPr>
            <a:lstStyle/>
            <a:p>
              <a:pPr algn="just"/>
              <a:r>
                <a:rPr lang="en-US" b="1" dirty="0" err="1"/>
                <a:t>Résultat</a:t>
              </a:r>
              <a:r>
                <a:rPr lang="en-US" b="1" dirty="0"/>
                <a:t> </a:t>
              </a:r>
              <a:r>
                <a:rPr lang="en-US" dirty="0"/>
                <a:t>: </a:t>
              </a:r>
              <a:r>
                <a:rPr kumimoji="0" lang="fr-FR" altLang="fr-FR" sz="1800" b="0" i="0" u="none" strike="noStrike" cap="none" normalizeH="0" baseline="0" dirty="0">
                  <a:ln>
                    <a:noFill/>
                  </a:ln>
                  <a:effectLst/>
                  <a:latin typeface="inherit"/>
                </a:rPr>
                <a:t>La banque identifie correctement les emprunteurs à risque et évite d’émettre des prêts douteux.</a:t>
              </a:r>
              <a:r>
                <a:rPr kumimoji="0" lang="fr-FR" altLang="fr-FR" sz="600" b="0" i="0" u="none" strike="noStrike" cap="none" normalizeH="0" baseline="0" dirty="0">
                  <a:ln>
                    <a:noFill/>
                  </a:ln>
                  <a:effectLst/>
                </a:rPr>
                <a:t> </a:t>
              </a:r>
              <a:endParaRPr kumimoji="0" lang="fr-FR" altLang="fr-FR" sz="1400" b="0" i="0" u="none" strike="noStrike" cap="none" normalizeH="0" baseline="0" dirty="0">
                <a:ln>
                  <a:noFill/>
                </a:ln>
                <a:effectLst/>
                <a:latin typeface="Arial" panose="020B0604020202020204" pitchFamily="34" charset="0"/>
              </a:endParaRPr>
            </a:p>
          </p:txBody>
        </p:sp>
        <p:sp>
          <p:nvSpPr>
            <p:cNvPr id="9" name="Arrow: Down 8">
              <a:extLst>
                <a:ext uri="{FF2B5EF4-FFF2-40B4-BE49-F238E27FC236}">
                  <a16:creationId xmlns:a16="http://schemas.microsoft.com/office/drawing/2014/main" id="{75B95903-09CC-277A-F993-117E5821479E}"/>
                </a:ext>
              </a:extLst>
            </p:cNvPr>
            <p:cNvSpPr/>
            <p:nvPr/>
          </p:nvSpPr>
          <p:spPr>
            <a:xfrm>
              <a:off x="3962400" y="2209800"/>
              <a:ext cx="762000" cy="304800"/>
            </a:xfrm>
            <a:prstGeom prst="down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0" name="TextBox 9">
            <a:extLst>
              <a:ext uri="{FF2B5EF4-FFF2-40B4-BE49-F238E27FC236}">
                <a16:creationId xmlns:a16="http://schemas.microsoft.com/office/drawing/2014/main" id="{EAC66E78-9328-D548-DF6A-A974E12FFAC0}"/>
              </a:ext>
            </a:extLst>
          </p:cNvPr>
          <p:cNvSpPr txBox="1"/>
          <p:nvPr/>
        </p:nvSpPr>
        <p:spPr>
          <a:xfrm>
            <a:off x="52136" y="4533900"/>
            <a:ext cx="4366310" cy="923330"/>
          </a:xfrm>
          <a:prstGeom prst="rect">
            <a:avLst/>
          </a:prstGeom>
          <a:noFill/>
        </p:spPr>
        <p:txBody>
          <a:bodyPr wrap="square">
            <a:spAutoFit/>
          </a:bodyPr>
          <a:lstStyle/>
          <a:p>
            <a:pPr algn="just"/>
            <a:r>
              <a:rPr lang="fr-FR" b="1" dirty="0">
                <a:latin typeface="inherit"/>
              </a:rPr>
              <a:t>Données de mauvaise qualité </a:t>
            </a:r>
            <a:r>
              <a:rPr lang="fr-FR" dirty="0">
                <a:latin typeface="inherit"/>
              </a:rPr>
              <a:t>: Historique d’emploi manquant ou montants de dettes obsolètes.</a:t>
            </a:r>
          </a:p>
        </p:txBody>
      </p:sp>
      <p:grpSp>
        <p:nvGrpSpPr>
          <p:cNvPr id="11" name="Group 10">
            <a:extLst>
              <a:ext uri="{FF2B5EF4-FFF2-40B4-BE49-F238E27FC236}">
                <a16:creationId xmlns:a16="http://schemas.microsoft.com/office/drawing/2014/main" id="{15577F2E-E496-CAC1-3120-4C11AADEB5D7}"/>
              </a:ext>
            </a:extLst>
          </p:cNvPr>
          <p:cNvGrpSpPr/>
          <p:nvPr/>
        </p:nvGrpSpPr>
        <p:grpSpPr>
          <a:xfrm>
            <a:off x="60604" y="5392434"/>
            <a:ext cx="4572000" cy="1031101"/>
            <a:chOff x="430305" y="4343400"/>
            <a:chExt cx="8099577" cy="1031101"/>
          </a:xfrm>
        </p:grpSpPr>
        <p:sp>
          <p:nvSpPr>
            <p:cNvPr id="12" name="TextBox 11">
              <a:extLst>
                <a:ext uri="{FF2B5EF4-FFF2-40B4-BE49-F238E27FC236}">
                  <a16:creationId xmlns:a16="http://schemas.microsoft.com/office/drawing/2014/main" id="{F478BFF1-80E2-42F2-78B2-D4297CFEB6BB}"/>
                </a:ext>
              </a:extLst>
            </p:cNvPr>
            <p:cNvSpPr txBox="1"/>
            <p:nvPr/>
          </p:nvSpPr>
          <p:spPr>
            <a:xfrm>
              <a:off x="430305" y="4728170"/>
              <a:ext cx="8099577" cy="646331"/>
            </a:xfrm>
            <a:prstGeom prst="rect">
              <a:avLst/>
            </a:prstGeom>
            <a:noFill/>
          </p:spPr>
          <p:txBody>
            <a:bodyPr wrap="square">
              <a:spAutoFit/>
            </a:bodyPr>
            <a:lstStyle/>
            <a:p>
              <a:pPr algn="just"/>
              <a:r>
                <a:rPr lang="fr-FR" b="1" dirty="0">
                  <a:latin typeface="inherit"/>
                </a:rPr>
                <a:t>Risque</a:t>
              </a:r>
              <a:r>
                <a:rPr lang="fr-FR" dirty="0">
                  <a:latin typeface="inherit"/>
                </a:rPr>
                <a:t> : La banque peut approuver un prêt à une personne surendettée ou au chômage.</a:t>
              </a:r>
            </a:p>
          </p:txBody>
        </p:sp>
        <p:sp>
          <p:nvSpPr>
            <p:cNvPr id="13" name="Arrow: Down 12">
              <a:extLst>
                <a:ext uri="{FF2B5EF4-FFF2-40B4-BE49-F238E27FC236}">
                  <a16:creationId xmlns:a16="http://schemas.microsoft.com/office/drawing/2014/main" id="{1580E6F5-B042-13BA-E8D5-4F8D3F0F392F}"/>
                </a:ext>
              </a:extLst>
            </p:cNvPr>
            <p:cNvSpPr/>
            <p:nvPr/>
          </p:nvSpPr>
          <p:spPr>
            <a:xfrm>
              <a:off x="3962400" y="4343400"/>
              <a:ext cx="762000" cy="30480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4" name="TextBox 13">
            <a:extLst>
              <a:ext uri="{FF2B5EF4-FFF2-40B4-BE49-F238E27FC236}">
                <a16:creationId xmlns:a16="http://schemas.microsoft.com/office/drawing/2014/main" id="{36887087-4B05-DDAA-E87B-788F5CE737BD}"/>
              </a:ext>
            </a:extLst>
          </p:cNvPr>
          <p:cNvSpPr txBox="1"/>
          <p:nvPr/>
        </p:nvSpPr>
        <p:spPr>
          <a:xfrm>
            <a:off x="146388" y="1657290"/>
            <a:ext cx="3435012" cy="400110"/>
          </a:xfrm>
          <a:prstGeom prst="rect">
            <a:avLst/>
          </a:prstGeom>
          <a:solidFill>
            <a:schemeClr val="accent1">
              <a:lumMod val="20000"/>
              <a:lumOff val="80000"/>
            </a:schemeClr>
          </a:solidFill>
        </p:spPr>
        <p:txBody>
          <a:bodyPr wrap="square">
            <a:spAutoFit/>
          </a:bodyPr>
          <a:lstStyle/>
          <a:p>
            <a:r>
              <a:rPr lang="fr-FR" sz="2000" b="1" dirty="0">
                <a:solidFill>
                  <a:schemeClr val="tx2">
                    <a:lumMod val="75000"/>
                  </a:schemeClr>
                </a:solidFill>
              </a:rPr>
              <a:t>Evaluation du risque de crédit</a:t>
            </a:r>
          </a:p>
        </p:txBody>
      </p:sp>
      <p:sp>
        <p:nvSpPr>
          <p:cNvPr id="16" name="TextBox 15">
            <a:extLst>
              <a:ext uri="{FF2B5EF4-FFF2-40B4-BE49-F238E27FC236}">
                <a16:creationId xmlns:a16="http://schemas.microsoft.com/office/drawing/2014/main" id="{9FF35961-3E16-9444-4CF6-01034B86BAB1}"/>
              </a:ext>
            </a:extLst>
          </p:cNvPr>
          <p:cNvSpPr txBox="1"/>
          <p:nvPr/>
        </p:nvSpPr>
        <p:spPr>
          <a:xfrm>
            <a:off x="4876800" y="1638482"/>
            <a:ext cx="4178238" cy="646331"/>
          </a:xfrm>
          <a:prstGeom prst="rect">
            <a:avLst/>
          </a:prstGeom>
          <a:solidFill>
            <a:schemeClr val="accent1">
              <a:lumMod val="20000"/>
              <a:lumOff val="80000"/>
            </a:schemeClr>
          </a:solidFill>
        </p:spPr>
        <p:txBody>
          <a:bodyPr wrap="square">
            <a:spAutoFit/>
          </a:bodyPr>
          <a:lstStyle/>
          <a:p>
            <a:pPr algn="ctr"/>
            <a:r>
              <a:rPr lang="fr-FR" sz="1800" b="1" dirty="0">
                <a:solidFill>
                  <a:schemeClr val="tx2">
                    <a:lumMod val="75000"/>
                  </a:schemeClr>
                </a:solidFill>
              </a:rPr>
              <a:t>Détection de fraudes : </a:t>
            </a:r>
            <a:r>
              <a:rPr lang="fr-FR" sz="1800" i="1" dirty="0"/>
              <a:t>détection des transactions suspectes ou non autorisées.</a:t>
            </a:r>
          </a:p>
        </p:txBody>
      </p:sp>
      <p:sp>
        <p:nvSpPr>
          <p:cNvPr id="18" name="TextBox 17">
            <a:extLst>
              <a:ext uri="{FF2B5EF4-FFF2-40B4-BE49-F238E27FC236}">
                <a16:creationId xmlns:a16="http://schemas.microsoft.com/office/drawing/2014/main" id="{9D442744-4D08-F835-C204-2D7EA1EB8A51}"/>
              </a:ext>
            </a:extLst>
          </p:cNvPr>
          <p:cNvSpPr txBox="1"/>
          <p:nvPr/>
        </p:nvSpPr>
        <p:spPr>
          <a:xfrm>
            <a:off x="4724400" y="2346067"/>
            <a:ext cx="4355990" cy="923330"/>
          </a:xfrm>
          <a:prstGeom prst="rect">
            <a:avLst/>
          </a:prstGeom>
          <a:noFill/>
        </p:spPr>
        <p:txBody>
          <a:bodyPr wrap="square">
            <a:spAutoFit/>
          </a:bodyPr>
          <a:lstStyle/>
          <a:p>
            <a:pPr algn="just"/>
            <a:r>
              <a:rPr lang="en-US" b="1" dirty="0"/>
              <a:t>Données de bonne </a:t>
            </a:r>
            <a:r>
              <a:rPr lang="en-US" b="1" dirty="0" err="1"/>
              <a:t>qualité</a:t>
            </a:r>
            <a:r>
              <a:rPr lang="en-US" b="1" dirty="0"/>
              <a:t> </a:t>
            </a:r>
            <a:r>
              <a:rPr lang="en-US" dirty="0"/>
              <a:t>: </a:t>
            </a:r>
            <a:r>
              <a:rPr lang="fr-FR" dirty="0"/>
              <a:t>Données de transaction en temps réel, géolocalisation, empreintes digitales de l'appareil.</a:t>
            </a:r>
          </a:p>
        </p:txBody>
      </p:sp>
      <p:grpSp>
        <p:nvGrpSpPr>
          <p:cNvPr id="19" name="Group 18">
            <a:extLst>
              <a:ext uri="{FF2B5EF4-FFF2-40B4-BE49-F238E27FC236}">
                <a16:creationId xmlns:a16="http://schemas.microsoft.com/office/drawing/2014/main" id="{7502B3BE-B164-C266-FC17-263D942B5D53}"/>
              </a:ext>
            </a:extLst>
          </p:cNvPr>
          <p:cNvGrpSpPr/>
          <p:nvPr/>
        </p:nvGrpSpPr>
        <p:grpSpPr>
          <a:xfrm>
            <a:off x="4708651" y="3365500"/>
            <a:ext cx="4355990" cy="875332"/>
            <a:chOff x="565299" y="2209800"/>
            <a:chExt cx="8001000" cy="1165066"/>
          </a:xfrm>
        </p:grpSpPr>
        <p:sp>
          <p:nvSpPr>
            <p:cNvPr id="21" name="TextBox 20">
              <a:extLst>
                <a:ext uri="{FF2B5EF4-FFF2-40B4-BE49-F238E27FC236}">
                  <a16:creationId xmlns:a16="http://schemas.microsoft.com/office/drawing/2014/main" id="{94D2C32F-A784-4FE8-BB23-229593DAC36D}"/>
                </a:ext>
              </a:extLst>
            </p:cNvPr>
            <p:cNvSpPr txBox="1"/>
            <p:nvPr/>
          </p:nvSpPr>
          <p:spPr>
            <a:xfrm>
              <a:off x="565299" y="2514600"/>
              <a:ext cx="8001000" cy="860266"/>
            </a:xfrm>
            <a:prstGeom prst="rect">
              <a:avLst/>
            </a:prstGeom>
            <a:noFill/>
          </p:spPr>
          <p:txBody>
            <a:bodyPr wrap="square">
              <a:spAutoFit/>
            </a:bodyPr>
            <a:lstStyle/>
            <a:p>
              <a:pPr algn="just"/>
              <a:r>
                <a:rPr lang="en-US" b="1" dirty="0" err="1"/>
                <a:t>Résultat</a:t>
              </a:r>
              <a:r>
                <a:rPr lang="en-US" b="1" dirty="0"/>
                <a:t> </a:t>
              </a:r>
              <a:r>
                <a:rPr lang="en-US" dirty="0"/>
                <a:t>: Identification </a:t>
              </a:r>
              <a:r>
                <a:rPr lang="en-US" dirty="0" err="1"/>
                <a:t>rapide</a:t>
              </a:r>
              <a:r>
                <a:rPr lang="en-US" dirty="0"/>
                <a:t> des </a:t>
              </a:r>
              <a:r>
                <a:rPr lang="en-US" dirty="0" err="1"/>
                <a:t>fraudes</a:t>
              </a:r>
              <a:r>
                <a:rPr lang="en-US" dirty="0"/>
                <a:t>, </a:t>
              </a:r>
              <a:r>
                <a:rPr lang="en-US" dirty="0" err="1"/>
                <a:t>économie</a:t>
              </a:r>
              <a:r>
                <a:rPr lang="en-US" dirty="0"/>
                <a:t> </a:t>
              </a:r>
              <a:r>
                <a:rPr lang="en-US" dirty="0" err="1"/>
                <a:t>d’argent</a:t>
              </a:r>
              <a:r>
                <a:rPr lang="en-US" dirty="0"/>
                <a:t> et protection des clients.</a:t>
              </a:r>
              <a:endParaRPr kumimoji="0" lang="fr-FR" altLang="fr-FR" sz="1400" b="0" i="0" u="none" strike="noStrike" cap="none" normalizeH="0" baseline="0" dirty="0">
                <a:ln>
                  <a:noFill/>
                </a:ln>
                <a:effectLst/>
                <a:latin typeface="Arial" panose="020B0604020202020204" pitchFamily="34" charset="0"/>
              </a:endParaRPr>
            </a:p>
          </p:txBody>
        </p:sp>
        <p:sp>
          <p:nvSpPr>
            <p:cNvPr id="22" name="Arrow: Down 21">
              <a:extLst>
                <a:ext uri="{FF2B5EF4-FFF2-40B4-BE49-F238E27FC236}">
                  <a16:creationId xmlns:a16="http://schemas.microsoft.com/office/drawing/2014/main" id="{772617BF-E673-71C9-90DE-745C047BAAC4}"/>
                </a:ext>
              </a:extLst>
            </p:cNvPr>
            <p:cNvSpPr/>
            <p:nvPr/>
          </p:nvSpPr>
          <p:spPr>
            <a:xfrm>
              <a:off x="3962400" y="2209800"/>
              <a:ext cx="762000" cy="304800"/>
            </a:xfrm>
            <a:prstGeom prst="down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3" name="TextBox 22">
            <a:extLst>
              <a:ext uri="{FF2B5EF4-FFF2-40B4-BE49-F238E27FC236}">
                <a16:creationId xmlns:a16="http://schemas.microsoft.com/office/drawing/2014/main" id="{8C415DB3-1C46-62DD-1243-410CE9A8B1B4}"/>
              </a:ext>
            </a:extLst>
          </p:cNvPr>
          <p:cNvSpPr txBox="1"/>
          <p:nvPr/>
        </p:nvSpPr>
        <p:spPr>
          <a:xfrm>
            <a:off x="4894515" y="4430236"/>
            <a:ext cx="4156364" cy="646331"/>
          </a:xfrm>
          <a:prstGeom prst="rect">
            <a:avLst/>
          </a:prstGeom>
          <a:noFill/>
        </p:spPr>
        <p:txBody>
          <a:bodyPr wrap="square">
            <a:spAutoFit/>
          </a:bodyPr>
          <a:lstStyle/>
          <a:p>
            <a:pPr algn="just"/>
            <a:r>
              <a:rPr lang="fr-FR" b="1" dirty="0">
                <a:latin typeface="inherit"/>
              </a:rPr>
              <a:t>Données de mauvaise qualité </a:t>
            </a:r>
            <a:r>
              <a:rPr lang="fr-FR" dirty="0">
                <a:latin typeface="inherit"/>
              </a:rPr>
              <a:t>: Journaux de transactions retardés ou incohérents.</a:t>
            </a:r>
          </a:p>
        </p:txBody>
      </p:sp>
      <p:grpSp>
        <p:nvGrpSpPr>
          <p:cNvPr id="24" name="Group 23">
            <a:extLst>
              <a:ext uri="{FF2B5EF4-FFF2-40B4-BE49-F238E27FC236}">
                <a16:creationId xmlns:a16="http://schemas.microsoft.com/office/drawing/2014/main" id="{8F7DFB0F-499A-A2AD-2174-E31BC9EC7C7F}"/>
              </a:ext>
            </a:extLst>
          </p:cNvPr>
          <p:cNvGrpSpPr/>
          <p:nvPr/>
        </p:nvGrpSpPr>
        <p:grpSpPr>
          <a:xfrm>
            <a:off x="4899833" y="5153799"/>
            <a:ext cx="4156364" cy="1295400"/>
            <a:chOff x="565299" y="4343400"/>
            <a:chExt cx="8099577" cy="1295400"/>
          </a:xfrm>
        </p:grpSpPr>
        <p:sp>
          <p:nvSpPr>
            <p:cNvPr id="25" name="TextBox 24">
              <a:extLst>
                <a:ext uri="{FF2B5EF4-FFF2-40B4-BE49-F238E27FC236}">
                  <a16:creationId xmlns:a16="http://schemas.microsoft.com/office/drawing/2014/main" id="{4FDCA775-9573-8D91-DA0E-3CE1DA017FA8}"/>
                </a:ext>
              </a:extLst>
            </p:cNvPr>
            <p:cNvSpPr txBox="1"/>
            <p:nvPr/>
          </p:nvSpPr>
          <p:spPr>
            <a:xfrm>
              <a:off x="565299" y="4715470"/>
              <a:ext cx="8099577" cy="923330"/>
            </a:xfrm>
            <a:prstGeom prst="rect">
              <a:avLst/>
            </a:prstGeom>
            <a:noFill/>
          </p:spPr>
          <p:txBody>
            <a:bodyPr wrap="square">
              <a:spAutoFit/>
            </a:bodyPr>
            <a:lstStyle/>
            <a:p>
              <a:pPr algn="just"/>
              <a:r>
                <a:rPr lang="fr-FR" b="1" dirty="0">
                  <a:latin typeface="inherit"/>
                </a:rPr>
                <a:t>Risque</a:t>
              </a:r>
              <a:r>
                <a:rPr lang="fr-FR" dirty="0">
                  <a:latin typeface="inherit"/>
                </a:rPr>
                <a:t> : La fraude passe inaperçue, ce qui entraîne des pertes financières et une atteinte à la réputation.</a:t>
              </a:r>
            </a:p>
          </p:txBody>
        </p:sp>
        <p:sp>
          <p:nvSpPr>
            <p:cNvPr id="26" name="Arrow: Down 25">
              <a:extLst>
                <a:ext uri="{FF2B5EF4-FFF2-40B4-BE49-F238E27FC236}">
                  <a16:creationId xmlns:a16="http://schemas.microsoft.com/office/drawing/2014/main" id="{29BAB91D-BE85-FC1C-96F6-648243BC2767}"/>
                </a:ext>
              </a:extLst>
            </p:cNvPr>
            <p:cNvSpPr/>
            <p:nvPr/>
          </p:nvSpPr>
          <p:spPr>
            <a:xfrm>
              <a:off x="3962400" y="4343400"/>
              <a:ext cx="762000" cy="30480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 name="Slide Number Placeholder 1">
            <a:extLst>
              <a:ext uri="{FF2B5EF4-FFF2-40B4-BE49-F238E27FC236}">
                <a16:creationId xmlns:a16="http://schemas.microsoft.com/office/drawing/2014/main" id="{4D463E40-786B-7131-D68D-DB10262B10ED}"/>
              </a:ext>
            </a:extLst>
          </p:cNvPr>
          <p:cNvSpPr>
            <a:spLocks noGrp="1"/>
          </p:cNvSpPr>
          <p:nvPr>
            <p:ph type="sldNum" sz="quarter" idx="7"/>
          </p:nvPr>
        </p:nvSpPr>
        <p:spPr/>
        <p:txBody>
          <a:bodyPr/>
          <a:lstStyle/>
          <a:p>
            <a:pPr marL="38100">
              <a:lnSpc>
                <a:spcPts val="1240"/>
              </a:lnSpc>
            </a:pPr>
            <a:fld id="{81D60167-4931-47E6-BA6A-407CBD079E47}" type="slidenum">
              <a:rPr lang="fr-FR" smtClean="0"/>
              <a:t>41</a:t>
            </a:fld>
            <a:endParaRPr lang="fr-FR" dirty="0"/>
          </a:p>
        </p:txBody>
      </p:sp>
    </p:spTree>
    <p:extLst>
      <p:ext uri="{BB962C8B-B14F-4D97-AF65-F5344CB8AC3E}">
        <p14:creationId xmlns:p14="http://schemas.microsoft.com/office/powerpoint/2010/main" val="411433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499"/>
                                          </p:stCondLst>
                                        </p:cTn>
                                        <p:tgtEl>
                                          <p:spTgt spid="1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499"/>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4" grpId="0" animBg="1"/>
      <p:bldP spid="16" grpId="0" animBg="1"/>
      <p:bldP spid="18" grpId="0"/>
      <p:bldP spid="23"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5" name="Groupe 14"/>
          <p:cNvGrpSpPr/>
          <p:nvPr/>
        </p:nvGrpSpPr>
        <p:grpSpPr>
          <a:xfrm>
            <a:off x="336728" y="685800"/>
            <a:ext cx="8273872" cy="1425322"/>
            <a:chOff x="336728" y="1373123"/>
            <a:chExt cx="8273872" cy="1425322"/>
          </a:xfrm>
        </p:grpSpPr>
        <p:sp>
          <p:nvSpPr>
            <p:cNvPr id="3" name="object 3"/>
            <p:cNvSpPr txBox="1"/>
            <p:nvPr/>
          </p:nvSpPr>
          <p:spPr>
            <a:xfrm>
              <a:off x="2396766" y="1373123"/>
              <a:ext cx="4342502" cy="337271"/>
            </a:xfrm>
            <a:prstGeom prst="rect">
              <a:avLst/>
            </a:prstGeom>
            <a:solidFill>
              <a:srgbClr val="C6D9F1"/>
            </a:solidFill>
          </p:spPr>
          <p:txBody>
            <a:bodyPr vert="horz" wrap="square" lIns="0" tIns="29209" rIns="0" bIns="0" rtlCol="0">
              <a:spAutoFit/>
            </a:bodyPr>
            <a:lstStyle/>
            <a:p>
              <a:r>
                <a:rPr lang="fr-FR" sz="2000" b="1" dirty="0"/>
                <a:t>Caractéristiques des données de qualité</a:t>
              </a:r>
              <a:endParaRPr lang="en-US" sz="2000" b="1" dirty="0"/>
            </a:p>
          </p:txBody>
        </p:sp>
        <p:sp>
          <p:nvSpPr>
            <p:cNvPr id="7" name="object 7"/>
            <p:cNvSpPr/>
            <p:nvPr/>
          </p:nvSpPr>
          <p:spPr>
            <a:xfrm>
              <a:off x="3810000" y="2420111"/>
              <a:ext cx="1493189" cy="360045"/>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accent1">
                <a:lumMod val="20000"/>
                <a:lumOff val="80000"/>
              </a:schemeClr>
            </a:solidFill>
          </p:spPr>
          <p:txBody>
            <a:bodyPr wrap="square" lIns="0" tIns="0" rIns="0" bIns="0" rtlCol="0"/>
            <a:lstStyle/>
            <a:p>
              <a:endParaRPr/>
            </a:p>
          </p:txBody>
        </p:sp>
        <p:grpSp>
          <p:nvGrpSpPr>
            <p:cNvPr id="14" name="Groupe 13"/>
            <p:cNvGrpSpPr/>
            <p:nvPr/>
          </p:nvGrpSpPr>
          <p:grpSpPr>
            <a:xfrm>
              <a:off x="5652516" y="2438400"/>
              <a:ext cx="1369060" cy="360045"/>
              <a:chOff x="5652516" y="2840355"/>
              <a:chExt cx="1369060" cy="360045"/>
            </a:xfrm>
          </p:grpSpPr>
          <p:sp>
            <p:nvSpPr>
              <p:cNvPr id="9" name="object 9"/>
              <p:cNvSpPr/>
              <p:nvPr/>
            </p:nvSpPr>
            <p:spPr>
              <a:xfrm>
                <a:off x="5652516" y="2840355"/>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sp>
            <p:nvSpPr>
              <p:cNvPr id="11" name="object 11"/>
              <p:cNvSpPr txBox="1"/>
              <p:nvPr/>
            </p:nvSpPr>
            <p:spPr>
              <a:xfrm>
                <a:off x="5774232" y="2853055"/>
                <a:ext cx="11455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Consistence</a:t>
                </a:r>
                <a:endParaRPr sz="1800" b="1" dirty="0">
                  <a:latin typeface="Calibri"/>
                  <a:cs typeface="Calibri"/>
                </a:endParaRPr>
              </a:p>
            </p:txBody>
          </p:sp>
        </p:grpSp>
        <p:sp>
          <p:nvSpPr>
            <p:cNvPr id="12" name="object 12"/>
            <p:cNvSpPr/>
            <p:nvPr/>
          </p:nvSpPr>
          <p:spPr>
            <a:xfrm>
              <a:off x="2628900" y="1764791"/>
              <a:ext cx="3708400" cy="678180"/>
            </a:xfrm>
            <a:custGeom>
              <a:avLst/>
              <a:gdLst/>
              <a:ahLst/>
              <a:cxnLst/>
              <a:rect l="l" t="t" r="r" b="b"/>
              <a:pathLst>
                <a:path w="3708400" h="678180">
                  <a:moveTo>
                    <a:pt x="3707892" y="655320"/>
                  </a:moveTo>
                  <a:lnTo>
                    <a:pt x="3640836" y="574548"/>
                  </a:lnTo>
                  <a:lnTo>
                    <a:pt x="3637788" y="571500"/>
                  </a:lnTo>
                  <a:lnTo>
                    <a:pt x="3631692" y="569976"/>
                  </a:lnTo>
                  <a:lnTo>
                    <a:pt x="3624072" y="577596"/>
                  </a:lnTo>
                  <a:lnTo>
                    <a:pt x="3624072" y="582168"/>
                  </a:lnTo>
                  <a:lnTo>
                    <a:pt x="3627120" y="586740"/>
                  </a:lnTo>
                  <a:lnTo>
                    <a:pt x="3660978" y="627926"/>
                  </a:lnTo>
                  <a:lnTo>
                    <a:pt x="1946148" y="0"/>
                  </a:lnTo>
                  <a:lnTo>
                    <a:pt x="1943100" y="9144"/>
                  </a:lnTo>
                  <a:lnTo>
                    <a:pt x="1941652" y="4800"/>
                  </a:lnTo>
                  <a:lnTo>
                    <a:pt x="1941652" y="632460"/>
                  </a:lnTo>
                  <a:lnTo>
                    <a:pt x="1941576" y="637032"/>
                  </a:lnTo>
                  <a:lnTo>
                    <a:pt x="1941576" y="632460"/>
                  </a:lnTo>
                  <a:lnTo>
                    <a:pt x="1941652" y="4800"/>
                  </a:lnTo>
                  <a:lnTo>
                    <a:pt x="1940052" y="0"/>
                  </a:lnTo>
                  <a:lnTo>
                    <a:pt x="47879" y="628738"/>
                  </a:lnTo>
                  <a:lnTo>
                    <a:pt x="82296" y="589788"/>
                  </a:lnTo>
                  <a:lnTo>
                    <a:pt x="86868" y="585216"/>
                  </a:lnTo>
                  <a:lnTo>
                    <a:pt x="85344" y="579120"/>
                  </a:lnTo>
                  <a:lnTo>
                    <a:pt x="82296" y="576072"/>
                  </a:lnTo>
                  <a:lnTo>
                    <a:pt x="77724" y="573024"/>
                  </a:lnTo>
                  <a:lnTo>
                    <a:pt x="71628" y="573024"/>
                  </a:lnTo>
                  <a:lnTo>
                    <a:pt x="68580" y="576072"/>
                  </a:lnTo>
                  <a:lnTo>
                    <a:pt x="0" y="655320"/>
                  </a:lnTo>
                  <a:lnTo>
                    <a:pt x="102108" y="676656"/>
                  </a:lnTo>
                  <a:lnTo>
                    <a:pt x="106680" y="678180"/>
                  </a:lnTo>
                  <a:lnTo>
                    <a:pt x="112776" y="675132"/>
                  </a:lnTo>
                  <a:lnTo>
                    <a:pt x="112776" y="669036"/>
                  </a:lnTo>
                  <a:lnTo>
                    <a:pt x="114300" y="664464"/>
                  </a:lnTo>
                  <a:lnTo>
                    <a:pt x="111252" y="659892"/>
                  </a:lnTo>
                  <a:lnTo>
                    <a:pt x="105156" y="658368"/>
                  </a:lnTo>
                  <a:lnTo>
                    <a:pt x="53263" y="647255"/>
                  </a:lnTo>
                  <a:lnTo>
                    <a:pt x="1933727" y="22415"/>
                  </a:lnTo>
                  <a:lnTo>
                    <a:pt x="1923884" y="601370"/>
                  </a:lnTo>
                  <a:lnTo>
                    <a:pt x="1897380" y="554736"/>
                  </a:lnTo>
                  <a:lnTo>
                    <a:pt x="1894332" y="550164"/>
                  </a:lnTo>
                  <a:lnTo>
                    <a:pt x="1889760" y="548640"/>
                  </a:lnTo>
                  <a:lnTo>
                    <a:pt x="1885188" y="551688"/>
                  </a:lnTo>
                  <a:lnTo>
                    <a:pt x="1880616" y="553212"/>
                  </a:lnTo>
                  <a:lnTo>
                    <a:pt x="1879092" y="559308"/>
                  </a:lnTo>
                  <a:lnTo>
                    <a:pt x="1880616" y="563880"/>
                  </a:lnTo>
                  <a:lnTo>
                    <a:pt x="1932432" y="655320"/>
                  </a:lnTo>
                  <a:lnTo>
                    <a:pt x="1943277" y="637032"/>
                  </a:lnTo>
                  <a:lnTo>
                    <a:pt x="1985772" y="565404"/>
                  </a:lnTo>
                  <a:lnTo>
                    <a:pt x="1988820" y="560832"/>
                  </a:lnTo>
                  <a:lnTo>
                    <a:pt x="1987296" y="556260"/>
                  </a:lnTo>
                  <a:lnTo>
                    <a:pt x="1978152" y="550164"/>
                  </a:lnTo>
                  <a:lnTo>
                    <a:pt x="1972056" y="551688"/>
                  </a:lnTo>
                  <a:lnTo>
                    <a:pt x="1970532" y="556260"/>
                  </a:lnTo>
                  <a:lnTo>
                    <a:pt x="1942160" y="602602"/>
                  </a:lnTo>
                  <a:lnTo>
                    <a:pt x="1952002" y="22682"/>
                  </a:lnTo>
                  <a:lnTo>
                    <a:pt x="3653294" y="646188"/>
                  </a:lnTo>
                  <a:lnTo>
                    <a:pt x="3601212" y="655320"/>
                  </a:lnTo>
                  <a:lnTo>
                    <a:pt x="3596640" y="655320"/>
                  </a:lnTo>
                  <a:lnTo>
                    <a:pt x="3593592" y="661416"/>
                  </a:lnTo>
                  <a:lnTo>
                    <a:pt x="3593592" y="665988"/>
                  </a:lnTo>
                  <a:lnTo>
                    <a:pt x="3595116" y="670560"/>
                  </a:lnTo>
                  <a:lnTo>
                    <a:pt x="3599688" y="675132"/>
                  </a:lnTo>
                  <a:lnTo>
                    <a:pt x="3605784" y="673608"/>
                  </a:lnTo>
                  <a:lnTo>
                    <a:pt x="3690861" y="658368"/>
                  </a:lnTo>
                  <a:lnTo>
                    <a:pt x="3707892" y="655320"/>
                  </a:lnTo>
                  <a:close/>
                </a:path>
              </a:pathLst>
            </a:custGeom>
            <a:solidFill>
              <a:srgbClr val="4A7EBB"/>
            </a:solidFill>
          </p:spPr>
          <p:txBody>
            <a:bodyPr wrap="square" lIns="0" tIns="0" rIns="0" bIns="0" rtlCol="0"/>
            <a:lstStyle/>
            <a:p>
              <a:endParaRPr/>
            </a:p>
          </p:txBody>
        </p:sp>
        <p:cxnSp>
          <p:nvCxnSpPr>
            <p:cNvPr id="18" name="Connecteur droit avec flèche 17"/>
            <p:cNvCxnSpPr/>
            <p:nvPr/>
          </p:nvCxnSpPr>
          <p:spPr>
            <a:xfrm flipH="1">
              <a:off x="990600" y="1764791"/>
              <a:ext cx="3581400"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object 9"/>
            <p:cNvSpPr/>
            <p:nvPr/>
          </p:nvSpPr>
          <p:spPr>
            <a:xfrm>
              <a:off x="7241540" y="2430440"/>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cxnSp>
          <p:nvCxnSpPr>
            <p:cNvPr id="26" name="Connecteur droit avec flèche 25"/>
            <p:cNvCxnSpPr/>
            <p:nvPr/>
          </p:nvCxnSpPr>
          <p:spPr>
            <a:xfrm>
              <a:off x="4572000" y="1764791"/>
              <a:ext cx="3253995"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8" name="Groupe 27"/>
            <p:cNvGrpSpPr/>
            <p:nvPr/>
          </p:nvGrpSpPr>
          <p:grpSpPr>
            <a:xfrm>
              <a:off x="336728" y="2424752"/>
              <a:ext cx="1187272" cy="360045"/>
              <a:chOff x="152400" y="2424752"/>
              <a:chExt cx="1187272" cy="360045"/>
            </a:xfrm>
          </p:grpSpPr>
          <p:sp>
            <p:nvSpPr>
              <p:cNvPr id="19" name="object 5"/>
              <p:cNvSpPr/>
              <p:nvPr/>
            </p:nvSpPr>
            <p:spPr>
              <a:xfrm>
                <a:off x="152400" y="2424752"/>
                <a:ext cx="1187272"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endParaRPr/>
              </a:p>
            </p:txBody>
          </p:sp>
          <p:sp>
            <p:nvSpPr>
              <p:cNvPr id="27" name="object 11"/>
              <p:cNvSpPr txBox="1"/>
              <p:nvPr/>
            </p:nvSpPr>
            <p:spPr>
              <a:xfrm>
                <a:off x="332096" y="2442970"/>
                <a:ext cx="812768" cy="295149"/>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Validité</a:t>
                </a:r>
                <a:endParaRPr sz="1800" b="1" dirty="0">
                  <a:latin typeface="Calibri"/>
                  <a:cs typeface="Calibri"/>
                </a:endParaRPr>
              </a:p>
            </p:txBody>
          </p:sp>
        </p:grpSp>
        <p:grpSp>
          <p:nvGrpSpPr>
            <p:cNvPr id="13" name="Groupe 12"/>
            <p:cNvGrpSpPr/>
            <p:nvPr/>
          </p:nvGrpSpPr>
          <p:grpSpPr>
            <a:xfrm>
              <a:off x="2055494" y="2438400"/>
              <a:ext cx="1162677" cy="360045"/>
              <a:chOff x="1836419" y="2840355"/>
              <a:chExt cx="1162677" cy="360045"/>
            </a:xfrm>
          </p:grpSpPr>
          <p:sp>
            <p:nvSpPr>
              <p:cNvPr id="5" name="object 5"/>
              <p:cNvSpPr/>
              <p:nvPr/>
            </p:nvSpPr>
            <p:spPr>
              <a:xfrm>
                <a:off x="1836419" y="2840355"/>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a:ln>
                <a:noFill/>
              </a:ln>
            </p:spPr>
            <p:txBody>
              <a:bodyPr wrap="square" lIns="0" tIns="0" rIns="0" bIns="0" rtlCol="0"/>
              <a:lstStyle/>
              <a:p>
                <a:endParaRPr/>
              </a:p>
            </p:txBody>
          </p:sp>
          <p:sp>
            <p:nvSpPr>
              <p:cNvPr id="29" name="object 11"/>
              <p:cNvSpPr txBox="1"/>
              <p:nvPr/>
            </p:nvSpPr>
            <p:spPr>
              <a:xfrm>
                <a:off x="1912756" y="2853427"/>
                <a:ext cx="1084797"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Exactitude</a:t>
                </a:r>
                <a:endParaRPr sz="1800" b="1" dirty="0">
                  <a:latin typeface="Calibri"/>
                  <a:cs typeface="Calibri"/>
                </a:endParaRPr>
              </a:p>
            </p:txBody>
          </p:sp>
        </p:grpSp>
        <p:sp>
          <p:nvSpPr>
            <p:cNvPr id="32" name="object 11"/>
            <p:cNvSpPr txBox="1"/>
            <p:nvPr/>
          </p:nvSpPr>
          <p:spPr>
            <a:xfrm>
              <a:off x="3913496" y="2438400"/>
              <a:ext cx="1317498"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Complétude</a:t>
              </a:r>
              <a:endParaRPr sz="1800" b="1" dirty="0">
                <a:latin typeface="Calibri"/>
                <a:cs typeface="Calibri"/>
              </a:endParaRPr>
            </a:p>
          </p:txBody>
        </p:sp>
        <p:sp>
          <p:nvSpPr>
            <p:cNvPr id="34" name="Rectangle 33"/>
            <p:cNvSpPr/>
            <p:nvPr/>
          </p:nvSpPr>
          <p:spPr>
            <a:xfrm>
              <a:off x="7341598" y="2425609"/>
              <a:ext cx="1213922" cy="369332"/>
            </a:xfrm>
            <a:prstGeom prst="rect">
              <a:avLst/>
            </a:prstGeom>
          </p:spPr>
          <p:txBody>
            <a:bodyPr wrap="none">
              <a:spAutoFit/>
            </a:bodyPr>
            <a:lstStyle/>
            <a:p>
              <a:r>
                <a:rPr lang="en-US" b="1" spc="-10" dirty="0" err="1">
                  <a:solidFill>
                    <a:srgbClr val="FFFFFF"/>
                  </a:solidFill>
                  <a:cs typeface="Calibri"/>
                </a:rPr>
                <a:t>Uniformité</a:t>
              </a:r>
              <a:endParaRPr lang="en-US" b="1" dirty="0"/>
            </a:p>
          </p:txBody>
        </p:sp>
      </p:grpSp>
      <p:sp>
        <p:nvSpPr>
          <p:cNvPr id="38" name="Rectangle à coins arrondis 37"/>
          <p:cNvSpPr/>
          <p:nvPr/>
        </p:nvSpPr>
        <p:spPr>
          <a:xfrm>
            <a:off x="546135" y="2362200"/>
            <a:ext cx="7912065" cy="455034"/>
          </a:xfrm>
          <a:prstGeom prst="wedgeRoundRectCallout">
            <a:avLst>
              <a:gd name="adj1" fmla="val -38052"/>
              <a:gd name="adj2" fmla="val -113169"/>
              <a:gd name="adj3" fmla="val 16667"/>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Le degré auquel les données respectent les règles ou contraintes métiers définis. </a:t>
            </a:r>
          </a:p>
        </p:txBody>
      </p:sp>
      <p:sp>
        <p:nvSpPr>
          <p:cNvPr id="21" name="TextBox 20">
            <a:extLst>
              <a:ext uri="{FF2B5EF4-FFF2-40B4-BE49-F238E27FC236}">
                <a16:creationId xmlns:a16="http://schemas.microsoft.com/office/drawing/2014/main" id="{5D5DA376-4347-696F-B940-452502BF6709}"/>
              </a:ext>
            </a:extLst>
          </p:cNvPr>
          <p:cNvSpPr txBox="1"/>
          <p:nvPr/>
        </p:nvSpPr>
        <p:spPr>
          <a:xfrm>
            <a:off x="283680" y="3641235"/>
            <a:ext cx="8403120" cy="176523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defPPr>
              <a:defRPr lang="en-US"/>
            </a:defPPr>
            <a:lvl1pPr marL="285750" marR="0" lvl="0" indent="-285750" eaLnBrk="0" fontAlgn="base" hangingPunct="0">
              <a:lnSpc>
                <a:spcPct val="100000"/>
              </a:lnSpc>
              <a:spcBef>
                <a:spcPts val="1200"/>
              </a:spcBef>
              <a:spcAft>
                <a:spcPts val="600"/>
              </a:spcAft>
              <a:buClrTx/>
              <a:buSzTx/>
              <a:buFont typeface="Wingdings" panose="05000000000000000000" pitchFamily="2" charset="2"/>
              <a:buChar char="§"/>
              <a:tabLst/>
              <a:defRPr kumimoji="0" b="1" i="0" u="none" strike="noStrike" cap="none" normalizeH="0" baseline="0">
                <a:ln>
                  <a:noFill/>
                </a:ln>
                <a:solidFill>
                  <a:srgbClr val="202124"/>
                </a:solidFill>
                <a:effectLst/>
                <a:latin typeface="+mj-lt"/>
              </a:defRPr>
            </a:lvl1pPr>
          </a:lstStyle>
          <a:p>
            <a:pPr>
              <a:spcBef>
                <a:spcPts val="600"/>
              </a:spcBef>
            </a:pPr>
            <a:r>
              <a:rPr lang="fr-FR" b="0" dirty="0"/>
              <a:t>Les codes postaux sont valides s'ils contiennent les caractères corrects pour la région.</a:t>
            </a:r>
          </a:p>
          <a:p>
            <a:r>
              <a:rPr lang="fr-FR" b="0" dirty="0"/>
              <a:t>Un code postal algérien est composé de 5 chiffres. </a:t>
            </a:r>
          </a:p>
          <a:p>
            <a:r>
              <a:rPr lang="fr-FR" b="0" dirty="0"/>
              <a:t>Les deux premiers chiffres correspondent au numéro de la wilaya (province). </a:t>
            </a:r>
          </a:p>
          <a:p>
            <a:r>
              <a:rPr lang="fr-FR" b="0" dirty="0"/>
              <a:t>Les trois derniers chiffres désignent la commune ou le bureau de poste.</a:t>
            </a:r>
          </a:p>
        </p:txBody>
      </p:sp>
      <p:sp>
        <p:nvSpPr>
          <p:cNvPr id="24" name="TextBox 23">
            <a:extLst>
              <a:ext uri="{FF2B5EF4-FFF2-40B4-BE49-F238E27FC236}">
                <a16:creationId xmlns:a16="http://schemas.microsoft.com/office/drawing/2014/main" id="{DA05AFC4-6385-E240-7D57-0BEBC7D26336}"/>
              </a:ext>
            </a:extLst>
          </p:cNvPr>
          <p:cNvSpPr txBox="1"/>
          <p:nvPr/>
        </p:nvSpPr>
        <p:spPr>
          <a:xfrm>
            <a:off x="457200" y="5879068"/>
            <a:ext cx="2345071" cy="369332"/>
          </a:xfrm>
          <a:prstGeom prst="rect">
            <a:avLst/>
          </a:prstGeom>
          <a:solidFill>
            <a:schemeClr val="accent3">
              <a:lumMod val="20000"/>
              <a:lumOff val="80000"/>
            </a:schemeClr>
          </a:solidFill>
        </p:spPr>
        <p:txBody>
          <a:bodyPr wrap="square">
            <a:spAutoFit/>
          </a:bodyPr>
          <a:lstStyle/>
          <a:p>
            <a:pPr marL="285750" indent="-285750">
              <a:buFont typeface="Wingdings" panose="05000000000000000000" pitchFamily="2" charset="2"/>
              <a:buChar char="ü"/>
            </a:pPr>
            <a:r>
              <a:rPr lang="fr-FR" dirty="0">
                <a:solidFill>
                  <a:srgbClr val="00B050"/>
                </a:solidFill>
              </a:rPr>
              <a:t>Code valide : 16000</a:t>
            </a:r>
          </a:p>
        </p:txBody>
      </p:sp>
      <p:sp>
        <p:nvSpPr>
          <p:cNvPr id="25" name="TextBox 24">
            <a:extLst>
              <a:ext uri="{FF2B5EF4-FFF2-40B4-BE49-F238E27FC236}">
                <a16:creationId xmlns:a16="http://schemas.microsoft.com/office/drawing/2014/main" id="{E4AB14D5-82D8-6F57-D2C5-3258C2DA135C}"/>
              </a:ext>
            </a:extLst>
          </p:cNvPr>
          <p:cNvSpPr txBox="1"/>
          <p:nvPr/>
        </p:nvSpPr>
        <p:spPr>
          <a:xfrm>
            <a:off x="2988929" y="5879068"/>
            <a:ext cx="2785303" cy="369332"/>
          </a:xfrm>
          <a:prstGeom prst="rect">
            <a:avLst/>
          </a:prstGeom>
          <a:solidFill>
            <a:srgbClr val="FFCDCD">
              <a:alpha val="0"/>
            </a:srgbClr>
          </a:solidFill>
        </p:spPr>
        <p:txBody>
          <a:bodyPr wrap="square">
            <a:spAutoFit/>
          </a:bodyPr>
          <a:lstStyle/>
          <a:p>
            <a:pPr marL="285750" indent="-285750">
              <a:buFont typeface="Wingdings" panose="05000000000000000000" pitchFamily="2" charset="2"/>
              <a:buChar char="ü"/>
            </a:pPr>
            <a:r>
              <a:rPr lang="fr-FR" dirty="0">
                <a:solidFill>
                  <a:srgbClr val="FF0000"/>
                </a:solidFill>
              </a:rPr>
              <a:t>Code invalide : 98000</a:t>
            </a:r>
          </a:p>
        </p:txBody>
      </p:sp>
      <p:sp>
        <p:nvSpPr>
          <p:cNvPr id="31" name="TextBox 30">
            <a:extLst>
              <a:ext uri="{FF2B5EF4-FFF2-40B4-BE49-F238E27FC236}">
                <a16:creationId xmlns:a16="http://schemas.microsoft.com/office/drawing/2014/main" id="{F87C51DF-6B56-5172-582B-EB0A6A121CF5}"/>
              </a:ext>
            </a:extLst>
          </p:cNvPr>
          <p:cNvSpPr txBox="1"/>
          <p:nvPr/>
        </p:nvSpPr>
        <p:spPr>
          <a:xfrm>
            <a:off x="5717206" y="5878033"/>
            <a:ext cx="2785303" cy="369332"/>
          </a:xfrm>
          <a:prstGeom prst="rect">
            <a:avLst/>
          </a:prstGeom>
          <a:solidFill>
            <a:srgbClr val="FFCDCD">
              <a:alpha val="0"/>
            </a:srgbClr>
          </a:solidFill>
        </p:spPr>
        <p:txBody>
          <a:bodyPr wrap="square">
            <a:spAutoFit/>
          </a:bodyPr>
          <a:lstStyle/>
          <a:p>
            <a:pPr marL="285750" indent="-285750">
              <a:buFont typeface="Wingdings" panose="05000000000000000000" pitchFamily="2" charset="2"/>
              <a:buChar char="ü"/>
            </a:pPr>
            <a:r>
              <a:rPr lang="fr-FR" dirty="0">
                <a:solidFill>
                  <a:srgbClr val="FF0000"/>
                </a:solidFill>
              </a:rPr>
              <a:t>Code invalide : A8000</a:t>
            </a:r>
          </a:p>
        </p:txBody>
      </p:sp>
      <p:sp>
        <p:nvSpPr>
          <p:cNvPr id="2" name="object 2">
            <a:extLst>
              <a:ext uri="{FF2B5EF4-FFF2-40B4-BE49-F238E27FC236}">
                <a16:creationId xmlns:a16="http://schemas.microsoft.com/office/drawing/2014/main" id="{4FF9D4DA-A5C4-3ED9-A141-C34E335676D2}"/>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Qualité de données</a:t>
            </a:r>
            <a:endParaRPr sz="3600" dirty="0"/>
          </a:p>
        </p:txBody>
      </p:sp>
      <p:sp>
        <p:nvSpPr>
          <p:cNvPr id="4" name="object 5">
            <a:extLst>
              <a:ext uri="{FF2B5EF4-FFF2-40B4-BE49-F238E27FC236}">
                <a16:creationId xmlns:a16="http://schemas.microsoft.com/office/drawing/2014/main" id="{3FC3FCE6-7EC5-E246-65B1-A1A27533FFF7}"/>
              </a:ext>
            </a:extLst>
          </p:cNvPr>
          <p:cNvSpPr/>
          <p:nvPr/>
        </p:nvSpPr>
        <p:spPr>
          <a:xfrm>
            <a:off x="50800" y="3317586"/>
            <a:ext cx="2726071" cy="327314"/>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a:ln>
            <a:noFill/>
          </a:ln>
        </p:spPr>
        <p:txBody>
          <a:bodyPr wrap="square" lIns="0" tIns="0" rIns="0" bIns="0" rtlCol="0"/>
          <a:lstStyle/>
          <a:p>
            <a:pPr algn="ctr"/>
            <a:r>
              <a:rPr lang="fr-FR" b="1" dirty="0"/>
              <a:t>Exemples : </a:t>
            </a:r>
            <a:r>
              <a:rPr lang="fr-FR" dirty="0"/>
              <a:t>Règle métier </a:t>
            </a:r>
          </a:p>
          <a:p>
            <a:pPr algn="ctr"/>
            <a:endParaRPr b="1" dirty="0"/>
          </a:p>
        </p:txBody>
      </p:sp>
      <p:sp>
        <p:nvSpPr>
          <p:cNvPr id="6" name="Slide Number Placeholder 5">
            <a:extLst>
              <a:ext uri="{FF2B5EF4-FFF2-40B4-BE49-F238E27FC236}">
                <a16:creationId xmlns:a16="http://schemas.microsoft.com/office/drawing/2014/main" id="{1E31099E-45A1-BD65-2870-0671404BA23A}"/>
              </a:ext>
            </a:extLst>
          </p:cNvPr>
          <p:cNvSpPr>
            <a:spLocks noGrp="1"/>
          </p:cNvSpPr>
          <p:nvPr>
            <p:ph type="sldNum" sz="quarter" idx="7"/>
          </p:nvPr>
        </p:nvSpPr>
        <p:spPr/>
        <p:txBody>
          <a:bodyPr/>
          <a:lstStyle/>
          <a:p>
            <a:pPr marL="38100">
              <a:lnSpc>
                <a:spcPts val="1240"/>
              </a:lnSpc>
            </a:pPr>
            <a:fld id="{81D60167-4931-47E6-BA6A-407CBD079E47}" type="slidenum">
              <a:rPr lang="fr-FR" smtClean="0"/>
              <a:t>42</a:t>
            </a:fld>
            <a:endParaRPr lang="fr-FR" dirty="0"/>
          </a:p>
        </p:txBody>
      </p:sp>
    </p:spTree>
    <p:extLst>
      <p:ext uri="{BB962C8B-B14F-4D97-AF65-F5344CB8AC3E}">
        <p14:creationId xmlns:p14="http://schemas.microsoft.com/office/powerpoint/2010/main" val="248639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9"/>
                                          </p:stCondLst>
                                        </p:cTn>
                                        <p:tgtEl>
                                          <p:spTgt spid="4"/>
                                        </p:tgtEl>
                                        <p:attrNameLst>
                                          <p:attrName>style.visibility</p:attrName>
                                        </p:attrNameLst>
                                      </p:cBhvr>
                                      <p:to>
                                        <p:strVal val="visible"/>
                                      </p:to>
                                    </p:set>
                                  </p:childTnLst>
                                </p:cTn>
                              </p:par>
                            </p:childTnLst>
                          </p:cTn>
                        </p:par>
                        <p:par>
                          <p:cTn id="11" fill="hold">
                            <p:stCondLst>
                              <p:cond delay="10"/>
                            </p:stCondLst>
                            <p:childTnLst>
                              <p:par>
                                <p:cTn id="12" presetID="1" presetClass="entr" presetSubtype="0" fill="hold" nodeType="afterEffect">
                                  <p:stCondLst>
                                    <p:cond delay="0"/>
                                  </p:stCondLst>
                                  <p:childTnLst>
                                    <p:set>
                                      <p:cBhvr>
                                        <p:cTn id="13" dur="1" fill="hold">
                                          <p:stCondLst>
                                            <p:cond delay="249"/>
                                          </p:stCondLst>
                                        </p:cTn>
                                        <p:tgtEl>
                                          <p:spTgt spid="21">
                                            <p:txEl>
                                              <p:pRg st="0" end="0"/>
                                            </p:txEl>
                                          </p:spTgt>
                                        </p:tgtEl>
                                        <p:attrNameLst>
                                          <p:attrName>style.visibility</p:attrName>
                                        </p:attrNameLst>
                                      </p:cBhvr>
                                      <p:to>
                                        <p:strVal val="visible"/>
                                      </p:to>
                                    </p:set>
                                  </p:childTnLst>
                                </p:cTn>
                              </p:par>
                            </p:childTnLst>
                          </p:cTn>
                        </p:par>
                        <p:par>
                          <p:cTn id="14" fill="hold">
                            <p:stCondLst>
                              <p:cond delay="260"/>
                            </p:stCondLst>
                            <p:childTnLst>
                              <p:par>
                                <p:cTn id="15" presetID="1" presetClass="entr" presetSubtype="0" fill="hold" nodeType="afterEffect">
                                  <p:stCondLst>
                                    <p:cond delay="0"/>
                                  </p:stCondLst>
                                  <p:childTnLst>
                                    <p:set>
                                      <p:cBhvr>
                                        <p:cTn id="16" dur="1" fill="hold">
                                          <p:stCondLst>
                                            <p:cond delay="749"/>
                                          </p:stCondLst>
                                        </p:cTn>
                                        <p:tgtEl>
                                          <p:spTgt spid="21">
                                            <p:txEl>
                                              <p:pRg st="1" end="1"/>
                                            </p:txEl>
                                          </p:spTgt>
                                        </p:tgtEl>
                                        <p:attrNameLst>
                                          <p:attrName>style.visibility</p:attrName>
                                        </p:attrNameLst>
                                      </p:cBhvr>
                                      <p:to>
                                        <p:strVal val="visible"/>
                                      </p:to>
                                    </p:set>
                                  </p:childTnLst>
                                </p:cTn>
                              </p:par>
                            </p:childTnLst>
                          </p:cTn>
                        </p:par>
                        <p:par>
                          <p:cTn id="17" fill="hold">
                            <p:stCondLst>
                              <p:cond delay="1010"/>
                            </p:stCondLst>
                            <p:childTnLst>
                              <p:par>
                                <p:cTn id="18" presetID="1" presetClass="entr" presetSubtype="0" fill="hold" nodeType="afterEffect">
                                  <p:stCondLst>
                                    <p:cond delay="0"/>
                                  </p:stCondLst>
                                  <p:childTnLst>
                                    <p:set>
                                      <p:cBhvr>
                                        <p:cTn id="19" dur="1" fill="hold">
                                          <p:stCondLst>
                                            <p:cond delay="749"/>
                                          </p:stCondLst>
                                        </p:cTn>
                                        <p:tgtEl>
                                          <p:spTgt spid="21">
                                            <p:txEl>
                                              <p:pRg st="2" end="2"/>
                                            </p:txEl>
                                          </p:spTgt>
                                        </p:tgtEl>
                                        <p:attrNameLst>
                                          <p:attrName>style.visibility</p:attrName>
                                        </p:attrNameLst>
                                      </p:cBhvr>
                                      <p:to>
                                        <p:strVal val="visible"/>
                                      </p:to>
                                    </p:set>
                                  </p:childTnLst>
                                </p:cTn>
                              </p:par>
                            </p:childTnLst>
                          </p:cTn>
                        </p:par>
                        <p:par>
                          <p:cTn id="20" fill="hold">
                            <p:stCondLst>
                              <p:cond delay="1760"/>
                            </p:stCondLst>
                            <p:childTnLst>
                              <p:par>
                                <p:cTn id="21" presetID="1" presetClass="entr" presetSubtype="0" fill="hold" nodeType="afterEffect">
                                  <p:stCondLst>
                                    <p:cond delay="0"/>
                                  </p:stCondLst>
                                  <p:childTnLst>
                                    <p:set>
                                      <p:cBhvr>
                                        <p:cTn id="22" dur="1" fill="hold">
                                          <p:stCondLst>
                                            <p:cond delay="749"/>
                                          </p:stCondLst>
                                        </p:cTn>
                                        <p:tgtEl>
                                          <p:spTgt spid="2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749"/>
                                          </p:stCondLst>
                                        </p:cTn>
                                        <p:tgtEl>
                                          <p:spTgt spid="25"/>
                                        </p:tgtEl>
                                        <p:attrNameLst>
                                          <p:attrName>style.visibility</p:attrName>
                                        </p:attrNameLst>
                                      </p:cBhvr>
                                      <p:to>
                                        <p:strVal val="visible"/>
                                      </p:to>
                                    </p:set>
                                  </p:childTnLst>
                                </p:cTn>
                              </p:par>
                            </p:childTnLst>
                          </p:cTn>
                        </p:par>
                        <p:par>
                          <p:cTn id="30" fill="hold">
                            <p:stCondLst>
                              <p:cond delay="750"/>
                            </p:stCondLst>
                            <p:childTnLst>
                              <p:par>
                                <p:cTn id="31" presetID="1" presetClass="entr" presetSubtype="0" fill="hold" grpId="0" nodeType="afterEffect">
                                  <p:stCondLst>
                                    <p:cond delay="0"/>
                                  </p:stCondLst>
                                  <p:childTnLst>
                                    <p:set>
                                      <p:cBhvr>
                                        <p:cTn id="32" dur="1" fill="hold">
                                          <p:stCondLst>
                                            <p:cond delay="74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4" grpId="0" animBg="1"/>
      <p:bldP spid="25" grpId="0" animBg="1"/>
      <p:bldP spid="31"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à coins arrondis 37"/>
          <p:cNvSpPr/>
          <p:nvPr/>
        </p:nvSpPr>
        <p:spPr>
          <a:xfrm>
            <a:off x="1965960" y="2359962"/>
            <a:ext cx="7089140" cy="493192"/>
          </a:xfrm>
          <a:prstGeom prst="wedgeRoundRectCallout">
            <a:avLst>
              <a:gd name="adj1" fmla="val -35982"/>
              <a:gd name="adj2" fmla="val -119065"/>
              <a:gd name="adj3" fmla="val 16667"/>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Veillez à ce que les données reflètent fidèlement la réalité, sans artifice.</a:t>
            </a:r>
            <a:endParaRPr lang="en-US" dirty="0">
              <a:solidFill>
                <a:schemeClr val="tx1"/>
              </a:solidFill>
            </a:endParaRPr>
          </a:p>
        </p:txBody>
      </p:sp>
      <p:sp>
        <p:nvSpPr>
          <p:cNvPr id="8" name="Rectangle 7"/>
          <p:cNvSpPr/>
          <p:nvPr/>
        </p:nvSpPr>
        <p:spPr>
          <a:xfrm>
            <a:off x="100610" y="3239869"/>
            <a:ext cx="8890990" cy="646331"/>
          </a:xfrm>
          <a:prstGeom prst="rect">
            <a:avLst/>
          </a:prstGeom>
        </p:spPr>
        <p:txBody>
          <a:bodyPr wrap="square">
            <a:spAutoFit/>
          </a:bodyPr>
          <a:lstStyle/>
          <a:p>
            <a:pPr algn="ctr"/>
            <a:r>
              <a:rPr lang="fr-FR" b="1" i="1" dirty="0">
                <a:solidFill>
                  <a:schemeClr val="tx2"/>
                </a:solidFill>
              </a:rPr>
              <a:t>Les données représentent-elles avec précision (</a:t>
            </a:r>
            <a:r>
              <a:rPr lang="fr-FR" b="1" i="1" dirty="0"/>
              <a:t>fiabilité et précision</a:t>
            </a:r>
            <a:r>
              <a:rPr lang="fr-FR" b="1" i="1" dirty="0">
                <a:solidFill>
                  <a:schemeClr val="tx2"/>
                </a:solidFill>
              </a:rPr>
              <a:t>) les valeurs du « monde réel » qu’elles sont censées modéliser ?</a:t>
            </a:r>
            <a:endParaRPr lang="en-US" b="1" i="1" dirty="0">
              <a:solidFill>
                <a:schemeClr val="tx2"/>
              </a:solidFill>
            </a:endParaRPr>
          </a:p>
        </p:txBody>
      </p:sp>
      <p:sp>
        <p:nvSpPr>
          <p:cNvPr id="4" name="Rectangle 1"/>
          <p:cNvSpPr>
            <a:spLocks noChangeArrowheads="1"/>
          </p:cNvSpPr>
          <p:nvPr/>
        </p:nvSpPr>
        <p:spPr bwMode="auto">
          <a:xfrm>
            <a:off x="138710" y="4527840"/>
            <a:ext cx="8890990" cy="165751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ts val="1200"/>
              </a:spcBef>
              <a:spcAft>
                <a:spcPts val="600"/>
              </a:spcAft>
              <a:buClrTx/>
              <a:buSzTx/>
              <a:buFont typeface="Wingdings" panose="05000000000000000000" pitchFamily="2" charset="2"/>
              <a:buChar char="§"/>
              <a:tabLst/>
            </a:pPr>
            <a:r>
              <a:rPr kumimoji="0" lang="fr-FR" b="1" i="0" u="none" strike="noStrike" cap="none" normalizeH="0" baseline="0" dirty="0">
                <a:ln>
                  <a:noFill/>
                </a:ln>
                <a:solidFill>
                  <a:srgbClr val="202124"/>
                </a:solidFill>
                <a:effectLst/>
                <a:latin typeface="+mj-lt"/>
              </a:rPr>
              <a:t>Taux de change en temps réel</a:t>
            </a:r>
            <a:r>
              <a:rPr kumimoji="0" lang="fr-FR" b="0" i="0" u="none" strike="noStrike" cap="none" normalizeH="0" baseline="0" dirty="0">
                <a:ln>
                  <a:noFill/>
                </a:ln>
                <a:solidFill>
                  <a:srgbClr val="202124"/>
                </a:solidFill>
                <a:effectLst/>
                <a:latin typeface="+mj-lt"/>
              </a:rPr>
              <a:t> : 1 EUR = 150,78 DZD, mis à jour en temps réel par une source fiable comme </a:t>
            </a:r>
            <a:r>
              <a:rPr kumimoji="0" lang="fr-FR" b="1" i="0" u="none" strike="noStrike" cap="none" normalizeH="0" baseline="0" dirty="0">
                <a:ln>
                  <a:noFill/>
                </a:ln>
                <a:solidFill>
                  <a:schemeClr val="accent1"/>
                </a:solidFill>
                <a:effectLst/>
                <a:latin typeface="+mj-lt"/>
              </a:rPr>
              <a:t>Bloomberg</a:t>
            </a:r>
            <a:r>
              <a:rPr kumimoji="0" lang="fr-FR" b="0" i="0" u="none" strike="noStrike" cap="none" normalizeH="0" baseline="0" dirty="0">
                <a:ln>
                  <a:noFill/>
                </a:ln>
                <a:solidFill>
                  <a:srgbClr val="202124"/>
                </a:solidFill>
                <a:effectLst/>
                <a:latin typeface="+mj-lt"/>
              </a:rPr>
              <a:t> ou </a:t>
            </a:r>
            <a:r>
              <a:rPr kumimoji="0" lang="fr-FR" b="1" i="0" u="none" strike="noStrike" cap="none" normalizeH="0" baseline="0" dirty="0">
                <a:ln>
                  <a:noFill/>
                </a:ln>
                <a:solidFill>
                  <a:schemeClr val="accent1"/>
                </a:solidFill>
                <a:effectLst/>
                <a:latin typeface="+mj-lt"/>
              </a:rPr>
              <a:t>Reuters</a:t>
            </a:r>
            <a:r>
              <a:rPr kumimoji="0" lang="fr-FR" b="0" i="0" u="none" strike="noStrike" cap="none" normalizeH="0" baseline="0" dirty="0">
                <a:ln>
                  <a:noFill/>
                </a:ln>
                <a:solidFill>
                  <a:srgbClr val="202124"/>
                </a:solidFill>
                <a:effectLst/>
                <a:latin typeface="+mj-lt"/>
              </a:rPr>
              <a:t>.</a:t>
            </a:r>
          </a:p>
          <a:p>
            <a:pPr marL="285750" marR="0" lvl="0" indent="-285750" algn="l" defTabSz="914400" rtl="0" eaLnBrk="0" fontAlgn="base" latinLnBrk="0" hangingPunct="0">
              <a:lnSpc>
                <a:spcPct val="100000"/>
              </a:lnSpc>
              <a:spcBef>
                <a:spcPts val="600"/>
              </a:spcBef>
              <a:spcAft>
                <a:spcPts val="600"/>
              </a:spcAft>
              <a:buClrTx/>
              <a:buSzTx/>
              <a:buFont typeface="Wingdings" panose="05000000000000000000" pitchFamily="2" charset="2"/>
              <a:buChar char="§"/>
              <a:tabLst/>
            </a:pPr>
            <a:r>
              <a:rPr lang="fr-FR" b="1" dirty="0"/>
              <a:t>Cours d’une action</a:t>
            </a:r>
            <a:r>
              <a:rPr lang="fr-FR" dirty="0"/>
              <a:t> sur une plateforme boursière à un moment donné (</a:t>
            </a:r>
            <a:r>
              <a:rPr lang="fr-FR" b="1" dirty="0"/>
              <a:t>heure exacte</a:t>
            </a:r>
            <a:r>
              <a:rPr lang="fr-FR" dirty="0"/>
              <a:t>)</a:t>
            </a:r>
          </a:p>
          <a:p>
            <a:pPr marL="285750" marR="0" lvl="0" indent="-285750" algn="l" defTabSz="914400" rtl="0" eaLnBrk="0" fontAlgn="base" latinLnBrk="0" hangingPunct="0">
              <a:lnSpc>
                <a:spcPct val="100000"/>
              </a:lnSpc>
              <a:spcBef>
                <a:spcPts val="600"/>
              </a:spcBef>
              <a:spcAft>
                <a:spcPts val="600"/>
              </a:spcAft>
              <a:buClrTx/>
              <a:buSzTx/>
              <a:buFont typeface="Wingdings" panose="05000000000000000000" pitchFamily="2" charset="2"/>
              <a:buChar char="§"/>
              <a:tabLst/>
            </a:pPr>
            <a:r>
              <a:rPr kumimoji="0" lang="fr-FR" b="1" i="0" u="none" strike="noStrike" cap="none" normalizeH="0" baseline="0" dirty="0">
                <a:ln>
                  <a:noFill/>
                </a:ln>
                <a:solidFill>
                  <a:schemeClr val="tx1"/>
                </a:solidFill>
                <a:effectLst/>
                <a:latin typeface="+mj-lt"/>
              </a:rPr>
              <a:t>Transactions bancaires : </a:t>
            </a:r>
            <a:r>
              <a:rPr kumimoji="0" lang="fr-FR" i="0" u="none" strike="noStrike" cap="none" normalizeH="0" baseline="0" dirty="0">
                <a:ln>
                  <a:noFill/>
                </a:ln>
                <a:solidFill>
                  <a:schemeClr val="tx1"/>
                </a:solidFill>
                <a:effectLst/>
                <a:latin typeface="+mj-lt"/>
              </a:rPr>
              <a:t>Montant</a:t>
            </a:r>
            <a:r>
              <a:rPr lang="fr-FR" dirty="0">
                <a:latin typeface="+mj-lt"/>
              </a:rPr>
              <a:t>, </a:t>
            </a:r>
            <a:r>
              <a:rPr kumimoji="0" lang="fr-FR" i="0" u="none" strike="noStrike" cap="none" normalizeH="0" baseline="0" dirty="0">
                <a:ln>
                  <a:noFill/>
                </a:ln>
                <a:solidFill>
                  <a:schemeClr val="tx1"/>
                </a:solidFill>
                <a:effectLst/>
                <a:latin typeface="+mj-lt"/>
              </a:rPr>
              <a:t>géolocalisation, données biométriques, données de connexion (</a:t>
            </a:r>
            <a:r>
              <a:rPr kumimoji="0" lang="fr-FR" i="0" u="none" strike="noStrike" cap="none" normalizeH="0" baseline="0" dirty="0" err="1">
                <a:ln>
                  <a:noFill/>
                </a:ln>
                <a:solidFill>
                  <a:schemeClr val="tx1"/>
                </a:solidFill>
                <a:effectLst/>
                <a:latin typeface="+mj-lt"/>
              </a:rPr>
              <a:t>Device</a:t>
            </a:r>
            <a:r>
              <a:rPr kumimoji="0" lang="fr-FR" i="0" u="none" strike="noStrike" cap="none" normalizeH="0" baseline="0" dirty="0">
                <a:ln>
                  <a:noFill/>
                </a:ln>
                <a:solidFill>
                  <a:schemeClr val="tx1"/>
                </a:solidFill>
                <a:effectLst/>
                <a:latin typeface="+mj-lt"/>
              </a:rPr>
              <a:t> ID, navigateur, SE).</a:t>
            </a:r>
            <a:endParaRPr kumimoji="0" lang="en-US" b="1" i="0" u="none" strike="noStrike" cap="none" normalizeH="0" baseline="0" dirty="0">
              <a:ln>
                <a:noFill/>
              </a:ln>
              <a:solidFill>
                <a:schemeClr val="tx1"/>
              </a:solidFill>
              <a:effectLst/>
              <a:latin typeface="+mj-lt"/>
            </a:endParaRPr>
          </a:p>
        </p:txBody>
      </p:sp>
      <p:grpSp>
        <p:nvGrpSpPr>
          <p:cNvPr id="3" name="Groupe 14">
            <a:extLst>
              <a:ext uri="{FF2B5EF4-FFF2-40B4-BE49-F238E27FC236}">
                <a16:creationId xmlns:a16="http://schemas.microsoft.com/office/drawing/2014/main" id="{08FC6764-CB84-DE4F-F6F2-2D6506DADCCD}"/>
              </a:ext>
            </a:extLst>
          </p:cNvPr>
          <p:cNvGrpSpPr/>
          <p:nvPr/>
        </p:nvGrpSpPr>
        <p:grpSpPr>
          <a:xfrm>
            <a:off x="336728" y="990600"/>
            <a:ext cx="8273872" cy="1033654"/>
            <a:chOff x="336728" y="1764791"/>
            <a:chExt cx="8273872" cy="1033654"/>
          </a:xfrm>
        </p:grpSpPr>
        <p:sp>
          <p:nvSpPr>
            <p:cNvPr id="7" name="object 7">
              <a:extLst>
                <a:ext uri="{FF2B5EF4-FFF2-40B4-BE49-F238E27FC236}">
                  <a16:creationId xmlns:a16="http://schemas.microsoft.com/office/drawing/2014/main" id="{635E0D3C-26A0-2AA0-3184-A266436607F6}"/>
                </a:ext>
              </a:extLst>
            </p:cNvPr>
            <p:cNvSpPr/>
            <p:nvPr/>
          </p:nvSpPr>
          <p:spPr>
            <a:xfrm>
              <a:off x="3810000" y="2420111"/>
              <a:ext cx="1493189" cy="360045"/>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accent1">
                <a:lumMod val="20000"/>
                <a:lumOff val="80000"/>
              </a:schemeClr>
            </a:solidFill>
          </p:spPr>
          <p:txBody>
            <a:bodyPr wrap="square" lIns="0" tIns="0" rIns="0" bIns="0" rtlCol="0"/>
            <a:lstStyle/>
            <a:p>
              <a:endParaRPr/>
            </a:p>
          </p:txBody>
        </p:sp>
        <p:grpSp>
          <p:nvGrpSpPr>
            <p:cNvPr id="9" name="Groupe 13">
              <a:extLst>
                <a:ext uri="{FF2B5EF4-FFF2-40B4-BE49-F238E27FC236}">
                  <a16:creationId xmlns:a16="http://schemas.microsoft.com/office/drawing/2014/main" id="{139CEE47-0C9F-5B24-0825-0BF2EFFA4EE2}"/>
                </a:ext>
              </a:extLst>
            </p:cNvPr>
            <p:cNvGrpSpPr/>
            <p:nvPr/>
          </p:nvGrpSpPr>
          <p:grpSpPr>
            <a:xfrm>
              <a:off x="5652516" y="2438400"/>
              <a:ext cx="1369060" cy="360045"/>
              <a:chOff x="5652516" y="2840355"/>
              <a:chExt cx="1369060" cy="360045"/>
            </a:xfrm>
          </p:grpSpPr>
          <p:sp>
            <p:nvSpPr>
              <p:cNvPr id="22" name="object 9">
                <a:extLst>
                  <a:ext uri="{FF2B5EF4-FFF2-40B4-BE49-F238E27FC236}">
                    <a16:creationId xmlns:a16="http://schemas.microsoft.com/office/drawing/2014/main" id="{223C0B07-C5B1-EA99-80C6-2AB0C0905F46}"/>
                  </a:ext>
                </a:extLst>
              </p:cNvPr>
              <p:cNvSpPr/>
              <p:nvPr/>
            </p:nvSpPr>
            <p:spPr>
              <a:xfrm>
                <a:off x="5652516" y="2840355"/>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sp>
            <p:nvSpPr>
              <p:cNvPr id="23" name="object 11">
                <a:extLst>
                  <a:ext uri="{FF2B5EF4-FFF2-40B4-BE49-F238E27FC236}">
                    <a16:creationId xmlns:a16="http://schemas.microsoft.com/office/drawing/2014/main" id="{89F7FC1A-4EBA-E8FA-5ACF-7E91F815EBDE}"/>
                  </a:ext>
                </a:extLst>
              </p:cNvPr>
              <p:cNvSpPr txBox="1"/>
              <p:nvPr/>
            </p:nvSpPr>
            <p:spPr>
              <a:xfrm>
                <a:off x="5774232" y="2853055"/>
                <a:ext cx="11455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Consistence</a:t>
                </a:r>
                <a:endParaRPr sz="1800" b="1" dirty="0">
                  <a:latin typeface="Calibri"/>
                  <a:cs typeface="Calibri"/>
                </a:endParaRPr>
              </a:p>
            </p:txBody>
          </p:sp>
        </p:grpSp>
        <p:sp>
          <p:nvSpPr>
            <p:cNvPr id="10" name="object 12">
              <a:extLst>
                <a:ext uri="{FF2B5EF4-FFF2-40B4-BE49-F238E27FC236}">
                  <a16:creationId xmlns:a16="http://schemas.microsoft.com/office/drawing/2014/main" id="{B4D5196C-3AA8-A08A-9501-E7C7000F9996}"/>
                </a:ext>
              </a:extLst>
            </p:cNvPr>
            <p:cNvSpPr/>
            <p:nvPr/>
          </p:nvSpPr>
          <p:spPr>
            <a:xfrm>
              <a:off x="2628900" y="1764791"/>
              <a:ext cx="3708400" cy="678180"/>
            </a:xfrm>
            <a:custGeom>
              <a:avLst/>
              <a:gdLst/>
              <a:ahLst/>
              <a:cxnLst/>
              <a:rect l="l" t="t" r="r" b="b"/>
              <a:pathLst>
                <a:path w="3708400" h="678180">
                  <a:moveTo>
                    <a:pt x="3707892" y="655320"/>
                  </a:moveTo>
                  <a:lnTo>
                    <a:pt x="3640836" y="574548"/>
                  </a:lnTo>
                  <a:lnTo>
                    <a:pt x="3637788" y="571500"/>
                  </a:lnTo>
                  <a:lnTo>
                    <a:pt x="3631692" y="569976"/>
                  </a:lnTo>
                  <a:lnTo>
                    <a:pt x="3624072" y="577596"/>
                  </a:lnTo>
                  <a:lnTo>
                    <a:pt x="3624072" y="582168"/>
                  </a:lnTo>
                  <a:lnTo>
                    <a:pt x="3627120" y="586740"/>
                  </a:lnTo>
                  <a:lnTo>
                    <a:pt x="3660978" y="627926"/>
                  </a:lnTo>
                  <a:lnTo>
                    <a:pt x="1946148" y="0"/>
                  </a:lnTo>
                  <a:lnTo>
                    <a:pt x="1943100" y="9144"/>
                  </a:lnTo>
                  <a:lnTo>
                    <a:pt x="1941652" y="4800"/>
                  </a:lnTo>
                  <a:lnTo>
                    <a:pt x="1941652" y="632460"/>
                  </a:lnTo>
                  <a:lnTo>
                    <a:pt x="1941576" y="637032"/>
                  </a:lnTo>
                  <a:lnTo>
                    <a:pt x="1941576" y="632460"/>
                  </a:lnTo>
                  <a:lnTo>
                    <a:pt x="1941652" y="4800"/>
                  </a:lnTo>
                  <a:lnTo>
                    <a:pt x="1940052" y="0"/>
                  </a:lnTo>
                  <a:lnTo>
                    <a:pt x="47879" y="628738"/>
                  </a:lnTo>
                  <a:lnTo>
                    <a:pt x="82296" y="589788"/>
                  </a:lnTo>
                  <a:lnTo>
                    <a:pt x="86868" y="585216"/>
                  </a:lnTo>
                  <a:lnTo>
                    <a:pt x="85344" y="579120"/>
                  </a:lnTo>
                  <a:lnTo>
                    <a:pt x="82296" y="576072"/>
                  </a:lnTo>
                  <a:lnTo>
                    <a:pt x="77724" y="573024"/>
                  </a:lnTo>
                  <a:lnTo>
                    <a:pt x="71628" y="573024"/>
                  </a:lnTo>
                  <a:lnTo>
                    <a:pt x="68580" y="576072"/>
                  </a:lnTo>
                  <a:lnTo>
                    <a:pt x="0" y="655320"/>
                  </a:lnTo>
                  <a:lnTo>
                    <a:pt x="102108" y="676656"/>
                  </a:lnTo>
                  <a:lnTo>
                    <a:pt x="106680" y="678180"/>
                  </a:lnTo>
                  <a:lnTo>
                    <a:pt x="112776" y="675132"/>
                  </a:lnTo>
                  <a:lnTo>
                    <a:pt x="112776" y="669036"/>
                  </a:lnTo>
                  <a:lnTo>
                    <a:pt x="114300" y="664464"/>
                  </a:lnTo>
                  <a:lnTo>
                    <a:pt x="111252" y="659892"/>
                  </a:lnTo>
                  <a:lnTo>
                    <a:pt x="105156" y="658368"/>
                  </a:lnTo>
                  <a:lnTo>
                    <a:pt x="53263" y="647255"/>
                  </a:lnTo>
                  <a:lnTo>
                    <a:pt x="1933727" y="22415"/>
                  </a:lnTo>
                  <a:lnTo>
                    <a:pt x="1923884" y="601370"/>
                  </a:lnTo>
                  <a:lnTo>
                    <a:pt x="1897380" y="554736"/>
                  </a:lnTo>
                  <a:lnTo>
                    <a:pt x="1894332" y="550164"/>
                  </a:lnTo>
                  <a:lnTo>
                    <a:pt x="1889760" y="548640"/>
                  </a:lnTo>
                  <a:lnTo>
                    <a:pt x="1885188" y="551688"/>
                  </a:lnTo>
                  <a:lnTo>
                    <a:pt x="1880616" y="553212"/>
                  </a:lnTo>
                  <a:lnTo>
                    <a:pt x="1879092" y="559308"/>
                  </a:lnTo>
                  <a:lnTo>
                    <a:pt x="1880616" y="563880"/>
                  </a:lnTo>
                  <a:lnTo>
                    <a:pt x="1932432" y="655320"/>
                  </a:lnTo>
                  <a:lnTo>
                    <a:pt x="1943277" y="637032"/>
                  </a:lnTo>
                  <a:lnTo>
                    <a:pt x="1985772" y="565404"/>
                  </a:lnTo>
                  <a:lnTo>
                    <a:pt x="1988820" y="560832"/>
                  </a:lnTo>
                  <a:lnTo>
                    <a:pt x="1987296" y="556260"/>
                  </a:lnTo>
                  <a:lnTo>
                    <a:pt x="1978152" y="550164"/>
                  </a:lnTo>
                  <a:lnTo>
                    <a:pt x="1972056" y="551688"/>
                  </a:lnTo>
                  <a:lnTo>
                    <a:pt x="1970532" y="556260"/>
                  </a:lnTo>
                  <a:lnTo>
                    <a:pt x="1942160" y="602602"/>
                  </a:lnTo>
                  <a:lnTo>
                    <a:pt x="1952002" y="22682"/>
                  </a:lnTo>
                  <a:lnTo>
                    <a:pt x="3653294" y="646188"/>
                  </a:lnTo>
                  <a:lnTo>
                    <a:pt x="3601212" y="655320"/>
                  </a:lnTo>
                  <a:lnTo>
                    <a:pt x="3596640" y="655320"/>
                  </a:lnTo>
                  <a:lnTo>
                    <a:pt x="3593592" y="661416"/>
                  </a:lnTo>
                  <a:lnTo>
                    <a:pt x="3593592" y="665988"/>
                  </a:lnTo>
                  <a:lnTo>
                    <a:pt x="3595116" y="670560"/>
                  </a:lnTo>
                  <a:lnTo>
                    <a:pt x="3599688" y="675132"/>
                  </a:lnTo>
                  <a:lnTo>
                    <a:pt x="3605784" y="673608"/>
                  </a:lnTo>
                  <a:lnTo>
                    <a:pt x="3690861" y="658368"/>
                  </a:lnTo>
                  <a:lnTo>
                    <a:pt x="3707892" y="655320"/>
                  </a:lnTo>
                  <a:close/>
                </a:path>
              </a:pathLst>
            </a:custGeom>
            <a:solidFill>
              <a:srgbClr val="4A7EBB"/>
            </a:solidFill>
          </p:spPr>
          <p:txBody>
            <a:bodyPr wrap="square" lIns="0" tIns="0" rIns="0" bIns="0" rtlCol="0"/>
            <a:lstStyle/>
            <a:p>
              <a:endParaRPr/>
            </a:p>
          </p:txBody>
        </p:sp>
        <p:cxnSp>
          <p:nvCxnSpPr>
            <p:cNvPr id="11" name="Connecteur droit avec flèche 17">
              <a:extLst>
                <a:ext uri="{FF2B5EF4-FFF2-40B4-BE49-F238E27FC236}">
                  <a16:creationId xmlns:a16="http://schemas.microsoft.com/office/drawing/2014/main" id="{B1BA42D3-ED9E-E53B-0B3B-B6DC75FC7F0C}"/>
                </a:ext>
              </a:extLst>
            </p:cNvPr>
            <p:cNvCxnSpPr/>
            <p:nvPr/>
          </p:nvCxnSpPr>
          <p:spPr>
            <a:xfrm flipH="1">
              <a:off x="990600" y="1764791"/>
              <a:ext cx="3581400"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object 9">
              <a:extLst>
                <a:ext uri="{FF2B5EF4-FFF2-40B4-BE49-F238E27FC236}">
                  <a16:creationId xmlns:a16="http://schemas.microsoft.com/office/drawing/2014/main" id="{0145D5A3-5C00-DA95-DBD7-A46569503181}"/>
                </a:ext>
              </a:extLst>
            </p:cNvPr>
            <p:cNvSpPr/>
            <p:nvPr/>
          </p:nvSpPr>
          <p:spPr>
            <a:xfrm>
              <a:off x="7241540" y="2430440"/>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cxnSp>
          <p:nvCxnSpPr>
            <p:cNvPr id="13" name="Connecteur droit avec flèche 25">
              <a:extLst>
                <a:ext uri="{FF2B5EF4-FFF2-40B4-BE49-F238E27FC236}">
                  <a16:creationId xmlns:a16="http://schemas.microsoft.com/office/drawing/2014/main" id="{4D46769C-507B-D6FB-B8C8-890E08A999F6}"/>
                </a:ext>
              </a:extLst>
            </p:cNvPr>
            <p:cNvCxnSpPr/>
            <p:nvPr/>
          </p:nvCxnSpPr>
          <p:spPr>
            <a:xfrm>
              <a:off x="4572000" y="1764791"/>
              <a:ext cx="3253995"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Groupe 27">
              <a:extLst>
                <a:ext uri="{FF2B5EF4-FFF2-40B4-BE49-F238E27FC236}">
                  <a16:creationId xmlns:a16="http://schemas.microsoft.com/office/drawing/2014/main" id="{ACD1852E-42A4-8472-03F6-ECC8802A46F5}"/>
                </a:ext>
              </a:extLst>
            </p:cNvPr>
            <p:cNvGrpSpPr/>
            <p:nvPr/>
          </p:nvGrpSpPr>
          <p:grpSpPr>
            <a:xfrm>
              <a:off x="336728" y="2424752"/>
              <a:ext cx="1187272" cy="360045"/>
              <a:chOff x="152400" y="2424752"/>
              <a:chExt cx="1187272" cy="360045"/>
            </a:xfrm>
          </p:grpSpPr>
          <p:sp>
            <p:nvSpPr>
              <p:cNvPr id="20" name="object 5">
                <a:extLst>
                  <a:ext uri="{FF2B5EF4-FFF2-40B4-BE49-F238E27FC236}">
                    <a16:creationId xmlns:a16="http://schemas.microsoft.com/office/drawing/2014/main" id="{75450A34-779C-081A-CDF9-F8756F218590}"/>
                  </a:ext>
                </a:extLst>
              </p:cNvPr>
              <p:cNvSpPr/>
              <p:nvPr/>
            </p:nvSpPr>
            <p:spPr>
              <a:xfrm>
                <a:off x="152400" y="2424752"/>
                <a:ext cx="1187272"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p:spPr>
            <p:txBody>
              <a:bodyPr wrap="square" lIns="0" tIns="0" rIns="0" bIns="0" rtlCol="0"/>
              <a:lstStyle/>
              <a:p>
                <a:endParaRPr/>
              </a:p>
            </p:txBody>
          </p:sp>
          <p:sp>
            <p:nvSpPr>
              <p:cNvPr id="21" name="object 11">
                <a:extLst>
                  <a:ext uri="{FF2B5EF4-FFF2-40B4-BE49-F238E27FC236}">
                    <a16:creationId xmlns:a16="http://schemas.microsoft.com/office/drawing/2014/main" id="{D67EB257-57F6-B460-C613-5503901F43BE}"/>
                  </a:ext>
                </a:extLst>
              </p:cNvPr>
              <p:cNvSpPr txBox="1"/>
              <p:nvPr/>
            </p:nvSpPr>
            <p:spPr>
              <a:xfrm>
                <a:off x="332096" y="2442970"/>
                <a:ext cx="812768" cy="295149"/>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Validité</a:t>
                </a:r>
                <a:endParaRPr sz="1800" b="1" dirty="0">
                  <a:latin typeface="Calibri"/>
                  <a:cs typeface="Calibri"/>
                </a:endParaRPr>
              </a:p>
            </p:txBody>
          </p:sp>
        </p:grpSp>
        <p:grpSp>
          <p:nvGrpSpPr>
            <p:cNvPr id="15" name="Groupe 12">
              <a:extLst>
                <a:ext uri="{FF2B5EF4-FFF2-40B4-BE49-F238E27FC236}">
                  <a16:creationId xmlns:a16="http://schemas.microsoft.com/office/drawing/2014/main" id="{9B59A86D-7F93-DE49-3610-12A295C8DAFB}"/>
                </a:ext>
              </a:extLst>
            </p:cNvPr>
            <p:cNvGrpSpPr/>
            <p:nvPr/>
          </p:nvGrpSpPr>
          <p:grpSpPr>
            <a:xfrm>
              <a:off x="2055494" y="2438400"/>
              <a:ext cx="1162677" cy="360045"/>
              <a:chOff x="1836419" y="2840355"/>
              <a:chExt cx="1162677" cy="360045"/>
            </a:xfrm>
          </p:grpSpPr>
          <p:sp>
            <p:nvSpPr>
              <p:cNvPr id="18" name="object 5">
                <a:extLst>
                  <a:ext uri="{FF2B5EF4-FFF2-40B4-BE49-F238E27FC236}">
                    <a16:creationId xmlns:a16="http://schemas.microsoft.com/office/drawing/2014/main" id="{95BA4F86-EC86-EFB1-1A9D-FDBB882E7AFF}"/>
                  </a:ext>
                </a:extLst>
              </p:cNvPr>
              <p:cNvSpPr/>
              <p:nvPr/>
            </p:nvSpPr>
            <p:spPr>
              <a:xfrm>
                <a:off x="1836419" y="2840355"/>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a:ln>
                <a:noFill/>
              </a:ln>
            </p:spPr>
            <p:txBody>
              <a:bodyPr wrap="square" lIns="0" tIns="0" rIns="0" bIns="0" rtlCol="0"/>
              <a:lstStyle/>
              <a:p>
                <a:endParaRPr/>
              </a:p>
            </p:txBody>
          </p:sp>
          <p:sp>
            <p:nvSpPr>
              <p:cNvPr id="19" name="object 11">
                <a:extLst>
                  <a:ext uri="{FF2B5EF4-FFF2-40B4-BE49-F238E27FC236}">
                    <a16:creationId xmlns:a16="http://schemas.microsoft.com/office/drawing/2014/main" id="{D2B754E3-B4F7-F53A-B2D7-871A5AFFA830}"/>
                  </a:ext>
                </a:extLst>
              </p:cNvPr>
              <p:cNvSpPr txBox="1"/>
              <p:nvPr/>
            </p:nvSpPr>
            <p:spPr>
              <a:xfrm>
                <a:off x="1912756" y="2853427"/>
                <a:ext cx="1084797"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Exactitude</a:t>
                </a:r>
                <a:endParaRPr sz="1800" b="1" dirty="0">
                  <a:latin typeface="Calibri"/>
                  <a:cs typeface="Calibri"/>
                </a:endParaRPr>
              </a:p>
            </p:txBody>
          </p:sp>
        </p:grpSp>
        <p:sp>
          <p:nvSpPr>
            <p:cNvPr id="16" name="object 11">
              <a:extLst>
                <a:ext uri="{FF2B5EF4-FFF2-40B4-BE49-F238E27FC236}">
                  <a16:creationId xmlns:a16="http://schemas.microsoft.com/office/drawing/2014/main" id="{C8AA9F95-C5CE-8441-F4CB-DC4A89002B00}"/>
                </a:ext>
              </a:extLst>
            </p:cNvPr>
            <p:cNvSpPr txBox="1"/>
            <p:nvPr/>
          </p:nvSpPr>
          <p:spPr>
            <a:xfrm>
              <a:off x="3913496" y="2438400"/>
              <a:ext cx="1317498"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Complétude</a:t>
              </a:r>
              <a:endParaRPr sz="1800" b="1" dirty="0">
                <a:latin typeface="Calibri"/>
                <a:cs typeface="Calibri"/>
              </a:endParaRPr>
            </a:p>
          </p:txBody>
        </p:sp>
        <p:sp>
          <p:nvSpPr>
            <p:cNvPr id="17" name="Rectangle 16">
              <a:extLst>
                <a:ext uri="{FF2B5EF4-FFF2-40B4-BE49-F238E27FC236}">
                  <a16:creationId xmlns:a16="http://schemas.microsoft.com/office/drawing/2014/main" id="{4E8C62D1-1663-7E34-F07F-E5F5F14B5CA8}"/>
                </a:ext>
              </a:extLst>
            </p:cNvPr>
            <p:cNvSpPr/>
            <p:nvPr/>
          </p:nvSpPr>
          <p:spPr>
            <a:xfrm>
              <a:off x="7341598" y="2425609"/>
              <a:ext cx="1213922" cy="369332"/>
            </a:xfrm>
            <a:prstGeom prst="rect">
              <a:avLst/>
            </a:prstGeom>
          </p:spPr>
          <p:txBody>
            <a:bodyPr wrap="none">
              <a:spAutoFit/>
            </a:bodyPr>
            <a:lstStyle/>
            <a:p>
              <a:r>
                <a:rPr lang="en-US" b="1" spc="-10" dirty="0" err="1">
                  <a:solidFill>
                    <a:srgbClr val="FFFFFF"/>
                  </a:solidFill>
                  <a:cs typeface="Calibri"/>
                </a:rPr>
                <a:t>Uniformité</a:t>
              </a:r>
              <a:endParaRPr lang="en-US" b="1" dirty="0"/>
            </a:p>
          </p:txBody>
        </p:sp>
      </p:grpSp>
      <p:sp>
        <p:nvSpPr>
          <p:cNvPr id="2" name="object 5">
            <a:extLst>
              <a:ext uri="{FF2B5EF4-FFF2-40B4-BE49-F238E27FC236}">
                <a16:creationId xmlns:a16="http://schemas.microsoft.com/office/drawing/2014/main" id="{84426033-D62C-22CB-2948-F71C1E12FD33}"/>
              </a:ext>
            </a:extLst>
          </p:cNvPr>
          <p:cNvSpPr/>
          <p:nvPr/>
        </p:nvSpPr>
        <p:spPr>
          <a:xfrm>
            <a:off x="245055" y="4207365"/>
            <a:ext cx="1278945" cy="327314"/>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a:ln>
            <a:noFill/>
          </a:ln>
        </p:spPr>
        <p:txBody>
          <a:bodyPr wrap="square" lIns="0" tIns="0" rIns="0" bIns="0" rtlCol="0"/>
          <a:lstStyle/>
          <a:p>
            <a:pPr algn="ctr"/>
            <a:r>
              <a:rPr lang="fr-FR" b="1" dirty="0"/>
              <a:t>Exemples</a:t>
            </a:r>
            <a:endParaRPr b="1" dirty="0"/>
          </a:p>
        </p:txBody>
      </p:sp>
      <p:sp>
        <p:nvSpPr>
          <p:cNvPr id="5" name="object 2">
            <a:extLst>
              <a:ext uri="{FF2B5EF4-FFF2-40B4-BE49-F238E27FC236}">
                <a16:creationId xmlns:a16="http://schemas.microsoft.com/office/drawing/2014/main" id="{90993886-03DF-EBF8-4A8B-A3C27494E749}"/>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Qualité de données</a:t>
            </a:r>
            <a:endParaRPr sz="3600" dirty="0"/>
          </a:p>
        </p:txBody>
      </p:sp>
      <p:sp>
        <p:nvSpPr>
          <p:cNvPr id="6" name="Slide Number Placeholder 5">
            <a:extLst>
              <a:ext uri="{FF2B5EF4-FFF2-40B4-BE49-F238E27FC236}">
                <a16:creationId xmlns:a16="http://schemas.microsoft.com/office/drawing/2014/main" id="{ADB40555-7B02-C432-3688-6CD9295DF290}"/>
              </a:ext>
            </a:extLst>
          </p:cNvPr>
          <p:cNvSpPr>
            <a:spLocks noGrp="1"/>
          </p:cNvSpPr>
          <p:nvPr>
            <p:ph type="sldNum" sz="quarter" idx="7"/>
          </p:nvPr>
        </p:nvSpPr>
        <p:spPr/>
        <p:txBody>
          <a:bodyPr/>
          <a:lstStyle/>
          <a:p>
            <a:pPr marL="38100">
              <a:lnSpc>
                <a:spcPts val="1240"/>
              </a:lnSpc>
            </a:pPr>
            <a:fld id="{81D60167-4931-47E6-BA6A-407CBD079E47}" type="slidenum">
              <a:rPr lang="fr-FR" smtClean="0"/>
              <a:t>43</a:t>
            </a:fld>
            <a:endParaRPr lang="fr-FR" dirty="0"/>
          </a:p>
        </p:txBody>
      </p:sp>
    </p:spTree>
    <p:extLst>
      <p:ext uri="{BB962C8B-B14F-4D97-AF65-F5344CB8AC3E}">
        <p14:creationId xmlns:p14="http://schemas.microsoft.com/office/powerpoint/2010/main" val="125279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à coins arrondis 37"/>
          <p:cNvSpPr/>
          <p:nvPr/>
        </p:nvSpPr>
        <p:spPr>
          <a:xfrm>
            <a:off x="287824" y="2120039"/>
            <a:ext cx="8711227" cy="864461"/>
          </a:xfrm>
          <a:prstGeom prst="wedgeRoundRectCallout">
            <a:avLst>
              <a:gd name="adj1" fmla="val -1896"/>
              <a:gd name="adj2" fmla="val -92213"/>
              <a:gd name="adj3" fmla="val 16667"/>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La </a:t>
            </a:r>
            <a:r>
              <a:rPr lang="fr-FR" b="1" dirty="0">
                <a:solidFill>
                  <a:schemeClr val="tx1"/>
                </a:solidFill>
              </a:rPr>
              <a:t>complétude</a:t>
            </a:r>
            <a:r>
              <a:rPr lang="fr-FR" dirty="0">
                <a:solidFill>
                  <a:schemeClr val="tx1"/>
                </a:solidFill>
              </a:rPr>
              <a:t> mesure si toutes les valeurs attendues ou requises sont bien renseignées. Une donnée est dite </a:t>
            </a:r>
            <a:r>
              <a:rPr lang="fr-FR" b="1" dirty="0">
                <a:solidFill>
                  <a:schemeClr val="tx1"/>
                </a:solidFill>
              </a:rPr>
              <a:t>incomplète</a:t>
            </a:r>
            <a:r>
              <a:rPr lang="fr-FR" dirty="0">
                <a:solidFill>
                  <a:schemeClr val="tx1"/>
                </a:solidFill>
              </a:rPr>
              <a:t> lorsqu'elle contient des </a:t>
            </a:r>
            <a:r>
              <a:rPr lang="fr-FR" b="1" i="1" dirty="0">
                <a:solidFill>
                  <a:schemeClr val="tx1"/>
                </a:solidFill>
              </a:rPr>
              <a:t>valeurs manquantes</a:t>
            </a:r>
            <a:r>
              <a:rPr lang="fr-FR" dirty="0">
                <a:solidFill>
                  <a:schemeClr val="tx1"/>
                </a:solidFill>
              </a:rPr>
              <a:t>, des </a:t>
            </a:r>
            <a:r>
              <a:rPr lang="fr-FR" b="1" i="1" dirty="0">
                <a:solidFill>
                  <a:schemeClr val="tx1"/>
                </a:solidFill>
              </a:rPr>
              <a:t>champs vides</a:t>
            </a:r>
            <a:r>
              <a:rPr lang="fr-FR" dirty="0">
                <a:solidFill>
                  <a:schemeClr val="tx1"/>
                </a:solidFill>
              </a:rPr>
              <a:t> ou des </a:t>
            </a:r>
            <a:r>
              <a:rPr lang="fr-FR" b="1" i="1" dirty="0">
                <a:solidFill>
                  <a:schemeClr val="tx1"/>
                </a:solidFill>
              </a:rPr>
              <a:t>enregistrements partiels</a:t>
            </a:r>
            <a:r>
              <a:rPr lang="fr-FR" dirty="0">
                <a:solidFill>
                  <a:schemeClr val="tx1"/>
                </a:solidFill>
              </a:rPr>
              <a:t>.</a:t>
            </a:r>
            <a:endParaRPr lang="en-US" dirty="0">
              <a:solidFill>
                <a:schemeClr val="tx1"/>
              </a:solidFill>
            </a:endParaRPr>
          </a:p>
        </p:txBody>
      </p:sp>
      <p:grpSp>
        <p:nvGrpSpPr>
          <p:cNvPr id="28" name="Group 27">
            <a:extLst>
              <a:ext uri="{FF2B5EF4-FFF2-40B4-BE49-F238E27FC236}">
                <a16:creationId xmlns:a16="http://schemas.microsoft.com/office/drawing/2014/main" id="{F82D0174-56A5-9A13-CA2D-7E8BD1E8C588}"/>
              </a:ext>
            </a:extLst>
          </p:cNvPr>
          <p:cNvGrpSpPr/>
          <p:nvPr/>
        </p:nvGrpSpPr>
        <p:grpSpPr>
          <a:xfrm>
            <a:off x="115782" y="4508500"/>
            <a:ext cx="8875818" cy="901700"/>
            <a:chOff x="115782" y="4343400"/>
            <a:chExt cx="8875818" cy="901700"/>
          </a:xfrm>
        </p:grpSpPr>
        <p:sp>
          <p:nvSpPr>
            <p:cNvPr id="4" name="Rectangle 1"/>
            <p:cNvSpPr>
              <a:spLocks noChangeArrowheads="1"/>
            </p:cNvSpPr>
            <p:nvPr/>
          </p:nvSpPr>
          <p:spPr bwMode="auto">
            <a:xfrm>
              <a:off x="296440" y="4726357"/>
              <a:ext cx="8695160" cy="51874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eaLnBrk="0" fontAlgn="base" hangingPunct="0">
                <a:spcBef>
                  <a:spcPts val="1200"/>
                </a:spcBef>
                <a:spcAft>
                  <a:spcPts val="600"/>
                </a:spcAft>
              </a:pPr>
              <a:r>
                <a:rPr lang="fr-FR" dirty="0">
                  <a:solidFill>
                    <a:srgbClr val="202124"/>
                  </a:solidFill>
                  <a:latin typeface="+mj-lt"/>
                </a:rPr>
                <a:t>Le </a:t>
              </a:r>
              <a:r>
                <a:rPr lang="fr-FR" b="1" i="1" dirty="0">
                  <a:solidFill>
                    <a:srgbClr val="202124"/>
                  </a:solidFill>
                  <a:latin typeface="+mj-lt"/>
                </a:rPr>
                <a:t>revenu mensuel</a:t>
              </a:r>
              <a:r>
                <a:rPr lang="fr-FR" dirty="0">
                  <a:solidFill>
                    <a:srgbClr val="202124"/>
                  </a:solidFill>
                  <a:latin typeface="+mj-lt"/>
                </a:rPr>
                <a:t>, la </a:t>
              </a:r>
              <a:r>
                <a:rPr lang="fr-FR" b="1" i="1" dirty="0">
                  <a:solidFill>
                    <a:srgbClr val="202124"/>
                  </a:solidFill>
                  <a:latin typeface="+mj-lt"/>
                </a:rPr>
                <a:t>situation professionnelle</a:t>
              </a:r>
              <a:r>
                <a:rPr lang="fr-FR" dirty="0">
                  <a:solidFill>
                    <a:srgbClr val="202124"/>
                  </a:solidFill>
                  <a:latin typeface="+mj-lt"/>
                </a:rPr>
                <a:t>, le </a:t>
              </a:r>
              <a:r>
                <a:rPr lang="fr-FR" b="1" i="1" dirty="0">
                  <a:solidFill>
                    <a:srgbClr val="202124"/>
                  </a:solidFill>
                  <a:latin typeface="+mj-lt"/>
                </a:rPr>
                <a:t>statut marital</a:t>
              </a:r>
              <a:r>
                <a:rPr lang="fr-FR" dirty="0">
                  <a:solidFill>
                    <a:srgbClr val="202124"/>
                  </a:solidFill>
                  <a:latin typeface="+mj-lt"/>
                </a:rPr>
                <a:t> et l’</a:t>
              </a:r>
              <a:r>
                <a:rPr lang="fr-FR" b="1" i="1" dirty="0">
                  <a:solidFill>
                    <a:srgbClr val="202124"/>
                  </a:solidFill>
                  <a:latin typeface="+mj-lt"/>
                </a:rPr>
                <a:t>historique de crédit</a:t>
              </a:r>
              <a:r>
                <a:rPr lang="fr-FR" dirty="0">
                  <a:solidFill>
                    <a:srgbClr val="202124"/>
                  </a:solidFill>
                  <a:latin typeface="+mj-lt"/>
                </a:rPr>
                <a:t> doivent être complètes.</a:t>
              </a:r>
              <a:endParaRPr lang="en-US" dirty="0">
                <a:solidFill>
                  <a:srgbClr val="202124"/>
                </a:solidFill>
                <a:latin typeface="+mj-lt"/>
              </a:endParaRPr>
            </a:p>
          </p:txBody>
        </p:sp>
        <p:sp>
          <p:nvSpPr>
            <p:cNvPr id="30" name="ZoneTexte 29"/>
            <p:cNvSpPr txBox="1"/>
            <p:nvPr/>
          </p:nvSpPr>
          <p:spPr>
            <a:xfrm>
              <a:off x="115782" y="4343400"/>
              <a:ext cx="5536734" cy="369332"/>
            </a:xfrm>
            <a:prstGeom prst="rect">
              <a:avLst/>
            </a:prstGeom>
            <a:solidFill>
              <a:schemeClr val="accent1">
                <a:lumMod val="20000"/>
                <a:lumOff val="80000"/>
              </a:schemeClr>
            </a:solidFill>
          </p:spPr>
          <p:txBody>
            <a:bodyPr wrap="square" rtlCol="0">
              <a:spAutoFit/>
            </a:bodyPr>
            <a:lstStyle/>
            <a:p>
              <a:r>
                <a:rPr lang="en-US" b="1" dirty="0">
                  <a:solidFill>
                    <a:schemeClr val="tx2"/>
                  </a:solidFill>
                </a:rPr>
                <a:t>Gestion des </a:t>
              </a:r>
              <a:r>
                <a:rPr lang="en-US" b="1" dirty="0" err="1">
                  <a:solidFill>
                    <a:schemeClr val="tx2"/>
                  </a:solidFill>
                </a:rPr>
                <a:t>risques</a:t>
              </a:r>
              <a:r>
                <a:rPr lang="en-US" b="1" dirty="0">
                  <a:solidFill>
                    <a:schemeClr val="tx2"/>
                  </a:solidFill>
                </a:rPr>
                <a:t> </a:t>
              </a:r>
              <a:r>
                <a:rPr lang="en-US" b="1" dirty="0" err="1">
                  <a:solidFill>
                    <a:schemeClr val="tx2"/>
                  </a:solidFill>
                </a:rPr>
                <a:t>ou</a:t>
              </a:r>
              <a:r>
                <a:rPr lang="en-US" b="1" dirty="0">
                  <a:solidFill>
                    <a:schemeClr val="tx2"/>
                  </a:solidFill>
                </a:rPr>
                <a:t> approbation d’un credit </a:t>
              </a:r>
              <a:r>
                <a:rPr lang="en-US" b="1" dirty="0" err="1">
                  <a:solidFill>
                    <a:schemeClr val="tx2"/>
                  </a:solidFill>
                </a:rPr>
                <a:t>bancaire</a:t>
              </a:r>
              <a:endParaRPr lang="en-US" sz="1600" b="1" dirty="0">
                <a:solidFill>
                  <a:schemeClr val="tx2"/>
                </a:solidFill>
              </a:endParaRPr>
            </a:p>
          </p:txBody>
        </p:sp>
      </p:grpSp>
      <p:sp>
        <p:nvSpPr>
          <p:cNvPr id="13" name="Rectangle 3"/>
          <p:cNvSpPr>
            <a:spLocks noChangeArrowheads="1"/>
          </p:cNvSpPr>
          <p:nvPr/>
        </p:nvSpPr>
        <p:spPr bwMode="auto">
          <a:xfrm>
            <a:off x="59223" y="3200400"/>
            <a:ext cx="8939827" cy="872686"/>
          </a:xfrm>
          <a:prstGeom prst="rect">
            <a:avLst/>
          </a:prstGeom>
          <a:noFill/>
          <a:ln>
            <a:noFill/>
          </a:ln>
          <a:effectLst/>
        </p:spPr>
        <p:txBody>
          <a:bodyPr vert="horz" wrap="square" lIns="0" tIns="-17457" rIns="0" bIns="-17457" numCol="1" anchor="ctr" anchorCtr="0" compatLnSpc="1">
            <a:prstTxWarp prst="textNoShape">
              <a:avLst/>
            </a:prstTxWarp>
            <a:spAutoFit/>
          </a:bodyPr>
          <a:lstStyle/>
          <a:p>
            <a:pPr marL="285750" marR="0" lvl="0" indent="-285750" algn="l" defTabSz="914400" rtl="0" eaLnBrk="0" fontAlgn="base" latinLnBrk="0" hangingPunct="0">
              <a:spcAft>
                <a:spcPct val="0"/>
              </a:spcAft>
              <a:buClrTx/>
              <a:buSzTx/>
              <a:buFont typeface="Wingdings" panose="05000000000000000000" pitchFamily="2" charset="2"/>
              <a:buChar char="q"/>
              <a:tabLst/>
            </a:pPr>
            <a:r>
              <a:rPr kumimoji="0" lang="fr-FR" b="0" i="0" u="none" strike="noStrike" cap="none" normalizeH="0" baseline="0" dirty="0">
                <a:ln>
                  <a:noFill/>
                </a:ln>
                <a:solidFill>
                  <a:srgbClr val="202124"/>
                </a:solidFill>
                <a:effectLst/>
                <a:latin typeface="Google Sans"/>
              </a:rPr>
              <a:t>Des données </a:t>
            </a:r>
            <a:r>
              <a:rPr kumimoji="0" lang="fr-FR" b="1" i="0" u="none" strike="noStrike" cap="none" normalizeH="0" baseline="0" dirty="0">
                <a:ln>
                  <a:noFill/>
                </a:ln>
                <a:solidFill>
                  <a:srgbClr val="202124"/>
                </a:solidFill>
                <a:effectLst/>
                <a:latin typeface="Google Sans"/>
              </a:rPr>
              <a:t>incomplètes</a:t>
            </a:r>
            <a:r>
              <a:rPr kumimoji="0" lang="fr-FR" b="0" i="0" u="none" strike="noStrike" cap="none" normalizeH="0" baseline="0" dirty="0">
                <a:ln>
                  <a:noFill/>
                </a:ln>
                <a:solidFill>
                  <a:srgbClr val="202124"/>
                </a:solidFill>
                <a:effectLst/>
                <a:latin typeface="Google Sans"/>
              </a:rPr>
              <a:t> peuvent fausser les analyses, biaiser les modèles de prédiction ou réduire leur performance.</a:t>
            </a:r>
          </a:p>
          <a:p>
            <a:pPr marL="285750" marR="0" lvl="0" indent="-285750" algn="l" defTabSz="914400" rtl="0" eaLnBrk="0" fontAlgn="base" latinLnBrk="0" hangingPunct="0">
              <a:spcBef>
                <a:spcPts val="600"/>
              </a:spcBef>
              <a:spcAft>
                <a:spcPct val="0"/>
              </a:spcAft>
              <a:buClrTx/>
              <a:buSzTx/>
              <a:buFont typeface="Wingdings" panose="05000000000000000000" pitchFamily="2" charset="2"/>
              <a:buChar char="q"/>
              <a:tabLst/>
            </a:pPr>
            <a:r>
              <a:rPr kumimoji="0" lang="fr-FR" b="0" i="0" u="none" strike="noStrike" cap="none" normalizeH="0" baseline="0" dirty="0">
                <a:ln>
                  <a:noFill/>
                </a:ln>
                <a:solidFill>
                  <a:srgbClr val="202124"/>
                </a:solidFill>
                <a:effectLst/>
                <a:latin typeface="Google Sans"/>
              </a:rPr>
              <a:t>Tant que les données répondent aux attentes, elles sont considérées comme complètes.</a:t>
            </a:r>
            <a:endParaRPr kumimoji="0" lang="en-US" b="0" i="0" u="none" strike="noStrike" cap="none" normalizeH="0" baseline="0" dirty="0">
              <a:ln>
                <a:noFill/>
              </a:ln>
              <a:solidFill>
                <a:srgbClr val="202124"/>
              </a:solidFill>
              <a:effectLst/>
              <a:latin typeface="Google Sans"/>
            </a:endParaRPr>
          </a:p>
        </p:txBody>
      </p:sp>
      <p:grpSp>
        <p:nvGrpSpPr>
          <p:cNvPr id="2" name="Groupe 14">
            <a:extLst>
              <a:ext uri="{FF2B5EF4-FFF2-40B4-BE49-F238E27FC236}">
                <a16:creationId xmlns:a16="http://schemas.microsoft.com/office/drawing/2014/main" id="{B6CD267D-C213-0CB0-EDCF-AB1CE8609428}"/>
              </a:ext>
            </a:extLst>
          </p:cNvPr>
          <p:cNvGrpSpPr/>
          <p:nvPr/>
        </p:nvGrpSpPr>
        <p:grpSpPr>
          <a:xfrm>
            <a:off x="336728" y="730434"/>
            <a:ext cx="8273872" cy="1033654"/>
            <a:chOff x="336728" y="1764791"/>
            <a:chExt cx="8273872" cy="1033654"/>
          </a:xfrm>
        </p:grpSpPr>
        <p:sp>
          <p:nvSpPr>
            <p:cNvPr id="6" name="object 7">
              <a:extLst>
                <a:ext uri="{FF2B5EF4-FFF2-40B4-BE49-F238E27FC236}">
                  <a16:creationId xmlns:a16="http://schemas.microsoft.com/office/drawing/2014/main" id="{03EA6DFE-A1FD-C831-6EE4-86B52C0E766C}"/>
                </a:ext>
              </a:extLst>
            </p:cNvPr>
            <p:cNvSpPr/>
            <p:nvPr/>
          </p:nvSpPr>
          <p:spPr>
            <a:xfrm>
              <a:off x="3810000" y="2420111"/>
              <a:ext cx="1493189" cy="360045"/>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rgbClr val="4F81BD"/>
            </a:solidFill>
          </p:spPr>
          <p:txBody>
            <a:bodyPr wrap="square" lIns="0" tIns="0" rIns="0" bIns="0" rtlCol="0"/>
            <a:lstStyle/>
            <a:p>
              <a:endParaRPr/>
            </a:p>
          </p:txBody>
        </p:sp>
        <p:grpSp>
          <p:nvGrpSpPr>
            <p:cNvPr id="7" name="Groupe 13">
              <a:extLst>
                <a:ext uri="{FF2B5EF4-FFF2-40B4-BE49-F238E27FC236}">
                  <a16:creationId xmlns:a16="http://schemas.microsoft.com/office/drawing/2014/main" id="{58E64A63-C539-22C0-A32F-F6561ECEA119}"/>
                </a:ext>
              </a:extLst>
            </p:cNvPr>
            <p:cNvGrpSpPr/>
            <p:nvPr/>
          </p:nvGrpSpPr>
          <p:grpSpPr>
            <a:xfrm>
              <a:off x="5652516" y="2438400"/>
              <a:ext cx="1369060" cy="360045"/>
              <a:chOff x="5652516" y="2840355"/>
              <a:chExt cx="1369060" cy="360045"/>
            </a:xfrm>
          </p:grpSpPr>
          <p:sp>
            <p:nvSpPr>
              <p:cNvPr id="22" name="object 9">
                <a:extLst>
                  <a:ext uri="{FF2B5EF4-FFF2-40B4-BE49-F238E27FC236}">
                    <a16:creationId xmlns:a16="http://schemas.microsoft.com/office/drawing/2014/main" id="{1D0DF71C-E39F-B50D-FC16-831684A01C91}"/>
                  </a:ext>
                </a:extLst>
              </p:cNvPr>
              <p:cNvSpPr/>
              <p:nvPr/>
            </p:nvSpPr>
            <p:spPr>
              <a:xfrm>
                <a:off x="5652516" y="2840355"/>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sp>
            <p:nvSpPr>
              <p:cNvPr id="23" name="object 11">
                <a:extLst>
                  <a:ext uri="{FF2B5EF4-FFF2-40B4-BE49-F238E27FC236}">
                    <a16:creationId xmlns:a16="http://schemas.microsoft.com/office/drawing/2014/main" id="{F4202269-4AA2-4A1C-E62E-5A5D33E68B33}"/>
                  </a:ext>
                </a:extLst>
              </p:cNvPr>
              <p:cNvSpPr txBox="1"/>
              <p:nvPr/>
            </p:nvSpPr>
            <p:spPr>
              <a:xfrm>
                <a:off x="5774232" y="2853055"/>
                <a:ext cx="11455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Consistence</a:t>
                </a:r>
                <a:endParaRPr sz="1800" b="1" dirty="0">
                  <a:latin typeface="Calibri"/>
                  <a:cs typeface="Calibri"/>
                </a:endParaRPr>
              </a:p>
            </p:txBody>
          </p:sp>
        </p:grpSp>
        <p:sp>
          <p:nvSpPr>
            <p:cNvPr id="9" name="object 12">
              <a:extLst>
                <a:ext uri="{FF2B5EF4-FFF2-40B4-BE49-F238E27FC236}">
                  <a16:creationId xmlns:a16="http://schemas.microsoft.com/office/drawing/2014/main" id="{9CF12D12-A111-10DD-6BD6-572B51E356D3}"/>
                </a:ext>
              </a:extLst>
            </p:cNvPr>
            <p:cNvSpPr/>
            <p:nvPr/>
          </p:nvSpPr>
          <p:spPr>
            <a:xfrm>
              <a:off x="2628900" y="1764791"/>
              <a:ext cx="3708400" cy="678180"/>
            </a:xfrm>
            <a:custGeom>
              <a:avLst/>
              <a:gdLst/>
              <a:ahLst/>
              <a:cxnLst/>
              <a:rect l="l" t="t" r="r" b="b"/>
              <a:pathLst>
                <a:path w="3708400" h="678180">
                  <a:moveTo>
                    <a:pt x="3707892" y="655320"/>
                  </a:moveTo>
                  <a:lnTo>
                    <a:pt x="3640836" y="574548"/>
                  </a:lnTo>
                  <a:lnTo>
                    <a:pt x="3637788" y="571500"/>
                  </a:lnTo>
                  <a:lnTo>
                    <a:pt x="3631692" y="569976"/>
                  </a:lnTo>
                  <a:lnTo>
                    <a:pt x="3624072" y="577596"/>
                  </a:lnTo>
                  <a:lnTo>
                    <a:pt x="3624072" y="582168"/>
                  </a:lnTo>
                  <a:lnTo>
                    <a:pt x="3627120" y="586740"/>
                  </a:lnTo>
                  <a:lnTo>
                    <a:pt x="3660978" y="627926"/>
                  </a:lnTo>
                  <a:lnTo>
                    <a:pt x="1946148" y="0"/>
                  </a:lnTo>
                  <a:lnTo>
                    <a:pt x="1943100" y="9144"/>
                  </a:lnTo>
                  <a:lnTo>
                    <a:pt x="1941652" y="4800"/>
                  </a:lnTo>
                  <a:lnTo>
                    <a:pt x="1941652" y="632460"/>
                  </a:lnTo>
                  <a:lnTo>
                    <a:pt x="1941576" y="637032"/>
                  </a:lnTo>
                  <a:lnTo>
                    <a:pt x="1941576" y="632460"/>
                  </a:lnTo>
                  <a:lnTo>
                    <a:pt x="1941652" y="4800"/>
                  </a:lnTo>
                  <a:lnTo>
                    <a:pt x="1940052" y="0"/>
                  </a:lnTo>
                  <a:lnTo>
                    <a:pt x="47879" y="628738"/>
                  </a:lnTo>
                  <a:lnTo>
                    <a:pt x="82296" y="589788"/>
                  </a:lnTo>
                  <a:lnTo>
                    <a:pt x="86868" y="585216"/>
                  </a:lnTo>
                  <a:lnTo>
                    <a:pt x="85344" y="579120"/>
                  </a:lnTo>
                  <a:lnTo>
                    <a:pt x="82296" y="576072"/>
                  </a:lnTo>
                  <a:lnTo>
                    <a:pt x="77724" y="573024"/>
                  </a:lnTo>
                  <a:lnTo>
                    <a:pt x="71628" y="573024"/>
                  </a:lnTo>
                  <a:lnTo>
                    <a:pt x="68580" y="576072"/>
                  </a:lnTo>
                  <a:lnTo>
                    <a:pt x="0" y="655320"/>
                  </a:lnTo>
                  <a:lnTo>
                    <a:pt x="102108" y="676656"/>
                  </a:lnTo>
                  <a:lnTo>
                    <a:pt x="106680" y="678180"/>
                  </a:lnTo>
                  <a:lnTo>
                    <a:pt x="112776" y="675132"/>
                  </a:lnTo>
                  <a:lnTo>
                    <a:pt x="112776" y="669036"/>
                  </a:lnTo>
                  <a:lnTo>
                    <a:pt x="114300" y="664464"/>
                  </a:lnTo>
                  <a:lnTo>
                    <a:pt x="111252" y="659892"/>
                  </a:lnTo>
                  <a:lnTo>
                    <a:pt x="105156" y="658368"/>
                  </a:lnTo>
                  <a:lnTo>
                    <a:pt x="53263" y="647255"/>
                  </a:lnTo>
                  <a:lnTo>
                    <a:pt x="1933727" y="22415"/>
                  </a:lnTo>
                  <a:lnTo>
                    <a:pt x="1923884" y="601370"/>
                  </a:lnTo>
                  <a:lnTo>
                    <a:pt x="1897380" y="554736"/>
                  </a:lnTo>
                  <a:lnTo>
                    <a:pt x="1894332" y="550164"/>
                  </a:lnTo>
                  <a:lnTo>
                    <a:pt x="1889760" y="548640"/>
                  </a:lnTo>
                  <a:lnTo>
                    <a:pt x="1885188" y="551688"/>
                  </a:lnTo>
                  <a:lnTo>
                    <a:pt x="1880616" y="553212"/>
                  </a:lnTo>
                  <a:lnTo>
                    <a:pt x="1879092" y="559308"/>
                  </a:lnTo>
                  <a:lnTo>
                    <a:pt x="1880616" y="563880"/>
                  </a:lnTo>
                  <a:lnTo>
                    <a:pt x="1932432" y="655320"/>
                  </a:lnTo>
                  <a:lnTo>
                    <a:pt x="1943277" y="637032"/>
                  </a:lnTo>
                  <a:lnTo>
                    <a:pt x="1985772" y="565404"/>
                  </a:lnTo>
                  <a:lnTo>
                    <a:pt x="1988820" y="560832"/>
                  </a:lnTo>
                  <a:lnTo>
                    <a:pt x="1987296" y="556260"/>
                  </a:lnTo>
                  <a:lnTo>
                    <a:pt x="1978152" y="550164"/>
                  </a:lnTo>
                  <a:lnTo>
                    <a:pt x="1972056" y="551688"/>
                  </a:lnTo>
                  <a:lnTo>
                    <a:pt x="1970532" y="556260"/>
                  </a:lnTo>
                  <a:lnTo>
                    <a:pt x="1942160" y="602602"/>
                  </a:lnTo>
                  <a:lnTo>
                    <a:pt x="1952002" y="22682"/>
                  </a:lnTo>
                  <a:lnTo>
                    <a:pt x="3653294" y="646188"/>
                  </a:lnTo>
                  <a:lnTo>
                    <a:pt x="3601212" y="655320"/>
                  </a:lnTo>
                  <a:lnTo>
                    <a:pt x="3596640" y="655320"/>
                  </a:lnTo>
                  <a:lnTo>
                    <a:pt x="3593592" y="661416"/>
                  </a:lnTo>
                  <a:lnTo>
                    <a:pt x="3593592" y="665988"/>
                  </a:lnTo>
                  <a:lnTo>
                    <a:pt x="3595116" y="670560"/>
                  </a:lnTo>
                  <a:lnTo>
                    <a:pt x="3599688" y="675132"/>
                  </a:lnTo>
                  <a:lnTo>
                    <a:pt x="3605784" y="673608"/>
                  </a:lnTo>
                  <a:lnTo>
                    <a:pt x="3690861" y="658368"/>
                  </a:lnTo>
                  <a:lnTo>
                    <a:pt x="3707892" y="655320"/>
                  </a:lnTo>
                  <a:close/>
                </a:path>
              </a:pathLst>
            </a:custGeom>
            <a:solidFill>
              <a:srgbClr val="4A7EBB"/>
            </a:solidFill>
          </p:spPr>
          <p:txBody>
            <a:bodyPr wrap="square" lIns="0" tIns="0" rIns="0" bIns="0" rtlCol="0"/>
            <a:lstStyle/>
            <a:p>
              <a:endParaRPr/>
            </a:p>
          </p:txBody>
        </p:sp>
        <p:cxnSp>
          <p:nvCxnSpPr>
            <p:cNvPr id="10" name="Connecteur droit avec flèche 17">
              <a:extLst>
                <a:ext uri="{FF2B5EF4-FFF2-40B4-BE49-F238E27FC236}">
                  <a16:creationId xmlns:a16="http://schemas.microsoft.com/office/drawing/2014/main" id="{076CD82A-1737-0117-2127-DDE817664C73}"/>
                </a:ext>
              </a:extLst>
            </p:cNvPr>
            <p:cNvCxnSpPr/>
            <p:nvPr/>
          </p:nvCxnSpPr>
          <p:spPr>
            <a:xfrm flipH="1">
              <a:off x="990600" y="1764791"/>
              <a:ext cx="3581400"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bject 9">
              <a:extLst>
                <a:ext uri="{FF2B5EF4-FFF2-40B4-BE49-F238E27FC236}">
                  <a16:creationId xmlns:a16="http://schemas.microsoft.com/office/drawing/2014/main" id="{DA443350-02C4-C724-68DE-425865EBB10C}"/>
                </a:ext>
              </a:extLst>
            </p:cNvPr>
            <p:cNvSpPr/>
            <p:nvPr/>
          </p:nvSpPr>
          <p:spPr>
            <a:xfrm>
              <a:off x="7241540" y="2430440"/>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cxnSp>
          <p:nvCxnSpPr>
            <p:cNvPr id="12" name="Connecteur droit avec flèche 25">
              <a:extLst>
                <a:ext uri="{FF2B5EF4-FFF2-40B4-BE49-F238E27FC236}">
                  <a16:creationId xmlns:a16="http://schemas.microsoft.com/office/drawing/2014/main" id="{BBCBC048-8EBE-0BE8-09FF-7CCC6064C514}"/>
                </a:ext>
              </a:extLst>
            </p:cNvPr>
            <p:cNvCxnSpPr/>
            <p:nvPr/>
          </p:nvCxnSpPr>
          <p:spPr>
            <a:xfrm>
              <a:off x="4572000" y="1764791"/>
              <a:ext cx="3253995"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4" name="Groupe 27">
              <a:extLst>
                <a:ext uri="{FF2B5EF4-FFF2-40B4-BE49-F238E27FC236}">
                  <a16:creationId xmlns:a16="http://schemas.microsoft.com/office/drawing/2014/main" id="{66821DB7-572C-6115-A400-9741C1A69691}"/>
                </a:ext>
              </a:extLst>
            </p:cNvPr>
            <p:cNvGrpSpPr/>
            <p:nvPr/>
          </p:nvGrpSpPr>
          <p:grpSpPr>
            <a:xfrm>
              <a:off x="336728" y="2424752"/>
              <a:ext cx="1187272" cy="360045"/>
              <a:chOff x="152400" y="2424752"/>
              <a:chExt cx="1187272" cy="360045"/>
            </a:xfrm>
          </p:grpSpPr>
          <p:sp>
            <p:nvSpPr>
              <p:cNvPr id="20" name="object 5">
                <a:extLst>
                  <a:ext uri="{FF2B5EF4-FFF2-40B4-BE49-F238E27FC236}">
                    <a16:creationId xmlns:a16="http://schemas.microsoft.com/office/drawing/2014/main" id="{E98240E7-5578-03C7-A587-941F84B1B398}"/>
                  </a:ext>
                </a:extLst>
              </p:cNvPr>
              <p:cNvSpPr/>
              <p:nvPr/>
            </p:nvSpPr>
            <p:spPr>
              <a:xfrm>
                <a:off x="152400" y="2424752"/>
                <a:ext cx="1187272"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p:spPr>
            <p:txBody>
              <a:bodyPr wrap="square" lIns="0" tIns="0" rIns="0" bIns="0" rtlCol="0"/>
              <a:lstStyle/>
              <a:p>
                <a:endParaRPr/>
              </a:p>
            </p:txBody>
          </p:sp>
          <p:sp>
            <p:nvSpPr>
              <p:cNvPr id="21" name="object 11">
                <a:extLst>
                  <a:ext uri="{FF2B5EF4-FFF2-40B4-BE49-F238E27FC236}">
                    <a16:creationId xmlns:a16="http://schemas.microsoft.com/office/drawing/2014/main" id="{31C0A86B-01DD-0D08-CDBA-BEF0C71F4277}"/>
                  </a:ext>
                </a:extLst>
              </p:cNvPr>
              <p:cNvSpPr txBox="1"/>
              <p:nvPr/>
            </p:nvSpPr>
            <p:spPr>
              <a:xfrm>
                <a:off x="332096" y="2442970"/>
                <a:ext cx="812768" cy="295149"/>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Validité</a:t>
                </a:r>
                <a:endParaRPr sz="1800" b="1" dirty="0">
                  <a:latin typeface="Calibri"/>
                  <a:cs typeface="Calibri"/>
                </a:endParaRPr>
              </a:p>
            </p:txBody>
          </p:sp>
        </p:grpSp>
        <p:grpSp>
          <p:nvGrpSpPr>
            <p:cNvPr id="15" name="Groupe 12">
              <a:extLst>
                <a:ext uri="{FF2B5EF4-FFF2-40B4-BE49-F238E27FC236}">
                  <a16:creationId xmlns:a16="http://schemas.microsoft.com/office/drawing/2014/main" id="{56D7C1A7-2C95-4FBF-5C5E-82B998A07516}"/>
                </a:ext>
              </a:extLst>
            </p:cNvPr>
            <p:cNvGrpSpPr/>
            <p:nvPr/>
          </p:nvGrpSpPr>
          <p:grpSpPr>
            <a:xfrm>
              <a:off x="2055494" y="2438400"/>
              <a:ext cx="1162677" cy="360045"/>
              <a:chOff x="1836419" y="2840355"/>
              <a:chExt cx="1162677" cy="360045"/>
            </a:xfrm>
          </p:grpSpPr>
          <p:sp>
            <p:nvSpPr>
              <p:cNvPr id="18" name="object 5">
                <a:extLst>
                  <a:ext uri="{FF2B5EF4-FFF2-40B4-BE49-F238E27FC236}">
                    <a16:creationId xmlns:a16="http://schemas.microsoft.com/office/drawing/2014/main" id="{81EEBEB0-FB16-C8D1-C313-0803AB87B8E5}"/>
                  </a:ext>
                </a:extLst>
              </p:cNvPr>
              <p:cNvSpPr/>
              <p:nvPr/>
            </p:nvSpPr>
            <p:spPr>
              <a:xfrm>
                <a:off x="1836419" y="2840355"/>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a:ln>
                <a:noFill/>
              </a:ln>
            </p:spPr>
            <p:txBody>
              <a:bodyPr wrap="square" lIns="0" tIns="0" rIns="0" bIns="0" rtlCol="0"/>
              <a:lstStyle/>
              <a:p>
                <a:endParaRPr/>
              </a:p>
            </p:txBody>
          </p:sp>
          <p:sp>
            <p:nvSpPr>
              <p:cNvPr id="19" name="object 11">
                <a:extLst>
                  <a:ext uri="{FF2B5EF4-FFF2-40B4-BE49-F238E27FC236}">
                    <a16:creationId xmlns:a16="http://schemas.microsoft.com/office/drawing/2014/main" id="{A279E694-71CE-DDE0-C23D-96BA6BC1E386}"/>
                  </a:ext>
                </a:extLst>
              </p:cNvPr>
              <p:cNvSpPr txBox="1"/>
              <p:nvPr/>
            </p:nvSpPr>
            <p:spPr>
              <a:xfrm>
                <a:off x="1912756" y="2853427"/>
                <a:ext cx="1084797"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Exactitude</a:t>
                </a:r>
                <a:endParaRPr sz="1800" b="1" dirty="0">
                  <a:latin typeface="Calibri"/>
                  <a:cs typeface="Calibri"/>
                </a:endParaRPr>
              </a:p>
            </p:txBody>
          </p:sp>
        </p:grpSp>
        <p:sp>
          <p:nvSpPr>
            <p:cNvPr id="16" name="object 11">
              <a:extLst>
                <a:ext uri="{FF2B5EF4-FFF2-40B4-BE49-F238E27FC236}">
                  <a16:creationId xmlns:a16="http://schemas.microsoft.com/office/drawing/2014/main" id="{357CA2D2-05F8-5C6F-CB0F-44892066EDE6}"/>
                </a:ext>
              </a:extLst>
            </p:cNvPr>
            <p:cNvSpPr txBox="1"/>
            <p:nvPr/>
          </p:nvSpPr>
          <p:spPr>
            <a:xfrm>
              <a:off x="3913496" y="2438400"/>
              <a:ext cx="1317498"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Complétude</a:t>
              </a:r>
              <a:endParaRPr sz="1800" b="1" dirty="0">
                <a:latin typeface="Calibri"/>
                <a:cs typeface="Calibri"/>
              </a:endParaRPr>
            </a:p>
          </p:txBody>
        </p:sp>
        <p:sp>
          <p:nvSpPr>
            <p:cNvPr id="17" name="Rectangle 16">
              <a:extLst>
                <a:ext uri="{FF2B5EF4-FFF2-40B4-BE49-F238E27FC236}">
                  <a16:creationId xmlns:a16="http://schemas.microsoft.com/office/drawing/2014/main" id="{0D78F71E-DF62-C60C-E73D-5CB603C2E87B}"/>
                </a:ext>
              </a:extLst>
            </p:cNvPr>
            <p:cNvSpPr/>
            <p:nvPr/>
          </p:nvSpPr>
          <p:spPr>
            <a:xfrm>
              <a:off x="7341598" y="2425609"/>
              <a:ext cx="1213922" cy="369332"/>
            </a:xfrm>
            <a:prstGeom prst="rect">
              <a:avLst/>
            </a:prstGeom>
          </p:spPr>
          <p:txBody>
            <a:bodyPr wrap="none">
              <a:spAutoFit/>
            </a:bodyPr>
            <a:lstStyle/>
            <a:p>
              <a:r>
                <a:rPr lang="en-US" b="1" spc="-10" dirty="0" err="1">
                  <a:solidFill>
                    <a:srgbClr val="FFFFFF"/>
                  </a:solidFill>
                  <a:cs typeface="Calibri"/>
                </a:rPr>
                <a:t>Uniformité</a:t>
              </a:r>
              <a:endParaRPr lang="en-US" b="1" dirty="0"/>
            </a:p>
          </p:txBody>
        </p:sp>
      </p:grpSp>
      <p:grpSp>
        <p:nvGrpSpPr>
          <p:cNvPr id="26" name="Group 25">
            <a:extLst>
              <a:ext uri="{FF2B5EF4-FFF2-40B4-BE49-F238E27FC236}">
                <a16:creationId xmlns:a16="http://schemas.microsoft.com/office/drawing/2014/main" id="{EB03B6C7-4236-62A0-B058-2522A19294EF}"/>
              </a:ext>
            </a:extLst>
          </p:cNvPr>
          <p:cNvGrpSpPr/>
          <p:nvPr/>
        </p:nvGrpSpPr>
        <p:grpSpPr>
          <a:xfrm>
            <a:off x="139700" y="5574268"/>
            <a:ext cx="8875818" cy="875375"/>
            <a:chOff x="139700" y="5574268"/>
            <a:chExt cx="8875818" cy="875375"/>
          </a:xfrm>
        </p:grpSpPr>
        <p:sp>
          <p:nvSpPr>
            <p:cNvPr id="5" name="Rectangle 1">
              <a:extLst>
                <a:ext uri="{FF2B5EF4-FFF2-40B4-BE49-F238E27FC236}">
                  <a16:creationId xmlns:a16="http://schemas.microsoft.com/office/drawing/2014/main" id="{40C5F34C-F5E4-76F8-14EF-1CED64BAA11A}"/>
                </a:ext>
              </a:extLst>
            </p:cNvPr>
            <p:cNvSpPr>
              <a:spLocks noChangeArrowheads="1"/>
            </p:cNvSpPr>
            <p:nvPr/>
          </p:nvSpPr>
          <p:spPr bwMode="auto">
            <a:xfrm>
              <a:off x="320358" y="5930900"/>
              <a:ext cx="8695160" cy="51874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eaLnBrk="0" fontAlgn="base" hangingPunct="0">
                <a:spcBef>
                  <a:spcPts val="600"/>
                </a:spcBef>
                <a:spcAft>
                  <a:spcPts val="600"/>
                </a:spcAft>
              </a:pPr>
              <a:r>
                <a:rPr lang="fr-FR" dirty="0">
                  <a:solidFill>
                    <a:srgbClr val="202124"/>
                  </a:solidFill>
                  <a:latin typeface="+mj-lt"/>
                </a:rPr>
                <a:t>Pour analyser les mouvements de marché, chaque transaction doit contenir la </a:t>
              </a:r>
              <a:r>
                <a:rPr lang="fr-FR" b="1" i="1" dirty="0">
                  <a:solidFill>
                    <a:srgbClr val="202124"/>
                  </a:solidFill>
                  <a:latin typeface="+mj-lt"/>
                </a:rPr>
                <a:t>date</a:t>
              </a:r>
              <a:r>
                <a:rPr lang="fr-FR" dirty="0">
                  <a:solidFill>
                    <a:srgbClr val="202124"/>
                  </a:solidFill>
                  <a:latin typeface="+mj-lt"/>
                </a:rPr>
                <a:t>, l’</a:t>
              </a:r>
              <a:r>
                <a:rPr lang="fr-FR" b="1" i="1" dirty="0">
                  <a:solidFill>
                    <a:srgbClr val="202124"/>
                  </a:solidFill>
                  <a:latin typeface="+mj-lt"/>
                </a:rPr>
                <a:t>heure</a:t>
              </a:r>
              <a:r>
                <a:rPr lang="fr-FR" dirty="0">
                  <a:solidFill>
                    <a:srgbClr val="202124"/>
                  </a:solidFill>
                  <a:latin typeface="+mj-lt"/>
                </a:rPr>
                <a:t>, le </a:t>
              </a:r>
              <a:r>
                <a:rPr lang="fr-FR" b="1" i="1" dirty="0">
                  <a:solidFill>
                    <a:srgbClr val="202124"/>
                  </a:solidFill>
                  <a:latin typeface="+mj-lt"/>
                </a:rPr>
                <a:t>volume</a:t>
              </a:r>
              <a:r>
                <a:rPr lang="fr-FR" dirty="0">
                  <a:solidFill>
                    <a:srgbClr val="202124"/>
                  </a:solidFill>
                  <a:latin typeface="+mj-lt"/>
                </a:rPr>
                <a:t>, le </a:t>
              </a:r>
              <a:r>
                <a:rPr lang="fr-FR" b="1" i="1" dirty="0">
                  <a:solidFill>
                    <a:srgbClr val="202124"/>
                  </a:solidFill>
                  <a:latin typeface="+mj-lt"/>
                </a:rPr>
                <a:t>prix</a:t>
              </a:r>
              <a:r>
                <a:rPr lang="fr-FR" dirty="0">
                  <a:solidFill>
                    <a:srgbClr val="202124"/>
                  </a:solidFill>
                  <a:latin typeface="+mj-lt"/>
                </a:rPr>
                <a:t> et le </a:t>
              </a:r>
              <a:r>
                <a:rPr lang="fr-FR" b="1" i="1" dirty="0">
                  <a:solidFill>
                    <a:srgbClr val="202124"/>
                  </a:solidFill>
                  <a:latin typeface="+mj-lt"/>
                </a:rPr>
                <a:t>titre</a:t>
              </a:r>
              <a:r>
                <a:rPr lang="fr-FR" dirty="0">
                  <a:solidFill>
                    <a:srgbClr val="202124"/>
                  </a:solidFill>
                  <a:latin typeface="+mj-lt"/>
                </a:rPr>
                <a:t> concerné.</a:t>
              </a:r>
              <a:endParaRPr lang="en-US" dirty="0">
                <a:solidFill>
                  <a:srgbClr val="202124"/>
                </a:solidFill>
                <a:latin typeface="+mj-lt"/>
              </a:endParaRPr>
            </a:p>
          </p:txBody>
        </p:sp>
        <p:sp>
          <p:nvSpPr>
            <p:cNvPr id="24" name="ZoneTexte 29">
              <a:extLst>
                <a:ext uri="{FF2B5EF4-FFF2-40B4-BE49-F238E27FC236}">
                  <a16:creationId xmlns:a16="http://schemas.microsoft.com/office/drawing/2014/main" id="{08CED773-A743-EF4F-0AE9-F86B04B5E161}"/>
                </a:ext>
              </a:extLst>
            </p:cNvPr>
            <p:cNvSpPr txBox="1"/>
            <p:nvPr/>
          </p:nvSpPr>
          <p:spPr>
            <a:xfrm>
              <a:off x="139700" y="5574268"/>
              <a:ext cx="2489200" cy="369332"/>
            </a:xfrm>
            <a:prstGeom prst="rect">
              <a:avLst/>
            </a:prstGeom>
            <a:solidFill>
              <a:schemeClr val="accent1">
                <a:lumMod val="20000"/>
                <a:lumOff val="80000"/>
              </a:schemeClr>
            </a:solidFill>
          </p:spPr>
          <p:txBody>
            <a:bodyPr wrap="square" rtlCol="0">
              <a:spAutoFit/>
            </a:bodyPr>
            <a:lstStyle/>
            <a:p>
              <a:r>
                <a:rPr lang="en-US" b="1" dirty="0">
                  <a:solidFill>
                    <a:schemeClr val="tx2"/>
                  </a:solidFill>
                </a:rPr>
                <a:t>Transactions </a:t>
              </a:r>
              <a:r>
                <a:rPr lang="en-US" b="1" dirty="0" err="1">
                  <a:solidFill>
                    <a:schemeClr val="tx2"/>
                  </a:solidFill>
                </a:rPr>
                <a:t>boursiéres</a:t>
              </a:r>
              <a:endParaRPr lang="en-US" sz="1600" b="1" dirty="0">
                <a:solidFill>
                  <a:schemeClr val="tx2"/>
                </a:solidFill>
              </a:endParaRPr>
            </a:p>
          </p:txBody>
        </p:sp>
      </p:grpSp>
      <p:sp>
        <p:nvSpPr>
          <p:cNvPr id="29" name="object 5">
            <a:extLst>
              <a:ext uri="{FF2B5EF4-FFF2-40B4-BE49-F238E27FC236}">
                <a16:creationId xmlns:a16="http://schemas.microsoft.com/office/drawing/2014/main" id="{4DDD3089-FD8C-32FB-1905-43F63DC9EA9B}"/>
              </a:ext>
            </a:extLst>
          </p:cNvPr>
          <p:cNvSpPr/>
          <p:nvPr/>
        </p:nvSpPr>
        <p:spPr>
          <a:xfrm>
            <a:off x="76200" y="4207365"/>
            <a:ext cx="1278945" cy="327314"/>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a:ln>
            <a:noFill/>
          </a:ln>
        </p:spPr>
        <p:txBody>
          <a:bodyPr wrap="square" lIns="0" tIns="0" rIns="0" bIns="0" rtlCol="0"/>
          <a:lstStyle/>
          <a:p>
            <a:pPr algn="ctr"/>
            <a:r>
              <a:rPr lang="fr-FR" b="1" dirty="0"/>
              <a:t>Exemples</a:t>
            </a:r>
            <a:endParaRPr b="1" dirty="0"/>
          </a:p>
        </p:txBody>
      </p:sp>
      <p:sp>
        <p:nvSpPr>
          <p:cNvPr id="3" name="object 2">
            <a:extLst>
              <a:ext uri="{FF2B5EF4-FFF2-40B4-BE49-F238E27FC236}">
                <a16:creationId xmlns:a16="http://schemas.microsoft.com/office/drawing/2014/main" id="{C8E37AFD-01A8-9A1C-87F7-8B8E70DA2229}"/>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Qualité de données</a:t>
            </a:r>
            <a:endParaRPr sz="3600" dirty="0"/>
          </a:p>
        </p:txBody>
      </p:sp>
      <p:sp>
        <p:nvSpPr>
          <p:cNvPr id="8" name="Slide Number Placeholder 7">
            <a:extLst>
              <a:ext uri="{FF2B5EF4-FFF2-40B4-BE49-F238E27FC236}">
                <a16:creationId xmlns:a16="http://schemas.microsoft.com/office/drawing/2014/main" id="{900CFD74-1BF8-FDD2-056A-0E748C452A90}"/>
              </a:ext>
            </a:extLst>
          </p:cNvPr>
          <p:cNvSpPr>
            <a:spLocks noGrp="1"/>
          </p:cNvSpPr>
          <p:nvPr>
            <p:ph type="sldNum" sz="quarter" idx="7"/>
          </p:nvPr>
        </p:nvSpPr>
        <p:spPr/>
        <p:txBody>
          <a:bodyPr/>
          <a:lstStyle/>
          <a:p>
            <a:pPr marL="38100">
              <a:lnSpc>
                <a:spcPts val="1240"/>
              </a:lnSpc>
            </a:pPr>
            <a:fld id="{81D60167-4931-47E6-BA6A-407CBD079E47}" type="slidenum">
              <a:rPr lang="fr-FR" smtClean="0"/>
              <a:t>44</a:t>
            </a:fld>
            <a:endParaRPr lang="fr-FR" dirty="0"/>
          </a:p>
        </p:txBody>
      </p:sp>
    </p:spTree>
    <p:extLst>
      <p:ext uri="{BB962C8B-B14F-4D97-AF65-F5344CB8AC3E}">
        <p14:creationId xmlns:p14="http://schemas.microsoft.com/office/powerpoint/2010/main" val="899605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749"/>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499"/>
                                          </p:stCondLst>
                                        </p:cTn>
                                        <p:tgtEl>
                                          <p:spTgt spid="2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13" grpId="0"/>
      <p:bldP spid="2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à coins arrondis 37"/>
          <p:cNvSpPr/>
          <p:nvPr/>
        </p:nvSpPr>
        <p:spPr>
          <a:xfrm>
            <a:off x="516424" y="2286000"/>
            <a:ext cx="8398976" cy="663430"/>
          </a:xfrm>
          <a:prstGeom prst="wedgeRoundRectCallout">
            <a:avLst>
              <a:gd name="adj1" fmla="val 18698"/>
              <a:gd name="adj2" fmla="val -84669"/>
              <a:gd name="adj3" fmla="val 16667"/>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b="1" i="1" dirty="0">
                <a:solidFill>
                  <a:schemeClr val="tx1"/>
                </a:solidFill>
              </a:rPr>
              <a:t>Synchronisation</a:t>
            </a:r>
            <a:r>
              <a:rPr lang="fr-FR" dirty="0">
                <a:solidFill>
                  <a:schemeClr val="tx1"/>
                </a:solidFill>
              </a:rPr>
              <a:t> et absence de </a:t>
            </a:r>
            <a:r>
              <a:rPr lang="fr-FR" b="1" i="1" dirty="0">
                <a:solidFill>
                  <a:schemeClr val="tx1"/>
                </a:solidFill>
              </a:rPr>
              <a:t>contradiction</a:t>
            </a:r>
            <a:r>
              <a:rPr lang="fr-FR" dirty="0">
                <a:solidFill>
                  <a:schemeClr val="tx1"/>
                </a:solidFill>
              </a:rPr>
              <a:t> à la fois au sein de chaque </a:t>
            </a:r>
            <a:r>
              <a:rPr lang="fr-FR" dirty="0" err="1">
                <a:solidFill>
                  <a:schemeClr val="tx1"/>
                </a:solidFill>
              </a:rPr>
              <a:t>dataset</a:t>
            </a:r>
            <a:r>
              <a:rPr lang="fr-FR" dirty="0">
                <a:solidFill>
                  <a:schemeClr val="tx1"/>
                </a:solidFill>
              </a:rPr>
              <a:t> et entre les différents </a:t>
            </a:r>
            <a:r>
              <a:rPr lang="fr-FR" dirty="0" err="1">
                <a:solidFill>
                  <a:schemeClr val="tx1"/>
                </a:solidFill>
              </a:rPr>
              <a:t>datasets</a:t>
            </a:r>
            <a:r>
              <a:rPr lang="fr-FR" dirty="0">
                <a:solidFill>
                  <a:schemeClr val="tx1"/>
                </a:solidFill>
              </a:rPr>
              <a:t>, à l’échelle de l’organisation.</a:t>
            </a:r>
            <a:endParaRPr lang="en-US" b="1" dirty="0">
              <a:solidFill>
                <a:schemeClr val="tx1"/>
              </a:solidFill>
            </a:endParaRPr>
          </a:p>
        </p:txBody>
      </p:sp>
      <p:grpSp>
        <p:nvGrpSpPr>
          <p:cNvPr id="2" name="Groupe 14">
            <a:extLst>
              <a:ext uri="{FF2B5EF4-FFF2-40B4-BE49-F238E27FC236}">
                <a16:creationId xmlns:a16="http://schemas.microsoft.com/office/drawing/2014/main" id="{74AF933B-26F1-C958-A30B-C99C3ACCC06E}"/>
              </a:ext>
            </a:extLst>
          </p:cNvPr>
          <p:cNvGrpSpPr/>
          <p:nvPr/>
        </p:nvGrpSpPr>
        <p:grpSpPr>
          <a:xfrm>
            <a:off x="336728" y="990600"/>
            <a:ext cx="8273872" cy="1033654"/>
            <a:chOff x="336728" y="1764791"/>
            <a:chExt cx="8273872" cy="1033654"/>
          </a:xfrm>
        </p:grpSpPr>
        <p:sp>
          <p:nvSpPr>
            <p:cNvPr id="6" name="object 7">
              <a:extLst>
                <a:ext uri="{FF2B5EF4-FFF2-40B4-BE49-F238E27FC236}">
                  <a16:creationId xmlns:a16="http://schemas.microsoft.com/office/drawing/2014/main" id="{BD02D237-A9CF-9D82-297C-2A53C9970DE7}"/>
                </a:ext>
              </a:extLst>
            </p:cNvPr>
            <p:cNvSpPr/>
            <p:nvPr/>
          </p:nvSpPr>
          <p:spPr>
            <a:xfrm>
              <a:off x="3810000" y="2420111"/>
              <a:ext cx="1493189" cy="360045"/>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accent1">
                <a:lumMod val="20000"/>
                <a:lumOff val="80000"/>
              </a:schemeClr>
            </a:solidFill>
          </p:spPr>
          <p:txBody>
            <a:bodyPr wrap="square" lIns="0" tIns="0" rIns="0" bIns="0" rtlCol="0"/>
            <a:lstStyle/>
            <a:p>
              <a:endParaRPr/>
            </a:p>
          </p:txBody>
        </p:sp>
        <p:grpSp>
          <p:nvGrpSpPr>
            <p:cNvPr id="7" name="Groupe 13">
              <a:extLst>
                <a:ext uri="{FF2B5EF4-FFF2-40B4-BE49-F238E27FC236}">
                  <a16:creationId xmlns:a16="http://schemas.microsoft.com/office/drawing/2014/main" id="{F138B373-E74B-DCAB-B20A-A42F506D90AF}"/>
                </a:ext>
              </a:extLst>
            </p:cNvPr>
            <p:cNvGrpSpPr/>
            <p:nvPr/>
          </p:nvGrpSpPr>
          <p:grpSpPr>
            <a:xfrm>
              <a:off x="5652516" y="2438400"/>
              <a:ext cx="1369060" cy="360045"/>
              <a:chOff x="5652516" y="2840355"/>
              <a:chExt cx="1369060" cy="360045"/>
            </a:xfrm>
          </p:grpSpPr>
          <p:sp>
            <p:nvSpPr>
              <p:cNvPr id="20" name="object 9">
                <a:extLst>
                  <a:ext uri="{FF2B5EF4-FFF2-40B4-BE49-F238E27FC236}">
                    <a16:creationId xmlns:a16="http://schemas.microsoft.com/office/drawing/2014/main" id="{8C8A6353-1820-1E6B-9FB4-99116F570FC6}"/>
                  </a:ext>
                </a:extLst>
              </p:cNvPr>
              <p:cNvSpPr/>
              <p:nvPr/>
            </p:nvSpPr>
            <p:spPr>
              <a:xfrm>
                <a:off x="5652516" y="2840355"/>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rgbClr val="4F81BD"/>
              </a:solidFill>
            </p:spPr>
            <p:txBody>
              <a:bodyPr wrap="square" lIns="0" tIns="0" rIns="0" bIns="0" rtlCol="0"/>
              <a:lstStyle/>
              <a:p>
                <a:endParaRPr/>
              </a:p>
            </p:txBody>
          </p:sp>
          <p:sp>
            <p:nvSpPr>
              <p:cNvPr id="21" name="object 11">
                <a:extLst>
                  <a:ext uri="{FF2B5EF4-FFF2-40B4-BE49-F238E27FC236}">
                    <a16:creationId xmlns:a16="http://schemas.microsoft.com/office/drawing/2014/main" id="{9A23D378-C70E-079A-EFF2-89411700434B}"/>
                  </a:ext>
                </a:extLst>
              </p:cNvPr>
              <p:cNvSpPr txBox="1"/>
              <p:nvPr/>
            </p:nvSpPr>
            <p:spPr>
              <a:xfrm>
                <a:off x="5774232" y="2853055"/>
                <a:ext cx="11455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Consistence</a:t>
                </a:r>
                <a:endParaRPr sz="1800" b="1" dirty="0">
                  <a:latin typeface="Calibri"/>
                  <a:cs typeface="Calibri"/>
                </a:endParaRPr>
              </a:p>
            </p:txBody>
          </p:sp>
        </p:grpSp>
        <p:sp>
          <p:nvSpPr>
            <p:cNvPr id="8" name="object 12">
              <a:extLst>
                <a:ext uri="{FF2B5EF4-FFF2-40B4-BE49-F238E27FC236}">
                  <a16:creationId xmlns:a16="http://schemas.microsoft.com/office/drawing/2014/main" id="{4C529374-87C1-AF28-1491-13F032952308}"/>
                </a:ext>
              </a:extLst>
            </p:cNvPr>
            <p:cNvSpPr/>
            <p:nvPr/>
          </p:nvSpPr>
          <p:spPr>
            <a:xfrm>
              <a:off x="2628900" y="1764791"/>
              <a:ext cx="3708400" cy="678180"/>
            </a:xfrm>
            <a:custGeom>
              <a:avLst/>
              <a:gdLst/>
              <a:ahLst/>
              <a:cxnLst/>
              <a:rect l="l" t="t" r="r" b="b"/>
              <a:pathLst>
                <a:path w="3708400" h="678180">
                  <a:moveTo>
                    <a:pt x="3707892" y="655320"/>
                  </a:moveTo>
                  <a:lnTo>
                    <a:pt x="3640836" y="574548"/>
                  </a:lnTo>
                  <a:lnTo>
                    <a:pt x="3637788" y="571500"/>
                  </a:lnTo>
                  <a:lnTo>
                    <a:pt x="3631692" y="569976"/>
                  </a:lnTo>
                  <a:lnTo>
                    <a:pt x="3624072" y="577596"/>
                  </a:lnTo>
                  <a:lnTo>
                    <a:pt x="3624072" y="582168"/>
                  </a:lnTo>
                  <a:lnTo>
                    <a:pt x="3627120" y="586740"/>
                  </a:lnTo>
                  <a:lnTo>
                    <a:pt x="3660978" y="627926"/>
                  </a:lnTo>
                  <a:lnTo>
                    <a:pt x="1946148" y="0"/>
                  </a:lnTo>
                  <a:lnTo>
                    <a:pt x="1943100" y="9144"/>
                  </a:lnTo>
                  <a:lnTo>
                    <a:pt x="1941652" y="4800"/>
                  </a:lnTo>
                  <a:lnTo>
                    <a:pt x="1941652" y="632460"/>
                  </a:lnTo>
                  <a:lnTo>
                    <a:pt x="1941576" y="637032"/>
                  </a:lnTo>
                  <a:lnTo>
                    <a:pt x="1941576" y="632460"/>
                  </a:lnTo>
                  <a:lnTo>
                    <a:pt x="1941652" y="4800"/>
                  </a:lnTo>
                  <a:lnTo>
                    <a:pt x="1940052" y="0"/>
                  </a:lnTo>
                  <a:lnTo>
                    <a:pt x="47879" y="628738"/>
                  </a:lnTo>
                  <a:lnTo>
                    <a:pt x="82296" y="589788"/>
                  </a:lnTo>
                  <a:lnTo>
                    <a:pt x="86868" y="585216"/>
                  </a:lnTo>
                  <a:lnTo>
                    <a:pt x="85344" y="579120"/>
                  </a:lnTo>
                  <a:lnTo>
                    <a:pt x="82296" y="576072"/>
                  </a:lnTo>
                  <a:lnTo>
                    <a:pt x="77724" y="573024"/>
                  </a:lnTo>
                  <a:lnTo>
                    <a:pt x="71628" y="573024"/>
                  </a:lnTo>
                  <a:lnTo>
                    <a:pt x="68580" y="576072"/>
                  </a:lnTo>
                  <a:lnTo>
                    <a:pt x="0" y="655320"/>
                  </a:lnTo>
                  <a:lnTo>
                    <a:pt x="102108" y="676656"/>
                  </a:lnTo>
                  <a:lnTo>
                    <a:pt x="106680" y="678180"/>
                  </a:lnTo>
                  <a:lnTo>
                    <a:pt x="112776" y="675132"/>
                  </a:lnTo>
                  <a:lnTo>
                    <a:pt x="112776" y="669036"/>
                  </a:lnTo>
                  <a:lnTo>
                    <a:pt x="114300" y="664464"/>
                  </a:lnTo>
                  <a:lnTo>
                    <a:pt x="111252" y="659892"/>
                  </a:lnTo>
                  <a:lnTo>
                    <a:pt x="105156" y="658368"/>
                  </a:lnTo>
                  <a:lnTo>
                    <a:pt x="53263" y="647255"/>
                  </a:lnTo>
                  <a:lnTo>
                    <a:pt x="1933727" y="22415"/>
                  </a:lnTo>
                  <a:lnTo>
                    <a:pt x="1923884" y="601370"/>
                  </a:lnTo>
                  <a:lnTo>
                    <a:pt x="1897380" y="554736"/>
                  </a:lnTo>
                  <a:lnTo>
                    <a:pt x="1894332" y="550164"/>
                  </a:lnTo>
                  <a:lnTo>
                    <a:pt x="1889760" y="548640"/>
                  </a:lnTo>
                  <a:lnTo>
                    <a:pt x="1885188" y="551688"/>
                  </a:lnTo>
                  <a:lnTo>
                    <a:pt x="1880616" y="553212"/>
                  </a:lnTo>
                  <a:lnTo>
                    <a:pt x="1879092" y="559308"/>
                  </a:lnTo>
                  <a:lnTo>
                    <a:pt x="1880616" y="563880"/>
                  </a:lnTo>
                  <a:lnTo>
                    <a:pt x="1932432" y="655320"/>
                  </a:lnTo>
                  <a:lnTo>
                    <a:pt x="1943277" y="637032"/>
                  </a:lnTo>
                  <a:lnTo>
                    <a:pt x="1985772" y="565404"/>
                  </a:lnTo>
                  <a:lnTo>
                    <a:pt x="1988820" y="560832"/>
                  </a:lnTo>
                  <a:lnTo>
                    <a:pt x="1987296" y="556260"/>
                  </a:lnTo>
                  <a:lnTo>
                    <a:pt x="1978152" y="550164"/>
                  </a:lnTo>
                  <a:lnTo>
                    <a:pt x="1972056" y="551688"/>
                  </a:lnTo>
                  <a:lnTo>
                    <a:pt x="1970532" y="556260"/>
                  </a:lnTo>
                  <a:lnTo>
                    <a:pt x="1942160" y="602602"/>
                  </a:lnTo>
                  <a:lnTo>
                    <a:pt x="1952002" y="22682"/>
                  </a:lnTo>
                  <a:lnTo>
                    <a:pt x="3653294" y="646188"/>
                  </a:lnTo>
                  <a:lnTo>
                    <a:pt x="3601212" y="655320"/>
                  </a:lnTo>
                  <a:lnTo>
                    <a:pt x="3596640" y="655320"/>
                  </a:lnTo>
                  <a:lnTo>
                    <a:pt x="3593592" y="661416"/>
                  </a:lnTo>
                  <a:lnTo>
                    <a:pt x="3593592" y="665988"/>
                  </a:lnTo>
                  <a:lnTo>
                    <a:pt x="3595116" y="670560"/>
                  </a:lnTo>
                  <a:lnTo>
                    <a:pt x="3599688" y="675132"/>
                  </a:lnTo>
                  <a:lnTo>
                    <a:pt x="3605784" y="673608"/>
                  </a:lnTo>
                  <a:lnTo>
                    <a:pt x="3690861" y="658368"/>
                  </a:lnTo>
                  <a:lnTo>
                    <a:pt x="3707892" y="655320"/>
                  </a:lnTo>
                  <a:close/>
                </a:path>
              </a:pathLst>
            </a:custGeom>
            <a:solidFill>
              <a:srgbClr val="4A7EBB"/>
            </a:solidFill>
          </p:spPr>
          <p:txBody>
            <a:bodyPr wrap="square" lIns="0" tIns="0" rIns="0" bIns="0" rtlCol="0"/>
            <a:lstStyle/>
            <a:p>
              <a:endParaRPr/>
            </a:p>
          </p:txBody>
        </p:sp>
        <p:cxnSp>
          <p:nvCxnSpPr>
            <p:cNvPr id="9" name="Connecteur droit avec flèche 17">
              <a:extLst>
                <a:ext uri="{FF2B5EF4-FFF2-40B4-BE49-F238E27FC236}">
                  <a16:creationId xmlns:a16="http://schemas.microsoft.com/office/drawing/2014/main" id="{FFD4E12B-52D8-6334-5111-1FB9304FB4E0}"/>
                </a:ext>
              </a:extLst>
            </p:cNvPr>
            <p:cNvCxnSpPr/>
            <p:nvPr/>
          </p:nvCxnSpPr>
          <p:spPr>
            <a:xfrm flipH="1">
              <a:off x="990600" y="1764791"/>
              <a:ext cx="3581400"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object 9">
              <a:extLst>
                <a:ext uri="{FF2B5EF4-FFF2-40B4-BE49-F238E27FC236}">
                  <a16:creationId xmlns:a16="http://schemas.microsoft.com/office/drawing/2014/main" id="{FDBEA5F3-EAAA-6CF5-B7CF-E0266232F9B8}"/>
                </a:ext>
              </a:extLst>
            </p:cNvPr>
            <p:cNvSpPr/>
            <p:nvPr/>
          </p:nvSpPr>
          <p:spPr>
            <a:xfrm>
              <a:off x="7241540" y="2430440"/>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cxnSp>
          <p:nvCxnSpPr>
            <p:cNvPr id="11" name="Connecteur droit avec flèche 25">
              <a:extLst>
                <a:ext uri="{FF2B5EF4-FFF2-40B4-BE49-F238E27FC236}">
                  <a16:creationId xmlns:a16="http://schemas.microsoft.com/office/drawing/2014/main" id="{5531389E-2877-AB7C-69CC-65B8F465010A}"/>
                </a:ext>
              </a:extLst>
            </p:cNvPr>
            <p:cNvCxnSpPr/>
            <p:nvPr/>
          </p:nvCxnSpPr>
          <p:spPr>
            <a:xfrm>
              <a:off x="4572000" y="1764791"/>
              <a:ext cx="3253995"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 name="Groupe 27">
              <a:extLst>
                <a:ext uri="{FF2B5EF4-FFF2-40B4-BE49-F238E27FC236}">
                  <a16:creationId xmlns:a16="http://schemas.microsoft.com/office/drawing/2014/main" id="{03279BFC-15C6-1891-D46E-5119129D91F8}"/>
                </a:ext>
              </a:extLst>
            </p:cNvPr>
            <p:cNvGrpSpPr/>
            <p:nvPr/>
          </p:nvGrpSpPr>
          <p:grpSpPr>
            <a:xfrm>
              <a:off x="336728" y="2424752"/>
              <a:ext cx="1187272" cy="360045"/>
              <a:chOff x="152400" y="2424752"/>
              <a:chExt cx="1187272" cy="360045"/>
            </a:xfrm>
          </p:grpSpPr>
          <p:sp>
            <p:nvSpPr>
              <p:cNvPr id="18" name="object 5">
                <a:extLst>
                  <a:ext uri="{FF2B5EF4-FFF2-40B4-BE49-F238E27FC236}">
                    <a16:creationId xmlns:a16="http://schemas.microsoft.com/office/drawing/2014/main" id="{6279B1F5-D80E-CC77-34DB-078700721A69}"/>
                  </a:ext>
                </a:extLst>
              </p:cNvPr>
              <p:cNvSpPr/>
              <p:nvPr/>
            </p:nvSpPr>
            <p:spPr>
              <a:xfrm>
                <a:off x="152400" y="2424752"/>
                <a:ext cx="1187272"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p:spPr>
            <p:txBody>
              <a:bodyPr wrap="square" lIns="0" tIns="0" rIns="0" bIns="0" rtlCol="0"/>
              <a:lstStyle/>
              <a:p>
                <a:endParaRPr dirty="0"/>
              </a:p>
            </p:txBody>
          </p:sp>
          <p:sp>
            <p:nvSpPr>
              <p:cNvPr id="19" name="object 11">
                <a:extLst>
                  <a:ext uri="{FF2B5EF4-FFF2-40B4-BE49-F238E27FC236}">
                    <a16:creationId xmlns:a16="http://schemas.microsoft.com/office/drawing/2014/main" id="{DFD54EB0-45D6-004E-8578-1401DD3F6C95}"/>
                  </a:ext>
                </a:extLst>
              </p:cNvPr>
              <p:cNvSpPr txBox="1"/>
              <p:nvPr/>
            </p:nvSpPr>
            <p:spPr>
              <a:xfrm>
                <a:off x="332096" y="2442970"/>
                <a:ext cx="812768" cy="295149"/>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Validité</a:t>
                </a:r>
                <a:endParaRPr sz="1800" b="1" dirty="0">
                  <a:latin typeface="Calibri"/>
                  <a:cs typeface="Calibri"/>
                </a:endParaRPr>
              </a:p>
            </p:txBody>
          </p:sp>
        </p:grpSp>
        <p:grpSp>
          <p:nvGrpSpPr>
            <p:cNvPr id="13" name="Groupe 12">
              <a:extLst>
                <a:ext uri="{FF2B5EF4-FFF2-40B4-BE49-F238E27FC236}">
                  <a16:creationId xmlns:a16="http://schemas.microsoft.com/office/drawing/2014/main" id="{8308E3FB-E5B6-A152-8DE5-FFCE9D5D7DFB}"/>
                </a:ext>
              </a:extLst>
            </p:cNvPr>
            <p:cNvGrpSpPr/>
            <p:nvPr/>
          </p:nvGrpSpPr>
          <p:grpSpPr>
            <a:xfrm>
              <a:off x="2055494" y="2438400"/>
              <a:ext cx="1162677" cy="360045"/>
              <a:chOff x="1836419" y="2840355"/>
              <a:chExt cx="1162677" cy="360045"/>
            </a:xfrm>
          </p:grpSpPr>
          <p:sp>
            <p:nvSpPr>
              <p:cNvPr id="16" name="object 5">
                <a:extLst>
                  <a:ext uri="{FF2B5EF4-FFF2-40B4-BE49-F238E27FC236}">
                    <a16:creationId xmlns:a16="http://schemas.microsoft.com/office/drawing/2014/main" id="{A4F1384B-5577-AE21-8FCC-01D22C36DFD8}"/>
                  </a:ext>
                </a:extLst>
              </p:cNvPr>
              <p:cNvSpPr/>
              <p:nvPr/>
            </p:nvSpPr>
            <p:spPr>
              <a:xfrm>
                <a:off x="1836419" y="2840355"/>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a:ln>
                <a:noFill/>
              </a:ln>
            </p:spPr>
            <p:txBody>
              <a:bodyPr wrap="square" lIns="0" tIns="0" rIns="0" bIns="0" rtlCol="0"/>
              <a:lstStyle/>
              <a:p>
                <a:endParaRPr/>
              </a:p>
            </p:txBody>
          </p:sp>
          <p:sp>
            <p:nvSpPr>
              <p:cNvPr id="17" name="object 11">
                <a:extLst>
                  <a:ext uri="{FF2B5EF4-FFF2-40B4-BE49-F238E27FC236}">
                    <a16:creationId xmlns:a16="http://schemas.microsoft.com/office/drawing/2014/main" id="{BE9B1B2B-D1F6-EC10-5A9E-153D6EEB1FA9}"/>
                  </a:ext>
                </a:extLst>
              </p:cNvPr>
              <p:cNvSpPr txBox="1"/>
              <p:nvPr/>
            </p:nvSpPr>
            <p:spPr>
              <a:xfrm>
                <a:off x="1912756" y="2853427"/>
                <a:ext cx="1084797"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Exactitude</a:t>
                </a:r>
                <a:endParaRPr sz="1800" b="1" dirty="0">
                  <a:latin typeface="Calibri"/>
                  <a:cs typeface="Calibri"/>
                </a:endParaRPr>
              </a:p>
            </p:txBody>
          </p:sp>
        </p:grpSp>
        <p:sp>
          <p:nvSpPr>
            <p:cNvPr id="14" name="object 11">
              <a:extLst>
                <a:ext uri="{FF2B5EF4-FFF2-40B4-BE49-F238E27FC236}">
                  <a16:creationId xmlns:a16="http://schemas.microsoft.com/office/drawing/2014/main" id="{DAD7AA81-B392-A550-B8F2-7AF9C70DFF27}"/>
                </a:ext>
              </a:extLst>
            </p:cNvPr>
            <p:cNvSpPr txBox="1"/>
            <p:nvPr/>
          </p:nvSpPr>
          <p:spPr>
            <a:xfrm>
              <a:off x="3913496" y="2438400"/>
              <a:ext cx="1317498"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Complétude</a:t>
              </a:r>
              <a:endParaRPr sz="1800" b="1" dirty="0">
                <a:latin typeface="Calibri"/>
                <a:cs typeface="Calibri"/>
              </a:endParaRPr>
            </a:p>
          </p:txBody>
        </p:sp>
        <p:sp>
          <p:nvSpPr>
            <p:cNvPr id="15" name="Rectangle 14">
              <a:extLst>
                <a:ext uri="{FF2B5EF4-FFF2-40B4-BE49-F238E27FC236}">
                  <a16:creationId xmlns:a16="http://schemas.microsoft.com/office/drawing/2014/main" id="{A1DE3392-691F-09AA-BA1B-866615B10A78}"/>
                </a:ext>
              </a:extLst>
            </p:cNvPr>
            <p:cNvSpPr/>
            <p:nvPr/>
          </p:nvSpPr>
          <p:spPr>
            <a:xfrm>
              <a:off x="7341598" y="2425609"/>
              <a:ext cx="1213922" cy="369332"/>
            </a:xfrm>
            <a:prstGeom prst="rect">
              <a:avLst/>
            </a:prstGeom>
          </p:spPr>
          <p:txBody>
            <a:bodyPr wrap="none">
              <a:spAutoFit/>
            </a:bodyPr>
            <a:lstStyle/>
            <a:p>
              <a:r>
                <a:rPr lang="en-US" b="1" spc="-10" dirty="0" err="1">
                  <a:solidFill>
                    <a:srgbClr val="FFFFFF"/>
                  </a:solidFill>
                  <a:cs typeface="Calibri"/>
                </a:rPr>
                <a:t>Uniformité</a:t>
              </a:r>
              <a:endParaRPr lang="en-US" b="1" dirty="0"/>
            </a:p>
          </p:txBody>
        </p:sp>
      </p:grpSp>
      <p:sp>
        <p:nvSpPr>
          <p:cNvPr id="4" name="Rectangle 1"/>
          <p:cNvSpPr>
            <a:spLocks noChangeArrowheads="1"/>
          </p:cNvSpPr>
          <p:nvPr/>
        </p:nvSpPr>
        <p:spPr bwMode="auto">
          <a:xfrm>
            <a:off x="206777" y="3996027"/>
            <a:ext cx="8708623" cy="233462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285750" lvl="0" indent="-285750" eaLnBrk="0" fontAlgn="base" hangingPunct="0">
              <a:spcBef>
                <a:spcPts val="600"/>
              </a:spcBef>
              <a:spcAft>
                <a:spcPct val="0"/>
              </a:spcAft>
              <a:buFont typeface="Arial" panose="020B0604020202020204" pitchFamily="34" charset="0"/>
              <a:buChar char="•"/>
            </a:pPr>
            <a:r>
              <a:rPr lang="fr-FR" b="1" dirty="0">
                <a:solidFill>
                  <a:schemeClr val="accent1"/>
                </a:solidFill>
              </a:rPr>
              <a:t>Incohérence entre dates</a:t>
            </a:r>
            <a:r>
              <a:rPr lang="fr-FR" b="1" dirty="0"/>
              <a:t> : </a:t>
            </a:r>
            <a:r>
              <a:rPr lang="fr-FR" dirty="0"/>
              <a:t>Une transaction bancaire a une date de règlement antérieure à sa date d’émission.</a:t>
            </a:r>
            <a:endParaRPr kumimoji="0" lang="en-US" b="1" i="0" u="none" strike="noStrike" cap="none" normalizeH="0" baseline="0" dirty="0">
              <a:ln>
                <a:noFill/>
              </a:ln>
              <a:solidFill>
                <a:srgbClr val="202124"/>
              </a:solidFill>
              <a:effectLst/>
              <a:latin typeface="Google Sans"/>
            </a:endParaRPr>
          </a:p>
          <a:p>
            <a:pPr marL="285750" lvl="0" indent="-285750" algn="just" eaLnBrk="0" fontAlgn="base" hangingPunct="0">
              <a:spcBef>
                <a:spcPts val="600"/>
              </a:spcBef>
              <a:spcAft>
                <a:spcPct val="0"/>
              </a:spcAft>
              <a:buFont typeface="Arial" panose="020B0604020202020204" pitchFamily="34" charset="0"/>
              <a:buChar char="•"/>
            </a:pPr>
            <a:r>
              <a:rPr lang="fr-FR" b="1" dirty="0">
                <a:solidFill>
                  <a:schemeClr val="accent1"/>
                </a:solidFill>
              </a:rPr>
              <a:t>Incohérence sur les soldes de comptes</a:t>
            </a:r>
            <a:r>
              <a:rPr lang="fr-FR" b="1" dirty="0"/>
              <a:t> :</a:t>
            </a:r>
            <a:r>
              <a:rPr lang="fr-FR" dirty="0"/>
              <a:t> Un compte bancaire affiche un solde de 200000,00 Da mais les mouvements enregistrés montrent un débit total de 250000,00 Da sans crédit.</a:t>
            </a:r>
            <a:endParaRPr lang="en-US" dirty="0">
              <a:solidFill>
                <a:srgbClr val="202124"/>
              </a:solidFill>
              <a:latin typeface="Google Sans"/>
            </a:endParaRPr>
          </a:p>
          <a:p>
            <a:pPr marL="285750" indent="-285750" eaLnBrk="0" fontAlgn="base" hangingPunct="0">
              <a:spcBef>
                <a:spcPts val="600"/>
              </a:spcBef>
              <a:spcAft>
                <a:spcPct val="0"/>
              </a:spcAft>
              <a:buFont typeface="Arial" panose="020B0604020202020204" pitchFamily="34" charset="0"/>
              <a:buChar char="•"/>
            </a:pPr>
            <a:r>
              <a:rPr lang="fr-FR" b="1" dirty="0">
                <a:solidFill>
                  <a:schemeClr val="accent1"/>
                </a:solidFill>
              </a:rPr>
              <a:t>Incohérence entre revenu et type de produit bancaire</a:t>
            </a:r>
            <a:r>
              <a:rPr lang="fr-FR" b="1" dirty="0"/>
              <a:t> : </a:t>
            </a:r>
            <a:r>
              <a:rPr lang="fr-FR" dirty="0"/>
              <a:t>Un client avec un revenu annuel déclaré de </a:t>
            </a:r>
            <a:r>
              <a:rPr lang="fr-FR" b="1" dirty="0"/>
              <a:t>1000000,00 </a:t>
            </a:r>
            <a:r>
              <a:rPr lang="fr-FR" dirty="0"/>
              <a:t>Da  possède une carte bancaire réservée aux revenus &gt; </a:t>
            </a:r>
            <a:r>
              <a:rPr lang="fr-FR" b="1" dirty="0"/>
              <a:t>2000000,00 </a:t>
            </a:r>
            <a:r>
              <a:rPr lang="fr-FR" dirty="0"/>
              <a:t>Da.</a:t>
            </a:r>
            <a:endParaRPr lang="en-US" dirty="0">
              <a:latin typeface="Arial" panose="020B0604020202020204" pitchFamily="34" charset="0"/>
            </a:endParaRPr>
          </a:p>
        </p:txBody>
      </p:sp>
      <p:sp>
        <p:nvSpPr>
          <p:cNvPr id="22" name="object 5">
            <a:extLst>
              <a:ext uri="{FF2B5EF4-FFF2-40B4-BE49-F238E27FC236}">
                <a16:creationId xmlns:a16="http://schemas.microsoft.com/office/drawing/2014/main" id="{B46DDBFD-5688-41EE-2AD9-A5D68648DEF4}"/>
              </a:ext>
            </a:extLst>
          </p:cNvPr>
          <p:cNvSpPr/>
          <p:nvPr/>
        </p:nvSpPr>
        <p:spPr>
          <a:xfrm>
            <a:off x="76200" y="3581400"/>
            <a:ext cx="1278945" cy="364789"/>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a:ln>
            <a:noFill/>
          </a:ln>
        </p:spPr>
        <p:txBody>
          <a:bodyPr wrap="square" lIns="0" tIns="0" rIns="0" bIns="0" rtlCol="0"/>
          <a:lstStyle/>
          <a:p>
            <a:pPr algn="ctr"/>
            <a:r>
              <a:rPr lang="fr-FR" b="1" dirty="0"/>
              <a:t>Exemples</a:t>
            </a:r>
            <a:endParaRPr b="1" dirty="0"/>
          </a:p>
        </p:txBody>
      </p:sp>
      <p:sp>
        <p:nvSpPr>
          <p:cNvPr id="25" name="TextBox 24">
            <a:extLst>
              <a:ext uri="{FF2B5EF4-FFF2-40B4-BE49-F238E27FC236}">
                <a16:creationId xmlns:a16="http://schemas.microsoft.com/office/drawing/2014/main" id="{684E9340-633C-C88A-7818-5F11305CAA45}"/>
              </a:ext>
            </a:extLst>
          </p:cNvPr>
          <p:cNvSpPr txBox="1"/>
          <p:nvPr/>
        </p:nvSpPr>
        <p:spPr>
          <a:xfrm>
            <a:off x="941245" y="3048000"/>
            <a:ext cx="6983555" cy="369332"/>
          </a:xfrm>
          <a:prstGeom prst="rect">
            <a:avLst/>
          </a:prstGeom>
          <a:noFill/>
        </p:spPr>
        <p:txBody>
          <a:bodyPr wrap="square">
            <a:spAutoFit/>
          </a:bodyPr>
          <a:lstStyle/>
          <a:p>
            <a:pPr marL="285750" indent="-285750">
              <a:buFont typeface="Wingdings" panose="05000000000000000000" pitchFamily="2" charset="2"/>
              <a:buChar char="q"/>
            </a:pPr>
            <a:r>
              <a:rPr lang="fr-FR" dirty="0"/>
              <a:t>La </a:t>
            </a:r>
            <a:r>
              <a:rPr lang="fr-FR" b="1" dirty="0"/>
              <a:t>cohérence</a:t>
            </a:r>
            <a:r>
              <a:rPr lang="fr-FR" dirty="0"/>
              <a:t> des données est souvent associée à leur </a:t>
            </a:r>
            <a:r>
              <a:rPr lang="fr-FR" b="1" dirty="0"/>
              <a:t>exactitude</a:t>
            </a:r>
            <a:r>
              <a:rPr lang="fr-FR" dirty="0"/>
              <a:t>.</a:t>
            </a:r>
          </a:p>
        </p:txBody>
      </p:sp>
      <p:sp>
        <p:nvSpPr>
          <p:cNvPr id="3" name="object 2">
            <a:extLst>
              <a:ext uri="{FF2B5EF4-FFF2-40B4-BE49-F238E27FC236}">
                <a16:creationId xmlns:a16="http://schemas.microsoft.com/office/drawing/2014/main" id="{7E612777-0588-D4A6-1CB3-4263BB6DDE28}"/>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Qualité de données</a:t>
            </a:r>
            <a:endParaRPr sz="3600" dirty="0"/>
          </a:p>
        </p:txBody>
      </p:sp>
      <p:sp>
        <p:nvSpPr>
          <p:cNvPr id="5" name="Slide Number Placeholder 4">
            <a:extLst>
              <a:ext uri="{FF2B5EF4-FFF2-40B4-BE49-F238E27FC236}">
                <a16:creationId xmlns:a16="http://schemas.microsoft.com/office/drawing/2014/main" id="{87BEB616-320B-9E2B-B2C7-AAB26F85C5F3}"/>
              </a:ext>
            </a:extLst>
          </p:cNvPr>
          <p:cNvSpPr>
            <a:spLocks noGrp="1"/>
          </p:cNvSpPr>
          <p:nvPr>
            <p:ph type="sldNum" sz="quarter" idx="7"/>
          </p:nvPr>
        </p:nvSpPr>
        <p:spPr/>
        <p:txBody>
          <a:bodyPr/>
          <a:lstStyle/>
          <a:p>
            <a:pPr marL="38100">
              <a:lnSpc>
                <a:spcPts val="1240"/>
              </a:lnSpc>
            </a:pPr>
            <a:fld id="{81D60167-4931-47E6-BA6A-407CBD079E47}" type="slidenum">
              <a:rPr lang="fr-FR" smtClean="0"/>
              <a:t>45</a:t>
            </a:fld>
            <a:endParaRPr lang="fr-FR" dirty="0"/>
          </a:p>
        </p:txBody>
      </p:sp>
    </p:spTree>
    <p:extLst>
      <p:ext uri="{BB962C8B-B14F-4D97-AF65-F5344CB8AC3E}">
        <p14:creationId xmlns:p14="http://schemas.microsoft.com/office/powerpoint/2010/main" val="89502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749"/>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2" grpId="0" animBg="1"/>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Rectangle à coins arrondis 37"/>
          <p:cNvSpPr/>
          <p:nvPr/>
        </p:nvSpPr>
        <p:spPr>
          <a:xfrm>
            <a:off x="990600" y="2141160"/>
            <a:ext cx="7995371" cy="449089"/>
          </a:xfrm>
          <a:prstGeom prst="wedgeRoundRectCallout">
            <a:avLst>
              <a:gd name="adj1" fmla="val 36549"/>
              <a:gd name="adj2" fmla="val -106357"/>
              <a:gd name="adj3" fmla="val 16667"/>
            </a:avLst>
          </a:prstGeom>
          <a:solidFill>
            <a:schemeClr val="accent1">
              <a:lumMod val="20000"/>
              <a:lumOff val="8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Le degré auquel les données sont spécifiées en utilisant la même unité </a:t>
            </a:r>
            <a:r>
              <a:rPr lang="fr-FR">
                <a:solidFill>
                  <a:schemeClr val="tx1"/>
                </a:solidFill>
              </a:rPr>
              <a:t>de mesure</a:t>
            </a:r>
            <a:endParaRPr lang="en-US" dirty="0">
              <a:solidFill>
                <a:schemeClr val="tx1"/>
              </a:solidFill>
            </a:endParaRPr>
          </a:p>
        </p:txBody>
      </p:sp>
      <p:grpSp>
        <p:nvGrpSpPr>
          <p:cNvPr id="2" name="Groupe 14">
            <a:extLst>
              <a:ext uri="{FF2B5EF4-FFF2-40B4-BE49-F238E27FC236}">
                <a16:creationId xmlns:a16="http://schemas.microsoft.com/office/drawing/2014/main" id="{E19121DE-A47F-0A3D-2BF7-69E58407B696}"/>
              </a:ext>
            </a:extLst>
          </p:cNvPr>
          <p:cNvGrpSpPr/>
          <p:nvPr/>
        </p:nvGrpSpPr>
        <p:grpSpPr>
          <a:xfrm>
            <a:off x="336728" y="838200"/>
            <a:ext cx="8273872" cy="1033654"/>
            <a:chOff x="336728" y="1764791"/>
            <a:chExt cx="8273872" cy="1033654"/>
          </a:xfrm>
        </p:grpSpPr>
        <p:sp>
          <p:nvSpPr>
            <p:cNvPr id="6" name="object 7">
              <a:extLst>
                <a:ext uri="{FF2B5EF4-FFF2-40B4-BE49-F238E27FC236}">
                  <a16:creationId xmlns:a16="http://schemas.microsoft.com/office/drawing/2014/main" id="{422C748B-AEC0-2E11-B298-786DD518CBD9}"/>
                </a:ext>
              </a:extLst>
            </p:cNvPr>
            <p:cNvSpPr/>
            <p:nvPr/>
          </p:nvSpPr>
          <p:spPr>
            <a:xfrm>
              <a:off x="3810000" y="2420111"/>
              <a:ext cx="1493189" cy="360045"/>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accent1">
                <a:lumMod val="20000"/>
                <a:lumOff val="80000"/>
              </a:schemeClr>
            </a:solidFill>
          </p:spPr>
          <p:txBody>
            <a:bodyPr wrap="square" lIns="0" tIns="0" rIns="0" bIns="0" rtlCol="0"/>
            <a:lstStyle/>
            <a:p>
              <a:endParaRPr/>
            </a:p>
          </p:txBody>
        </p:sp>
        <p:grpSp>
          <p:nvGrpSpPr>
            <p:cNvPr id="7" name="Groupe 13">
              <a:extLst>
                <a:ext uri="{FF2B5EF4-FFF2-40B4-BE49-F238E27FC236}">
                  <a16:creationId xmlns:a16="http://schemas.microsoft.com/office/drawing/2014/main" id="{A723E611-50E1-9C3D-3C7C-C3C5FDF61510}"/>
                </a:ext>
              </a:extLst>
            </p:cNvPr>
            <p:cNvGrpSpPr/>
            <p:nvPr/>
          </p:nvGrpSpPr>
          <p:grpSpPr>
            <a:xfrm>
              <a:off x="5652516" y="2438400"/>
              <a:ext cx="1369060" cy="360045"/>
              <a:chOff x="5652516" y="2840355"/>
              <a:chExt cx="1369060" cy="360045"/>
            </a:xfrm>
          </p:grpSpPr>
          <p:sp>
            <p:nvSpPr>
              <p:cNvPr id="21" name="object 9">
                <a:extLst>
                  <a:ext uri="{FF2B5EF4-FFF2-40B4-BE49-F238E27FC236}">
                    <a16:creationId xmlns:a16="http://schemas.microsoft.com/office/drawing/2014/main" id="{F67B073C-58E4-F996-C15C-403808C5A3F7}"/>
                  </a:ext>
                </a:extLst>
              </p:cNvPr>
              <p:cNvSpPr/>
              <p:nvPr/>
            </p:nvSpPr>
            <p:spPr>
              <a:xfrm>
                <a:off x="5652516" y="2840355"/>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chemeClr val="accent1">
                  <a:lumMod val="20000"/>
                  <a:lumOff val="80000"/>
                </a:schemeClr>
              </a:solidFill>
            </p:spPr>
            <p:txBody>
              <a:bodyPr wrap="square" lIns="0" tIns="0" rIns="0" bIns="0" rtlCol="0"/>
              <a:lstStyle/>
              <a:p>
                <a:endParaRPr/>
              </a:p>
            </p:txBody>
          </p:sp>
          <p:sp>
            <p:nvSpPr>
              <p:cNvPr id="22" name="object 11">
                <a:extLst>
                  <a:ext uri="{FF2B5EF4-FFF2-40B4-BE49-F238E27FC236}">
                    <a16:creationId xmlns:a16="http://schemas.microsoft.com/office/drawing/2014/main" id="{73E40080-90AC-A512-AF7B-AAC7FE0AEB82}"/>
                  </a:ext>
                </a:extLst>
              </p:cNvPr>
              <p:cNvSpPr txBox="1"/>
              <p:nvPr/>
            </p:nvSpPr>
            <p:spPr>
              <a:xfrm>
                <a:off x="5774232" y="2853055"/>
                <a:ext cx="11455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Consistence</a:t>
                </a:r>
                <a:endParaRPr sz="1800" b="1" dirty="0">
                  <a:latin typeface="Calibri"/>
                  <a:cs typeface="Calibri"/>
                </a:endParaRPr>
              </a:p>
            </p:txBody>
          </p:sp>
        </p:grpSp>
        <p:sp>
          <p:nvSpPr>
            <p:cNvPr id="9" name="object 12">
              <a:extLst>
                <a:ext uri="{FF2B5EF4-FFF2-40B4-BE49-F238E27FC236}">
                  <a16:creationId xmlns:a16="http://schemas.microsoft.com/office/drawing/2014/main" id="{FDC8AE62-6EC3-EA64-ECE1-A277BD893789}"/>
                </a:ext>
              </a:extLst>
            </p:cNvPr>
            <p:cNvSpPr/>
            <p:nvPr/>
          </p:nvSpPr>
          <p:spPr>
            <a:xfrm>
              <a:off x="2628900" y="1764791"/>
              <a:ext cx="3708400" cy="678180"/>
            </a:xfrm>
            <a:custGeom>
              <a:avLst/>
              <a:gdLst/>
              <a:ahLst/>
              <a:cxnLst/>
              <a:rect l="l" t="t" r="r" b="b"/>
              <a:pathLst>
                <a:path w="3708400" h="678180">
                  <a:moveTo>
                    <a:pt x="3707892" y="655320"/>
                  </a:moveTo>
                  <a:lnTo>
                    <a:pt x="3640836" y="574548"/>
                  </a:lnTo>
                  <a:lnTo>
                    <a:pt x="3637788" y="571500"/>
                  </a:lnTo>
                  <a:lnTo>
                    <a:pt x="3631692" y="569976"/>
                  </a:lnTo>
                  <a:lnTo>
                    <a:pt x="3624072" y="577596"/>
                  </a:lnTo>
                  <a:lnTo>
                    <a:pt x="3624072" y="582168"/>
                  </a:lnTo>
                  <a:lnTo>
                    <a:pt x="3627120" y="586740"/>
                  </a:lnTo>
                  <a:lnTo>
                    <a:pt x="3660978" y="627926"/>
                  </a:lnTo>
                  <a:lnTo>
                    <a:pt x="1946148" y="0"/>
                  </a:lnTo>
                  <a:lnTo>
                    <a:pt x="1943100" y="9144"/>
                  </a:lnTo>
                  <a:lnTo>
                    <a:pt x="1941652" y="4800"/>
                  </a:lnTo>
                  <a:lnTo>
                    <a:pt x="1941652" y="632460"/>
                  </a:lnTo>
                  <a:lnTo>
                    <a:pt x="1941576" y="637032"/>
                  </a:lnTo>
                  <a:lnTo>
                    <a:pt x="1941576" y="632460"/>
                  </a:lnTo>
                  <a:lnTo>
                    <a:pt x="1941652" y="4800"/>
                  </a:lnTo>
                  <a:lnTo>
                    <a:pt x="1940052" y="0"/>
                  </a:lnTo>
                  <a:lnTo>
                    <a:pt x="47879" y="628738"/>
                  </a:lnTo>
                  <a:lnTo>
                    <a:pt x="82296" y="589788"/>
                  </a:lnTo>
                  <a:lnTo>
                    <a:pt x="86868" y="585216"/>
                  </a:lnTo>
                  <a:lnTo>
                    <a:pt x="85344" y="579120"/>
                  </a:lnTo>
                  <a:lnTo>
                    <a:pt x="82296" y="576072"/>
                  </a:lnTo>
                  <a:lnTo>
                    <a:pt x="77724" y="573024"/>
                  </a:lnTo>
                  <a:lnTo>
                    <a:pt x="71628" y="573024"/>
                  </a:lnTo>
                  <a:lnTo>
                    <a:pt x="68580" y="576072"/>
                  </a:lnTo>
                  <a:lnTo>
                    <a:pt x="0" y="655320"/>
                  </a:lnTo>
                  <a:lnTo>
                    <a:pt x="102108" y="676656"/>
                  </a:lnTo>
                  <a:lnTo>
                    <a:pt x="106680" y="678180"/>
                  </a:lnTo>
                  <a:lnTo>
                    <a:pt x="112776" y="675132"/>
                  </a:lnTo>
                  <a:lnTo>
                    <a:pt x="112776" y="669036"/>
                  </a:lnTo>
                  <a:lnTo>
                    <a:pt x="114300" y="664464"/>
                  </a:lnTo>
                  <a:lnTo>
                    <a:pt x="111252" y="659892"/>
                  </a:lnTo>
                  <a:lnTo>
                    <a:pt x="105156" y="658368"/>
                  </a:lnTo>
                  <a:lnTo>
                    <a:pt x="53263" y="647255"/>
                  </a:lnTo>
                  <a:lnTo>
                    <a:pt x="1933727" y="22415"/>
                  </a:lnTo>
                  <a:lnTo>
                    <a:pt x="1923884" y="601370"/>
                  </a:lnTo>
                  <a:lnTo>
                    <a:pt x="1897380" y="554736"/>
                  </a:lnTo>
                  <a:lnTo>
                    <a:pt x="1894332" y="550164"/>
                  </a:lnTo>
                  <a:lnTo>
                    <a:pt x="1889760" y="548640"/>
                  </a:lnTo>
                  <a:lnTo>
                    <a:pt x="1885188" y="551688"/>
                  </a:lnTo>
                  <a:lnTo>
                    <a:pt x="1880616" y="553212"/>
                  </a:lnTo>
                  <a:lnTo>
                    <a:pt x="1879092" y="559308"/>
                  </a:lnTo>
                  <a:lnTo>
                    <a:pt x="1880616" y="563880"/>
                  </a:lnTo>
                  <a:lnTo>
                    <a:pt x="1932432" y="655320"/>
                  </a:lnTo>
                  <a:lnTo>
                    <a:pt x="1943277" y="637032"/>
                  </a:lnTo>
                  <a:lnTo>
                    <a:pt x="1985772" y="565404"/>
                  </a:lnTo>
                  <a:lnTo>
                    <a:pt x="1988820" y="560832"/>
                  </a:lnTo>
                  <a:lnTo>
                    <a:pt x="1987296" y="556260"/>
                  </a:lnTo>
                  <a:lnTo>
                    <a:pt x="1978152" y="550164"/>
                  </a:lnTo>
                  <a:lnTo>
                    <a:pt x="1972056" y="551688"/>
                  </a:lnTo>
                  <a:lnTo>
                    <a:pt x="1970532" y="556260"/>
                  </a:lnTo>
                  <a:lnTo>
                    <a:pt x="1942160" y="602602"/>
                  </a:lnTo>
                  <a:lnTo>
                    <a:pt x="1952002" y="22682"/>
                  </a:lnTo>
                  <a:lnTo>
                    <a:pt x="3653294" y="646188"/>
                  </a:lnTo>
                  <a:lnTo>
                    <a:pt x="3601212" y="655320"/>
                  </a:lnTo>
                  <a:lnTo>
                    <a:pt x="3596640" y="655320"/>
                  </a:lnTo>
                  <a:lnTo>
                    <a:pt x="3593592" y="661416"/>
                  </a:lnTo>
                  <a:lnTo>
                    <a:pt x="3593592" y="665988"/>
                  </a:lnTo>
                  <a:lnTo>
                    <a:pt x="3595116" y="670560"/>
                  </a:lnTo>
                  <a:lnTo>
                    <a:pt x="3599688" y="675132"/>
                  </a:lnTo>
                  <a:lnTo>
                    <a:pt x="3605784" y="673608"/>
                  </a:lnTo>
                  <a:lnTo>
                    <a:pt x="3690861" y="658368"/>
                  </a:lnTo>
                  <a:lnTo>
                    <a:pt x="3707892" y="655320"/>
                  </a:lnTo>
                  <a:close/>
                </a:path>
              </a:pathLst>
            </a:custGeom>
            <a:solidFill>
              <a:srgbClr val="4A7EBB"/>
            </a:solidFill>
          </p:spPr>
          <p:txBody>
            <a:bodyPr wrap="square" lIns="0" tIns="0" rIns="0" bIns="0" rtlCol="0"/>
            <a:lstStyle/>
            <a:p>
              <a:endParaRPr/>
            </a:p>
          </p:txBody>
        </p:sp>
        <p:cxnSp>
          <p:nvCxnSpPr>
            <p:cNvPr id="10" name="Connecteur droit avec flèche 17">
              <a:extLst>
                <a:ext uri="{FF2B5EF4-FFF2-40B4-BE49-F238E27FC236}">
                  <a16:creationId xmlns:a16="http://schemas.microsoft.com/office/drawing/2014/main" id="{14DDC98C-0129-1F66-859A-2C4A427A2E7F}"/>
                </a:ext>
              </a:extLst>
            </p:cNvPr>
            <p:cNvCxnSpPr/>
            <p:nvPr/>
          </p:nvCxnSpPr>
          <p:spPr>
            <a:xfrm flipH="1">
              <a:off x="990600" y="1764791"/>
              <a:ext cx="3581400"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object 9">
              <a:extLst>
                <a:ext uri="{FF2B5EF4-FFF2-40B4-BE49-F238E27FC236}">
                  <a16:creationId xmlns:a16="http://schemas.microsoft.com/office/drawing/2014/main" id="{B6976CB1-1EC3-D12A-AF2B-42B70A16B411}"/>
                </a:ext>
              </a:extLst>
            </p:cNvPr>
            <p:cNvSpPr/>
            <p:nvPr/>
          </p:nvSpPr>
          <p:spPr>
            <a:xfrm>
              <a:off x="7241540" y="2430440"/>
              <a:ext cx="1369060" cy="360045"/>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rgbClr val="4F81BD"/>
            </a:solidFill>
          </p:spPr>
          <p:txBody>
            <a:bodyPr wrap="square" lIns="0" tIns="0" rIns="0" bIns="0" rtlCol="0"/>
            <a:lstStyle/>
            <a:p>
              <a:endParaRPr/>
            </a:p>
          </p:txBody>
        </p:sp>
        <p:cxnSp>
          <p:nvCxnSpPr>
            <p:cNvPr id="12" name="Connecteur droit avec flèche 25">
              <a:extLst>
                <a:ext uri="{FF2B5EF4-FFF2-40B4-BE49-F238E27FC236}">
                  <a16:creationId xmlns:a16="http://schemas.microsoft.com/office/drawing/2014/main" id="{A766D803-0A50-FBAD-D58B-B32405D08571}"/>
                </a:ext>
              </a:extLst>
            </p:cNvPr>
            <p:cNvCxnSpPr/>
            <p:nvPr/>
          </p:nvCxnSpPr>
          <p:spPr>
            <a:xfrm>
              <a:off x="4572000" y="1764791"/>
              <a:ext cx="3253995" cy="643128"/>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3" name="Groupe 27">
              <a:extLst>
                <a:ext uri="{FF2B5EF4-FFF2-40B4-BE49-F238E27FC236}">
                  <a16:creationId xmlns:a16="http://schemas.microsoft.com/office/drawing/2014/main" id="{99087DF4-C3BF-3E1C-4D92-507CD6032B77}"/>
                </a:ext>
              </a:extLst>
            </p:cNvPr>
            <p:cNvGrpSpPr/>
            <p:nvPr/>
          </p:nvGrpSpPr>
          <p:grpSpPr>
            <a:xfrm>
              <a:off x="336728" y="2424752"/>
              <a:ext cx="1187272" cy="360045"/>
              <a:chOff x="152400" y="2424752"/>
              <a:chExt cx="1187272" cy="360045"/>
            </a:xfrm>
          </p:grpSpPr>
          <p:sp>
            <p:nvSpPr>
              <p:cNvPr id="19" name="object 5">
                <a:extLst>
                  <a:ext uri="{FF2B5EF4-FFF2-40B4-BE49-F238E27FC236}">
                    <a16:creationId xmlns:a16="http://schemas.microsoft.com/office/drawing/2014/main" id="{9A452396-4A7B-84D5-CB0E-76354BF6060C}"/>
                  </a:ext>
                </a:extLst>
              </p:cNvPr>
              <p:cNvSpPr/>
              <p:nvPr/>
            </p:nvSpPr>
            <p:spPr>
              <a:xfrm>
                <a:off x="152400" y="2424752"/>
                <a:ext cx="1187272"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p:spPr>
            <p:txBody>
              <a:bodyPr wrap="square" lIns="0" tIns="0" rIns="0" bIns="0" rtlCol="0"/>
              <a:lstStyle/>
              <a:p>
                <a:endParaRPr dirty="0"/>
              </a:p>
            </p:txBody>
          </p:sp>
          <p:sp>
            <p:nvSpPr>
              <p:cNvPr id="20" name="object 11">
                <a:extLst>
                  <a:ext uri="{FF2B5EF4-FFF2-40B4-BE49-F238E27FC236}">
                    <a16:creationId xmlns:a16="http://schemas.microsoft.com/office/drawing/2014/main" id="{07886C7B-64C3-A8BA-6564-62B97F6E925F}"/>
                  </a:ext>
                </a:extLst>
              </p:cNvPr>
              <p:cNvSpPr txBox="1"/>
              <p:nvPr/>
            </p:nvSpPr>
            <p:spPr>
              <a:xfrm>
                <a:off x="332096" y="2442970"/>
                <a:ext cx="812768" cy="295149"/>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Validité</a:t>
                </a:r>
                <a:endParaRPr sz="1800" b="1" dirty="0">
                  <a:latin typeface="Calibri"/>
                  <a:cs typeface="Calibri"/>
                </a:endParaRPr>
              </a:p>
            </p:txBody>
          </p:sp>
        </p:grpSp>
        <p:grpSp>
          <p:nvGrpSpPr>
            <p:cNvPr id="14" name="Groupe 12">
              <a:extLst>
                <a:ext uri="{FF2B5EF4-FFF2-40B4-BE49-F238E27FC236}">
                  <a16:creationId xmlns:a16="http://schemas.microsoft.com/office/drawing/2014/main" id="{68F6578B-F995-0FAC-1EE7-93E599B0DBF9}"/>
                </a:ext>
              </a:extLst>
            </p:cNvPr>
            <p:cNvGrpSpPr/>
            <p:nvPr/>
          </p:nvGrpSpPr>
          <p:grpSpPr>
            <a:xfrm>
              <a:off x="2055494" y="2438400"/>
              <a:ext cx="1162677" cy="360045"/>
              <a:chOff x="1836419" y="2840355"/>
              <a:chExt cx="1162677" cy="360045"/>
            </a:xfrm>
          </p:grpSpPr>
          <p:sp>
            <p:nvSpPr>
              <p:cNvPr id="17" name="object 5">
                <a:extLst>
                  <a:ext uri="{FF2B5EF4-FFF2-40B4-BE49-F238E27FC236}">
                    <a16:creationId xmlns:a16="http://schemas.microsoft.com/office/drawing/2014/main" id="{19D45ABB-8F82-D0CB-5907-5959A265D2A1}"/>
                  </a:ext>
                </a:extLst>
              </p:cNvPr>
              <p:cNvSpPr/>
              <p:nvPr/>
            </p:nvSpPr>
            <p:spPr>
              <a:xfrm>
                <a:off x="1836419" y="2840355"/>
                <a:ext cx="1162677" cy="360045"/>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chemeClr val="accent1">
                  <a:lumMod val="20000"/>
                  <a:lumOff val="80000"/>
                </a:schemeClr>
              </a:solidFill>
              <a:ln>
                <a:noFill/>
              </a:ln>
            </p:spPr>
            <p:txBody>
              <a:bodyPr wrap="square" lIns="0" tIns="0" rIns="0" bIns="0" rtlCol="0"/>
              <a:lstStyle/>
              <a:p>
                <a:endParaRPr/>
              </a:p>
            </p:txBody>
          </p:sp>
          <p:sp>
            <p:nvSpPr>
              <p:cNvPr id="18" name="object 11">
                <a:extLst>
                  <a:ext uri="{FF2B5EF4-FFF2-40B4-BE49-F238E27FC236}">
                    <a16:creationId xmlns:a16="http://schemas.microsoft.com/office/drawing/2014/main" id="{6E60EC32-D6E2-DDDA-2C11-2B5B6745A160}"/>
                  </a:ext>
                </a:extLst>
              </p:cNvPr>
              <p:cNvSpPr txBox="1"/>
              <p:nvPr/>
            </p:nvSpPr>
            <p:spPr>
              <a:xfrm>
                <a:off x="1912756" y="2853427"/>
                <a:ext cx="1084797"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a:solidFill>
                      <a:srgbClr val="FFFFFF"/>
                    </a:solidFill>
                    <a:latin typeface="Calibri"/>
                    <a:cs typeface="Calibri"/>
                  </a:rPr>
                  <a:t>Exactitude</a:t>
                </a:r>
                <a:endParaRPr sz="1800" b="1" dirty="0">
                  <a:latin typeface="Calibri"/>
                  <a:cs typeface="Calibri"/>
                </a:endParaRPr>
              </a:p>
            </p:txBody>
          </p:sp>
        </p:grpSp>
        <p:sp>
          <p:nvSpPr>
            <p:cNvPr id="15" name="object 11">
              <a:extLst>
                <a:ext uri="{FF2B5EF4-FFF2-40B4-BE49-F238E27FC236}">
                  <a16:creationId xmlns:a16="http://schemas.microsoft.com/office/drawing/2014/main" id="{62E17C20-D6BF-79FA-4CBC-5088C63D4C5B}"/>
                </a:ext>
              </a:extLst>
            </p:cNvPr>
            <p:cNvSpPr txBox="1"/>
            <p:nvPr/>
          </p:nvSpPr>
          <p:spPr>
            <a:xfrm>
              <a:off x="3913496" y="2438400"/>
              <a:ext cx="1317498" cy="289823"/>
            </a:xfrm>
            <a:prstGeom prst="rect">
              <a:avLst/>
            </a:prstGeom>
          </p:spPr>
          <p:txBody>
            <a:bodyPr vert="horz" wrap="square" lIns="0" tIns="12700" rIns="0" bIns="0" rtlCol="0">
              <a:spAutoFit/>
            </a:bodyPr>
            <a:lstStyle/>
            <a:p>
              <a:pPr marL="12700">
                <a:lnSpc>
                  <a:spcPct val="100000"/>
                </a:lnSpc>
                <a:spcBef>
                  <a:spcPts val="100"/>
                </a:spcBef>
              </a:pPr>
              <a:r>
                <a:rPr lang="en-US" sz="1800" b="1" spc="-10" dirty="0" err="1">
                  <a:solidFill>
                    <a:srgbClr val="FFFFFF"/>
                  </a:solidFill>
                  <a:latin typeface="Calibri"/>
                  <a:cs typeface="Calibri"/>
                </a:rPr>
                <a:t>Complétude</a:t>
              </a:r>
              <a:endParaRPr sz="1800" b="1" dirty="0">
                <a:latin typeface="Calibri"/>
                <a:cs typeface="Calibri"/>
              </a:endParaRPr>
            </a:p>
          </p:txBody>
        </p:sp>
        <p:sp>
          <p:nvSpPr>
            <p:cNvPr id="16" name="Rectangle 15">
              <a:extLst>
                <a:ext uri="{FF2B5EF4-FFF2-40B4-BE49-F238E27FC236}">
                  <a16:creationId xmlns:a16="http://schemas.microsoft.com/office/drawing/2014/main" id="{8CD7DF4F-1C0F-B4F3-CDF7-6AB22DC3C1CF}"/>
                </a:ext>
              </a:extLst>
            </p:cNvPr>
            <p:cNvSpPr/>
            <p:nvPr/>
          </p:nvSpPr>
          <p:spPr>
            <a:xfrm>
              <a:off x="7341598" y="2425609"/>
              <a:ext cx="1213922" cy="369332"/>
            </a:xfrm>
            <a:prstGeom prst="rect">
              <a:avLst/>
            </a:prstGeom>
          </p:spPr>
          <p:txBody>
            <a:bodyPr wrap="none">
              <a:spAutoFit/>
            </a:bodyPr>
            <a:lstStyle/>
            <a:p>
              <a:r>
                <a:rPr lang="en-US" b="1" spc="-10" dirty="0" err="1">
                  <a:solidFill>
                    <a:srgbClr val="FFFFFF"/>
                  </a:solidFill>
                  <a:cs typeface="Calibri"/>
                </a:rPr>
                <a:t>Uniformité</a:t>
              </a:r>
              <a:endParaRPr lang="en-US" b="1" dirty="0"/>
            </a:p>
          </p:txBody>
        </p:sp>
      </p:grpSp>
      <p:sp>
        <p:nvSpPr>
          <p:cNvPr id="3" name="Rectangle 1">
            <a:extLst>
              <a:ext uri="{FF2B5EF4-FFF2-40B4-BE49-F238E27FC236}">
                <a16:creationId xmlns:a16="http://schemas.microsoft.com/office/drawing/2014/main" id="{F25EB725-A873-70A9-3AC3-BA756B49B813}"/>
              </a:ext>
            </a:extLst>
          </p:cNvPr>
          <p:cNvSpPr>
            <a:spLocks noChangeArrowheads="1"/>
          </p:cNvSpPr>
          <p:nvPr/>
        </p:nvSpPr>
        <p:spPr bwMode="auto">
          <a:xfrm>
            <a:off x="206777" y="3818351"/>
            <a:ext cx="8556223" cy="228845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457" rIns="0" bIns="-17457" numCol="1" anchor="ctr" anchorCtr="0" compatLnSpc="1">
            <a:prstTxWarp prst="textNoShape">
              <a:avLst/>
            </a:prstTxWarp>
            <a:spAutoFit/>
          </a:bodyPr>
          <a:lstStyle/>
          <a:p>
            <a:pPr marL="285750" indent="-285750" algn="just">
              <a:spcBef>
                <a:spcPts val="600"/>
              </a:spcBef>
              <a:buFont typeface="Wingdings" panose="05000000000000000000" pitchFamily="2" charset="2"/>
              <a:buChar char="§"/>
            </a:pPr>
            <a:r>
              <a:rPr lang="fr-FR" b="1" dirty="0">
                <a:solidFill>
                  <a:schemeClr val="accent1"/>
                </a:solidFill>
              </a:rPr>
              <a:t>Unité monétaire </a:t>
            </a:r>
            <a:r>
              <a:rPr lang="fr-FR" dirty="0"/>
              <a:t>: Une base de données contient des revenus en </a:t>
            </a:r>
            <a:r>
              <a:rPr lang="fr-FR" b="1" dirty="0"/>
              <a:t>dollars américains (USD)</a:t>
            </a:r>
            <a:r>
              <a:rPr lang="fr-FR" dirty="0"/>
              <a:t>, une autre en </a:t>
            </a:r>
            <a:r>
              <a:rPr lang="fr-FR" b="1" dirty="0"/>
              <a:t>euros (EUR)</a:t>
            </a:r>
            <a:r>
              <a:rPr lang="fr-FR" dirty="0"/>
              <a:t>.</a:t>
            </a:r>
          </a:p>
          <a:p>
            <a:pPr marL="285750" indent="-285750" algn="just">
              <a:spcBef>
                <a:spcPts val="1200"/>
              </a:spcBef>
              <a:buFont typeface="Wingdings" panose="05000000000000000000" pitchFamily="2" charset="2"/>
              <a:buChar char="§"/>
            </a:pPr>
            <a:r>
              <a:rPr lang="fr-FR" b="1" dirty="0">
                <a:solidFill>
                  <a:schemeClr val="accent1"/>
                </a:solidFill>
              </a:rPr>
              <a:t>Format de Date</a:t>
            </a:r>
            <a:r>
              <a:rPr lang="fr-FR" b="1" dirty="0"/>
              <a:t> : </a:t>
            </a:r>
            <a:r>
              <a:rPr lang="fr-FR" dirty="0"/>
              <a:t>La date peut suivre le format américain ou le format européen.</a:t>
            </a:r>
            <a:endParaRPr lang="en-US" dirty="0"/>
          </a:p>
          <a:p>
            <a:pPr marL="285750" indent="-285750" algn="just">
              <a:spcBef>
                <a:spcPts val="600"/>
              </a:spcBef>
              <a:buFont typeface="Wingdings" panose="05000000000000000000" pitchFamily="2" charset="2"/>
              <a:buChar char="§"/>
            </a:pPr>
            <a:r>
              <a:rPr lang="fr-FR" b="1" dirty="0">
                <a:solidFill>
                  <a:schemeClr val="accent1"/>
                </a:solidFill>
              </a:rPr>
              <a:t>Nom des champs </a:t>
            </a:r>
            <a:r>
              <a:rPr lang="fr-FR" dirty="0"/>
              <a:t>: Une table a un champ appelé </a:t>
            </a:r>
            <a:r>
              <a:rPr lang="fr-FR" b="1" dirty="0"/>
              <a:t>"</a:t>
            </a:r>
            <a:r>
              <a:rPr lang="fr-FR" b="1" dirty="0" err="1"/>
              <a:t>revenu_brut</a:t>
            </a:r>
            <a:r>
              <a:rPr lang="fr-FR" b="1" dirty="0"/>
              <a:t>"</a:t>
            </a:r>
            <a:r>
              <a:rPr lang="fr-FR" dirty="0"/>
              <a:t>, une autre l'appelle </a:t>
            </a:r>
            <a:r>
              <a:rPr lang="fr-FR" b="1" dirty="0"/>
              <a:t>"</a:t>
            </a:r>
            <a:r>
              <a:rPr lang="fr-FR" b="1" dirty="0" err="1"/>
              <a:t>gross_income</a:t>
            </a:r>
            <a:r>
              <a:rPr lang="fr-FR" b="1" dirty="0"/>
              <a:t>"</a:t>
            </a:r>
            <a:r>
              <a:rPr lang="fr-FR" dirty="0"/>
              <a:t>.</a:t>
            </a:r>
          </a:p>
          <a:p>
            <a:pPr marL="285750" indent="-285750" algn="just">
              <a:spcBef>
                <a:spcPts val="1200"/>
              </a:spcBef>
              <a:buFont typeface="Wingdings" panose="05000000000000000000" pitchFamily="2" charset="2"/>
              <a:buChar char="§"/>
            </a:pPr>
            <a:r>
              <a:rPr lang="fr-FR" b="1" dirty="0">
                <a:solidFill>
                  <a:schemeClr val="accent1"/>
                </a:solidFill>
              </a:rPr>
              <a:t>Codification des catégories </a:t>
            </a:r>
            <a:r>
              <a:rPr lang="fr-FR" dirty="0"/>
              <a:t>: Pour le type de produit financier, un champ utilise la Base : { "Épargne", "Crédit", "Assurance« } et un autre utilise la Base B : {"SAV", "LOAN", "INS"}</a:t>
            </a:r>
          </a:p>
        </p:txBody>
      </p:sp>
      <p:sp>
        <p:nvSpPr>
          <p:cNvPr id="23" name="object 5">
            <a:extLst>
              <a:ext uri="{FF2B5EF4-FFF2-40B4-BE49-F238E27FC236}">
                <a16:creationId xmlns:a16="http://schemas.microsoft.com/office/drawing/2014/main" id="{792FFD74-2C7D-C343-63CC-78DCC3DEE5F4}"/>
              </a:ext>
            </a:extLst>
          </p:cNvPr>
          <p:cNvSpPr/>
          <p:nvPr/>
        </p:nvSpPr>
        <p:spPr>
          <a:xfrm>
            <a:off x="76200" y="3440730"/>
            <a:ext cx="1278945" cy="364789"/>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a:ln>
            <a:noFill/>
          </a:ln>
        </p:spPr>
        <p:txBody>
          <a:bodyPr wrap="square" lIns="0" tIns="0" rIns="0" bIns="0" rtlCol="0"/>
          <a:lstStyle/>
          <a:p>
            <a:pPr algn="ctr"/>
            <a:r>
              <a:rPr lang="fr-FR" b="1" dirty="0"/>
              <a:t>Exemples</a:t>
            </a:r>
            <a:endParaRPr b="1" dirty="0"/>
          </a:p>
        </p:txBody>
      </p:sp>
      <p:sp>
        <p:nvSpPr>
          <p:cNvPr id="4" name="object 2">
            <a:extLst>
              <a:ext uri="{FF2B5EF4-FFF2-40B4-BE49-F238E27FC236}">
                <a16:creationId xmlns:a16="http://schemas.microsoft.com/office/drawing/2014/main" id="{F4639311-9DCE-4021-8339-EAD7DB5FAC5F}"/>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Qualité de données</a:t>
            </a:r>
            <a:endParaRPr sz="3600" dirty="0"/>
          </a:p>
        </p:txBody>
      </p:sp>
      <p:sp>
        <p:nvSpPr>
          <p:cNvPr id="5" name="Slide Number Placeholder 4">
            <a:extLst>
              <a:ext uri="{FF2B5EF4-FFF2-40B4-BE49-F238E27FC236}">
                <a16:creationId xmlns:a16="http://schemas.microsoft.com/office/drawing/2014/main" id="{EEEFB2E2-F4E9-EAD8-D9B2-D0A3431A6627}"/>
              </a:ext>
            </a:extLst>
          </p:cNvPr>
          <p:cNvSpPr>
            <a:spLocks noGrp="1"/>
          </p:cNvSpPr>
          <p:nvPr>
            <p:ph type="sldNum" sz="quarter" idx="7"/>
          </p:nvPr>
        </p:nvSpPr>
        <p:spPr/>
        <p:txBody>
          <a:bodyPr/>
          <a:lstStyle/>
          <a:p>
            <a:pPr marL="38100">
              <a:lnSpc>
                <a:spcPts val="1240"/>
              </a:lnSpc>
            </a:pPr>
            <a:fld id="{81D60167-4931-47E6-BA6A-407CBD079E47}" type="slidenum">
              <a:rPr lang="fr-FR" smtClean="0"/>
              <a:t>46</a:t>
            </a:fld>
            <a:endParaRPr lang="fr-FR" dirty="0"/>
          </a:p>
        </p:txBody>
      </p:sp>
    </p:spTree>
    <p:extLst>
      <p:ext uri="{BB962C8B-B14F-4D97-AF65-F5344CB8AC3E}">
        <p14:creationId xmlns:p14="http://schemas.microsoft.com/office/powerpoint/2010/main" val="24945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9"/>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9"/>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9"/>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9"/>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3"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1" name="Connecteur droit avec flèche 20"/>
          <p:cNvCxnSpPr>
            <a:cxnSpLocks/>
          </p:cNvCxnSpPr>
          <p:nvPr/>
        </p:nvCxnSpPr>
        <p:spPr>
          <a:xfrm flipH="1">
            <a:off x="2362200" y="914400"/>
            <a:ext cx="2324734"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p:cNvCxnSpPr>
            <a:cxnSpLocks/>
          </p:cNvCxnSpPr>
          <p:nvPr/>
        </p:nvCxnSpPr>
        <p:spPr>
          <a:xfrm>
            <a:off x="4686934" y="914400"/>
            <a:ext cx="2247266"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object 5"/>
          <p:cNvSpPr/>
          <p:nvPr/>
        </p:nvSpPr>
        <p:spPr>
          <a:xfrm>
            <a:off x="1597660" y="1767332"/>
            <a:ext cx="1583690" cy="304548"/>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dirty="0" err="1">
                <a:solidFill>
                  <a:srgbClr val="FFFFFF"/>
                </a:solidFill>
                <a:cs typeface="Calibri"/>
              </a:rPr>
              <a:t>Nettoyage</a:t>
            </a:r>
            <a:endParaRPr dirty="0"/>
          </a:p>
        </p:txBody>
      </p:sp>
      <p:sp>
        <p:nvSpPr>
          <p:cNvPr id="7" name="object 7"/>
          <p:cNvSpPr/>
          <p:nvPr/>
        </p:nvSpPr>
        <p:spPr>
          <a:xfrm>
            <a:off x="1986114" y="2240344"/>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en-US" dirty="0" err="1">
                <a:solidFill>
                  <a:schemeClr val="bg1"/>
                </a:solidFill>
              </a:rPr>
              <a:t>Valeurs</a:t>
            </a:r>
            <a:r>
              <a:rPr lang="en-US" dirty="0">
                <a:solidFill>
                  <a:schemeClr val="bg1"/>
                </a:solidFill>
              </a:rPr>
              <a:t> </a:t>
            </a:r>
            <a:r>
              <a:rPr lang="en-US" dirty="0" err="1">
                <a:solidFill>
                  <a:schemeClr val="bg1"/>
                </a:solidFill>
              </a:rPr>
              <a:t>manquantes</a:t>
            </a:r>
            <a:endParaRPr dirty="0">
              <a:solidFill>
                <a:schemeClr val="bg1"/>
              </a:solidFill>
            </a:endParaRPr>
          </a:p>
        </p:txBody>
      </p:sp>
      <p:sp>
        <p:nvSpPr>
          <p:cNvPr id="19" name="object 7"/>
          <p:cNvSpPr/>
          <p:nvPr/>
        </p:nvSpPr>
        <p:spPr>
          <a:xfrm>
            <a:off x="1976972" y="2773744"/>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en-US" dirty="0">
                <a:solidFill>
                  <a:schemeClr val="bg1"/>
                </a:solidFill>
              </a:rPr>
              <a:t>Données </a:t>
            </a:r>
            <a:r>
              <a:rPr lang="en-US" dirty="0" err="1">
                <a:solidFill>
                  <a:schemeClr val="bg1"/>
                </a:solidFill>
              </a:rPr>
              <a:t>bruitées</a:t>
            </a:r>
            <a:endParaRPr dirty="0">
              <a:solidFill>
                <a:schemeClr val="bg1"/>
              </a:solidFill>
            </a:endParaRPr>
          </a:p>
        </p:txBody>
      </p:sp>
      <p:cxnSp>
        <p:nvCxnSpPr>
          <p:cNvPr id="26" name="Connecteur droit 25"/>
          <p:cNvCxnSpPr/>
          <p:nvPr/>
        </p:nvCxnSpPr>
        <p:spPr>
          <a:xfrm>
            <a:off x="1733550" y="2057399"/>
            <a:ext cx="0" cy="1440000"/>
          </a:xfrm>
          <a:prstGeom prst="line">
            <a:avLst/>
          </a:prstGeom>
        </p:spPr>
        <p:style>
          <a:lnRef idx="1">
            <a:schemeClr val="dk1"/>
          </a:lnRef>
          <a:fillRef idx="0">
            <a:schemeClr val="dk1"/>
          </a:fillRef>
          <a:effectRef idx="0">
            <a:schemeClr val="dk1"/>
          </a:effectRef>
          <a:fontRef idx="minor">
            <a:schemeClr val="tx1"/>
          </a:fontRef>
        </p:style>
      </p:cxnSp>
      <p:cxnSp>
        <p:nvCxnSpPr>
          <p:cNvPr id="28" name="Connecteur droit avec flèche 27"/>
          <p:cNvCxnSpPr/>
          <p:nvPr/>
        </p:nvCxnSpPr>
        <p:spPr>
          <a:xfrm>
            <a:off x="1733550" y="2377472"/>
            <a:ext cx="231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p:cNvCxnSpPr/>
          <p:nvPr/>
        </p:nvCxnSpPr>
        <p:spPr>
          <a:xfrm>
            <a:off x="1733550" y="2907095"/>
            <a:ext cx="231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bject 9"/>
          <p:cNvSpPr/>
          <p:nvPr/>
        </p:nvSpPr>
        <p:spPr>
          <a:xfrm>
            <a:off x="5999734" y="1745170"/>
            <a:ext cx="1767441" cy="312230"/>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rgbClr val="4F81BD"/>
          </a:solidFill>
        </p:spPr>
        <p:txBody>
          <a:bodyPr wrap="square" lIns="0" tIns="0" rIns="0" bIns="0" rtlCol="0"/>
          <a:lstStyle/>
          <a:p>
            <a:pPr algn="ctr"/>
            <a:r>
              <a:rPr lang="en-US" dirty="0">
                <a:solidFill>
                  <a:schemeClr val="bg1"/>
                </a:solidFill>
              </a:rPr>
              <a:t>Transformation</a:t>
            </a:r>
            <a:endParaRPr dirty="0">
              <a:solidFill>
                <a:schemeClr val="bg1"/>
              </a:solidFill>
            </a:endParaRPr>
          </a:p>
        </p:txBody>
      </p:sp>
      <p:sp>
        <p:nvSpPr>
          <p:cNvPr id="30" name="object 7"/>
          <p:cNvSpPr/>
          <p:nvPr/>
        </p:nvSpPr>
        <p:spPr>
          <a:xfrm>
            <a:off x="6470436" y="2632873"/>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fr-FR" dirty="0">
                <a:solidFill>
                  <a:schemeClr val="bg1"/>
                </a:solidFill>
              </a:rPr>
              <a:t>Normalisation</a:t>
            </a:r>
            <a:endParaRPr dirty="0">
              <a:solidFill>
                <a:schemeClr val="bg1"/>
              </a:solidFill>
            </a:endParaRPr>
          </a:p>
        </p:txBody>
      </p:sp>
      <p:sp>
        <p:nvSpPr>
          <p:cNvPr id="31" name="object 7"/>
          <p:cNvSpPr/>
          <p:nvPr/>
        </p:nvSpPr>
        <p:spPr>
          <a:xfrm>
            <a:off x="6470436" y="3166273"/>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en-US" dirty="0" err="1">
                <a:solidFill>
                  <a:schemeClr val="bg1"/>
                </a:solidFill>
              </a:rPr>
              <a:t>Généralisation</a:t>
            </a:r>
            <a:endParaRPr dirty="0">
              <a:solidFill>
                <a:schemeClr val="bg1"/>
              </a:solidFill>
            </a:endParaRPr>
          </a:p>
        </p:txBody>
      </p:sp>
      <p:cxnSp>
        <p:nvCxnSpPr>
          <p:cNvPr id="32" name="Connecteur droit 31"/>
          <p:cNvCxnSpPr/>
          <p:nvPr/>
        </p:nvCxnSpPr>
        <p:spPr>
          <a:xfrm>
            <a:off x="6199164" y="2057399"/>
            <a:ext cx="0" cy="1836000"/>
          </a:xfrm>
          <a:prstGeom prst="line">
            <a:avLst/>
          </a:prstGeom>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a:off x="6199164" y="2806097"/>
            <a:ext cx="271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eur droit avec flèche 33"/>
          <p:cNvCxnSpPr/>
          <p:nvPr/>
        </p:nvCxnSpPr>
        <p:spPr>
          <a:xfrm>
            <a:off x="6199164" y="3335720"/>
            <a:ext cx="271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bject 5"/>
          <p:cNvSpPr/>
          <p:nvPr/>
        </p:nvSpPr>
        <p:spPr>
          <a:xfrm>
            <a:off x="118898" y="4380467"/>
            <a:ext cx="2243301" cy="335003"/>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err="1">
                <a:cs typeface="Calibri"/>
              </a:rPr>
              <a:t>Nettoyage</a:t>
            </a:r>
            <a:r>
              <a:rPr lang="en-US" b="1" dirty="0">
                <a:cs typeface="Calibri"/>
              </a:rPr>
              <a:t> de données Cleaning</a:t>
            </a:r>
            <a:endParaRPr b="1" dirty="0"/>
          </a:p>
        </p:txBody>
      </p:sp>
      <p:sp>
        <p:nvSpPr>
          <p:cNvPr id="4" name="Rectangle 3"/>
          <p:cNvSpPr/>
          <p:nvPr/>
        </p:nvSpPr>
        <p:spPr>
          <a:xfrm>
            <a:off x="362262" y="4715470"/>
            <a:ext cx="8553138" cy="923330"/>
          </a:xfrm>
          <a:prstGeom prst="rect">
            <a:avLst/>
          </a:prstGeom>
          <a:solidFill>
            <a:schemeClr val="accent1">
              <a:lumMod val="20000"/>
              <a:lumOff val="80000"/>
            </a:schemeClr>
          </a:solidFill>
        </p:spPr>
        <p:txBody>
          <a:bodyPr wrap="square">
            <a:spAutoFit/>
          </a:bodyPr>
          <a:lstStyle/>
          <a:p>
            <a:r>
              <a:rPr lang="fr-FR" dirty="0"/>
              <a:t>Le </a:t>
            </a:r>
            <a:r>
              <a:rPr lang="fr-FR" b="1" dirty="0"/>
              <a:t>nettoyage des données</a:t>
            </a:r>
            <a:r>
              <a:rPr lang="fr-FR" dirty="0"/>
              <a:t> consiste à </a:t>
            </a:r>
            <a:r>
              <a:rPr lang="fr-FR" b="1" dirty="0"/>
              <a:t>identifier </a:t>
            </a:r>
            <a:r>
              <a:rPr lang="fr-FR" dirty="0"/>
              <a:t>et</a:t>
            </a:r>
            <a:r>
              <a:rPr lang="fr-FR" b="1" dirty="0"/>
              <a:t> corriger les erreurs ou incohérences</a:t>
            </a:r>
            <a:r>
              <a:rPr lang="fr-FR" dirty="0"/>
              <a:t> présentes dans les données, telles que les </a:t>
            </a:r>
            <a:r>
              <a:rPr lang="fr-FR" b="1" dirty="0"/>
              <a:t>valeurs manquantes</a:t>
            </a:r>
            <a:r>
              <a:rPr lang="fr-FR" dirty="0"/>
              <a:t>, les </a:t>
            </a:r>
            <a:r>
              <a:rPr lang="fr-FR" b="1" dirty="0"/>
              <a:t>valeurs aberrantes</a:t>
            </a:r>
            <a:r>
              <a:rPr lang="fr-FR" dirty="0"/>
              <a:t> (</a:t>
            </a:r>
            <a:r>
              <a:rPr lang="fr-FR" i="1" dirty="0" err="1"/>
              <a:t>outliers</a:t>
            </a:r>
            <a:r>
              <a:rPr lang="fr-FR" dirty="0"/>
              <a:t>) et les </a:t>
            </a:r>
            <a:r>
              <a:rPr lang="fr-FR" b="1" dirty="0"/>
              <a:t>doublons</a:t>
            </a:r>
            <a:r>
              <a:rPr lang="fr-FR" dirty="0"/>
              <a:t>.</a:t>
            </a:r>
          </a:p>
        </p:txBody>
      </p:sp>
      <p:sp>
        <p:nvSpPr>
          <p:cNvPr id="23" name="object 7"/>
          <p:cNvSpPr/>
          <p:nvPr/>
        </p:nvSpPr>
        <p:spPr>
          <a:xfrm>
            <a:off x="6481036" y="3645030"/>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en-US" dirty="0">
                <a:solidFill>
                  <a:schemeClr val="bg1"/>
                </a:solidFill>
              </a:rPr>
              <a:t>Selection </a:t>
            </a:r>
            <a:r>
              <a:rPr lang="en-US" dirty="0" err="1">
                <a:solidFill>
                  <a:schemeClr val="bg1"/>
                </a:solidFill>
              </a:rPr>
              <a:t>d’Attributs</a:t>
            </a:r>
            <a:endParaRPr dirty="0">
              <a:solidFill>
                <a:schemeClr val="bg1"/>
              </a:solidFill>
            </a:endParaRPr>
          </a:p>
        </p:txBody>
      </p:sp>
      <p:cxnSp>
        <p:nvCxnSpPr>
          <p:cNvPr id="24" name="Connecteur droit avec flèche 23"/>
          <p:cNvCxnSpPr/>
          <p:nvPr/>
        </p:nvCxnSpPr>
        <p:spPr>
          <a:xfrm>
            <a:off x="6200775" y="3802445"/>
            <a:ext cx="271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object 7"/>
          <p:cNvSpPr/>
          <p:nvPr/>
        </p:nvSpPr>
        <p:spPr>
          <a:xfrm>
            <a:off x="6471998" y="2137573"/>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fr-FR" dirty="0">
                <a:solidFill>
                  <a:schemeClr val="bg1"/>
                </a:solidFill>
              </a:rPr>
              <a:t>Reduction de données</a:t>
            </a:r>
            <a:endParaRPr dirty="0">
              <a:solidFill>
                <a:schemeClr val="bg1"/>
              </a:solidFill>
            </a:endParaRPr>
          </a:p>
        </p:txBody>
      </p:sp>
      <p:cxnSp>
        <p:nvCxnSpPr>
          <p:cNvPr id="27" name="Connecteur droit avec flèche 26"/>
          <p:cNvCxnSpPr/>
          <p:nvPr/>
        </p:nvCxnSpPr>
        <p:spPr>
          <a:xfrm>
            <a:off x="6200775" y="2310797"/>
            <a:ext cx="2712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object 2">
            <a:extLst>
              <a:ext uri="{FF2B5EF4-FFF2-40B4-BE49-F238E27FC236}">
                <a16:creationId xmlns:a16="http://schemas.microsoft.com/office/drawing/2014/main" id="{F6391660-E804-D8F1-5BB3-0D37BFF0ED1E}"/>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Prétraitement de données</a:t>
            </a:r>
            <a:endParaRPr sz="3600" dirty="0"/>
          </a:p>
        </p:txBody>
      </p:sp>
      <p:sp>
        <p:nvSpPr>
          <p:cNvPr id="11" name="object 7">
            <a:extLst>
              <a:ext uri="{FF2B5EF4-FFF2-40B4-BE49-F238E27FC236}">
                <a16:creationId xmlns:a16="http://schemas.microsoft.com/office/drawing/2014/main" id="{B67DC23C-F0B8-D06A-583F-ECB52368D7AE}"/>
              </a:ext>
            </a:extLst>
          </p:cNvPr>
          <p:cNvSpPr/>
          <p:nvPr/>
        </p:nvSpPr>
        <p:spPr>
          <a:xfrm>
            <a:off x="1971958" y="3271048"/>
            <a:ext cx="2232000" cy="360000"/>
          </a:xfrm>
          <a:custGeom>
            <a:avLst/>
            <a:gdLst/>
            <a:ahLst/>
            <a:cxnLst/>
            <a:rect l="l" t="t" r="r" b="b"/>
            <a:pathLst>
              <a:path w="1369060" h="360044">
                <a:moveTo>
                  <a:pt x="1307592"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307592" y="359663"/>
                </a:lnTo>
                <a:lnTo>
                  <a:pt x="1331261" y="355091"/>
                </a:lnTo>
                <a:lnTo>
                  <a:pt x="1350645" y="342518"/>
                </a:lnTo>
                <a:lnTo>
                  <a:pt x="1363741" y="323659"/>
                </a:lnTo>
                <a:lnTo>
                  <a:pt x="1368552" y="300227"/>
                </a:lnTo>
                <a:lnTo>
                  <a:pt x="1368552" y="59436"/>
                </a:lnTo>
                <a:lnTo>
                  <a:pt x="1363741" y="36647"/>
                </a:lnTo>
                <a:lnTo>
                  <a:pt x="1350645" y="17716"/>
                </a:lnTo>
                <a:lnTo>
                  <a:pt x="1331261" y="4786"/>
                </a:lnTo>
                <a:lnTo>
                  <a:pt x="1307592" y="0"/>
                </a:lnTo>
                <a:close/>
              </a:path>
            </a:pathLst>
          </a:custGeom>
          <a:solidFill>
            <a:schemeClr val="tx1"/>
          </a:solidFill>
        </p:spPr>
        <p:txBody>
          <a:bodyPr wrap="square" lIns="0" tIns="0" rIns="0" bIns="0" rtlCol="0"/>
          <a:lstStyle/>
          <a:p>
            <a:pPr algn="ctr"/>
            <a:r>
              <a:rPr lang="en-US" dirty="0" err="1">
                <a:solidFill>
                  <a:schemeClr val="bg1"/>
                </a:solidFill>
              </a:rPr>
              <a:t>Doublons</a:t>
            </a:r>
            <a:endParaRPr lang="en-US" dirty="0">
              <a:solidFill>
                <a:schemeClr val="bg1"/>
              </a:solidFill>
            </a:endParaRPr>
          </a:p>
        </p:txBody>
      </p:sp>
      <p:cxnSp>
        <p:nvCxnSpPr>
          <p:cNvPr id="12" name="Connecteur droit avec flèche 28">
            <a:extLst>
              <a:ext uri="{FF2B5EF4-FFF2-40B4-BE49-F238E27FC236}">
                <a16:creationId xmlns:a16="http://schemas.microsoft.com/office/drawing/2014/main" id="{E43A4209-FFC3-5A3D-8D47-E8D4D7E2E2F6}"/>
              </a:ext>
            </a:extLst>
          </p:cNvPr>
          <p:cNvCxnSpPr/>
          <p:nvPr/>
        </p:nvCxnSpPr>
        <p:spPr>
          <a:xfrm>
            <a:off x="1728536" y="3440495"/>
            <a:ext cx="2311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91B4F73A-1341-D5B8-2B40-668B7E46D992}"/>
              </a:ext>
            </a:extLst>
          </p:cNvPr>
          <p:cNvSpPr>
            <a:spLocks noGrp="1"/>
          </p:cNvSpPr>
          <p:nvPr>
            <p:ph type="sldNum" sz="quarter" idx="7"/>
          </p:nvPr>
        </p:nvSpPr>
        <p:spPr/>
        <p:txBody>
          <a:bodyPr/>
          <a:lstStyle/>
          <a:p>
            <a:pPr marL="38100">
              <a:lnSpc>
                <a:spcPts val="1240"/>
              </a:lnSpc>
            </a:pPr>
            <a:fld id="{81D60167-4931-47E6-BA6A-407CBD079E47}" type="slidenum">
              <a:rPr lang="fr-FR" smtClean="0"/>
              <a:t>47</a:t>
            </a:fld>
            <a:endParaRPr lang="fr-FR" dirty="0"/>
          </a:p>
        </p:txBody>
      </p:sp>
    </p:spTree>
    <p:extLst>
      <p:ext uri="{BB962C8B-B14F-4D97-AF65-F5344CB8AC3E}">
        <p14:creationId xmlns:p14="http://schemas.microsoft.com/office/powerpoint/2010/main" val="23148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4DA6B96-CA06-B52D-5F90-36FEA598293D}"/>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8C12D367-3240-6DB7-EA07-3DE70AD63B35}"/>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7040CB2C-45A4-DA60-4E34-B6C1098398E7}"/>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A21243AB-D32D-08B2-CB7B-D2713CF52963}"/>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18FEFD78-A9CE-6804-B63F-6605FA6ECEEE}"/>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40A4117A-A79E-F142-C216-D12004213197}"/>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grpSp>
        <p:nvGrpSpPr>
          <p:cNvPr id="31" name="Group 30">
            <a:extLst>
              <a:ext uri="{FF2B5EF4-FFF2-40B4-BE49-F238E27FC236}">
                <a16:creationId xmlns:a16="http://schemas.microsoft.com/office/drawing/2014/main" id="{70AC9E45-631C-6821-1012-887FF81908CD}"/>
              </a:ext>
            </a:extLst>
          </p:cNvPr>
          <p:cNvGrpSpPr/>
          <p:nvPr/>
        </p:nvGrpSpPr>
        <p:grpSpPr>
          <a:xfrm>
            <a:off x="76200" y="1752600"/>
            <a:ext cx="4569162" cy="402266"/>
            <a:chOff x="609600" y="1959934"/>
            <a:chExt cx="4569162" cy="402266"/>
          </a:xfrm>
        </p:grpSpPr>
        <p:sp>
          <p:nvSpPr>
            <p:cNvPr id="14" name="Rectangle: Rounded Corners 13">
              <a:extLst>
                <a:ext uri="{FF2B5EF4-FFF2-40B4-BE49-F238E27FC236}">
                  <a16:creationId xmlns:a16="http://schemas.microsoft.com/office/drawing/2014/main" id="{649FB6FA-7235-0091-5401-FEE496E5B25B}"/>
                </a:ext>
              </a:extLst>
            </p:cNvPr>
            <p:cNvSpPr/>
            <p:nvPr/>
          </p:nvSpPr>
          <p:spPr>
            <a:xfrm>
              <a:off x="1155402" y="1962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latin typeface="source-serif-pro"/>
                </a:rPr>
                <a:t>Suppression</a:t>
              </a:r>
              <a:endParaRPr lang="fr-FR" b="1" dirty="0">
                <a:solidFill>
                  <a:schemeClr val="tx1"/>
                </a:solidFill>
              </a:endParaRPr>
            </a:p>
          </p:txBody>
        </p:sp>
        <p:cxnSp>
          <p:nvCxnSpPr>
            <p:cNvPr id="17" name="Connector: Elbow 16">
              <a:extLst>
                <a:ext uri="{FF2B5EF4-FFF2-40B4-BE49-F238E27FC236}">
                  <a16:creationId xmlns:a16="http://schemas.microsoft.com/office/drawing/2014/main" id="{045DFDEF-6CDF-B75F-A1E7-0AE6B27C5944}"/>
                </a:ext>
              </a:extLst>
            </p:cNvPr>
            <p:cNvCxnSpPr/>
            <p:nvPr/>
          </p:nvCxnSpPr>
          <p:spPr>
            <a:xfrm>
              <a:off x="609600" y="1959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cxnSp>
        <p:nvCxnSpPr>
          <p:cNvPr id="21" name="Connector: Elbow 20">
            <a:extLst>
              <a:ext uri="{FF2B5EF4-FFF2-40B4-BE49-F238E27FC236}">
                <a16:creationId xmlns:a16="http://schemas.microsoft.com/office/drawing/2014/main" id="{54D5BB71-7887-BBFA-969B-C7DB8CFEA9A5}"/>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32" name="Group 31">
            <a:extLst>
              <a:ext uri="{FF2B5EF4-FFF2-40B4-BE49-F238E27FC236}">
                <a16:creationId xmlns:a16="http://schemas.microsoft.com/office/drawing/2014/main" id="{5742BB53-958E-F146-B3A9-272117262CDC}"/>
              </a:ext>
            </a:extLst>
          </p:cNvPr>
          <p:cNvGrpSpPr/>
          <p:nvPr/>
        </p:nvGrpSpPr>
        <p:grpSpPr>
          <a:xfrm>
            <a:off x="76200" y="3102934"/>
            <a:ext cx="4569162" cy="402266"/>
            <a:chOff x="609600" y="3636334"/>
            <a:chExt cx="4569162" cy="402266"/>
          </a:xfrm>
        </p:grpSpPr>
        <p:sp>
          <p:nvSpPr>
            <p:cNvPr id="22" name="Rectangle: Rounded Corners 21">
              <a:extLst>
                <a:ext uri="{FF2B5EF4-FFF2-40B4-BE49-F238E27FC236}">
                  <a16:creationId xmlns:a16="http://schemas.microsoft.com/office/drawing/2014/main" id="{28953D88-BB18-D182-A49F-039EAC9B504E}"/>
                </a:ext>
              </a:extLst>
            </p:cNvPr>
            <p:cNvSpPr/>
            <p:nvPr/>
          </p:nvSpPr>
          <p:spPr>
            <a:xfrm>
              <a:off x="1155402" y="36384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Valeur par défaut ou logique métier</a:t>
              </a:r>
            </a:p>
          </p:txBody>
        </p:sp>
        <p:cxnSp>
          <p:nvCxnSpPr>
            <p:cNvPr id="23" name="Connector: Elbow 22">
              <a:extLst>
                <a:ext uri="{FF2B5EF4-FFF2-40B4-BE49-F238E27FC236}">
                  <a16:creationId xmlns:a16="http://schemas.microsoft.com/office/drawing/2014/main" id="{124335AD-3ED9-40D9-8AFE-36626570607C}"/>
                </a:ext>
              </a:extLst>
            </p:cNvPr>
            <p:cNvCxnSpPr/>
            <p:nvPr/>
          </p:nvCxnSpPr>
          <p:spPr>
            <a:xfrm>
              <a:off x="609600" y="36363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F4D53A0E-E3AC-864C-FC18-98A618E5E439}"/>
              </a:ext>
            </a:extLst>
          </p:cNvPr>
          <p:cNvGrpSpPr/>
          <p:nvPr/>
        </p:nvGrpSpPr>
        <p:grpSpPr>
          <a:xfrm>
            <a:off x="76200" y="3788734"/>
            <a:ext cx="4569162" cy="402266"/>
            <a:chOff x="609600" y="4398334"/>
            <a:chExt cx="4569162" cy="402266"/>
          </a:xfrm>
        </p:grpSpPr>
        <p:sp>
          <p:nvSpPr>
            <p:cNvPr id="24" name="Rectangle: Rounded Corners 23">
              <a:extLst>
                <a:ext uri="{FF2B5EF4-FFF2-40B4-BE49-F238E27FC236}">
                  <a16:creationId xmlns:a16="http://schemas.microsoft.com/office/drawing/2014/main" id="{770CA485-36A1-8519-5599-309798031663}"/>
                </a:ext>
              </a:extLst>
            </p:cNvPr>
            <p:cNvSpPr/>
            <p:nvPr/>
          </p:nvSpPr>
          <p:spPr>
            <a:xfrm>
              <a:off x="1155402" y="44004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Utilisation d’une constante globale</a:t>
              </a:r>
            </a:p>
          </p:txBody>
        </p:sp>
        <p:cxnSp>
          <p:nvCxnSpPr>
            <p:cNvPr id="25" name="Connector: Elbow 24">
              <a:extLst>
                <a:ext uri="{FF2B5EF4-FFF2-40B4-BE49-F238E27FC236}">
                  <a16:creationId xmlns:a16="http://schemas.microsoft.com/office/drawing/2014/main" id="{509EFD75-E14A-EA8C-2957-8CF9F056E3FF}"/>
                </a:ext>
              </a:extLst>
            </p:cNvPr>
            <p:cNvCxnSpPr/>
            <p:nvPr/>
          </p:nvCxnSpPr>
          <p:spPr>
            <a:xfrm>
              <a:off x="609600" y="43983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pic>
        <p:nvPicPr>
          <p:cNvPr id="29" name="Image 2">
            <a:extLst>
              <a:ext uri="{FF2B5EF4-FFF2-40B4-BE49-F238E27FC236}">
                <a16:creationId xmlns:a16="http://schemas.microsoft.com/office/drawing/2014/main" id="{D17B66FF-CF9D-106B-1AA8-2C6A54F45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grpSp>
        <p:nvGrpSpPr>
          <p:cNvPr id="35" name="Group 34">
            <a:extLst>
              <a:ext uri="{FF2B5EF4-FFF2-40B4-BE49-F238E27FC236}">
                <a16:creationId xmlns:a16="http://schemas.microsoft.com/office/drawing/2014/main" id="{ECB6E54B-AD9F-C185-2B1A-E1129F44D157}"/>
              </a:ext>
            </a:extLst>
          </p:cNvPr>
          <p:cNvGrpSpPr/>
          <p:nvPr/>
        </p:nvGrpSpPr>
        <p:grpSpPr>
          <a:xfrm>
            <a:off x="76200" y="4495800"/>
            <a:ext cx="4569162" cy="402266"/>
            <a:chOff x="609600" y="2721934"/>
            <a:chExt cx="4569162" cy="402266"/>
          </a:xfrm>
        </p:grpSpPr>
        <p:sp>
          <p:nvSpPr>
            <p:cNvPr id="36" name="Rectangle: Rounded Corners 35">
              <a:extLst>
                <a:ext uri="{FF2B5EF4-FFF2-40B4-BE49-F238E27FC236}">
                  <a16:creationId xmlns:a16="http://schemas.microsoft.com/office/drawing/2014/main" id="{57B5139C-9DDC-47AB-5CA3-29843EBED887}"/>
                </a:ext>
              </a:extLst>
            </p:cNvPr>
            <p:cNvSpPr/>
            <p:nvPr/>
          </p:nvSpPr>
          <p:spPr>
            <a:xfrm>
              <a:off x="1155402" y="2724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par des </a:t>
              </a:r>
              <a:r>
                <a:rPr lang="en-US" sz="1800" b="1" i="0" dirty="0" err="1">
                  <a:solidFill>
                    <a:schemeClr val="bg1">
                      <a:lumMod val="95000"/>
                    </a:schemeClr>
                  </a:solidFill>
                  <a:effectLst/>
                  <a:latin typeface="source-serif-pro"/>
                </a:rPr>
                <a:t>modèles</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prédictifs</a:t>
              </a:r>
              <a:endParaRPr lang="fr-FR" b="1" dirty="0">
                <a:solidFill>
                  <a:schemeClr val="bg1">
                    <a:lumMod val="95000"/>
                  </a:schemeClr>
                </a:solidFill>
              </a:endParaRPr>
            </a:p>
          </p:txBody>
        </p:sp>
        <p:cxnSp>
          <p:nvCxnSpPr>
            <p:cNvPr id="37" name="Connector: Elbow 36">
              <a:extLst>
                <a:ext uri="{FF2B5EF4-FFF2-40B4-BE49-F238E27FC236}">
                  <a16:creationId xmlns:a16="http://schemas.microsoft.com/office/drawing/2014/main" id="{3A95CF92-BD69-B6AA-DE0B-39D3084E0FD6}"/>
                </a:ext>
              </a:extLst>
            </p:cNvPr>
            <p:cNvCxnSpPr/>
            <p:nvPr/>
          </p:nvCxnSpPr>
          <p:spPr>
            <a:xfrm>
              <a:off x="609600" y="2721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4DF320E6-CAC8-3860-7027-D6C1D9CA24E2}"/>
              </a:ext>
            </a:extLst>
          </p:cNvPr>
          <p:cNvGrpSpPr/>
          <p:nvPr/>
        </p:nvGrpSpPr>
        <p:grpSpPr>
          <a:xfrm>
            <a:off x="76200" y="5181599"/>
            <a:ext cx="4569162" cy="684589"/>
            <a:chOff x="609600" y="2721934"/>
            <a:chExt cx="4569162" cy="402266"/>
          </a:xfrm>
        </p:grpSpPr>
        <p:sp>
          <p:nvSpPr>
            <p:cNvPr id="39" name="Rectangle: Rounded Corners 38">
              <a:extLst>
                <a:ext uri="{FF2B5EF4-FFF2-40B4-BE49-F238E27FC236}">
                  <a16:creationId xmlns:a16="http://schemas.microsoft.com/office/drawing/2014/main" id="{88F0A9D5-7FF5-1EDF-C13D-2A0917633747}"/>
                </a:ext>
              </a:extLst>
            </p:cNvPr>
            <p:cNvSpPr/>
            <p:nvPr/>
          </p:nvSpPr>
          <p:spPr>
            <a:xfrm>
              <a:off x="1155402" y="2724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a:t>
              </a:r>
              <a:r>
                <a:rPr lang="en-US" sz="1800" b="1" i="0" dirty="0" err="1">
                  <a:solidFill>
                    <a:schemeClr val="bg1">
                      <a:lumMod val="95000"/>
                    </a:schemeClr>
                  </a:solidFill>
                  <a:effectLst/>
                  <a:latin typeface="source-serif-pro"/>
                </a:rPr>
                <a:t>en</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utilisant</a:t>
              </a:r>
              <a:r>
                <a:rPr lang="en-US" sz="1800" b="1" i="0" dirty="0">
                  <a:solidFill>
                    <a:schemeClr val="bg1">
                      <a:lumMod val="95000"/>
                    </a:schemeClr>
                  </a:solidFill>
                  <a:effectLst/>
                  <a:latin typeface="source-serif-pro"/>
                </a:rPr>
                <a:t> le Deep Learning (</a:t>
              </a:r>
              <a:r>
                <a:rPr lang="en-US" sz="1800" b="1" i="0" dirty="0" err="1">
                  <a:solidFill>
                    <a:schemeClr val="bg1">
                      <a:lumMod val="95000"/>
                    </a:schemeClr>
                  </a:solidFill>
                  <a:effectLst/>
                  <a:latin typeface="source-serif-pro"/>
                </a:rPr>
                <a:t>Datazig</a:t>
              </a:r>
              <a:r>
                <a:rPr lang="en-US" sz="1800" b="1" i="0" dirty="0">
                  <a:solidFill>
                    <a:schemeClr val="bg1">
                      <a:lumMod val="95000"/>
                    </a:schemeClr>
                  </a:solidFill>
                  <a:effectLst/>
                  <a:latin typeface="source-serif-pro"/>
                </a:rPr>
                <a:t> Library) </a:t>
              </a:r>
              <a:endParaRPr lang="fr-FR" b="1" dirty="0">
                <a:solidFill>
                  <a:schemeClr val="bg1">
                    <a:lumMod val="95000"/>
                  </a:schemeClr>
                </a:solidFill>
              </a:endParaRPr>
            </a:p>
          </p:txBody>
        </p:sp>
        <p:cxnSp>
          <p:nvCxnSpPr>
            <p:cNvPr id="40" name="Connector: Elbow 39">
              <a:extLst>
                <a:ext uri="{FF2B5EF4-FFF2-40B4-BE49-F238E27FC236}">
                  <a16:creationId xmlns:a16="http://schemas.microsoft.com/office/drawing/2014/main" id="{84FDAEFC-2E57-B25C-4502-57518471EA06}"/>
                </a:ext>
              </a:extLst>
            </p:cNvPr>
            <p:cNvCxnSpPr/>
            <p:nvPr/>
          </p:nvCxnSpPr>
          <p:spPr>
            <a:xfrm>
              <a:off x="609600" y="2721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sp>
        <p:nvSpPr>
          <p:cNvPr id="43" name="TextBox 42">
            <a:extLst>
              <a:ext uri="{FF2B5EF4-FFF2-40B4-BE49-F238E27FC236}">
                <a16:creationId xmlns:a16="http://schemas.microsoft.com/office/drawing/2014/main" id="{C052F5F2-4B72-3AB3-A88E-CEBC069D18A6}"/>
              </a:ext>
            </a:extLst>
          </p:cNvPr>
          <p:cNvSpPr txBox="1"/>
          <p:nvPr/>
        </p:nvSpPr>
        <p:spPr>
          <a:xfrm>
            <a:off x="4800600" y="2003198"/>
            <a:ext cx="4190999" cy="646331"/>
          </a:xfrm>
          <a:prstGeom prst="rect">
            <a:avLst/>
          </a:prstGeom>
          <a:solidFill>
            <a:schemeClr val="bg1">
              <a:lumMod val="95000"/>
            </a:schemeClr>
          </a:solidFill>
        </p:spPr>
        <p:txBody>
          <a:bodyPr wrap="square">
            <a:spAutoFit/>
          </a:bodyPr>
          <a:lstStyle>
            <a:defPPr>
              <a:defRPr lang="en-US"/>
            </a:defPPr>
            <a:lvl1pPr algn="just">
              <a:spcBef>
                <a:spcPts val="600"/>
              </a:spcBef>
              <a:spcAft>
                <a:spcPts val="600"/>
              </a:spcAft>
              <a:defRPr b="1">
                <a:solidFill>
                  <a:schemeClr val="tx2"/>
                </a:solidFill>
              </a:defRPr>
            </a:lvl1pPr>
          </a:lstStyle>
          <a:p>
            <a:r>
              <a:rPr lang="fr-FR" b="0" dirty="0">
                <a:solidFill>
                  <a:schemeClr val="tx1"/>
                </a:solidFill>
              </a:rPr>
              <a:t>Si le nombre de lignes manquantes est faible.</a:t>
            </a:r>
          </a:p>
        </p:txBody>
      </p:sp>
      <p:sp>
        <p:nvSpPr>
          <p:cNvPr id="44" name="Rectangle: Rounded Corners 43">
            <a:extLst>
              <a:ext uri="{FF2B5EF4-FFF2-40B4-BE49-F238E27FC236}">
                <a16:creationId xmlns:a16="http://schemas.microsoft.com/office/drawing/2014/main" id="{589D27D0-4484-DE23-A86F-E6CDB6EC5E55}"/>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Imputation la Moyenne/</a:t>
            </a:r>
            <a:r>
              <a:rPr lang="en-US" b="1" dirty="0" err="1">
                <a:solidFill>
                  <a:schemeClr val="bg1">
                    <a:lumMod val="95000"/>
                  </a:schemeClr>
                </a:solidFill>
              </a:rPr>
              <a:t>Médiane</a:t>
            </a:r>
            <a:r>
              <a:rPr lang="en-US" b="1" dirty="0">
                <a:solidFill>
                  <a:schemeClr val="bg1">
                    <a:lumMod val="95000"/>
                  </a:schemeClr>
                </a:solidFill>
              </a:rPr>
              <a:t>/Mode</a:t>
            </a:r>
            <a:endParaRPr lang="fr-FR" b="1" dirty="0">
              <a:solidFill>
                <a:schemeClr val="bg1">
                  <a:lumMod val="95000"/>
                </a:schemeClr>
              </a:solidFill>
            </a:endParaRPr>
          </a:p>
        </p:txBody>
      </p:sp>
      <p:sp>
        <p:nvSpPr>
          <p:cNvPr id="46" name="TextBox 45">
            <a:extLst>
              <a:ext uri="{FF2B5EF4-FFF2-40B4-BE49-F238E27FC236}">
                <a16:creationId xmlns:a16="http://schemas.microsoft.com/office/drawing/2014/main" id="{2FF8C83F-250F-7709-A5A3-81DD735657F3}"/>
              </a:ext>
            </a:extLst>
          </p:cNvPr>
          <p:cNvSpPr txBox="1"/>
          <p:nvPr/>
        </p:nvSpPr>
        <p:spPr>
          <a:xfrm>
            <a:off x="4974596" y="2942747"/>
            <a:ext cx="3864604" cy="646331"/>
          </a:xfrm>
          <a:prstGeom prst="rect">
            <a:avLst/>
          </a:prstGeom>
          <a:noFill/>
        </p:spPr>
        <p:txBody>
          <a:bodyPr wrap="square">
            <a:spAutoFit/>
          </a:bodyPr>
          <a:lstStyle/>
          <a:p>
            <a:pPr marL="285750" indent="-285750">
              <a:buFont typeface="Wingdings" panose="05000000000000000000" pitchFamily="2" charset="2"/>
              <a:buChar char="§"/>
            </a:pPr>
            <a:r>
              <a:rPr lang="fr-FR" dirty="0"/>
              <a:t>Supprimer la ligne d’un client si son revenu est indispensable à l’analyse.</a:t>
            </a:r>
          </a:p>
        </p:txBody>
      </p:sp>
      <p:sp>
        <p:nvSpPr>
          <p:cNvPr id="3" name="Slide Number Placeholder 2">
            <a:extLst>
              <a:ext uri="{FF2B5EF4-FFF2-40B4-BE49-F238E27FC236}">
                <a16:creationId xmlns:a16="http://schemas.microsoft.com/office/drawing/2014/main" id="{911DFAAC-ACE4-FA71-DEA7-9382AEBDE47E}"/>
              </a:ext>
            </a:extLst>
          </p:cNvPr>
          <p:cNvSpPr>
            <a:spLocks noGrp="1"/>
          </p:cNvSpPr>
          <p:nvPr>
            <p:ph type="sldNum" sz="quarter" idx="7"/>
          </p:nvPr>
        </p:nvSpPr>
        <p:spPr/>
        <p:txBody>
          <a:bodyPr/>
          <a:lstStyle/>
          <a:p>
            <a:pPr marL="38100">
              <a:lnSpc>
                <a:spcPts val="1240"/>
              </a:lnSpc>
            </a:pPr>
            <a:fld id="{81D60167-4931-47E6-BA6A-407CBD079E47}" type="slidenum">
              <a:rPr lang="fr-FR" smtClean="0"/>
              <a:t>48</a:t>
            </a:fld>
            <a:endParaRPr lang="fr-FR" dirty="0"/>
          </a:p>
        </p:txBody>
      </p:sp>
    </p:spTree>
    <p:extLst>
      <p:ext uri="{BB962C8B-B14F-4D97-AF65-F5344CB8AC3E}">
        <p14:creationId xmlns:p14="http://schemas.microsoft.com/office/powerpoint/2010/main" val="113905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C169677-E6FD-E174-0E2B-6CCF03836A95}"/>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8CC33BA0-FABA-54E4-2D13-233A12E2A0FC}"/>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E708E6F3-CC6E-2AEC-1022-5E47640242D9}"/>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ADC6F908-BA14-AB0F-17BF-A644EAA21609}"/>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9808AD6A-02FB-8D71-47D3-89D713627E26}"/>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4E112346-C5D2-6645-8AF7-FFE1F201F853}"/>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8C712C62-934C-8D37-D03C-D4FFBF4F3F48}"/>
              </a:ext>
            </a:extLst>
          </p:cNvPr>
          <p:cNvSpPr/>
          <p:nvPr/>
        </p:nvSpPr>
        <p:spPr>
          <a:xfrm>
            <a:off x="622002" y="17547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latin typeface="source-serif-pro"/>
              </a:rPr>
              <a:t>Suppression</a:t>
            </a:r>
            <a:endParaRPr lang="fr-FR" b="1" dirty="0">
              <a:solidFill>
                <a:schemeClr val="bg1">
                  <a:lumMod val="95000"/>
                </a:schemeClr>
              </a:solidFill>
              <a:latin typeface="source-serif-pro"/>
            </a:endParaRPr>
          </a:p>
        </p:txBody>
      </p:sp>
      <p:cxnSp>
        <p:nvCxnSpPr>
          <p:cNvPr id="17" name="Connector: Elbow 16">
            <a:extLst>
              <a:ext uri="{FF2B5EF4-FFF2-40B4-BE49-F238E27FC236}">
                <a16:creationId xmlns:a16="http://schemas.microsoft.com/office/drawing/2014/main" id="{DC01D905-E5F6-EF54-8C2D-EB90E43156E3}"/>
              </a:ext>
            </a:extLst>
          </p:cNvPr>
          <p:cNvCxnSpPr/>
          <p:nvPr/>
        </p:nvCxnSpPr>
        <p:spPr>
          <a:xfrm>
            <a:off x="76200" y="17526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FB64B0B0-C5F2-B4AD-DC70-6AD81A59D55F}"/>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latin typeface="source-serif-pro"/>
              </a:rPr>
              <a:t>Imputation la Moyenne/</a:t>
            </a:r>
            <a:r>
              <a:rPr lang="en-US" sz="1800" b="1" i="0" dirty="0" err="1">
                <a:solidFill>
                  <a:schemeClr val="tx1"/>
                </a:solidFill>
                <a:effectLst/>
                <a:latin typeface="source-serif-pro"/>
              </a:rPr>
              <a:t>Médiane</a:t>
            </a:r>
            <a:r>
              <a:rPr lang="en-US" sz="1800" b="1" i="0" dirty="0">
                <a:solidFill>
                  <a:schemeClr val="tx1"/>
                </a:solidFill>
                <a:effectLst/>
                <a:latin typeface="source-serif-pro"/>
              </a:rPr>
              <a:t>/Mode</a:t>
            </a:r>
            <a:endParaRPr lang="fr-FR" b="1" dirty="0">
              <a:solidFill>
                <a:schemeClr val="tx1"/>
              </a:solidFill>
            </a:endParaRPr>
          </a:p>
        </p:txBody>
      </p:sp>
      <p:cxnSp>
        <p:nvCxnSpPr>
          <p:cNvPr id="21" name="Connector: Elbow 20">
            <a:extLst>
              <a:ext uri="{FF2B5EF4-FFF2-40B4-BE49-F238E27FC236}">
                <a16:creationId xmlns:a16="http://schemas.microsoft.com/office/drawing/2014/main" id="{05C3B088-B244-AB2E-D3D4-8808356575E0}"/>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BABDFD2-B07F-304B-7F02-F31F6219AFFE}"/>
              </a:ext>
            </a:extLst>
          </p:cNvPr>
          <p:cNvSpPr/>
          <p:nvPr/>
        </p:nvSpPr>
        <p:spPr>
          <a:xfrm>
            <a:off x="622002" y="3105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Valeur par défaut ou logique métier</a:t>
            </a:r>
          </a:p>
        </p:txBody>
      </p:sp>
      <p:cxnSp>
        <p:nvCxnSpPr>
          <p:cNvPr id="23" name="Connector: Elbow 22">
            <a:extLst>
              <a:ext uri="{FF2B5EF4-FFF2-40B4-BE49-F238E27FC236}">
                <a16:creationId xmlns:a16="http://schemas.microsoft.com/office/drawing/2014/main" id="{09543332-4982-5232-EDD4-BCFFD80E7C60}"/>
              </a:ext>
            </a:extLst>
          </p:cNvPr>
          <p:cNvCxnSpPr/>
          <p:nvPr/>
        </p:nvCxnSpPr>
        <p:spPr>
          <a:xfrm>
            <a:off x="76200" y="3102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9170A28B-4BFC-F5C6-853E-FBFA844F3138}"/>
              </a:ext>
            </a:extLst>
          </p:cNvPr>
          <p:cNvSpPr/>
          <p:nvPr/>
        </p:nvSpPr>
        <p:spPr>
          <a:xfrm>
            <a:off x="622002" y="37908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Utilisation d’une constante globale</a:t>
            </a:r>
          </a:p>
        </p:txBody>
      </p:sp>
      <p:cxnSp>
        <p:nvCxnSpPr>
          <p:cNvPr id="25" name="Connector: Elbow 24">
            <a:extLst>
              <a:ext uri="{FF2B5EF4-FFF2-40B4-BE49-F238E27FC236}">
                <a16:creationId xmlns:a16="http://schemas.microsoft.com/office/drawing/2014/main" id="{92617D8A-AEBC-24F4-174B-B1CE3A787ABD}"/>
              </a:ext>
            </a:extLst>
          </p:cNvPr>
          <p:cNvCxnSpPr/>
          <p:nvPr/>
        </p:nvCxnSpPr>
        <p:spPr>
          <a:xfrm>
            <a:off x="76200" y="37887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9" name="Image 2">
            <a:extLst>
              <a:ext uri="{FF2B5EF4-FFF2-40B4-BE49-F238E27FC236}">
                <a16:creationId xmlns:a16="http://schemas.microsoft.com/office/drawing/2014/main" id="{43DCD0EF-8D12-E1AF-92ED-5DD752DD6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sp>
        <p:nvSpPr>
          <p:cNvPr id="36" name="Rectangle: Rounded Corners 35">
            <a:extLst>
              <a:ext uri="{FF2B5EF4-FFF2-40B4-BE49-F238E27FC236}">
                <a16:creationId xmlns:a16="http://schemas.microsoft.com/office/drawing/2014/main" id="{B107A4FF-F196-C4E7-D031-DB8B700F552A}"/>
              </a:ext>
            </a:extLst>
          </p:cNvPr>
          <p:cNvSpPr/>
          <p:nvPr/>
        </p:nvSpPr>
        <p:spPr>
          <a:xfrm>
            <a:off x="622002" y="44979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par des </a:t>
            </a:r>
            <a:r>
              <a:rPr lang="en-US" sz="1800" b="1" i="0" dirty="0" err="1">
                <a:solidFill>
                  <a:schemeClr val="bg1">
                    <a:lumMod val="95000"/>
                  </a:schemeClr>
                </a:solidFill>
                <a:effectLst/>
                <a:latin typeface="source-serif-pro"/>
              </a:rPr>
              <a:t>modèles</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prédictifs</a:t>
            </a:r>
            <a:endParaRPr lang="fr-FR" b="1" dirty="0">
              <a:solidFill>
                <a:schemeClr val="bg1">
                  <a:lumMod val="95000"/>
                </a:schemeClr>
              </a:solidFill>
            </a:endParaRPr>
          </a:p>
        </p:txBody>
      </p:sp>
      <p:cxnSp>
        <p:nvCxnSpPr>
          <p:cNvPr id="37" name="Connector: Elbow 36">
            <a:extLst>
              <a:ext uri="{FF2B5EF4-FFF2-40B4-BE49-F238E27FC236}">
                <a16:creationId xmlns:a16="http://schemas.microsoft.com/office/drawing/2014/main" id="{F01DBE1F-5BFB-99AD-C852-96E9D91F8FC0}"/>
              </a:ext>
            </a:extLst>
          </p:cNvPr>
          <p:cNvCxnSpPr/>
          <p:nvPr/>
        </p:nvCxnSpPr>
        <p:spPr>
          <a:xfrm>
            <a:off x="76200" y="44958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A75BFAC0-AE58-E0BE-5289-DB2BE96CA029}"/>
              </a:ext>
            </a:extLst>
          </p:cNvPr>
          <p:cNvSpPr/>
          <p:nvPr/>
        </p:nvSpPr>
        <p:spPr>
          <a:xfrm>
            <a:off x="622300" y="5182346"/>
            <a:ext cx="4023360" cy="68092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a:t>
            </a:r>
            <a:r>
              <a:rPr lang="en-US" sz="1800" b="1" i="0" dirty="0" err="1">
                <a:solidFill>
                  <a:schemeClr val="bg1">
                    <a:lumMod val="95000"/>
                  </a:schemeClr>
                </a:solidFill>
                <a:effectLst/>
                <a:latin typeface="source-serif-pro"/>
              </a:rPr>
              <a:t>en</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utilisant</a:t>
            </a:r>
            <a:r>
              <a:rPr lang="en-US" sz="1800" b="1" i="0" dirty="0">
                <a:solidFill>
                  <a:schemeClr val="bg1">
                    <a:lumMod val="95000"/>
                  </a:schemeClr>
                </a:solidFill>
                <a:effectLst/>
                <a:latin typeface="source-serif-pro"/>
              </a:rPr>
              <a:t> le Deep Learning (</a:t>
            </a:r>
            <a:r>
              <a:rPr lang="en-US" sz="1800" b="1" i="0" dirty="0" err="1">
                <a:solidFill>
                  <a:schemeClr val="bg1">
                    <a:lumMod val="95000"/>
                  </a:schemeClr>
                </a:solidFill>
                <a:effectLst/>
                <a:latin typeface="source-serif-pro"/>
              </a:rPr>
              <a:t>Datazig</a:t>
            </a:r>
            <a:r>
              <a:rPr lang="en-US" sz="1800" b="1" i="0" dirty="0">
                <a:solidFill>
                  <a:schemeClr val="bg1">
                    <a:lumMod val="95000"/>
                  </a:schemeClr>
                </a:solidFill>
                <a:effectLst/>
                <a:latin typeface="source-serif-pro"/>
              </a:rPr>
              <a:t> Library) </a:t>
            </a:r>
            <a:endParaRPr lang="fr-FR" b="1" dirty="0">
              <a:solidFill>
                <a:schemeClr val="bg1">
                  <a:lumMod val="95000"/>
                </a:schemeClr>
              </a:solidFill>
            </a:endParaRPr>
          </a:p>
        </p:txBody>
      </p:sp>
      <p:cxnSp>
        <p:nvCxnSpPr>
          <p:cNvPr id="40" name="Connector: Elbow 39">
            <a:extLst>
              <a:ext uri="{FF2B5EF4-FFF2-40B4-BE49-F238E27FC236}">
                <a16:creationId xmlns:a16="http://schemas.microsoft.com/office/drawing/2014/main" id="{2E580E77-9AEB-BE82-0DBB-CF7980EEFE69}"/>
              </a:ext>
            </a:extLst>
          </p:cNvPr>
          <p:cNvCxnSpPr/>
          <p:nvPr/>
        </p:nvCxnSpPr>
        <p:spPr>
          <a:xfrm>
            <a:off x="76200" y="5181599"/>
            <a:ext cx="533400" cy="3404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D1C5639-90C0-9D1E-E0F4-510C3F29BCD6}"/>
              </a:ext>
            </a:extLst>
          </p:cNvPr>
          <p:cNvSpPr txBox="1"/>
          <p:nvPr/>
        </p:nvSpPr>
        <p:spPr>
          <a:xfrm>
            <a:off x="4762500" y="1852188"/>
            <a:ext cx="4312621" cy="923330"/>
          </a:xfrm>
          <a:prstGeom prst="rect">
            <a:avLst/>
          </a:prstGeom>
          <a:solidFill>
            <a:schemeClr val="bg1">
              <a:lumMod val="95000"/>
            </a:schemeClr>
          </a:solidFill>
        </p:spPr>
        <p:txBody>
          <a:bodyPr wrap="square">
            <a:spAutoFit/>
          </a:bodyPr>
          <a:lstStyle/>
          <a:p>
            <a:pPr algn="just">
              <a:spcBef>
                <a:spcPts val="600"/>
              </a:spcBef>
              <a:spcAft>
                <a:spcPts val="600"/>
              </a:spcAft>
            </a:pPr>
            <a:r>
              <a:rPr lang="fr-FR" b="1" dirty="0">
                <a:solidFill>
                  <a:schemeClr val="tx2"/>
                </a:solidFill>
              </a:rPr>
              <a:t>Moyenne : </a:t>
            </a:r>
            <a:r>
              <a:rPr lang="fr-FR" dirty="0"/>
              <a:t>Si les valeurs sont </a:t>
            </a:r>
            <a:r>
              <a:rPr lang="fr-FR" b="1" dirty="0"/>
              <a:t>numériques, peu dispersées (</a:t>
            </a:r>
            <a:r>
              <a:rPr lang="fr-FR" dirty="0"/>
              <a:t>distribution normale</a:t>
            </a:r>
            <a:r>
              <a:rPr lang="fr-FR" b="1" dirty="0"/>
              <a:t>), </a:t>
            </a:r>
            <a:r>
              <a:rPr lang="fr-FR" dirty="0"/>
              <a:t>sans valeurs</a:t>
            </a:r>
            <a:r>
              <a:rPr lang="fr-FR" b="1" dirty="0"/>
              <a:t> aberrantes (</a:t>
            </a:r>
            <a:r>
              <a:rPr lang="fr-FR" dirty="0"/>
              <a:t>valeurs extrêmes</a:t>
            </a:r>
            <a:r>
              <a:rPr lang="fr-FR" b="1" dirty="0"/>
              <a:t>).</a:t>
            </a:r>
            <a:endParaRPr lang="fr-FR" dirty="0"/>
          </a:p>
        </p:txBody>
      </p:sp>
      <p:sp>
        <p:nvSpPr>
          <p:cNvPr id="4" name="TextBox 3">
            <a:extLst>
              <a:ext uri="{FF2B5EF4-FFF2-40B4-BE49-F238E27FC236}">
                <a16:creationId xmlns:a16="http://schemas.microsoft.com/office/drawing/2014/main" id="{68F3D210-1A33-EAFF-EE25-055E4010E1D2}"/>
              </a:ext>
            </a:extLst>
          </p:cNvPr>
          <p:cNvSpPr txBox="1"/>
          <p:nvPr/>
        </p:nvSpPr>
        <p:spPr>
          <a:xfrm>
            <a:off x="4707054" y="2814174"/>
            <a:ext cx="4388818" cy="1200329"/>
          </a:xfrm>
          <a:prstGeom prst="rect">
            <a:avLst/>
          </a:prstGeom>
          <a:solidFill>
            <a:schemeClr val="bg1"/>
          </a:solidFill>
        </p:spPr>
        <p:txBody>
          <a:bodyPr wrap="square">
            <a:spAutoFit/>
          </a:bodyPr>
          <a:lstStyle/>
          <a:p>
            <a:pPr marL="285750" indent="-285750" algn="just">
              <a:buFont typeface="Arial" panose="020B0604020202020204" pitchFamily="34" charset="0"/>
              <a:buChar char="•"/>
            </a:pPr>
            <a:r>
              <a:rPr lang="fr-FR" dirty="0"/>
              <a:t>Remplacer les valeurs manquantes pour le </a:t>
            </a:r>
            <a:r>
              <a:rPr lang="fr-FR" b="1" i="1" dirty="0"/>
              <a:t>revenu annuel</a:t>
            </a:r>
            <a:r>
              <a:rPr lang="fr-FR" dirty="0"/>
              <a:t> des clients lorsque la plupart des revenus se regroupent autour d’une moyenne sans valeurs extrêmes.</a:t>
            </a:r>
          </a:p>
        </p:txBody>
      </p:sp>
      <p:sp>
        <p:nvSpPr>
          <p:cNvPr id="6" name="TextBox 5">
            <a:extLst>
              <a:ext uri="{FF2B5EF4-FFF2-40B4-BE49-F238E27FC236}">
                <a16:creationId xmlns:a16="http://schemas.microsoft.com/office/drawing/2014/main" id="{856B2E3E-B281-AD1C-024F-CFBACC21E2E1}"/>
              </a:ext>
            </a:extLst>
          </p:cNvPr>
          <p:cNvSpPr txBox="1"/>
          <p:nvPr/>
        </p:nvSpPr>
        <p:spPr>
          <a:xfrm>
            <a:off x="4771822" y="4191000"/>
            <a:ext cx="4312621" cy="923330"/>
          </a:xfrm>
          <a:prstGeom prst="rect">
            <a:avLst/>
          </a:prstGeom>
          <a:solidFill>
            <a:schemeClr val="bg1">
              <a:lumMod val="95000"/>
            </a:schemeClr>
          </a:solidFill>
        </p:spPr>
        <p:txBody>
          <a:bodyPr wrap="square">
            <a:spAutoFit/>
          </a:bodyPr>
          <a:lstStyle/>
          <a:p>
            <a:pPr algn="just">
              <a:spcBef>
                <a:spcPts val="600"/>
              </a:spcBef>
              <a:spcAft>
                <a:spcPts val="600"/>
              </a:spcAft>
            </a:pPr>
            <a:r>
              <a:rPr lang="fr-FR" b="1" dirty="0">
                <a:solidFill>
                  <a:schemeClr val="tx2"/>
                </a:solidFill>
              </a:rPr>
              <a:t>Médiane : </a:t>
            </a:r>
            <a:r>
              <a:rPr lang="fr-FR" dirty="0"/>
              <a:t>Si les valeurs sont </a:t>
            </a:r>
            <a:r>
              <a:rPr lang="fr-FR" b="1" dirty="0"/>
              <a:t>numériques, dispersées (</a:t>
            </a:r>
            <a:r>
              <a:rPr lang="fr-FR" dirty="0"/>
              <a:t>distribution asymétrique</a:t>
            </a:r>
            <a:r>
              <a:rPr lang="fr-FR" b="1" dirty="0"/>
              <a:t>), </a:t>
            </a:r>
            <a:r>
              <a:rPr lang="fr-FR" dirty="0"/>
              <a:t>avec des valeurs</a:t>
            </a:r>
            <a:r>
              <a:rPr lang="fr-FR" b="1" dirty="0"/>
              <a:t> aberrantes.</a:t>
            </a:r>
            <a:endParaRPr lang="fr-FR" dirty="0"/>
          </a:p>
        </p:txBody>
      </p:sp>
      <p:sp>
        <p:nvSpPr>
          <p:cNvPr id="8" name="TextBox 7">
            <a:extLst>
              <a:ext uri="{FF2B5EF4-FFF2-40B4-BE49-F238E27FC236}">
                <a16:creationId xmlns:a16="http://schemas.microsoft.com/office/drawing/2014/main" id="{C3A768C9-A09D-C394-ACE2-44DCE5259396}"/>
              </a:ext>
            </a:extLst>
          </p:cNvPr>
          <p:cNvSpPr txBox="1"/>
          <p:nvPr/>
        </p:nvSpPr>
        <p:spPr>
          <a:xfrm>
            <a:off x="4764504" y="5200471"/>
            <a:ext cx="4312618" cy="1200329"/>
          </a:xfrm>
          <a:prstGeom prst="rect">
            <a:avLst/>
          </a:prstGeom>
          <a:solidFill>
            <a:schemeClr val="bg1"/>
          </a:solidFill>
        </p:spPr>
        <p:txBody>
          <a:bodyPr wrap="square">
            <a:spAutoFit/>
          </a:bodyPr>
          <a:lstStyle/>
          <a:p>
            <a:pPr marL="285750" indent="-285750" algn="just">
              <a:buFont typeface="Arial" panose="020B0604020202020204" pitchFamily="34" charset="0"/>
              <a:buChar char="•"/>
            </a:pPr>
            <a:r>
              <a:rPr lang="fr-FR" dirty="0"/>
              <a:t>Remplacer les valeurs manquantes pour les </a:t>
            </a:r>
            <a:r>
              <a:rPr lang="fr-FR" b="1" i="1" dirty="0"/>
              <a:t>dettes de carte de crédit</a:t>
            </a:r>
            <a:r>
              <a:rPr lang="fr-FR" dirty="0"/>
              <a:t>, lorsque certains clients ont des soldes très élevés qui pourraient fausser la moyenne.</a:t>
            </a:r>
          </a:p>
        </p:txBody>
      </p:sp>
      <p:sp>
        <p:nvSpPr>
          <p:cNvPr id="9" name="Slide Number Placeholder 8">
            <a:extLst>
              <a:ext uri="{FF2B5EF4-FFF2-40B4-BE49-F238E27FC236}">
                <a16:creationId xmlns:a16="http://schemas.microsoft.com/office/drawing/2014/main" id="{8EA73C58-7402-758A-9459-111E670CC062}"/>
              </a:ext>
            </a:extLst>
          </p:cNvPr>
          <p:cNvSpPr>
            <a:spLocks noGrp="1"/>
          </p:cNvSpPr>
          <p:nvPr>
            <p:ph type="sldNum" sz="quarter" idx="7"/>
          </p:nvPr>
        </p:nvSpPr>
        <p:spPr/>
        <p:txBody>
          <a:bodyPr/>
          <a:lstStyle/>
          <a:p>
            <a:pPr marL="38100">
              <a:lnSpc>
                <a:spcPts val="1240"/>
              </a:lnSpc>
            </a:pPr>
            <a:fld id="{81D60167-4931-47E6-BA6A-407CBD079E47}" type="slidenum">
              <a:rPr lang="fr-FR" smtClean="0"/>
              <a:t>49</a:t>
            </a:fld>
            <a:endParaRPr lang="fr-FR" dirty="0"/>
          </a:p>
        </p:txBody>
      </p:sp>
    </p:spTree>
    <p:extLst>
      <p:ext uri="{BB962C8B-B14F-4D97-AF65-F5344CB8AC3E}">
        <p14:creationId xmlns:p14="http://schemas.microsoft.com/office/powerpoint/2010/main" val="144094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0CC47CA-E49B-5BF2-D852-D00AF563AC5E}"/>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E3E246C9-9D0A-51FA-C2A0-53307D3B8B96}"/>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solidFill>
                  <a:schemeClr val="bg1"/>
                </a:solidFill>
              </a:rPr>
              <a:t>Déroulement</a:t>
            </a:r>
            <a:endParaRPr sz="3600" dirty="0"/>
          </a:p>
        </p:txBody>
      </p:sp>
      <p:sp>
        <p:nvSpPr>
          <p:cNvPr id="10" name="Rectangle: Rounded Corners 9">
            <a:extLst>
              <a:ext uri="{FF2B5EF4-FFF2-40B4-BE49-F238E27FC236}">
                <a16:creationId xmlns:a16="http://schemas.microsoft.com/office/drawing/2014/main" id="{DE2EF3E0-DF87-DF25-8199-836312CCCB4A}"/>
              </a:ext>
            </a:extLst>
          </p:cNvPr>
          <p:cNvSpPr/>
          <p:nvPr/>
        </p:nvSpPr>
        <p:spPr>
          <a:xfrm>
            <a:off x="152400" y="9144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Première Journée</a:t>
            </a:r>
          </a:p>
        </p:txBody>
      </p:sp>
      <p:sp>
        <p:nvSpPr>
          <p:cNvPr id="12" name="Rectangle: Rounded Corners 11">
            <a:extLst>
              <a:ext uri="{FF2B5EF4-FFF2-40B4-BE49-F238E27FC236}">
                <a16:creationId xmlns:a16="http://schemas.microsoft.com/office/drawing/2014/main" id="{6901BCD5-A0EC-B10A-046C-239B1912F07A}"/>
              </a:ext>
            </a:extLst>
          </p:cNvPr>
          <p:cNvSpPr/>
          <p:nvPr/>
        </p:nvSpPr>
        <p:spPr>
          <a:xfrm>
            <a:off x="152400" y="17413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Deuxième Journée</a:t>
            </a:r>
          </a:p>
        </p:txBody>
      </p:sp>
      <p:sp>
        <p:nvSpPr>
          <p:cNvPr id="13" name="Rectangle: Rounded Corners 12">
            <a:extLst>
              <a:ext uri="{FF2B5EF4-FFF2-40B4-BE49-F238E27FC236}">
                <a16:creationId xmlns:a16="http://schemas.microsoft.com/office/drawing/2014/main" id="{2FBA0457-FCAA-FD82-94FD-6D181216B83C}"/>
              </a:ext>
            </a:extLst>
          </p:cNvPr>
          <p:cNvSpPr/>
          <p:nvPr/>
        </p:nvSpPr>
        <p:spPr>
          <a:xfrm>
            <a:off x="152400" y="25908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Troisième Journée</a:t>
            </a:r>
          </a:p>
        </p:txBody>
      </p:sp>
      <p:sp>
        <p:nvSpPr>
          <p:cNvPr id="14" name="Rectangle: Rounded Corners 13">
            <a:extLst>
              <a:ext uri="{FF2B5EF4-FFF2-40B4-BE49-F238E27FC236}">
                <a16:creationId xmlns:a16="http://schemas.microsoft.com/office/drawing/2014/main" id="{274226CD-5252-0E93-D020-416459737500}"/>
              </a:ext>
            </a:extLst>
          </p:cNvPr>
          <p:cNvSpPr/>
          <p:nvPr/>
        </p:nvSpPr>
        <p:spPr>
          <a:xfrm>
            <a:off x="152400" y="3417752"/>
            <a:ext cx="2147455" cy="46844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Quatrième Journée</a:t>
            </a:r>
          </a:p>
        </p:txBody>
      </p:sp>
      <p:sp>
        <p:nvSpPr>
          <p:cNvPr id="15" name="Rectangle: Rounded Corners 14">
            <a:extLst>
              <a:ext uri="{FF2B5EF4-FFF2-40B4-BE49-F238E27FC236}">
                <a16:creationId xmlns:a16="http://schemas.microsoft.com/office/drawing/2014/main" id="{DCF76533-A25E-F799-55DE-6FA2A418EB8B}"/>
              </a:ext>
            </a:extLst>
          </p:cNvPr>
          <p:cNvSpPr/>
          <p:nvPr/>
        </p:nvSpPr>
        <p:spPr>
          <a:xfrm>
            <a:off x="152400" y="42559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Cinquième Journée</a:t>
            </a:r>
          </a:p>
        </p:txBody>
      </p:sp>
      <p:sp>
        <p:nvSpPr>
          <p:cNvPr id="2" name="TextBox 1">
            <a:extLst>
              <a:ext uri="{FF2B5EF4-FFF2-40B4-BE49-F238E27FC236}">
                <a16:creationId xmlns:a16="http://schemas.microsoft.com/office/drawing/2014/main" id="{6866CCAE-0734-7874-F35B-C396AD9D12F3}"/>
              </a:ext>
            </a:extLst>
          </p:cNvPr>
          <p:cNvSpPr txBox="1"/>
          <p:nvPr/>
        </p:nvSpPr>
        <p:spPr>
          <a:xfrm>
            <a:off x="2819400" y="1190931"/>
            <a:ext cx="5943600" cy="1018869"/>
          </a:xfrm>
          <a:prstGeom prst="rect">
            <a:avLst/>
          </a:prstGeom>
          <a:noFill/>
        </p:spPr>
        <p:txBody>
          <a:bodyPr wrap="square" rtlCol="0">
            <a:spAutoFit/>
          </a:bodyPr>
          <a:lstStyle/>
          <a:p>
            <a:pPr>
              <a:lnSpc>
                <a:spcPct val="150000"/>
              </a:lnSpc>
            </a:pPr>
            <a:r>
              <a:rPr lang="fr-FR" sz="2400" b="1" dirty="0"/>
              <a:t>Matinée</a:t>
            </a:r>
          </a:p>
          <a:p>
            <a:pPr marL="285750" indent="-285750">
              <a:lnSpc>
                <a:spcPct val="150000"/>
              </a:lnSpc>
              <a:buFont typeface="Wingdings" panose="05000000000000000000" pitchFamily="2" charset="2"/>
              <a:buChar char="§"/>
            </a:pPr>
            <a:r>
              <a:rPr lang="fr-FR" dirty="0"/>
              <a:t>Aspects théoriques sur les techniques du clustering.</a:t>
            </a:r>
          </a:p>
        </p:txBody>
      </p:sp>
      <p:sp>
        <p:nvSpPr>
          <p:cNvPr id="3" name="TextBox 2">
            <a:extLst>
              <a:ext uri="{FF2B5EF4-FFF2-40B4-BE49-F238E27FC236}">
                <a16:creationId xmlns:a16="http://schemas.microsoft.com/office/drawing/2014/main" id="{72A1B3B9-6D1B-BBC7-AEC8-19D069784287}"/>
              </a:ext>
            </a:extLst>
          </p:cNvPr>
          <p:cNvSpPr txBox="1"/>
          <p:nvPr/>
        </p:nvSpPr>
        <p:spPr>
          <a:xfrm>
            <a:off x="2819400" y="2832833"/>
            <a:ext cx="5943600" cy="1434367"/>
          </a:xfrm>
          <a:prstGeom prst="rect">
            <a:avLst/>
          </a:prstGeom>
          <a:noFill/>
        </p:spPr>
        <p:txBody>
          <a:bodyPr wrap="square" rtlCol="0">
            <a:spAutoFit/>
          </a:bodyPr>
          <a:lstStyle/>
          <a:p>
            <a:pPr>
              <a:lnSpc>
                <a:spcPct val="150000"/>
              </a:lnSpc>
            </a:pPr>
            <a:r>
              <a:rPr lang="fr-FR" sz="2400" b="1" dirty="0"/>
              <a:t>Après-midi</a:t>
            </a:r>
          </a:p>
          <a:p>
            <a:pPr marL="285750" indent="-285750">
              <a:lnSpc>
                <a:spcPct val="150000"/>
              </a:lnSpc>
              <a:buFont typeface="Wingdings" panose="05000000000000000000" pitchFamily="2" charset="2"/>
              <a:buChar char="§"/>
            </a:pPr>
            <a:r>
              <a:rPr lang="fr-FR" b="1" i="1" dirty="0"/>
              <a:t>Atelier 03</a:t>
            </a:r>
            <a:r>
              <a:rPr lang="fr-FR" dirty="0"/>
              <a:t> : Techniques de clustering de données : </a:t>
            </a:r>
            <a:r>
              <a:rPr lang="fr-FR" dirty="0" err="1"/>
              <a:t>KMeans</a:t>
            </a:r>
            <a:r>
              <a:rPr lang="fr-FR" dirty="0"/>
              <a:t>, Classification Hiérarchique Ascendante.</a:t>
            </a:r>
          </a:p>
        </p:txBody>
      </p:sp>
      <p:sp>
        <p:nvSpPr>
          <p:cNvPr id="4" name="Slide Number Placeholder 3">
            <a:extLst>
              <a:ext uri="{FF2B5EF4-FFF2-40B4-BE49-F238E27FC236}">
                <a16:creationId xmlns:a16="http://schemas.microsoft.com/office/drawing/2014/main" id="{E6780A04-D16B-ED34-57EF-D01A81CACC09}"/>
              </a:ext>
            </a:extLst>
          </p:cNvPr>
          <p:cNvSpPr>
            <a:spLocks noGrp="1"/>
          </p:cNvSpPr>
          <p:nvPr>
            <p:ph type="sldNum" sz="quarter" idx="7"/>
          </p:nvPr>
        </p:nvSpPr>
        <p:spPr/>
        <p:txBody>
          <a:bodyPr/>
          <a:lstStyle/>
          <a:p>
            <a:pPr marL="38100">
              <a:lnSpc>
                <a:spcPts val="1240"/>
              </a:lnSpc>
            </a:pPr>
            <a:fld id="{81D60167-4931-47E6-BA6A-407CBD079E47}" type="slidenum">
              <a:rPr lang="fr-FR" smtClean="0"/>
              <a:t>5</a:t>
            </a:fld>
            <a:endParaRPr lang="fr-FR" dirty="0"/>
          </a:p>
        </p:txBody>
      </p:sp>
    </p:spTree>
    <p:extLst>
      <p:ext uri="{BB962C8B-B14F-4D97-AF65-F5344CB8AC3E}">
        <p14:creationId xmlns:p14="http://schemas.microsoft.com/office/powerpoint/2010/main" val="28118848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93245FE-E60F-3CC2-B585-EA3790719FB1}"/>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689B36E1-CBB7-4223-417B-49CB6F5D7E67}"/>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FBF3CBAA-C1F8-6F73-BEF5-AC10C509F367}"/>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A076FE44-478C-014A-746F-4D082BFDA57C}"/>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762B3153-152C-9B93-3C74-9B4083BB8732}"/>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CA92C241-A602-4D1F-2A16-F85AE10C666A}"/>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B238D76E-0935-9C44-D3F6-36CD3C55521E}"/>
              </a:ext>
            </a:extLst>
          </p:cNvPr>
          <p:cNvSpPr/>
          <p:nvPr/>
        </p:nvSpPr>
        <p:spPr>
          <a:xfrm>
            <a:off x="622002" y="17547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latin typeface="source-serif-pro"/>
              </a:rPr>
              <a:t>Suppression</a:t>
            </a:r>
            <a:endParaRPr lang="fr-FR" b="1" dirty="0">
              <a:solidFill>
                <a:schemeClr val="bg1">
                  <a:lumMod val="95000"/>
                </a:schemeClr>
              </a:solidFill>
              <a:latin typeface="source-serif-pro"/>
            </a:endParaRPr>
          </a:p>
        </p:txBody>
      </p:sp>
      <p:cxnSp>
        <p:nvCxnSpPr>
          <p:cNvPr id="17" name="Connector: Elbow 16">
            <a:extLst>
              <a:ext uri="{FF2B5EF4-FFF2-40B4-BE49-F238E27FC236}">
                <a16:creationId xmlns:a16="http://schemas.microsoft.com/office/drawing/2014/main" id="{A06CC9E0-3BF9-56B8-30F9-E3B20CA472B1}"/>
              </a:ext>
            </a:extLst>
          </p:cNvPr>
          <p:cNvCxnSpPr/>
          <p:nvPr/>
        </p:nvCxnSpPr>
        <p:spPr>
          <a:xfrm>
            <a:off x="76200" y="17526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Rounded Corners 19">
            <a:extLst>
              <a:ext uri="{FF2B5EF4-FFF2-40B4-BE49-F238E27FC236}">
                <a16:creationId xmlns:a16="http://schemas.microsoft.com/office/drawing/2014/main" id="{E50339AF-039D-33EC-CEAB-37EC52A4269F}"/>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latin typeface="source-serif-pro"/>
              </a:rPr>
              <a:t>Imputation la Moyenne/</a:t>
            </a:r>
            <a:r>
              <a:rPr lang="en-US" sz="1800" b="1" i="0" dirty="0" err="1">
                <a:solidFill>
                  <a:schemeClr val="tx1"/>
                </a:solidFill>
                <a:effectLst/>
                <a:latin typeface="source-serif-pro"/>
              </a:rPr>
              <a:t>Médiane</a:t>
            </a:r>
            <a:r>
              <a:rPr lang="en-US" sz="1800" b="1" i="0" dirty="0">
                <a:solidFill>
                  <a:schemeClr val="tx1"/>
                </a:solidFill>
                <a:effectLst/>
                <a:latin typeface="source-serif-pro"/>
              </a:rPr>
              <a:t>/Mode</a:t>
            </a:r>
            <a:endParaRPr lang="fr-FR" b="1" dirty="0">
              <a:solidFill>
                <a:schemeClr val="tx1"/>
              </a:solidFill>
            </a:endParaRPr>
          </a:p>
        </p:txBody>
      </p:sp>
      <p:cxnSp>
        <p:nvCxnSpPr>
          <p:cNvPr id="21" name="Connector: Elbow 20">
            <a:extLst>
              <a:ext uri="{FF2B5EF4-FFF2-40B4-BE49-F238E27FC236}">
                <a16:creationId xmlns:a16="http://schemas.microsoft.com/office/drawing/2014/main" id="{CE45748C-4FFC-D2B5-4B31-37B3CCB7AF46}"/>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58691E22-C0F1-7AB3-4F84-CE8DD58FBEBD}"/>
              </a:ext>
            </a:extLst>
          </p:cNvPr>
          <p:cNvSpPr/>
          <p:nvPr/>
        </p:nvSpPr>
        <p:spPr>
          <a:xfrm>
            <a:off x="622002" y="3105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Valeur par défaut ou logique métier</a:t>
            </a:r>
          </a:p>
        </p:txBody>
      </p:sp>
      <p:cxnSp>
        <p:nvCxnSpPr>
          <p:cNvPr id="23" name="Connector: Elbow 22">
            <a:extLst>
              <a:ext uri="{FF2B5EF4-FFF2-40B4-BE49-F238E27FC236}">
                <a16:creationId xmlns:a16="http://schemas.microsoft.com/office/drawing/2014/main" id="{44F62281-17C1-2AA6-050F-384796D3070E}"/>
              </a:ext>
            </a:extLst>
          </p:cNvPr>
          <p:cNvCxnSpPr/>
          <p:nvPr/>
        </p:nvCxnSpPr>
        <p:spPr>
          <a:xfrm>
            <a:off x="76200" y="3102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1981825F-CDB3-C7C6-4B4A-669D457F9BDD}"/>
              </a:ext>
            </a:extLst>
          </p:cNvPr>
          <p:cNvSpPr/>
          <p:nvPr/>
        </p:nvSpPr>
        <p:spPr>
          <a:xfrm>
            <a:off x="622002" y="37908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Utilisation d’une constante globale</a:t>
            </a:r>
          </a:p>
        </p:txBody>
      </p:sp>
      <p:cxnSp>
        <p:nvCxnSpPr>
          <p:cNvPr id="25" name="Connector: Elbow 24">
            <a:extLst>
              <a:ext uri="{FF2B5EF4-FFF2-40B4-BE49-F238E27FC236}">
                <a16:creationId xmlns:a16="http://schemas.microsoft.com/office/drawing/2014/main" id="{2C0BFD06-4E9E-6A91-EE86-5B3C90AD3699}"/>
              </a:ext>
            </a:extLst>
          </p:cNvPr>
          <p:cNvCxnSpPr/>
          <p:nvPr/>
        </p:nvCxnSpPr>
        <p:spPr>
          <a:xfrm>
            <a:off x="76200" y="37887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9" name="Image 2">
            <a:extLst>
              <a:ext uri="{FF2B5EF4-FFF2-40B4-BE49-F238E27FC236}">
                <a16:creationId xmlns:a16="http://schemas.microsoft.com/office/drawing/2014/main" id="{D4DCC593-9C47-5AE5-8EA4-C960C1F7BE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sp>
        <p:nvSpPr>
          <p:cNvPr id="36" name="Rectangle: Rounded Corners 35">
            <a:extLst>
              <a:ext uri="{FF2B5EF4-FFF2-40B4-BE49-F238E27FC236}">
                <a16:creationId xmlns:a16="http://schemas.microsoft.com/office/drawing/2014/main" id="{2828D596-8DFB-41A7-51A1-BB9F2B6D7623}"/>
              </a:ext>
            </a:extLst>
          </p:cNvPr>
          <p:cNvSpPr/>
          <p:nvPr/>
        </p:nvSpPr>
        <p:spPr>
          <a:xfrm>
            <a:off x="622002" y="44979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par des </a:t>
            </a:r>
            <a:r>
              <a:rPr lang="en-US" sz="1800" b="1" i="0" dirty="0" err="1">
                <a:solidFill>
                  <a:schemeClr val="bg1">
                    <a:lumMod val="95000"/>
                  </a:schemeClr>
                </a:solidFill>
                <a:effectLst/>
                <a:latin typeface="source-serif-pro"/>
              </a:rPr>
              <a:t>modèles</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prédictifs</a:t>
            </a:r>
            <a:endParaRPr lang="fr-FR" b="1" dirty="0">
              <a:solidFill>
                <a:schemeClr val="bg1">
                  <a:lumMod val="95000"/>
                </a:schemeClr>
              </a:solidFill>
            </a:endParaRPr>
          </a:p>
        </p:txBody>
      </p:sp>
      <p:cxnSp>
        <p:nvCxnSpPr>
          <p:cNvPr id="37" name="Connector: Elbow 36">
            <a:extLst>
              <a:ext uri="{FF2B5EF4-FFF2-40B4-BE49-F238E27FC236}">
                <a16:creationId xmlns:a16="http://schemas.microsoft.com/office/drawing/2014/main" id="{5479E935-9CD4-FDE0-D8DF-1B5479B8B604}"/>
              </a:ext>
            </a:extLst>
          </p:cNvPr>
          <p:cNvCxnSpPr/>
          <p:nvPr/>
        </p:nvCxnSpPr>
        <p:spPr>
          <a:xfrm>
            <a:off x="76200" y="44958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4062BEB0-8729-0F8B-DE12-3B5DA2C192A8}"/>
              </a:ext>
            </a:extLst>
          </p:cNvPr>
          <p:cNvSpPr/>
          <p:nvPr/>
        </p:nvSpPr>
        <p:spPr>
          <a:xfrm>
            <a:off x="622300" y="5182346"/>
            <a:ext cx="4023360" cy="68092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a:t>
            </a:r>
            <a:r>
              <a:rPr lang="en-US" sz="1800" b="1" i="0" dirty="0" err="1">
                <a:solidFill>
                  <a:schemeClr val="bg1">
                    <a:lumMod val="95000"/>
                  </a:schemeClr>
                </a:solidFill>
                <a:effectLst/>
                <a:latin typeface="source-serif-pro"/>
              </a:rPr>
              <a:t>en</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utilisant</a:t>
            </a:r>
            <a:r>
              <a:rPr lang="en-US" sz="1800" b="1" i="0" dirty="0">
                <a:solidFill>
                  <a:schemeClr val="bg1">
                    <a:lumMod val="95000"/>
                  </a:schemeClr>
                </a:solidFill>
                <a:effectLst/>
                <a:latin typeface="source-serif-pro"/>
              </a:rPr>
              <a:t> le Deep Learning (</a:t>
            </a:r>
            <a:r>
              <a:rPr lang="en-US" sz="1800" b="1" i="0" dirty="0" err="1">
                <a:solidFill>
                  <a:schemeClr val="bg1">
                    <a:lumMod val="95000"/>
                  </a:schemeClr>
                </a:solidFill>
                <a:effectLst/>
                <a:latin typeface="source-serif-pro"/>
              </a:rPr>
              <a:t>Datazig</a:t>
            </a:r>
            <a:r>
              <a:rPr lang="en-US" sz="1800" b="1" i="0" dirty="0">
                <a:solidFill>
                  <a:schemeClr val="bg1">
                    <a:lumMod val="95000"/>
                  </a:schemeClr>
                </a:solidFill>
                <a:effectLst/>
                <a:latin typeface="source-serif-pro"/>
              </a:rPr>
              <a:t> Library) </a:t>
            </a:r>
            <a:endParaRPr lang="fr-FR" b="1" dirty="0">
              <a:solidFill>
                <a:schemeClr val="bg1">
                  <a:lumMod val="95000"/>
                </a:schemeClr>
              </a:solidFill>
            </a:endParaRPr>
          </a:p>
        </p:txBody>
      </p:sp>
      <p:cxnSp>
        <p:nvCxnSpPr>
          <p:cNvPr id="40" name="Connector: Elbow 39">
            <a:extLst>
              <a:ext uri="{FF2B5EF4-FFF2-40B4-BE49-F238E27FC236}">
                <a16:creationId xmlns:a16="http://schemas.microsoft.com/office/drawing/2014/main" id="{E2A44542-16D9-1321-A256-921D7E332C21}"/>
              </a:ext>
            </a:extLst>
          </p:cNvPr>
          <p:cNvCxnSpPr/>
          <p:nvPr/>
        </p:nvCxnSpPr>
        <p:spPr>
          <a:xfrm>
            <a:off x="76200" y="5181599"/>
            <a:ext cx="533400" cy="3404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1B0B72A8-12BC-12AC-84B6-A1FA089A0FFD}"/>
              </a:ext>
            </a:extLst>
          </p:cNvPr>
          <p:cNvSpPr txBox="1"/>
          <p:nvPr/>
        </p:nvSpPr>
        <p:spPr>
          <a:xfrm>
            <a:off x="4762500" y="2044700"/>
            <a:ext cx="4312621" cy="369332"/>
          </a:xfrm>
          <a:prstGeom prst="rect">
            <a:avLst/>
          </a:prstGeom>
          <a:solidFill>
            <a:schemeClr val="bg1">
              <a:lumMod val="95000"/>
            </a:schemeClr>
          </a:solidFill>
        </p:spPr>
        <p:txBody>
          <a:bodyPr wrap="square">
            <a:spAutoFit/>
          </a:bodyPr>
          <a:lstStyle/>
          <a:p>
            <a:pPr algn="just">
              <a:spcBef>
                <a:spcPts val="600"/>
              </a:spcBef>
              <a:spcAft>
                <a:spcPts val="600"/>
              </a:spcAft>
            </a:pPr>
            <a:r>
              <a:rPr lang="fr-FR" b="1" dirty="0">
                <a:solidFill>
                  <a:schemeClr val="tx2"/>
                </a:solidFill>
              </a:rPr>
              <a:t>Mode : </a:t>
            </a:r>
            <a:r>
              <a:rPr lang="fr-FR" dirty="0"/>
              <a:t>Si les valeurs sont </a:t>
            </a:r>
            <a:r>
              <a:rPr lang="fr-FR" b="1" dirty="0"/>
              <a:t>catégorielles.</a:t>
            </a:r>
            <a:endParaRPr lang="fr-FR" dirty="0"/>
          </a:p>
        </p:txBody>
      </p:sp>
      <p:sp>
        <p:nvSpPr>
          <p:cNvPr id="4" name="TextBox 3">
            <a:extLst>
              <a:ext uri="{FF2B5EF4-FFF2-40B4-BE49-F238E27FC236}">
                <a16:creationId xmlns:a16="http://schemas.microsoft.com/office/drawing/2014/main" id="{5B3AEF50-A485-E2C6-3897-5370F7741AA2}"/>
              </a:ext>
            </a:extLst>
          </p:cNvPr>
          <p:cNvSpPr txBox="1"/>
          <p:nvPr/>
        </p:nvSpPr>
        <p:spPr>
          <a:xfrm>
            <a:off x="4762501" y="2685871"/>
            <a:ext cx="4312618" cy="1200329"/>
          </a:xfrm>
          <a:prstGeom prst="rect">
            <a:avLst/>
          </a:prstGeom>
          <a:solidFill>
            <a:schemeClr val="bg1"/>
          </a:solidFill>
        </p:spPr>
        <p:txBody>
          <a:bodyPr wrap="square">
            <a:spAutoFit/>
          </a:bodyPr>
          <a:lstStyle/>
          <a:p>
            <a:pPr marL="285750" indent="-285750">
              <a:buFont typeface="Arial" panose="020B0604020202020204" pitchFamily="34" charset="0"/>
              <a:buChar char="•"/>
            </a:pPr>
            <a:r>
              <a:rPr lang="fr-FR" dirty="0"/>
              <a:t>Remplacer le type d’un  </a:t>
            </a:r>
            <a:r>
              <a:rPr lang="fr-FR" b="1" dirty="0"/>
              <a:t>Compte</a:t>
            </a:r>
            <a:r>
              <a:rPr lang="fr-FR" dirty="0"/>
              <a:t> d’un client (par exemple : {</a:t>
            </a:r>
            <a:r>
              <a:rPr lang="fr-FR" b="1" i="1" dirty="0"/>
              <a:t>Épargne, Courant</a:t>
            </a:r>
            <a:r>
              <a:rPr lang="fr-FR" dirty="0"/>
              <a:t>,  </a:t>
            </a:r>
            <a:r>
              <a:rPr lang="fr-FR" b="1" i="1" dirty="0"/>
              <a:t>Investissement</a:t>
            </a:r>
            <a:r>
              <a:rPr lang="fr-FR" i="1" dirty="0"/>
              <a:t>}</a:t>
            </a:r>
            <a:r>
              <a:rPr lang="fr-FR" dirty="0"/>
              <a:t>) en utilisant la valeur la plus fréquente.</a:t>
            </a:r>
          </a:p>
        </p:txBody>
      </p:sp>
      <p:sp>
        <p:nvSpPr>
          <p:cNvPr id="6" name="Slide Number Placeholder 5">
            <a:extLst>
              <a:ext uri="{FF2B5EF4-FFF2-40B4-BE49-F238E27FC236}">
                <a16:creationId xmlns:a16="http://schemas.microsoft.com/office/drawing/2014/main" id="{33B59B69-8FE6-C2A9-CB7D-F8ABB90CFD58}"/>
              </a:ext>
            </a:extLst>
          </p:cNvPr>
          <p:cNvSpPr>
            <a:spLocks noGrp="1"/>
          </p:cNvSpPr>
          <p:nvPr>
            <p:ph type="sldNum" sz="quarter" idx="7"/>
          </p:nvPr>
        </p:nvSpPr>
        <p:spPr/>
        <p:txBody>
          <a:bodyPr/>
          <a:lstStyle/>
          <a:p>
            <a:pPr marL="38100">
              <a:lnSpc>
                <a:spcPts val="1240"/>
              </a:lnSpc>
            </a:pPr>
            <a:fld id="{81D60167-4931-47E6-BA6A-407CBD079E47}" type="slidenum">
              <a:rPr lang="fr-FR" smtClean="0"/>
              <a:t>50</a:t>
            </a:fld>
            <a:endParaRPr lang="fr-FR" dirty="0"/>
          </a:p>
        </p:txBody>
      </p:sp>
    </p:spTree>
    <p:extLst>
      <p:ext uri="{BB962C8B-B14F-4D97-AF65-F5344CB8AC3E}">
        <p14:creationId xmlns:p14="http://schemas.microsoft.com/office/powerpoint/2010/main" val="636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602D32B-1799-85F9-D225-C84FC0AFD586}"/>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2370CD58-B71C-D2E6-8A99-6C0B2C2475B8}"/>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6FAC1D51-6E88-5983-72B4-A62589792B3B}"/>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DB5F8F55-3814-2AE3-B504-96ACA0054E88}"/>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A61CB25F-FF29-BE99-BC9D-98C05AB3947C}"/>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A6E10A04-55C1-0290-9D74-5D571CC9A625}"/>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C87BE530-D352-D1A2-8EA6-CD711C67AB9C}"/>
              </a:ext>
            </a:extLst>
          </p:cNvPr>
          <p:cNvSpPr/>
          <p:nvPr/>
        </p:nvSpPr>
        <p:spPr>
          <a:xfrm>
            <a:off x="622002" y="17547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latin typeface="source-serif-pro"/>
              </a:rPr>
              <a:t>Suppression</a:t>
            </a:r>
            <a:endParaRPr lang="fr-FR" b="1" dirty="0">
              <a:solidFill>
                <a:schemeClr val="bg1">
                  <a:lumMod val="95000"/>
                </a:schemeClr>
              </a:solidFill>
              <a:latin typeface="source-serif-pro"/>
            </a:endParaRPr>
          </a:p>
        </p:txBody>
      </p:sp>
      <p:cxnSp>
        <p:nvCxnSpPr>
          <p:cNvPr id="17" name="Connector: Elbow 16">
            <a:extLst>
              <a:ext uri="{FF2B5EF4-FFF2-40B4-BE49-F238E27FC236}">
                <a16:creationId xmlns:a16="http://schemas.microsoft.com/office/drawing/2014/main" id="{70B889E9-E1C7-CE46-3B64-06673B55E417}"/>
              </a:ext>
            </a:extLst>
          </p:cNvPr>
          <p:cNvCxnSpPr/>
          <p:nvPr/>
        </p:nvCxnSpPr>
        <p:spPr>
          <a:xfrm>
            <a:off x="76200" y="17526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7C329301-F83F-ADDA-70CB-480CD53C3D5D}"/>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9F766E79-2338-1D2D-EEC0-6C830EEE2DF4}"/>
              </a:ext>
            </a:extLst>
          </p:cNvPr>
          <p:cNvSpPr/>
          <p:nvPr/>
        </p:nvSpPr>
        <p:spPr>
          <a:xfrm>
            <a:off x="622002" y="3105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Valeur par défaut ou logique métier</a:t>
            </a:r>
          </a:p>
        </p:txBody>
      </p:sp>
      <p:cxnSp>
        <p:nvCxnSpPr>
          <p:cNvPr id="23" name="Connector: Elbow 22">
            <a:extLst>
              <a:ext uri="{FF2B5EF4-FFF2-40B4-BE49-F238E27FC236}">
                <a16:creationId xmlns:a16="http://schemas.microsoft.com/office/drawing/2014/main" id="{237CB5ED-E7AE-AADF-24D1-23B553FF9729}"/>
              </a:ext>
            </a:extLst>
          </p:cNvPr>
          <p:cNvCxnSpPr/>
          <p:nvPr/>
        </p:nvCxnSpPr>
        <p:spPr>
          <a:xfrm>
            <a:off x="76200" y="3102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AD89BBB9-9C83-BA73-FC71-DE99F2FDD231}"/>
              </a:ext>
            </a:extLst>
          </p:cNvPr>
          <p:cNvSpPr/>
          <p:nvPr/>
        </p:nvSpPr>
        <p:spPr>
          <a:xfrm>
            <a:off x="622002" y="37908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Utilisation d’une constante globale</a:t>
            </a:r>
          </a:p>
        </p:txBody>
      </p:sp>
      <p:cxnSp>
        <p:nvCxnSpPr>
          <p:cNvPr id="25" name="Connector: Elbow 24">
            <a:extLst>
              <a:ext uri="{FF2B5EF4-FFF2-40B4-BE49-F238E27FC236}">
                <a16:creationId xmlns:a16="http://schemas.microsoft.com/office/drawing/2014/main" id="{D1809A8F-8CB6-828D-F010-FE6C2DCC7155}"/>
              </a:ext>
            </a:extLst>
          </p:cNvPr>
          <p:cNvCxnSpPr/>
          <p:nvPr/>
        </p:nvCxnSpPr>
        <p:spPr>
          <a:xfrm>
            <a:off x="76200" y="37887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9" name="Image 2">
            <a:extLst>
              <a:ext uri="{FF2B5EF4-FFF2-40B4-BE49-F238E27FC236}">
                <a16:creationId xmlns:a16="http://schemas.microsoft.com/office/drawing/2014/main" id="{98C28249-9962-1C08-3490-3A86784D8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sp>
        <p:nvSpPr>
          <p:cNvPr id="36" name="Rectangle: Rounded Corners 35">
            <a:extLst>
              <a:ext uri="{FF2B5EF4-FFF2-40B4-BE49-F238E27FC236}">
                <a16:creationId xmlns:a16="http://schemas.microsoft.com/office/drawing/2014/main" id="{A2EA292C-04BC-6CF1-629E-A64439A372B1}"/>
              </a:ext>
            </a:extLst>
          </p:cNvPr>
          <p:cNvSpPr/>
          <p:nvPr/>
        </p:nvSpPr>
        <p:spPr>
          <a:xfrm>
            <a:off x="622002" y="44979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par des </a:t>
            </a:r>
            <a:r>
              <a:rPr lang="en-US" sz="1800" b="1" i="0" dirty="0" err="1">
                <a:solidFill>
                  <a:schemeClr val="bg1">
                    <a:lumMod val="95000"/>
                  </a:schemeClr>
                </a:solidFill>
                <a:effectLst/>
                <a:latin typeface="source-serif-pro"/>
              </a:rPr>
              <a:t>modèles</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prédictifs</a:t>
            </a:r>
            <a:endParaRPr lang="fr-FR" b="1" dirty="0">
              <a:solidFill>
                <a:schemeClr val="bg1">
                  <a:lumMod val="95000"/>
                </a:schemeClr>
              </a:solidFill>
            </a:endParaRPr>
          </a:p>
        </p:txBody>
      </p:sp>
      <p:cxnSp>
        <p:nvCxnSpPr>
          <p:cNvPr id="37" name="Connector: Elbow 36">
            <a:extLst>
              <a:ext uri="{FF2B5EF4-FFF2-40B4-BE49-F238E27FC236}">
                <a16:creationId xmlns:a16="http://schemas.microsoft.com/office/drawing/2014/main" id="{9F98D6E9-B2AD-CFFD-34A5-89D6FA810CC2}"/>
              </a:ext>
            </a:extLst>
          </p:cNvPr>
          <p:cNvCxnSpPr/>
          <p:nvPr/>
        </p:nvCxnSpPr>
        <p:spPr>
          <a:xfrm>
            <a:off x="76200" y="44958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EEB5FF28-FCFF-9722-7398-616BB19C86E5}"/>
              </a:ext>
            </a:extLst>
          </p:cNvPr>
          <p:cNvSpPr/>
          <p:nvPr/>
        </p:nvSpPr>
        <p:spPr>
          <a:xfrm>
            <a:off x="622002" y="5185268"/>
            <a:ext cx="4023360" cy="68092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a:t>
            </a:r>
            <a:r>
              <a:rPr lang="en-US" sz="1800" b="1" i="0" dirty="0" err="1">
                <a:solidFill>
                  <a:schemeClr val="bg1">
                    <a:lumMod val="95000"/>
                  </a:schemeClr>
                </a:solidFill>
                <a:effectLst/>
                <a:latin typeface="source-serif-pro"/>
              </a:rPr>
              <a:t>en</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utilisant</a:t>
            </a:r>
            <a:r>
              <a:rPr lang="en-US" sz="1800" b="1" i="0" dirty="0">
                <a:solidFill>
                  <a:schemeClr val="bg1">
                    <a:lumMod val="95000"/>
                  </a:schemeClr>
                </a:solidFill>
                <a:effectLst/>
                <a:latin typeface="source-serif-pro"/>
              </a:rPr>
              <a:t> le Deep Learning (</a:t>
            </a:r>
            <a:r>
              <a:rPr lang="en-US" sz="1800" b="1" i="0" dirty="0" err="1">
                <a:solidFill>
                  <a:schemeClr val="bg1">
                    <a:lumMod val="95000"/>
                  </a:schemeClr>
                </a:solidFill>
                <a:effectLst/>
                <a:latin typeface="source-serif-pro"/>
              </a:rPr>
              <a:t>Datazig</a:t>
            </a:r>
            <a:r>
              <a:rPr lang="en-US" sz="1800" b="1" i="0" dirty="0">
                <a:solidFill>
                  <a:schemeClr val="bg1">
                    <a:lumMod val="95000"/>
                  </a:schemeClr>
                </a:solidFill>
                <a:effectLst/>
                <a:latin typeface="source-serif-pro"/>
              </a:rPr>
              <a:t> Library) </a:t>
            </a:r>
            <a:endParaRPr lang="fr-FR" b="1" dirty="0">
              <a:solidFill>
                <a:schemeClr val="bg1">
                  <a:lumMod val="95000"/>
                </a:schemeClr>
              </a:solidFill>
            </a:endParaRPr>
          </a:p>
        </p:txBody>
      </p:sp>
      <p:cxnSp>
        <p:nvCxnSpPr>
          <p:cNvPr id="40" name="Connector: Elbow 39">
            <a:extLst>
              <a:ext uri="{FF2B5EF4-FFF2-40B4-BE49-F238E27FC236}">
                <a16:creationId xmlns:a16="http://schemas.microsoft.com/office/drawing/2014/main" id="{3AA4B8FA-ADDB-9770-0236-E182F261BA82}"/>
              </a:ext>
            </a:extLst>
          </p:cNvPr>
          <p:cNvCxnSpPr/>
          <p:nvPr/>
        </p:nvCxnSpPr>
        <p:spPr>
          <a:xfrm>
            <a:off x="76200" y="5181599"/>
            <a:ext cx="533400" cy="3404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6CF450C4-78B6-9160-418F-5C7BFA3B8FF1}"/>
              </a:ext>
            </a:extLst>
          </p:cNvPr>
          <p:cNvSpPr txBox="1"/>
          <p:nvPr/>
        </p:nvSpPr>
        <p:spPr>
          <a:xfrm>
            <a:off x="4876800" y="2069068"/>
            <a:ext cx="4125762" cy="369332"/>
          </a:xfrm>
          <a:prstGeom prst="rect">
            <a:avLst/>
          </a:prstGeom>
          <a:solidFill>
            <a:schemeClr val="bg1">
              <a:lumMod val="95000"/>
            </a:schemeClr>
          </a:solidFill>
        </p:spPr>
        <p:txBody>
          <a:bodyPr wrap="square">
            <a:spAutoFit/>
          </a:bodyPr>
          <a:lstStyle>
            <a:defPPr>
              <a:defRPr lang="en-US"/>
            </a:defPPr>
            <a:lvl1pPr algn="just">
              <a:spcBef>
                <a:spcPts val="600"/>
              </a:spcBef>
              <a:spcAft>
                <a:spcPts val="600"/>
              </a:spcAft>
              <a:defRPr b="1">
                <a:solidFill>
                  <a:schemeClr val="tx2"/>
                </a:solidFill>
              </a:defRPr>
            </a:lvl1pPr>
          </a:lstStyle>
          <a:p>
            <a:r>
              <a:rPr lang="fr-FR" b="0" dirty="0">
                <a:solidFill>
                  <a:schemeClr val="tx1"/>
                </a:solidFill>
              </a:rPr>
              <a:t>Imputation en utilisant des règles métiers.</a:t>
            </a:r>
          </a:p>
        </p:txBody>
      </p:sp>
      <p:sp>
        <p:nvSpPr>
          <p:cNvPr id="3" name="Rectangle: Rounded Corners 2">
            <a:extLst>
              <a:ext uri="{FF2B5EF4-FFF2-40B4-BE49-F238E27FC236}">
                <a16:creationId xmlns:a16="http://schemas.microsoft.com/office/drawing/2014/main" id="{E38B6956-7FED-FE64-F26D-23A2E93CA420}"/>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Imputation la Moyenne/</a:t>
            </a:r>
            <a:r>
              <a:rPr lang="en-US" b="1" dirty="0" err="1">
                <a:solidFill>
                  <a:schemeClr val="bg1">
                    <a:lumMod val="95000"/>
                  </a:schemeClr>
                </a:solidFill>
              </a:rPr>
              <a:t>Médiane</a:t>
            </a:r>
            <a:r>
              <a:rPr lang="en-US" b="1" dirty="0">
                <a:solidFill>
                  <a:schemeClr val="bg1">
                    <a:lumMod val="95000"/>
                  </a:schemeClr>
                </a:solidFill>
              </a:rPr>
              <a:t>/Mode</a:t>
            </a:r>
            <a:endParaRPr lang="fr-FR" b="1" dirty="0">
              <a:solidFill>
                <a:schemeClr val="bg1">
                  <a:lumMod val="95000"/>
                </a:schemeClr>
              </a:solidFill>
            </a:endParaRPr>
          </a:p>
        </p:txBody>
      </p:sp>
      <p:sp>
        <p:nvSpPr>
          <p:cNvPr id="6" name="TextBox 5">
            <a:extLst>
              <a:ext uri="{FF2B5EF4-FFF2-40B4-BE49-F238E27FC236}">
                <a16:creationId xmlns:a16="http://schemas.microsoft.com/office/drawing/2014/main" id="{92D193F9-1B5B-4624-5BCD-48E07397BEE0}"/>
              </a:ext>
            </a:extLst>
          </p:cNvPr>
          <p:cNvSpPr txBox="1"/>
          <p:nvPr/>
        </p:nvSpPr>
        <p:spPr>
          <a:xfrm>
            <a:off x="4865838" y="2590800"/>
            <a:ext cx="4125762" cy="646331"/>
          </a:xfrm>
          <a:prstGeom prst="rect">
            <a:avLst/>
          </a:prstGeom>
          <a:noFill/>
        </p:spPr>
        <p:txBody>
          <a:bodyPr wrap="square">
            <a:spAutoFit/>
          </a:bodyPr>
          <a:lstStyle/>
          <a:p>
            <a:pPr marL="285750" indent="-285750" algn="just">
              <a:buFont typeface="Wingdings" panose="05000000000000000000" pitchFamily="2" charset="2"/>
              <a:buChar char="§"/>
            </a:pPr>
            <a:r>
              <a:rPr lang="fr-FR" dirty="0"/>
              <a:t>Si un client n’a pas demandé de </a:t>
            </a:r>
            <a:r>
              <a:rPr lang="fr-FR" b="1" dirty="0"/>
              <a:t>prêt</a:t>
            </a:r>
            <a:r>
              <a:rPr lang="fr-FR" dirty="0"/>
              <a:t>, alors </a:t>
            </a:r>
            <a:r>
              <a:rPr lang="fr-FR" b="1" dirty="0"/>
              <a:t>taux d’intérêt</a:t>
            </a:r>
            <a:r>
              <a:rPr lang="fr-FR" dirty="0"/>
              <a:t> = 0.</a:t>
            </a:r>
          </a:p>
        </p:txBody>
      </p:sp>
      <p:sp>
        <p:nvSpPr>
          <p:cNvPr id="9" name="TextBox 8">
            <a:extLst>
              <a:ext uri="{FF2B5EF4-FFF2-40B4-BE49-F238E27FC236}">
                <a16:creationId xmlns:a16="http://schemas.microsoft.com/office/drawing/2014/main" id="{65C77851-B039-2C77-A6D8-C60D57D6D218}"/>
              </a:ext>
            </a:extLst>
          </p:cNvPr>
          <p:cNvSpPr txBox="1"/>
          <p:nvPr/>
        </p:nvSpPr>
        <p:spPr>
          <a:xfrm>
            <a:off x="4864768" y="3496270"/>
            <a:ext cx="4156364" cy="1200329"/>
          </a:xfrm>
          <a:prstGeom prst="rect">
            <a:avLst/>
          </a:prstGeom>
          <a:noFill/>
        </p:spPr>
        <p:txBody>
          <a:bodyPr wrap="square">
            <a:spAutoFit/>
          </a:bodyPr>
          <a:lstStyle/>
          <a:p>
            <a:pPr marL="285750" indent="-285750" algn="just">
              <a:spcBef>
                <a:spcPts val="600"/>
              </a:spcBef>
              <a:buFont typeface="Wingdings" panose="05000000000000000000" pitchFamily="2" charset="2"/>
              <a:buChar char="§"/>
            </a:pPr>
            <a:r>
              <a:rPr lang="fr-FR" dirty="0"/>
              <a:t>Si le champ “</a:t>
            </a:r>
            <a:r>
              <a:rPr lang="fr-FR" b="1" dirty="0"/>
              <a:t>type de compte</a:t>
            </a:r>
            <a:r>
              <a:rPr lang="fr-FR" dirty="0"/>
              <a:t>” est vide, mais que le client est nouveau alors </a:t>
            </a:r>
            <a:r>
              <a:rPr lang="fr-FR" b="1" dirty="0"/>
              <a:t>par défaut</a:t>
            </a:r>
            <a:r>
              <a:rPr lang="fr-FR" dirty="0"/>
              <a:t>, on peut mettre “</a:t>
            </a:r>
            <a:r>
              <a:rPr lang="fr-FR" b="1" dirty="0"/>
              <a:t>Compte courant</a:t>
            </a:r>
            <a:r>
              <a:rPr lang="fr-FR" dirty="0"/>
              <a:t>”.</a:t>
            </a:r>
          </a:p>
        </p:txBody>
      </p:sp>
      <p:sp>
        <p:nvSpPr>
          <p:cNvPr id="4" name="Slide Number Placeholder 3">
            <a:extLst>
              <a:ext uri="{FF2B5EF4-FFF2-40B4-BE49-F238E27FC236}">
                <a16:creationId xmlns:a16="http://schemas.microsoft.com/office/drawing/2014/main" id="{4BF11FA2-2FC0-6174-A938-D73F64F8AADA}"/>
              </a:ext>
            </a:extLst>
          </p:cNvPr>
          <p:cNvSpPr>
            <a:spLocks noGrp="1"/>
          </p:cNvSpPr>
          <p:nvPr>
            <p:ph type="sldNum" sz="quarter" idx="7"/>
          </p:nvPr>
        </p:nvSpPr>
        <p:spPr/>
        <p:txBody>
          <a:bodyPr/>
          <a:lstStyle/>
          <a:p>
            <a:pPr marL="38100">
              <a:lnSpc>
                <a:spcPts val="1240"/>
              </a:lnSpc>
            </a:pPr>
            <a:fld id="{81D60167-4931-47E6-BA6A-407CBD079E47}" type="slidenum">
              <a:rPr lang="fr-FR" smtClean="0"/>
              <a:t>51</a:t>
            </a:fld>
            <a:endParaRPr lang="fr-FR" dirty="0"/>
          </a:p>
        </p:txBody>
      </p:sp>
    </p:spTree>
    <p:extLst>
      <p:ext uri="{BB962C8B-B14F-4D97-AF65-F5344CB8AC3E}">
        <p14:creationId xmlns:p14="http://schemas.microsoft.com/office/powerpoint/2010/main" val="4133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B2D21C2-98D5-2023-5529-62E0DD254545}"/>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9009AB07-444C-C0B5-F8EB-3781C168519D}"/>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D290A05D-33D9-1C4D-1827-63940A564B10}"/>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F5A2D327-AC2E-5F0B-2016-794F5DF80657}"/>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4DD2C30A-237E-8F00-F84B-15665B43A225}"/>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D272E996-7174-07F8-D94D-BC4C452FB4B2}"/>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1DC99A79-63C6-FC0F-3BCB-BA8ED01099DC}"/>
              </a:ext>
            </a:extLst>
          </p:cNvPr>
          <p:cNvSpPr/>
          <p:nvPr/>
        </p:nvSpPr>
        <p:spPr>
          <a:xfrm>
            <a:off x="622002" y="17547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latin typeface="source-serif-pro"/>
              </a:rPr>
              <a:t>Suppression</a:t>
            </a:r>
            <a:endParaRPr lang="fr-FR" b="1" dirty="0">
              <a:solidFill>
                <a:schemeClr val="bg1">
                  <a:lumMod val="95000"/>
                </a:schemeClr>
              </a:solidFill>
              <a:latin typeface="source-serif-pro"/>
            </a:endParaRPr>
          </a:p>
        </p:txBody>
      </p:sp>
      <p:cxnSp>
        <p:nvCxnSpPr>
          <p:cNvPr id="17" name="Connector: Elbow 16">
            <a:extLst>
              <a:ext uri="{FF2B5EF4-FFF2-40B4-BE49-F238E27FC236}">
                <a16:creationId xmlns:a16="http://schemas.microsoft.com/office/drawing/2014/main" id="{80A322D5-4462-D4F6-130B-F6CEDF5138A3}"/>
              </a:ext>
            </a:extLst>
          </p:cNvPr>
          <p:cNvCxnSpPr/>
          <p:nvPr/>
        </p:nvCxnSpPr>
        <p:spPr>
          <a:xfrm>
            <a:off x="76200" y="17526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325D5FE8-BF94-C11C-6301-7EC447D7DD40}"/>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1681C431-4BFB-2FEF-F92E-C6EC9376D8F5}"/>
              </a:ext>
            </a:extLst>
          </p:cNvPr>
          <p:cNvSpPr/>
          <p:nvPr/>
        </p:nvSpPr>
        <p:spPr>
          <a:xfrm>
            <a:off x="622002" y="3105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Valeur par défaut ou logique métier</a:t>
            </a:r>
          </a:p>
        </p:txBody>
      </p:sp>
      <p:cxnSp>
        <p:nvCxnSpPr>
          <p:cNvPr id="23" name="Connector: Elbow 22">
            <a:extLst>
              <a:ext uri="{FF2B5EF4-FFF2-40B4-BE49-F238E27FC236}">
                <a16:creationId xmlns:a16="http://schemas.microsoft.com/office/drawing/2014/main" id="{32540D8B-E963-5371-ADDE-8739C565A4B5}"/>
              </a:ext>
            </a:extLst>
          </p:cNvPr>
          <p:cNvCxnSpPr/>
          <p:nvPr/>
        </p:nvCxnSpPr>
        <p:spPr>
          <a:xfrm>
            <a:off x="76200" y="3102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D09AAAB4-693B-6B78-DFE4-36A9FD2AF25E}"/>
              </a:ext>
            </a:extLst>
          </p:cNvPr>
          <p:cNvSpPr/>
          <p:nvPr/>
        </p:nvSpPr>
        <p:spPr>
          <a:xfrm>
            <a:off x="622002" y="37908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Utilisation d’une constante globale</a:t>
            </a:r>
          </a:p>
        </p:txBody>
      </p:sp>
      <p:cxnSp>
        <p:nvCxnSpPr>
          <p:cNvPr id="25" name="Connector: Elbow 24">
            <a:extLst>
              <a:ext uri="{FF2B5EF4-FFF2-40B4-BE49-F238E27FC236}">
                <a16:creationId xmlns:a16="http://schemas.microsoft.com/office/drawing/2014/main" id="{913CA129-55C6-5CDB-5F52-6D83A9A4C3C4}"/>
              </a:ext>
            </a:extLst>
          </p:cNvPr>
          <p:cNvCxnSpPr/>
          <p:nvPr/>
        </p:nvCxnSpPr>
        <p:spPr>
          <a:xfrm>
            <a:off x="76200" y="37887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9" name="Image 2">
            <a:extLst>
              <a:ext uri="{FF2B5EF4-FFF2-40B4-BE49-F238E27FC236}">
                <a16:creationId xmlns:a16="http://schemas.microsoft.com/office/drawing/2014/main" id="{34A15A10-CE3E-BB47-F392-05E74C7D9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sp>
        <p:nvSpPr>
          <p:cNvPr id="36" name="Rectangle: Rounded Corners 35">
            <a:extLst>
              <a:ext uri="{FF2B5EF4-FFF2-40B4-BE49-F238E27FC236}">
                <a16:creationId xmlns:a16="http://schemas.microsoft.com/office/drawing/2014/main" id="{FB41FEAC-BC84-3E4D-B109-E1BD886B885E}"/>
              </a:ext>
            </a:extLst>
          </p:cNvPr>
          <p:cNvSpPr/>
          <p:nvPr/>
        </p:nvSpPr>
        <p:spPr>
          <a:xfrm>
            <a:off x="622002" y="4499168"/>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par des </a:t>
            </a:r>
            <a:r>
              <a:rPr lang="en-US" sz="1800" b="1" i="0" dirty="0" err="1">
                <a:solidFill>
                  <a:schemeClr val="bg1">
                    <a:lumMod val="95000"/>
                  </a:schemeClr>
                </a:solidFill>
                <a:effectLst/>
                <a:latin typeface="source-serif-pro"/>
              </a:rPr>
              <a:t>modèles</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prédictifs</a:t>
            </a:r>
            <a:endParaRPr lang="fr-FR" b="1" dirty="0">
              <a:solidFill>
                <a:schemeClr val="bg1">
                  <a:lumMod val="95000"/>
                </a:schemeClr>
              </a:solidFill>
            </a:endParaRPr>
          </a:p>
        </p:txBody>
      </p:sp>
      <p:cxnSp>
        <p:nvCxnSpPr>
          <p:cNvPr id="37" name="Connector: Elbow 36">
            <a:extLst>
              <a:ext uri="{FF2B5EF4-FFF2-40B4-BE49-F238E27FC236}">
                <a16:creationId xmlns:a16="http://schemas.microsoft.com/office/drawing/2014/main" id="{2A24C406-79D7-867A-C9BA-6B279E3DB550}"/>
              </a:ext>
            </a:extLst>
          </p:cNvPr>
          <p:cNvCxnSpPr/>
          <p:nvPr/>
        </p:nvCxnSpPr>
        <p:spPr>
          <a:xfrm>
            <a:off x="76200" y="4497012"/>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2406AE84-8B9A-80B0-79DD-B5F595D970DC}"/>
              </a:ext>
            </a:extLst>
          </p:cNvPr>
          <p:cNvSpPr/>
          <p:nvPr/>
        </p:nvSpPr>
        <p:spPr>
          <a:xfrm>
            <a:off x="622002" y="5186480"/>
            <a:ext cx="4023360" cy="68092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a:t>
            </a:r>
            <a:r>
              <a:rPr lang="en-US" sz="1800" b="1" i="0" dirty="0" err="1">
                <a:solidFill>
                  <a:schemeClr val="bg1">
                    <a:lumMod val="95000"/>
                  </a:schemeClr>
                </a:solidFill>
                <a:effectLst/>
                <a:latin typeface="source-serif-pro"/>
              </a:rPr>
              <a:t>en</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utilisant</a:t>
            </a:r>
            <a:r>
              <a:rPr lang="en-US" sz="1800" b="1" i="0" dirty="0">
                <a:solidFill>
                  <a:schemeClr val="bg1">
                    <a:lumMod val="95000"/>
                  </a:schemeClr>
                </a:solidFill>
                <a:effectLst/>
                <a:latin typeface="source-serif-pro"/>
              </a:rPr>
              <a:t> le Deep Learning (</a:t>
            </a:r>
            <a:r>
              <a:rPr lang="en-US" sz="1800" b="1" i="0" dirty="0" err="1">
                <a:solidFill>
                  <a:schemeClr val="bg1">
                    <a:lumMod val="95000"/>
                  </a:schemeClr>
                </a:solidFill>
                <a:effectLst/>
                <a:latin typeface="source-serif-pro"/>
              </a:rPr>
              <a:t>Datazig</a:t>
            </a:r>
            <a:r>
              <a:rPr lang="en-US" sz="1800" b="1" i="0" dirty="0">
                <a:solidFill>
                  <a:schemeClr val="bg1">
                    <a:lumMod val="95000"/>
                  </a:schemeClr>
                </a:solidFill>
                <a:effectLst/>
                <a:latin typeface="source-serif-pro"/>
              </a:rPr>
              <a:t> Library) </a:t>
            </a:r>
            <a:endParaRPr lang="fr-FR" b="1" dirty="0">
              <a:solidFill>
                <a:schemeClr val="bg1">
                  <a:lumMod val="95000"/>
                </a:schemeClr>
              </a:solidFill>
            </a:endParaRPr>
          </a:p>
        </p:txBody>
      </p:sp>
      <p:cxnSp>
        <p:nvCxnSpPr>
          <p:cNvPr id="40" name="Connector: Elbow 39">
            <a:extLst>
              <a:ext uri="{FF2B5EF4-FFF2-40B4-BE49-F238E27FC236}">
                <a16:creationId xmlns:a16="http://schemas.microsoft.com/office/drawing/2014/main" id="{6AFDF5F2-2A36-F4B1-83C0-B59E39F2F830}"/>
              </a:ext>
            </a:extLst>
          </p:cNvPr>
          <p:cNvCxnSpPr/>
          <p:nvPr/>
        </p:nvCxnSpPr>
        <p:spPr>
          <a:xfrm>
            <a:off x="76200" y="5182811"/>
            <a:ext cx="533400" cy="3404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85374989-DC03-18C9-0B6A-410623FDC5E5}"/>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Imputation la Moyenne/</a:t>
            </a:r>
            <a:r>
              <a:rPr lang="en-US" b="1" dirty="0" err="1">
                <a:solidFill>
                  <a:schemeClr val="bg1">
                    <a:lumMod val="95000"/>
                  </a:schemeClr>
                </a:solidFill>
              </a:rPr>
              <a:t>Médiane</a:t>
            </a:r>
            <a:r>
              <a:rPr lang="en-US" b="1" dirty="0">
                <a:solidFill>
                  <a:schemeClr val="bg1">
                    <a:lumMod val="95000"/>
                  </a:schemeClr>
                </a:solidFill>
              </a:rPr>
              <a:t>/Mode</a:t>
            </a:r>
            <a:endParaRPr lang="fr-FR" b="1" dirty="0">
              <a:solidFill>
                <a:schemeClr val="bg1">
                  <a:lumMod val="95000"/>
                </a:schemeClr>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2C0EDB8-B35B-2845-BD27-11AB154C7513}"/>
                  </a:ext>
                </a:extLst>
              </p:cNvPr>
              <p:cNvSpPr txBox="1"/>
              <p:nvPr/>
            </p:nvSpPr>
            <p:spPr>
              <a:xfrm>
                <a:off x="4876800" y="2069068"/>
                <a:ext cx="4125762" cy="646331"/>
              </a:xfrm>
              <a:prstGeom prst="rect">
                <a:avLst/>
              </a:prstGeom>
              <a:solidFill>
                <a:schemeClr val="bg1">
                  <a:lumMod val="95000"/>
                </a:schemeClr>
              </a:solidFill>
            </p:spPr>
            <p:txBody>
              <a:bodyPr wrap="square">
                <a:spAutoFit/>
              </a:bodyPr>
              <a:lstStyle>
                <a:defPPr>
                  <a:defRPr lang="en-US"/>
                </a:defPPr>
                <a:lvl1pPr algn="just">
                  <a:spcBef>
                    <a:spcPts val="600"/>
                  </a:spcBef>
                  <a:spcAft>
                    <a:spcPts val="600"/>
                  </a:spcAft>
                  <a:defRPr b="1">
                    <a:solidFill>
                      <a:schemeClr val="tx2"/>
                    </a:solidFill>
                  </a:defRPr>
                </a:lvl1pPr>
              </a:lstStyle>
              <a:p>
                <a:r>
                  <a:rPr lang="fr-FR" b="0" dirty="0">
                    <a:solidFill>
                      <a:schemeClr val="tx1"/>
                    </a:solidFill>
                  </a:rPr>
                  <a:t>Imputation en utilisant une valeur fixe : </a:t>
                </a:r>
                <a:r>
                  <a:rPr lang="fr-FR" dirty="0">
                    <a:solidFill>
                      <a:schemeClr val="tx1"/>
                    </a:solidFill>
                  </a:rPr>
                  <a:t>Inconnu</a:t>
                </a:r>
                <a:r>
                  <a:rPr lang="fr-FR" b="0" dirty="0">
                    <a:solidFill>
                      <a:schemeClr val="tx1"/>
                    </a:solidFill>
                  </a:rPr>
                  <a:t>, </a:t>
                </a:r>
                <a:r>
                  <a:rPr lang="fr-FR" dirty="0">
                    <a:solidFill>
                      <a:schemeClr val="tx1"/>
                    </a:solidFill>
                  </a:rPr>
                  <a:t>No spécifié</a:t>
                </a:r>
                <a:r>
                  <a:rPr lang="fr-FR" b="0" dirty="0">
                    <a:solidFill>
                      <a:schemeClr val="tx1"/>
                    </a:solidFill>
                  </a:rPr>
                  <a:t>, -1, </a:t>
                </a:r>
                <a14:m>
                  <m:oMath xmlns:m="http://schemas.openxmlformats.org/officeDocument/2006/math">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ea typeface="Cambria Math" panose="02040503050406030204" pitchFamily="18" charset="0"/>
                      </a:rPr>
                      <m:t>∞</m:t>
                    </m:r>
                  </m:oMath>
                </a14:m>
                <a:r>
                  <a:rPr lang="fr-FR" b="0" dirty="0">
                    <a:solidFill>
                      <a:schemeClr val="tx1"/>
                    </a:solidFill>
                  </a:rPr>
                  <a:t>.</a:t>
                </a:r>
              </a:p>
            </p:txBody>
          </p:sp>
        </mc:Choice>
        <mc:Fallback xmlns="">
          <p:sp>
            <p:nvSpPr>
              <p:cNvPr id="4" name="TextBox 3">
                <a:extLst>
                  <a:ext uri="{FF2B5EF4-FFF2-40B4-BE49-F238E27FC236}">
                    <a16:creationId xmlns:a16="http://schemas.microsoft.com/office/drawing/2014/main" id="{02C0EDB8-B35B-2845-BD27-11AB154C7513}"/>
                  </a:ext>
                </a:extLst>
              </p:cNvPr>
              <p:cNvSpPr txBox="1">
                <a:spLocks noRot="1" noChangeAspect="1" noMove="1" noResize="1" noEditPoints="1" noAdjustHandles="1" noChangeArrowheads="1" noChangeShapeType="1" noTextEdit="1"/>
              </p:cNvSpPr>
              <p:nvPr/>
            </p:nvSpPr>
            <p:spPr>
              <a:xfrm>
                <a:off x="4876800" y="2069068"/>
                <a:ext cx="4125762" cy="646331"/>
              </a:xfrm>
              <a:prstGeom prst="rect">
                <a:avLst/>
              </a:prstGeom>
              <a:blipFill>
                <a:blip r:embed="rId4"/>
                <a:stretch>
                  <a:fillRect l="-1182" t="-4717" r="-1182" b="-14151"/>
                </a:stretch>
              </a:blipFill>
            </p:spPr>
            <p:txBody>
              <a:bodyPr/>
              <a:lstStyle/>
              <a:p>
                <a:r>
                  <a:rPr lang="fr-FR">
                    <a:noFill/>
                  </a:rPr>
                  <a:t> </a:t>
                </a:r>
              </a:p>
            </p:txBody>
          </p:sp>
        </mc:Fallback>
      </mc:AlternateContent>
      <p:sp>
        <p:nvSpPr>
          <p:cNvPr id="6" name="TextBox 5">
            <a:extLst>
              <a:ext uri="{FF2B5EF4-FFF2-40B4-BE49-F238E27FC236}">
                <a16:creationId xmlns:a16="http://schemas.microsoft.com/office/drawing/2014/main" id="{4AC3FA39-B330-D4CB-2628-B694DF664BEC}"/>
              </a:ext>
            </a:extLst>
          </p:cNvPr>
          <p:cNvSpPr txBox="1"/>
          <p:nvPr/>
        </p:nvSpPr>
        <p:spPr>
          <a:xfrm>
            <a:off x="4551949" y="3018667"/>
            <a:ext cx="4515851" cy="923330"/>
          </a:xfrm>
          <a:prstGeom prst="rect">
            <a:avLst/>
          </a:prstGeom>
          <a:noFill/>
        </p:spPr>
        <p:txBody>
          <a:bodyPr wrap="square">
            <a:spAutoFit/>
          </a:bodyPr>
          <a:lstStyle/>
          <a:p>
            <a:pPr marL="285750" indent="-285750" algn="just">
              <a:buFont typeface="Wingdings" panose="05000000000000000000" pitchFamily="2" charset="2"/>
              <a:buChar char="§"/>
            </a:pPr>
            <a:r>
              <a:rPr lang="fr-FR" dirty="0"/>
              <a:t>Imputer une constante pour les </a:t>
            </a:r>
            <a:r>
              <a:rPr lang="fr-FR" b="1" i="1" dirty="0"/>
              <a:t>revenus mensuels</a:t>
            </a:r>
            <a:r>
              <a:rPr lang="fr-FR" dirty="0"/>
              <a:t> manquants, soit la valeur du revenu minimum.</a:t>
            </a:r>
          </a:p>
        </p:txBody>
      </p:sp>
      <p:sp>
        <p:nvSpPr>
          <p:cNvPr id="9" name="TextBox 8">
            <a:extLst>
              <a:ext uri="{FF2B5EF4-FFF2-40B4-BE49-F238E27FC236}">
                <a16:creationId xmlns:a16="http://schemas.microsoft.com/office/drawing/2014/main" id="{8AC58D7A-6219-7700-52F6-EA137B09BC5A}"/>
              </a:ext>
            </a:extLst>
          </p:cNvPr>
          <p:cNvSpPr txBox="1"/>
          <p:nvPr/>
        </p:nvSpPr>
        <p:spPr>
          <a:xfrm>
            <a:off x="4551949" y="4182070"/>
            <a:ext cx="4572000" cy="923330"/>
          </a:xfrm>
          <a:prstGeom prst="rect">
            <a:avLst/>
          </a:prstGeom>
          <a:noFill/>
        </p:spPr>
        <p:txBody>
          <a:bodyPr wrap="square">
            <a:spAutoFit/>
          </a:bodyPr>
          <a:lstStyle/>
          <a:p>
            <a:pPr marL="285750" indent="-285750" algn="just">
              <a:spcBef>
                <a:spcPts val="600"/>
              </a:spcBef>
              <a:buFont typeface="Wingdings" panose="05000000000000000000" pitchFamily="2" charset="2"/>
              <a:buChar char="§"/>
            </a:pPr>
            <a:r>
              <a:rPr lang="fr-FR" dirty="0"/>
              <a:t>Imputer la valeur de </a:t>
            </a:r>
            <a:r>
              <a:rPr lang="fr-FR" b="1" dirty="0"/>
              <a:t>taux de risque</a:t>
            </a:r>
            <a:r>
              <a:rPr lang="fr-FR" dirty="0"/>
              <a:t> manquants dans certaines lignes par la valeur </a:t>
            </a:r>
            <a:r>
              <a:rPr lang="fr-FR" b="1" dirty="0"/>
              <a:t>-1</a:t>
            </a:r>
            <a:r>
              <a:rPr lang="fr-FR" dirty="0"/>
              <a:t>.</a:t>
            </a:r>
          </a:p>
        </p:txBody>
      </p:sp>
      <p:sp>
        <p:nvSpPr>
          <p:cNvPr id="8" name="Slide Number Placeholder 7">
            <a:extLst>
              <a:ext uri="{FF2B5EF4-FFF2-40B4-BE49-F238E27FC236}">
                <a16:creationId xmlns:a16="http://schemas.microsoft.com/office/drawing/2014/main" id="{492B2F81-31F9-A711-A6C4-0DD5809B1C1A}"/>
              </a:ext>
            </a:extLst>
          </p:cNvPr>
          <p:cNvSpPr>
            <a:spLocks noGrp="1"/>
          </p:cNvSpPr>
          <p:nvPr>
            <p:ph type="sldNum" sz="quarter" idx="7"/>
          </p:nvPr>
        </p:nvSpPr>
        <p:spPr/>
        <p:txBody>
          <a:bodyPr/>
          <a:lstStyle/>
          <a:p>
            <a:pPr marL="38100">
              <a:lnSpc>
                <a:spcPts val="1240"/>
              </a:lnSpc>
            </a:pPr>
            <a:fld id="{81D60167-4931-47E6-BA6A-407CBD079E47}" type="slidenum">
              <a:rPr lang="fr-FR" smtClean="0"/>
              <a:t>52</a:t>
            </a:fld>
            <a:endParaRPr lang="fr-FR" dirty="0"/>
          </a:p>
        </p:txBody>
      </p:sp>
    </p:spTree>
    <p:extLst>
      <p:ext uri="{BB962C8B-B14F-4D97-AF65-F5344CB8AC3E}">
        <p14:creationId xmlns:p14="http://schemas.microsoft.com/office/powerpoint/2010/main" val="320879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1817736-C871-C074-2734-37FFE6650DE5}"/>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A408DEF2-F42B-DF19-4F50-BFB6A5784B83}"/>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09AAA670-DBA8-0060-2B0D-87083D541024}"/>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982DF99C-74EA-3596-D9C1-0B4D90BED349}"/>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E0CF9ED8-568A-AC76-304D-FA7A266C5E75}"/>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DEF2C190-0A2A-8A1B-FB29-E06901C7C2D7}"/>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A44224BF-DD57-9986-5DE9-C7BA039608CB}"/>
              </a:ext>
            </a:extLst>
          </p:cNvPr>
          <p:cNvSpPr/>
          <p:nvPr/>
        </p:nvSpPr>
        <p:spPr>
          <a:xfrm>
            <a:off x="622002" y="17547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latin typeface="source-serif-pro"/>
              </a:rPr>
              <a:t>Suppression</a:t>
            </a:r>
            <a:endParaRPr lang="fr-FR" b="1" dirty="0">
              <a:solidFill>
                <a:schemeClr val="bg1">
                  <a:lumMod val="95000"/>
                </a:schemeClr>
              </a:solidFill>
              <a:latin typeface="source-serif-pro"/>
            </a:endParaRPr>
          </a:p>
        </p:txBody>
      </p:sp>
      <p:cxnSp>
        <p:nvCxnSpPr>
          <p:cNvPr id="17" name="Connector: Elbow 16">
            <a:extLst>
              <a:ext uri="{FF2B5EF4-FFF2-40B4-BE49-F238E27FC236}">
                <a16:creationId xmlns:a16="http://schemas.microsoft.com/office/drawing/2014/main" id="{FFB914B8-6049-7CDE-6C23-0B11138BCB65}"/>
              </a:ext>
            </a:extLst>
          </p:cNvPr>
          <p:cNvCxnSpPr/>
          <p:nvPr/>
        </p:nvCxnSpPr>
        <p:spPr>
          <a:xfrm>
            <a:off x="76200" y="17526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3B4368C1-BB67-2641-0397-C179E1BB296F}"/>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4B44CE9A-7EE8-9AA7-2FA3-8A0D204E4C8A}"/>
              </a:ext>
            </a:extLst>
          </p:cNvPr>
          <p:cNvSpPr/>
          <p:nvPr/>
        </p:nvSpPr>
        <p:spPr>
          <a:xfrm>
            <a:off x="622002" y="3105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Valeur par défaut ou logique métier</a:t>
            </a:r>
          </a:p>
        </p:txBody>
      </p:sp>
      <p:cxnSp>
        <p:nvCxnSpPr>
          <p:cNvPr id="23" name="Connector: Elbow 22">
            <a:extLst>
              <a:ext uri="{FF2B5EF4-FFF2-40B4-BE49-F238E27FC236}">
                <a16:creationId xmlns:a16="http://schemas.microsoft.com/office/drawing/2014/main" id="{9F1CB7A2-C39D-C057-33CC-FD22D5A00E6C}"/>
              </a:ext>
            </a:extLst>
          </p:cNvPr>
          <p:cNvCxnSpPr/>
          <p:nvPr/>
        </p:nvCxnSpPr>
        <p:spPr>
          <a:xfrm>
            <a:off x="76200" y="3102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86D0201E-1C3B-FD8D-7003-CBD57E0512DB}"/>
              </a:ext>
            </a:extLst>
          </p:cNvPr>
          <p:cNvSpPr/>
          <p:nvPr/>
        </p:nvSpPr>
        <p:spPr>
          <a:xfrm>
            <a:off x="622002" y="37908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Utilisation d’une constante globale</a:t>
            </a:r>
          </a:p>
        </p:txBody>
      </p:sp>
      <p:cxnSp>
        <p:nvCxnSpPr>
          <p:cNvPr id="25" name="Connector: Elbow 24">
            <a:extLst>
              <a:ext uri="{FF2B5EF4-FFF2-40B4-BE49-F238E27FC236}">
                <a16:creationId xmlns:a16="http://schemas.microsoft.com/office/drawing/2014/main" id="{B3D4B110-D82A-8156-774F-445E5CF55EC0}"/>
              </a:ext>
            </a:extLst>
          </p:cNvPr>
          <p:cNvCxnSpPr/>
          <p:nvPr/>
        </p:nvCxnSpPr>
        <p:spPr>
          <a:xfrm>
            <a:off x="76200" y="37887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9" name="Image 2">
            <a:extLst>
              <a:ext uri="{FF2B5EF4-FFF2-40B4-BE49-F238E27FC236}">
                <a16:creationId xmlns:a16="http://schemas.microsoft.com/office/drawing/2014/main" id="{70E9665E-AE1C-9BB7-28A3-EB3E4E5C4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sp>
        <p:nvSpPr>
          <p:cNvPr id="36" name="Rectangle: Rounded Corners 35">
            <a:extLst>
              <a:ext uri="{FF2B5EF4-FFF2-40B4-BE49-F238E27FC236}">
                <a16:creationId xmlns:a16="http://schemas.microsoft.com/office/drawing/2014/main" id="{406F29FE-49B9-93D9-4074-F4AA870556AD}"/>
              </a:ext>
            </a:extLst>
          </p:cNvPr>
          <p:cNvSpPr/>
          <p:nvPr/>
        </p:nvSpPr>
        <p:spPr>
          <a:xfrm>
            <a:off x="622002" y="44979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latin typeface="source-serif-pro"/>
              </a:rPr>
              <a:t>Imputation par des </a:t>
            </a:r>
            <a:r>
              <a:rPr lang="en-US" sz="1800" b="1" i="0" dirty="0" err="1">
                <a:solidFill>
                  <a:schemeClr val="tx1"/>
                </a:solidFill>
                <a:effectLst/>
                <a:latin typeface="source-serif-pro"/>
              </a:rPr>
              <a:t>modèles</a:t>
            </a:r>
            <a:r>
              <a:rPr lang="en-US" sz="1800" b="1" i="0" dirty="0">
                <a:solidFill>
                  <a:schemeClr val="tx1"/>
                </a:solidFill>
                <a:effectLst/>
                <a:latin typeface="source-serif-pro"/>
              </a:rPr>
              <a:t> </a:t>
            </a:r>
            <a:r>
              <a:rPr lang="en-US" sz="1800" b="1" i="0" dirty="0" err="1">
                <a:solidFill>
                  <a:schemeClr val="tx1"/>
                </a:solidFill>
                <a:effectLst/>
                <a:latin typeface="source-serif-pro"/>
              </a:rPr>
              <a:t>prédictifs</a:t>
            </a:r>
            <a:endParaRPr lang="fr-FR" b="1" dirty="0">
              <a:solidFill>
                <a:schemeClr val="tx1"/>
              </a:solidFill>
            </a:endParaRPr>
          </a:p>
        </p:txBody>
      </p:sp>
      <p:cxnSp>
        <p:nvCxnSpPr>
          <p:cNvPr id="37" name="Connector: Elbow 36">
            <a:extLst>
              <a:ext uri="{FF2B5EF4-FFF2-40B4-BE49-F238E27FC236}">
                <a16:creationId xmlns:a16="http://schemas.microsoft.com/office/drawing/2014/main" id="{FFCFB2FB-5587-C197-50A8-C8C9B9DAFD69}"/>
              </a:ext>
            </a:extLst>
          </p:cNvPr>
          <p:cNvCxnSpPr/>
          <p:nvPr/>
        </p:nvCxnSpPr>
        <p:spPr>
          <a:xfrm>
            <a:off x="76200" y="44958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E71E9764-3C0C-90AD-A4F8-5C87A34CD6F2}"/>
              </a:ext>
            </a:extLst>
          </p:cNvPr>
          <p:cNvSpPr/>
          <p:nvPr/>
        </p:nvSpPr>
        <p:spPr>
          <a:xfrm>
            <a:off x="622002" y="5185268"/>
            <a:ext cx="4023360" cy="68092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a:t>
            </a:r>
            <a:r>
              <a:rPr lang="en-US" sz="1800" b="1" i="0" dirty="0" err="1">
                <a:solidFill>
                  <a:schemeClr val="bg1">
                    <a:lumMod val="95000"/>
                  </a:schemeClr>
                </a:solidFill>
                <a:effectLst/>
                <a:latin typeface="source-serif-pro"/>
              </a:rPr>
              <a:t>en</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utilisant</a:t>
            </a:r>
            <a:r>
              <a:rPr lang="en-US" sz="1800" b="1" i="0" dirty="0">
                <a:solidFill>
                  <a:schemeClr val="bg1">
                    <a:lumMod val="95000"/>
                  </a:schemeClr>
                </a:solidFill>
                <a:effectLst/>
                <a:latin typeface="source-serif-pro"/>
              </a:rPr>
              <a:t> le Deep Learning (</a:t>
            </a:r>
            <a:r>
              <a:rPr lang="en-US" sz="1800" b="1" i="0" dirty="0" err="1">
                <a:solidFill>
                  <a:schemeClr val="bg1">
                    <a:lumMod val="95000"/>
                  </a:schemeClr>
                </a:solidFill>
                <a:effectLst/>
                <a:latin typeface="source-serif-pro"/>
              </a:rPr>
              <a:t>Datazig</a:t>
            </a:r>
            <a:r>
              <a:rPr lang="en-US" sz="1800" b="1" i="0" dirty="0">
                <a:solidFill>
                  <a:schemeClr val="bg1">
                    <a:lumMod val="95000"/>
                  </a:schemeClr>
                </a:solidFill>
                <a:effectLst/>
                <a:latin typeface="source-serif-pro"/>
              </a:rPr>
              <a:t> Library) </a:t>
            </a:r>
            <a:endParaRPr lang="fr-FR" b="1" dirty="0">
              <a:solidFill>
                <a:schemeClr val="bg1">
                  <a:lumMod val="95000"/>
                </a:schemeClr>
              </a:solidFill>
            </a:endParaRPr>
          </a:p>
        </p:txBody>
      </p:sp>
      <p:cxnSp>
        <p:nvCxnSpPr>
          <p:cNvPr id="40" name="Connector: Elbow 39">
            <a:extLst>
              <a:ext uri="{FF2B5EF4-FFF2-40B4-BE49-F238E27FC236}">
                <a16:creationId xmlns:a16="http://schemas.microsoft.com/office/drawing/2014/main" id="{E7EAA978-A3F7-BC23-8FB6-D0639F46E9CA}"/>
              </a:ext>
            </a:extLst>
          </p:cNvPr>
          <p:cNvCxnSpPr/>
          <p:nvPr/>
        </p:nvCxnSpPr>
        <p:spPr>
          <a:xfrm>
            <a:off x="76200" y="5181599"/>
            <a:ext cx="533400" cy="3404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FCE6337B-5E85-C932-8870-1F195A57F089}"/>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Imputation la Moyenne/</a:t>
            </a:r>
            <a:r>
              <a:rPr lang="en-US" b="1" dirty="0" err="1">
                <a:solidFill>
                  <a:schemeClr val="bg1">
                    <a:lumMod val="95000"/>
                  </a:schemeClr>
                </a:solidFill>
              </a:rPr>
              <a:t>Médiane</a:t>
            </a:r>
            <a:r>
              <a:rPr lang="en-US" b="1" dirty="0">
                <a:solidFill>
                  <a:schemeClr val="bg1">
                    <a:lumMod val="95000"/>
                  </a:schemeClr>
                </a:solidFill>
              </a:rPr>
              <a:t>/Mode</a:t>
            </a:r>
            <a:endParaRPr lang="fr-FR" b="1" dirty="0">
              <a:solidFill>
                <a:schemeClr val="bg1">
                  <a:lumMod val="95000"/>
                </a:schemeClr>
              </a:solidFill>
            </a:endParaRPr>
          </a:p>
        </p:txBody>
      </p:sp>
      <p:sp>
        <p:nvSpPr>
          <p:cNvPr id="6" name="TextBox 5">
            <a:extLst>
              <a:ext uri="{FF2B5EF4-FFF2-40B4-BE49-F238E27FC236}">
                <a16:creationId xmlns:a16="http://schemas.microsoft.com/office/drawing/2014/main" id="{EC2709E7-682D-A516-D790-94149D5D7FA8}"/>
              </a:ext>
            </a:extLst>
          </p:cNvPr>
          <p:cNvSpPr txBox="1"/>
          <p:nvPr/>
        </p:nvSpPr>
        <p:spPr>
          <a:xfrm>
            <a:off x="4688304" y="1982072"/>
            <a:ext cx="4419599" cy="1477328"/>
          </a:xfrm>
          <a:prstGeom prst="rect">
            <a:avLst/>
          </a:prstGeom>
          <a:solidFill>
            <a:schemeClr val="bg1">
              <a:lumMod val="95000"/>
            </a:schemeClr>
          </a:solidFill>
        </p:spPr>
        <p:txBody>
          <a:bodyPr wrap="square">
            <a:spAutoFit/>
          </a:bodyPr>
          <a:lstStyle>
            <a:defPPr>
              <a:defRPr lang="en-US"/>
            </a:defPPr>
            <a:lvl1pPr algn="just">
              <a:spcBef>
                <a:spcPts val="600"/>
              </a:spcBef>
              <a:spcAft>
                <a:spcPts val="600"/>
              </a:spcAft>
              <a:defRPr b="0"/>
            </a:lvl1pPr>
          </a:lstStyle>
          <a:p>
            <a:r>
              <a:rPr lang="fr-FR" dirty="0"/>
              <a:t>Imputation utilisant l'algorithme </a:t>
            </a:r>
            <a:r>
              <a:rPr lang="fr-FR" b="1" dirty="0"/>
              <a:t>KNN</a:t>
            </a:r>
            <a:r>
              <a:rPr lang="fr-FR" dirty="0"/>
              <a:t> (construction d'un arbre k-d (abréviation de arbre k-dimensionnel) pour rechercher le NN en éliminant une grande partie de l'espace de recherche.</a:t>
            </a:r>
          </a:p>
        </p:txBody>
      </p:sp>
      <p:sp>
        <p:nvSpPr>
          <p:cNvPr id="9" name="TextBox 8">
            <a:extLst>
              <a:ext uri="{FF2B5EF4-FFF2-40B4-BE49-F238E27FC236}">
                <a16:creationId xmlns:a16="http://schemas.microsoft.com/office/drawing/2014/main" id="{E58D4292-5ECF-A915-7E6A-DD7AF19F112D}"/>
              </a:ext>
            </a:extLst>
          </p:cNvPr>
          <p:cNvSpPr txBox="1"/>
          <p:nvPr/>
        </p:nvSpPr>
        <p:spPr>
          <a:xfrm>
            <a:off x="4953000" y="3801070"/>
            <a:ext cx="4114800" cy="923330"/>
          </a:xfrm>
          <a:prstGeom prst="rect">
            <a:avLst/>
          </a:prstGeom>
          <a:noFill/>
        </p:spPr>
        <p:txBody>
          <a:bodyPr wrap="square">
            <a:spAutoFit/>
          </a:bodyPr>
          <a:lstStyle/>
          <a:p>
            <a:pPr marL="285750" indent="-285750">
              <a:buFont typeface="Wingdings" panose="05000000000000000000" pitchFamily="2" charset="2"/>
              <a:buChar char="§"/>
            </a:pPr>
            <a:r>
              <a:rPr lang="fr-FR" dirty="0"/>
              <a:t>Estimer le crédit demandé d’un client en se basant sur son </a:t>
            </a:r>
            <a:r>
              <a:rPr lang="fr-FR" b="1" i="1" dirty="0"/>
              <a:t>revenu</a:t>
            </a:r>
            <a:r>
              <a:rPr lang="fr-FR" dirty="0"/>
              <a:t> et les données d’autres </a:t>
            </a:r>
            <a:r>
              <a:rPr lang="fr-FR" b="1" i="1" dirty="0"/>
              <a:t>clients similaires</a:t>
            </a:r>
            <a:r>
              <a:rPr lang="fr-FR" dirty="0"/>
              <a:t>.</a:t>
            </a:r>
          </a:p>
        </p:txBody>
      </p:sp>
      <p:sp>
        <p:nvSpPr>
          <p:cNvPr id="4" name="Slide Number Placeholder 3">
            <a:extLst>
              <a:ext uri="{FF2B5EF4-FFF2-40B4-BE49-F238E27FC236}">
                <a16:creationId xmlns:a16="http://schemas.microsoft.com/office/drawing/2014/main" id="{E481862A-6264-44D6-7ADD-49C5D2DEDF6B}"/>
              </a:ext>
            </a:extLst>
          </p:cNvPr>
          <p:cNvSpPr>
            <a:spLocks noGrp="1"/>
          </p:cNvSpPr>
          <p:nvPr>
            <p:ph type="sldNum" sz="quarter" idx="7"/>
          </p:nvPr>
        </p:nvSpPr>
        <p:spPr/>
        <p:txBody>
          <a:bodyPr/>
          <a:lstStyle/>
          <a:p>
            <a:pPr marL="38100">
              <a:lnSpc>
                <a:spcPts val="1240"/>
              </a:lnSpc>
            </a:pPr>
            <a:fld id="{81D60167-4931-47E6-BA6A-407CBD079E47}" type="slidenum">
              <a:rPr lang="fr-FR" smtClean="0"/>
              <a:t>53</a:t>
            </a:fld>
            <a:endParaRPr lang="fr-FR" dirty="0"/>
          </a:p>
        </p:txBody>
      </p:sp>
    </p:spTree>
    <p:extLst>
      <p:ext uri="{BB962C8B-B14F-4D97-AF65-F5344CB8AC3E}">
        <p14:creationId xmlns:p14="http://schemas.microsoft.com/office/powerpoint/2010/main" val="64984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652A26-1BDE-6B00-AAC8-858C9BECD4A5}"/>
            </a:ext>
          </a:extLst>
        </p:cNvPr>
        <p:cNvGrpSpPr/>
        <p:nvPr/>
      </p:nvGrpSpPr>
      <p:grpSpPr>
        <a:xfrm>
          <a:off x="0" y="0"/>
          <a:ext cx="0" cy="0"/>
          <a:chOff x="0" y="0"/>
          <a:chExt cx="0" cy="0"/>
        </a:xfrm>
      </p:grpSpPr>
      <p:grpSp>
        <p:nvGrpSpPr>
          <p:cNvPr id="28" name="Group 27">
            <a:extLst>
              <a:ext uri="{FF2B5EF4-FFF2-40B4-BE49-F238E27FC236}">
                <a16:creationId xmlns:a16="http://schemas.microsoft.com/office/drawing/2014/main" id="{218B483B-CB0B-4483-EC90-7FF76ED1AC44}"/>
              </a:ext>
            </a:extLst>
          </p:cNvPr>
          <p:cNvGrpSpPr/>
          <p:nvPr/>
        </p:nvGrpSpPr>
        <p:grpSpPr>
          <a:xfrm>
            <a:off x="52136" y="838200"/>
            <a:ext cx="7234984" cy="675576"/>
            <a:chOff x="609600" y="882178"/>
            <a:chExt cx="7234984" cy="675576"/>
          </a:xfrm>
        </p:grpSpPr>
        <p:sp>
          <p:nvSpPr>
            <p:cNvPr id="2" name="Rectangle 1">
              <a:extLst>
                <a:ext uri="{FF2B5EF4-FFF2-40B4-BE49-F238E27FC236}">
                  <a16:creationId xmlns:a16="http://schemas.microsoft.com/office/drawing/2014/main" id="{A828ECEC-2EED-7BAA-3BEA-27FC458FC5B9}"/>
                </a:ext>
              </a:extLst>
            </p:cNvPr>
            <p:cNvSpPr/>
            <p:nvPr/>
          </p:nvSpPr>
          <p:spPr>
            <a:xfrm>
              <a:off x="757984" y="1219200"/>
              <a:ext cx="7086600" cy="338554"/>
            </a:xfrm>
            <a:prstGeom prst="rect">
              <a:avLst/>
            </a:prstGeom>
            <a:solidFill>
              <a:schemeClr val="accent1">
                <a:lumMod val="20000"/>
                <a:lumOff val="80000"/>
              </a:schemeClr>
            </a:solidFill>
          </p:spPr>
          <p:txBody>
            <a:bodyPr wrap="square">
              <a:spAutoFit/>
            </a:bodyPr>
            <a:lstStyle/>
            <a:p>
              <a:r>
                <a:rPr lang="en-US" sz="1600" i="1" dirty="0">
                  <a:solidFill>
                    <a:srgbClr val="242424"/>
                  </a:solidFill>
                </a:rPr>
                <a:t>“The idea of imputation is both seductive and dangerous” (R.J.A Little &amp; D.B. Rubin)</a:t>
              </a:r>
              <a:endParaRPr lang="fr-FR" sz="1600" dirty="0"/>
            </a:p>
          </p:txBody>
        </p:sp>
        <p:sp>
          <p:nvSpPr>
            <p:cNvPr id="5" name="object 5">
              <a:extLst>
                <a:ext uri="{FF2B5EF4-FFF2-40B4-BE49-F238E27FC236}">
                  <a16:creationId xmlns:a16="http://schemas.microsoft.com/office/drawing/2014/main" id="{8CDC704B-9E59-3BE4-9012-AB73D2A598D5}"/>
                </a:ext>
              </a:extLst>
            </p:cNvPr>
            <p:cNvSpPr/>
            <p:nvPr/>
          </p:nvSpPr>
          <p:spPr>
            <a:xfrm>
              <a:off x="609600" y="882178"/>
              <a:ext cx="3454272" cy="360000"/>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a:cs typeface="Calibri"/>
                </a:rPr>
                <a:t>Gestion des </a:t>
              </a:r>
              <a:r>
                <a:rPr lang="en-US" b="1" dirty="0" err="1">
                  <a:cs typeface="Calibri"/>
                </a:rPr>
                <a:t>valeurs</a:t>
              </a:r>
              <a:r>
                <a:rPr lang="en-US" b="1" dirty="0">
                  <a:cs typeface="Calibri"/>
                </a:rPr>
                <a:t> </a:t>
              </a:r>
              <a:r>
                <a:rPr lang="en-US" b="1" dirty="0" err="1">
                  <a:cs typeface="Calibri"/>
                </a:rPr>
                <a:t>manquantes</a:t>
              </a:r>
              <a:endParaRPr b="1" dirty="0"/>
            </a:p>
          </p:txBody>
        </p:sp>
      </p:grpSp>
      <p:sp>
        <p:nvSpPr>
          <p:cNvPr id="7" name="object 2">
            <a:extLst>
              <a:ext uri="{FF2B5EF4-FFF2-40B4-BE49-F238E27FC236}">
                <a16:creationId xmlns:a16="http://schemas.microsoft.com/office/drawing/2014/main" id="{5B1CA254-86B3-FF7F-B2A1-BA84944A29F1}"/>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cxnSp>
        <p:nvCxnSpPr>
          <p:cNvPr id="16" name="Straight Connector 15">
            <a:extLst>
              <a:ext uri="{FF2B5EF4-FFF2-40B4-BE49-F238E27FC236}">
                <a16:creationId xmlns:a16="http://schemas.microsoft.com/office/drawing/2014/main" id="{6D9EE307-020C-91A6-826E-7EF0100BD274}"/>
              </a:ext>
            </a:extLst>
          </p:cNvPr>
          <p:cNvCxnSpPr/>
          <p:nvPr/>
        </p:nvCxnSpPr>
        <p:spPr>
          <a:xfrm>
            <a:off x="76200" y="1652978"/>
            <a:ext cx="0" cy="4392000"/>
          </a:xfrm>
          <a:prstGeom prst="line">
            <a:avLst/>
          </a:prstGeom>
          <a:ln w="28575"/>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7ACFF342-9157-F62C-1BA0-28299E9D3D77}"/>
              </a:ext>
            </a:extLst>
          </p:cNvPr>
          <p:cNvSpPr/>
          <p:nvPr/>
        </p:nvSpPr>
        <p:spPr>
          <a:xfrm>
            <a:off x="622002" y="17547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bg1">
                    <a:lumMod val="95000"/>
                  </a:schemeClr>
                </a:solidFill>
                <a:latin typeface="source-serif-pro"/>
              </a:rPr>
              <a:t>Suppression</a:t>
            </a:r>
            <a:endParaRPr lang="fr-FR" b="1" dirty="0">
              <a:solidFill>
                <a:schemeClr val="bg1">
                  <a:lumMod val="95000"/>
                </a:schemeClr>
              </a:solidFill>
              <a:latin typeface="source-serif-pro"/>
            </a:endParaRPr>
          </a:p>
        </p:txBody>
      </p:sp>
      <p:cxnSp>
        <p:nvCxnSpPr>
          <p:cNvPr id="17" name="Connector: Elbow 16">
            <a:extLst>
              <a:ext uri="{FF2B5EF4-FFF2-40B4-BE49-F238E27FC236}">
                <a16:creationId xmlns:a16="http://schemas.microsoft.com/office/drawing/2014/main" id="{CD772261-C6A3-E73C-9C6F-7A34A29A5B7A}"/>
              </a:ext>
            </a:extLst>
          </p:cNvPr>
          <p:cNvCxnSpPr/>
          <p:nvPr/>
        </p:nvCxnSpPr>
        <p:spPr>
          <a:xfrm>
            <a:off x="76200" y="17526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EE9DC8A6-F634-4142-D805-02F58D121357}"/>
              </a:ext>
            </a:extLst>
          </p:cNvPr>
          <p:cNvCxnSpPr/>
          <p:nvPr/>
        </p:nvCxnSpPr>
        <p:spPr>
          <a:xfrm>
            <a:off x="76200" y="24171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2" name="Rectangle: Rounded Corners 21">
            <a:extLst>
              <a:ext uri="{FF2B5EF4-FFF2-40B4-BE49-F238E27FC236}">
                <a16:creationId xmlns:a16="http://schemas.microsoft.com/office/drawing/2014/main" id="{117C33D0-38CD-575C-7009-C56AEAD766DB}"/>
              </a:ext>
            </a:extLst>
          </p:cNvPr>
          <p:cNvSpPr/>
          <p:nvPr/>
        </p:nvSpPr>
        <p:spPr>
          <a:xfrm>
            <a:off x="622002" y="31050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Valeur par défaut ou logique métier</a:t>
            </a:r>
          </a:p>
        </p:txBody>
      </p:sp>
      <p:cxnSp>
        <p:nvCxnSpPr>
          <p:cNvPr id="23" name="Connector: Elbow 22">
            <a:extLst>
              <a:ext uri="{FF2B5EF4-FFF2-40B4-BE49-F238E27FC236}">
                <a16:creationId xmlns:a16="http://schemas.microsoft.com/office/drawing/2014/main" id="{14A2E27A-5779-D185-B088-564C74BC49AC}"/>
              </a:ext>
            </a:extLst>
          </p:cNvPr>
          <p:cNvCxnSpPr/>
          <p:nvPr/>
        </p:nvCxnSpPr>
        <p:spPr>
          <a:xfrm>
            <a:off x="76200" y="31029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825CF0BE-5651-637E-054C-267972B6128F}"/>
              </a:ext>
            </a:extLst>
          </p:cNvPr>
          <p:cNvSpPr/>
          <p:nvPr/>
        </p:nvSpPr>
        <p:spPr>
          <a:xfrm>
            <a:off x="622002" y="3790890"/>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bg1">
                    <a:lumMod val="95000"/>
                  </a:schemeClr>
                </a:solidFill>
              </a:rPr>
              <a:t>Utilisation d’une constante globale</a:t>
            </a:r>
          </a:p>
        </p:txBody>
      </p:sp>
      <p:cxnSp>
        <p:nvCxnSpPr>
          <p:cNvPr id="25" name="Connector: Elbow 24">
            <a:extLst>
              <a:ext uri="{FF2B5EF4-FFF2-40B4-BE49-F238E27FC236}">
                <a16:creationId xmlns:a16="http://schemas.microsoft.com/office/drawing/2014/main" id="{DFC269CB-3F45-D9A3-1D54-16C4CA0FC18A}"/>
              </a:ext>
            </a:extLst>
          </p:cNvPr>
          <p:cNvCxnSpPr/>
          <p:nvPr/>
        </p:nvCxnSpPr>
        <p:spPr>
          <a:xfrm>
            <a:off x="76200" y="3788734"/>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pic>
        <p:nvPicPr>
          <p:cNvPr id="29" name="Image 2">
            <a:extLst>
              <a:ext uri="{FF2B5EF4-FFF2-40B4-BE49-F238E27FC236}">
                <a16:creationId xmlns:a16="http://schemas.microsoft.com/office/drawing/2014/main" id="{F0D26ADC-5B4A-BF04-D391-D53130D63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0" y="685800"/>
            <a:ext cx="1839765" cy="1080000"/>
          </a:xfrm>
          <a:prstGeom prst="rect">
            <a:avLst/>
          </a:prstGeom>
        </p:spPr>
      </p:pic>
      <p:sp>
        <p:nvSpPr>
          <p:cNvPr id="36" name="Rectangle: Rounded Corners 35">
            <a:extLst>
              <a:ext uri="{FF2B5EF4-FFF2-40B4-BE49-F238E27FC236}">
                <a16:creationId xmlns:a16="http://schemas.microsoft.com/office/drawing/2014/main" id="{AB6513D7-842C-4339-5E9A-97E2DAEC02B0}"/>
              </a:ext>
            </a:extLst>
          </p:cNvPr>
          <p:cNvSpPr/>
          <p:nvPr/>
        </p:nvSpPr>
        <p:spPr>
          <a:xfrm>
            <a:off x="622002" y="4497956"/>
            <a:ext cx="4023360" cy="40011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bg1">
                    <a:lumMod val="95000"/>
                  </a:schemeClr>
                </a:solidFill>
                <a:effectLst/>
                <a:latin typeface="source-serif-pro"/>
              </a:rPr>
              <a:t>Imputation par des </a:t>
            </a:r>
            <a:r>
              <a:rPr lang="en-US" sz="1800" b="1" i="0" dirty="0" err="1">
                <a:solidFill>
                  <a:schemeClr val="bg1">
                    <a:lumMod val="95000"/>
                  </a:schemeClr>
                </a:solidFill>
                <a:effectLst/>
                <a:latin typeface="source-serif-pro"/>
              </a:rPr>
              <a:t>modèles</a:t>
            </a:r>
            <a:r>
              <a:rPr lang="en-US" sz="1800" b="1" i="0" dirty="0">
                <a:solidFill>
                  <a:schemeClr val="bg1">
                    <a:lumMod val="95000"/>
                  </a:schemeClr>
                </a:solidFill>
                <a:effectLst/>
                <a:latin typeface="source-serif-pro"/>
              </a:rPr>
              <a:t> </a:t>
            </a:r>
            <a:r>
              <a:rPr lang="en-US" sz="1800" b="1" i="0" dirty="0" err="1">
                <a:solidFill>
                  <a:schemeClr val="bg1">
                    <a:lumMod val="95000"/>
                  </a:schemeClr>
                </a:solidFill>
                <a:effectLst/>
                <a:latin typeface="source-serif-pro"/>
              </a:rPr>
              <a:t>prédictifs</a:t>
            </a:r>
            <a:endParaRPr lang="fr-FR" b="1" dirty="0">
              <a:solidFill>
                <a:schemeClr val="bg1">
                  <a:lumMod val="95000"/>
                </a:schemeClr>
              </a:solidFill>
            </a:endParaRPr>
          </a:p>
        </p:txBody>
      </p:sp>
      <p:cxnSp>
        <p:nvCxnSpPr>
          <p:cNvPr id="37" name="Connector: Elbow 36">
            <a:extLst>
              <a:ext uri="{FF2B5EF4-FFF2-40B4-BE49-F238E27FC236}">
                <a16:creationId xmlns:a16="http://schemas.microsoft.com/office/drawing/2014/main" id="{DE3CB8A6-E11C-3543-A7F8-9F8A4D3BBA60}"/>
              </a:ext>
            </a:extLst>
          </p:cNvPr>
          <p:cNvCxnSpPr/>
          <p:nvPr/>
        </p:nvCxnSpPr>
        <p:spPr>
          <a:xfrm>
            <a:off x="76200" y="4495800"/>
            <a:ext cx="533400" cy="20005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9AA4463E-175D-89A7-42C3-2343479E18B5}"/>
              </a:ext>
            </a:extLst>
          </p:cNvPr>
          <p:cNvSpPr/>
          <p:nvPr/>
        </p:nvSpPr>
        <p:spPr>
          <a:xfrm>
            <a:off x="622002" y="5185268"/>
            <a:ext cx="4023360" cy="680920"/>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i="0" dirty="0">
                <a:solidFill>
                  <a:schemeClr val="tx1"/>
                </a:solidFill>
                <a:effectLst/>
                <a:latin typeface="source-serif-pro"/>
              </a:rPr>
              <a:t>Imputation </a:t>
            </a:r>
            <a:r>
              <a:rPr lang="en-US" sz="1800" b="1" i="0" dirty="0" err="1">
                <a:solidFill>
                  <a:schemeClr val="tx1"/>
                </a:solidFill>
                <a:effectLst/>
                <a:latin typeface="source-serif-pro"/>
              </a:rPr>
              <a:t>en</a:t>
            </a:r>
            <a:r>
              <a:rPr lang="en-US" sz="1800" b="1" i="0" dirty="0">
                <a:solidFill>
                  <a:schemeClr val="tx1"/>
                </a:solidFill>
                <a:effectLst/>
                <a:latin typeface="source-serif-pro"/>
              </a:rPr>
              <a:t> </a:t>
            </a:r>
            <a:r>
              <a:rPr lang="en-US" sz="1800" b="1" i="0" dirty="0" err="1">
                <a:solidFill>
                  <a:schemeClr val="tx1"/>
                </a:solidFill>
                <a:effectLst/>
                <a:latin typeface="source-serif-pro"/>
              </a:rPr>
              <a:t>utilisant</a:t>
            </a:r>
            <a:r>
              <a:rPr lang="en-US" sz="1800" b="1" i="0" dirty="0">
                <a:solidFill>
                  <a:schemeClr val="tx1"/>
                </a:solidFill>
                <a:effectLst/>
                <a:latin typeface="source-serif-pro"/>
              </a:rPr>
              <a:t> le Deep Learning (</a:t>
            </a:r>
            <a:r>
              <a:rPr lang="en-US" sz="1800" b="1" i="0" dirty="0" err="1">
                <a:solidFill>
                  <a:schemeClr val="tx1"/>
                </a:solidFill>
                <a:effectLst/>
                <a:latin typeface="source-serif-pro"/>
              </a:rPr>
              <a:t>Datazig</a:t>
            </a:r>
            <a:r>
              <a:rPr lang="en-US" sz="1800" b="1" i="0" dirty="0">
                <a:solidFill>
                  <a:schemeClr val="tx1"/>
                </a:solidFill>
                <a:effectLst/>
                <a:latin typeface="source-serif-pro"/>
              </a:rPr>
              <a:t> Library) </a:t>
            </a:r>
            <a:endParaRPr lang="fr-FR" b="1" dirty="0">
              <a:solidFill>
                <a:schemeClr val="tx1"/>
              </a:solidFill>
            </a:endParaRPr>
          </a:p>
        </p:txBody>
      </p:sp>
      <p:cxnSp>
        <p:nvCxnSpPr>
          <p:cNvPr id="40" name="Connector: Elbow 39">
            <a:extLst>
              <a:ext uri="{FF2B5EF4-FFF2-40B4-BE49-F238E27FC236}">
                <a16:creationId xmlns:a16="http://schemas.microsoft.com/office/drawing/2014/main" id="{DEC72D9D-E062-7B11-094D-186FA23A5195}"/>
              </a:ext>
            </a:extLst>
          </p:cNvPr>
          <p:cNvCxnSpPr/>
          <p:nvPr/>
        </p:nvCxnSpPr>
        <p:spPr>
          <a:xfrm>
            <a:off x="76200" y="5181599"/>
            <a:ext cx="533400" cy="34046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3" name="Rectangle: Rounded Corners 2">
            <a:extLst>
              <a:ext uri="{FF2B5EF4-FFF2-40B4-BE49-F238E27FC236}">
                <a16:creationId xmlns:a16="http://schemas.microsoft.com/office/drawing/2014/main" id="{042F509C-1FB6-4816-0110-9CD167C20BB8}"/>
              </a:ext>
            </a:extLst>
          </p:cNvPr>
          <p:cNvSpPr/>
          <p:nvPr/>
        </p:nvSpPr>
        <p:spPr>
          <a:xfrm>
            <a:off x="622002" y="2297155"/>
            <a:ext cx="4023360" cy="644381"/>
          </a:xfrm>
          <a:prstGeom prst="roundRect">
            <a:avLst/>
          </a:prstGeom>
          <a:solidFill>
            <a:schemeClr val="accent3">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lumMod val="95000"/>
                  </a:schemeClr>
                </a:solidFill>
              </a:rPr>
              <a:t>Imputation la Moyenne/</a:t>
            </a:r>
            <a:r>
              <a:rPr lang="en-US" b="1" dirty="0" err="1">
                <a:solidFill>
                  <a:schemeClr val="bg1">
                    <a:lumMod val="95000"/>
                  </a:schemeClr>
                </a:solidFill>
              </a:rPr>
              <a:t>Médiane</a:t>
            </a:r>
            <a:r>
              <a:rPr lang="en-US" b="1" dirty="0">
                <a:solidFill>
                  <a:schemeClr val="bg1">
                    <a:lumMod val="95000"/>
                  </a:schemeClr>
                </a:solidFill>
              </a:rPr>
              <a:t>/Mode</a:t>
            </a:r>
            <a:endParaRPr lang="fr-FR" b="1" dirty="0">
              <a:solidFill>
                <a:schemeClr val="bg1">
                  <a:lumMod val="95000"/>
                </a:schemeClr>
              </a:solidFill>
            </a:endParaRPr>
          </a:p>
        </p:txBody>
      </p:sp>
      <p:sp>
        <p:nvSpPr>
          <p:cNvPr id="6" name="TextBox 5">
            <a:extLst>
              <a:ext uri="{FF2B5EF4-FFF2-40B4-BE49-F238E27FC236}">
                <a16:creationId xmlns:a16="http://schemas.microsoft.com/office/drawing/2014/main" id="{E14AF52D-1954-CA53-0AE0-78A0AB9C81F8}"/>
              </a:ext>
            </a:extLst>
          </p:cNvPr>
          <p:cNvSpPr txBox="1"/>
          <p:nvPr/>
        </p:nvSpPr>
        <p:spPr>
          <a:xfrm>
            <a:off x="4681828" y="1828800"/>
            <a:ext cx="4417129" cy="1477328"/>
          </a:xfrm>
          <a:prstGeom prst="rect">
            <a:avLst/>
          </a:prstGeom>
          <a:solidFill>
            <a:schemeClr val="bg1">
              <a:lumMod val="95000"/>
            </a:schemeClr>
          </a:solidFill>
        </p:spPr>
        <p:txBody>
          <a:bodyPr wrap="square">
            <a:spAutoFit/>
          </a:bodyPr>
          <a:lstStyle>
            <a:defPPr>
              <a:defRPr lang="en-US"/>
            </a:defPPr>
            <a:lvl1pPr algn="just">
              <a:spcBef>
                <a:spcPts val="600"/>
              </a:spcBef>
              <a:spcAft>
                <a:spcPts val="600"/>
              </a:spcAft>
              <a:defRPr b="0"/>
            </a:lvl1pPr>
          </a:lstStyle>
          <a:p>
            <a:r>
              <a:rPr lang="fr-FR" dirty="0"/>
              <a:t>Approche avancée qui permet d’obtenir des résultats plus </a:t>
            </a:r>
            <a:r>
              <a:rPr lang="fr-FR" b="1" dirty="0"/>
              <a:t>précis</a:t>
            </a:r>
            <a:r>
              <a:rPr lang="fr-FR" dirty="0"/>
              <a:t> que les méthodes classiques, surtout dans des ensembles de données </a:t>
            </a:r>
            <a:r>
              <a:rPr lang="fr-FR" b="1" dirty="0"/>
              <a:t>complexes</a:t>
            </a:r>
            <a:r>
              <a:rPr lang="fr-FR" dirty="0"/>
              <a:t> ou avec des </a:t>
            </a:r>
            <a:r>
              <a:rPr lang="fr-FR" b="1" dirty="0"/>
              <a:t>corrélations non linéaires</a:t>
            </a:r>
            <a:r>
              <a:rPr lang="fr-FR" dirty="0"/>
              <a:t>.</a:t>
            </a:r>
          </a:p>
        </p:txBody>
      </p:sp>
      <p:sp>
        <p:nvSpPr>
          <p:cNvPr id="9" name="TextBox 8">
            <a:extLst>
              <a:ext uri="{FF2B5EF4-FFF2-40B4-BE49-F238E27FC236}">
                <a16:creationId xmlns:a16="http://schemas.microsoft.com/office/drawing/2014/main" id="{B8D476B4-A1D4-B779-B82F-616AFE2D067D}"/>
              </a:ext>
            </a:extLst>
          </p:cNvPr>
          <p:cNvSpPr txBox="1"/>
          <p:nvPr/>
        </p:nvSpPr>
        <p:spPr>
          <a:xfrm>
            <a:off x="4692311" y="3411853"/>
            <a:ext cx="4375481" cy="1477328"/>
          </a:xfrm>
          <a:prstGeom prst="rect">
            <a:avLst/>
          </a:prstGeom>
          <a:noFill/>
        </p:spPr>
        <p:txBody>
          <a:bodyPr wrap="square">
            <a:spAutoFit/>
          </a:bodyPr>
          <a:lstStyle/>
          <a:p>
            <a:pPr marL="285750" indent="-285750" algn="just">
              <a:buFont typeface="Wingdings" panose="05000000000000000000" pitchFamily="2" charset="2"/>
              <a:buChar char="§"/>
            </a:pPr>
            <a:r>
              <a:rPr lang="fr-FR" dirty="0"/>
              <a:t>Un modèle de Deep Learning peut apprendre à prédire le </a:t>
            </a:r>
            <a:r>
              <a:rPr lang="fr-FR" b="1" i="1" dirty="0"/>
              <a:t>revenu mensuel</a:t>
            </a:r>
            <a:r>
              <a:rPr lang="fr-FR" dirty="0"/>
              <a:t> d’un client en se basant sur son </a:t>
            </a:r>
            <a:r>
              <a:rPr lang="fr-FR" b="1" u="sng" dirty="0"/>
              <a:t>âge</a:t>
            </a:r>
            <a:r>
              <a:rPr lang="fr-FR" dirty="0"/>
              <a:t>, sa </a:t>
            </a:r>
            <a:r>
              <a:rPr lang="fr-FR" b="1" u="sng" dirty="0"/>
              <a:t>profession</a:t>
            </a:r>
            <a:r>
              <a:rPr lang="fr-FR" dirty="0"/>
              <a:t>, son </a:t>
            </a:r>
            <a:r>
              <a:rPr lang="fr-FR" b="1" u="sng" dirty="0"/>
              <a:t>niveau d’éducation</a:t>
            </a:r>
            <a:r>
              <a:rPr lang="fr-FR" dirty="0"/>
              <a:t>, ses </a:t>
            </a:r>
            <a:r>
              <a:rPr lang="fr-FR" b="1" u="sng" dirty="0"/>
              <a:t>dépenses, </a:t>
            </a:r>
            <a:r>
              <a:rPr lang="fr-FR" u="sng" dirty="0"/>
              <a:t>etc.</a:t>
            </a:r>
            <a:endParaRPr lang="fr-FR" dirty="0"/>
          </a:p>
        </p:txBody>
      </p:sp>
      <p:sp>
        <p:nvSpPr>
          <p:cNvPr id="11" name="TextBox 10">
            <a:extLst>
              <a:ext uri="{FF2B5EF4-FFF2-40B4-BE49-F238E27FC236}">
                <a16:creationId xmlns:a16="http://schemas.microsoft.com/office/drawing/2014/main" id="{22B7E0D7-EE3D-E1DF-0D7F-C0994F2B1394}"/>
              </a:ext>
            </a:extLst>
          </p:cNvPr>
          <p:cNvSpPr txBox="1"/>
          <p:nvPr/>
        </p:nvSpPr>
        <p:spPr>
          <a:xfrm>
            <a:off x="4680279" y="5073257"/>
            <a:ext cx="4417129" cy="1200329"/>
          </a:xfrm>
          <a:prstGeom prst="rect">
            <a:avLst/>
          </a:prstGeom>
          <a:noFill/>
        </p:spPr>
        <p:txBody>
          <a:bodyPr wrap="square">
            <a:spAutoFit/>
          </a:bodyPr>
          <a:lstStyle/>
          <a:p>
            <a:pPr marL="285750" indent="-285750" algn="just">
              <a:buFont typeface="Wingdings" panose="05000000000000000000" pitchFamily="2" charset="2"/>
              <a:buChar char="§"/>
            </a:pPr>
            <a:r>
              <a:rPr lang="fr-FR" dirty="0"/>
              <a:t>Si certaines attributs comme le </a:t>
            </a:r>
            <a:r>
              <a:rPr lang="fr-FR" b="1" dirty="0"/>
              <a:t>score de crédit</a:t>
            </a:r>
            <a:r>
              <a:rPr lang="fr-FR" dirty="0"/>
              <a:t>, le </a:t>
            </a:r>
            <a:r>
              <a:rPr lang="fr-FR" b="1" dirty="0"/>
              <a:t>type de contrat </a:t>
            </a:r>
            <a:r>
              <a:rPr lang="fr-FR" dirty="0"/>
              <a:t>sont manquantes, un réseau de neurones peut les estimer à partir du reste du profil.</a:t>
            </a:r>
          </a:p>
        </p:txBody>
      </p:sp>
      <p:sp>
        <p:nvSpPr>
          <p:cNvPr id="4" name="Slide Number Placeholder 3">
            <a:extLst>
              <a:ext uri="{FF2B5EF4-FFF2-40B4-BE49-F238E27FC236}">
                <a16:creationId xmlns:a16="http://schemas.microsoft.com/office/drawing/2014/main" id="{8E148D19-9578-C278-B081-8816F0625E90}"/>
              </a:ext>
            </a:extLst>
          </p:cNvPr>
          <p:cNvSpPr>
            <a:spLocks noGrp="1"/>
          </p:cNvSpPr>
          <p:nvPr>
            <p:ph type="sldNum" sz="quarter" idx="7"/>
          </p:nvPr>
        </p:nvSpPr>
        <p:spPr/>
        <p:txBody>
          <a:bodyPr/>
          <a:lstStyle/>
          <a:p>
            <a:pPr marL="38100">
              <a:lnSpc>
                <a:spcPts val="1240"/>
              </a:lnSpc>
            </a:pPr>
            <a:fld id="{81D60167-4931-47E6-BA6A-407CBD079E47}" type="slidenum">
              <a:rPr lang="fr-FR" smtClean="0"/>
              <a:t>54</a:t>
            </a:fld>
            <a:endParaRPr lang="fr-FR" dirty="0"/>
          </a:p>
        </p:txBody>
      </p:sp>
    </p:spTree>
    <p:extLst>
      <p:ext uri="{BB962C8B-B14F-4D97-AF65-F5344CB8AC3E}">
        <p14:creationId xmlns:p14="http://schemas.microsoft.com/office/powerpoint/2010/main" val="220850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3805427" y="6581001"/>
            <a:ext cx="5414773" cy="276999"/>
          </a:xfrm>
          <a:prstGeom prst="rect">
            <a:avLst/>
          </a:prstGeom>
        </p:spPr>
        <p:txBody>
          <a:bodyPr wrap="square">
            <a:spAutoFit/>
          </a:bodyPr>
          <a:lstStyle/>
          <a:p>
            <a:r>
              <a:rPr lang="fr-FR" sz="1200" b="1" i="1" dirty="0"/>
              <a:t>http://www.askanalytics.in/2015/10/seasonality-and-trend-variables.html</a:t>
            </a:r>
          </a:p>
        </p:txBody>
      </p:sp>
      <p:pic>
        <p:nvPicPr>
          <p:cNvPr id="27" name="Picture 26">
            <a:extLst>
              <a:ext uri="{FF2B5EF4-FFF2-40B4-BE49-F238E27FC236}">
                <a16:creationId xmlns:a16="http://schemas.microsoft.com/office/drawing/2014/main" id="{A6187178-7A78-17D5-049F-1F3009841E15}"/>
              </a:ext>
            </a:extLst>
          </p:cNvPr>
          <p:cNvPicPr>
            <a:picLocks noChangeAspect="1"/>
          </p:cNvPicPr>
          <p:nvPr/>
        </p:nvPicPr>
        <p:blipFill>
          <a:blip r:embed="rId3"/>
          <a:stretch>
            <a:fillRect/>
          </a:stretch>
        </p:blipFill>
        <p:spPr>
          <a:xfrm>
            <a:off x="12803" y="609599"/>
            <a:ext cx="3215832" cy="1908000"/>
          </a:xfrm>
          <a:prstGeom prst="rect">
            <a:avLst/>
          </a:prstGeom>
        </p:spPr>
      </p:pic>
      <p:pic>
        <p:nvPicPr>
          <p:cNvPr id="29" name="Picture 28">
            <a:extLst>
              <a:ext uri="{FF2B5EF4-FFF2-40B4-BE49-F238E27FC236}">
                <a16:creationId xmlns:a16="http://schemas.microsoft.com/office/drawing/2014/main" id="{DA75B1B1-6B2A-3E89-8EDF-91EE4E10EE39}"/>
              </a:ext>
            </a:extLst>
          </p:cNvPr>
          <p:cNvPicPr>
            <a:picLocks noChangeAspect="1"/>
          </p:cNvPicPr>
          <p:nvPr/>
        </p:nvPicPr>
        <p:blipFill>
          <a:blip r:embed="rId4"/>
          <a:stretch>
            <a:fillRect/>
          </a:stretch>
        </p:blipFill>
        <p:spPr>
          <a:xfrm>
            <a:off x="229381" y="4260025"/>
            <a:ext cx="2952335" cy="1800000"/>
          </a:xfrm>
          <a:prstGeom prst="rect">
            <a:avLst/>
          </a:prstGeom>
        </p:spPr>
      </p:pic>
      <p:pic>
        <p:nvPicPr>
          <p:cNvPr id="31" name="Picture 30">
            <a:extLst>
              <a:ext uri="{FF2B5EF4-FFF2-40B4-BE49-F238E27FC236}">
                <a16:creationId xmlns:a16="http://schemas.microsoft.com/office/drawing/2014/main" id="{A64C40CA-884F-04E4-AD64-DEE70BA6A9C1}"/>
              </a:ext>
            </a:extLst>
          </p:cNvPr>
          <p:cNvPicPr>
            <a:picLocks noChangeAspect="1"/>
          </p:cNvPicPr>
          <p:nvPr/>
        </p:nvPicPr>
        <p:blipFill>
          <a:blip r:embed="rId5"/>
          <a:stretch>
            <a:fillRect/>
          </a:stretch>
        </p:blipFill>
        <p:spPr>
          <a:xfrm>
            <a:off x="5613988" y="685800"/>
            <a:ext cx="3154818" cy="1836000"/>
          </a:xfrm>
          <a:prstGeom prst="rect">
            <a:avLst/>
          </a:prstGeom>
        </p:spPr>
      </p:pic>
      <p:pic>
        <p:nvPicPr>
          <p:cNvPr id="33" name="Picture 32">
            <a:extLst>
              <a:ext uri="{FF2B5EF4-FFF2-40B4-BE49-F238E27FC236}">
                <a16:creationId xmlns:a16="http://schemas.microsoft.com/office/drawing/2014/main" id="{8FFA51DE-EC28-43F4-16E8-3622F170014A}"/>
              </a:ext>
            </a:extLst>
          </p:cNvPr>
          <p:cNvPicPr>
            <a:picLocks noChangeAspect="1"/>
          </p:cNvPicPr>
          <p:nvPr/>
        </p:nvPicPr>
        <p:blipFill>
          <a:blip r:embed="rId6"/>
          <a:stretch>
            <a:fillRect/>
          </a:stretch>
        </p:blipFill>
        <p:spPr>
          <a:xfrm>
            <a:off x="5901988" y="4260025"/>
            <a:ext cx="3025521" cy="1836000"/>
          </a:xfrm>
          <a:prstGeom prst="rect">
            <a:avLst/>
          </a:prstGeom>
        </p:spPr>
      </p:pic>
      <p:pic>
        <p:nvPicPr>
          <p:cNvPr id="34" name="Picture 33">
            <a:extLst>
              <a:ext uri="{FF2B5EF4-FFF2-40B4-BE49-F238E27FC236}">
                <a16:creationId xmlns:a16="http://schemas.microsoft.com/office/drawing/2014/main" id="{AAAD9399-6B42-077F-7081-E8D7661B7F8B}"/>
              </a:ext>
            </a:extLst>
          </p:cNvPr>
          <p:cNvPicPr>
            <a:picLocks noChangeAspect="1"/>
          </p:cNvPicPr>
          <p:nvPr/>
        </p:nvPicPr>
        <p:blipFill>
          <a:blip r:embed="rId7"/>
          <a:stretch>
            <a:fillRect/>
          </a:stretch>
        </p:blipFill>
        <p:spPr>
          <a:xfrm>
            <a:off x="3120808" y="2554704"/>
            <a:ext cx="2672587" cy="1584000"/>
          </a:xfrm>
          <a:prstGeom prst="rect">
            <a:avLst/>
          </a:prstGeom>
        </p:spPr>
      </p:pic>
      <p:sp>
        <p:nvSpPr>
          <p:cNvPr id="36" name="TextBox 35">
            <a:extLst>
              <a:ext uri="{FF2B5EF4-FFF2-40B4-BE49-F238E27FC236}">
                <a16:creationId xmlns:a16="http://schemas.microsoft.com/office/drawing/2014/main" id="{1BDB2D95-C908-3FC6-D921-89888BA74855}"/>
              </a:ext>
            </a:extLst>
          </p:cNvPr>
          <p:cNvSpPr txBox="1"/>
          <p:nvPr/>
        </p:nvSpPr>
        <p:spPr>
          <a:xfrm>
            <a:off x="1447800" y="6590525"/>
            <a:ext cx="2601781" cy="276999"/>
          </a:xfrm>
          <a:prstGeom prst="rect">
            <a:avLst/>
          </a:prstGeom>
          <a:noFill/>
        </p:spPr>
        <p:txBody>
          <a:bodyPr wrap="square">
            <a:spAutoFit/>
          </a:bodyPr>
          <a:lstStyle/>
          <a:p>
            <a:r>
              <a:rPr lang="en-US" sz="1200" b="1" i="1" dirty="0"/>
              <a:t>This figure is taken from the link:</a:t>
            </a:r>
            <a:endParaRPr lang="fr-FR" sz="1200" b="1" i="1" dirty="0"/>
          </a:p>
        </p:txBody>
      </p:sp>
      <p:sp>
        <p:nvSpPr>
          <p:cNvPr id="2" name="object 2">
            <a:extLst>
              <a:ext uri="{FF2B5EF4-FFF2-40B4-BE49-F238E27FC236}">
                <a16:creationId xmlns:a16="http://schemas.microsoft.com/office/drawing/2014/main" id="{D4B63D6B-8B38-0EFA-5790-1702D6D03BCF}"/>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sp>
        <p:nvSpPr>
          <p:cNvPr id="3" name="Slide Number Placeholder 2">
            <a:extLst>
              <a:ext uri="{FF2B5EF4-FFF2-40B4-BE49-F238E27FC236}">
                <a16:creationId xmlns:a16="http://schemas.microsoft.com/office/drawing/2014/main" id="{E05F178B-D005-DEAD-BC46-83AC8664B7BF}"/>
              </a:ext>
            </a:extLst>
          </p:cNvPr>
          <p:cNvSpPr>
            <a:spLocks noGrp="1"/>
          </p:cNvSpPr>
          <p:nvPr>
            <p:ph type="sldNum" sz="quarter" idx="7"/>
          </p:nvPr>
        </p:nvSpPr>
        <p:spPr/>
        <p:txBody>
          <a:bodyPr/>
          <a:lstStyle/>
          <a:p>
            <a:pPr marL="38100">
              <a:lnSpc>
                <a:spcPts val="1240"/>
              </a:lnSpc>
            </a:pPr>
            <a:fld id="{81D60167-4931-47E6-BA6A-407CBD079E47}" type="slidenum">
              <a:rPr lang="fr-FR" smtClean="0"/>
              <a:t>55</a:t>
            </a:fld>
            <a:endParaRPr lang="fr-FR" dirty="0"/>
          </a:p>
        </p:txBody>
      </p:sp>
    </p:spTree>
    <p:extLst>
      <p:ext uri="{BB962C8B-B14F-4D97-AF65-F5344CB8AC3E}">
        <p14:creationId xmlns:p14="http://schemas.microsoft.com/office/powerpoint/2010/main" val="647431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80FE738-8337-12FE-848A-0750A4BAA8C5}"/>
            </a:ext>
          </a:extLst>
        </p:cNvPr>
        <p:cNvGrpSpPr/>
        <p:nvPr/>
      </p:nvGrpSpPr>
      <p:grpSpPr>
        <a:xfrm>
          <a:off x="0" y="0"/>
          <a:ext cx="0" cy="0"/>
          <a:chOff x="0" y="0"/>
          <a:chExt cx="0" cy="0"/>
        </a:xfrm>
      </p:grpSpPr>
      <p:pic>
        <p:nvPicPr>
          <p:cNvPr id="7" name="Image 6">
            <a:extLst>
              <a:ext uri="{FF2B5EF4-FFF2-40B4-BE49-F238E27FC236}">
                <a16:creationId xmlns:a16="http://schemas.microsoft.com/office/drawing/2014/main" id="{2101FB9F-0D54-F954-A83D-8416C1FB5725}"/>
              </a:ext>
            </a:extLst>
          </p:cNvPr>
          <p:cNvPicPr>
            <a:picLocks noChangeAspect="1"/>
          </p:cNvPicPr>
          <p:nvPr/>
        </p:nvPicPr>
        <p:blipFill>
          <a:blip r:embed="rId3"/>
          <a:stretch>
            <a:fillRect/>
          </a:stretch>
        </p:blipFill>
        <p:spPr>
          <a:xfrm>
            <a:off x="84964" y="838200"/>
            <a:ext cx="6773036" cy="5400000"/>
          </a:xfrm>
          <a:prstGeom prst="rect">
            <a:avLst/>
          </a:prstGeom>
        </p:spPr>
      </p:pic>
      <p:sp>
        <p:nvSpPr>
          <p:cNvPr id="9" name="Rectangle 8">
            <a:extLst>
              <a:ext uri="{FF2B5EF4-FFF2-40B4-BE49-F238E27FC236}">
                <a16:creationId xmlns:a16="http://schemas.microsoft.com/office/drawing/2014/main" id="{BC3DA535-EA58-7ACC-2454-DB3CE284D3C8}"/>
              </a:ext>
            </a:extLst>
          </p:cNvPr>
          <p:cNvSpPr/>
          <p:nvPr/>
        </p:nvSpPr>
        <p:spPr>
          <a:xfrm>
            <a:off x="224027" y="6248400"/>
            <a:ext cx="5414773" cy="461665"/>
          </a:xfrm>
          <a:prstGeom prst="rect">
            <a:avLst/>
          </a:prstGeom>
        </p:spPr>
        <p:txBody>
          <a:bodyPr wrap="square">
            <a:spAutoFit/>
          </a:bodyPr>
          <a:lstStyle/>
          <a:p>
            <a:r>
              <a:rPr lang="en-US" sz="1200" i="1" dirty="0"/>
              <a:t>This figure is taken from the link:</a:t>
            </a:r>
            <a:endParaRPr lang="fr-FR" sz="1200" i="1" dirty="0"/>
          </a:p>
          <a:p>
            <a:r>
              <a:rPr lang="fr-FR" sz="1200" b="1" i="1" dirty="0"/>
              <a:t>https://towardsdatascience.com/how-to-handle-missing-data-8646b18db0d4</a:t>
            </a:r>
          </a:p>
        </p:txBody>
      </p:sp>
      <p:sp>
        <p:nvSpPr>
          <p:cNvPr id="2" name="object 2">
            <a:extLst>
              <a:ext uri="{FF2B5EF4-FFF2-40B4-BE49-F238E27FC236}">
                <a16:creationId xmlns:a16="http://schemas.microsoft.com/office/drawing/2014/main" id="{BB10627C-78D3-A249-BD51-9E2EDC6D1C59}"/>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sp>
        <p:nvSpPr>
          <p:cNvPr id="3" name="Slide Number Placeholder 2">
            <a:extLst>
              <a:ext uri="{FF2B5EF4-FFF2-40B4-BE49-F238E27FC236}">
                <a16:creationId xmlns:a16="http://schemas.microsoft.com/office/drawing/2014/main" id="{350FCF83-079B-8C02-1B6D-16AC74750718}"/>
              </a:ext>
            </a:extLst>
          </p:cNvPr>
          <p:cNvSpPr>
            <a:spLocks noGrp="1"/>
          </p:cNvSpPr>
          <p:nvPr>
            <p:ph type="sldNum" sz="quarter" idx="7"/>
          </p:nvPr>
        </p:nvSpPr>
        <p:spPr/>
        <p:txBody>
          <a:bodyPr/>
          <a:lstStyle/>
          <a:p>
            <a:pPr marL="38100">
              <a:lnSpc>
                <a:spcPts val="1240"/>
              </a:lnSpc>
            </a:pPr>
            <a:fld id="{81D60167-4931-47E6-BA6A-407CBD079E47}" type="slidenum">
              <a:rPr lang="fr-FR" smtClean="0"/>
              <a:t>56</a:t>
            </a:fld>
            <a:endParaRPr lang="fr-FR" dirty="0"/>
          </a:p>
        </p:txBody>
      </p:sp>
    </p:spTree>
    <p:extLst>
      <p:ext uri="{BB962C8B-B14F-4D97-AF65-F5344CB8AC3E}">
        <p14:creationId xmlns:p14="http://schemas.microsoft.com/office/powerpoint/2010/main" val="888118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EB00AC-9A3F-FFF4-6C34-A148BE983F9E}"/>
              </a:ext>
            </a:extLst>
          </p:cNvPr>
          <p:cNvSpPr>
            <a:spLocks noGrp="1"/>
          </p:cNvSpPr>
          <p:nvPr>
            <p:ph type="sldNum" sz="quarter" idx="7"/>
          </p:nvPr>
        </p:nvSpPr>
        <p:spPr/>
        <p:txBody>
          <a:bodyPr/>
          <a:lstStyle/>
          <a:p>
            <a:pPr marL="38100">
              <a:lnSpc>
                <a:spcPts val="1240"/>
              </a:lnSpc>
            </a:pPr>
            <a:fld id="{81D60167-4931-47E6-BA6A-407CBD079E47}" type="slidenum">
              <a:rPr lang="fr-FR" smtClean="0"/>
              <a:t>57</a:t>
            </a:fld>
            <a:endParaRPr lang="fr-FR" dirty="0"/>
          </a:p>
        </p:txBody>
      </p:sp>
      <p:sp>
        <p:nvSpPr>
          <p:cNvPr id="7" name="object 2">
            <a:extLst>
              <a:ext uri="{FF2B5EF4-FFF2-40B4-BE49-F238E27FC236}">
                <a16:creationId xmlns:a16="http://schemas.microsoft.com/office/drawing/2014/main" id="{1898FA52-7DF2-1DBC-29B8-431B0876E244}"/>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 - </a:t>
            </a:r>
            <a:r>
              <a:rPr lang="fr-FR" spc="405" dirty="0" err="1">
                <a:solidFill>
                  <a:schemeClr val="bg1"/>
                </a:solidFill>
              </a:rPr>
              <a:t>Outliers</a:t>
            </a:r>
            <a:endParaRPr sz="3600" dirty="0">
              <a:solidFill>
                <a:schemeClr val="bg1"/>
              </a:solidFill>
            </a:endParaRPr>
          </a:p>
        </p:txBody>
      </p:sp>
      <p:sp>
        <p:nvSpPr>
          <p:cNvPr id="12" name="TextBox 11">
            <a:extLst>
              <a:ext uri="{FF2B5EF4-FFF2-40B4-BE49-F238E27FC236}">
                <a16:creationId xmlns:a16="http://schemas.microsoft.com/office/drawing/2014/main" id="{4430574C-2FBB-A96C-6A37-BBB89145EA1A}"/>
              </a:ext>
            </a:extLst>
          </p:cNvPr>
          <p:cNvSpPr txBox="1"/>
          <p:nvPr/>
        </p:nvSpPr>
        <p:spPr>
          <a:xfrm>
            <a:off x="228600" y="685800"/>
            <a:ext cx="5029200" cy="2126864"/>
          </a:xfrm>
          <a:prstGeom prst="rect">
            <a:avLst/>
          </a:prstGeom>
          <a:solidFill>
            <a:schemeClr val="tx2">
              <a:lumMod val="20000"/>
              <a:lumOff val="80000"/>
            </a:schemeClr>
          </a:solidFill>
        </p:spPr>
        <p:txBody>
          <a:bodyPr wrap="square">
            <a:spAutoFit/>
          </a:bodyPr>
          <a:lstStyle/>
          <a:p>
            <a:pPr algn="just">
              <a:lnSpc>
                <a:spcPct val="150000"/>
              </a:lnSpc>
            </a:pPr>
            <a:r>
              <a:rPr lang="fr-FR" dirty="0"/>
              <a:t>Une </a:t>
            </a:r>
            <a:r>
              <a:rPr lang="fr-FR" b="1" dirty="0"/>
              <a:t>valeur aberrante</a:t>
            </a:r>
            <a:r>
              <a:rPr lang="fr-FR" dirty="0"/>
              <a:t> (ou </a:t>
            </a:r>
            <a:r>
              <a:rPr lang="fr-FR" b="1" dirty="0" err="1"/>
              <a:t>outlier</a:t>
            </a:r>
            <a:r>
              <a:rPr lang="fr-FR" dirty="0"/>
              <a:t> en anglais) est une </a:t>
            </a:r>
            <a:r>
              <a:rPr lang="fr-FR" b="1" dirty="0"/>
              <a:t>valeur qui diffère significativement</a:t>
            </a:r>
            <a:r>
              <a:rPr lang="fr-FR" dirty="0"/>
              <a:t> de l'ensemble des autres observations d’un </a:t>
            </a:r>
            <a:r>
              <a:rPr lang="fr-FR" dirty="0" err="1"/>
              <a:t>dataset</a:t>
            </a:r>
            <a:r>
              <a:rPr lang="fr-FR" dirty="0"/>
              <a:t>. Elle est souvent </a:t>
            </a:r>
            <a:r>
              <a:rPr lang="fr-FR" b="1" dirty="0"/>
              <a:t>extrêmement haute ou basse</a:t>
            </a:r>
            <a:r>
              <a:rPr lang="fr-FR" dirty="0"/>
              <a:t> comparée à la moyenne ou à la tendance générale.</a:t>
            </a:r>
          </a:p>
        </p:txBody>
      </p:sp>
      <p:sp>
        <p:nvSpPr>
          <p:cNvPr id="17" name="TextBox 16">
            <a:extLst>
              <a:ext uri="{FF2B5EF4-FFF2-40B4-BE49-F238E27FC236}">
                <a16:creationId xmlns:a16="http://schemas.microsoft.com/office/drawing/2014/main" id="{CC1692CD-8ECB-7E0C-1E4B-F2D3FC115884}"/>
              </a:ext>
            </a:extLst>
          </p:cNvPr>
          <p:cNvSpPr txBox="1"/>
          <p:nvPr/>
        </p:nvSpPr>
        <p:spPr>
          <a:xfrm>
            <a:off x="76200" y="3048000"/>
            <a:ext cx="8324088" cy="1431161"/>
          </a:xfrm>
          <a:prstGeom prst="rect">
            <a:avLst/>
          </a:prstGeom>
          <a:noFill/>
        </p:spPr>
        <p:txBody>
          <a:bodyPr wrap="square">
            <a:spAutoFit/>
          </a:bodyPr>
          <a:lstStyle/>
          <a:p>
            <a:pPr marL="285750" indent="-285750">
              <a:spcBef>
                <a:spcPts val="300"/>
              </a:spcBef>
              <a:spcAft>
                <a:spcPts val="300"/>
              </a:spcAft>
              <a:buFont typeface="Wingdings" panose="05000000000000000000" pitchFamily="2" charset="2"/>
              <a:buChar char="§"/>
            </a:pPr>
            <a:r>
              <a:rPr lang="fr-FR" dirty="0"/>
              <a:t>Erreurs humaines (saisie de données incorrecte) </a:t>
            </a:r>
          </a:p>
          <a:p>
            <a:pPr marL="285750" indent="-285750">
              <a:spcBef>
                <a:spcPts val="300"/>
              </a:spcBef>
              <a:spcAft>
                <a:spcPts val="300"/>
              </a:spcAft>
              <a:buFont typeface="Wingdings" panose="05000000000000000000" pitchFamily="2" charset="2"/>
              <a:buChar char="§"/>
            </a:pPr>
            <a:r>
              <a:rPr lang="fr-FR" dirty="0"/>
              <a:t>Erreurs de mesure (erreur du système ou de l’outil) </a:t>
            </a:r>
          </a:p>
          <a:p>
            <a:pPr marL="285750" indent="-285750">
              <a:spcBef>
                <a:spcPts val="300"/>
              </a:spcBef>
              <a:spcAft>
                <a:spcPts val="300"/>
              </a:spcAft>
              <a:buFont typeface="Wingdings" panose="05000000000000000000" pitchFamily="2" charset="2"/>
              <a:buChar char="§"/>
            </a:pPr>
            <a:r>
              <a:rPr lang="fr-FR" dirty="0"/>
              <a:t>Erreurs de manipulation des données (prétraitement incorrect des données)</a:t>
            </a:r>
          </a:p>
          <a:p>
            <a:pPr marL="285750" indent="-285750">
              <a:spcBef>
                <a:spcPts val="300"/>
              </a:spcBef>
              <a:spcAft>
                <a:spcPts val="300"/>
              </a:spcAft>
              <a:buFont typeface="Wingdings" panose="05000000000000000000" pitchFamily="2" charset="2"/>
              <a:buChar char="§"/>
            </a:pPr>
            <a:r>
              <a:rPr lang="fr-FR" dirty="0"/>
              <a:t>Erreurs d’échantillonnage (création d’échantillons à partir de sources hétérogènes)</a:t>
            </a:r>
          </a:p>
        </p:txBody>
      </p:sp>
      <p:pic>
        <p:nvPicPr>
          <p:cNvPr id="13317" name="Picture 5" descr="Outlier - Definition and examples - Cuemath">
            <a:extLst>
              <a:ext uri="{FF2B5EF4-FFF2-40B4-BE49-F238E27FC236}">
                <a16:creationId xmlns:a16="http://schemas.microsoft.com/office/drawing/2014/main" id="{56DD5ACE-39B9-CFEE-CA4B-E4C929DE9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705600"/>
            <a:ext cx="3284611" cy="29520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BB94853-D3A0-4438-F52C-6F2D3B757A9E}"/>
              </a:ext>
            </a:extLst>
          </p:cNvPr>
          <p:cNvSpPr txBox="1"/>
          <p:nvPr/>
        </p:nvSpPr>
        <p:spPr>
          <a:xfrm>
            <a:off x="76199" y="4692320"/>
            <a:ext cx="8847211" cy="646331"/>
          </a:xfrm>
          <a:prstGeom prst="rect">
            <a:avLst/>
          </a:prstGeom>
          <a:solidFill>
            <a:schemeClr val="tx2">
              <a:lumMod val="20000"/>
              <a:lumOff val="80000"/>
            </a:schemeClr>
          </a:solidFill>
        </p:spPr>
        <p:txBody>
          <a:bodyPr wrap="square">
            <a:spAutoFit/>
          </a:bodyPr>
          <a:lstStyle/>
          <a:p>
            <a:r>
              <a:rPr lang="fr-FR" b="1" dirty="0"/>
              <a:t>Exemple</a:t>
            </a:r>
            <a:r>
              <a:rPr lang="fr-FR" dirty="0"/>
              <a:t> : Un client effectue habituellement des achats de 5000 à 30000 Da, mais soudain une transaction de 200000 Da apparaît. </a:t>
            </a:r>
          </a:p>
        </p:txBody>
      </p:sp>
      <p:grpSp>
        <p:nvGrpSpPr>
          <p:cNvPr id="23" name="Group 22">
            <a:extLst>
              <a:ext uri="{FF2B5EF4-FFF2-40B4-BE49-F238E27FC236}">
                <a16:creationId xmlns:a16="http://schemas.microsoft.com/office/drawing/2014/main" id="{A0D906C3-0FC7-7533-5F75-40A1DBC88EFD}"/>
              </a:ext>
            </a:extLst>
          </p:cNvPr>
          <p:cNvGrpSpPr/>
          <p:nvPr/>
        </p:nvGrpSpPr>
        <p:grpSpPr>
          <a:xfrm>
            <a:off x="1412913" y="5454320"/>
            <a:ext cx="6207087" cy="866001"/>
            <a:chOff x="1412913" y="5454320"/>
            <a:chExt cx="6207087" cy="866001"/>
          </a:xfrm>
        </p:grpSpPr>
        <p:sp>
          <p:nvSpPr>
            <p:cNvPr id="21" name="Arrow: Down 20">
              <a:extLst>
                <a:ext uri="{FF2B5EF4-FFF2-40B4-BE49-F238E27FC236}">
                  <a16:creationId xmlns:a16="http://schemas.microsoft.com/office/drawing/2014/main" id="{2C7B810F-50F2-FB3A-46DB-88F36BA1E19A}"/>
                </a:ext>
              </a:extLst>
            </p:cNvPr>
            <p:cNvSpPr/>
            <p:nvPr/>
          </p:nvSpPr>
          <p:spPr>
            <a:xfrm>
              <a:off x="4191000" y="5454320"/>
              <a:ext cx="685800" cy="3810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Box 21">
              <a:extLst>
                <a:ext uri="{FF2B5EF4-FFF2-40B4-BE49-F238E27FC236}">
                  <a16:creationId xmlns:a16="http://schemas.microsoft.com/office/drawing/2014/main" id="{7857CD29-D08F-1573-6181-B152CFA6AF2D}"/>
                </a:ext>
              </a:extLst>
            </p:cNvPr>
            <p:cNvSpPr txBox="1"/>
            <p:nvPr/>
          </p:nvSpPr>
          <p:spPr>
            <a:xfrm>
              <a:off x="1412913" y="5950989"/>
              <a:ext cx="6207087" cy="369332"/>
            </a:xfrm>
            <a:prstGeom prst="rect">
              <a:avLst/>
            </a:prstGeom>
            <a:solidFill>
              <a:schemeClr val="tx2">
                <a:lumMod val="20000"/>
                <a:lumOff val="80000"/>
              </a:schemeClr>
            </a:solidFill>
          </p:spPr>
          <p:txBody>
            <a:bodyPr wrap="square">
              <a:spAutoFit/>
            </a:bodyPr>
            <a:lstStyle/>
            <a:p>
              <a:r>
                <a:rPr lang="fr-FR" dirty="0"/>
                <a:t>Une</a:t>
              </a:r>
              <a:r>
                <a:rPr lang="fr-FR" b="1" dirty="0"/>
                <a:t> fraude ? </a:t>
              </a:r>
              <a:r>
                <a:rPr lang="fr-FR" dirty="0"/>
                <a:t> un </a:t>
              </a:r>
              <a:r>
                <a:rPr lang="fr-FR" b="1" dirty="0"/>
                <a:t>achat exceptionnel ?</a:t>
              </a:r>
              <a:r>
                <a:rPr lang="fr-FR" dirty="0"/>
                <a:t> ou une </a:t>
              </a:r>
              <a:r>
                <a:rPr lang="fr-FR" b="1" dirty="0"/>
                <a:t>erreur de saisie ?</a:t>
              </a:r>
              <a:r>
                <a:rPr lang="fr-FR" dirty="0"/>
                <a:t>.</a:t>
              </a:r>
            </a:p>
          </p:txBody>
        </p:sp>
      </p:grpSp>
    </p:spTree>
    <p:extLst>
      <p:ext uri="{BB962C8B-B14F-4D97-AF65-F5344CB8AC3E}">
        <p14:creationId xmlns:p14="http://schemas.microsoft.com/office/powerpoint/2010/main" val="385623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p:cNvSpPr/>
              <p:nvPr/>
            </p:nvSpPr>
            <p:spPr>
              <a:xfrm>
                <a:off x="1447800" y="1981200"/>
                <a:ext cx="5638800" cy="601383"/>
              </a:xfrm>
              <a:prstGeom prst="rect">
                <a:avLst/>
              </a:prstGeom>
            </p:spPr>
            <p:txBody>
              <a:bodyPr wrap="square">
                <a:spAutoFit/>
              </a:bodyPr>
              <a:lstStyle/>
              <a:p>
                <a:pPr algn="ctr"/>
                <a:r>
                  <a:rPr lang="fr-FR" b="1" dirty="0">
                    <a:latin typeface="sohne"/>
                  </a:rPr>
                  <a:t>Z-score(x) </a:t>
                </a:r>
                <a:r>
                  <a:rPr lang="fr-FR" b="1" dirty="0">
                    <a:solidFill>
                      <a:schemeClr val="tx2"/>
                    </a:solidFill>
                    <a:latin typeface="sohne"/>
                  </a:rPr>
                  <a:t>= </a:t>
                </a:r>
                <a14:m>
                  <m:oMath xmlns:m="http://schemas.openxmlformats.org/officeDocument/2006/math">
                    <m:f>
                      <m:fPr>
                        <m:ctrlPr>
                          <a:rPr lang="fr-FR" b="1" i="1" smtClean="0">
                            <a:solidFill>
                              <a:schemeClr val="tx2"/>
                            </a:solidFill>
                            <a:latin typeface="Cambria Math" panose="02040503050406030204" pitchFamily="18" charset="0"/>
                          </a:rPr>
                        </m:ctrlPr>
                      </m:fPr>
                      <m:num>
                        <m:r>
                          <m:rPr>
                            <m:nor/>
                          </m:rPr>
                          <a:rPr lang="fr-FR" b="1" dirty="0">
                            <a:solidFill>
                              <a:schemeClr val="tx2"/>
                            </a:solidFill>
                            <a:latin typeface="sohne"/>
                          </a:rPr>
                          <m:t>x</m:t>
                        </m:r>
                        <m:r>
                          <m:rPr>
                            <m:nor/>
                          </m:rPr>
                          <a:rPr lang="fr-FR" b="1" dirty="0">
                            <a:solidFill>
                              <a:schemeClr val="tx2"/>
                            </a:solidFill>
                            <a:latin typeface="sohne"/>
                          </a:rPr>
                          <m:t> – </m:t>
                        </m:r>
                        <m:r>
                          <m:rPr>
                            <m:nor/>
                          </m:rPr>
                          <a:rPr lang="fr-FR" b="1" i="0" dirty="0" smtClean="0">
                            <a:solidFill>
                              <a:schemeClr val="tx2"/>
                            </a:solidFill>
                            <a:latin typeface="sohne"/>
                          </a:rPr>
                          <m:t>M</m:t>
                        </m:r>
                        <m:r>
                          <m:rPr>
                            <m:nor/>
                          </m:rPr>
                          <a:rPr lang="fr-FR" b="1" dirty="0">
                            <a:solidFill>
                              <a:schemeClr val="tx2"/>
                            </a:solidFill>
                            <a:latin typeface="sohne"/>
                          </a:rPr>
                          <m:t>ean</m:t>
                        </m:r>
                        <m:r>
                          <m:rPr>
                            <m:nor/>
                          </m:rPr>
                          <a:rPr lang="fr-FR" b="1" dirty="0">
                            <a:solidFill>
                              <a:schemeClr val="tx2"/>
                            </a:solidFill>
                            <a:latin typeface="sohne"/>
                          </a:rPr>
                          <m:t> </m:t>
                        </m:r>
                        <m:r>
                          <m:rPr>
                            <m:nor/>
                          </m:rPr>
                          <a:rPr lang="fr-FR" b="1" dirty="0">
                            <a:solidFill>
                              <a:schemeClr val="tx2"/>
                            </a:solidFill>
                            <a:latin typeface="sohne"/>
                          </a:rPr>
                          <m:t>of</m:t>
                        </m:r>
                        <m:r>
                          <m:rPr>
                            <m:nor/>
                          </m:rPr>
                          <a:rPr lang="fr-FR" b="1" dirty="0">
                            <a:solidFill>
                              <a:schemeClr val="tx2"/>
                            </a:solidFill>
                            <a:latin typeface="sohne"/>
                          </a:rPr>
                          <m:t> </m:t>
                        </m:r>
                        <m:r>
                          <m:rPr>
                            <m:nor/>
                          </m:rPr>
                          <a:rPr lang="fr-FR" b="1" dirty="0">
                            <a:solidFill>
                              <a:schemeClr val="tx2"/>
                            </a:solidFill>
                            <a:latin typeface="sohne"/>
                          </a:rPr>
                          <m:t>population</m:t>
                        </m:r>
                      </m:num>
                      <m:den>
                        <m:r>
                          <m:rPr>
                            <m:nor/>
                          </m:rPr>
                          <a:rPr lang="fr-FR" b="1" dirty="0">
                            <a:solidFill>
                              <a:schemeClr val="tx2"/>
                            </a:solidFill>
                            <a:latin typeface="sohne"/>
                          </a:rPr>
                          <m:t>Standard</m:t>
                        </m:r>
                        <m:r>
                          <m:rPr>
                            <m:nor/>
                          </m:rPr>
                          <a:rPr lang="fr-FR" b="1" dirty="0">
                            <a:solidFill>
                              <a:schemeClr val="tx2"/>
                            </a:solidFill>
                            <a:latin typeface="sohne"/>
                          </a:rPr>
                          <m:t> </m:t>
                        </m:r>
                        <m:r>
                          <m:rPr>
                            <m:nor/>
                          </m:rPr>
                          <a:rPr lang="fr-FR" b="1" dirty="0">
                            <a:solidFill>
                              <a:schemeClr val="tx2"/>
                            </a:solidFill>
                            <a:latin typeface="sohne"/>
                          </a:rPr>
                          <m:t>deviation</m:t>
                        </m:r>
                        <m:r>
                          <m:rPr>
                            <m:nor/>
                          </m:rPr>
                          <a:rPr lang="fr-FR" b="1" dirty="0">
                            <a:solidFill>
                              <a:schemeClr val="tx2"/>
                            </a:solidFill>
                            <a:latin typeface="sohne"/>
                          </a:rPr>
                          <m:t> </m:t>
                        </m:r>
                        <m:r>
                          <m:rPr>
                            <m:nor/>
                          </m:rPr>
                          <a:rPr lang="fr-FR" b="1" dirty="0">
                            <a:solidFill>
                              <a:schemeClr val="tx2"/>
                            </a:solidFill>
                            <a:latin typeface="sohne"/>
                          </a:rPr>
                          <m:t>of</m:t>
                        </m:r>
                        <m:r>
                          <m:rPr>
                            <m:nor/>
                          </m:rPr>
                          <a:rPr lang="fr-FR" b="1" dirty="0">
                            <a:solidFill>
                              <a:schemeClr val="tx2"/>
                            </a:solidFill>
                            <a:latin typeface="sohne"/>
                          </a:rPr>
                          <m:t> </m:t>
                        </m:r>
                        <m:r>
                          <m:rPr>
                            <m:nor/>
                          </m:rPr>
                          <a:rPr lang="fr-FR" b="1" dirty="0">
                            <a:solidFill>
                              <a:schemeClr val="tx2"/>
                            </a:solidFill>
                            <a:latin typeface="sohne"/>
                          </a:rPr>
                          <m:t>population</m:t>
                        </m:r>
                        <m:r>
                          <m:rPr>
                            <m:nor/>
                          </m:rPr>
                          <a:rPr lang="fr-FR" b="1" dirty="0">
                            <a:solidFill>
                              <a:schemeClr val="tx2"/>
                            </a:solidFill>
                          </a:rPr>
                          <m:t> </m:t>
                        </m:r>
                      </m:den>
                    </m:f>
                  </m:oMath>
                </a14:m>
                <a:endParaRPr lang="fr-FR" b="1" dirty="0">
                  <a:solidFill>
                    <a:schemeClr val="tx2"/>
                  </a:solidFill>
                </a:endParaRPr>
              </a:p>
            </p:txBody>
          </p:sp>
        </mc:Choice>
        <mc:Fallback xmlns="">
          <p:sp>
            <p:nvSpPr>
              <p:cNvPr id="7" name="Rectangle 6"/>
              <p:cNvSpPr>
                <a:spLocks noRot="1" noChangeAspect="1" noMove="1" noResize="1" noEditPoints="1" noAdjustHandles="1" noChangeArrowheads="1" noChangeShapeType="1" noTextEdit="1"/>
              </p:cNvSpPr>
              <p:nvPr/>
            </p:nvSpPr>
            <p:spPr>
              <a:xfrm>
                <a:off x="1447800" y="1981200"/>
                <a:ext cx="5638800" cy="601383"/>
              </a:xfrm>
              <a:prstGeom prst="rect">
                <a:avLst/>
              </a:prstGeom>
              <a:blipFill>
                <a:blip r:embed="rId3"/>
                <a:stretch>
                  <a:fillRect/>
                </a:stretch>
              </a:blipFill>
            </p:spPr>
            <p:txBody>
              <a:bodyPr/>
              <a:lstStyle/>
              <a:p>
                <a:r>
                  <a:rPr lang="fr-FR">
                    <a:noFill/>
                  </a:rPr>
                  <a:t> </a:t>
                </a:r>
              </a:p>
            </p:txBody>
          </p:sp>
        </mc:Fallback>
      </mc:AlternateContent>
      <p:grpSp>
        <p:nvGrpSpPr>
          <p:cNvPr id="9" name="Group 8">
            <a:extLst>
              <a:ext uri="{FF2B5EF4-FFF2-40B4-BE49-F238E27FC236}">
                <a16:creationId xmlns:a16="http://schemas.microsoft.com/office/drawing/2014/main" id="{B22DDF20-77D4-225C-6014-4956AB7A4401}"/>
              </a:ext>
            </a:extLst>
          </p:cNvPr>
          <p:cNvGrpSpPr/>
          <p:nvPr/>
        </p:nvGrpSpPr>
        <p:grpSpPr>
          <a:xfrm>
            <a:off x="59815" y="943593"/>
            <a:ext cx="8881870" cy="999259"/>
            <a:chOff x="185930" y="1295400"/>
            <a:chExt cx="8881870" cy="999259"/>
          </a:xfrm>
        </p:grpSpPr>
        <p:sp>
          <p:nvSpPr>
            <p:cNvPr id="11" name="Rectangle 10"/>
            <p:cNvSpPr/>
            <p:nvPr/>
          </p:nvSpPr>
          <p:spPr>
            <a:xfrm>
              <a:off x="185930" y="1648328"/>
              <a:ext cx="8881870" cy="646331"/>
            </a:xfrm>
            <a:prstGeom prst="rect">
              <a:avLst/>
            </a:prstGeom>
          </p:spPr>
          <p:txBody>
            <a:bodyPr wrap="square">
              <a:spAutoFit/>
            </a:bodyPr>
            <a:lstStyle/>
            <a:p>
              <a:r>
                <a:rPr lang="fr-FR" dirty="0"/>
                <a:t>Le </a:t>
              </a:r>
              <a:r>
                <a:rPr lang="fr-FR" b="1" dirty="0"/>
                <a:t>score Z</a:t>
              </a:r>
              <a:r>
                <a:rPr lang="fr-FR" dirty="0"/>
                <a:t> (aussi appelé </a:t>
              </a:r>
              <a:r>
                <a:rPr lang="fr-FR" b="1" dirty="0"/>
                <a:t>score standardisé</a:t>
              </a:r>
              <a:r>
                <a:rPr lang="fr-FR" dirty="0"/>
                <a:t>) est un concept important en statistique qui indique </a:t>
              </a:r>
              <a:r>
                <a:rPr lang="fr-FR" b="1" dirty="0"/>
                <a:t>à quelle distance un point se trouve de la moyenne</a:t>
              </a:r>
              <a:r>
                <a:rPr lang="fr-FR" dirty="0"/>
                <a:t>.</a:t>
              </a:r>
              <a:endParaRPr lang="fr-FR" dirty="0">
                <a:latin typeface="+mj-lt"/>
              </a:endParaRPr>
            </a:p>
          </p:txBody>
        </p:sp>
        <p:sp>
          <p:nvSpPr>
            <p:cNvPr id="14" name="Rectangle 13"/>
            <p:cNvSpPr/>
            <p:nvPr/>
          </p:nvSpPr>
          <p:spPr>
            <a:xfrm>
              <a:off x="188076" y="1295400"/>
              <a:ext cx="949940" cy="400110"/>
            </a:xfrm>
            <a:prstGeom prst="rect">
              <a:avLst/>
            </a:prstGeom>
            <a:solidFill>
              <a:schemeClr val="tx2">
                <a:lumMod val="20000"/>
                <a:lumOff val="80000"/>
              </a:schemeClr>
            </a:solidFill>
          </p:spPr>
          <p:txBody>
            <a:bodyPr wrap="none">
              <a:spAutoFit/>
            </a:bodyPr>
            <a:lstStyle/>
            <a:p>
              <a:r>
                <a:rPr lang="en-US" sz="2000" b="1" dirty="0">
                  <a:solidFill>
                    <a:schemeClr val="tx2"/>
                  </a:solidFill>
                </a:rPr>
                <a:t>Z-score</a:t>
              </a:r>
              <a:endParaRPr lang="fr-FR" sz="2000" b="1" dirty="0">
                <a:solidFill>
                  <a:schemeClr val="tx2"/>
                </a:solidFill>
              </a:endParaRPr>
            </a:p>
          </p:txBody>
        </p:sp>
      </p:grpSp>
      <p:grpSp>
        <p:nvGrpSpPr>
          <p:cNvPr id="18" name="Groupe 17"/>
          <p:cNvGrpSpPr/>
          <p:nvPr/>
        </p:nvGrpSpPr>
        <p:grpSpPr>
          <a:xfrm>
            <a:off x="3429000" y="627888"/>
            <a:ext cx="2447546" cy="362712"/>
            <a:chOff x="3877054" y="1298698"/>
            <a:chExt cx="2447546" cy="362712"/>
          </a:xfrm>
        </p:grpSpPr>
        <p:sp>
          <p:nvSpPr>
            <p:cNvPr id="19" name="object 3"/>
            <p:cNvSpPr/>
            <p:nvPr/>
          </p:nvSpPr>
          <p:spPr>
            <a:xfrm>
              <a:off x="3877054" y="1298698"/>
              <a:ext cx="2447546" cy="362712"/>
            </a:xfrm>
            <a:prstGeom prst="rect">
              <a:avLst/>
            </a:prstGeom>
            <a:blipFill>
              <a:blip r:embed="rId4" cstate="print"/>
              <a:stretch>
                <a:fillRect/>
              </a:stretch>
            </a:blipFill>
          </p:spPr>
          <p:txBody>
            <a:bodyPr wrap="square" lIns="0" tIns="0" rIns="0" bIns="0" rtlCol="0"/>
            <a:lstStyle/>
            <a:p>
              <a:endParaRPr/>
            </a:p>
          </p:txBody>
        </p:sp>
        <p:sp>
          <p:nvSpPr>
            <p:cNvPr id="20" name="object 4"/>
            <p:cNvSpPr txBox="1"/>
            <p:nvPr/>
          </p:nvSpPr>
          <p:spPr>
            <a:xfrm>
              <a:off x="4092954" y="1354391"/>
              <a:ext cx="2021300" cy="289823"/>
            </a:xfrm>
            <a:prstGeom prst="rect">
              <a:avLst/>
            </a:prstGeom>
          </p:spPr>
          <p:txBody>
            <a:bodyPr vert="horz" wrap="square" lIns="0" tIns="12700" rIns="0" bIns="0" rtlCol="0">
              <a:spAutoFit/>
            </a:bodyPr>
            <a:lstStyle/>
            <a:p>
              <a:pPr marL="12700">
                <a:lnSpc>
                  <a:spcPct val="100000"/>
                </a:lnSpc>
                <a:spcBef>
                  <a:spcPts val="100"/>
                </a:spcBef>
              </a:pPr>
              <a:r>
                <a:rPr lang="en-US" sz="1800" spc="-10" dirty="0">
                  <a:solidFill>
                    <a:srgbClr val="FFFFFF"/>
                  </a:solidFill>
                  <a:latin typeface="Calibri"/>
                  <a:cs typeface="Calibri"/>
                </a:rPr>
                <a:t>Outliers </a:t>
              </a:r>
              <a:r>
                <a:rPr sz="1800" spc="-10" dirty="0">
                  <a:solidFill>
                    <a:srgbClr val="FFFFFF"/>
                  </a:solidFill>
                  <a:latin typeface="Calibri"/>
                  <a:cs typeface="Calibri"/>
                </a:rPr>
                <a:t>i</a:t>
              </a:r>
              <a:r>
                <a:rPr lang="en-US" sz="1800" spc="-10" dirty="0">
                  <a:solidFill>
                    <a:srgbClr val="FFFFFF"/>
                  </a:solidFill>
                  <a:latin typeface="Calibri"/>
                  <a:cs typeface="Calibri"/>
                </a:rPr>
                <a:t>dentification</a:t>
              </a:r>
              <a:endParaRPr sz="1800" dirty="0">
                <a:latin typeface="Calibri"/>
                <a:cs typeface="Calibri"/>
              </a:endParaRPr>
            </a:p>
          </p:txBody>
        </p:sp>
      </p:grpSp>
      <p:sp>
        <p:nvSpPr>
          <p:cNvPr id="8" name="Slide Number Placeholder 7">
            <a:extLst>
              <a:ext uri="{FF2B5EF4-FFF2-40B4-BE49-F238E27FC236}">
                <a16:creationId xmlns:a16="http://schemas.microsoft.com/office/drawing/2014/main" id="{FF17219F-AC39-9797-F479-8882D0F2FBCA}"/>
              </a:ext>
            </a:extLst>
          </p:cNvPr>
          <p:cNvSpPr>
            <a:spLocks noGrp="1"/>
          </p:cNvSpPr>
          <p:nvPr>
            <p:ph type="sldNum" sz="quarter" idx="7"/>
          </p:nvPr>
        </p:nvSpPr>
        <p:spPr/>
        <p:txBody>
          <a:bodyPr/>
          <a:lstStyle/>
          <a:p>
            <a:pPr marL="38100">
              <a:lnSpc>
                <a:spcPts val="1240"/>
              </a:lnSpc>
            </a:pPr>
            <a:fld id="{81D60167-4931-47E6-BA6A-407CBD079E47}" type="slidenum">
              <a:rPr lang="fr-FR" smtClean="0"/>
              <a:t>58</a:t>
            </a:fld>
            <a:endParaRPr lang="fr-FR" dirty="0"/>
          </a:p>
        </p:txBody>
      </p:sp>
      <p:sp>
        <p:nvSpPr>
          <p:cNvPr id="10" name="object 2">
            <a:extLst>
              <a:ext uri="{FF2B5EF4-FFF2-40B4-BE49-F238E27FC236}">
                <a16:creationId xmlns:a16="http://schemas.microsoft.com/office/drawing/2014/main" id="{397B25E4-1533-6EA2-059C-A36BCF716626}"/>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sp>
        <p:nvSpPr>
          <p:cNvPr id="13" name="TextBox 12">
            <a:extLst>
              <a:ext uri="{FF2B5EF4-FFF2-40B4-BE49-F238E27FC236}">
                <a16:creationId xmlns:a16="http://schemas.microsoft.com/office/drawing/2014/main" id="{C0010E9C-A291-09B5-1D3E-56379A2DE61F}"/>
              </a:ext>
            </a:extLst>
          </p:cNvPr>
          <p:cNvSpPr txBox="1"/>
          <p:nvPr/>
        </p:nvSpPr>
        <p:spPr>
          <a:xfrm>
            <a:off x="76200" y="2614663"/>
            <a:ext cx="8686800" cy="1708160"/>
          </a:xfrm>
          <a:prstGeom prst="rect">
            <a:avLst/>
          </a:prstGeom>
          <a:noFill/>
        </p:spPr>
        <p:txBody>
          <a:bodyPr wrap="square">
            <a:spAutoFit/>
          </a:bodyPr>
          <a:lstStyle/>
          <a:p>
            <a:pPr>
              <a:spcBef>
                <a:spcPts val="600"/>
              </a:spcBef>
              <a:spcAft>
                <a:spcPts val="600"/>
              </a:spcAft>
              <a:buNone/>
            </a:pPr>
            <a:r>
              <a:rPr lang="fr-FR" dirty="0"/>
              <a:t>Une banque analyse les </a:t>
            </a:r>
            <a:r>
              <a:rPr lang="fr-FR" b="1" dirty="0"/>
              <a:t>soldes des comptes courants</a:t>
            </a:r>
            <a:r>
              <a:rPr lang="fr-FR" dirty="0"/>
              <a:t> de ses clients pour détecter des comportements anormaux.</a:t>
            </a:r>
            <a:br>
              <a:rPr lang="fr-FR" dirty="0"/>
            </a:br>
            <a:r>
              <a:rPr lang="fr-FR" dirty="0"/>
              <a:t>Elle observe que les soldes sont approximativement </a:t>
            </a:r>
            <a:r>
              <a:rPr lang="fr-FR" b="1" dirty="0"/>
              <a:t>normaux</a:t>
            </a:r>
            <a:r>
              <a:rPr lang="fr-FR" dirty="0"/>
              <a:t> avec :</a:t>
            </a:r>
          </a:p>
          <a:p>
            <a:pPr marL="285750" indent="-285750">
              <a:spcBef>
                <a:spcPts val="600"/>
              </a:spcBef>
              <a:spcAft>
                <a:spcPts val="600"/>
              </a:spcAft>
              <a:buFont typeface="Wingdings" panose="05000000000000000000" pitchFamily="2" charset="2"/>
              <a:buChar char="§"/>
            </a:pPr>
            <a:r>
              <a:rPr lang="fr-FR" b="1" dirty="0"/>
              <a:t>Moyenne (μ)</a:t>
            </a:r>
            <a:r>
              <a:rPr lang="fr-FR" dirty="0"/>
              <a:t> : 350000,00 DA et </a:t>
            </a:r>
            <a:r>
              <a:rPr lang="fr-FR" b="1" dirty="0"/>
              <a:t>Écart type (σ)</a:t>
            </a:r>
            <a:r>
              <a:rPr lang="fr-FR" dirty="0"/>
              <a:t> : 10000,00 Da</a:t>
            </a:r>
          </a:p>
          <a:p>
            <a:r>
              <a:rPr lang="fr-FR" dirty="0"/>
              <a:t>Un client a actuellement un </a:t>
            </a:r>
            <a:r>
              <a:rPr lang="fr-FR" b="1" dirty="0"/>
              <a:t>solde</a:t>
            </a:r>
            <a:r>
              <a:rPr lang="fr-FR" dirty="0"/>
              <a:t> de 500000,00 Da.</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5BE7EAA-B9B1-BB04-8A6E-6FBBFEAF7E0F}"/>
                  </a:ext>
                </a:extLst>
              </p:cNvPr>
              <p:cNvSpPr txBox="1"/>
              <p:nvPr/>
            </p:nvSpPr>
            <p:spPr>
              <a:xfrm>
                <a:off x="3398921" y="4343400"/>
                <a:ext cx="2346159" cy="489686"/>
              </a:xfrm>
              <a:prstGeom prst="rect">
                <a:avLst/>
              </a:prstGeom>
              <a:noFill/>
            </p:spPr>
            <p:txBody>
              <a:bodyPr wrap="square">
                <a:spAutoFit/>
              </a:bodyPr>
              <a:lstStyle/>
              <a:p>
                <a:r>
                  <a:rPr lang="pl-PL" dirty="0"/>
                  <a:t>Z=</a:t>
                </a:r>
                <a14:m>
                  <m:oMath xmlns:m="http://schemas.openxmlformats.org/officeDocument/2006/math">
                    <m:f>
                      <m:fPr>
                        <m:ctrlPr>
                          <a:rPr lang="pl-PL" i="1" smtClean="0">
                            <a:latin typeface="Cambria Math" panose="02040503050406030204" pitchFamily="18" charset="0"/>
                          </a:rPr>
                        </m:ctrlPr>
                      </m:fPr>
                      <m:num>
                        <m:r>
                          <a:rPr lang="fr-FR" b="0" i="1" smtClean="0">
                            <a:latin typeface="Cambria Math" panose="02040503050406030204" pitchFamily="18" charset="0"/>
                          </a:rPr>
                          <m:t>4000000− 350000</m:t>
                        </m:r>
                      </m:num>
                      <m:den>
                        <m:r>
                          <a:rPr lang="fr-FR" b="0" i="1" smtClean="0">
                            <a:latin typeface="Cambria Math" panose="02040503050406030204" pitchFamily="18" charset="0"/>
                          </a:rPr>
                          <m:t>10000</m:t>
                        </m:r>
                      </m:den>
                    </m:f>
                  </m:oMath>
                </a14:m>
                <a:r>
                  <a:rPr lang="fr-FR" dirty="0"/>
                  <a:t> = </a:t>
                </a:r>
                <a:r>
                  <a:rPr lang="fr-FR" b="1" dirty="0"/>
                  <a:t>5</a:t>
                </a:r>
              </a:p>
            </p:txBody>
          </p:sp>
        </mc:Choice>
        <mc:Fallback xmlns="">
          <p:sp>
            <p:nvSpPr>
              <p:cNvPr id="17" name="TextBox 16">
                <a:extLst>
                  <a:ext uri="{FF2B5EF4-FFF2-40B4-BE49-F238E27FC236}">
                    <a16:creationId xmlns:a16="http://schemas.microsoft.com/office/drawing/2014/main" id="{95BE7EAA-B9B1-BB04-8A6E-6FBBFEAF7E0F}"/>
                  </a:ext>
                </a:extLst>
              </p:cNvPr>
              <p:cNvSpPr txBox="1">
                <a:spLocks noRot="1" noChangeAspect="1" noMove="1" noResize="1" noEditPoints="1" noAdjustHandles="1" noChangeArrowheads="1" noChangeShapeType="1" noTextEdit="1"/>
              </p:cNvSpPr>
              <p:nvPr/>
            </p:nvSpPr>
            <p:spPr>
              <a:xfrm>
                <a:off x="3398921" y="4343400"/>
                <a:ext cx="2346159" cy="489686"/>
              </a:xfrm>
              <a:prstGeom prst="rect">
                <a:avLst/>
              </a:prstGeom>
              <a:blipFill>
                <a:blip r:embed="rId5"/>
                <a:stretch>
                  <a:fillRect l="-2344" b="-6250"/>
                </a:stretch>
              </a:blipFill>
            </p:spPr>
            <p:txBody>
              <a:bodyPr/>
              <a:lstStyle/>
              <a:p>
                <a:r>
                  <a:rPr lang="fr-FR">
                    <a:noFill/>
                  </a:rPr>
                  <a:t> </a:t>
                </a:r>
              </a:p>
            </p:txBody>
          </p:sp>
        </mc:Fallback>
      </mc:AlternateContent>
      <p:sp>
        <p:nvSpPr>
          <p:cNvPr id="25" name="TextBox 24">
            <a:extLst>
              <a:ext uri="{FF2B5EF4-FFF2-40B4-BE49-F238E27FC236}">
                <a16:creationId xmlns:a16="http://schemas.microsoft.com/office/drawing/2014/main" id="{ED1ED360-ADFB-4053-185F-CC7CE0814994}"/>
              </a:ext>
            </a:extLst>
          </p:cNvPr>
          <p:cNvSpPr txBox="1"/>
          <p:nvPr/>
        </p:nvSpPr>
        <p:spPr>
          <a:xfrm>
            <a:off x="108280" y="4903117"/>
            <a:ext cx="8915400" cy="1508105"/>
          </a:xfrm>
          <a:prstGeom prst="rect">
            <a:avLst/>
          </a:prstGeom>
          <a:noFill/>
        </p:spPr>
        <p:txBody>
          <a:bodyPr wrap="square">
            <a:spAutoFit/>
          </a:bodyPr>
          <a:lstStyle/>
          <a:p>
            <a:pPr marL="285750" indent="-285750">
              <a:spcBef>
                <a:spcPts val="600"/>
              </a:spcBef>
              <a:spcAft>
                <a:spcPts val="600"/>
              </a:spcAft>
              <a:buFont typeface="Wingdings" panose="05000000000000000000" pitchFamily="2" charset="2"/>
              <a:buChar char="ü"/>
            </a:pPr>
            <a:r>
              <a:rPr lang="fr-FR" dirty="0"/>
              <a:t>Le z-score de 5 signifie que le solde de ce client est 5 écart-type au-dessus de la moyenne.</a:t>
            </a:r>
          </a:p>
          <a:p>
            <a:pPr marL="285750" indent="-285750">
              <a:spcBef>
                <a:spcPts val="600"/>
              </a:spcBef>
              <a:spcAft>
                <a:spcPts val="600"/>
              </a:spcAft>
              <a:buFont typeface="Wingdings" panose="05000000000000000000" pitchFamily="2" charset="2"/>
              <a:buChar char="ü"/>
            </a:pPr>
            <a:r>
              <a:rPr lang="fr-FR" dirty="0"/>
              <a:t>Cela peut indiquer que ce client a un solde plus élevé que la plupart des autres. </a:t>
            </a:r>
          </a:p>
          <a:p>
            <a:pPr marL="285750" indent="-285750">
              <a:spcBef>
                <a:spcPts val="600"/>
              </a:spcBef>
              <a:spcAft>
                <a:spcPts val="600"/>
              </a:spcAft>
              <a:buFont typeface="Wingdings" panose="05000000000000000000" pitchFamily="2" charset="2"/>
              <a:buChar char="ü"/>
            </a:pPr>
            <a:r>
              <a:rPr lang="fr-FR" dirty="0"/>
              <a:t>En statistique, si le z-score est supérieur à 2 ou inférieur à -2, cela peut être considéré comme une valeur atypique (</a:t>
            </a:r>
            <a:r>
              <a:rPr lang="fr-FR" dirty="0" err="1"/>
              <a:t>outlier</a:t>
            </a:r>
            <a:r>
              <a:rPr lang="fr-FR" dirty="0"/>
              <a:t>) selon le contexte.</a:t>
            </a:r>
          </a:p>
        </p:txBody>
      </p:sp>
    </p:spTree>
    <p:extLst>
      <p:ext uri="{BB962C8B-B14F-4D97-AF65-F5344CB8AC3E}">
        <p14:creationId xmlns:p14="http://schemas.microsoft.com/office/powerpoint/2010/main" val="319993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85605F-5EAF-171D-6E35-3A8BEC023D47}"/>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EA2C7239-30D6-EFFB-A92C-90E9E725BC0A}"/>
              </a:ext>
            </a:extLst>
          </p:cNvPr>
          <p:cNvSpPr txBox="1"/>
          <p:nvPr/>
        </p:nvSpPr>
        <p:spPr>
          <a:xfrm>
            <a:off x="417335" y="1319338"/>
            <a:ext cx="8650465" cy="800860"/>
          </a:xfrm>
          <a:prstGeom prst="rect">
            <a:avLst/>
          </a:prstGeom>
          <a:solidFill>
            <a:schemeClr val="tx2">
              <a:lumMod val="20000"/>
              <a:lumOff val="80000"/>
            </a:schemeClr>
          </a:solidFill>
        </p:spPr>
        <p:txBody>
          <a:bodyPr vert="horz" wrap="square" lIns="0" tIns="12700" rIns="0" bIns="0" rtlCol="0">
            <a:spAutoFit/>
          </a:bodyPr>
          <a:lstStyle/>
          <a:p>
            <a:pPr>
              <a:lnSpc>
                <a:spcPct val="150000"/>
              </a:lnSpc>
            </a:pPr>
            <a:r>
              <a:rPr lang="fr-FR" dirty="0"/>
              <a:t>Des valeurs similaires sont regroupées en </a:t>
            </a:r>
            <a:r>
              <a:rPr lang="fr-FR" b="1" dirty="0"/>
              <a:t>groupes</a:t>
            </a:r>
            <a:r>
              <a:rPr lang="fr-FR" dirty="0"/>
              <a:t>. Les valeurs qui ne correspondent à aucun de ces groupes peuvent être considérées comme des valeurs aberrantes (</a:t>
            </a:r>
            <a:r>
              <a:rPr lang="fr-FR" dirty="0" err="1"/>
              <a:t>Outliers</a:t>
            </a:r>
            <a:r>
              <a:rPr lang="fr-FR" dirty="0"/>
              <a:t>).</a:t>
            </a:r>
          </a:p>
        </p:txBody>
      </p:sp>
      <p:pic>
        <p:nvPicPr>
          <p:cNvPr id="8" name="Image 7">
            <a:extLst>
              <a:ext uri="{FF2B5EF4-FFF2-40B4-BE49-F238E27FC236}">
                <a16:creationId xmlns:a16="http://schemas.microsoft.com/office/drawing/2014/main" id="{B633FE3D-B91D-4D1E-F2B3-273B6ADD4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2514600"/>
            <a:ext cx="3905101" cy="3168000"/>
          </a:xfrm>
          <a:prstGeom prst="rect">
            <a:avLst/>
          </a:prstGeom>
        </p:spPr>
      </p:pic>
      <p:sp>
        <p:nvSpPr>
          <p:cNvPr id="2" name="Slide Number Placeholder 1">
            <a:extLst>
              <a:ext uri="{FF2B5EF4-FFF2-40B4-BE49-F238E27FC236}">
                <a16:creationId xmlns:a16="http://schemas.microsoft.com/office/drawing/2014/main" id="{A6193C7B-002E-1A13-2361-E7AADB6FCE8C}"/>
              </a:ext>
            </a:extLst>
          </p:cNvPr>
          <p:cNvSpPr>
            <a:spLocks noGrp="1"/>
          </p:cNvSpPr>
          <p:nvPr>
            <p:ph type="sldNum" sz="quarter" idx="7"/>
          </p:nvPr>
        </p:nvSpPr>
        <p:spPr/>
        <p:txBody>
          <a:bodyPr/>
          <a:lstStyle/>
          <a:p>
            <a:pPr marL="38100">
              <a:lnSpc>
                <a:spcPts val="1240"/>
              </a:lnSpc>
            </a:pPr>
            <a:fld id="{81D60167-4931-47E6-BA6A-407CBD079E47}" type="slidenum">
              <a:rPr lang="fr-FR" smtClean="0"/>
              <a:t>59</a:t>
            </a:fld>
            <a:endParaRPr lang="fr-FR" dirty="0"/>
          </a:p>
        </p:txBody>
      </p:sp>
      <p:sp>
        <p:nvSpPr>
          <p:cNvPr id="15" name="object 3">
            <a:extLst>
              <a:ext uri="{FF2B5EF4-FFF2-40B4-BE49-F238E27FC236}">
                <a16:creationId xmlns:a16="http://schemas.microsoft.com/office/drawing/2014/main" id="{09E885C1-8A83-C656-72E1-FE6D0FF26797}"/>
              </a:ext>
            </a:extLst>
          </p:cNvPr>
          <p:cNvSpPr/>
          <p:nvPr/>
        </p:nvSpPr>
        <p:spPr>
          <a:xfrm>
            <a:off x="76200" y="984824"/>
            <a:ext cx="3962400" cy="362712"/>
          </a:xfrm>
          <a:prstGeom prst="rect">
            <a:avLst/>
          </a:prstGeom>
          <a:blipFill>
            <a:blip r:embed="rId4" cstate="print"/>
            <a:stretch>
              <a:fillRect/>
            </a:stretch>
          </a:blipFill>
        </p:spPr>
        <p:txBody>
          <a:bodyPr wrap="square" lIns="0" tIns="0" rIns="0" bIns="0" rtlCol="0"/>
          <a:lstStyle/>
          <a:p>
            <a:pPr marL="12700" algn="ctr">
              <a:lnSpc>
                <a:spcPct val="100000"/>
              </a:lnSpc>
              <a:spcBef>
                <a:spcPts val="100"/>
              </a:spcBef>
            </a:pPr>
            <a:r>
              <a:rPr lang="fr-FR" sz="1800" spc="-10">
                <a:solidFill>
                  <a:srgbClr val="FFFFFF"/>
                </a:solidFill>
                <a:latin typeface="Calibri"/>
                <a:cs typeface="Calibri"/>
              </a:rPr>
              <a:t>Identification des données aberrantes</a:t>
            </a:r>
            <a:endParaRPr lang="fr-FR" sz="1800" dirty="0">
              <a:latin typeface="Calibri"/>
              <a:cs typeface="Calibri"/>
            </a:endParaRPr>
          </a:p>
        </p:txBody>
      </p:sp>
      <p:sp>
        <p:nvSpPr>
          <p:cNvPr id="7" name="object 2">
            <a:extLst>
              <a:ext uri="{FF2B5EF4-FFF2-40B4-BE49-F238E27FC236}">
                <a16:creationId xmlns:a16="http://schemas.microsoft.com/office/drawing/2014/main" id="{D22DA467-EE2E-B84C-097A-07C0E4C8D6BE}"/>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Nettoyage de données</a:t>
            </a:r>
            <a:endParaRPr sz="3600" dirty="0"/>
          </a:p>
        </p:txBody>
      </p:sp>
    </p:spTree>
    <p:extLst>
      <p:ext uri="{BB962C8B-B14F-4D97-AF65-F5344CB8AC3E}">
        <p14:creationId xmlns:p14="http://schemas.microsoft.com/office/powerpoint/2010/main" val="341519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7B2BCBC-FD53-7C36-3386-FA8DEAE44074}"/>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E8A00857-715D-5844-0548-87E89690B71F}"/>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solidFill>
                  <a:schemeClr val="bg1"/>
                </a:solidFill>
              </a:rPr>
              <a:t>Déroulement</a:t>
            </a:r>
            <a:endParaRPr sz="3600" dirty="0"/>
          </a:p>
        </p:txBody>
      </p:sp>
      <p:sp>
        <p:nvSpPr>
          <p:cNvPr id="10" name="Rectangle: Rounded Corners 9">
            <a:extLst>
              <a:ext uri="{FF2B5EF4-FFF2-40B4-BE49-F238E27FC236}">
                <a16:creationId xmlns:a16="http://schemas.microsoft.com/office/drawing/2014/main" id="{7D202735-5BF3-14B5-49F9-F3804C4E2110}"/>
              </a:ext>
            </a:extLst>
          </p:cNvPr>
          <p:cNvSpPr/>
          <p:nvPr/>
        </p:nvSpPr>
        <p:spPr>
          <a:xfrm>
            <a:off x="152400" y="9144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Première Journée</a:t>
            </a:r>
          </a:p>
        </p:txBody>
      </p:sp>
      <p:sp>
        <p:nvSpPr>
          <p:cNvPr id="12" name="Rectangle: Rounded Corners 11">
            <a:extLst>
              <a:ext uri="{FF2B5EF4-FFF2-40B4-BE49-F238E27FC236}">
                <a16:creationId xmlns:a16="http://schemas.microsoft.com/office/drawing/2014/main" id="{8C37A5D5-0ACD-752C-A956-F8FC3B656B25}"/>
              </a:ext>
            </a:extLst>
          </p:cNvPr>
          <p:cNvSpPr/>
          <p:nvPr/>
        </p:nvSpPr>
        <p:spPr>
          <a:xfrm>
            <a:off x="152400" y="17413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Deuxième Journée</a:t>
            </a:r>
          </a:p>
        </p:txBody>
      </p:sp>
      <p:sp>
        <p:nvSpPr>
          <p:cNvPr id="13" name="Rectangle: Rounded Corners 12">
            <a:extLst>
              <a:ext uri="{FF2B5EF4-FFF2-40B4-BE49-F238E27FC236}">
                <a16:creationId xmlns:a16="http://schemas.microsoft.com/office/drawing/2014/main" id="{3AF4C32D-E71B-1E53-ABB8-C8D6AA60D7C6}"/>
              </a:ext>
            </a:extLst>
          </p:cNvPr>
          <p:cNvSpPr/>
          <p:nvPr/>
        </p:nvSpPr>
        <p:spPr>
          <a:xfrm>
            <a:off x="152400" y="2590800"/>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Troisième Journée</a:t>
            </a:r>
          </a:p>
        </p:txBody>
      </p:sp>
      <p:sp>
        <p:nvSpPr>
          <p:cNvPr id="14" name="Rectangle: Rounded Corners 13">
            <a:extLst>
              <a:ext uri="{FF2B5EF4-FFF2-40B4-BE49-F238E27FC236}">
                <a16:creationId xmlns:a16="http://schemas.microsoft.com/office/drawing/2014/main" id="{C5A0BA8F-3BCB-8223-C788-F39368EDB250}"/>
              </a:ext>
            </a:extLst>
          </p:cNvPr>
          <p:cNvSpPr/>
          <p:nvPr/>
        </p:nvSpPr>
        <p:spPr>
          <a:xfrm>
            <a:off x="152400" y="3417752"/>
            <a:ext cx="2147455" cy="468448"/>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Quatrième Journée</a:t>
            </a:r>
          </a:p>
        </p:txBody>
      </p:sp>
      <p:sp>
        <p:nvSpPr>
          <p:cNvPr id="15" name="Rectangle: Rounded Corners 14">
            <a:extLst>
              <a:ext uri="{FF2B5EF4-FFF2-40B4-BE49-F238E27FC236}">
                <a16:creationId xmlns:a16="http://schemas.microsoft.com/office/drawing/2014/main" id="{7C778331-0290-2644-A022-33F2FB2B2D05}"/>
              </a:ext>
            </a:extLst>
          </p:cNvPr>
          <p:cNvSpPr/>
          <p:nvPr/>
        </p:nvSpPr>
        <p:spPr>
          <a:xfrm>
            <a:off x="152400" y="4255952"/>
            <a:ext cx="2147455" cy="46844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b="1" dirty="0"/>
              <a:t>Cinquième Journée</a:t>
            </a:r>
          </a:p>
        </p:txBody>
      </p:sp>
      <p:sp>
        <p:nvSpPr>
          <p:cNvPr id="2" name="TextBox 1">
            <a:extLst>
              <a:ext uri="{FF2B5EF4-FFF2-40B4-BE49-F238E27FC236}">
                <a16:creationId xmlns:a16="http://schemas.microsoft.com/office/drawing/2014/main" id="{01A0DA3E-6EF3-FFE7-2522-B6298FF81D3D}"/>
              </a:ext>
            </a:extLst>
          </p:cNvPr>
          <p:cNvSpPr txBox="1"/>
          <p:nvPr/>
        </p:nvSpPr>
        <p:spPr>
          <a:xfrm>
            <a:off x="2819400" y="1190931"/>
            <a:ext cx="5943600" cy="1018869"/>
          </a:xfrm>
          <a:prstGeom prst="rect">
            <a:avLst/>
          </a:prstGeom>
          <a:noFill/>
        </p:spPr>
        <p:txBody>
          <a:bodyPr wrap="square" rtlCol="0">
            <a:spAutoFit/>
          </a:bodyPr>
          <a:lstStyle/>
          <a:p>
            <a:pPr>
              <a:lnSpc>
                <a:spcPct val="150000"/>
              </a:lnSpc>
            </a:pPr>
            <a:r>
              <a:rPr lang="fr-FR" sz="2400" b="1" dirty="0"/>
              <a:t>Matinée</a:t>
            </a:r>
          </a:p>
          <a:p>
            <a:pPr marL="285750" indent="-285750">
              <a:lnSpc>
                <a:spcPct val="150000"/>
              </a:lnSpc>
              <a:buFont typeface="Wingdings" panose="05000000000000000000" pitchFamily="2" charset="2"/>
              <a:buChar char="§"/>
            </a:pPr>
            <a:r>
              <a:rPr lang="fr-FR" dirty="0"/>
              <a:t>Un survol sur l’IA générative</a:t>
            </a:r>
          </a:p>
        </p:txBody>
      </p:sp>
      <p:sp>
        <p:nvSpPr>
          <p:cNvPr id="3" name="TextBox 2">
            <a:extLst>
              <a:ext uri="{FF2B5EF4-FFF2-40B4-BE49-F238E27FC236}">
                <a16:creationId xmlns:a16="http://schemas.microsoft.com/office/drawing/2014/main" id="{086AD072-E2B7-03A6-CC3F-F8472189B293}"/>
              </a:ext>
            </a:extLst>
          </p:cNvPr>
          <p:cNvSpPr txBox="1"/>
          <p:nvPr/>
        </p:nvSpPr>
        <p:spPr>
          <a:xfrm>
            <a:off x="2819400" y="2832833"/>
            <a:ext cx="5943600" cy="1434367"/>
          </a:xfrm>
          <a:prstGeom prst="rect">
            <a:avLst/>
          </a:prstGeom>
          <a:noFill/>
        </p:spPr>
        <p:txBody>
          <a:bodyPr wrap="square" rtlCol="0">
            <a:spAutoFit/>
          </a:bodyPr>
          <a:lstStyle/>
          <a:p>
            <a:pPr>
              <a:lnSpc>
                <a:spcPct val="150000"/>
              </a:lnSpc>
            </a:pPr>
            <a:r>
              <a:rPr lang="fr-FR" sz="2400" b="1" dirty="0"/>
              <a:t>Après-midi</a:t>
            </a:r>
          </a:p>
          <a:p>
            <a:pPr marL="285750" indent="-285750">
              <a:lnSpc>
                <a:spcPct val="150000"/>
              </a:lnSpc>
              <a:buFont typeface="Wingdings" panose="05000000000000000000" pitchFamily="2" charset="2"/>
              <a:buChar char="§"/>
            </a:pPr>
            <a:r>
              <a:rPr lang="fr-FR" dirty="0"/>
              <a:t>Table ronde</a:t>
            </a:r>
          </a:p>
          <a:p>
            <a:pPr marL="285750" indent="-285750">
              <a:lnSpc>
                <a:spcPct val="150000"/>
              </a:lnSpc>
              <a:buFont typeface="Wingdings" panose="05000000000000000000" pitchFamily="2" charset="2"/>
              <a:buChar char="§"/>
            </a:pPr>
            <a:r>
              <a:rPr lang="fr-FR" dirty="0"/>
              <a:t>Clôture</a:t>
            </a:r>
          </a:p>
        </p:txBody>
      </p:sp>
      <p:sp>
        <p:nvSpPr>
          <p:cNvPr id="4" name="Slide Number Placeholder 3">
            <a:extLst>
              <a:ext uri="{FF2B5EF4-FFF2-40B4-BE49-F238E27FC236}">
                <a16:creationId xmlns:a16="http://schemas.microsoft.com/office/drawing/2014/main" id="{D650E934-BC54-7058-7617-A173E54AED87}"/>
              </a:ext>
            </a:extLst>
          </p:cNvPr>
          <p:cNvSpPr>
            <a:spLocks noGrp="1"/>
          </p:cNvSpPr>
          <p:nvPr>
            <p:ph type="sldNum" sz="quarter" idx="7"/>
          </p:nvPr>
        </p:nvSpPr>
        <p:spPr/>
        <p:txBody>
          <a:bodyPr/>
          <a:lstStyle/>
          <a:p>
            <a:pPr marL="38100">
              <a:lnSpc>
                <a:spcPts val="1240"/>
              </a:lnSpc>
            </a:pPr>
            <a:fld id="{81D60167-4931-47E6-BA6A-407CBD079E47}" type="slidenum">
              <a:rPr lang="fr-FR" smtClean="0"/>
              <a:t>6</a:t>
            </a:fld>
            <a:endParaRPr lang="fr-FR" dirty="0"/>
          </a:p>
        </p:txBody>
      </p:sp>
    </p:spTree>
    <p:extLst>
      <p:ext uri="{BB962C8B-B14F-4D97-AF65-F5344CB8AC3E}">
        <p14:creationId xmlns:p14="http://schemas.microsoft.com/office/powerpoint/2010/main" val="3203103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52400" y="838200"/>
            <a:ext cx="8839200" cy="566822"/>
          </a:xfrm>
          <a:prstGeom prst="rect">
            <a:avLst/>
          </a:prstGeom>
          <a:solidFill>
            <a:schemeClr val="tx2">
              <a:lumMod val="20000"/>
              <a:lumOff val="80000"/>
            </a:schemeClr>
          </a:solidFill>
        </p:spPr>
        <p:txBody>
          <a:bodyPr vert="horz" wrap="square" lIns="0" tIns="12700" rIns="0" bIns="0" rtlCol="0">
            <a:spAutoFit/>
          </a:bodyPr>
          <a:lstStyle/>
          <a:p>
            <a:pPr marL="12700">
              <a:lnSpc>
                <a:spcPct val="100000"/>
              </a:lnSpc>
              <a:spcBef>
                <a:spcPts val="100"/>
              </a:spcBef>
            </a:pPr>
            <a:r>
              <a:rPr lang="fr-FR" dirty="0"/>
              <a:t>Les données sont transformées ou consolidées en des formes appropriées pour l'exploration (data </a:t>
            </a:r>
            <a:r>
              <a:rPr lang="fr-FR" dirty="0" err="1"/>
              <a:t>mining</a:t>
            </a:r>
            <a:r>
              <a:rPr lang="fr-FR" dirty="0"/>
              <a:t>).</a:t>
            </a:r>
            <a:endParaRPr sz="1800" dirty="0">
              <a:latin typeface="Calibri"/>
              <a:cs typeface="Calibri"/>
            </a:endParaRPr>
          </a:p>
        </p:txBody>
      </p:sp>
      <p:grpSp>
        <p:nvGrpSpPr>
          <p:cNvPr id="5" name="Groupe 4"/>
          <p:cNvGrpSpPr/>
          <p:nvPr/>
        </p:nvGrpSpPr>
        <p:grpSpPr>
          <a:xfrm>
            <a:off x="1524000" y="1676400"/>
            <a:ext cx="1549745" cy="362712"/>
            <a:chOff x="1341620" y="1987295"/>
            <a:chExt cx="1549745" cy="362712"/>
          </a:xfrm>
        </p:grpSpPr>
        <p:sp>
          <p:nvSpPr>
            <p:cNvPr id="11" name="object 11"/>
            <p:cNvSpPr/>
            <p:nvPr/>
          </p:nvSpPr>
          <p:spPr>
            <a:xfrm>
              <a:off x="1341620" y="1987295"/>
              <a:ext cx="1512000" cy="362712"/>
            </a:xfrm>
            <a:prstGeom prst="rect">
              <a:avLst/>
            </a:prstGeom>
            <a:blipFill>
              <a:blip r:embed="rId2" cstate="print"/>
              <a:stretch>
                <a:fillRect/>
              </a:stretch>
            </a:blipFill>
          </p:spPr>
          <p:txBody>
            <a:bodyPr wrap="square" lIns="0" tIns="0" rIns="0" bIns="0" rtlCol="0"/>
            <a:lstStyle/>
            <a:p>
              <a:endParaRPr/>
            </a:p>
          </p:txBody>
        </p:sp>
        <p:sp>
          <p:nvSpPr>
            <p:cNvPr id="12" name="object 12"/>
            <p:cNvSpPr txBox="1"/>
            <p:nvPr/>
          </p:nvSpPr>
          <p:spPr>
            <a:xfrm>
              <a:off x="1389200" y="2012430"/>
              <a:ext cx="1502165" cy="298830"/>
            </a:xfrm>
            <a:prstGeom prst="rect">
              <a:avLst/>
            </a:prstGeom>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19" name="Groupe 18"/>
          <p:cNvGrpSpPr/>
          <p:nvPr/>
        </p:nvGrpSpPr>
        <p:grpSpPr>
          <a:xfrm>
            <a:off x="5499958" y="1685295"/>
            <a:ext cx="2118309" cy="362712"/>
            <a:chOff x="6723888" y="1987295"/>
            <a:chExt cx="2118309" cy="362712"/>
          </a:xfrm>
        </p:grpSpPr>
        <p:sp>
          <p:nvSpPr>
            <p:cNvPr id="17" name="object 17"/>
            <p:cNvSpPr/>
            <p:nvPr/>
          </p:nvSpPr>
          <p:spPr>
            <a:xfrm>
              <a:off x="6723888" y="1987295"/>
              <a:ext cx="2103120" cy="362712"/>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6765747" y="2021065"/>
              <a:ext cx="20764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6" name="Groupe 5"/>
          <p:cNvGrpSpPr/>
          <p:nvPr/>
        </p:nvGrpSpPr>
        <p:grpSpPr>
          <a:xfrm>
            <a:off x="3073745" y="1679830"/>
            <a:ext cx="2412000" cy="362712"/>
            <a:chOff x="4463318" y="1990725"/>
            <a:chExt cx="2412000" cy="362712"/>
          </a:xfrm>
        </p:grpSpPr>
        <p:sp>
          <p:nvSpPr>
            <p:cNvPr id="31" name="object 9"/>
            <p:cNvSpPr/>
            <p:nvPr/>
          </p:nvSpPr>
          <p:spPr>
            <a:xfrm>
              <a:off x="4463318" y="1990725"/>
              <a:ext cx="2412000" cy="362712"/>
            </a:xfrm>
            <a:prstGeom prst="rect">
              <a:avLst/>
            </a:prstGeom>
            <a:blipFill>
              <a:blip r:embed="rId4" cstate="print"/>
              <a:stretch>
                <a:fillRect/>
              </a:stretch>
            </a:blipFill>
          </p:spPr>
          <p:txBody>
            <a:bodyPr wrap="square" lIns="0" tIns="0" rIns="0" bIns="0" rtlCol="0"/>
            <a:lstStyle/>
            <a:p>
              <a:endParaRPr/>
            </a:p>
          </p:txBody>
        </p:sp>
        <p:sp>
          <p:nvSpPr>
            <p:cNvPr id="32" name="object 10"/>
            <p:cNvSpPr txBox="1"/>
            <p:nvPr/>
          </p:nvSpPr>
          <p:spPr>
            <a:xfrm>
              <a:off x="4530796" y="2024495"/>
              <a:ext cx="230400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2" name="Slide Number Placeholder 1">
            <a:extLst>
              <a:ext uri="{FF2B5EF4-FFF2-40B4-BE49-F238E27FC236}">
                <a16:creationId xmlns:a16="http://schemas.microsoft.com/office/drawing/2014/main" id="{96C7AADB-651F-6698-6E89-CCE6C0623526}"/>
              </a:ext>
            </a:extLst>
          </p:cNvPr>
          <p:cNvSpPr>
            <a:spLocks noGrp="1"/>
          </p:cNvSpPr>
          <p:nvPr>
            <p:ph type="sldNum" sz="quarter" idx="7"/>
          </p:nvPr>
        </p:nvSpPr>
        <p:spPr/>
        <p:txBody>
          <a:bodyPr/>
          <a:lstStyle/>
          <a:p>
            <a:pPr marL="38100">
              <a:lnSpc>
                <a:spcPts val="1240"/>
              </a:lnSpc>
            </a:pPr>
            <a:fld id="{81D60167-4931-47E6-BA6A-407CBD079E47}" type="slidenum">
              <a:rPr lang="fr-FR" smtClean="0"/>
              <a:t>60</a:t>
            </a:fld>
            <a:endParaRPr lang="fr-FR" dirty="0"/>
          </a:p>
        </p:txBody>
      </p:sp>
      <p:sp>
        <p:nvSpPr>
          <p:cNvPr id="13" name="object 2">
            <a:extLst>
              <a:ext uri="{FF2B5EF4-FFF2-40B4-BE49-F238E27FC236}">
                <a16:creationId xmlns:a16="http://schemas.microsoft.com/office/drawing/2014/main" id="{3FEF0D4B-6BDA-7E7F-9FF9-42B5AB0ABCD9}"/>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CAE8573-E243-208D-A0E6-1E6A06BA2863}"/>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07775F92-3BA4-FAA3-A45B-70C4D1136292}"/>
              </a:ext>
            </a:extLst>
          </p:cNvPr>
          <p:cNvSpPr txBox="1"/>
          <p:nvPr/>
        </p:nvSpPr>
        <p:spPr>
          <a:xfrm>
            <a:off x="152400" y="838200"/>
            <a:ext cx="8839200" cy="566822"/>
          </a:xfrm>
          <a:prstGeom prst="rect">
            <a:avLst/>
          </a:prstGeom>
          <a:solidFill>
            <a:schemeClr val="tx2">
              <a:lumMod val="20000"/>
              <a:lumOff val="80000"/>
            </a:schemeClr>
          </a:solidFill>
        </p:spPr>
        <p:txBody>
          <a:bodyPr vert="horz" wrap="square" lIns="0" tIns="12700" rIns="0" bIns="0" rtlCol="0">
            <a:spAutoFit/>
          </a:bodyPr>
          <a:lstStyle/>
          <a:p>
            <a:pPr marL="12700">
              <a:lnSpc>
                <a:spcPct val="100000"/>
              </a:lnSpc>
              <a:spcBef>
                <a:spcPts val="100"/>
              </a:spcBef>
            </a:pPr>
            <a:r>
              <a:rPr lang="fr-FR" dirty="0"/>
              <a:t>Les données sont transformées ou consolidées en des formes appropriées pour l'exploration (data </a:t>
            </a:r>
            <a:r>
              <a:rPr lang="fr-FR" dirty="0" err="1"/>
              <a:t>mining</a:t>
            </a:r>
            <a:r>
              <a:rPr lang="fr-FR" dirty="0"/>
              <a:t>).</a:t>
            </a:r>
            <a:endParaRPr sz="1800" dirty="0">
              <a:latin typeface="Calibri"/>
              <a:cs typeface="Calibri"/>
            </a:endParaRPr>
          </a:p>
        </p:txBody>
      </p:sp>
      <p:grpSp>
        <p:nvGrpSpPr>
          <p:cNvPr id="5" name="Groupe 4">
            <a:extLst>
              <a:ext uri="{FF2B5EF4-FFF2-40B4-BE49-F238E27FC236}">
                <a16:creationId xmlns:a16="http://schemas.microsoft.com/office/drawing/2014/main" id="{AC2F02C2-50E0-4D87-85DF-67FA891C7D64}"/>
              </a:ext>
            </a:extLst>
          </p:cNvPr>
          <p:cNvGrpSpPr/>
          <p:nvPr/>
        </p:nvGrpSpPr>
        <p:grpSpPr>
          <a:xfrm>
            <a:off x="1524000" y="1676400"/>
            <a:ext cx="1549745" cy="362712"/>
            <a:chOff x="1341620" y="1987295"/>
            <a:chExt cx="1549745" cy="362712"/>
          </a:xfrm>
        </p:grpSpPr>
        <p:sp>
          <p:nvSpPr>
            <p:cNvPr id="11" name="object 11">
              <a:extLst>
                <a:ext uri="{FF2B5EF4-FFF2-40B4-BE49-F238E27FC236}">
                  <a16:creationId xmlns:a16="http://schemas.microsoft.com/office/drawing/2014/main" id="{4C37E57E-BAC5-24DC-6A22-7ED04AE99DA8}"/>
                </a:ext>
              </a:extLst>
            </p:cNvPr>
            <p:cNvSpPr/>
            <p:nvPr/>
          </p:nvSpPr>
          <p:spPr>
            <a:xfrm>
              <a:off x="1341620" y="1987295"/>
              <a:ext cx="1512000" cy="362712"/>
            </a:xfrm>
            <a:prstGeom prst="rect">
              <a:avLst/>
            </a:prstGeom>
            <a:blipFill>
              <a:blip r:embed="rId2" cstate="print"/>
              <a:stretch>
                <a:fillRect/>
              </a:stretch>
            </a:blipFill>
          </p:spPr>
          <p:txBody>
            <a:bodyPr wrap="square" lIns="0" tIns="0" rIns="0" bIns="0" rtlCol="0"/>
            <a:lstStyle/>
            <a:p>
              <a:endParaRPr/>
            </a:p>
          </p:txBody>
        </p:sp>
        <p:sp>
          <p:nvSpPr>
            <p:cNvPr id="12" name="object 12">
              <a:extLst>
                <a:ext uri="{FF2B5EF4-FFF2-40B4-BE49-F238E27FC236}">
                  <a16:creationId xmlns:a16="http://schemas.microsoft.com/office/drawing/2014/main" id="{E5F3B8CA-8B3D-8FDA-7971-9B3060204534}"/>
                </a:ext>
              </a:extLst>
            </p:cNvPr>
            <p:cNvSpPr txBox="1"/>
            <p:nvPr/>
          </p:nvSpPr>
          <p:spPr>
            <a:xfrm>
              <a:off x="1389200" y="2012430"/>
              <a:ext cx="1502165" cy="298830"/>
            </a:xfrm>
            <a:prstGeom prst="rect">
              <a:avLst/>
            </a:prstGeom>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sp>
        <p:nvSpPr>
          <p:cNvPr id="17" name="object 17">
            <a:extLst>
              <a:ext uri="{FF2B5EF4-FFF2-40B4-BE49-F238E27FC236}">
                <a16:creationId xmlns:a16="http://schemas.microsoft.com/office/drawing/2014/main" id="{ECD3462E-28A8-1FE8-B55D-C01E55E1F916}"/>
              </a:ext>
            </a:extLst>
          </p:cNvPr>
          <p:cNvSpPr/>
          <p:nvPr/>
        </p:nvSpPr>
        <p:spPr>
          <a:xfrm>
            <a:off x="5499958" y="1685295"/>
            <a:ext cx="2103120" cy="362712"/>
          </a:xfrm>
          <a:prstGeom prst="rect">
            <a:avLst/>
          </a:prstGeom>
          <a:solidFill>
            <a:schemeClr val="bg1">
              <a:lumMod val="85000"/>
            </a:schemeClr>
          </a:solidFill>
        </p:spPr>
        <p:txBody>
          <a:bodyPr wrap="square" lIns="0" tIns="0" rIns="0" bIns="0" rtlCol="0"/>
          <a:lstStyle/>
          <a:p>
            <a:pPr marL="12700">
              <a:lnSpc>
                <a:spcPct val="100000"/>
              </a:lnSpc>
              <a:spcBef>
                <a:spcPts val="100"/>
              </a:spcBef>
            </a:pPr>
            <a:r>
              <a:rPr lang="fr-FR" sz="1800" spc="-15">
                <a:solidFill>
                  <a:srgbClr val="FFFFFF"/>
                </a:solidFill>
                <a:latin typeface="Calibri"/>
                <a:cs typeface="Calibri"/>
              </a:rPr>
              <a:t>Attribute</a:t>
            </a:r>
            <a:r>
              <a:rPr lang="fr-FR" sz="1800" spc="-45">
                <a:solidFill>
                  <a:srgbClr val="FFFFFF"/>
                </a:solidFill>
                <a:latin typeface="Calibri"/>
                <a:cs typeface="Calibri"/>
              </a:rPr>
              <a:t> </a:t>
            </a:r>
            <a:r>
              <a:rPr lang="fr-FR" sz="1800" spc="-10">
                <a:solidFill>
                  <a:srgbClr val="FFFFFF"/>
                </a:solidFill>
                <a:latin typeface="Calibri"/>
                <a:cs typeface="Calibri"/>
              </a:rPr>
              <a:t>construction</a:t>
            </a:r>
            <a:endParaRPr lang="fr-FR" sz="1800" dirty="0">
              <a:latin typeface="Calibri"/>
              <a:cs typeface="Calibri"/>
            </a:endParaRPr>
          </a:p>
        </p:txBody>
      </p:sp>
      <p:sp>
        <p:nvSpPr>
          <p:cNvPr id="31" name="object 9">
            <a:extLst>
              <a:ext uri="{FF2B5EF4-FFF2-40B4-BE49-F238E27FC236}">
                <a16:creationId xmlns:a16="http://schemas.microsoft.com/office/drawing/2014/main" id="{D17ED76F-CE83-9D8E-C951-28D52CFA5B1F}"/>
              </a:ext>
            </a:extLst>
          </p:cNvPr>
          <p:cNvSpPr/>
          <p:nvPr/>
        </p:nvSpPr>
        <p:spPr>
          <a:xfrm>
            <a:off x="3073745" y="1679830"/>
            <a:ext cx="2412000" cy="362712"/>
          </a:xfrm>
          <a:prstGeom prst="rect">
            <a:avLst/>
          </a:prstGeom>
          <a:solidFill>
            <a:schemeClr val="bg1">
              <a:lumMod val="85000"/>
            </a:schemeClr>
          </a:solidFill>
        </p:spPr>
        <p:txBody>
          <a:bodyPr wrap="square" lIns="0" tIns="0" rIns="0" bIns="0" rtlCol="0"/>
          <a:lstStyle/>
          <a:p>
            <a:pPr marL="12700">
              <a:lnSpc>
                <a:spcPct val="100000"/>
              </a:lnSpc>
              <a:spcBef>
                <a:spcPts val="100"/>
              </a:spcBef>
            </a:pPr>
            <a:r>
              <a:rPr lang="fr-FR" sz="1800" spc="-5">
                <a:solidFill>
                  <a:srgbClr val="FFFFFF"/>
                </a:solidFill>
                <a:latin typeface="Calibri"/>
                <a:cs typeface="Calibri"/>
              </a:rPr>
              <a:t>Scaling or </a:t>
            </a:r>
            <a:r>
              <a:rPr lang="fr-FR" spc="-5">
                <a:solidFill>
                  <a:srgbClr val="FFFFFF"/>
                </a:solidFill>
                <a:cs typeface="Calibri"/>
              </a:rPr>
              <a:t>Normalisation</a:t>
            </a:r>
            <a:endParaRPr lang="fr-FR" sz="1800" dirty="0">
              <a:latin typeface="Calibri"/>
              <a:cs typeface="Calibri"/>
            </a:endParaRPr>
          </a:p>
        </p:txBody>
      </p:sp>
      <p:sp>
        <p:nvSpPr>
          <p:cNvPr id="2" name="Slide Number Placeholder 1">
            <a:extLst>
              <a:ext uri="{FF2B5EF4-FFF2-40B4-BE49-F238E27FC236}">
                <a16:creationId xmlns:a16="http://schemas.microsoft.com/office/drawing/2014/main" id="{00E541C8-C685-BBA9-DFD7-9A6FCD6284A5}"/>
              </a:ext>
            </a:extLst>
          </p:cNvPr>
          <p:cNvSpPr>
            <a:spLocks noGrp="1"/>
          </p:cNvSpPr>
          <p:nvPr>
            <p:ph type="sldNum" sz="quarter" idx="7"/>
          </p:nvPr>
        </p:nvSpPr>
        <p:spPr/>
        <p:txBody>
          <a:bodyPr/>
          <a:lstStyle/>
          <a:p>
            <a:pPr marL="38100">
              <a:lnSpc>
                <a:spcPts val="1240"/>
              </a:lnSpc>
            </a:pPr>
            <a:fld id="{81D60167-4931-47E6-BA6A-407CBD079E47}" type="slidenum">
              <a:rPr lang="fr-FR" smtClean="0"/>
              <a:t>61</a:t>
            </a:fld>
            <a:endParaRPr lang="fr-FR" dirty="0"/>
          </a:p>
        </p:txBody>
      </p:sp>
      <p:sp>
        <p:nvSpPr>
          <p:cNvPr id="13" name="object 2">
            <a:extLst>
              <a:ext uri="{FF2B5EF4-FFF2-40B4-BE49-F238E27FC236}">
                <a16:creationId xmlns:a16="http://schemas.microsoft.com/office/drawing/2014/main" id="{75483014-BC46-5FED-309A-A2CBC49A224D}"/>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grpSp>
        <p:nvGrpSpPr>
          <p:cNvPr id="14" name="Groupe 13"/>
          <p:cNvGrpSpPr/>
          <p:nvPr/>
        </p:nvGrpSpPr>
        <p:grpSpPr>
          <a:xfrm>
            <a:off x="61210" y="3762530"/>
            <a:ext cx="2422838" cy="533400"/>
            <a:chOff x="352425" y="2652882"/>
            <a:chExt cx="2422838" cy="533400"/>
          </a:xfrm>
        </p:grpSpPr>
        <p:sp>
          <p:nvSpPr>
            <p:cNvPr id="9" name="Rectangle à coins arrondis 3"/>
            <p:cNvSpPr/>
            <p:nvPr/>
          </p:nvSpPr>
          <p:spPr>
            <a:xfrm>
              <a:off x="352425" y="2652882"/>
              <a:ext cx="2268000"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4"/>
            <p:cNvSpPr txBox="1"/>
            <p:nvPr/>
          </p:nvSpPr>
          <p:spPr>
            <a:xfrm>
              <a:off x="359215" y="2740217"/>
              <a:ext cx="2416048" cy="369332"/>
            </a:xfrm>
            <a:prstGeom prst="rect">
              <a:avLst/>
            </a:prstGeom>
            <a:noFill/>
          </p:spPr>
          <p:txBody>
            <a:bodyPr wrap="square" rtlCol="0">
              <a:spAutoFit/>
            </a:bodyPr>
            <a:lstStyle/>
            <a:p>
              <a:r>
                <a:rPr lang="fr-FR" b="1" dirty="0"/>
                <a:t>Data cube </a:t>
              </a:r>
              <a:r>
                <a:rPr lang="fr-FR" b="1" dirty="0" err="1"/>
                <a:t>aggregation</a:t>
              </a:r>
              <a:endParaRPr lang="fr-FR" b="1" dirty="0"/>
            </a:p>
          </p:txBody>
        </p:sp>
      </p:grpSp>
      <p:grpSp>
        <p:nvGrpSpPr>
          <p:cNvPr id="30" name="Groupe 29"/>
          <p:cNvGrpSpPr/>
          <p:nvPr/>
        </p:nvGrpSpPr>
        <p:grpSpPr>
          <a:xfrm>
            <a:off x="6505565" y="3762530"/>
            <a:ext cx="2596224" cy="533400"/>
            <a:chOff x="4386696" y="3628191"/>
            <a:chExt cx="2596224" cy="533400"/>
          </a:xfrm>
        </p:grpSpPr>
        <p:sp>
          <p:nvSpPr>
            <p:cNvPr id="33" name="Rectangle à coins arrondis 32"/>
            <p:cNvSpPr/>
            <p:nvPr/>
          </p:nvSpPr>
          <p:spPr>
            <a:xfrm>
              <a:off x="4425696" y="3628191"/>
              <a:ext cx="2557224"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6" name="Rectangle 35"/>
            <p:cNvSpPr/>
            <p:nvPr/>
          </p:nvSpPr>
          <p:spPr>
            <a:xfrm>
              <a:off x="4386696" y="3720666"/>
              <a:ext cx="2596224" cy="369332"/>
            </a:xfrm>
            <a:prstGeom prst="rect">
              <a:avLst/>
            </a:prstGeom>
          </p:spPr>
          <p:txBody>
            <a:bodyPr wrap="none">
              <a:spAutoFit/>
            </a:bodyPr>
            <a:lstStyle/>
            <a:p>
              <a:r>
                <a:rPr lang="fr-FR" b="1" dirty="0" err="1"/>
                <a:t>Dimensionality</a:t>
              </a:r>
              <a:r>
                <a:rPr lang="fr-FR" b="1" dirty="0"/>
                <a:t> </a:t>
              </a:r>
              <a:r>
                <a:rPr lang="fr-FR" b="1" dirty="0" err="1"/>
                <a:t>reduction</a:t>
              </a:r>
              <a:endParaRPr lang="fr-FR" b="1" dirty="0"/>
            </a:p>
          </p:txBody>
        </p:sp>
      </p:grpSp>
      <p:grpSp>
        <p:nvGrpSpPr>
          <p:cNvPr id="15" name="Groupe 17"/>
          <p:cNvGrpSpPr/>
          <p:nvPr/>
        </p:nvGrpSpPr>
        <p:grpSpPr>
          <a:xfrm>
            <a:off x="5972698" y="5181600"/>
            <a:ext cx="2637902" cy="533400"/>
            <a:chOff x="3076886" y="2788740"/>
            <a:chExt cx="2637902" cy="533400"/>
          </a:xfrm>
        </p:grpSpPr>
        <p:sp>
          <p:nvSpPr>
            <p:cNvPr id="37" name="Rectangle à coins arrondis 36"/>
            <p:cNvSpPr/>
            <p:nvPr/>
          </p:nvSpPr>
          <p:spPr>
            <a:xfrm>
              <a:off x="3114954" y="2788740"/>
              <a:ext cx="2556000"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8" name="Rectangle 37"/>
            <p:cNvSpPr/>
            <p:nvPr/>
          </p:nvSpPr>
          <p:spPr>
            <a:xfrm>
              <a:off x="3076886" y="2844219"/>
              <a:ext cx="2637902" cy="369332"/>
            </a:xfrm>
            <a:prstGeom prst="rect">
              <a:avLst/>
            </a:prstGeom>
          </p:spPr>
          <p:txBody>
            <a:bodyPr wrap="none">
              <a:spAutoFit/>
            </a:bodyPr>
            <a:lstStyle/>
            <a:p>
              <a:r>
                <a:rPr lang="fr-FR" b="1" dirty="0" err="1"/>
                <a:t>Attribute</a:t>
              </a:r>
              <a:r>
                <a:rPr lang="fr-FR" b="1" dirty="0"/>
                <a:t> </a:t>
              </a:r>
              <a:r>
                <a:rPr lang="fr-FR" b="1" dirty="0" err="1"/>
                <a:t>subset</a:t>
              </a:r>
              <a:r>
                <a:rPr lang="fr-FR" b="1" dirty="0"/>
                <a:t> </a:t>
              </a:r>
              <a:r>
                <a:rPr lang="fr-FR" b="1" dirty="0" err="1"/>
                <a:t>selection</a:t>
              </a:r>
              <a:endParaRPr lang="fr-FR" b="1" dirty="0"/>
            </a:p>
          </p:txBody>
        </p:sp>
      </p:grpSp>
      <p:grpSp>
        <p:nvGrpSpPr>
          <p:cNvPr id="46" name="Groupe 45"/>
          <p:cNvGrpSpPr/>
          <p:nvPr/>
        </p:nvGrpSpPr>
        <p:grpSpPr>
          <a:xfrm>
            <a:off x="2263800" y="4719436"/>
            <a:ext cx="1544400" cy="533400"/>
            <a:chOff x="4038211" y="4683958"/>
            <a:chExt cx="1404000" cy="533400"/>
          </a:xfrm>
        </p:grpSpPr>
        <p:sp>
          <p:nvSpPr>
            <p:cNvPr id="43" name="Rectangle à coins arrondis 42"/>
            <p:cNvSpPr/>
            <p:nvPr/>
          </p:nvSpPr>
          <p:spPr>
            <a:xfrm>
              <a:off x="4038211" y="4683958"/>
              <a:ext cx="1404000" cy="53340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4" name="Rectangle 43"/>
            <p:cNvSpPr/>
            <p:nvPr/>
          </p:nvSpPr>
          <p:spPr>
            <a:xfrm>
              <a:off x="4090073" y="4763805"/>
              <a:ext cx="1351535" cy="369332"/>
            </a:xfrm>
            <a:prstGeom prst="rect">
              <a:avLst/>
            </a:prstGeom>
          </p:spPr>
          <p:txBody>
            <a:bodyPr wrap="none">
              <a:spAutoFit/>
            </a:bodyPr>
            <a:lstStyle/>
            <a:p>
              <a:r>
                <a:rPr lang="fr-FR" b="1" dirty="0" err="1"/>
                <a:t>Discretization</a:t>
              </a:r>
              <a:endParaRPr lang="fr-FR" b="1" dirty="0"/>
            </a:p>
          </p:txBody>
        </p:sp>
      </p:grpSp>
      <p:grpSp>
        <p:nvGrpSpPr>
          <p:cNvPr id="47" name="Groupe 46"/>
          <p:cNvGrpSpPr/>
          <p:nvPr/>
        </p:nvGrpSpPr>
        <p:grpSpPr>
          <a:xfrm>
            <a:off x="3683109" y="2506832"/>
            <a:ext cx="2108091" cy="600592"/>
            <a:chOff x="1618488" y="1987295"/>
            <a:chExt cx="1193114" cy="600592"/>
          </a:xfrm>
        </p:grpSpPr>
        <p:sp>
          <p:nvSpPr>
            <p:cNvPr id="48" name="object 11"/>
            <p:cNvSpPr/>
            <p:nvPr/>
          </p:nvSpPr>
          <p:spPr>
            <a:xfrm>
              <a:off x="1618488" y="1987295"/>
              <a:ext cx="1188720" cy="362712"/>
            </a:xfrm>
            <a:prstGeom prst="rect">
              <a:avLst/>
            </a:prstGeom>
            <a:blipFill>
              <a:blip r:embed="rId2" cstate="print"/>
              <a:stretch>
                <a:fillRect/>
              </a:stretch>
            </a:blipFill>
          </p:spPr>
          <p:txBody>
            <a:bodyPr wrap="square" lIns="0" tIns="0" rIns="0" bIns="0" rtlCol="0"/>
            <a:lstStyle/>
            <a:p>
              <a:endParaRPr/>
            </a:p>
          </p:txBody>
        </p:sp>
        <p:sp>
          <p:nvSpPr>
            <p:cNvPr id="49" name="object 12"/>
            <p:cNvSpPr txBox="1"/>
            <p:nvPr/>
          </p:nvSpPr>
          <p:spPr>
            <a:xfrm>
              <a:off x="1664157" y="2021065"/>
              <a:ext cx="1147445" cy="566822"/>
            </a:xfrm>
            <a:prstGeom prst="rect">
              <a:avLst/>
            </a:prstGeom>
          </p:spPr>
          <p:txBody>
            <a:bodyPr vert="horz" wrap="square" lIns="0" tIns="12700" rIns="0" bIns="0" rtlCol="0">
              <a:spAutoFit/>
            </a:bodyPr>
            <a:lstStyle/>
            <a:p>
              <a:pPr marL="12700" algn="ctr">
                <a:lnSpc>
                  <a:spcPct val="100000"/>
                </a:lnSpc>
                <a:spcBef>
                  <a:spcPts val="100"/>
                </a:spcBef>
              </a:pPr>
              <a:r>
                <a:rPr lang="fr-FR" spc="-10" dirty="0">
                  <a:solidFill>
                    <a:srgbClr val="FFFFFF"/>
                  </a:solidFill>
                  <a:cs typeface="Calibri"/>
                </a:rPr>
                <a:t>Data </a:t>
              </a:r>
              <a:r>
                <a:rPr lang="fr-FR" spc="-10" dirty="0" err="1">
                  <a:solidFill>
                    <a:srgbClr val="FFFFFF"/>
                  </a:solidFill>
                  <a:cs typeface="Calibri"/>
                </a:rPr>
                <a:t>Reduction</a:t>
              </a:r>
              <a:endParaRPr sz="1800" dirty="0">
                <a:latin typeface="Calibri"/>
                <a:cs typeface="Calibri"/>
              </a:endParaRPr>
            </a:p>
          </p:txBody>
        </p:sp>
      </p:grpSp>
      <p:sp>
        <p:nvSpPr>
          <p:cNvPr id="50" name="Forme libre 49"/>
          <p:cNvSpPr/>
          <p:nvPr/>
        </p:nvSpPr>
        <p:spPr>
          <a:xfrm>
            <a:off x="674557" y="2863120"/>
            <a:ext cx="4047345" cy="899410"/>
          </a:xfrm>
          <a:custGeom>
            <a:avLst/>
            <a:gdLst>
              <a:gd name="connsiteX0" fmla="*/ 4047345 w 4047345"/>
              <a:gd name="connsiteY0" fmla="*/ 0 h 899410"/>
              <a:gd name="connsiteX1" fmla="*/ 764499 w 4047345"/>
              <a:gd name="connsiteY1" fmla="*/ 269823 h 899410"/>
              <a:gd name="connsiteX2" fmla="*/ 0 w 4047345"/>
              <a:gd name="connsiteY2" fmla="*/ 899410 h 899410"/>
              <a:gd name="connsiteX3" fmla="*/ 0 w 4047345"/>
              <a:gd name="connsiteY3" fmla="*/ 899410 h 899410"/>
            </a:gdLst>
            <a:ahLst/>
            <a:cxnLst>
              <a:cxn ang="0">
                <a:pos x="connsiteX0" y="connsiteY0"/>
              </a:cxn>
              <a:cxn ang="0">
                <a:pos x="connsiteX1" y="connsiteY1"/>
              </a:cxn>
              <a:cxn ang="0">
                <a:pos x="connsiteX2" y="connsiteY2"/>
              </a:cxn>
              <a:cxn ang="0">
                <a:pos x="connsiteX3" y="connsiteY3"/>
              </a:cxn>
            </a:cxnLst>
            <a:rect l="l" t="t" r="r" b="b"/>
            <a:pathLst>
              <a:path w="4047345" h="899410">
                <a:moveTo>
                  <a:pt x="4047345" y="0"/>
                </a:moveTo>
                <a:cubicBezTo>
                  <a:pt x="2743200" y="59960"/>
                  <a:pt x="1439056" y="119921"/>
                  <a:pt x="764499" y="269823"/>
                </a:cubicBezTo>
                <a:cubicBezTo>
                  <a:pt x="89941" y="419725"/>
                  <a:pt x="0" y="899410"/>
                  <a:pt x="0" y="899410"/>
                </a:cubicBezTo>
                <a:lnTo>
                  <a:pt x="0" y="89941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Forme libre 51"/>
          <p:cNvSpPr/>
          <p:nvPr/>
        </p:nvSpPr>
        <p:spPr>
          <a:xfrm>
            <a:off x="4721902" y="2848130"/>
            <a:ext cx="3927423" cy="899410"/>
          </a:xfrm>
          <a:custGeom>
            <a:avLst/>
            <a:gdLst>
              <a:gd name="connsiteX0" fmla="*/ 0 w 3927423"/>
              <a:gd name="connsiteY0" fmla="*/ 0 h 899410"/>
              <a:gd name="connsiteX1" fmla="*/ 2878111 w 3927423"/>
              <a:gd name="connsiteY1" fmla="*/ 254833 h 899410"/>
              <a:gd name="connsiteX2" fmla="*/ 3927423 w 3927423"/>
              <a:gd name="connsiteY2" fmla="*/ 899410 h 899410"/>
              <a:gd name="connsiteX3" fmla="*/ 3927423 w 3927423"/>
              <a:gd name="connsiteY3" fmla="*/ 899410 h 899410"/>
            </a:gdLst>
            <a:ahLst/>
            <a:cxnLst>
              <a:cxn ang="0">
                <a:pos x="connsiteX0" y="connsiteY0"/>
              </a:cxn>
              <a:cxn ang="0">
                <a:pos x="connsiteX1" y="connsiteY1"/>
              </a:cxn>
              <a:cxn ang="0">
                <a:pos x="connsiteX2" y="connsiteY2"/>
              </a:cxn>
              <a:cxn ang="0">
                <a:pos x="connsiteX3" y="connsiteY3"/>
              </a:cxn>
            </a:cxnLst>
            <a:rect l="l" t="t" r="r" b="b"/>
            <a:pathLst>
              <a:path w="3927423" h="899410">
                <a:moveTo>
                  <a:pt x="0" y="0"/>
                </a:moveTo>
                <a:cubicBezTo>
                  <a:pt x="1111770" y="52465"/>
                  <a:pt x="2223541" y="104931"/>
                  <a:pt x="2878111" y="254833"/>
                </a:cubicBezTo>
                <a:cubicBezTo>
                  <a:pt x="3532681" y="404735"/>
                  <a:pt x="3927423" y="899410"/>
                  <a:pt x="3927423" y="899410"/>
                </a:cubicBezTo>
                <a:lnTo>
                  <a:pt x="3927423" y="899410"/>
                </a:ln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6" name="Connecteur droit avec flèche 55"/>
          <p:cNvCxnSpPr>
            <a:cxnSpLocks/>
            <a:endCxn id="43" idx="0"/>
          </p:cNvCxnSpPr>
          <p:nvPr/>
        </p:nvCxnSpPr>
        <p:spPr>
          <a:xfrm flipH="1">
            <a:off x="3036000" y="2848130"/>
            <a:ext cx="1685902" cy="18713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p:cNvCxnSpPr>
            <a:endCxn id="37" idx="0"/>
          </p:cNvCxnSpPr>
          <p:nvPr/>
        </p:nvCxnSpPr>
        <p:spPr>
          <a:xfrm>
            <a:off x="4724400" y="2869544"/>
            <a:ext cx="2564366" cy="23120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1711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76200" y="1752600"/>
            <a:ext cx="8931966" cy="1216359"/>
          </a:xfrm>
          <a:prstGeom prst="rect">
            <a:avLst/>
          </a:prstGeom>
        </p:spPr>
        <p:txBody>
          <a:bodyPr vert="horz" wrap="square" lIns="0" tIns="12700" rIns="0" bIns="0" rtlCol="0">
            <a:spAutoFit/>
          </a:bodyPr>
          <a:lstStyle/>
          <a:p>
            <a:pPr marL="285750" indent="-285750">
              <a:lnSpc>
                <a:spcPct val="150000"/>
              </a:lnSpc>
              <a:buFont typeface="Wingdings" panose="05000000000000000000" pitchFamily="2" charset="2"/>
              <a:buChar char="q"/>
            </a:pPr>
            <a:r>
              <a:rPr lang="fr-FR" dirty="0"/>
              <a:t>Les données de ventes quotidiennes peuvent être agrégées afin de calculer les montants totaux mensuels et annuels.</a:t>
            </a:r>
          </a:p>
          <a:p>
            <a:pPr marL="285750" indent="-285750">
              <a:lnSpc>
                <a:spcPct val="150000"/>
              </a:lnSpc>
              <a:buFont typeface="Wingdings" panose="05000000000000000000" pitchFamily="2" charset="2"/>
              <a:buChar char="q"/>
            </a:pPr>
            <a:r>
              <a:rPr lang="fr-FR" dirty="0"/>
              <a:t>Les cubes de données stockent des informations agrégées multidimensionnelles.</a:t>
            </a:r>
          </a:p>
        </p:txBody>
      </p:sp>
      <p:sp>
        <p:nvSpPr>
          <p:cNvPr id="11" name="object 11"/>
          <p:cNvSpPr/>
          <p:nvPr/>
        </p:nvSpPr>
        <p:spPr>
          <a:xfrm>
            <a:off x="152471" y="3371187"/>
            <a:ext cx="4263227" cy="2528496"/>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5170923" y="3284474"/>
            <a:ext cx="3314336" cy="2601769"/>
          </a:xfrm>
          <a:prstGeom prst="rect">
            <a:avLst/>
          </a:prstGeom>
          <a:blipFill>
            <a:blip r:embed="rId3" cstate="print"/>
            <a:stretch>
              <a:fillRect/>
            </a:stretch>
          </a:blipFill>
        </p:spPr>
        <p:txBody>
          <a:bodyPr wrap="square" lIns="0" tIns="0" rIns="0" bIns="0" rtlCol="0"/>
          <a:lstStyle/>
          <a:p>
            <a:endParaRPr/>
          </a:p>
        </p:txBody>
      </p:sp>
      <p:grpSp>
        <p:nvGrpSpPr>
          <p:cNvPr id="52" name="Groupe 51"/>
          <p:cNvGrpSpPr/>
          <p:nvPr/>
        </p:nvGrpSpPr>
        <p:grpSpPr>
          <a:xfrm>
            <a:off x="1498255" y="1119279"/>
            <a:ext cx="1549745" cy="362712"/>
            <a:chOff x="1341620" y="1987295"/>
            <a:chExt cx="1549745" cy="362712"/>
          </a:xfrm>
        </p:grpSpPr>
        <p:sp>
          <p:nvSpPr>
            <p:cNvPr id="53" name="object 11"/>
            <p:cNvSpPr/>
            <p:nvPr/>
          </p:nvSpPr>
          <p:spPr>
            <a:xfrm>
              <a:off x="1341620" y="1987295"/>
              <a:ext cx="1512000" cy="362712"/>
            </a:xfrm>
            <a:prstGeom prst="rect">
              <a:avLst/>
            </a:prstGeom>
            <a:blipFill>
              <a:blip r:embed="rId4" cstate="print"/>
              <a:stretch>
                <a:fillRect/>
              </a:stretch>
            </a:blipFill>
          </p:spPr>
          <p:txBody>
            <a:bodyPr wrap="square" lIns="0" tIns="0" rIns="0" bIns="0" rtlCol="0"/>
            <a:lstStyle/>
            <a:p>
              <a:endParaRPr/>
            </a:p>
          </p:txBody>
        </p:sp>
        <p:sp>
          <p:nvSpPr>
            <p:cNvPr id="54" name="object 12"/>
            <p:cNvSpPr txBox="1"/>
            <p:nvPr/>
          </p:nvSpPr>
          <p:spPr>
            <a:xfrm>
              <a:off x="1389200" y="2012430"/>
              <a:ext cx="1502165" cy="298830"/>
            </a:xfrm>
            <a:prstGeom prst="rect">
              <a:avLst/>
            </a:prstGeom>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55" name="Groupe 54"/>
          <p:cNvGrpSpPr/>
          <p:nvPr/>
        </p:nvGrpSpPr>
        <p:grpSpPr>
          <a:xfrm>
            <a:off x="5474213" y="1128174"/>
            <a:ext cx="2118309" cy="362712"/>
            <a:chOff x="6723888" y="1987295"/>
            <a:chExt cx="2118309" cy="362712"/>
          </a:xfrm>
          <a:solidFill>
            <a:schemeClr val="bg2"/>
          </a:solidFill>
        </p:grpSpPr>
        <p:sp>
          <p:nvSpPr>
            <p:cNvPr id="56" name="object 17"/>
            <p:cNvSpPr/>
            <p:nvPr/>
          </p:nvSpPr>
          <p:spPr>
            <a:xfrm>
              <a:off x="6723888" y="1987295"/>
              <a:ext cx="2103120" cy="362712"/>
            </a:xfrm>
            <a:prstGeom prst="rect">
              <a:avLst/>
            </a:prstGeom>
            <a:grpFill/>
          </p:spPr>
          <p:txBody>
            <a:bodyPr wrap="square" lIns="0" tIns="0" rIns="0" bIns="0" rtlCol="0"/>
            <a:lstStyle/>
            <a:p>
              <a:endParaRPr/>
            </a:p>
          </p:txBody>
        </p:sp>
        <p:sp>
          <p:nvSpPr>
            <p:cNvPr id="57" name="object 18"/>
            <p:cNvSpPr txBox="1"/>
            <p:nvPr/>
          </p:nvSpPr>
          <p:spPr>
            <a:xfrm>
              <a:off x="6765747" y="2021065"/>
              <a:ext cx="2076450" cy="299720"/>
            </a:xfrm>
            <a:prstGeom prst="rect">
              <a:avLst/>
            </a:prstGeom>
            <a:grpFill/>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58" name="Groupe 57"/>
          <p:cNvGrpSpPr/>
          <p:nvPr/>
        </p:nvGrpSpPr>
        <p:grpSpPr>
          <a:xfrm>
            <a:off x="3048000" y="1122709"/>
            <a:ext cx="2412000" cy="362712"/>
            <a:chOff x="4463318" y="1990725"/>
            <a:chExt cx="2412000" cy="362712"/>
          </a:xfrm>
          <a:solidFill>
            <a:schemeClr val="bg2"/>
          </a:solidFill>
        </p:grpSpPr>
        <p:sp>
          <p:nvSpPr>
            <p:cNvPr id="59" name="object 9"/>
            <p:cNvSpPr/>
            <p:nvPr/>
          </p:nvSpPr>
          <p:spPr>
            <a:xfrm>
              <a:off x="4463318" y="1990725"/>
              <a:ext cx="2412000" cy="362712"/>
            </a:xfrm>
            <a:prstGeom prst="rect">
              <a:avLst/>
            </a:prstGeom>
            <a:grpFill/>
          </p:spPr>
          <p:txBody>
            <a:bodyPr wrap="square" lIns="0" tIns="0" rIns="0" bIns="0" rtlCol="0"/>
            <a:lstStyle/>
            <a:p>
              <a:endParaRPr/>
            </a:p>
          </p:txBody>
        </p:sp>
        <p:sp>
          <p:nvSpPr>
            <p:cNvPr id="60" name="object 10"/>
            <p:cNvSpPr txBox="1"/>
            <p:nvPr/>
          </p:nvSpPr>
          <p:spPr>
            <a:xfrm>
              <a:off x="4530796" y="2024495"/>
              <a:ext cx="2304000" cy="289823"/>
            </a:xfrm>
            <a:prstGeom prst="rect">
              <a:avLst/>
            </a:prstGeom>
            <a:grpFill/>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4" name="Slide Number Placeholder 3">
            <a:extLst>
              <a:ext uri="{FF2B5EF4-FFF2-40B4-BE49-F238E27FC236}">
                <a16:creationId xmlns:a16="http://schemas.microsoft.com/office/drawing/2014/main" id="{C35E19B7-7192-5675-955D-CE10F7B218F6}"/>
              </a:ext>
            </a:extLst>
          </p:cNvPr>
          <p:cNvSpPr>
            <a:spLocks noGrp="1"/>
          </p:cNvSpPr>
          <p:nvPr>
            <p:ph type="sldNum" sz="quarter" idx="7"/>
          </p:nvPr>
        </p:nvSpPr>
        <p:spPr/>
        <p:txBody>
          <a:bodyPr/>
          <a:lstStyle/>
          <a:p>
            <a:pPr marL="38100">
              <a:lnSpc>
                <a:spcPts val="1240"/>
              </a:lnSpc>
            </a:pPr>
            <a:fld id="{81D60167-4931-47E6-BA6A-407CBD079E47}" type="slidenum">
              <a:rPr lang="fr-FR" smtClean="0"/>
              <a:t>62</a:t>
            </a:fld>
            <a:endParaRPr lang="fr-FR" dirty="0"/>
          </a:p>
        </p:txBody>
      </p:sp>
      <p:sp>
        <p:nvSpPr>
          <p:cNvPr id="7" name="object 2">
            <a:extLst>
              <a:ext uri="{FF2B5EF4-FFF2-40B4-BE49-F238E27FC236}">
                <a16:creationId xmlns:a16="http://schemas.microsoft.com/office/drawing/2014/main" id="{B3DEB3A7-3B76-080D-A1EE-970CA1460783}"/>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spTree>
    <p:extLst>
      <p:ext uri="{BB962C8B-B14F-4D97-AF65-F5344CB8AC3E}">
        <p14:creationId xmlns:p14="http://schemas.microsoft.com/office/powerpoint/2010/main" val="9243167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object 10"/>
          <p:cNvSpPr txBox="1"/>
          <p:nvPr/>
        </p:nvSpPr>
        <p:spPr>
          <a:xfrm>
            <a:off x="76200" y="1691377"/>
            <a:ext cx="2059109" cy="289823"/>
          </a:xfrm>
          <a:prstGeom prst="rect">
            <a:avLst/>
          </a:prstGeom>
          <a:solidFill>
            <a:schemeClr val="bg1">
              <a:lumMod val="85000"/>
            </a:schemeClr>
          </a:solidFill>
        </p:spPr>
        <p:txBody>
          <a:bodyPr vert="horz" wrap="square" lIns="0" tIns="12700" rIns="0" bIns="0" rtlCol="0">
            <a:spAutoFit/>
          </a:bodyPr>
          <a:lstStyle/>
          <a:p>
            <a:pPr marL="513715" indent="-287020">
              <a:spcBef>
                <a:spcPts val="5"/>
              </a:spcBef>
              <a:buFont typeface="Wingdings"/>
              <a:buChar char=""/>
              <a:tabLst>
                <a:tab pos="514350" algn="l"/>
              </a:tabLst>
            </a:pPr>
            <a:r>
              <a:rPr lang="fr-FR" b="1" dirty="0"/>
              <a:t>Discrétisation</a:t>
            </a:r>
            <a:endParaRPr lang="ar-DZ" b="1" spc="-15" dirty="0">
              <a:cs typeface="Calibri"/>
            </a:endParaRPr>
          </a:p>
        </p:txBody>
      </p:sp>
      <p:grpSp>
        <p:nvGrpSpPr>
          <p:cNvPr id="61" name="Groupe 60"/>
          <p:cNvGrpSpPr/>
          <p:nvPr/>
        </p:nvGrpSpPr>
        <p:grpSpPr>
          <a:xfrm>
            <a:off x="1676400" y="1066800"/>
            <a:ext cx="1549745" cy="362712"/>
            <a:chOff x="1341620" y="1987295"/>
            <a:chExt cx="1549745" cy="362712"/>
          </a:xfrm>
        </p:grpSpPr>
        <p:sp>
          <p:nvSpPr>
            <p:cNvPr id="65" name="object 11"/>
            <p:cNvSpPr/>
            <p:nvPr/>
          </p:nvSpPr>
          <p:spPr>
            <a:xfrm>
              <a:off x="1341620" y="1987295"/>
              <a:ext cx="1512000" cy="362712"/>
            </a:xfrm>
            <a:prstGeom prst="rect">
              <a:avLst/>
            </a:prstGeom>
            <a:blipFill>
              <a:blip r:embed="rId2" cstate="print"/>
              <a:stretch>
                <a:fillRect/>
              </a:stretch>
            </a:blipFill>
          </p:spPr>
          <p:txBody>
            <a:bodyPr wrap="square" lIns="0" tIns="0" rIns="0" bIns="0" rtlCol="0"/>
            <a:lstStyle/>
            <a:p>
              <a:endParaRPr/>
            </a:p>
          </p:txBody>
        </p:sp>
        <p:sp>
          <p:nvSpPr>
            <p:cNvPr id="66" name="object 12"/>
            <p:cNvSpPr txBox="1"/>
            <p:nvPr/>
          </p:nvSpPr>
          <p:spPr>
            <a:xfrm>
              <a:off x="1389200" y="2012430"/>
              <a:ext cx="1502165" cy="298830"/>
            </a:xfrm>
            <a:prstGeom prst="rect">
              <a:avLst/>
            </a:prstGeom>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67" name="Groupe 66"/>
          <p:cNvGrpSpPr/>
          <p:nvPr/>
        </p:nvGrpSpPr>
        <p:grpSpPr>
          <a:xfrm>
            <a:off x="5652358" y="1075695"/>
            <a:ext cx="2118309" cy="362712"/>
            <a:chOff x="6723888" y="1987295"/>
            <a:chExt cx="2118309" cy="362712"/>
          </a:xfrm>
          <a:solidFill>
            <a:schemeClr val="bg2"/>
          </a:solidFill>
        </p:grpSpPr>
        <p:sp>
          <p:nvSpPr>
            <p:cNvPr id="68" name="object 17"/>
            <p:cNvSpPr/>
            <p:nvPr/>
          </p:nvSpPr>
          <p:spPr>
            <a:xfrm>
              <a:off x="6723888" y="1987295"/>
              <a:ext cx="2103120" cy="362712"/>
            </a:xfrm>
            <a:prstGeom prst="rect">
              <a:avLst/>
            </a:prstGeom>
            <a:grpFill/>
          </p:spPr>
          <p:txBody>
            <a:bodyPr wrap="square" lIns="0" tIns="0" rIns="0" bIns="0" rtlCol="0"/>
            <a:lstStyle/>
            <a:p>
              <a:endParaRPr/>
            </a:p>
          </p:txBody>
        </p:sp>
        <p:sp>
          <p:nvSpPr>
            <p:cNvPr id="69" name="object 18"/>
            <p:cNvSpPr txBox="1"/>
            <p:nvPr/>
          </p:nvSpPr>
          <p:spPr>
            <a:xfrm>
              <a:off x="6765747" y="2021065"/>
              <a:ext cx="2076450" cy="299720"/>
            </a:xfrm>
            <a:prstGeom prst="rect">
              <a:avLst/>
            </a:prstGeom>
            <a:grpFill/>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70" name="Groupe 69"/>
          <p:cNvGrpSpPr/>
          <p:nvPr/>
        </p:nvGrpSpPr>
        <p:grpSpPr>
          <a:xfrm>
            <a:off x="3226145" y="1070230"/>
            <a:ext cx="2412000" cy="362712"/>
            <a:chOff x="4463318" y="1990725"/>
            <a:chExt cx="2412000" cy="362712"/>
          </a:xfrm>
          <a:solidFill>
            <a:schemeClr val="bg2"/>
          </a:solidFill>
        </p:grpSpPr>
        <p:sp>
          <p:nvSpPr>
            <p:cNvPr id="71" name="object 9"/>
            <p:cNvSpPr/>
            <p:nvPr/>
          </p:nvSpPr>
          <p:spPr>
            <a:xfrm>
              <a:off x="4463318" y="1990725"/>
              <a:ext cx="2412000" cy="362712"/>
            </a:xfrm>
            <a:prstGeom prst="rect">
              <a:avLst/>
            </a:prstGeom>
            <a:grpFill/>
          </p:spPr>
          <p:txBody>
            <a:bodyPr wrap="square" lIns="0" tIns="0" rIns="0" bIns="0" rtlCol="0"/>
            <a:lstStyle/>
            <a:p>
              <a:endParaRPr/>
            </a:p>
          </p:txBody>
        </p:sp>
        <p:sp>
          <p:nvSpPr>
            <p:cNvPr id="72" name="object 10"/>
            <p:cNvSpPr txBox="1"/>
            <p:nvPr/>
          </p:nvSpPr>
          <p:spPr>
            <a:xfrm>
              <a:off x="4530796" y="2024495"/>
              <a:ext cx="2304000" cy="289823"/>
            </a:xfrm>
            <a:prstGeom prst="rect">
              <a:avLst/>
            </a:prstGeom>
            <a:grpFill/>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3" name="Rectangle 2"/>
          <p:cNvSpPr/>
          <p:nvPr/>
        </p:nvSpPr>
        <p:spPr>
          <a:xfrm>
            <a:off x="381000" y="2057400"/>
            <a:ext cx="8686800" cy="923330"/>
          </a:xfrm>
          <a:prstGeom prst="rect">
            <a:avLst/>
          </a:prstGeom>
        </p:spPr>
        <p:txBody>
          <a:bodyPr wrap="square">
            <a:spAutoFit/>
          </a:bodyPr>
          <a:lstStyle/>
          <a:p>
            <a:pPr algn="just"/>
            <a:r>
              <a:rPr lang="fr-FR" dirty="0"/>
              <a:t>La discrétisation des données consiste à condenser des points de données continus étendus en ensembles plus petits et prédéfinis. Cette technique de réduction est mise en œuvre en partitionnant les données en intervalles, minimisant ainsi la perte d'information.</a:t>
            </a:r>
          </a:p>
        </p:txBody>
      </p:sp>
      <p:sp>
        <p:nvSpPr>
          <p:cNvPr id="7" name="Slide Number Placeholder 6">
            <a:extLst>
              <a:ext uri="{FF2B5EF4-FFF2-40B4-BE49-F238E27FC236}">
                <a16:creationId xmlns:a16="http://schemas.microsoft.com/office/drawing/2014/main" id="{6DFD6696-2229-4ACE-56F8-44774028E8B6}"/>
              </a:ext>
            </a:extLst>
          </p:cNvPr>
          <p:cNvSpPr>
            <a:spLocks noGrp="1"/>
          </p:cNvSpPr>
          <p:nvPr>
            <p:ph type="sldNum" sz="quarter" idx="7"/>
          </p:nvPr>
        </p:nvSpPr>
        <p:spPr/>
        <p:txBody>
          <a:bodyPr/>
          <a:lstStyle/>
          <a:p>
            <a:pPr marL="38100">
              <a:lnSpc>
                <a:spcPts val="1240"/>
              </a:lnSpc>
            </a:pPr>
            <a:fld id="{81D60167-4931-47E6-BA6A-407CBD079E47}" type="slidenum">
              <a:rPr lang="fr-FR" smtClean="0"/>
              <a:t>63</a:t>
            </a:fld>
            <a:endParaRPr lang="fr-FR" dirty="0"/>
          </a:p>
        </p:txBody>
      </p:sp>
      <p:sp>
        <p:nvSpPr>
          <p:cNvPr id="10" name="TextBox 9">
            <a:extLst>
              <a:ext uri="{FF2B5EF4-FFF2-40B4-BE49-F238E27FC236}">
                <a16:creationId xmlns:a16="http://schemas.microsoft.com/office/drawing/2014/main" id="{3BC04428-E45D-AD3C-2E9E-346829342647}"/>
              </a:ext>
            </a:extLst>
          </p:cNvPr>
          <p:cNvSpPr txBox="1"/>
          <p:nvPr/>
        </p:nvSpPr>
        <p:spPr>
          <a:xfrm>
            <a:off x="32084" y="3245917"/>
            <a:ext cx="8807116" cy="2800767"/>
          </a:xfrm>
          <a:prstGeom prst="rect">
            <a:avLst/>
          </a:prstGeom>
          <a:noFill/>
        </p:spPr>
        <p:txBody>
          <a:bodyPr wrap="square">
            <a:spAutoFit/>
          </a:bodyPr>
          <a:lstStyle/>
          <a:p>
            <a:pPr>
              <a:lnSpc>
                <a:spcPct val="150000"/>
              </a:lnSpc>
              <a:buNone/>
            </a:pPr>
            <a:r>
              <a:rPr lang="fr-FR" b="1" dirty="0">
                <a:solidFill>
                  <a:schemeClr val="tx2"/>
                </a:solidFill>
              </a:rPr>
              <a:t>Exemple</a:t>
            </a:r>
            <a:r>
              <a:rPr lang="fr-FR" dirty="0"/>
              <a:t> </a:t>
            </a:r>
          </a:p>
          <a:p>
            <a:pPr>
              <a:buNone/>
            </a:pPr>
            <a:r>
              <a:rPr lang="fr-FR" dirty="0"/>
              <a:t>Les </a:t>
            </a:r>
            <a:r>
              <a:rPr lang="fr-FR" b="1" dirty="0"/>
              <a:t>montants de prêts</a:t>
            </a:r>
            <a:r>
              <a:rPr lang="fr-FR" dirty="0"/>
              <a:t> continus (par exemple, des prêts de 3200000 Da, 800000 Da, 7000000 Da) peuvent être discrétisés en </a:t>
            </a:r>
            <a:r>
              <a:rPr lang="fr-FR" b="1" dirty="0"/>
              <a:t>catégories</a:t>
            </a:r>
            <a:r>
              <a:rPr lang="fr-FR" dirty="0"/>
              <a:t> pour faciliter l'analyse des demandes de crédit.</a:t>
            </a:r>
          </a:p>
          <a:p>
            <a:pPr marL="285750" indent="-285750">
              <a:buFont typeface="Wingdings" panose="05000000000000000000" pitchFamily="2" charset="2"/>
              <a:buChar char="§"/>
            </a:pPr>
            <a:r>
              <a:rPr lang="fr-FR" b="1" dirty="0"/>
              <a:t>Avant discrétisation</a:t>
            </a:r>
            <a:r>
              <a:rPr lang="fr-FR" dirty="0"/>
              <a:t> : Montants de prêts : 3200000 Da, 800000 Da, 7000000 Da</a:t>
            </a:r>
          </a:p>
          <a:p>
            <a:pPr marL="285750" indent="-285750">
              <a:buFont typeface="Wingdings" panose="05000000000000000000" pitchFamily="2" charset="2"/>
              <a:buChar char="§"/>
            </a:pPr>
            <a:r>
              <a:rPr lang="fr-FR" b="1" dirty="0"/>
              <a:t>Après discrétisation</a:t>
            </a:r>
            <a:r>
              <a:rPr lang="fr-FR" dirty="0"/>
              <a:t> :</a:t>
            </a:r>
          </a:p>
          <a:p>
            <a:pPr marL="742950" lvl="1" indent="-285750">
              <a:spcBef>
                <a:spcPts val="600"/>
              </a:spcBef>
              <a:buFont typeface="Arial" panose="020B0604020202020204" pitchFamily="34" charset="0"/>
              <a:buChar char="•"/>
            </a:pPr>
            <a:r>
              <a:rPr lang="fr-FR" dirty="0"/>
              <a:t>Prêts </a:t>
            </a:r>
            <a:r>
              <a:rPr lang="fr-FR" b="1" dirty="0"/>
              <a:t>petits</a:t>
            </a:r>
            <a:r>
              <a:rPr lang="fr-FR" dirty="0"/>
              <a:t> (moins de 1000000 Da)</a:t>
            </a:r>
          </a:p>
          <a:p>
            <a:pPr marL="742950" lvl="1" indent="-285750">
              <a:buFont typeface="Arial" panose="020B0604020202020204" pitchFamily="34" charset="0"/>
              <a:buChar char="•"/>
            </a:pPr>
            <a:r>
              <a:rPr lang="fr-FR" dirty="0"/>
              <a:t>Prêts </a:t>
            </a:r>
            <a:r>
              <a:rPr lang="fr-FR" b="1" dirty="0"/>
              <a:t>moyens</a:t>
            </a:r>
            <a:r>
              <a:rPr lang="fr-FR" dirty="0"/>
              <a:t> (1000000 Da – 5000000 Da)</a:t>
            </a:r>
          </a:p>
          <a:p>
            <a:pPr marL="742950" lvl="1" indent="-285750">
              <a:buFont typeface="Arial" panose="020B0604020202020204" pitchFamily="34" charset="0"/>
              <a:buChar char="•"/>
            </a:pPr>
            <a:r>
              <a:rPr lang="fr-FR" dirty="0"/>
              <a:t>Prêts </a:t>
            </a:r>
            <a:r>
              <a:rPr lang="fr-FR" b="1" dirty="0"/>
              <a:t>grands</a:t>
            </a:r>
            <a:r>
              <a:rPr lang="fr-FR" dirty="0"/>
              <a:t> (plus de 5000000 Da)</a:t>
            </a:r>
          </a:p>
        </p:txBody>
      </p:sp>
      <p:sp>
        <p:nvSpPr>
          <p:cNvPr id="13" name="object 2">
            <a:extLst>
              <a:ext uri="{FF2B5EF4-FFF2-40B4-BE49-F238E27FC236}">
                <a16:creationId xmlns:a16="http://schemas.microsoft.com/office/drawing/2014/main" id="{6340FAF5-DDA0-C75C-74B9-5209F6829821}"/>
              </a:ext>
            </a:extLst>
          </p:cNvPr>
          <p:cNvSpPr txBox="1">
            <a:spLocks/>
          </p:cNvSpPr>
          <p:nvPr/>
        </p:nvSpPr>
        <p:spPr>
          <a:xfrm>
            <a:off x="0" y="-25484"/>
            <a:ext cx="9144000" cy="566822"/>
          </a:xfrm>
          <a:prstGeom prst="rect">
            <a:avLst/>
          </a:prstGeom>
          <a:solidFill>
            <a:schemeClr val="accent1"/>
          </a:solidFill>
        </p:spPr>
        <p:txBody>
          <a:bodyPr vert="horz" wrap="square" lIns="0" tIns="12700" rIns="0" bIns="0" rtlCol="0">
            <a:spAutoFit/>
          </a:bodyPr>
          <a:lstStyle>
            <a:lvl1pPr>
              <a:defRPr sz="3200" b="1" i="0">
                <a:solidFill>
                  <a:schemeClr val="tx1"/>
                </a:solidFill>
                <a:latin typeface="Times New Roman"/>
                <a:ea typeface="+mj-ea"/>
                <a:cs typeface="Times New Roman"/>
              </a:defRPr>
            </a:lvl1pPr>
          </a:lstStyle>
          <a:p>
            <a:pPr marL="12700" algn="ctr">
              <a:spcBef>
                <a:spcPts val="100"/>
              </a:spcBef>
              <a:tabLst>
                <a:tab pos="1383665" algn="l"/>
                <a:tab pos="3898265" algn="l"/>
                <a:tab pos="5269865" algn="l"/>
              </a:tabLst>
            </a:pPr>
            <a:r>
              <a:rPr lang="fr-FR" sz="3600" kern="0" spc="405"/>
              <a:t>Transformation de données</a:t>
            </a:r>
            <a:endParaRPr lang="fr-FR" sz="3600" kern="0" dirty="0"/>
          </a:p>
        </p:txBody>
      </p:sp>
    </p:spTree>
    <p:extLst>
      <p:ext uri="{BB962C8B-B14F-4D97-AF65-F5344CB8AC3E}">
        <p14:creationId xmlns:p14="http://schemas.microsoft.com/office/powerpoint/2010/main" val="26880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152400" y="1503944"/>
            <a:ext cx="2785968" cy="289823"/>
          </a:xfrm>
          <a:prstGeom prst="rect">
            <a:avLst/>
          </a:prstGeom>
          <a:solidFill>
            <a:schemeClr val="bg1">
              <a:lumMod val="85000"/>
            </a:schemeClr>
          </a:solidFill>
        </p:spPr>
        <p:txBody>
          <a:bodyPr vert="horz" wrap="square" lIns="0" tIns="12700" rIns="0" bIns="0" rtlCol="0">
            <a:spAutoFit/>
          </a:bodyPr>
          <a:lstStyle/>
          <a:p>
            <a:pPr marL="513715" indent="-287020">
              <a:lnSpc>
                <a:spcPct val="100000"/>
              </a:lnSpc>
              <a:spcBef>
                <a:spcPts val="5"/>
              </a:spcBef>
              <a:buFont typeface="Wingdings"/>
              <a:buChar char=""/>
              <a:tabLst>
                <a:tab pos="514350" algn="l"/>
              </a:tabLst>
            </a:pPr>
            <a:r>
              <a:rPr lang="en-US" b="1" spc="-15" dirty="0">
                <a:cs typeface="Calibri"/>
              </a:rPr>
              <a:t>Selection </a:t>
            </a:r>
            <a:r>
              <a:rPr lang="en-US" b="1" spc="-15" dirty="0" err="1">
                <a:cs typeface="Calibri"/>
              </a:rPr>
              <a:t>d’attributs</a:t>
            </a:r>
            <a:endParaRPr lang="ar-DZ" b="1" spc="-15" dirty="0">
              <a:cs typeface="Calibri"/>
            </a:endParaRPr>
          </a:p>
        </p:txBody>
      </p:sp>
      <p:sp>
        <p:nvSpPr>
          <p:cNvPr id="3" name="Slide Number Placeholder 2">
            <a:extLst>
              <a:ext uri="{FF2B5EF4-FFF2-40B4-BE49-F238E27FC236}">
                <a16:creationId xmlns:a16="http://schemas.microsoft.com/office/drawing/2014/main" id="{4F6BB7B7-26B9-375F-42FA-11A4B2DCA632}"/>
              </a:ext>
            </a:extLst>
          </p:cNvPr>
          <p:cNvSpPr>
            <a:spLocks noGrp="1"/>
          </p:cNvSpPr>
          <p:nvPr>
            <p:ph type="sldNum" sz="quarter" idx="7"/>
          </p:nvPr>
        </p:nvSpPr>
        <p:spPr/>
        <p:txBody>
          <a:bodyPr/>
          <a:lstStyle/>
          <a:p>
            <a:pPr marL="38100">
              <a:lnSpc>
                <a:spcPts val="1240"/>
              </a:lnSpc>
            </a:pPr>
            <a:fld id="{81D60167-4931-47E6-BA6A-407CBD079E47}" type="slidenum">
              <a:rPr lang="fr-FR" smtClean="0"/>
              <a:t>64</a:t>
            </a:fld>
            <a:endParaRPr lang="fr-FR" dirty="0"/>
          </a:p>
        </p:txBody>
      </p:sp>
      <p:sp>
        <p:nvSpPr>
          <p:cNvPr id="6" name="object 2">
            <a:extLst>
              <a:ext uri="{FF2B5EF4-FFF2-40B4-BE49-F238E27FC236}">
                <a16:creationId xmlns:a16="http://schemas.microsoft.com/office/drawing/2014/main" id="{2819D0AD-4B33-50A4-950B-00F3B0C112EF}"/>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grpSp>
        <p:nvGrpSpPr>
          <p:cNvPr id="7" name="Groupe 60">
            <a:extLst>
              <a:ext uri="{FF2B5EF4-FFF2-40B4-BE49-F238E27FC236}">
                <a16:creationId xmlns:a16="http://schemas.microsoft.com/office/drawing/2014/main" id="{7FA0DCB0-307E-3BDA-B0D3-3D48F8C964D6}"/>
              </a:ext>
            </a:extLst>
          </p:cNvPr>
          <p:cNvGrpSpPr/>
          <p:nvPr/>
        </p:nvGrpSpPr>
        <p:grpSpPr>
          <a:xfrm>
            <a:off x="1676400" y="838200"/>
            <a:ext cx="1549745" cy="362712"/>
            <a:chOff x="1341620" y="1987295"/>
            <a:chExt cx="1549745" cy="362712"/>
          </a:xfrm>
        </p:grpSpPr>
        <p:sp>
          <p:nvSpPr>
            <p:cNvPr id="8" name="object 11">
              <a:extLst>
                <a:ext uri="{FF2B5EF4-FFF2-40B4-BE49-F238E27FC236}">
                  <a16:creationId xmlns:a16="http://schemas.microsoft.com/office/drawing/2014/main" id="{4D7CFF27-4AC5-B428-5151-DC723E3366F5}"/>
                </a:ext>
              </a:extLst>
            </p:cNvPr>
            <p:cNvSpPr/>
            <p:nvPr/>
          </p:nvSpPr>
          <p:spPr>
            <a:xfrm>
              <a:off x="1341620" y="1987295"/>
              <a:ext cx="1512000" cy="362712"/>
            </a:xfrm>
            <a:prstGeom prst="rect">
              <a:avLst/>
            </a:prstGeom>
            <a:blipFill>
              <a:blip r:embed="rId2" cstate="print"/>
              <a:stretch>
                <a:fillRect/>
              </a:stretch>
            </a:blipFill>
          </p:spPr>
          <p:txBody>
            <a:bodyPr wrap="square" lIns="0" tIns="0" rIns="0" bIns="0" rtlCol="0"/>
            <a:lstStyle/>
            <a:p>
              <a:endParaRPr/>
            </a:p>
          </p:txBody>
        </p:sp>
        <p:sp>
          <p:nvSpPr>
            <p:cNvPr id="9" name="object 12">
              <a:extLst>
                <a:ext uri="{FF2B5EF4-FFF2-40B4-BE49-F238E27FC236}">
                  <a16:creationId xmlns:a16="http://schemas.microsoft.com/office/drawing/2014/main" id="{AADC466A-FCAD-4FA8-FAE3-7E6ED5100264}"/>
                </a:ext>
              </a:extLst>
            </p:cNvPr>
            <p:cNvSpPr txBox="1"/>
            <p:nvPr/>
          </p:nvSpPr>
          <p:spPr>
            <a:xfrm>
              <a:off x="1389200" y="2012430"/>
              <a:ext cx="1502165" cy="298830"/>
            </a:xfrm>
            <a:prstGeom prst="rect">
              <a:avLst/>
            </a:prstGeom>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11" name="Groupe 66">
            <a:extLst>
              <a:ext uri="{FF2B5EF4-FFF2-40B4-BE49-F238E27FC236}">
                <a16:creationId xmlns:a16="http://schemas.microsoft.com/office/drawing/2014/main" id="{A7D8B2B3-0CCF-8461-3962-49F82E815843}"/>
              </a:ext>
            </a:extLst>
          </p:cNvPr>
          <p:cNvGrpSpPr/>
          <p:nvPr/>
        </p:nvGrpSpPr>
        <p:grpSpPr>
          <a:xfrm>
            <a:off x="5652358" y="847095"/>
            <a:ext cx="2118309" cy="362712"/>
            <a:chOff x="6723888" y="1987295"/>
            <a:chExt cx="2118309" cy="362712"/>
          </a:xfrm>
          <a:solidFill>
            <a:schemeClr val="bg2"/>
          </a:solidFill>
        </p:grpSpPr>
        <p:sp>
          <p:nvSpPr>
            <p:cNvPr id="12" name="object 17">
              <a:extLst>
                <a:ext uri="{FF2B5EF4-FFF2-40B4-BE49-F238E27FC236}">
                  <a16:creationId xmlns:a16="http://schemas.microsoft.com/office/drawing/2014/main" id="{BBEA0AE2-FFA9-A99E-DDA6-CF3A6F71B2BD}"/>
                </a:ext>
              </a:extLst>
            </p:cNvPr>
            <p:cNvSpPr/>
            <p:nvPr/>
          </p:nvSpPr>
          <p:spPr>
            <a:xfrm>
              <a:off x="6723888" y="1987295"/>
              <a:ext cx="2103120" cy="362712"/>
            </a:xfrm>
            <a:prstGeom prst="rect">
              <a:avLst/>
            </a:prstGeom>
            <a:grpFill/>
          </p:spPr>
          <p:txBody>
            <a:bodyPr wrap="square" lIns="0" tIns="0" rIns="0" bIns="0" rtlCol="0"/>
            <a:lstStyle/>
            <a:p>
              <a:endParaRPr/>
            </a:p>
          </p:txBody>
        </p:sp>
        <p:sp>
          <p:nvSpPr>
            <p:cNvPr id="13" name="object 18">
              <a:extLst>
                <a:ext uri="{FF2B5EF4-FFF2-40B4-BE49-F238E27FC236}">
                  <a16:creationId xmlns:a16="http://schemas.microsoft.com/office/drawing/2014/main" id="{C0A9904F-3982-301D-4F55-250E2DF81F67}"/>
                </a:ext>
              </a:extLst>
            </p:cNvPr>
            <p:cNvSpPr txBox="1"/>
            <p:nvPr/>
          </p:nvSpPr>
          <p:spPr>
            <a:xfrm>
              <a:off x="6765747" y="2021065"/>
              <a:ext cx="2076450" cy="299720"/>
            </a:xfrm>
            <a:prstGeom prst="rect">
              <a:avLst/>
            </a:prstGeom>
            <a:grpFill/>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14" name="Groupe 69">
            <a:extLst>
              <a:ext uri="{FF2B5EF4-FFF2-40B4-BE49-F238E27FC236}">
                <a16:creationId xmlns:a16="http://schemas.microsoft.com/office/drawing/2014/main" id="{E7E9A028-CCE6-0878-E963-C1ECF38BD2B5}"/>
              </a:ext>
            </a:extLst>
          </p:cNvPr>
          <p:cNvGrpSpPr/>
          <p:nvPr/>
        </p:nvGrpSpPr>
        <p:grpSpPr>
          <a:xfrm>
            <a:off x="3226145" y="841630"/>
            <a:ext cx="2412000" cy="362712"/>
            <a:chOff x="4463318" y="1990725"/>
            <a:chExt cx="2412000" cy="362712"/>
          </a:xfrm>
          <a:solidFill>
            <a:schemeClr val="bg2"/>
          </a:solidFill>
        </p:grpSpPr>
        <p:sp>
          <p:nvSpPr>
            <p:cNvPr id="15" name="object 9">
              <a:extLst>
                <a:ext uri="{FF2B5EF4-FFF2-40B4-BE49-F238E27FC236}">
                  <a16:creationId xmlns:a16="http://schemas.microsoft.com/office/drawing/2014/main" id="{66A93755-A67E-3F9E-BC87-04B49B69738D}"/>
                </a:ext>
              </a:extLst>
            </p:cNvPr>
            <p:cNvSpPr/>
            <p:nvPr/>
          </p:nvSpPr>
          <p:spPr>
            <a:xfrm>
              <a:off x="4463318" y="1990725"/>
              <a:ext cx="2412000" cy="362712"/>
            </a:xfrm>
            <a:prstGeom prst="rect">
              <a:avLst/>
            </a:prstGeom>
            <a:grpFill/>
          </p:spPr>
          <p:txBody>
            <a:bodyPr wrap="square" lIns="0" tIns="0" rIns="0" bIns="0" rtlCol="0"/>
            <a:lstStyle/>
            <a:p>
              <a:endParaRPr/>
            </a:p>
          </p:txBody>
        </p:sp>
        <p:sp>
          <p:nvSpPr>
            <p:cNvPr id="16" name="object 10">
              <a:extLst>
                <a:ext uri="{FF2B5EF4-FFF2-40B4-BE49-F238E27FC236}">
                  <a16:creationId xmlns:a16="http://schemas.microsoft.com/office/drawing/2014/main" id="{E53D10F7-BB97-46FC-CEB8-461E5ACD2308}"/>
                </a:ext>
              </a:extLst>
            </p:cNvPr>
            <p:cNvSpPr txBox="1"/>
            <p:nvPr/>
          </p:nvSpPr>
          <p:spPr>
            <a:xfrm>
              <a:off x="4530796" y="2024495"/>
              <a:ext cx="2304000" cy="289823"/>
            </a:xfrm>
            <a:prstGeom prst="rect">
              <a:avLst/>
            </a:prstGeom>
            <a:grpFill/>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18" name="TextBox 17">
            <a:extLst>
              <a:ext uri="{FF2B5EF4-FFF2-40B4-BE49-F238E27FC236}">
                <a16:creationId xmlns:a16="http://schemas.microsoft.com/office/drawing/2014/main" id="{46E04E58-819E-71C3-DF89-A5AE16BD3437}"/>
              </a:ext>
            </a:extLst>
          </p:cNvPr>
          <p:cNvSpPr txBox="1"/>
          <p:nvPr/>
        </p:nvSpPr>
        <p:spPr>
          <a:xfrm>
            <a:off x="140368" y="1745639"/>
            <a:ext cx="8991600" cy="880369"/>
          </a:xfrm>
          <a:prstGeom prst="rect">
            <a:avLst/>
          </a:prstGeom>
          <a:noFill/>
        </p:spPr>
        <p:txBody>
          <a:bodyPr wrap="square">
            <a:spAutoFit/>
          </a:bodyPr>
          <a:lstStyle/>
          <a:p>
            <a:pPr algn="just">
              <a:lnSpc>
                <a:spcPct val="150000"/>
              </a:lnSpc>
            </a:pPr>
            <a:r>
              <a:rPr lang="fr-FR" dirty="0"/>
              <a:t>Les jeux de données pour l'analyse peuvent contenir des </a:t>
            </a:r>
            <a:r>
              <a:rPr lang="fr-FR" b="1" dirty="0"/>
              <a:t>centaines d'attributs</a:t>
            </a:r>
            <a:r>
              <a:rPr lang="fr-FR" dirty="0"/>
              <a:t>, dont beaucoup peuvent être </a:t>
            </a:r>
            <a:r>
              <a:rPr lang="fr-FR" b="1" dirty="0" err="1"/>
              <a:t>irrélevants</a:t>
            </a:r>
            <a:r>
              <a:rPr lang="fr-FR" dirty="0"/>
              <a:t> pour la tâche d'exploration ou </a:t>
            </a:r>
            <a:r>
              <a:rPr lang="fr-FR" b="1" dirty="0"/>
              <a:t>redondants</a:t>
            </a:r>
            <a:r>
              <a:rPr lang="fr-FR" dirty="0"/>
              <a:t>.</a:t>
            </a:r>
          </a:p>
        </p:txBody>
      </p:sp>
      <p:sp>
        <p:nvSpPr>
          <p:cNvPr id="20" name="TextBox 19">
            <a:extLst>
              <a:ext uri="{FF2B5EF4-FFF2-40B4-BE49-F238E27FC236}">
                <a16:creationId xmlns:a16="http://schemas.microsoft.com/office/drawing/2014/main" id="{04313B77-47B9-AD6E-97A6-E44ED8364E4C}"/>
              </a:ext>
            </a:extLst>
          </p:cNvPr>
          <p:cNvSpPr txBox="1"/>
          <p:nvPr/>
        </p:nvSpPr>
        <p:spPr>
          <a:xfrm>
            <a:off x="304800" y="2963376"/>
            <a:ext cx="8827168" cy="2446824"/>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fr-FR" dirty="0"/>
              <a:t>La </a:t>
            </a:r>
            <a:r>
              <a:rPr lang="fr-FR" b="1" dirty="0"/>
              <a:t>détection de fraude bancaire</a:t>
            </a:r>
            <a:r>
              <a:rPr lang="fr-FR" dirty="0"/>
              <a:t> implique la sélection des bons attributs pour identifier les transactions suspectes.</a:t>
            </a:r>
          </a:p>
          <a:p>
            <a:pPr>
              <a:lnSpc>
                <a:spcPct val="150000"/>
              </a:lnSpc>
            </a:pPr>
            <a:r>
              <a:rPr lang="fr-FR" b="1" dirty="0">
                <a:solidFill>
                  <a:schemeClr val="tx2"/>
                </a:solidFill>
              </a:rPr>
              <a:t>Attributs potentiels</a:t>
            </a:r>
            <a:r>
              <a:rPr lang="fr-FR" dirty="0">
                <a:solidFill>
                  <a:schemeClr val="tx2"/>
                </a:solidFill>
              </a:rPr>
              <a:t> </a:t>
            </a:r>
            <a:r>
              <a:rPr lang="fr-FR" dirty="0"/>
              <a:t>: Montant de la transaction, Heure de la transaction, Pays d’origine,</a:t>
            </a:r>
          </a:p>
          <a:p>
            <a:r>
              <a:rPr lang="fr-FR" dirty="0"/>
              <a:t>Solde du compte, Type de commerçant, Type de carte (Gold, Silver…), Adresse IP.</a:t>
            </a:r>
          </a:p>
          <a:p>
            <a:endParaRPr lang="fr-FR" dirty="0"/>
          </a:p>
          <a:p>
            <a:r>
              <a:rPr lang="fr-FR" dirty="0"/>
              <a:t>L’algorithme va apprendre à </a:t>
            </a:r>
            <a:r>
              <a:rPr lang="fr-FR" b="1" dirty="0"/>
              <a:t>sélectionner les attributs les plus corrélés</a:t>
            </a:r>
            <a:r>
              <a:rPr lang="fr-FR" dirty="0"/>
              <a:t> avec la fraude (montant élevé, heure inhabituelle, localisation suspecte…).</a:t>
            </a:r>
          </a:p>
        </p:txBody>
      </p:sp>
    </p:spTree>
    <p:extLst>
      <p:ext uri="{BB962C8B-B14F-4D97-AF65-F5344CB8AC3E}">
        <p14:creationId xmlns:p14="http://schemas.microsoft.com/office/powerpoint/2010/main" val="38276229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82448" y="1295400"/>
            <a:ext cx="8656752" cy="800860"/>
          </a:xfrm>
          <a:prstGeom prst="rect">
            <a:avLst/>
          </a:prstGeom>
        </p:spPr>
        <p:txBody>
          <a:bodyPr vert="horz" wrap="square" lIns="0" tIns="12700" rIns="0" bIns="0" rtlCol="0">
            <a:spAutoFit/>
          </a:bodyPr>
          <a:lstStyle/>
          <a:p>
            <a:pPr marL="12700" marR="5080" algn="just">
              <a:lnSpc>
                <a:spcPct val="150000"/>
              </a:lnSpc>
            </a:pPr>
            <a:r>
              <a:rPr lang="fr-FR" dirty="0"/>
              <a:t>Les données des attributs sont mises à l’échelle de façon à se situer dans un petit intervalle spécifié, comme de -1,0 à 1,0 ou de 0,0 à 1,0.</a:t>
            </a:r>
            <a:endParaRPr lang="fr-FR" sz="2000" dirty="0">
              <a:latin typeface="Calibri"/>
              <a:cs typeface="Calibri"/>
            </a:endParaRPr>
          </a:p>
        </p:txBody>
      </p:sp>
      <mc:AlternateContent xmlns:mc="http://schemas.openxmlformats.org/markup-compatibility/2006" xmlns:a14="http://schemas.microsoft.com/office/drawing/2010/main">
        <mc:Choice Requires="a14">
          <p:sp>
            <p:nvSpPr>
              <p:cNvPr id="7" name="object 7"/>
              <p:cNvSpPr txBox="1"/>
              <p:nvPr/>
            </p:nvSpPr>
            <p:spPr>
              <a:xfrm>
                <a:off x="1730710" y="3124200"/>
                <a:ext cx="6501982" cy="410177"/>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8450" algn="l"/>
                    <a:tab pos="299720" algn="l"/>
                  </a:tabLst>
                </a:pPr>
                <a:r>
                  <a:rPr lang="fr-FR" dirty="0"/>
                  <a:t>Alors 73 000 Da est transformé en</a:t>
                </a:r>
                <a:r>
                  <a:rPr lang="fr-FR" sz="1800" spc="-5" dirty="0">
                    <a:latin typeface="Calibri"/>
                    <a:cs typeface="Calibri"/>
                  </a:rPr>
                  <a:t> </a:t>
                </a:r>
                <a:r>
                  <a:rPr lang="fr-FR" sz="1800" dirty="0">
                    <a:latin typeface="Calibri"/>
                    <a:cs typeface="Calibri"/>
                  </a:rPr>
                  <a:t>: </a:t>
                </a:r>
                <a14:m>
                  <m:oMath xmlns:m="http://schemas.openxmlformats.org/officeDocument/2006/math">
                    <m:f>
                      <m:fPr>
                        <m:ctrlPr>
                          <a:rPr lang="ar-DZ" sz="1800" i="1" smtClean="0">
                            <a:latin typeface="Cambria Math" panose="02040503050406030204" pitchFamily="18" charset="0"/>
                            <a:cs typeface="Calibri"/>
                          </a:rPr>
                        </m:ctrlPr>
                      </m:fPr>
                      <m:num>
                        <m:r>
                          <a:rPr lang="ar-DZ" sz="1800" b="0" i="1" smtClean="0">
                            <a:latin typeface="Cambria Math" panose="02040503050406030204" pitchFamily="18" charset="0"/>
                            <a:cs typeface="Calibri"/>
                          </a:rPr>
                          <m:t>7</m:t>
                        </m:r>
                        <m:r>
                          <a:rPr lang="fr-FR" sz="1800" b="0" i="1" smtClean="0">
                            <a:latin typeface="Cambria Math" panose="02040503050406030204" pitchFamily="18" charset="0"/>
                            <a:cs typeface="Calibri"/>
                          </a:rPr>
                          <m:t>3000</m:t>
                        </m:r>
                        <m:r>
                          <a:rPr lang="fr-FR" sz="1800" b="0" i="1" smtClean="0">
                            <a:latin typeface="Cambria Math" panose="02040503050406030204" pitchFamily="18" charset="0"/>
                            <a:cs typeface="Calibri"/>
                          </a:rPr>
                          <m:t>−</m:t>
                        </m:r>
                        <m:r>
                          <a:rPr lang="fr-FR" sz="1800" b="0" i="1" smtClean="0">
                            <a:latin typeface="Cambria Math" panose="02040503050406030204" pitchFamily="18" charset="0"/>
                            <a:cs typeface="Calibri"/>
                          </a:rPr>
                          <m:t>50000</m:t>
                        </m:r>
                      </m:num>
                      <m:den>
                        <m:r>
                          <a:rPr lang="fr-FR" sz="1800" b="0" i="1" smtClean="0">
                            <a:latin typeface="Cambria Math" panose="02040503050406030204" pitchFamily="18" charset="0"/>
                            <a:cs typeface="Calibri"/>
                          </a:rPr>
                          <m:t>90000</m:t>
                        </m:r>
                        <m:r>
                          <a:rPr lang="fr-FR" sz="1800" b="0" i="1" smtClean="0">
                            <a:latin typeface="Cambria Math" panose="02040503050406030204" pitchFamily="18" charset="0"/>
                            <a:cs typeface="Calibri"/>
                          </a:rPr>
                          <m:t>−</m:t>
                        </m:r>
                        <m:r>
                          <a:rPr lang="fr-FR" sz="1800" b="0" i="1" smtClean="0">
                            <a:latin typeface="Cambria Math" panose="02040503050406030204" pitchFamily="18" charset="0"/>
                            <a:cs typeface="Calibri"/>
                          </a:rPr>
                          <m:t>50000</m:t>
                        </m:r>
                      </m:den>
                    </m:f>
                    <m:r>
                      <a:rPr lang="fr-FR" sz="1800" b="0" i="1" smtClean="0">
                        <a:latin typeface="Cambria Math" panose="02040503050406030204" pitchFamily="18" charset="0"/>
                        <a:cs typeface="Calibri"/>
                      </a:rPr>
                      <m:t>=</m:t>
                    </m:r>
                    <m:f>
                      <m:fPr>
                        <m:ctrlPr>
                          <a:rPr lang="fr-FR" sz="1800" b="0" i="1" smtClean="0">
                            <a:latin typeface="Cambria Math" panose="02040503050406030204" pitchFamily="18" charset="0"/>
                            <a:cs typeface="Calibri"/>
                          </a:rPr>
                        </m:ctrlPr>
                      </m:fPr>
                      <m:num>
                        <m:r>
                          <a:rPr lang="fr-FR" sz="1800" b="0" i="1" smtClean="0">
                            <a:latin typeface="Cambria Math" panose="02040503050406030204" pitchFamily="18" charset="0"/>
                            <a:cs typeface="Calibri"/>
                          </a:rPr>
                          <m:t>23000</m:t>
                        </m:r>
                      </m:num>
                      <m:den>
                        <m:r>
                          <a:rPr lang="fr-FR" sz="1800" b="0" i="1" smtClean="0">
                            <a:latin typeface="Cambria Math" panose="02040503050406030204" pitchFamily="18" charset="0"/>
                            <a:cs typeface="Calibri"/>
                          </a:rPr>
                          <m:t>40000</m:t>
                        </m:r>
                      </m:den>
                    </m:f>
                    <m:r>
                      <a:rPr lang="fr-FR" sz="1800" b="0" i="1" smtClean="0">
                        <a:latin typeface="Cambria Math" panose="02040503050406030204" pitchFamily="18" charset="0"/>
                        <a:cs typeface="Calibri"/>
                      </a:rPr>
                      <m:t>=</m:t>
                    </m:r>
                    <m:r>
                      <a:rPr lang="fr-FR" sz="1800" b="0" i="1" smtClean="0">
                        <a:latin typeface="Cambria Math" panose="02040503050406030204" pitchFamily="18" charset="0"/>
                        <a:cs typeface="Calibri"/>
                      </a:rPr>
                      <m:t>0</m:t>
                    </m:r>
                    <m:r>
                      <a:rPr lang="fr-FR" sz="1800" b="0" i="1" smtClean="0">
                        <a:latin typeface="Cambria Math" panose="02040503050406030204" pitchFamily="18" charset="0"/>
                        <a:cs typeface="Calibri"/>
                      </a:rPr>
                      <m:t>.</m:t>
                    </m:r>
                    <m:r>
                      <a:rPr lang="fr-FR" sz="1800" b="0" i="1" smtClean="0">
                        <a:latin typeface="Cambria Math" panose="02040503050406030204" pitchFamily="18" charset="0"/>
                        <a:cs typeface="Calibri"/>
                      </a:rPr>
                      <m:t>58</m:t>
                    </m:r>
                  </m:oMath>
                </a14:m>
                <a:endParaRPr sz="1800" dirty="0">
                  <a:latin typeface="Calibri"/>
                  <a:cs typeface="Calibri"/>
                </a:endParaRPr>
              </a:p>
            </p:txBody>
          </p:sp>
        </mc:Choice>
        <mc:Fallback xmlns="">
          <p:sp>
            <p:nvSpPr>
              <p:cNvPr id="7" name="object 7"/>
              <p:cNvSpPr txBox="1">
                <a:spLocks noRot="1" noChangeAspect="1" noMove="1" noResize="1" noEditPoints="1" noAdjustHandles="1" noChangeArrowheads="1" noChangeShapeType="1" noTextEdit="1"/>
              </p:cNvSpPr>
              <p:nvPr/>
            </p:nvSpPr>
            <p:spPr>
              <a:xfrm>
                <a:off x="1730710" y="3124200"/>
                <a:ext cx="6501982" cy="410177"/>
              </a:xfrm>
              <a:prstGeom prst="rect">
                <a:avLst/>
              </a:prstGeom>
              <a:blipFill>
                <a:blip r:embed="rId2"/>
                <a:stretch>
                  <a:fillRect l="-1874" t="-1493" b="-19403"/>
                </a:stretch>
              </a:blipFill>
            </p:spPr>
            <p:txBody>
              <a:bodyPr/>
              <a:lstStyle/>
              <a:p>
                <a:r>
                  <a:rPr lang="fr-FR">
                    <a:noFill/>
                  </a:rPr>
                  <a:t> </a:t>
                </a:r>
              </a:p>
            </p:txBody>
          </p:sp>
        </mc:Fallback>
      </mc:AlternateContent>
      <p:sp>
        <p:nvSpPr>
          <p:cNvPr id="12" name="object 12"/>
          <p:cNvSpPr txBox="1"/>
          <p:nvPr/>
        </p:nvSpPr>
        <p:spPr>
          <a:xfrm>
            <a:off x="304800" y="3957947"/>
            <a:ext cx="8229600" cy="879087"/>
          </a:xfrm>
          <a:prstGeom prst="rect">
            <a:avLst/>
          </a:prstGeom>
        </p:spPr>
        <p:txBody>
          <a:bodyPr vert="horz" wrap="square" lIns="0" tIns="169545" rIns="0" bIns="0" rtlCol="0">
            <a:spAutoFit/>
          </a:bodyPr>
          <a:lstStyle/>
          <a:p>
            <a:pPr marL="324485" indent="-287020">
              <a:lnSpc>
                <a:spcPct val="100000"/>
              </a:lnSpc>
              <a:spcBef>
                <a:spcPts val="1335"/>
              </a:spcBef>
              <a:buFont typeface="Wingdings"/>
              <a:buChar char=""/>
              <a:tabLst>
                <a:tab pos="325120" algn="l"/>
              </a:tabLst>
            </a:pPr>
            <a:r>
              <a:rPr sz="1800" b="1" spc="-5" dirty="0">
                <a:solidFill>
                  <a:srgbClr val="1F497D"/>
                </a:solidFill>
                <a:latin typeface="Calibri"/>
                <a:cs typeface="Calibri"/>
              </a:rPr>
              <a:t>z-score</a:t>
            </a:r>
            <a:r>
              <a:rPr sz="1800" b="1" spc="-40" dirty="0">
                <a:solidFill>
                  <a:srgbClr val="1F497D"/>
                </a:solidFill>
                <a:latin typeface="Calibri"/>
                <a:cs typeface="Calibri"/>
              </a:rPr>
              <a:t> </a:t>
            </a:r>
            <a:r>
              <a:rPr sz="1800" b="1" spc="-10" dirty="0">
                <a:solidFill>
                  <a:srgbClr val="1F497D"/>
                </a:solidFill>
                <a:latin typeface="Calibri"/>
                <a:cs typeface="Calibri"/>
              </a:rPr>
              <a:t>normalization</a:t>
            </a:r>
            <a:endParaRPr sz="1800" dirty="0">
              <a:latin typeface="Calibri"/>
              <a:cs typeface="Calibri"/>
            </a:endParaRPr>
          </a:p>
          <a:p>
            <a:pPr marL="667385">
              <a:lnSpc>
                <a:spcPct val="100000"/>
              </a:lnSpc>
              <a:spcBef>
                <a:spcPts val="1235"/>
              </a:spcBef>
            </a:pPr>
            <a:r>
              <a:rPr lang="fr-FR" sz="1800" spc="-5" dirty="0">
                <a:latin typeface="Calibri"/>
                <a:cs typeface="Calibri"/>
              </a:rPr>
              <a:t>Soit</a:t>
            </a:r>
            <a:r>
              <a:rPr sz="1800" spc="-5" dirty="0">
                <a:latin typeface="Calibri"/>
                <a:cs typeface="Calibri"/>
              </a:rPr>
              <a:t> </a:t>
            </a:r>
            <a:r>
              <a:rPr sz="1800" dirty="0">
                <a:latin typeface="Calibri"/>
                <a:cs typeface="Calibri"/>
              </a:rPr>
              <a:t>Ā= </a:t>
            </a:r>
            <a:r>
              <a:rPr sz="1800" spc="-5" dirty="0">
                <a:latin typeface="Calibri"/>
                <a:cs typeface="Calibri"/>
              </a:rPr>
              <a:t>54,000, </a:t>
            </a:r>
            <a:r>
              <a:rPr sz="1800" dirty="0">
                <a:latin typeface="Calibri"/>
                <a:cs typeface="Calibri"/>
              </a:rPr>
              <a:t>σ</a:t>
            </a:r>
            <a:r>
              <a:rPr sz="1800" baseline="-20833" dirty="0">
                <a:latin typeface="Calibri"/>
                <a:cs typeface="Calibri"/>
              </a:rPr>
              <a:t>A</a:t>
            </a:r>
            <a:r>
              <a:rPr sz="1800" dirty="0">
                <a:latin typeface="Calibri"/>
                <a:cs typeface="Calibri"/>
              </a:rPr>
              <a:t>= </a:t>
            </a:r>
            <a:r>
              <a:rPr sz="1800" spc="-5" dirty="0">
                <a:latin typeface="Calibri"/>
                <a:cs typeface="Calibri"/>
              </a:rPr>
              <a:t>16,000, </a:t>
            </a:r>
            <a:r>
              <a:rPr lang="fr-FR" sz="1800" spc="-5" dirty="0">
                <a:latin typeface="Calibri"/>
                <a:cs typeface="Calibri"/>
              </a:rPr>
              <a:t>pour l’attribut revenu :</a:t>
            </a:r>
            <a:endParaRPr sz="1800" dirty="0">
              <a:latin typeface="Calibri"/>
              <a:cs typeface="Calibri"/>
            </a:endParaRPr>
          </a:p>
        </p:txBody>
      </p:sp>
      <mc:AlternateContent xmlns:mc="http://schemas.openxmlformats.org/markup-compatibility/2006" xmlns:a14="http://schemas.microsoft.com/office/drawing/2010/main">
        <mc:Choice Requires="a14">
          <p:sp>
            <p:nvSpPr>
              <p:cNvPr id="13" name="object 13"/>
              <p:cNvSpPr txBox="1"/>
              <p:nvPr/>
            </p:nvSpPr>
            <p:spPr>
              <a:xfrm>
                <a:off x="381000" y="4979103"/>
                <a:ext cx="7620000" cy="410177"/>
              </a:xfrm>
              <a:prstGeom prst="rect">
                <a:avLst/>
              </a:prstGeom>
            </p:spPr>
            <p:txBody>
              <a:bodyPr vert="horz" wrap="square" lIns="0" tIns="12700" rIns="0" bIns="0" rtlCol="0">
                <a:spAutoFit/>
              </a:bodyPr>
              <a:lstStyle/>
              <a:p>
                <a:pPr marL="297815" indent="-285750">
                  <a:lnSpc>
                    <a:spcPct val="100000"/>
                  </a:lnSpc>
                  <a:spcBef>
                    <a:spcPts val="100"/>
                  </a:spcBef>
                  <a:buFont typeface="Arial" panose="020B0604020202020204" pitchFamily="34" charset="0"/>
                  <a:buChar char="•"/>
                  <a:tabLst>
                    <a:tab pos="299085" algn="l"/>
                    <a:tab pos="299720" algn="l"/>
                  </a:tabLst>
                </a:pPr>
                <a:r>
                  <a:rPr lang="fr-FR" spc="-5" dirty="0">
                    <a:latin typeface="Calibri"/>
                    <a:cs typeface="Calibri"/>
                  </a:rPr>
                  <a:t>Une valeur de </a:t>
                </a:r>
                <a:r>
                  <a:rPr lang="fr-FR" sz="1800" spc="-5" dirty="0">
                    <a:latin typeface="Calibri"/>
                    <a:cs typeface="Calibri"/>
                  </a:rPr>
                  <a:t>73600</a:t>
                </a:r>
                <a:r>
                  <a:rPr lang="fr-FR" spc="-5" dirty="0">
                    <a:cs typeface="Calibri"/>
                  </a:rPr>
                  <a:t> Da est transformée en : </a:t>
                </a:r>
                <a:r>
                  <a:rPr lang="fr-FR" sz="1800" dirty="0">
                    <a:latin typeface="Calibri"/>
                    <a:cs typeface="Calibri"/>
                  </a:rPr>
                  <a:t>: </a:t>
                </a:r>
                <a14:m>
                  <m:oMath xmlns:m="http://schemas.openxmlformats.org/officeDocument/2006/math">
                    <m:f>
                      <m:fPr>
                        <m:ctrlPr>
                          <a:rPr lang="ar-DZ" sz="1800" i="1" smtClean="0">
                            <a:latin typeface="Cambria Math" panose="02040503050406030204" pitchFamily="18" charset="0"/>
                            <a:cs typeface="Calibri"/>
                          </a:rPr>
                        </m:ctrlPr>
                      </m:fPr>
                      <m:num>
                        <m:r>
                          <a:rPr lang="ar-DZ" sz="1800" b="0" i="1" smtClean="0">
                            <a:latin typeface="Cambria Math" panose="02040503050406030204" pitchFamily="18" charset="0"/>
                            <a:cs typeface="Calibri"/>
                          </a:rPr>
                          <m:t>73600</m:t>
                        </m:r>
                        <m:r>
                          <a:rPr lang="ar-DZ" sz="1800" b="0" i="1" smtClean="0">
                            <a:latin typeface="Cambria Math" panose="02040503050406030204" pitchFamily="18" charset="0"/>
                            <a:cs typeface="Calibri"/>
                          </a:rPr>
                          <m:t>−</m:t>
                        </m:r>
                        <m:r>
                          <a:rPr lang="ar-DZ" sz="1800" b="0" i="1" smtClean="0">
                            <a:latin typeface="Cambria Math" panose="02040503050406030204" pitchFamily="18" charset="0"/>
                            <a:cs typeface="Calibri"/>
                          </a:rPr>
                          <m:t>54000</m:t>
                        </m:r>
                      </m:num>
                      <m:den>
                        <m:r>
                          <a:rPr lang="fr-FR" sz="1800" b="0" i="1" smtClean="0">
                            <a:latin typeface="Cambria Math" panose="02040503050406030204" pitchFamily="18" charset="0"/>
                            <a:cs typeface="Calibri"/>
                          </a:rPr>
                          <m:t>16000</m:t>
                        </m:r>
                      </m:den>
                    </m:f>
                    <m:r>
                      <a:rPr lang="fr-FR" sz="1800" b="0" i="1" smtClean="0">
                        <a:latin typeface="Cambria Math" panose="02040503050406030204" pitchFamily="18" charset="0"/>
                        <a:cs typeface="Calibri"/>
                      </a:rPr>
                      <m:t>=</m:t>
                    </m:r>
                    <m:r>
                      <a:rPr lang="fr-FR" sz="1800" b="0" i="1" smtClean="0">
                        <a:latin typeface="Cambria Math" panose="02040503050406030204" pitchFamily="18" charset="0"/>
                        <a:cs typeface="Calibri"/>
                      </a:rPr>
                      <m:t>1</m:t>
                    </m:r>
                    <m:r>
                      <a:rPr lang="fr-FR" sz="1800" b="0" i="1" smtClean="0">
                        <a:latin typeface="Cambria Math" panose="02040503050406030204" pitchFamily="18" charset="0"/>
                        <a:cs typeface="Calibri"/>
                      </a:rPr>
                      <m:t>.</m:t>
                    </m:r>
                    <m:r>
                      <a:rPr lang="fr-FR" sz="1800" b="0" i="1" smtClean="0">
                        <a:latin typeface="Cambria Math" panose="02040503050406030204" pitchFamily="18" charset="0"/>
                        <a:cs typeface="Calibri"/>
                      </a:rPr>
                      <m:t>225</m:t>
                    </m:r>
                  </m:oMath>
                </a14:m>
                <a:r>
                  <a:rPr lang="ar-DZ" spc="-5" dirty="0">
                    <a:cs typeface="Calibri"/>
                  </a:rPr>
                  <a:t> </a:t>
                </a:r>
                <a:endParaRPr sz="1800" dirty="0">
                  <a:latin typeface="Calibri"/>
                  <a:cs typeface="Calibri"/>
                </a:endParaRPr>
              </a:p>
            </p:txBody>
          </p:sp>
        </mc:Choice>
        <mc:Fallback xmlns="">
          <p:sp>
            <p:nvSpPr>
              <p:cNvPr id="13" name="object 13"/>
              <p:cNvSpPr txBox="1">
                <a:spLocks noRot="1" noChangeAspect="1" noMove="1" noResize="1" noEditPoints="1" noAdjustHandles="1" noChangeArrowheads="1" noChangeShapeType="1" noTextEdit="1"/>
              </p:cNvSpPr>
              <p:nvPr/>
            </p:nvSpPr>
            <p:spPr>
              <a:xfrm>
                <a:off x="381000" y="4979103"/>
                <a:ext cx="7620000" cy="410177"/>
              </a:xfrm>
              <a:prstGeom prst="rect">
                <a:avLst/>
              </a:prstGeom>
              <a:blipFill>
                <a:blip r:embed="rId3"/>
                <a:stretch>
                  <a:fillRect l="-1600" t="-1493" b="-19403"/>
                </a:stretch>
              </a:blipFill>
            </p:spPr>
            <p:txBody>
              <a:bodyPr/>
              <a:lstStyle/>
              <a:p>
                <a:r>
                  <a:rPr lang="fr-FR">
                    <a:noFill/>
                  </a:rPr>
                  <a:t> </a:t>
                </a:r>
              </a:p>
            </p:txBody>
          </p:sp>
        </mc:Fallback>
      </mc:AlternateContent>
      <p:sp>
        <p:nvSpPr>
          <p:cNvPr id="3" name="Slide Number Placeholder 2">
            <a:extLst>
              <a:ext uri="{FF2B5EF4-FFF2-40B4-BE49-F238E27FC236}">
                <a16:creationId xmlns:a16="http://schemas.microsoft.com/office/drawing/2014/main" id="{5CB2BC20-F035-4D26-EBA9-11377BFAD3D6}"/>
              </a:ext>
            </a:extLst>
          </p:cNvPr>
          <p:cNvSpPr>
            <a:spLocks noGrp="1"/>
          </p:cNvSpPr>
          <p:nvPr>
            <p:ph type="sldNum" sz="quarter" idx="7"/>
          </p:nvPr>
        </p:nvSpPr>
        <p:spPr>
          <a:xfrm>
            <a:off x="8400288" y="6400800"/>
            <a:ext cx="231775" cy="177800"/>
          </a:xfrm>
        </p:spPr>
        <p:txBody>
          <a:bodyPr/>
          <a:lstStyle/>
          <a:p>
            <a:pPr marL="38100">
              <a:lnSpc>
                <a:spcPts val="1240"/>
              </a:lnSpc>
            </a:pPr>
            <a:fld id="{81D60167-4931-47E6-BA6A-407CBD079E47}" type="slidenum">
              <a:rPr lang="fr-FR" smtClean="0"/>
              <a:t>65</a:t>
            </a:fld>
            <a:endParaRPr lang="fr-FR" dirty="0"/>
          </a:p>
        </p:txBody>
      </p:sp>
      <p:grpSp>
        <p:nvGrpSpPr>
          <p:cNvPr id="4" name="Groupe 60">
            <a:extLst>
              <a:ext uri="{FF2B5EF4-FFF2-40B4-BE49-F238E27FC236}">
                <a16:creationId xmlns:a16="http://schemas.microsoft.com/office/drawing/2014/main" id="{13D9712D-5637-197E-D6B9-10E400C4A396}"/>
              </a:ext>
            </a:extLst>
          </p:cNvPr>
          <p:cNvGrpSpPr/>
          <p:nvPr/>
        </p:nvGrpSpPr>
        <p:grpSpPr>
          <a:xfrm>
            <a:off x="1676400" y="838200"/>
            <a:ext cx="1549745" cy="362712"/>
            <a:chOff x="1341620" y="1987295"/>
            <a:chExt cx="1549745" cy="362712"/>
          </a:xfrm>
          <a:solidFill>
            <a:schemeClr val="bg1">
              <a:lumMod val="85000"/>
            </a:schemeClr>
          </a:solidFill>
        </p:grpSpPr>
        <p:sp>
          <p:nvSpPr>
            <p:cNvPr id="5" name="object 11">
              <a:extLst>
                <a:ext uri="{FF2B5EF4-FFF2-40B4-BE49-F238E27FC236}">
                  <a16:creationId xmlns:a16="http://schemas.microsoft.com/office/drawing/2014/main" id="{5F8B7AED-9220-734C-D249-845820D1989D}"/>
                </a:ext>
              </a:extLst>
            </p:cNvPr>
            <p:cNvSpPr/>
            <p:nvPr/>
          </p:nvSpPr>
          <p:spPr>
            <a:xfrm>
              <a:off x="1341620" y="1987295"/>
              <a:ext cx="1512000" cy="362712"/>
            </a:xfrm>
            <a:prstGeom prst="rect">
              <a:avLst/>
            </a:prstGeom>
            <a:grpFill/>
          </p:spPr>
          <p:txBody>
            <a:bodyPr wrap="square" lIns="0" tIns="0" rIns="0" bIns="0" rtlCol="0"/>
            <a:lstStyle/>
            <a:p>
              <a:endParaRPr/>
            </a:p>
          </p:txBody>
        </p:sp>
        <p:sp>
          <p:nvSpPr>
            <p:cNvPr id="17" name="object 12">
              <a:extLst>
                <a:ext uri="{FF2B5EF4-FFF2-40B4-BE49-F238E27FC236}">
                  <a16:creationId xmlns:a16="http://schemas.microsoft.com/office/drawing/2014/main" id="{156FD717-8399-F827-C2C8-19C00B811837}"/>
                </a:ext>
              </a:extLst>
            </p:cNvPr>
            <p:cNvSpPr txBox="1"/>
            <p:nvPr/>
          </p:nvSpPr>
          <p:spPr>
            <a:xfrm>
              <a:off x="1389200" y="2012430"/>
              <a:ext cx="1502165" cy="298830"/>
            </a:xfrm>
            <a:prstGeom prst="rect">
              <a:avLst/>
            </a:prstGeom>
            <a:grpFill/>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18" name="Groupe 66">
            <a:extLst>
              <a:ext uri="{FF2B5EF4-FFF2-40B4-BE49-F238E27FC236}">
                <a16:creationId xmlns:a16="http://schemas.microsoft.com/office/drawing/2014/main" id="{7E6DAC52-C542-4C53-5FDF-43FE0AB32E7E}"/>
              </a:ext>
            </a:extLst>
          </p:cNvPr>
          <p:cNvGrpSpPr/>
          <p:nvPr/>
        </p:nvGrpSpPr>
        <p:grpSpPr>
          <a:xfrm>
            <a:off x="5652358" y="847095"/>
            <a:ext cx="2118309" cy="362712"/>
            <a:chOff x="6723888" y="1987295"/>
            <a:chExt cx="2118309" cy="362712"/>
          </a:xfrm>
          <a:solidFill>
            <a:schemeClr val="bg2"/>
          </a:solidFill>
        </p:grpSpPr>
        <p:sp>
          <p:nvSpPr>
            <p:cNvPr id="19" name="object 17">
              <a:extLst>
                <a:ext uri="{FF2B5EF4-FFF2-40B4-BE49-F238E27FC236}">
                  <a16:creationId xmlns:a16="http://schemas.microsoft.com/office/drawing/2014/main" id="{C02151EE-9B22-55C0-9BE1-B7D86EF08083}"/>
                </a:ext>
              </a:extLst>
            </p:cNvPr>
            <p:cNvSpPr/>
            <p:nvPr/>
          </p:nvSpPr>
          <p:spPr>
            <a:xfrm>
              <a:off x="6723888" y="1987295"/>
              <a:ext cx="2103120" cy="362712"/>
            </a:xfrm>
            <a:prstGeom prst="rect">
              <a:avLst/>
            </a:prstGeom>
            <a:grpFill/>
          </p:spPr>
          <p:txBody>
            <a:bodyPr wrap="square" lIns="0" tIns="0" rIns="0" bIns="0" rtlCol="0"/>
            <a:lstStyle/>
            <a:p>
              <a:endParaRPr/>
            </a:p>
          </p:txBody>
        </p:sp>
        <p:sp>
          <p:nvSpPr>
            <p:cNvPr id="20" name="object 18">
              <a:extLst>
                <a:ext uri="{FF2B5EF4-FFF2-40B4-BE49-F238E27FC236}">
                  <a16:creationId xmlns:a16="http://schemas.microsoft.com/office/drawing/2014/main" id="{C94AF9E9-0E40-0136-213F-B4C0A2F47DEE}"/>
                </a:ext>
              </a:extLst>
            </p:cNvPr>
            <p:cNvSpPr txBox="1"/>
            <p:nvPr/>
          </p:nvSpPr>
          <p:spPr>
            <a:xfrm>
              <a:off x="6765747" y="2021065"/>
              <a:ext cx="2076450" cy="299720"/>
            </a:xfrm>
            <a:prstGeom prst="rect">
              <a:avLst/>
            </a:prstGeom>
            <a:grpFill/>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sp>
        <p:nvSpPr>
          <p:cNvPr id="29" name="object 2">
            <a:extLst>
              <a:ext uri="{FF2B5EF4-FFF2-40B4-BE49-F238E27FC236}">
                <a16:creationId xmlns:a16="http://schemas.microsoft.com/office/drawing/2014/main" id="{FC0EDD4A-D7B6-4AAA-D0BD-37FF11A83CD1}"/>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sp>
        <p:nvSpPr>
          <p:cNvPr id="31" name="TextBox 30">
            <a:extLst>
              <a:ext uri="{FF2B5EF4-FFF2-40B4-BE49-F238E27FC236}">
                <a16:creationId xmlns:a16="http://schemas.microsoft.com/office/drawing/2014/main" id="{D263F4B8-B06C-60FA-7EA6-42478A619E9F}"/>
              </a:ext>
            </a:extLst>
          </p:cNvPr>
          <p:cNvSpPr txBox="1"/>
          <p:nvPr/>
        </p:nvSpPr>
        <p:spPr>
          <a:xfrm>
            <a:off x="240918" y="2272569"/>
            <a:ext cx="8522082" cy="736099"/>
          </a:xfrm>
          <a:prstGeom prst="rect">
            <a:avLst/>
          </a:prstGeom>
          <a:noFill/>
        </p:spPr>
        <p:txBody>
          <a:bodyPr wrap="square">
            <a:spAutoFit/>
          </a:bodyPr>
          <a:lstStyle/>
          <a:p>
            <a:pPr marL="370205" indent="-287020">
              <a:lnSpc>
                <a:spcPct val="100000"/>
              </a:lnSpc>
              <a:buFont typeface="Wingdings"/>
              <a:buChar char=""/>
              <a:tabLst>
                <a:tab pos="370840" algn="l"/>
              </a:tabLst>
            </a:pPr>
            <a:r>
              <a:rPr lang="en-US" sz="1800" b="1" spc="-5" dirty="0">
                <a:solidFill>
                  <a:srgbClr val="1F497D"/>
                </a:solidFill>
                <a:latin typeface="Calibri"/>
                <a:cs typeface="Calibri"/>
              </a:rPr>
              <a:t>Min-max</a:t>
            </a:r>
            <a:r>
              <a:rPr lang="en-US" sz="1800" b="1" spc="-30" dirty="0">
                <a:solidFill>
                  <a:srgbClr val="1F497D"/>
                </a:solidFill>
                <a:latin typeface="Calibri"/>
                <a:cs typeface="Calibri"/>
              </a:rPr>
              <a:t> Scaling</a:t>
            </a:r>
            <a:endParaRPr lang="en-US" sz="1800" dirty="0">
              <a:latin typeface="Calibri"/>
              <a:cs typeface="Calibri"/>
            </a:endParaRPr>
          </a:p>
          <a:p>
            <a:pPr marL="713105">
              <a:lnSpc>
                <a:spcPct val="100000"/>
              </a:lnSpc>
              <a:spcBef>
                <a:spcPts val="675"/>
              </a:spcBef>
            </a:pPr>
            <a:r>
              <a:rPr lang="en-US" sz="1800" spc="-5" dirty="0" err="1">
                <a:latin typeface="Calibri"/>
                <a:cs typeface="Calibri"/>
              </a:rPr>
              <a:t>Soit</a:t>
            </a:r>
            <a:r>
              <a:rPr lang="en-US" sz="1800" spc="-5" dirty="0">
                <a:latin typeface="Calibri"/>
                <a:cs typeface="Calibri"/>
              </a:rPr>
              <a:t> </a:t>
            </a:r>
            <a:r>
              <a:rPr lang="en-US" sz="1800" spc="-5" dirty="0" err="1">
                <a:latin typeface="Calibri"/>
                <a:cs typeface="Calibri"/>
              </a:rPr>
              <a:t>l’intervalle</a:t>
            </a:r>
            <a:r>
              <a:rPr lang="en-US" sz="1800" spc="-5" dirty="0">
                <a:latin typeface="Calibri"/>
                <a:cs typeface="Calibri"/>
              </a:rPr>
              <a:t> des </a:t>
            </a:r>
            <a:r>
              <a:rPr lang="en-US" sz="1800" spc="-5" dirty="0" err="1">
                <a:latin typeface="Calibri"/>
                <a:cs typeface="Calibri"/>
              </a:rPr>
              <a:t>revenus</a:t>
            </a:r>
            <a:r>
              <a:rPr lang="en-US" sz="1800" spc="-5" dirty="0">
                <a:latin typeface="Calibri"/>
                <a:cs typeface="Calibri"/>
              </a:rPr>
              <a:t> </a:t>
            </a:r>
            <a:r>
              <a:rPr lang="en-US" sz="1800" spc="-5" dirty="0" err="1">
                <a:latin typeface="Calibri"/>
                <a:cs typeface="Calibri"/>
              </a:rPr>
              <a:t>est</a:t>
            </a:r>
            <a:r>
              <a:rPr lang="en-US" sz="1800" spc="-5" dirty="0">
                <a:latin typeface="Calibri"/>
                <a:cs typeface="Calibri"/>
              </a:rPr>
              <a:t> : </a:t>
            </a:r>
            <a:r>
              <a:rPr lang="en-US" sz="1800" spc="-10" dirty="0">
                <a:latin typeface="Calibri"/>
                <a:cs typeface="Calibri"/>
              </a:rPr>
              <a:t> </a:t>
            </a:r>
            <a:r>
              <a:rPr lang="en-US" spc="-5" dirty="0">
                <a:latin typeface="Calibri"/>
                <a:cs typeface="Calibri"/>
              </a:rPr>
              <a:t>500</a:t>
            </a:r>
            <a:r>
              <a:rPr lang="en-US" sz="1800" spc="-5" dirty="0">
                <a:latin typeface="Calibri"/>
                <a:cs typeface="Calibri"/>
              </a:rPr>
              <a:t>00</a:t>
            </a:r>
            <a:r>
              <a:rPr lang="en-US" spc="-5" dirty="0">
                <a:cs typeface="Calibri"/>
              </a:rPr>
              <a:t> Da</a:t>
            </a:r>
            <a:r>
              <a:rPr lang="en-US" sz="1800" spc="-5" dirty="0">
                <a:latin typeface="Calibri"/>
                <a:cs typeface="Calibri"/>
              </a:rPr>
              <a:t> </a:t>
            </a:r>
            <a:r>
              <a:rPr lang="en-US" sz="1800" spc="-10" dirty="0">
                <a:latin typeface="Calibri"/>
                <a:cs typeface="Calibri"/>
              </a:rPr>
              <a:t>to </a:t>
            </a:r>
            <a:r>
              <a:rPr lang="en-US" sz="1800" spc="-5" dirty="0">
                <a:latin typeface="Calibri"/>
                <a:cs typeface="Calibri"/>
              </a:rPr>
              <a:t>90000 Da </a:t>
            </a:r>
            <a:r>
              <a:rPr lang="en-US" sz="1800" spc="-10" dirty="0">
                <a:latin typeface="Calibri"/>
                <a:cs typeface="Calibri"/>
              </a:rPr>
              <a:t>normalized to </a:t>
            </a:r>
            <a:r>
              <a:rPr lang="en-US" sz="1800" spc="-5" dirty="0">
                <a:latin typeface="Calibri"/>
                <a:cs typeface="Calibri"/>
              </a:rPr>
              <a:t>[0.0,</a:t>
            </a:r>
            <a:r>
              <a:rPr lang="en-US" sz="1800" spc="155" dirty="0">
                <a:latin typeface="Calibri"/>
                <a:cs typeface="Calibri"/>
              </a:rPr>
              <a:t> </a:t>
            </a:r>
            <a:r>
              <a:rPr lang="en-US" sz="1800" dirty="0">
                <a:latin typeface="Calibri"/>
                <a:cs typeface="Calibri"/>
              </a:rPr>
              <a:t>1.0].</a:t>
            </a:r>
          </a:p>
        </p:txBody>
      </p:sp>
      <p:grpSp>
        <p:nvGrpSpPr>
          <p:cNvPr id="32" name="Groupe 56">
            <a:extLst>
              <a:ext uri="{FF2B5EF4-FFF2-40B4-BE49-F238E27FC236}">
                <a16:creationId xmlns:a16="http://schemas.microsoft.com/office/drawing/2014/main" id="{4736C76B-9A29-A824-CA22-F410B604F69D}"/>
              </a:ext>
            </a:extLst>
          </p:cNvPr>
          <p:cNvGrpSpPr/>
          <p:nvPr/>
        </p:nvGrpSpPr>
        <p:grpSpPr>
          <a:xfrm>
            <a:off x="3216440" y="826168"/>
            <a:ext cx="2412000" cy="362712"/>
            <a:chOff x="4463318" y="1990725"/>
            <a:chExt cx="2412000" cy="362712"/>
          </a:xfrm>
        </p:grpSpPr>
        <p:sp>
          <p:nvSpPr>
            <p:cNvPr id="33" name="object 9">
              <a:extLst>
                <a:ext uri="{FF2B5EF4-FFF2-40B4-BE49-F238E27FC236}">
                  <a16:creationId xmlns:a16="http://schemas.microsoft.com/office/drawing/2014/main" id="{5B3904EF-3200-B5C0-0EB8-4431D2309B97}"/>
                </a:ext>
              </a:extLst>
            </p:cNvPr>
            <p:cNvSpPr/>
            <p:nvPr/>
          </p:nvSpPr>
          <p:spPr>
            <a:xfrm>
              <a:off x="4463318" y="1990725"/>
              <a:ext cx="2412000" cy="362712"/>
            </a:xfrm>
            <a:prstGeom prst="rect">
              <a:avLst/>
            </a:prstGeom>
            <a:blipFill>
              <a:blip r:embed="rId4" cstate="print"/>
              <a:stretch>
                <a:fillRect/>
              </a:stretch>
            </a:blipFill>
          </p:spPr>
          <p:txBody>
            <a:bodyPr wrap="square" lIns="0" tIns="0" rIns="0" bIns="0" rtlCol="0"/>
            <a:lstStyle/>
            <a:p>
              <a:endParaRPr/>
            </a:p>
          </p:txBody>
        </p:sp>
        <p:sp>
          <p:nvSpPr>
            <p:cNvPr id="34" name="object 10">
              <a:extLst>
                <a:ext uri="{FF2B5EF4-FFF2-40B4-BE49-F238E27FC236}">
                  <a16:creationId xmlns:a16="http://schemas.microsoft.com/office/drawing/2014/main" id="{C4A8D105-00DC-179D-2391-C2DA1E1109AB}"/>
                </a:ext>
              </a:extLst>
            </p:cNvPr>
            <p:cNvSpPr txBox="1"/>
            <p:nvPr/>
          </p:nvSpPr>
          <p:spPr>
            <a:xfrm>
              <a:off x="4530796" y="2024495"/>
              <a:ext cx="230400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3" grpId="0"/>
      <p:bldP spid="31"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66</a:t>
            </a:fld>
            <a:endParaRPr dirty="0"/>
          </a:p>
        </p:txBody>
      </p:sp>
      <p:sp>
        <p:nvSpPr>
          <p:cNvPr id="35" name="object 8"/>
          <p:cNvSpPr txBox="1"/>
          <p:nvPr/>
        </p:nvSpPr>
        <p:spPr>
          <a:xfrm>
            <a:off x="165710" y="1648594"/>
            <a:ext cx="8812579" cy="843821"/>
          </a:xfrm>
          <a:prstGeom prst="rect">
            <a:avLst/>
          </a:prstGeom>
        </p:spPr>
        <p:txBody>
          <a:bodyPr vert="horz" wrap="square" lIns="0" tIns="12700" rIns="0" bIns="0" rtlCol="0">
            <a:spAutoFit/>
          </a:bodyPr>
          <a:lstStyle/>
          <a:p>
            <a:r>
              <a:rPr lang="fr-FR" dirty="0"/>
              <a:t>Le redimensionnement (</a:t>
            </a:r>
            <a:r>
              <a:rPr lang="fr-FR" dirty="0" err="1"/>
              <a:t>scaling</a:t>
            </a:r>
            <a:r>
              <a:rPr lang="fr-FR" dirty="0"/>
              <a:t>) est très similaire à la normalisation. Il consiste à transformer les données de manière à ce qu’elles s’inscrivent dans une échelle spécifique, comme de 0 à 100 ou de 0 à 1.</a:t>
            </a:r>
          </a:p>
        </p:txBody>
      </p:sp>
      <p:sp>
        <p:nvSpPr>
          <p:cNvPr id="36" name="Rectangle 35"/>
          <p:cNvSpPr/>
          <p:nvPr/>
        </p:nvSpPr>
        <p:spPr>
          <a:xfrm>
            <a:off x="76200" y="3200400"/>
            <a:ext cx="6858000" cy="369332"/>
          </a:xfrm>
          <a:prstGeom prst="rect">
            <a:avLst/>
          </a:prstGeom>
        </p:spPr>
        <p:txBody>
          <a:bodyPr wrap="square">
            <a:spAutoFit/>
          </a:bodyPr>
          <a:lstStyle/>
          <a:p>
            <a:pPr marL="285750" indent="-285750">
              <a:buFont typeface="Arial" panose="020B0604020202020204" pitchFamily="34" charset="0"/>
              <a:buChar char="•"/>
            </a:pPr>
            <a:r>
              <a:rPr lang="fr-FR" dirty="0"/>
              <a:t>En mettant à l’échelle, on peut tracer et comparer différents scores.</a:t>
            </a:r>
            <a:endParaRPr lang="en-US" dirty="0">
              <a:latin typeface="+mj-lt"/>
            </a:endParaRPr>
          </a:p>
        </p:txBody>
      </p:sp>
      <p:pic>
        <p:nvPicPr>
          <p:cNvPr id="37" name="Image 36"/>
          <p:cNvPicPr>
            <a:picLocks noChangeAspect="1"/>
          </p:cNvPicPr>
          <p:nvPr/>
        </p:nvPicPr>
        <p:blipFill>
          <a:blip r:embed="rId2"/>
          <a:stretch>
            <a:fillRect/>
          </a:stretch>
        </p:blipFill>
        <p:spPr>
          <a:xfrm>
            <a:off x="463936" y="3627620"/>
            <a:ext cx="8146664" cy="1908000"/>
          </a:xfrm>
          <a:prstGeom prst="rect">
            <a:avLst/>
          </a:prstGeom>
        </p:spPr>
      </p:pic>
      <p:sp>
        <p:nvSpPr>
          <p:cNvPr id="48" name="Rectangle 47"/>
          <p:cNvSpPr/>
          <p:nvPr/>
        </p:nvSpPr>
        <p:spPr>
          <a:xfrm>
            <a:off x="76200" y="5650468"/>
            <a:ext cx="7772400" cy="369332"/>
          </a:xfrm>
          <a:prstGeom prst="rect">
            <a:avLst/>
          </a:prstGeom>
        </p:spPr>
        <p:txBody>
          <a:bodyPr wrap="square">
            <a:spAutoFit/>
          </a:bodyPr>
          <a:lstStyle/>
          <a:p>
            <a:pPr marL="285750" indent="-285750">
              <a:buFont typeface="Arial" panose="020B0604020202020204" pitchFamily="34" charset="0"/>
              <a:buChar char="•"/>
            </a:pPr>
            <a:r>
              <a:rPr lang="fr-FR" dirty="0"/>
              <a:t>La </a:t>
            </a:r>
            <a:r>
              <a:rPr lang="fr-FR" b="1" dirty="0"/>
              <a:t>mise à l’échelle</a:t>
            </a:r>
            <a:r>
              <a:rPr lang="fr-FR" dirty="0"/>
              <a:t>, modifie l’</a:t>
            </a:r>
            <a:r>
              <a:rPr lang="fr-FR" b="1" dirty="0"/>
              <a:t>intervalle</a:t>
            </a:r>
            <a:r>
              <a:rPr lang="fr-FR" dirty="0"/>
              <a:t> (ou l’</a:t>
            </a:r>
            <a:r>
              <a:rPr lang="fr-FR" b="1" dirty="0"/>
              <a:t>étendue</a:t>
            </a:r>
            <a:r>
              <a:rPr lang="fr-FR" dirty="0"/>
              <a:t>) des données.</a:t>
            </a:r>
            <a:endParaRPr lang="en-US" dirty="0">
              <a:latin typeface="+mj-lt"/>
            </a:endParaRPr>
          </a:p>
        </p:txBody>
      </p:sp>
      <p:grpSp>
        <p:nvGrpSpPr>
          <p:cNvPr id="31" name="Groupe 30"/>
          <p:cNvGrpSpPr/>
          <p:nvPr/>
        </p:nvGrpSpPr>
        <p:grpSpPr>
          <a:xfrm>
            <a:off x="1600200" y="914400"/>
            <a:ext cx="1549745" cy="362712"/>
            <a:chOff x="1341620" y="1987295"/>
            <a:chExt cx="1549745" cy="362712"/>
          </a:xfrm>
          <a:solidFill>
            <a:schemeClr val="bg2"/>
          </a:solidFill>
        </p:grpSpPr>
        <p:sp>
          <p:nvSpPr>
            <p:cNvPr id="32" name="object 11"/>
            <p:cNvSpPr/>
            <p:nvPr/>
          </p:nvSpPr>
          <p:spPr>
            <a:xfrm>
              <a:off x="1341620" y="1987295"/>
              <a:ext cx="1512000" cy="362712"/>
            </a:xfrm>
            <a:prstGeom prst="rect">
              <a:avLst/>
            </a:prstGeom>
            <a:grpFill/>
          </p:spPr>
          <p:txBody>
            <a:bodyPr wrap="square" lIns="0" tIns="0" rIns="0" bIns="0" rtlCol="0"/>
            <a:lstStyle/>
            <a:p>
              <a:endParaRPr/>
            </a:p>
          </p:txBody>
        </p:sp>
        <p:sp>
          <p:nvSpPr>
            <p:cNvPr id="33" name="object 12"/>
            <p:cNvSpPr txBox="1"/>
            <p:nvPr/>
          </p:nvSpPr>
          <p:spPr>
            <a:xfrm>
              <a:off x="1389200" y="2012430"/>
              <a:ext cx="1502165" cy="298830"/>
            </a:xfrm>
            <a:prstGeom prst="rect">
              <a:avLst/>
            </a:prstGeom>
            <a:grpFill/>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34" name="Groupe 33"/>
          <p:cNvGrpSpPr/>
          <p:nvPr/>
        </p:nvGrpSpPr>
        <p:grpSpPr>
          <a:xfrm>
            <a:off x="5621128" y="923295"/>
            <a:ext cx="2118309" cy="362712"/>
            <a:chOff x="6723888" y="1987295"/>
            <a:chExt cx="2118309" cy="362712"/>
          </a:xfrm>
          <a:solidFill>
            <a:schemeClr val="bg2"/>
          </a:solidFill>
        </p:grpSpPr>
        <p:sp>
          <p:nvSpPr>
            <p:cNvPr id="49" name="object 17"/>
            <p:cNvSpPr/>
            <p:nvPr/>
          </p:nvSpPr>
          <p:spPr>
            <a:xfrm>
              <a:off x="6723888" y="1987295"/>
              <a:ext cx="2103120" cy="362712"/>
            </a:xfrm>
            <a:prstGeom prst="rect">
              <a:avLst/>
            </a:prstGeom>
            <a:grpFill/>
          </p:spPr>
          <p:txBody>
            <a:bodyPr wrap="square" lIns="0" tIns="0" rIns="0" bIns="0" rtlCol="0"/>
            <a:lstStyle/>
            <a:p>
              <a:endParaRPr/>
            </a:p>
          </p:txBody>
        </p:sp>
        <p:sp>
          <p:nvSpPr>
            <p:cNvPr id="56" name="object 18"/>
            <p:cNvSpPr txBox="1"/>
            <p:nvPr/>
          </p:nvSpPr>
          <p:spPr>
            <a:xfrm>
              <a:off x="6765747" y="2021065"/>
              <a:ext cx="2076450" cy="299720"/>
            </a:xfrm>
            <a:prstGeom prst="rect">
              <a:avLst/>
            </a:prstGeom>
            <a:grpFill/>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57" name="Groupe 56"/>
          <p:cNvGrpSpPr/>
          <p:nvPr/>
        </p:nvGrpSpPr>
        <p:grpSpPr>
          <a:xfrm>
            <a:off x="3194915" y="917830"/>
            <a:ext cx="2412000" cy="362712"/>
            <a:chOff x="4463318" y="1990725"/>
            <a:chExt cx="2412000" cy="362712"/>
          </a:xfrm>
        </p:grpSpPr>
        <p:sp>
          <p:nvSpPr>
            <p:cNvPr id="58" name="object 9"/>
            <p:cNvSpPr/>
            <p:nvPr/>
          </p:nvSpPr>
          <p:spPr>
            <a:xfrm>
              <a:off x="4463318" y="1990725"/>
              <a:ext cx="2412000" cy="362712"/>
            </a:xfrm>
            <a:prstGeom prst="rect">
              <a:avLst/>
            </a:prstGeom>
            <a:blipFill>
              <a:blip r:embed="rId3" cstate="print"/>
              <a:stretch>
                <a:fillRect/>
              </a:stretch>
            </a:blipFill>
          </p:spPr>
          <p:txBody>
            <a:bodyPr wrap="square" lIns="0" tIns="0" rIns="0" bIns="0" rtlCol="0"/>
            <a:lstStyle/>
            <a:p>
              <a:endParaRPr/>
            </a:p>
          </p:txBody>
        </p:sp>
        <p:sp>
          <p:nvSpPr>
            <p:cNvPr id="59" name="object 10"/>
            <p:cNvSpPr txBox="1"/>
            <p:nvPr/>
          </p:nvSpPr>
          <p:spPr>
            <a:xfrm>
              <a:off x="4530796" y="2024495"/>
              <a:ext cx="230400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5" name="object 2">
            <a:extLst>
              <a:ext uri="{FF2B5EF4-FFF2-40B4-BE49-F238E27FC236}">
                <a16:creationId xmlns:a16="http://schemas.microsoft.com/office/drawing/2014/main" id="{44BB3E67-7A79-90BD-E146-4F9A85E64DDE}"/>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spTree>
    <p:extLst>
      <p:ext uri="{BB962C8B-B14F-4D97-AF65-F5344CB8AC3E}">
        <p14:creationId xmlns:p14="http://schemas.microsoft.com/office/powerpoint/2010/main" val="14467459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object 19"/>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67</a:t>
            </a:fld>
            <a:endParaRPr dirty="0"/>
          </a:p>
        </p:txBody>
      </p:sp>
      <p:pic>
        <p:nvPicPr>
          <p:cNvPr id="28" name="Image 27"/>
          <p:cNvPicPr>
            <a:picLocks noChangeAspect="1"/>
          </p:cNvPicPr>
          <p:nvPr/>
        </p:nvPicPr>
        <p:blipFill>
          <a:blip r:embed="rId2"/>
          <a:stretch>
            <a:fillRect/>
          </a:stretch>
        </p:blipFill>
        <p:spPr>
          <a:xfrm>
            <a:off x="401092" y="2816400"/>
            <a:ext cx="8361908" cy="1908000"/>
          </a:xfrm>
          <a:prstGeom prst="rect">
            <a:avLst/>
          </a:prstGeom>
        </p:spPr>
      </p:pic>
      <p:sp>
        <p:nvSpPr>
          <p:cNvPr id="29" name="Rectangle 28"/>
          <p:cNvSpPr/>
          <p:nvPr/>
        </p:nvSpPr>
        <p:spPr>
          <a:xfrm>
            <a:off x="324057" y="2149278"/>
            <a:ext cx="8361907" cy="369332"/>
          </a:xfrm>
          <a:prstGeom prst="rect">
            <a:avLst/>
          </a:prstGeom>
        </p:spPr>
        <p:txBody>
          <a:bodyPr wrap="square">
            <a:spAutoFit/>
          </a:bodyPr>
          <a:lstStyle/>
          <a:p>
            <a:pPr marL="285750" indent="-285750">
              <a:buFont typeface="Arial" panose="020B0604020202020204" pitchFamily="34" charset="0"/>
              <a:buChar char="•"/>
            </a:pPr>
            <a:r>
              <a:rPr lang="fr-FR" dirty="0"/>
              <a:t>Dans la </a:t>
            </a:r>
            <a:r>
              <a:rPr lang="fr-FR" b="1" dirty="0"/>
              <a:t>normalisation</a:t>
            </a:r>
            <a:r>
              <a:rPr lang="fr-FR" dirty="0"/>
              <a:t>, on modifie la forme de la distribution des  données.</a:t>
            </a:r>
            <a:endParaRPr lang="en-US" dirty="0"/>
          </a:p>
        </p:txBody>
      </p:sp>
      <p:grpSp>
        <p:nvGrpSpPr>
          <p:cNvPr id="4" name="Groupe 30">
            <a:extLst>
              <a:ext uri="{FF2B5EF4-FFF2-40B4-BE49-F238E27FC236}">
                <a16:creationId xmlns:a16="http://schemas.microsoft.com/office/drawing/2014/main" id="{27F4401F-F18C-9D30-69BD-AD765EB18AB3}"/>
              </a:ext>
            </a:extLst>
          </p:cNvPr>
          <p:cNvGrpSpPr/>
          <p:nvPr/>
        </p:nvGrpSpPr>
        <p:grpSpPr>
          <a:xfrm>
            <a:off x="1600200" y="914400"/>
            <a:ext cx="1549745" cy="362712"/>
            <a:chOff x="1341620" y="1987295"/>
            <a:chExt cx="1549745" cy="362712"/>
          </a:xfrm>
          <a:solidFill>
            <a:schemeClr val="bg2"/>
          </a:solidFill>
        </p:grpSpPr>
        <p:sp>
          <p:nvSpPr>
            <p:cNvPr id="5" name="object 11">
              <a:extLst>
                <a:ext uri="{FF2B5EF4-FFF2-40B4-BE49-F238E27FC236}">
                  <a16:creationId xmlns:a16="http://schemas.microsoft.com/office/drawing/2014/main" id="{6020F100-E667-2E02-74C0-889957ACC5EB}"/>
                </a:ext>
              </a:extLst>
            </p:cNvPr>
            <p:cNvSpPr/>
            <p:nvPr/>
          </p:nvSpPr>
          <p:spPr>
            <a:xfrm>
              <a:off x="1341620" y="1987295"/>
              <a:ext cx="1512000" cy="362712"/>
            </a:xfrm>
            <a:prstGeom prst="rect">
              <a:avLst/>
            </a:prstGeom>
            <a:grpFill/>
          </p:spPr>
          <p:txBody>
            <a:bodyPr wrap="square" lIns="0" tIns="0" rIns="0" bIns="0" rtlCol="0"/>
            <a:lstStyle/>
            <a:p>
              <a:endParaRPr/>
            </a:p>
          </p:txBody>
        </p:sp>
        <p:sp>
          <p:nvSpPr>
            <p:cNvPr id="6" name="object 12">
              <a:extLst>
                <a:ext uri="{FF2B5EF4-FFF2-40B4-BE49-F238E27FC236}">
                  <a16:creationId xmlns:a16="http://schemas.microsoft.com/office/drawing/2014/main" id="{77A1E00C-489E-5DB5-78BD-CAB97FEDA414}"/>
                </a:ext>
              </a:extLst>
            </p:cNvPr>
            <p:cNvSpPr txBox="1"/>
            <p:nvPr/>
          </p:nvSpPr>
          <p:spPr>
            <a:xfrm>
              <a:off x="1389200" y="2012430"/>
              <a:ext cx="1502165" cy="298830"/>
            </a:xfrm>
            <a:prstGeom prst="rect">
              <a:avLst/>
            </a:prstGeom>
            <a:grpFill/>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7" name="Groupe 33">
            <a:extLst>
              <a:ext uri="{FF2B5EF4-FFF2-40B4-BE49-F238E27FC236}">
                <a16:creationId xmlns:a16="http://schemas.microsoft.com/office/drawing/2014/main" id="{E460E08F-CD48-0EE7-C7B1-62DC24B748AE}"/>
              </a:ext>
            </a:extLst>
          </p:cNvPr>
          <p:cNvGrpSpPr/>
          <p:nvPr/>
        </p:nvGrpSpPr>
        <p:grpSpPr>
          <a:xfrm>
            <a:off x="5621128" y="923295"/>
            <a:ext cx="2118309" cy="362712"/>
            <a:chOff x="6723888" y="1987295"/>
            <a:chExt cx="2118309" cy="362712"/>
          </a:xfrm>
          <a:solidFill>
            <a:schemeClr val="bg2"/>
          </a:solidFill>
        </p:grpSpPr>
        <p:sp>
          <p:nvSpPr>
            <p:cNvPr id="8" name="object 17">
              <a:extLst>
                <a:ext uri="{FF2B5EF4-FFF2-40B4-BE49-F238E27FC236}">
                  <a16:creationId xmlns:a16="http://schemas.microsoft.com/office/drawing/2014/main" id="{3D306D41-D676-6EAE-257E-FED9B13159FE}"/>
                </a:ext>
              </a:extLst>
            </p:cNvPr>
            <p:cNvSpPr/>
            <p:nvPr/>
          </p:nvSpPr>
          <p:spPr>
            <a:xfrm>
              <a:off x="6723888" y="1987295"/>
              <a:ext cx="2103120" cy="362712"/>
            </a:xfrm>
            <a:prstGeom prst="rect">
              <a:avLst/>
            </a:prstGeom>
            <a:grpFill/>
          </p:spPr>
          <p:txBody>
            <a:bodyPr wrap="square" lIns="0" tIns="0" rIns="0" bIns="0" rtlCol="0"/>
            <a:lstStyle/>
            <a:p>
              <a:endParaRPr/>
            </a:p>
          </p:txBody>
        </p:sp>
        <p:sp>
          <p:nvSpPr>
            <p:cNvPr id="9" name="object 18">
              <a:extLst>
                <a:ext uri="{FF2B5EF4-FFF2-40B4-BE49-F238E27FC236}">
                  <a16:creationId xmlns:a16="http://schemas.microsoft.com/office/drawing/2014/main" id="{BB3D2114-5C6F-AA32-DDE8-2E677B80FF84}"/>
                </a:ext>
              </a:extLst>
            </p:cNvPr>
            <p:cNvSpPr txBox="1"/>
            <p:nvPr/>
          </p:nvSpPr>
          <p:spPr>
            <a:xfrm>
              <a:off x="6765747" y="2021065"/>
              <a:ext cx="2076450" cy="299720"/>
            </a:xfrm>
            <a:prstGeom prst="rect">
              <a:avLst/>
            </a:prstGeom>
            <a:grpFill/>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10" name="Groupe 56">
            <a:extLst>
              <a:ext uri="{FF2B5EF4-FFF2-40B4-BE49-F238E27FC236}">
                <a16:creationId xmlns:a16="http://schemas.microsoft.com/office/drawing/2014/main" id="{7572CCE9-A746-58CA-368C-4C02F5E02AFA}"/>
              </a:ext>
            </a:extLst>
          </p:cNvPr>
          <p:cNvGrpSpPr/>
          <p:nvPr/>
        </p:nvGrpSpPr>
        <p:grpSpPr>
          <a:xfrm>
            <a:off x="3194915" y="917830"/>
            <a:ext cx="2412000" cy="362712"/>
            <a:chOff x="4463318" y="1990725"/>
            <a:chExt cx="2412000" cy="362712"/>
          </a:xfrm>
        </p:grpSpPr>
        <p:sp>
          <p:nvSpPr>
            <p:cNvPr id="11" name="object 9">
              <a:extLst>
                <a:ext uri="{FF2B5EF4-FFF2-40B4-BE49-F238E27FC236}">
                  <a16:creationId xmlns:a16="http://schemas.microsoft.com/office/drawing/2014/main" id="{59AFDB31-EB9A-AC4A-BD3E-EF55195447CF}"/>
                </a:ext>
              </a:extLst>
            </p:cNvPr>
            <p:cNvSpPr/>
            <p:nvPr/>
          </p:nvSpPr>
          <p:spPr>
            <a:xfrm>
              <a:off x="4463318" y="1990725"/>
              <a:ext cx="2412000" cy="362712"/>
            </a:xfrm>
            <a:prstGeom prst="rect">
              <a:avLst/>
            </a:prstGeom>
            <a:blipFill>
              <a:blip r:embed="rId3"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id="{BD4FD4E2-E0EE-509B-4903-67CDA03CE6F0}"/>
                </a:ext>
              </a:extLst>
            </p:cNvPr>
            <p:cNvSpPr txBox="1"/>
            <p:nvPr/>
          </p:nvSpPr>
          <p:spPr>
            <a:xfrm>
              <a:off x="4530796" y="2024495"/>
              <a:ext cx="2304000"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13" name="object 2">
            <a:extLst>
              <a:ext uri="{FF2B5EF4-FFF2-40B4-BE49-F238E27FC236}">
                <a16:creationId xmlns:a16="http://schemas.microsoft.com/office/drawing/2014/main" id="{7E6A4E63-8EA1-189B-3926-C1E8B488DC40}"/>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spTree>
    <p:extLst>
      <p:ext uri="{BB962C8B-B14F-4D97-AF65-F5344CB8AC3E}">
        <p14:creationId xmlns:p14="http://schemas.microsoft.com/office/powerpoint/2010/main" val="1373491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6" name="Groupe 65"/>
          <p:cNvGrpSpPr/>
          <p:nvPr/>
        </p:nvGrpSpPr>
        <p:grpSpPr>
          <a:xfrm>
            <a:off x="1393435" y="990600"/>
            <a:ext cx="1549745" cy="362712"/>
            <a:chOff x="1341620" y="1987295"/>
            <a:chExt cx="1549745" cy="362712"/>
          </a:xfrm>
          <a:solidFill>
            <a:schemeClr val="bg2"/>
          </a:solidFill>
        </p:grpSpPr>
        <p:sp>
          <p:nvSpPr>
            <p:cNvPr id="67" name="object 11"/>
            <p:cNvSpPr/>
            <p:nvPr/>
          </p:nvSpPr>
          <p:spPr>
            <a:xfrm>
              <a:off x="1341620" y="1987295"/>
              <a:ext cx="1512000" cy="362712"/>
            </a:xfrm>
            <a:prstGeom prst="rect">
              <a:avLst/>
            </a:prstGeom>
            <a:grpFill/>
          </p:spPr>
          <p:txBody>
            <a:bodyPr wrap="square" lIns="0" tIns="0" rIns="0" bIns="0" rtlCol="0"/>
            <a:lstStyle/>
            <a:p>
              <a:endParaRPr/>
            </a:p>
          </p:txBody>
        </p:sp>
        <p:sp>
          <p:nvSpPr>
            <p:cNvPr id="68" name="object 12"/>
            <p:cNvSpPr txBox="1"/>
            <p:nvPr/>
          </p:nvSpPr>
          <p:spPr>
            <a:xfrm>
              <a:off x="1389200" y="2012430"/>
              <a:ext cx="1502165" cy="298830"/>
            </a:xfrm>
            <a:prstGeom prst="rect">
              <a:avLst/>
            </a:prstGeom>
            <a:grpFill/>
          </p:spPr>
          <p:txBody>
            <a:bodyPr vert="horz" wrap="square" lIns="0" tIns="12700" rIns="0" bIns="0" rtlCol="0">
              <a:spAutoFit/>
            </a:bodyPr>
            <a:lstStyle/>
            <a:p>
              <a:pPr marL="12700">
                <a:lnSpc>
                  <a:spcPct val="100000"/>
                </a:lnSpc>
                <a:spcBef>
                  <a:spcPts val="100"/>
                </a:spcBef>
              </a:pPr>
              <a:r>
                <a:rPr lang="fr-FR" spc="-10" dirty="0">
                  <a:solidFill>
                    <a:srgbClr val="FFFFFF"/>
                  </a:solidFill>
                  <a:latin typeface="Calibri"/>
                  <a:cs typeface="Calibri"/>
                </a:rPr>
                <a:t>Data </a:t>
              </a:r>
              <a:r>
                <a:rPr lang="fr-FR" spc="-10" dirty="0" err="1">
                  <a:solidFill>
                    <a:srgbClr val="FFFFFF"/>
                  </a:solidFill>
                  <a:latin typeface="Calibri"/>
                  <a:cs typeface="Calibri"/>
                </a:rPr>
                <a:t>reduction</a:t>
              </a:r>
              <a:endParaRPr sz="1800" dirty="0">
                <a:latin typeface="Calibri"/>
                <a:cs typeface="Calibri"/>
              </a:endParaRPr>
            </a:p>
          </p:txBody>
        </p:sp>
      </p:grpSp>
      <p:grpSp>
        <p:nvGrpSpPr>
          <p:cNvPr id="69" name="Groupe 68"/>
          <p:cNvGrpSpPr/>
          <p:nvPr/>
        </p:nvGrpSpPr>
        <p:grpSpPr>
          <a:xfrm>
            <a:off x="5414053" y="999495"/>
            <a:ext cx="2118309" cy="362712"/>
            <a:chOff x="6723888" y="1987295"/>
            <a:chExt cx="2118309" cy="362712"/>
          </a:xfrm>
        </p:grpSpPr>
        <p:sp>
          <p:nvSpPr>
            <p:cNvPr id="70" name="object 17"/>
            <p:cNvSpPr/>
            <p:nvPr/>
          </p:nvSpPr>
          <p:spPr>
            <a:xfrm>
              <a:off x="6723888" y="1987295"/>
              <a:ext cx="2103120" cy="362712"/>
            </a:xfrm>
            <a:prstGeom prst="rect">
              <a:avLst/>
            </a:prstGeom>
            <a:blipFill>
              <a:blip r:embed="rId2" cstate="print"/>
              <a:stretch>
                <a:fillRect/>
              </a:stretch>
            </a:blipFill>
          </p:spPr>
          <p:txBody>
            <a:bodyPr wrap="square" lIns="0" tIns="0" rIns="0" bIns="0" rtlCol="0"/>
            <a:lstStyle/>
            <a:p>
              <a:endParaRPr/>
            </a:p>
          </p:txBody>
        </p:sp>
        <p:sp>
          <p:nvSpPr>
            <p:cNvPr id="71" name="object 18"/>
            <p:cNvSpPr txBox="1"/>
            <p:nvPr/>
          </p:nvSpPr>
          <p:spPr>
            <a:xfrm>
              <a:off x="6765747" y="2021065"/>
              <a:ext cx="2076450" cy="299720"/>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FFFFFF"/>
                  </a:solidFill>
                  <a:latin typeface="Calibri"/>
                  <a:cs typeface="Calibri"/>
                </a:rPr>
                <a:t>Attribute</a:t>
              </a:r>
              <a:r>
                <a:rPr sz="1800" spc="-45" dirty="0">
                  <a:solidFill>
                    <a:srgbClr val="FFFFFF"/>
                  </a:solidFill>
                  <a:latin typeface="Calibri"/>
                  <a:cs typeface="Calibri"/>
                </a:rPr>
                <a:t> </a:t>
              </a:r>
              <a:r>
                <a:rPr sz="1800" spc="-10" dirty="0">
                  <a:solidFill>
                    <a:srgbClr val="FFFFFF"/>
                  </a:solidFill>
                  <a:latin typeface="Calibri"/>
                  <a:cs typeface="Calibri"/>
                </a:rPr>
                <a:t>construction</a:t>
              </a:r>
              <a:endParaRPr sz="1800" dirty="0">
                <a:latin typeface="Calibri"/>
                <a:cs typeface="Calibri"/>
              </a:endParaRPr>
            </a:p>
          </p:txBody>
        </p:sp>
      </p:grpSp>
      <p:grpSp>
        <p:nvGrpSpPr>
          <p:cNvPr id="72" name="Groupe 71"/>
          <p:cNvGrpSpPr/>
          <p:nvPr/>
        </p:nvGrpSpPr>
        <p:grpSpPr>
          <a:xfrm>
            <a:off x="2987840" y="994030"/>
            <a:ext cx="2412000" cy="362712"/>
            <a:chOff x="4463318" y="1990725"/>
            <a:chExt cx="2412000" cy="362712"/>
          </a:xfrm>
          <a:solidFill>
            <a:schemeClr val="bg2"/>
          </a:solidFill>
        </p:grpSpPr>
        <p:sp>
          <p:nvSpPr>
            <p:cNvPr id="73" name="object 9"/>
            <p:cNvSpPr/>
            <p:nvPr/>
          </p:nvSpPr>
          <p:spPr>
            <a:xfrm>
              <a:off x="4463318" y="1990725"/>
              <a:ext cx="2412000" cy="362712"/>
            </a:xfrm>
            <a:prstGeom prst="rect">
              <a:avLst/>
            </a:prstGeom>
            <a:grpFill/>
          </p:spPr>
          <p:txBody>
            <a:bodyPr wrap="square" lIns="0" tIns="0" rIns="0" bIns="0" rtlCol="0"/>
            <a:lstStyle/>
            <a:p>
              <a:endParaRPr/>
            </a:p>
          </p:txBody>
        </p:sp>
        <p:sp>
          <p:nvSpPr>
            <p:cNvPr id="74" name="object 10"/>
            <p:cNvSpPr txBox="1"/>
            <p:nvPr/>
          </p:nvSpPr>
          <p:spPr>
            <a:xfrm>
              <a:off x="4530796" y="2024495"/>
              <a:ext cx="2304000" cy="289823"/>
            </a:xfrm>
            <a:prstGeom prst="rect">
              <a:avLst/>
            </a:prstGeom>
            <a:grpFill/>
          </p:spPr>
          <p:txBody>
            <a:bodyPr vert="horz" wrap="square" lIns="0" tIns="12700" rIns="0" bIns="0" rtlCol="0">
              <a:spAutoFit/>
            </a:bodyPr>
            <a:lstStyle/>
            <a:p>
              <a:pPr marL="12700">
                <a:lnSpc>
                  <a:spcPct val="100000"/>
                </a:lnSpc>
                <a:spcBef>
                  <a:spcPts val="100"/>
                </a:spcBef>
              </a:pPr>
              <a:r>
                <a:rPr sz="1800" spc="-5" dirty="0">
                  <a:solidFill>
                    <a:srgbClr val="FFFFFF"/>
                  </a:solidFill>
                  <a:latin typeface="Calibri"/>
                  <a:cs typeface="Calibri"/>
                </a:rPr>
                <a:t>S</a:t>
              </a:r>
              <a:r>
                <a:rPr lang="en-US" sz="1800" spc="-5" dirty="0">
                  <a:solidFill>
                    <a:srgbClr val="FFFFFF"/>
                  </a:solidFill>
                  <a:latin typeface="Calibri"/>
                  <a:cs typeface="Calibri"/>
                </a:rPr>
                <a:t>caling or </a:t>
              </a:r>
              <a:r>
                <a:rPr lang="fr-FR" spc="-5" dirty="0">
                  <a:solidFill>
                    <a:srgbClr val="FFFFFF"/>
                  </a:solidFill>
                  <a:cs typeface="Calibri"/>
                </a:rPr>
                <a:t>Normalisation</a:t>
              </a:r>
              <a:endParaRPr sz="1800" dirty="0">
                <a:latin typeface="Calibri"/>
                <a:cs typeface="Calibri"/>
              </a:endParaRPr>
            </a:p>
          </p:txBody>
        </p:sp>
      </p:grpSp>
      <p:sp>
        <p:nvSpPr>
          <p:cNvPr id="2" name="Slide Number Placeholder 1">
            <a:extLst>
              <a:ext uri="{FF2B5EF4-FFF2-40B4-BE49-F238E27FC236}">
                <a16:creationId xmlns:a16="http://schemas.microsoft.com/office/drawing/2014/main" id="{38A87966-2972-D914-A428-F96EE4B69A46}"/>
              </a:ext>
            </a:extLst>
          </p:cNvPr>
          <p:cNvSpPr>
            <a:spLocks noGrp="1"/>
          </p:cNvSpPr>
          <p:nvPr>
            <p:ph type="sldNum" sz="quarter" idx="7"/>
          </p:nvPr>
        </p:nvSpPr>
        <p:spPr/>
        <p:txBody>
          <a:bodyPr/>
          <a:lstStyle/>
          <a:p>
            <a:pPr marL="38100">
              <a:lnSpc>
                <a:spcPts val="1240"/>
              </a:lnSpc>
            </a:pPr>
            <a:fld id="{81D60167-4931-47E6-BA6A-407CBD079E47}" type="slidenum">
              <a:rPr lang="fr-FR" smtClean="0"/>
              <a:t>68</a:t>
            </a:fld>
            <a:endParaRPr lang="fr-FR" dirty="0"/>
          </a:p>
        </p:txBody>
      </p:sp>
      <p:sp>
        <p:nvSpPr>
          <p:cNvPr id="10" name="object 2">
            <a:extLst>
              <a:ext uri="{FF2B5EF4-FFF2-40B4-BE49-F238E27FC236}">
                <a16:creationId xmlns:a16="http://schemas.microsoft.com/office/drawing/2014/main" id="{4A9AA23B-D638-02A0-DDBC-0C12C8BE2CFA}"/>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Transformation de données</a:t>
            </a:r>
            <a:endParaRPr sz="3600" dirty="0"/>
          </a:p>
        </p:txBody>
      </p:sp>
      <p:sp>
        <p:nvSpPr>
          <p:cNvPr id="14" name="TextBox 13">
            <a:extLst>
              <a:ext uri="{FF2B5EF4-FFF2-40B4-BE49-F238E27FC236}">
                <a16:creationId xmlns:a16="http://schemas.microsoft.com/office/drawing/2014/main" id="{B8B2902D-CF3D-31D0-4B85-0CD9B58EFDC7}"/>
              </a:ext>
            </a:extLst>
          </p:cNvPr>
          <p:cNvSpPr txBox="1"/>
          <p:nvPr/>
        </p:nvSpPr>
        <p:spPr>
          <a:xfrm>
            <a:off x="176464" y="1519984"/>
            <a:ext cx="8763000" cy="880369"/>
          </a:xfrm>
          <a:prstGeom prst="rect">
            <a:avLst/>
          </a:prstGeom>
          <a:solidFill>
            <a:schemeClr val="bg1">
              <a:lumMod val="85000"/>
            </a:schemeClr>
          </a:solidFill>
        </p:spPr>
        <p:txBody>
          <a:bodyPr wrap="square">
            <a:spAutoFit/>
          </a:bodyPr>
          <a:lstStyle/>
          <a:p>
            <a:pPr>
              <a:lnSpc>
                <a:spcPct val="150000"/>
              </a:lnSpc>
            </a:pPr>
            <a:r>
              <a:rPr lang="fr-FR" dirty="0"/>
              <a:t>De nouveaux attributs sont construits et ajoutés à partir de l'ensemble d'attributs existants afin d'aider le processus d'exploration de données.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D70043-4ED6-3430-3C27-2F9429A4BDC2}"/>
                  </a:ext>
                </a:extLst>
              </p:cNvPr>
              <p:cNvSpPr txBox="1"/>
              <p:nvPr/>
            </p:nvSpPr>
            <p:spPr>
              <a:xfrm>
                <a:off x="76200" y="3032412"/>
                <a:ext cx="9067800" cy="1522276"/>
              </a:xfrm>
              <a:prstGeom prst="rect">
                <a:avLst/>
              </a:prstGeom>
              <a:noFill/>
            </p:spPr>
            <p:txBody>
              <a:bodyPr wrap="square">
                <a:spAutoFit/>
              </a:bodyPr>
              <a:lstStyle/>
              <a:p>
                <a:pPr>
                  <a:buNone/>
                </a:pPr>
                <a:r>
                  <a:rPr lang="fr-FR" b="1" dirty="0"/>
                  <a:t>Ratio d'endettement : </a:t>
                </a:r>
                <a:r>
                  <a:rPr lang="fr-FR" dirty="0"/>
                  <a:t>Estimer le </a:t>
                </a:r>
                <a:r>
                  <a:rPr lang="fr-FR" b="1" dirty="0"/>
                  <a:t>niveau d'endettement</a:t>
                </a:r>
                <a:r>
                  <a:rPr lang="fr-FR" dirty="0"/>
                  <a:t> d'un client par rapport à ses revenus.</a:t>
                </a:r>
              </a:p>
              <a:p>
                <a:pPr marL="285750" indent="-285750">
                  <a:spcBef>
                    <a:spcPts val="1200"/>
                  </a:spcBef>
                  <a:buFont typeface="Wingdings" panose="05000000000000000000" pitchFamily="2" charset="2"/>
                  <a:buChar char="q"/>
                </a:pPr>
                <a:r>
                  <a:rPr lang="fr-FR" b="1" dirty="0"/>
                  <a:t>Attributs de base</a:t>
                </a:r>
                <a:r>
                  <a:rPr lang="fr-FR" dirty="0"/>
                  <a:t> : Revenu annuel du client, Montant total des dettes (prêts, cartes de crédit).</a:t>
                </a:r>
              </a:p>
              <a:p>
                <a:pPr marL="285750" indent="-285750">
                  <a:buFont typeface="Wingdings" panose="05000000000000000000" pitchFamily="2" charset="2"/>
                  <a:buChar char="q"/>
                </a:pPr>
                <a:r>
                  <a:rPr lang="fr-FR" b="1" dirty="0"/>
                  <a:t>Attribut construit</a:t>
                </a:r>
                <a:r>
                  <a:rPr lang="fr-FR" dirty="0"/>
                  <a:t> : Ratio d’endettement </a:t>
                </a:r>
                <a14:m>
                  <m:oMath xmlns:m="http://schemas.openxmlformats.org/officeDocument/2006/math">
                    <m:r>
                      <a:rPr lang="fr-FR" b="0" i="1" smtClean="0">
                        <a:latin typeface="Cambria Math" panose="02040503050406030204" pitchFamily="18" charset="0"/>
                      </a:rPr>
                      <m:t>=</m:t>
                    </m:r>
                    <m:f>
                      <m:fPr>
                        <m:ctrlPr>
                          <a:rPr lang="fr-FR" b="0" i="1" smtClean="0">
                            <a:latin typeface="Cambria Math" panose="02040503050406030204" pitchFamily="18" charset="0"/>
                          </a:rPr>
                        </m:ctrlPr>
                      </m:fPr>
                      <m:num>
                        <m:r>
                          <m:rPr>
                            <m:nor/>
                          </m:rPr>
                          <a:rPr lang="fr-FR" dirty="0"/>
                          <m:t>Total</m:t>
                        </m:r>
                        <m:r>
                          <m:rPr>
                            <m:nor/>
                          </m:rPr>
                          <a:rPr lang="fr-FR" dirty="0"/>
                          <m:t> </m:t>
                        </m:r>
                        <m:r>
                          <m:rPr>
                            <m:nor/>
                          </m:rPr>
                          <a:rPr lang="fr-FR" dirty="0"/>
                          <m:t>des</m:t>
                        </m:r>
                        <m:r>
                          <m:rPr>
                            <m:nor/>
                          </m:rPr>
                          <a:rPr lang="fr-FR" dirty="0"/>
                          <m:t> </m:t>
                        </m:r>
                        <m:r>
                          <m:rPr>
                            <m:nor/>
                          </m:rPr>
                          <a:rPr lang="fr-FR" dirty="0"/>
                          <m:t>dettes</m:t>
                        </m:r>
                      </m:num>
                      <m:den>
                        <m:r>
                          <m:rPr>
                            <m:nor/>
                          </m:rPr>
                          <a:rPr lang="fr-FR" dirty="0"/>
                          <m:t>Revenu</m:t>
                        </m:r>
                        <m:r>
                          <m:rPr>
                            <m:nor/>
                          </m:rPr>
                          <a:rPr lang="fr-FR" dirty="0"/>
                          <m:t> </m:t>
                        </m:r>
                        <m:r>
                          <m:rPr>
                            <m:nor/>
                          </m:rPr>
                          <a:rPr lang="fr-FR" dirty="0"/>
                          <m:t>annuel</m:t>
                        </m:r>
                      </m:den>
                    </m:f>
                  </m:oMath>
                </a14:m>
                <a:r>
                  <a:rPr lang="fr-FR" dirty="0"/>
                  <a:t> ​</a:t>
                </a:r>
              </a:p>
            </p:txBody>
          </p:sp>
        </mc:Choice>
        <mc:Fallback xmlns="">
          <p:sp>
            <p:nvSpPr>
              <p:cNvPr id="18" name="TextBox 17">
                <a:extLst>
                  <a:ext uri="{FF2B5EF4-FFF2-40B4-BE49-F238E27FC236}">
                    <a16:creationId xmlns:a16="http://schemas.microsoft.com/office/drawing/2014/main" id="{D1D70043-4ED6-3430-3C27-2F9429A4BDC2}"/>
                  </a:ext>
                </a:extLst>
              </p:cNvPr>
              <p:cNvSpPr txBox="1">
                <a:spLocks noRot="1" noChangeAspect="1" noMove="1" noResize="1" noEditPoints="1" noAdjustHandles="1" noChangeArrowheads="1" noChangeShapeType="1" noTextEdit="1"/>
              </p:cNvSpPr>
              <p:nvPr/>
            </p:nvSpPr>
            <p:spPr>
              <a:xfrm>
                <a:off x="76200" y="3032412"/>
                <a:ext cx="9067800" cy="1522276"/>
              </a:xfrm>
              <a:prstGeom prst="rect">
                <a:avLst/>
              </a:prstGeom>
              <a:blipFill>
                <a:blip r:embed="rId3"/>
                <a:stretch>
                  <a:fillRect l="-605" t="-2000" b="-1600"/>
                </a:stretch>
              </a:blipFill>
            </p:spPr>
            <p:txBody>
              <a:bodyPr/>
              <a:lstStyle/>
              <a:p>
                <a:r>
                  <a:rPr lang="fr-FR">
                    <a:noFill/>
                  </a:rPr>
                  <a:t> </a:t>
                </a:r>
              </a:p>
            </p:txBody>
          </p:sp>
        </mc:Fallback>
      </mc:AlternateContent>
      <p:sp>
        <p:nvSpPr>
          <p:cNvPr id="20" name="TextBox 19">
            <a:extLst>
              <a:ext uri="{FF2B5EF4-FFF2-40B4-BE49-F238E27FC236}">
                <a16:creationId xmlns:a16="http://schemas.microsoft.com/office/drawing/2014/main" id="{76B2CAAD-098A-A77F-70CE-BE3F5F49425F}"/>
              </a:ext>
            </a:extLst>
          </p:cNvPr>
          <p:cNvSpPr txBox="1"/>
          <p:nvPr/>
        </p:nvSpPr>
        <p:spPr>
          <a:xfrm>
            <a:off x="92240" y="4647732"/>
            <a:ext cx="8915400" cy="1295868"/>
          </a:xfrm>
          <a:prstGeom prst="rect">
            <a:avLst/>
          </a:prstGeom>
          <a:noFill/>
        </p:spPr>
        <p:txBody>
          <a:bodyPr wrap="square">
            <a:spAutoFit/>
          </a:bodyPr>
          <a:lstStyle/>
          <a:p>
            <a:pPr>
              <a:lnSpc>
                <a:spcPct val="150000"/>
              </a:lnSpc>
            </a:pPr>
            <a:r>
              <a:rPr lang="fr-FR" dirty="0"/>
              <a:t>Si un client gagne 5000000 Da  par an et a des dettes totales de 3000000 Da, le </a:t>
            </a:r>
            <a:r>
              <a:rPr lang="fr-FR" b="1" dirty="0"/>
              <a:t>ratio d'endettement</a:t>
            </a:r>
            <a:r>
              <a:rPr lang="fr-FR" dirty="0"/>
              <a:t> serait de 0,6. Cela permet à la banque de mieux évaluer le risque qu’un client ne rembourse pas ses dettes.</a:t>
            </a:r>
          </a:p>
        </p:txBody>
      </p:sp>
      <p:sp>
        <p:nvSpPr>
          <p:cNvPr id="22" name="TextBox 21">
            <a:extLst>
              <a:ext uri="{FF2B5EF4-FFF2-40B4-BE49-F238E27FC236}">
                <a16:creationId xmlns:a16="http://schemas.microsoft.com/office/drawing/2014/main" id="{4D0A7116-ED92-BADA-EA3A-2A42128EF376}"/>
              </a:ext>
            </a:extLst>
          </p:cNvPr>
          <p:cNvSpPr txBox="1"/>
          <p:nvPr/>
        </p:nvSpPr>
        <p:spPr>
          <a:xfrm>
            <a:off x="-31712" y="2590800"/>
            <a:ext cx="1243554" cy="439541"/>
          </a:xfrm>
          <a:prstGeom prst="rect">
            <a:avLst/>
          </a:prstGeom>
          <a:noFill/>
        </p:spPr>
        <p:txBody>
          <a:bodyPr wrap="square">
            <a:spAutoFit/>
          </a:bodyPr>
          <a:lstStyle/>
          <a:p>
            <a:r>
              <a:rPr lang="fr-FR" sz="2000" b="1" dirty="0">
                <a:solidFill>
                  <a:schemeClr val="tx2"/>
                </a:solidFill>
              </a:rPr>
              <a:t>Exemple</a:t>
            </a:r>
            <a:endParaRPr lang="fr-F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p:nvPr/>
        </p:nvSpPr>
        <p:spPr>
          <a:xfrm>
            <a:off x="2197607" y="2319527"/>
            <a:ext cx="4748784" cy="2206752"/>
          </a:xfrm>
          <a:prstGeom prst="rect">
            <a:avLst/>
          </a:prstGeom>
          <a:blipFill>
            <a:blip r:embed="rId2" cstate="print"/>
            <a:stretch>
              <a:fillRect/>
            </a:stretch>
          </a:blipFill>
        </p:spPr>
        <p:txBody>
          <a:bodyPr wrap="square" lIns="0" tIns="0" rIns="0" bIns="0" rtlCol="0"/>
          <a:lstStyle/>
          <a:p>
            <a:endParaRPr/>
          </a:p>
        </p:txBody>
      </p:sp>
      <p:sp>
        <p:nvSpPr>
          <p:cNvPr id="2" name="Slide Number Placeholder 1">
            <a:extLst>
              <a:ext uri="{FF2B5EF4-FFF2-40B4-BE49-F238E27FC236}">
                <a16:creationId xmlns:a16="http://schemas.microsoft.com/office/drawing/2014/main" id="{4DA16B6A-47F3-18B2-B377-A040B18B0AB5}"/>
              </a:ext>
            </a:extLst>
          </p:cNvPr>
          <p:cNvSpPr>
            <a:spLocks noGrp="1"/>
          </p:cNvSpPr>
          <p:nvPr>
            <p:ph type="sldNum" sz="quarter" idx="7"/>
          </p:nvPr>
        </p:nvSpPr>
        <p:spPr/>
        <p:txBody>
          <a:bodyPr/>
          <a:lstStyle/>
          <a:p>
            <a:pPr marL="38100">
              <a:lnSpc>
                <a:spcPts val="1240"/>
              </a:lnSpc>
            </a:pPr>
            <a:fld id="{81D60167-4931-47E6-BA6A-407CBD079E47}" type="slidenum">
              <a:rPr lang="fr-FR" smtClean="0"/>
              <a:t>69</a:t>
            </a:fld>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6B1067C-35C6-5DBB-F2DE-2AD10203925E}"/>
            </a:ext>
          </a:extLst>
        </p:cNvPr>
        <p:cNvGrpSpPr/>
        <p:nvPr/>
      </p:nvGrpSpPr>
      <p:grpSpPr>
        <a:xfrm>
          <a:off x="0" y="0"/>
          <a:ext cx="0" cy="0"/>
          <a:chOff x="0" y="0"/>
          <a:chExt cx="0" cy="0"/>
        </a:xfrm>
      </p:grpSpPr>
      <p:grpSp>
        <p:nvGrpSpPr>
          <p:cNvPr id="17" name="Group 16">
            <a:extLst>
              <a:ext uri="{FF2B5EF4-FFF2-40B4-BE49-F238E27FC236}">
                <a16:creationId xmlns:a16="http://schemas.microsoft.com/office/drawing/2014/main" id="{96740C1C-0559-B25A-6EC9-162D0E13E11C}"/>
              </a:ext>
            </a:extLst>
          </p:cNvPr>
          <p:cNvGrpSpPr/>
          <p:nvPr/>
        </p:nvGrpSpPr>
        <p:grpSpPr>
          <a:xfrm>
            <a:off x="103200" y="2521912"/>
            <a:ext cx="2411400" cy="1534466"/>
            <a:chOff x="103200" y="2127934"/>
            <a:chExt cx="2411400" cy="1534466"/>
          </a:xfrm>
        </p:grpSpPr>
        <p:sp>
          <p:nvSpPr>
            <p:cNvPr id="8" name="TextBox 7">
              <a:extLst>
                <a:ext uri="{FF2B5EF4-FFF2-40B4-BE49-F238E27FC236}">
                  <a16:creationId xmlns:a16="http://schemas.microsoft.com/office/drawing/2014/main" id="{57DDE835-690F-7CCA-B2A0-BC3260A5E3AD}"/>
                </a:ext>
              </a:extLst>
            </p:cNvPr>
            <p:cNvSpPr txBox="1"/>
            <p:nvPr/>
          </p:nvSpPr>
          <p:spPr>
            <a:xfrm>
              <a:off x="234525" y="2127934"/>
              <a:ext cx="2280075" cy="338554"/>
            </a:xfrm>
            <a:prstGeom prst="rect">
              <a:avLst/>
            </a:prstGeom>
            <a:noFill/>
          </p:spPr>
          <p:txBody>
            <a:bodyPr wrap="square">
              <a:spAutoFit/>
            </a:bodyPr>
            <a:lstStyle/>
            <a:p>
              <a:r>
                <a:rPr lang="fr-FR" sz="1600" b="1" dirty="0" err="1"/>
                <a:t>Understanding</a:t>
              </a:r>
              <a:r>
                <a:rPr lang="fr-FR" sz="1600" b="1" dirty="0"/>
                <a:t> </a:t>
              </a:r>
              <a:r>
                <a:rPr lang="fr-FR" sz="1600" b="1" dirty="0" err="1"/>
                <a:t>language</a:t>
              </a:r>
              <a:endParaRPr lang="fr-FR" sz="1600" b="1" dirty="0"/>
            </a:p>
          </p:txBody>
        </p:sp>
        <p:grpSp>
          <p:nvGrpSpPr>
            <p:cNvPr id="9" name="Group 8">
              <a:extLst>
                <a:ext uri="{FF2B5EF4-FFF2-40B4-BE49-F238E27FC236}">
                  <a16:creationId xmlns:a16="http://schemas.microsoft.com/office/drawing/2014/main" id="{85B410A2-181D-80B3-4B94-60F4DB7E819C}"/>
                </a:ext>
              </a:extLst>
            </p:cNvPr>
            <p:cNvGrpSpPr/>
            <p:nvPr/>
          </p:nvGrpSpPr>
          <p:grpSpPr>
            <a:xfrm>
              <a:off x="103200" y="2438400"/>
              <a:ext cx="2383800" cy="1224000"/>
              <a:chOff x="-331200" y="2672081"/>
              <a:chExt cx="2383800" cy="1224000"/>
            </a:xfrm>
          </p:grpSpPr>
          <p:pic>
            <p:nvPicPr>
              <p:cNvPr id="2050" name="Picture 2" descr="ChatGPT — Wikipédia">
                <a:extLst>
                  <a:ext uri="{FF2B5EF4-FFF2-40B4-BE49-F238E27FC236}">
                    <a16:creationId xmlns:a16="http://schemas.microsoft.com/office/drawing/2014/main" id="{8C18516C-5D79-543E-4F84-40EA5B0600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200" y="2776856"/>
                <a:ext cx="1008000" cy="1008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epSeek - Assistant IA ‒ Applis sur Google Play">
                <a:extLst>
                  <a:ext uri="{FF2B5EF4-FFF2-40B4-BE49-F238E27FC236}">
                    <a16:creationId xmlns:a16="http://schemas.microsoft.com/office/drawing/2014/main" id="{3F389199-5E9E-EA85-A69B-A49C0A6DE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00" y="2672081"/>
                <a:ext cx="1224000" cy="1224000"/>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8" name="Group 17">
            <a:extLst>
              <a:ext uri="{FF2B5EF4-FFF2-40B4-BE49-F238E27FC236}">
                <a16:creationId xmlns:a16="http://schemas.microsoft.com/office/drawing/2014/main" id="{395504C3-412E-605A-2C18-1142D4378767}"/>
              </a:ext>
            </a:extLst>
          </p:cNvPr>
          <p:cNvGrpSpPr/>
          <p:nvPr/>
        </p:nvGrpSpPr>
        <p:grpSpPr>
          <a:xfrm>
            <a:off x="2667001" y="2438400"/>
            <a:ext cx="6311436" cy="1825578"/>
            <a:chOff x="2667001" y="2044422"/>
            <a:chExt cx="6311436" cy="1825578"/>
          </a:xfrm>
        </p:grpSpPr>
        <p:sp>
          <p:nvSpPr>
            <p:cNvPr id="11" name="TextBox 10">
              <a:extLst>
                <a:ext uri="{FF2B5EF4-FFF2-40B4-BE49-F238E27FC236}">
                  <a16:creationId xmlns:a16="http://schemas.microsoft.com/office/drawing/2014/main" id="{6C46ED7C-6351-3695-9318-4823CC1303BB}"/>
                </a:ext>
              </a:extLst>
            </p:cNvPr>
            <p:cNvSpPr txBox="1"/>
            <p:nvPr/>
          </p:nvSpPr>
          <p:spPr>
            <a:xfrm>
              <a:off x="4876800" y="2044422"/>
              <a:ext cx="1938975" cy="338554"/>
            </a:xfrm>
            <a:prstGeom prst="rect">
              <a:avLst/>
            </a:prstGeom>
            <a:noFill/>
          </p:spPr>
          <p:txBody>
            <a:bodyPr wrap="square">
              <a:spAutoFit/>
            </a:bodyPr>
            <a:lstStyle/>
            <a:p>
              <a:r>
                <a:rPr lang="fr-FR" sz="1600" b="1" dirty="0" err="1"/>
                <a:t>Recognizing</a:t>
              </a:r>
              <a:r>
                <a:rPr lang="fr-FR" sz="1600" b="1" dirty="0"/>
                <a:t> images</a:t>
              </a:r>
            </a:p>
          </p:txBody>
        </p:sp>
        <p:pic>
          <p:nvPicPr>
            <p:cNvPr id="2056" name="Picture 8" descr="Image Recognition: How to Train AI to Recognize Images in 2025 | Label Your  Data">
              <a:extLst>
                <a:ext uri="{FF2B5EF4-FFF2-40B4-BE49-F238E27FC236}">
                  <a16:creationId xmlns:a16="http://schemas.microsoft.com/office/drawing/2014/main" id="{FEE13D7B-CC13-6F59-13AE-CF6C57CBDB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1" y="2454168"/>
              <a:ext cx="2533253" cy="1332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NIST dataset introduction">
              <a:extLst>
                <a:ext uri="{FF2B5EF4-FFF2-40B4-BE49-F238E27FC236}">
                  <a16:creationId xmlns:a16="http://schemas.microsoft.com/office/drawing/2014/main" id="{41BD8B3A-7D4B-6474-C7A6-56EF292353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16527" y="2437256"/>
              <a:ext cx="1826349" cy="1368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ntelligent Arabic Handwriting Recognition Using Different Standalone and  Hybrid CNN Architectures">
              <a:extLst>
                <a:ext uri="{FF2B5EF4-FFF2-40B4-BE49-F238E27FC236}">
                  <a16:creationId xmlns:a16="http://schemas.microsoft.com/office/drawing/2014/main" id="{817C2C39-5715-AA2E-9E36-494D3309D3C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9001" y="2286000"/>
              <a:ext cx="1739436" cy="1584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0" name="Group 19">
            <a:extLst>
              <a:ext uri="{FF2B5EF4-FFF2-40B4-BE49-F238E27FC236}">
                <a16:creationId xmlns:a16="http://schemas.microsoft.com/office/drawing/2014/main" id="{D16D4E2B-72FE-97AC-E42F-657FA2847009}"/>
              </a:ext>
            </a:extLst>
          </p:cNvPr>
          <p:cNvGrpSpPr/>
          <p:nvPr/>
        </p:nvGrpSpPr>
        <p:grpSpPr>
          <a:xfrm>
            <a:off x="1787028" y="4678213"/>
            <a:ext cx="2249997" cy="1583165"/>
            <a:chOff x="103200" y="3867835"/>
            <a:chExt cx="2249997" cy="1583165"/>
          </a:xfrm>
        </p:grpSpPr>
        <p:pic>
          <p:nvPicPr>
            <p:cNvPr id="2062" name="Picture 14" descr="Machine Learning and Artificial Intelligence (AI) – Examples, Pros and Cons  - Total Phase">
              <a:extLst>
                <a:ext uri="{FF2B5EF4-FFF2-40B4-BE49-F238E27FC236}">
                  <a16:creationId xmlns:a16="http://schemas.microsoft.com/office/drawing/2014/main" id="{D4109B33-1D2B-0EAD-0A8C-32CE44826B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200" y="4191000"/>
              <a:ext cx="2249997" cy="126000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2D6FF35A-909B-0F6E-99F5-64AF988ADA3D}"/>
                </a:ext>
              </a:extLst>
            </p:cNvPr>
            <p:cNvSpPr txBox="1"/>
            <p:nvPr/>
          </p:nvSpPr>
          <p:spPr>
            <a:xfrm>
              <a:off x="407335" y="3867835"/>
              <a:ext cx="1713054" cy="307776"/>
            </a:xfrm>
            <a:prstGeom prst="rect">
              <a:avLst/>
            </a:prstGeom>
            <a:noFill/>
          </p:spPr>
          <p:txBody>
            <a:bodyPr wrap="square">
              <a:spAutoFit/>
            </a:bodyPr>
            <a:lstStyle/>
            <a:p>
              <a:r>
                <a:rPr lang="fr-FR" sz="1600" b="1" dirty="0"/>
                <a:t>Machine Learning</a:t>
              </a:r>
            </a:p>
          </p:txBody>
        </p:sp>
      </p:grpSp>
      <p:grpSp>
        <p:nvGrpSpPr>
          <p:cNvPr id="3" name="Group 2">
            <a:extLst>
              <a:ext uri="{FF2B5EF4-FFF2-40B4-BE49-F238E27FC236}">
                <a16:creationId xmlns:a16="http://schemas.microsoft.com/office/drawing/2014/main" id="{578EFF28-FCDD-CB73-159B-E658FCF6922F}"/>
              </a:ext>
            </a:extLst>
          </p:cNvPr>
          <p:cNvGrpSpPr/>
          <p:nvPr/>
        </p:nvGrpSpPr>
        <p:grpSpPr>
          <a:xfrm>
            <a:off x="4619625" y="4427591"/>
            <a:ext cx="2619375" cy="2062387"/>
            <a:chOff x="3097200" y="3873699"/>
            <a:chExt cx="2619375" cy="2062387"/>
          </a:xfrm>
        </p:grpSpPr>
        <p:pic>
          <p:nvPicPr>
            <p:cNvPr id="2066" name="Picture 18" descr="How Tesla Is Using Artificial Intelligence to Create The Autonomous Cars Of  The Future | Bernard Marr">
              <a:extLst>
                <a:ext uri="{FF2B5EF4-FFF2-40B4-BE49-F238E27FC236}">
                  <a16:creationId xmlns:a16="http://schemas.microsoft.com/office/drawing/2014/main" id="{55D1B32A-FB7D-318A-3EEE-F72B995D8D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7200" y="419301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386D670-1655-EFAF-7E03-B03D2BE5CFC2}"/>
                </a:ext>
              </a:extLst>
            </p:cNvPr>
            <p:cNvSpPr txBox="1"/>
            <p:nvPr/>
          </p:nvSpPr>
          <p:spPr>
            <a:xfrm>
              <a:off x="3718206" y="3873699"/>
              <a:ext cx="1287043" cy="338554"/>
            </a:xfrm>
            <a:prstGeom prst="rect">
              <a:avLst/>
            </a:prstGeom>
            <a:noFill/>
          </p:spPr>
          <p:txBody>
            <a:bodyPr wrap="square">
              <a:spAutoFit/>
            </a:bodyPr>
            <a:lstStyle/>
            <a:p>
              <a:r>
                <a:rPr lang="fr-FR" sz="1600" b="1" dirty="0"/>
                <a:t>Cars Driving</a:t>
              </a:r>
            </a:p>
          </p:txBody>
        </p:sp>
      </p:grpSp>
      <p:sp>
        <p:nvSpPr>
          <p:cNvPr id="7" name="Rectangle: Rounded Corners 6">
            <a:extLst>
              <a:ext uri="{FF2B5EF4-FFF2-40B4-BE49-F238E27FC236}">
                <a16:creationId xmlns:a16="http://schemas.microsoft.com/office/drawing/2014/main" id="{0DAF2AF1-DDB7-4B8C-3E15-BA45018997A5}"/>
              </a:ext>
            </a:extLst>
          </p:cNvPr>
          <p:cNvSpPr/>
          <p:nvPr/>
        </p:nvSpPr>
        <p:spPr>
          <a:xfrm>
            <a:off x="103201" y="762000"/>
            <a:ext cx="8875236" cy="1332000"/>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50000"/>
              </a:lnSpc>
              <a:spcBef>
                <a:spcPts val="600"/>
              </a:spcBef>
              <a:spcAft>
                <a:spcPts val="600"/>
              </a:spcAft>
            </a:pPr>
            <a:r>
              <a:rPr lang="fr-FR" sz="2000" dirty="0">
                <a:solidFill>
                  <a:schemeClr val="tx1"/>
                </a:solidFill>
              </a:rPr>
              <a:t>Domaine de l'informatique qui se concentre sur la création de machines ou de systèmes capables d'effectuer des tâches qui nécessitent généralement l'intelligence humaine.</a:t>
            </a:r>
          </a:p>
        </p:txBody>
      </p:sp>
      <p:sp>
        <p:nvSpPr>
          <p:cNvPr id="6" name="object 2">
            <a:extLst>
              <a:ext uri="{FF2B5EF4-FFF2-40B4-BE49-F238E27FC236}">
                <a16:creationId xmlns:a16="http://schemas.microsoft.com/office/drawing/2014/main" id="{9E219D8E-A666-E222-3D81-2B798A4A89BA}"/>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solidFill>
                  <a:schemeClr val="bg1"/>
                </a:solidFill>
              </a:rPr>
              <a:t>I</a:t>
            </a:r>
            <a:r>
              <a:rPr lang="fr-FR" sz="3600" spc="405" dirty="0"/>
              <a:t>ntelligence </a:t>
            </a:r>
            <a:r>
              <a:rPr lang="fr-FR" sz="3600" spc="405" dirty="0">
                <a:solidFill>
                  <a:schemeClr val="bg1"/>
                </a:solidFill>
              </a:rPr>
              <a:t>A</a:t>
            </a:r>
            <a:r>
              <a:rPr lang="fr-FR" sz="3600" spc="405" dirty="0"/>
              <a:t>rtificielle (</a:t>
            </a:r>
            <a:r>
              <a:rPr lang="fr-FR" sz="3600" spc="405" dirty="0">
                <a:solidFill>
                  <a:schemeClr val="bg1"/>
                </a:solidFill>
              </a:rPr>
              <a:t>IA</a:t>
            </a:r>
            <a:r>
              <a:rPr lang="fr-FR" sz="3600" spc="405" dirty="0"/>
              <a:t>)</a:t>
            </a:r>
            <a:endParaRPr sz="3600" dirty="0"/>
          </a:p>
        </p:txBody>
      </p:sp>
      <p:sp>
        <p:nvSpPr>
          <p:cNvPr id="2" name="Slide Number Placeholder 1">
            <a:extLst>
              <a:ext uri="{FF2B5EF4-FFF2-40B4-BE49-F238E27FC236}">
                <a16:creationId xmlns:a16="http://schemas.microsoft.com/office/drawing/2014/main" id="{0466CF42-D801-6452-30EC-0AC01F7CAB3C}"/>
              </a:ext>
            </a:extLst>
          </p:cNvPr>
          <p:cNvSpPr>
            <a:spLocks noGrp="1"/>
          </p:cNvSpPr>
          <p:nvPr>
            <p:ph type="sldNum" sz="quarter" idx="7"/>
          </p:nvPr>
        </p:nvSpPr>
        <p:spPr/>
        <p:txBody>
          <a:bodyPr/>
          <a:lstStyle/>
          <a:p>
            <a:pPr marL="38100">
              <a:lnSpc>
                <a:spcPts val="1240"/>
              </a:lnSpc>
            </a:pPr>
            <a:fld id="{81D60167-4931-47E6-BA6A-407CBD079E47}" type="slidenum">
              <a:rPr lang="fr-FR" smtClean="0"/>
              <a:t>7</a:t>
            </a:fld>
            <a:endParaRPr lang="fr-FR" dirty="0"/>
          </a:p>
        </p:txBody>
      </p:sp>
    </p:spTree>
    <p:extLst>
      <p:ext uri="{BB962C8B-B14F-4D97-AF65-F5344CB8AC3E}">
        <p14:creationId xmlns:p14="http://schemas.microsoft.com/office/powerpoint/2010/main" val="1847536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8062BF-CA9B-0620-7E8B-14C29BDDB831}"/>
            </a:ext>
          </a:extLst>
        </p:cNvPr>
        <p:cNvGrpSpPr/>
        <p:nvPr/>
      </p:nvGrpSpPr>
      <p:grpSpPr>
        <a:xfrm>
          <a:off x="0" y="0"/>
          <a:ext cx="0" cy="0"/>
          <a:chOff x="0" y="0"/>
          <a:chExt cx="0" cy="0"/>
        </a:xfrm>
      </p:grpSpPr>
      <p:pic>
        <p:nvPicPr>
          <p:cNvPr id="2064" name="Picture 16">
            <a:extLst>
              <a:ext uri="{FF2B5EF4-FFF2-40B4-BE49-F238E27FC236}">
                <a16:creationId xmlns:a16="http://schemas.microsoft.com/office/drawing/2014/main" id="{6A6EB05C-F92A-5793-0D3F-5EF3C369F95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3600" y="1260991"/>
            <a:ext cx="3008000" cy="169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A6468F5-2F03-7E1C-7A80-A97310F6BBA8}"/>
              </a:ext>
            </a:extLst>
          </p:cNvPr>
          <p:cNvSpPr txBox="1"/>
          <p:nvPr/>
        </p:nvSpPr>
        <p:spPr>
          <a:xfrm>
            <a:off x="87468" y="762000"/>
            <a:ext cx="5531276" cy="129586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t>Les dirigeants et les responsables d’entreprise sont soumis à une pression croissante pour </a:t>
            </a:r>
            <a:r>
              <a:rPr lang="fr-FR" b="1" dirty="0"/>
              <a:t>prendre les bonnes décisions</a:t>
            </a:r>
            <a:r>
              <a:rPr lang="fr-FR" dirty="0"/>
              <a:t> sur leur lieu de travail.</a:t>
            </a:r>
          </a:p>
        </p:txBody>
      </p:sp>
      <p:pic>
        <p:nvPicPr>
          <p:cNvPr id="3074" name="Picture 2" descr="Robotics and Artificial Intelligence For Decision-Making">
            <a:extLst>
              <a:ext uri="{FF2B5EF4-FFF2-40B4-BE49-F238E27FC236}">
                <a16:creationId xmlns:a16="http://schemas.microsoft.com/office/drawing/2014/main" id="{6E776FD5-F6F8-7570-F44F-F9DB34D1F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3984600"/>
            <a:ext cx="3080000" cy="1980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E5084EE-6F47-D54C-5F05-C7FA02ABEE7B}"/>
              </a:ext>
            </a:extLst>
          </p:cNvPr>
          <p:cNvSpPr txBox="1"/>
          <p:nvPr/>
        </p:nvSpPr>
        <p:spPr>
          <a:xfrm>
            <a:off x="87468" y="2368936"/>
            <a:ext cx="5607476" cy="2126864"/>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t>Selon une étude menée par</a:t>
            </a:r>
            <a:r>
              <a:rPr lang="fr-FR" b="1" dirty="0"/>
              <a:t> Oracle </a:t>
            </a:r>
            <a:r>
              <a:rPr lang="fr-FR" dirty="0"/>
              <a:t>et</a:t>
            </a:r>
            <a:r>
              <a:rPr lang="fr-FR" b="1" dirty="0"/>
              <a:t> Seth Stephens-</a:t>
            </a:r>
            <a:r>
              <a:rPr lang="fr-FR" b="1" dirty="0" err="1"/>
              <a:t>Davidowitz</a:t>
            </a:r>
            <a:r>
              <a:rPr lang="fr-FR" dirty="0"/>
              <a:t>, </a:t>
            </a:r>
            <a:r>
              <a:rPr lang="fr-FR" b="1" dirty="0"/>
              <a:t>85 % </a:t>
            </a:r>
            <a:r>
              <a:rPr lang="fr-FR" dirty="0"/>
              <a:t>des dirigeants ont déjà ressenti du </a:t>
            </a:r>
            <a:r>
              <a:rPr lang="fr-FR" b="1" u="sng" dirty="0"/>
              <a:t>stress</a:t>
            </a:r>
            <a:r>
              <a:rPr lang="fr-FR" b="1" dirty="0"/>
              <a:t> </a:t>
            </a:r>
            <a:r>
              <a:rPr lang="fr-FR" dirty="0"/>
              <a:t>lié à la prise de décision, et 3/4 d’entre eux ont vu le nombre de décisions à prendre chaque jour augmenter par dix au cours des trois dernières années.</a:t>
            </a:r>
          </a:p>
        </p:txBody>
      </p:sp>
      <p:sp>
        <p:nvSpPr>
          <p:cNvPr id="7" name="TextBox 6">
            <a:extLst>
              <a:ext uri="{FF2B5EF4-FFF2-40B4-BE49-F238E27FC236}">
                <a16:creationId xmlns:a16="http://schemas.microsoft.com/office/drawing/2014/main" id="{49E553F8-120C-B13E-950D-9DC6D581AFDD}"/>
              </a:ext>
            </a:extLst>
          </p:cNvPr>
          <p:cNvSpPr txBox="1"/>
          <p:nvPr/>
        </p:nvSpPr>
        <p:spPr>
          <a:xfrm>
            <a:off x="87468" y="4852002"/>
            <a:ext cx="5607476" cy="129586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fr-FR" dirty="0"/>
              <a:t>Il est estimé que </a:t>
            </a:r>
            <a:r>
              <a:rPr lang="fr-FR" b="1" dirty="0"/>
              <a:t>de mauvaises décisions</a:t>
            </a:r>
            <a:r>
              <a:rPr lang="fr-FR" dirty="0"/>
              <a:t> coûtent aux entreprises en moyenne </a:t>
            </a:r>
            <a:r>
              <a:rPr lang="fr-FR" b="1" dirty="0"/>
              <a:t>au moins 3 % de leurs bénéfices</a:t>
            </a:r>
            <a:r>
              <a:rPr lang="fr-FR" dirty="0"/>
              <a:t>.</a:t>
            </a:r>
            <a:endParaRPr lang="fr-FR" dirty="0">
              <a:latin typeface="Tiempos Text"/>
            </a:endParaRPr>
          </a:p>
        </p:txBody>
      </p:sp>
      <p:sp>
        <p:nvSpPr>
          <p:cNvPr id="10" name="object 2">
            <a:extLst>
              <a:ext uri="{FF2B5EF4-FFF2-40B4-BE49-F238E27FC236}">
                <a16:creationId xmlns:a16="http://schemas.microsoft.com/office/drawing/2014/main" id="{E586C5DB-7104-6276-164F-1E91168E5D87}"/>
              </a:ext>
            </a:extLst>
          </p:cNvPr>
          <p:cNvSpPr txBox="1">
            <a:spLocks noGrp="1"/>
          </p:cNvSpPr>
          <p:nvPr>
            <p:ph type="title"/>
          </p:nvPr>
        </p:nvSpPr>
        <p:spPr>
          <a:xfrm>
            <a:off x="0" y="-25484"/>
            <a:ext cx="9144000" cy="443711"/>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2800" spc="405" dirty="0" err="1"/>
              <a:t>Iaet</a:t>
            </a:r>
            <a:r>
              <a:rPr lang="fr-FR" sz="2800" spc="405" dirty="0"/>
              <a:t> la prise de </a:t>
            </a:r>
            <a:r>
              <a:rPr lang="fr-FR" sz="2800" spc="405" dirty="0" err="1"/>
              <a:t>décison</a:t>
            </a:r>
            <a:endParaRPr sz="2800" dirty="0">
              <a:solidFill>
                <a:schemeClr val="bg1"/>
              </a:solidFill>
            </a:endParaRPr>
          </a:p>
        </p:txBody>
      </p:sp>
      <p:sp>
        <p:nvSpPr>
          <p:cNvPr id="11" name="Slide Number Placeholder 10">
            <a:extLst>
              <a:ext uri="{FF2B5EF4-FFF2-40B4-BE49-F238E27FC236}">
                <a16:creationId xmlns:a16="http://schemas.microsoft.com/office/drawing/2014/main" id="{DFC22C88-5773-2962-7BE3-9C51CA0307E6}"/>
              </a:ext>
            </a:extLst>
          </p:cNvPr>
          <p:cNvSpPr>
            <a:spLocks noGrp="1"/>
          </p:cNvSpPr>
          <p:nvPr>
            <p:ph type="sldNum" sz="quarter" idx="7"/>
          </p:nvPr>
        </p:nvSpPr>
        <p:spPr/>
        <p:txBody>
          <a:bodyPr/>
          <a:lstStyle/>
          <a:p>
            <a:pPr marL="38100">
              <a:lnSpc>
                <a:spcPts val="1240"/>
              </a:lnSpc>
            </a:pPr>
            <a:fld id="{81D60167-4931-47E6-BA6A-407CBD079E47}" type="slidenum">
              <a:rPr lang="fr-FR" smtClean="0"/>
              <a:t>8</a:t>
            </a:fld>
            <a:endParaRPr lang="fr-FR" dirty="0"/>
          </a:p>
        </p:txBody>
      </p:sp>
    </p:spTree>
    <p:extLst>
      <p:ext uri="{BB962C8B-B14F-4D97-AF65-F5344CB8AC3E}">
        <p14:creationId xmlns:p14="http://schemas.microsoft.com/office/powerpoint/2010/main" val="419915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783FB77-9AEB-988A-E240-22C7575612B8}"/>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DC810DCF-F5E8-9FAB-5511-7E548F039A09}"/>
              </a:ext>
            </a:extLst>
          </p:cNvPr>
          <p:cNvGrpSpPr/>
          <p:nvPr/>
        </p:nvGrpSpPr>
        <p:grpSpPr>
          <a:xfrm>
            <a:off x="159042" y="4191000"/>
            <a:ext cx="8842624" cy="806663"/>
            <a:chOff x="159042" y="4207040"/>
            <a:chExt cx="8842624" cy="806663"/>
          </a:xfrm>
        </p:grpSpPr>
        <p:sp>
          <p:nvSpPr>
            <p:cNvPr id="3" name="Rectangle 2">
              <a:extLst>
                <a:ext uri="{FF2B5EF4-FFF2-40B4-BE49-F238E27FC236}">
                  <a16:creationId xmlns:a16="http://schemas.microsoft.com/office/drawing/2014/main" id="{58D97745-D73F-2148-ED86-5931FC250445}"/>
                </a:ext>
              </a:extLst>
            </p:cNvPr>
            <p:cNvSpPr/>
            <p:nvPr/>
          </p:nvSpPr>
          <p:spPr>
            <a:xfrm>
              <a:off x="234042" y="4547937"/>
              <a:ext cx="8767624" cy="46576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fr-FR" dirty="0">
                  <a:solidFill>
                    <a:schemeClr val="tx1"/>
                  </a:solidFill>
                </a:rPr>
                <a:t>Produit du </a:t>
              </a:r>
              <a:r>
                <a:rPr lang="fr-FR" b="1" dirty="0">
                  <a:solidFill>
                    <a:schemeClr val="tx1"/>
                  </a:solidFill>
                </a:rPr>
                <a:t>contenu nouveau</a:t>
              </a:r>
              <a:r>
                <a:rPr lang="fr-FR" dirty="0">
                  <a:solidFill>
                    <a:schemeClr val="tx1"/>
                  </a:solidFill>
                </a:rPr>
                <a:t> à partir de données d’apprentissage : </a:t>
              </a:r>
              <a:r>
                <a:rPr lang="fr-FR" b="1" dirty="0">
                  <a:solidFill>
                    <a:schemeClr val="tx1"/>
                  </a:solidFill>
                </a:rPr>
                <a:t>texte</a:t>
              </a:r>
              <a:r>
                <a:rPr lang="fr-FR" dirty="0">
                  <a:solidFill>
                    <a:schemeClr val="tx1"/>
                  </a:solidFill>
                </a:rPr>
                <a:t>, </a:t>
              </a:r>
              <a:r>
                <a:rPr lang="fr-FR" b="1" dirty="0">
                  <a:solidFill>
                    <a:schemeClr val="tx1"/>
                  </a:solidFill>
                </a:rPr>
                <a:t>images</a:t>
              </a:r>
              <a:r>
                <a:rPr lang="fr-FR" dirty="0">
                  <a:solidFill>
                    <a:schemeClr val="tx1"/>
                  </a:solidFill>
                </a:rPr>
                <a:t>, </a:t>
              </a:r>
              <a:r>
                <a:rPr lang="fr-FR" b="1" dirty="0">
                  <a:solidFill>
                    <a:schemeClr val="tx1"/>
                  </a:solidFill>
                </a:rPr>
                <a:t>sons</a:t>
              </a:r>
              <a:r>
                <a:rPr lang="fr-FR" dirty="0">
                  <a:solidFill>
                    <a:schemeClr val="tx1"/>
                  </a:solidFill>
                </a:rPr>
                <a:t>, etc.</a:t>
              </a:r>
            </a:p>
          </p:txBody>
        </p:sp>
        <p:sp>
          <p:nvSpPr>
            <p:cNvPr id="16" name="object 9">
              <a:extLst>
                <a:ext uri="{FF2B5EF4-FFF2-40B4-BE49-F238E27FC236}">
                  <a16:creationId xmlns:a16="http://schemas.microsoft.com/office/drawing/2014/main" id="{1C23DBE6-B82F-E919-AD68-7A9ADAEC71C7}"/>
                </a:ext>
              </a:extLst>
            </p:cNvPr>
            <p:cNvSpPr/>
            <p:nvPr/>
          </p:nvSpPr>
          <p:spPr>
            <a:xfrm>
              <a:off x="159042" y="4207040"/>
              <a:ext cx="1767441" cy="365760"/>
            </a:xfrm>
            <a:custGeom>
              <a:avLst/>
              <a:gdLst/>
              <a:ahLst/>
              <a:cxnLst/>
              <a:rect l="l" t="t" r="r" b="b"/>
              <a:pathLst>
                <a:path w="1369059" h="360044">
                  <a:moveTo>
                    <a:pt x="1309115" y="0"/>
                  </a:moveTo>
                  <a:lnTo>
                    <a:pt x="60960" y="0"/>
                  </a:lnTo>
                  <a:lnTo>
                    <a:pt x="37290" y="4786"/>
                  </a:lnTo>
                  <a:lnTo>
                    <a:pt x="17907" y="17716"/>
                  </a:lnTo>
                  <a:lnTo>
                    <a:pt x="4810" y="36647"/>
                  </a:lnTo>
                  <a:lnTo>
                    <a:pt x="0" y="59436"/>
                  </a:lnTo>
                  <a:lnTo>
                    <a:pt x="0" y="300227"/>
                  </a:lnTo>
                  <a:lnTo>
                    <a:pt x="4810" y="323659"/>
                  </a:lnTo>
                  <a:lnTo>
                    <a:pt x="17907" y="342518"/>
                  </a:lnTo>
                  <a:lnTo>
                    <a:pt x="37290" y="355091"/>
                  </a:lnTo>
                  <a:lnTo>
                    <a:pt x="60960" y="359663"/>
                  </a:lnTo>
                  <a:lnTo>
                    <a:pt x="1309115" y="359663"/>
                  </a:lnTo>
                  <a:lnTo>
                    <a:pt x="1331904" y="355091"/>
                  </a:lnTo>
                  <a:lnTo>
                    <a:pt x="1350835" y="342518"/>
                  </a:lnTo>
                  <a:lnTo>
                    <a:pt x="1363765" y="323659"/>
                  </a:lnTo>
                  <a:lnTo>
                    <a:pt x="1368552" y="300227"/>
                  </a:lnTo>
                  <a:lnTo>
                    <a:pt x="1368552" y="59436"/>
                  </a:lnTo>
                  <a:lnTo>
                    <a:pt x="1363765" y="36647"/>
                  </a:lnTo>
                  <a:lnTo>
                    <a:pt x="1350835" y="17716"/>
                  </a:lnTo>
                  <a:lnTo>
                    <a:pt x="1331904" y="4786"/>
                  </a:lnTo>
                  <a:lnTo>
                    <a:pt x="1309115" y="0"/>
                  </a:lnTo>
                  <a:close/>
                </a:path>
              </a:pathLst>
            </a:custGeom>
            <a:solidFill>
              <a:srgbClr val="4F81BD"/>
            </a:solidFill>
          </p:spPr>
          <p:txBody>
            <a:bodyPr wrap="square" lIns="0" tIns="0" rIns="0" bIns="0" rtlCol="0"/>
            <a:lstStyle/>
            <a:p>
              <a:pPr algn="ctr"/>
              <a:r>
                <a:rPr lang="en-US" b="1" dirty="0" err="1">
                  <a:solidFill>
                    <a:schemeClr val="bg1"/>
                  </a:solidFill>
                </a:rPr>
                <a:t>Générative</a:t>
              </a:r>
              <a:endParaRPr b="1" dirty="0">
                <a:solidFill>
                  <a:schemeClr val="bg1"/>
                </a:solidFill>
              </a:endParaRPr>
            </a:p>
          </p:txBody>
        </p:sp>
      </p:grpSp>
      <p:graphicFrame>
        <p:nvGraphicFramePr>
          <p:cNvPr id="5" name="Table 4">
            <a:extLst>
              <a:ext uri="{FF2B5EF4-FFF2-40B4-BE49-F238E27FC236}">
                <a16:creationId xmlns:a16="http://schemas.microsoft.com/office/drawing/2014/main" id="{D2722F04-DC54-EAD2-99C4-139ECFC2127F}"/>
              </a:ext>
            </a:extLst>
          </p:cNvPr>
          <p:cNvGraphicFramePr>
            <a:graphicFrameLocks noGrp="1"/>
          </p:cNvGraphicFramePr>
          <p:nvPr>
            <p:extLst>
              <p:ext uri="{D42A27DB-BD31-4B8C-83A1-F6EECF244321}">
                <p14:modId xmlns:p14="http://schemas.microsoft.com/office/powerpoint/2010/main" val="1061459834"/>
              </p:ext>
            </p:extLst>
          </p:nvPr>
        </p:nvGraphicFramePr>
        <p:xfrm>
          <a:off x="780762" y="2430863"/>
          <a:ext cx="7273635" cy="1283335"/>
        </p:xfrm>
        <a:graphic>
          <a:graphicData uri="http://schemas.openxmlformats.org/drawingml/2006/table">
            <a:tbl>
              <a:tblPr/>
              <a:tblGrid>
                <a:gridCol w="7273635">
                  <a:extLst>
                    <a:ext uri="{9D8B030D-6E8A-4147-A177-3AD203B41FA5}">
                      <a16:colId xmlns:a16="http://schemas.microsoft.com/office/drawing/2014/main" val="2928059111"/>
                    </a:ext>
                  </a:extLst>
                </a:gridCol>
              </a:tblGrid>
              <a:tr h="0">
                <a:tc>
                  <a:txBody>
                    <a:bodyPr/>
                    <a:lstStyle/>
                    <a:p>
                      <a:pPr marL="285750" indent="-285750">
                        <a:lnSpc>
                          <a:spcPct val="150000"/>
                        </a:lnSpc>
                        <a:buFont typeface="Wingdings" panose="05000000000000000000" pitchFamily="2" charset="2"/>
                        <a:buChar char="§"/>
                      </a:pPr>
                      <a:r>
                        <a:rPr lang="fr-FR" dirty="0"/>
                        <a:t>Prédiction du risque de crédit</a:t>
                      </a:r>
                    </a:p>
                    <a:p>
                      <a:pPr marL="285750" indent="-285750">
                        <a:lnSpc>
                          <a:spcPct val="150000"/>
                        </a:lnSpc>
                        <a:buFont typeface="Wingdings" panose="05000000000000000000" pitchFamily="2" charset="2"/>
                        <a:buChar char="§"/>
                      </a:pPr>
                      <a:r>
                        <a:rPr lang="fr-FR" dirty="0"/>
                        <a:t>Détecter des comportements suspects sur les transactions bancaires</a:t>
                      </a:r>
                    </a:p>
                    <a:p>
                      <a:pPr marL="285750" indent="-285750">
                        <a:lnSpc>
                          <a:spcPct val="150000"/>
                        </a:lnSpc>
                        <a:buFont typeface="Wingdings" panose="05000000000000000000" pitchFamily="2" charset="2"/>
                        <a:buChar char="§"/>
                      </a:pPr>
                      <a:r>
                        <a:rPr lang="fr-FR" dirty="0"/>
                        <a:t>Prédire les revenus futurs d’un produit financier</a:t>
                      </a:r>
                    </a:p>
                  </a:txBody>
                  <a:tcPr marL="32049" marR="32049" anchor="ctr">
                    <a:lnL>
                      <a:noFill/>
                    </a:lnL>
                    <a:lnR>
                      <a:noFill/>
                    </a:lnR>
                    <a:lnT>
                      <a:noFill/>
                    </a:lnT>
                    <a:lnB>
                      <a:noFill/>
                    </a:lnB>
                    <a:noFill/>
                  </a:tcPr>
                </a:tc>
                <a:extLst>
                  <a:ext uri="{0D108BD9-81ED-4DB2-BD59-A6C34878D82A}">
                    <a16:rowId xmlns:a16="http://schemas.microsoft.com/office/drawing/2014/main" val="3229298059"/>
                  </a:ext>
                </a:extLst>
              </a:tr>
            </a:tbl>
          </a:graphicData>
        </a:graphic>
      </p:graphicFrame>
      <p:sp>
        <p:nvSpPr>
          <p:cNvPr id="11" name="object 2">
            <a:extLst>
              <a:ext uri="{FF2B5EF4-FFF2-40B4-BE49-F238E27FC236}">
                <a16:creationId xmlns:a16="http://schemas.microsoft.com/office/drawing/2014/main" id="{16292FF0-380A-1246-2882-ADAF09A73D76}"/>
              </a:ext>
            </a:extLst>
          </p:cNvPr>
          <p:cNvSpPr txBox="1">
            <a:spLocks noGrp="1"/>
          </p:cNvSpPr>
          <p:nvPr>
            <p:ph type="title"/>
          </p:nvPr>
        </p:nvSpPr>
        <p:spPr>
          <a:xfrm>
            <a:off x="0" y="-25484"/>
            <a:ext cx="9144000" cy="566822"/>
          </a:xfrm>
          <a:prstGeom prst="rect">
            <a:avLst/>
          </a:prstGeom>
          <a:solidFill>
            <a:schemeClr val="accent1"/>
          </a:solidFill>
        </p:spPr>
        <p:txBody>
          <a:bodyPr vert="horz" wrap="square" lIns="0" tIns="12700" rIns="0" bIns="0" rtlCol="0">
            <a:spAutoFit/>
          </a:bodyPr>
          <a:lstStyle/>
          <a:p>
            <a:pPr marL="12700" algn="ctr">
              <a:lnSpc>
                <a:spcPct val="100000"/>
              </a:lnSpc>
              <a:spcBef>
                <a:spcPts val="100"/>
              </a:spcBef>
              <a:tabLst>
                <a:tab pos="1383665" algn="l"/>
                <a:tab pos="3898265" algn="l"/>
                <a:tab pos="5269865" algn="l"/>
              </a:tabLst>
            </a:pPr>
            <a:r>
              <a:rPr lang="fr-FR" sz="3600" spc="405" dirty="0"/>
              <a:t>IA- </a:t>
            </a:r>
            <a:r>
              <a:rPr lang="fr-FR" spc="405" dirty="0">
                <a:solidFill>
                  <a:schemeClr val="bg1"/>
                </a:solidFill>
              </a:rPr>
              <a:t>Branches</a:t>
            </a:r>
            <a:endParaRPr sz="3600" dirty="0"/>
          </a:p>
        </p:txBody>
      </p:sp>
      <p:pic>
        <p:nvPicPr>
          <p:cNvPr id="23" name="Picture 22" descr="A face to face of a robot&#10;&#10;AI-generated content may be incorrect.">
            <a:extLst>
              <a:ext uri="{FF2B5EF4-FFF2-40B4-BE49-F238E27FC236}">
                <a16:creationId xmlns:a16="http://schemas.microsoft.com/office/drawing/2014/main" id="{BDB02896-6685-EAEA-3840-6B15B54C1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0023" y="16001"/>
            <a:ext cx="2001643" cy="1332000"/>
          </a:xfrm>
          <a:prstGeom prst="rect">
            <a:avLst/>
          </a:prstGeom>
        </p:spPr>
      </p:pic>
      <p:grpSp>
        <p:nvGrpSpPr>
          <p:cNvPr id="15" name="Group 14">
            <a:extLst>
              <a:ext uri="{FF2B5EF4-FFF2-40B4-BE49-F238E27FC236}">
                <a16:creationId xmlns:a16="http://schemas.microsoft.com/office/drawing/2014/main" id="{ACF24D7D-356D-E1DE-4143-8560D66F2DB9}"/>
              </a:ext>
            </a:extLst>
          </p:cNvPr>
          <p:cNvGrpSpPr/>
          <p:nvPr/>
        </p:nvGrpSpPr>
        <p:grpSpPr>
          <a:xfrm>
            <a:off x="170408" y="828491"/>
            <a:ext cx="8831258" cy="1429416"/>
            <a:chOff x="170408" y="828491"/>
            <a:chExt cx="8831258" cy="1429416"/>
          </a:xfrm>
        </p:grpSpPr>
        <p:sp>
          <p:nvSpPr>
            <p:cNvPr id="4" name="Rectangle 3">
              <a:extLst>
                <a:ext uri="{FF2B5EF4-FFF2-40B4-BE49-F238E27FC236}">
                  <a16:creationId xmlns:a16="http://schemas.microsoft.com/office/drawing/2014/main" id="{89371844-CED1-6A68-85F1-A46FB4A4C1D3}"/>
                </a:ext>
              </a:extLst>
            </p:cNvPr>
            <p:cNvSpPr/>
            <p:nvPr/>
          </p:nvSpPr>
          <p:spPr>
            <a:xfrm>
              <a:off x="299614" y="1084911"/>
              <a:ext cx="8702052" cy="117299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spcBef>
                  <a:spcPts val="600"/>
                </a:spcBef>
                <a:spcAft>
                  <a:spcPts val="600"/>
                </a:spcAft>
              </a:pPr>
              <a:r>
                <a:rPr lang="fr-FR" dirty="0">
                  <a:solidFill>
                    <a:schemeClr val="tx1"/>
                  </a:solidFill>
                </a:rPr>
                <a:t>Une pensée </a:t>
              </a:r>
              <a:r>
                <a:rPr lang="fr-FR" b="1" u="sng" dirty="0">
                  <a:solidFill>
                    <a:schemeClr val="tx1"/>
                  </a:solidFill>
                </a:rPr>
                <a:t>analytique</a:t>
              </a:r>
              <a:r>
                <a:rPr lang="fr-FR" dirty="0">
                  <a:solidFill>
                    <a:schemeClr val="tx1"/>
                  </a:solidFill>
                </a:rPr>
                <a:t> et un raisonnement </a:t>
              </a:r>
              <a:r>
                <a:rPr lang="fr-FR" b="1" u="sng" dirty="0">
                  <a:solidFill>
                    <a:schemeClr val="tx1"/>
                  </a:solidFill>
                </a:rPr>
                <a:t>basé sur les données.</a:t>
              </a:r>
            </a:p>
            <a:p>
              <a:pPr marL="285750" indent="-285750" algn="just">
                <a:buFont typeface="Wingdings" panose="05000000000000000000" pitchFamily="2" charset="2"/>
                <a:buChar char="ü"/>
              </a:pPr>
              <a:r>
                <a:rPr lang="fr-FR" dirty="0">
                  <a:solidFill>
                    <a:schemeClr val="tx1"/>
                  </a:solidFill>
                </a:rPr>
                <a:t>Prédire une valeur, une classe, un comportement ou un événement à partir de données existantes.</a:t>
              </a:r>
            </a:p>
          </p:txBody>
        </p:sp>
        <p:sp>
          <p:nvSpPr>
            <p:cNvPr id="7" name="object 5">
              <a:extLst>
                <a:ext uri="{FF2B5EF4-FFF2-40B4-BE49-F238E27FC236}">
                  <a16:creationId xmlns:a16="http://schemas.microsoft.com/office/drawing/2014/main" id="{E02539C9-A74A-9BD7-3B11-BB29CB12C948}"/>
                </a:ext>
              </a:extLst>
            </p:cNvPr>
            <p:cNvSpPr/>
            <p:nvPr/>
          </p:nvSpPr>
          <p:spPr>
            <a:xfrm>
              <a:off x="170408" y="828491"/>
              <a:ext cx="1583690" cy="304548"/>
            </a:xfrm>
            <a:custGeom>
              <a:avLst/>
              <a:gdLst/>
              <a:ahLst/>
              <a:cxnLst/>
              <a:rect l="l" t="t" r="r" b="b"/>
              <a:pathLst>
                <a:path w="1583689" h="360044">
                  <a:moveTo>
                    <a:pt x="1524000" y="0"/>
                  </a:moveTo>
                  <a:lnTo>
                    <a:pt x="59436" y="0"/>
                  </a:lnTo>
                  <a:lnTo>
                    <a:pt x="36647" y="4786"/>
                  </a:lnTo>
                  <a:lnTo>
                    <a:pt x="17716" y="17716"/>
                  </a:lnTo>
                  <a:lnTo>
                    <a:pt x="4786" y="36647"/>
                  </a:lnTo>
                  <a:lnTo>
                    <a:pt x="0" y="59436"/>
                  </a:lnTo>
                  <a:lnTo>
                    <a:pt x="0" y="300227"/>
                  </a:lnTo>
                  <a:lnTo>
                    <a:pt x="4786" y="323659"/>
                  </a:lnTo>
                  <a:lnTo>
                    <a:pt x="17716" y="342518"/>
                  </a:lnTo>
                  <a:lnTo>
                    <a:pt x="36647" y="355091"/>
                  </a:lnTo>
                  <a:lnTo>
                    <a:pt x="59436" y="359663"/>
                  </a:lnTo>
                  <a:lnTo>
                    <a:pt x="1524000" y="359663"/>
                  </a:lnTo>
                  <a:lnTo>
                    <a:pt x="1547431" y="355091"/>
                  </a:lnTo>
                  <a:lnTo>
                    <a:pt x="1566290" y="342518"/>
                  </a:lnTo>
                  <a:lnTo>
                    <a:pt x="1578863" y="323659"/>
                  </a:lnTo>
                  <a:lnTo>
                    <a:pt x="1583435" y="300227"/>
                  </a:lnTo>
                  <a:lnTo>
                    <a:pt x="1583435" y="59436"/>
                  </a:lnTo>
                  <a:lnTo>
                    <a:pt x="1578863" y="36647"/>
                  </a:lnTo>
                  <a:lnTo>
                    <a:pt x="1566290" y="17716"/>
                  </a:lnTo>
                  <a:lnTo>
                    <a:pt x="1547431" y="4786"/>
                  </a:lnTo>
                  <a:lnTo>
                    <a:pt x="1524000" y="0"/>
                  </a:lnTo>
                  <a:close/>
                </a:path>
              </a:pathLst>
            </a:custGeom>
            <a:solidFill>
              <a:srgbClr val="4F81BD"/>
            </a:solidFill>
          </p:spPr>
          <p:txBody>
            <a:bodyPr wrap="square" lIns="0" tIns="0" rIns="0" bIns="0" rtlCol="0"/>
            <a:lstStyle/>
            <a:p>
              <a:pPr algn="ctr"/>
              <a:r>
                <a:rPr lang="en-US" b="1" dirty="0" err="1">
                  <a:solidFill>
                    <a:srgbClr val="FFFFFF"/>
                  </a:solidFill>
                  <a:cs typeface="Calibri"/>
                </a:rPr>
                <a:t>Prédictive</a:t>
              </a:r>
              <a:endParaRPr b="1" dirty="0"/>
            </a:p>
          </p:txBody>
        </p:sp>
      </p:grpSp>
      <p:graphicFrame>
        <p:nvGraphicFramePr>
          <p:cNvPr id="13" name="Table 12">
            <a:extLst>
              <a:ext uri="{FF2B5EF4-FFF2-40B4-BE49-F238E27FC236}">
                <a16:creationId xmlns:a16="http://schemas.microsoft.com/office/drawing/2014/main" id="{2C7803F4-DBDF-4DC6-0D0A-DBAFEC230AEA}"/>
              </a:ext>
            </a:extLst>
          </p:cNvPr>
          <p:cNvGraphicFramePr>
            <a:graphicFrameLocks noGrp="1"/>
          </p:cNvGraphicFramePr>
          <p:nvPr>
            <p:extLst>
              <p:ext uri="{D42A27DB-BD31-4B8C-83A1-F6EECF244321}">
                <p14:modId xmlns:p14="http://schemas.microsoft.com/office/powerpoint/2010/main" val="617736018"/>
              </p:ext>
            </p:extLst>
          </p:nvPr>
        </p:nvGraphicFramePr>
        <p:xfrm>
          <a:off x="780762" y="5105400"/>
          <a:ext cx="7273635" cy="1283335"/>
        </p:xfrm>
        <a:graphic>
          <a:graphicData uri="http://schemas.openxmlformats.org/drawingml/2006/table">
            <a:tbl>
              <a:tblPr/>
              <a:tblGrid>
                <a:gridCol w="7273635">
                  <a:extLst>
                    <a:ext uri="{9D8B030D-6E8A-4147-A177-3AD203B41FA5}">
                      <a16:colId xmlns:a16="http://schemas.microsoft.com/office/drawing/2014/main" val="2928059111"/>
                    </a:ext>
                  </a:extLst>
                </a:gridCol>
              </a:tblGrid>
              <a:tr h="0">
                <a:tc>
                  <a:txBody>
                    <a:bodyPr/>
                    <a:lstStyle/>
                    <a:p>
                      <a:pPr marL="285750" indent="-285750">
                        <a:lnSpc>
                          <a:spcPct val="150000"/>
                        </a:lnSpc>
                        <a:buFont typeface="Wingdings" panose="05000000000000000000" pitchFamily="2" charset="2"/>
                        <a:buChar char="§"/>
                      </a:pPr>
                      <a:r>
                        <a:rPr lang="fr-FR" dirty="0"/>
                        <a:t>Génération de rapports financiers automatiques</a:t>
                      </a:r>
                    </a:p>
                    <a:p>
                      <a:pPr marL="285750" indent="-285750">
                        <a:lnSpc>
                          <a:spcPct val="150000"/>
                        </a:lnSpc>
                        <a:buFont typeface="Wingdings" panose="05000000000000000000" pitchFamily="2" charset="2"/>
                        <a:buChar char="§"/>
                      </a:pPr>
                      <a:r>
                        <a:rPr lang="fr-FR" dirty="0"/>
                        <a:t>Générer des réponses dynamiques aux questions clients </a:t>
                      </a:r>
                      <a:r>
                        <a:rPr lang="fr-FR" b="1" dirty="0"/>
                        <a:t>(</a:t>
                      </a:r>
                      <a:r>
                        <a:rPr lang="fr-FR" b="0" dirty="0" err="1"/>
                        <a:t>ChatBots</a:t>
                      </a:r>
                      <a:r>
                        <a:rPr lang="fr-FR" b="1" dirty="0"/>
                        <a:t>)</a:t>
                      </a:r>
                    </a:p>
                    <a:p>
                      <a:pPr marL="285750" indent="-285750">
                        <a:lnSpc>
                          <a:spcPct val="150000"/>
                        </a:lnSpc>
                        <a:buFont typeface="Wingdings" panose="05000000000000000000" pitchFamily="2" charset="2"/>
                        <a:buChar char="§"/>
                      </a:pPr>
                      <a:r>
                        <a:rPr lang="fr-FR" dirty="0"/>
                        <a:t>Génération de contrats</a:t>
                      </a:r>
                    </a:p>
                  </a:txBody>
                  <a:tcPr marL="32049" marR="32049" anchor="ctr">
                    <a:lnL>
                      <a:noFill/>
                    </a:lnL>
                    <a:lnR>
                      <a:noFill/>
                    </a:lnR>
                    <a:lnT>
                      <a:noFill/>
                    </a:lnT>
                    <a:lnB>
                      <a:noFill/>
                    </a:lnB>
                    <a:noFill/>
                  </a:tcPr>
                </a:tc>
                <a:extLst>
                  <a:ext uri="{0D108BD9-81ED-4DB2-BD59-A6C34878D82A}">
                    <a16:rowId xmlns:a16="http://schemas.microsoft.com/office/drawing/2014/main" val="3229298059"/>
                  </a:ext>
                </a:extLst>
              </a:tr>
            </a:tbl>
          </a:graphicData>
        </a:graphic>
      </p:graphicFrame>
      <p:sp>
        <p:nvSpPr>
          <p:cNvPr id="17" name="Slide Number Placeholder 16">
            <a:extLst>
              <a:ext uri="{FF2B5EF4-FFF2-40B4-BE49-F238E27FC236}">
                <a16:creationId xmlns:a16="http://schemas.microsoft.com/office/drawing/2014/main" id="{2DA96227-B5E2-7581-735F-55AED2534DCC}"/>
              </a:ext>
            </a:extLst>
          </p:cNvPr>
          <p:cNvSpPr>
            <a:spLocks noGrp="1"/>
          </p:cNvSpPr>
          <p:nvPr>
            <p:ph type="sldNum" sz="quarter" idx="7"/>
          </p:nvPr>
        </p:nvSpPr>
        <p:spPr/>
        <p:txBody>
          <a:bodyPr/>
          <a:lstStyle/>
          <a:p>
            <a:pPr marL="38100">
              <a:lnSpc>
                <a:spcPts val="1240"/>
              </a:lnSpc>
            </a:pPr>
            <a:fld id="{81D60167-4931-47E6-BA6A-407CBD079E47}" type="slidenum">
              <a:rPr lang="fr-FR" smtClean="0"/>
              <a:t>9</a:t>
            </a:fld>
            <a:endParaRPr lang="fr-FR" dirty="0"/>
          </a:p>
        </p:txBody>
      </p:sp>
    </p:spTree>
    <p:extLst>
      <p:ext uri="{BB962C8B-B14F-4D97-AF65-F5344CB8AC3E}">
        <p14:creationId xmlns:p14="http://schemas.microsoft.com/office/powerpoint/2010/main" val="251804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4894</TotalTime>
  <Words>7155</Words>
  <Application>Microsoft Office PowerPoint</Application>
  <PresentationFormat>On-screen Show (4:3)</PresentationFormat>
  <Paragraphs>874</Paragraphs>
  <Slides>69</Slides>
  <Notes>58</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69</vt:i4>
      </vt:variant>
    </vt:vector>
  </HeadingPairs>
  <TitlesOfParts>
    <vt:vector size="85" baseType="lpstr">
      <vt:lpstr>Arial</vt:lpstr>
      <vt:lpstr>Calibri</vt:lpstr>
      <vt:lpstr>Calibri </vt:lpstr>
      <vt:lpstr>Cambria Math</vt:lpstr>
      <vt:lpstr>DejaVu Sans</vt:lpstr>
      <vt:lpstr>Google Sans</vt:lpstr>
      <vt:lpstr>inherit</vt:lpstr>
      <vt:lpstr>Inter</vt:lpstr>
      <vt:lpstr>Liberation Serif</vt:lpstr>
      <vt:lpstr>sohne</vt:lpstr>
      <vt:lpstr>source-serif-pro</vt:lpstr>
      <vt:lpstr>Tiempos Text</vt:lpstr>
      <vt:lpstr>Times New Roman</vt:lpstr>
      <vt:lpstr>Urbanist</vt:lpstr>
      <vt:lpstr>Wingdings</vt:lpstr>
      <vt:lpstr>Office Theme</vt:lpstr>
      <vt:lpstr>PowerPoint Presentation</vt:lpstr>
      <vt:lpstr>Déroulement</vt:lpstr>
      <vt:lpstr>Déroulement</vt:lpstr>
      <vt:lpstr>Déroulement</vt:lpstr>
      <vt:lpstr>Déroulement</vt:lpstr>
      <vt:lpstr>Déroulement</vt:lpstr>
      <vt:lpstr>Intelligence Artificielle (IA)</vt:lpstr>
      <vt:lpstr>Iaet la prise de décison</vt:lpstr>
      <vt:lpstr>IA- Branches</vt:lpstr>
      <vt:lpstr>IA – Machine Learning (ML)</vt:lpstr>
      <vt:lpstr>Science de données</vt:lpstr>
      <vt:lpstr>Science de données – Nature de données</vt:lpstr>
      <vt:lpstr>Science de données – Nature de données</vt:lpstr>
      <vt:lpstr>Science de données – Nature de données</vt:lpstr>
      <vt:lpstr>Science de données – Nature de données</vt:lpstr>
      <vt:lpstr>Science de données – Cycle de vie</vt:lpstr>
      <vt:lpstr>Science de données – Cycle de vie</vt:lpstr>
      <vt:lpstr>Science de données – Cycle de vie</vt:lpstr>
      <vt:lpstr>Science de données – Cycle de vie</vt:lpstr>
      <vt:lpstr>Science de données – Cycle de vie</vt:lpstr>
      <vt:lpstr>Science de données – Cycle de vie</vt:lpstr>
      <vt:lpstr>Science de données – Cycle de vie</vt:lpstr>
      <vt:lpstr>Science de données – Cycle de vie</vt:lpstr>
      <vt:lpstr>Science de données – Cycle de vie</vt:lpstr>
      <vt:lpstr>Qui est impliqué dans un projet de science de données</vt:lpstr>
      <vt:lpstr>Qui est impliqué dans un projet de science de données</vt:lpstr>
      <vt:lpstr>Qui est impliqué dans projet  Science de Données ?</vt:lpstr>
      <vt:lpstr>Qui est impliqué dans projet  Science de Données ?</vt:lpstr>
      <vt:lpstr>Qui est impliqué dans projet  Science de Données ?</vt:lpstr>
      <vt:lpstr>Qui est impliqué dans projet  Science de Données ?</vt:lpstr>
      <vt:lpstr>Qu'est-ce qui a motivé la science des données</vt:lpstr>
      <vt:lpstr>IA et la science de données dans la Banque</vt:lpstr>
      <vt:lpstr>PowerPoint Presentation</vt:lpstr>
      <vt:lpstr>IA et la science de données dans la Banque</vt:lpstr>
      <vt:lpstr>IA et la science de données dans la Banque</vt:lpstr>
      <vt:lpstr>Types de données</vt:lpstr>
      <vt:lpstr>Types de données</vt:lpstr>
      <vt:lpstr>Types de données</vt:lpstr>
      <vt:lpstr>Corrélation de données</vt:lpstr>
      <vt:lpstr>Corrélation de données</vt:lpstr>
      <vt:lpstr>Qualité de données</vt:lpstr>
      <vt:lpstr>Qualité de données</vt:lpstr>
      <vt:lpstr>Qualité de données</vt:lpstr>
      <vt:lpstr>Qualité de données</vt:lpstr>
      <vt:lpstr>Qualité de données</vt:lpstr>
      <vt:lpstr>Qualité de données</vt:lpstr>
      <vt:lpstr>Prétraitement de données</vt:lpstr>
      <vt:lpstr>Nettoyage de données</vt:lpstr>
      <vt:lpstr>Nettoyage de données</vt:lpstr>
      <vt:lpstr>Nettoyage de données</vt:lpstr>
      <vt:lpstr>Nettoyage de données</vt:lpstr>
      <vt:lpstr>Nettoyage de données</vt:lpstr>
      <vt:lpstr>Nettoyage de données</vt:lpstr>
      <vt:lpstr>Nettoyage de données</vt:lpstr>
      <vt:lpstr>Nettoyage de données</vt:lpstr>
      <vt:lpstr>Nettoyage de données</vt:lpstr>
      <vt:lpstr>Nettoyage de données - Outliers</vt:lpstr>
      <vt:lpstr>Nettoyage de données</vt:lpstr>
      <vt:lpstr>Nettoyage de données</vt:lpstr>
      <vt:lpstr>Transformation de données</vt:lpstr>
      <vt:lpstr>Transformation de données</vt:lpstr>
      <vt:lpstr>Transformation de données</vt:lpstr>
      <vt:lpstr>PowerPoint Presentation</vt:lpstr>
      <vt:lpstr>Transformation de données</vt:lpstr>
      <vt:lpstr>Transformation de données</vt:lpstr>
      <vt:lpstr>Transformation de données</vt:lpstr>
      <vt:lpstr>Transformation de données</vt:lpstr>
      <vt:lpstr>Transformation de données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Université d’Alger 1 Benyouçef benkhedda</dc:title>
  <dc:creator>DELL</dc:creator>
  <cp:lastModifiedBy>User</cp:lastModifiedBy>
  <cp:revision>747</cp:revision>
  <dcterms:created xsi:type="dcterms:W3CDTF">2021-01-18T21:24:24Z</dcterms:created>
  <dcterms:modified xsi:type="dcterms:W3CDTF">2025-04-20T19:14:23Z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2019-05-18T00:00:00Z</vt:filetime>
  </property>
  <property fmtid="{D5CDD505-2E9C-101B-9397-08002B2CF9AE}" pid="3" name="LastSaved">
    <vt:filetime>2021-01-18T00:00:00Z</vt:filetime>
  </property>
</Properties>
</file>