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9"/>
  </p:notesMasterIdLst>
  <p:sldIdLst>
    <p:sldId id="256" r:id="rId2"/>
    <p:sldId id="279" r:id="rId3"/>
    <p:sldId id="280" r:id="rId4"/>
    <p:sldId id="312" r:id="rId5"/>
    <p:sldId id="313" r:id="rId6"/>
    <p:sldId id="281" r:id="rId7"/>
    <p:sldId id="282" r:id="rId8"/>
    <p:sldId id="283" r:id="rId9"/>
    <p:sldId id="284" r:id="rId10"/>
    <p:sldId id="285" r:id="rId11"/>
    <p:sldId id="286" r:id="rId12"/>
    <p:sldId id="287" r:id="rId13"/>
    <p:sldId id="288" r:id="rId14"/>
    <p:sldId id="289" r:id="rId15"/>
    <p:sldId id="290" r:id="rId16"/>
    <p:sldId id="291" r:id="rId17"/>
    <p:sldId id="292" r:id="rId18"/>
    <p:sldId id="293" r:id="rId19"/>
    <p:sldId id="295" r:id="rId20"/>
    <p:sldId id="314" r:id="rId21"/>
    <p:sldId id="296" r:id="rId22"/>
    <p:sldId id="315" r:id="rId23"/>
    <p:sldId id="297" r:id="rId24"/>
    <p:sldId id="298" r:id="rId25"/>
    <p:sldId id="299" r:id="rId26"/>
    <p:sldId id="304" r:id="rId27"/>
    <p:sldId id="305" r:id="rId28"/>
    <p:sldId id="306" r:id="rId29"/>
    <p:sldId id="307" r:id="rId30"/>
    <p:sldId id="310" r:id="rId31"/>
    <p:sldId id="309" r:id="rId32"/>
    <p:sldId id="308" r:id="rId33"/>
    <p:sldId id="300" r:id="rId34"/>
    <p:sldId id="316" r:id="rId35"/>
    <p:sldId id="301" r:id="rId36"/>
    <p:sldId id="302" r:id="rId37"/>
    <p:sldId id="317" r:id="rId3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1" d="100"/>
          <a:sy n="71" d="100"/>
        </p:scale>
        <p:origin x="1356"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AA1ABFB-010C-450A-B135-01B7486CAD1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fr-FR"/>
        </a:p>
      </dgm:t>
    </dgm:pt>
    <dgm:pt modelId="{54518F02-BFE4-4079-A930-77274A5BD0CE}">
      <dgm:prSet phldrT="[Texte]"/>
      <dgm:spPr/>
      <dgm:t>
        <a:bodyPr/>
        <a:lstStyle/>
        <a:p>
          <a:r>
            <a:rPr lang="fr-FR" dirty="0"/>
            <a:t>Modèles IA</a:t>
          </a:r>
        </a:p>
      </dgm:t>
    </dgm:pt>
    <dgm:pt modelId="{7F9330AD-5720-49DB-9ACF-8D8B36911B09}" type="parTrans" cxnId="{92193255-BEDA-4B80-B7D9-96B930FD344E}">
      <dgm:prSet/>
      <dgm:spPr/>
      <dgm:t>
        <a:bodyPr/>
        <a:lstStyle/>
        <a:p>
          <a:endParaRPr lang="fr-FR"/>
        </a:p>
      </dgm:t>
    </dgm:pt>
    <dgm:pt modelId="{F733AD10-C95C-4600-A4E2-CBC6C32B2473}" type="sibTrans" cxnId="{92193255-BEDA-4B80-B7D9-96B930FD344E}">
      <dgm:prSet/>
      <dgm:spPr/>
      <dgm:t>
        <a:bodyPr/>
        <a:lstStyle/>
        <a:p>
          <a:endParaRPr lang="fr-FR"/>
        </a:p>
      </dgm:t>
    </dgm:pt>
    <dgm:pt modelId="{EEFE72A6-7DEC-4CAD-84B7-C1ABD6420400}">
      <dgm:prSet phldrT="[Texte]"/>
      <dgm:spPr/>
      <dgm:t>
        <a:bodyPr/>
        <a:lstStyle/>
        <a:p>
          <a:r>
            <a:rPr lang="fr-FR" dirty="0"/>
            <a:t>Classification</a:t>
          </a:r>
        </a:p>
      </dgm:t>
    </dgm:pt>
    <dgm:pt modelId="{EED50F8F-7DFE-4FA1-BB79-ED68C298668C}" type="parTrans" cxnId="{0D1FC6C5-D61E-4B9D-BF1B-96D80A1631D2}">
      <dgm:prSet/>
      <dgm:spPr/>
      <dgm:t>
        <a:bodyPr/>
        <a:lstStyle/>
        <a:p>
          <a:endParaRPr lang="fr-FR"/>
        </a:p>
      </dgm:t>
    </dgm:pt>
    <dgm:pt modelId="{A42C0C6E-8466-4CE3-82DC-E02CB2B6A114}" type="sibTrans" cxnId="{0D1FC6C5-D61E-4B9D-BF1B-96D80A1631D2}">
      <dgm:prSet/>
      <dgm:spPr/>
      <dgm:t>
        <a:bodyPr/>
        <a:lstStyle/>
        <a:p>
          <a:endParaRPr lang="fr-FR"/>
        </a:p>
      </dgm:t>
    </dgm:pt>
    <dgm:pt modelId="{8FFAC291-01EA-415E-A268-71B7567A545E}">
      <dgm:prSet phldrT="[Texte]"/>
      <dgm:spPr/>
      <dgm:t>
        <a:bodyPr/>
        <a:lstStyle/>
        <a:p>
          <a:r>
            <a:rPr lang="fr-FR" dirty="0"/>
            <a:t>Régression</a:t>
          </a:r>
        </a:p>
      </dgm:t>
    </dgm:pt>
    <dgm:pt modelId="{BC95E546-F395-40B8-BB9D-D6F87DDAE145}" type="parTrans" cxnId="{625EDC8A-2346-4F46-9350-68CA5CF035BC}">
      <dgm:prSet/>
      <dgm:spPr/>
      <dgm:t>
        <a:bodyPr/>
        <a:lstStyle/>
        <a:p>
          <a:endParaRPr lang="fr-FR"/>
        </a:p>
      </dgm:t>
    </dgm:pt>
    <dgm:pt modelId="{101406E9-6AE4-4141-B9F6-3B56389133B9}" type="sibTrans" cxnId="{625EDC8A-2346-4F46-9350-68CA5CF035BC}">
      <dgm:prSet/>
      <dgm:spPr/>
      <dgm:t>
        <a:bodyPr/>
        <a:lstStyle/>
        <a:p>
          <a:endParaRPr lang="fr-FR"/>
        </a:p>
      </dgm:t>
    </dgm:pt>
    <dgm:pt modelId="{81C001F8-D71A-4E3E-B319-49BBF4F164D6}">
      <dgm:prSet phldrT="[Texte]"/>
      <dgm:spPr/>
      <dgm:t>
        <a:bodyPr/>
        <a:lstStyle/>
        <a:p>
          <a:r>
            <a:rPr lang="fr-FR" dirty="0"/>
            <a:t>Data</a:t>
          </a:r>
        </a:p>
      </dgm:t>
    </dgm:pt>
    <dgm:pt modelId="{984F3CA8-C268-4104-85C0-6C85C741C53A}" type="parTrans" cxnId="{72C61BC5-C245-49FB-9D06-B45C0CA7138D}">
      <dgm:prSet/>
      <dgm:spPr/>
      <dgm:t>
        <a:bodyPr/>
        <a:lstStyle/>
        <a:p>
          <a:endParaRPr lang="fr-FR"/>
        </a:p>
      </dgm:t>
    </dgm:pt>
    <dgm:pt modelId="{E7BF9541-DBE8-41A7-B548-14B19FF0D0AE}" type="sibTrans" cxnId="{72C61BC5-C245-49FB-9D06-B45C0CA7138D}">
      <dgm:prSet/>
      <dgm:spPr/>
      <dgm:t>
        <a:bodyPr/>
        <a:lstStyle/>
        <a:p>
          <a:endParaRPr lang="fr-FR"/>
        </a:p>
      </dgm:t>
    </dgm:pt>
    <dgm:pt modelId="{5C24D8CF-9B4B-4911-9C28-0E8E1F733DF7}">
      <dgm:prSet phldrT="[Texte]"/>
      <dgm:spPr/>
      <dgm:t>
        <a:bodyPr/>
        <a:lstStyle/>
        <a:p>
          <a:r>
            <a:rPr lang="fr-FR" dirty="0"/>
            <a:t>Image</a:t>
          </a:r>
        </a:p>
      </dgm:t>
    </dgm:pt>
    <dgm:pt modelId="{A4E724D4-178C-4842-B9D0-2E12D8950AE8}" type="parTrans" cxnId="{5672329F-1698-4569-BA97-55AD5FAA9DEC}">
      <dgm:prSet/>
      <dgm:spPr/>
      <dgm:t>
        <a:bodyPr/>
        <a:lstStyle/>
        <a:p>
          <a:endParaRPr lang="fr-FR"/>
        </a:p>
      </dgm:t>
    </dgm:pt>
    <dgm:pt modelId="{DDD5EE89-9B20-499E-B3FC-A9A8BAFEE03F}" type="sibTrans" cxnId="{5672329F-1698-4569-BA97-55AD5FAA9DEC}">
      <dgm:prSet/>
      <dgm:spPr/>
      <dgm:t>
        <a:bodyPr/>
        <a:lstStyle/>
        <a:p>
          <a:endParaRPr lang="fr-FR"/>
        </a:p>
      </dgm:t>
    </dgm:pt>
    <dgm:pt modelId="{6542816B-43EE-4F00-9E3C-5748247587E3}">
      <dgm:prSet phldrT="[Texte]"/>
      <dgm:spPr/>
      <dgm:t>
        <a:bodyPr/>
        <a:lstStyle/>
        <a:p>
          <a:r>
            <a:rPr lang="fr-FR" dirty="0"/>
            <a:t>data</a:t>
          </a:r>
        </a:p>
      </dgm:t>
    </dgm:pt>
    <dgm:pt modelId="{F033EB57-9BA5-40EF-B66C-960B74C56CEB}" type="parTrans" cxnId="{0127710E-D067-4810-BB30-B2836C95F0A7}">
      <dgm:prSet/>
      <dgm:spPr/>
      <dgm:t>
        <a:bodyPr/>
        <a:lstStyle/>
        <a:p>
          <a:endParaRPr lang="fr-FR"/>
        </a:p>
      </dgm:t>
    </dgm:pt>
    <dgm:pt modelId="{50A0F1E5-C142-4F56-B04C-6EEFE0C062A4}" type="sibTrans" cxnId="{0127710E-D067-4810-BB30-B2836C95F0A7}">
      <dgm:prSet/>
      <dgm:spPr/>
      <dgm:t>
        <a:bodyPr/>
        <a:lstStyle/>
        <a:p>
          <a:endParaRPr lang="fr-FR"/>
        </a:p>
      </dgm:t>
    </dgm:pt>
    <dgm:pt modelId="{FAB716F4-ED22-411E-AAA2-F1F7BB5FC731}" type="pres">
      <dgm:prSet presAssocID="{2AA1ABFB-010C-450A-B135-01B7486CAD19}" presName="Name0" presStyleCnt="0">
        <dgm:presLayoutVars>
          <dgm:orgChart val="1"/>
          <dgm:chPref val="1"/>
          <dgm:dir/>
          <dgm:animOne val="branch"/>
          <dgm:animLvl val="lvl"/>
          <dgm:resizeHandles/>
        </dgm:presLayoutVars>
      </dgm:prSet>
      <dgm:spPr/>
    </dgm:pt>
    <dgm:pt modelId="{53645B52-3332-4043-BBC5-4B76D8F6A880}" type="pres">
      <dgm:prSet presAssocID="{54518F02-BFE4-4079-A930-77274A5BD0CE}" presName="hierRoot1" presStyleCnt="0">
        <dgm:presLayoutVars>
          <dgm:hierBranch val="init"/>
        </dgm:presLayoutVars>
      </dgm:prSet>
      <dgm:spPr/>
    </dgm:pt>
    <dgm:pt modelId="{55872A6D-6BC2-43D2-9D16-602C18D6D2C7}" type="pres">
      <dgm:prSet presAssocID="{54518F02-BFE4-4079-A930-77274A5BD0CE}" presName="rootComposite1" presStyleCnt="0"/>
      <dgm:spPr/>
    </dgm:pt>
    <dgm:pt modelId="{DFBF7BA2-994A-45DB-B3DD-DB1AA5A571B5}" type="pres">
      <dgm:prSet presAssocID="{54518F02-BFE4-4079-A930-77274A5BD0CE}" presName="rootText1" presStyleLbl="alignAcc1" presStyleIdx="0" presStyleCnt="0">
        <dgm:presLayoutVars>
          <dgm:chPref val="3"/>
        </dgm:presLayoutVars>
      </dgm:prSet>
      <dgm:spPr/>
    </dgm:pt>
    <dgm:pt modelId="{4D31665C-B824-4DDE-8FB5-003BA392EEA8}" type="pres">
      <dgm:prSet presAssocID="{54518F02-BFE4-4079-A930-77274A5BD0CE}" presName="topArc1" presStyleLbl="parChTrans1D1" presStyleIdx="0" presStyleCnt="12"/>
      <dgm:spPr/>
    </dgm:pt>
    <dgm:pt modelId="{B19A5C4A-5109-4B47-B72B-79421403566C}" type="pres">
      <dgm:prSet presAssocID="{54518F02-BFE4-4079-A930-77274A5BD0CE}" presName="bottomArc1" presStyleLbl="parChTrans1D1" presStyleIdx="1" presStyleCnt="12"/>
      <dgm:spPr/>
    </dgm:pt>
    <dgm:pt modelId="{CC1B4D54-1836-4DC5-9099-60BFCFB971F2}" type="pres">
      <dgm:prSet presAssocID="{54518F02-BFE4-4079-A930-77274A5BD0CE}" presName="topConnNode1" presStyleLbl="node1" presStyleIdx="0" presStyleCnt="0"/>
      <dgm:spPr/>
    </dgm:pt>
    <dgm:pt modelId="{F1934DC6-A211-4C46-A07E-0E80B9735134}" type="pres">
      <dgm:prSet presAssocID="{54518F02-BFE4-4079-A930-77274A5BD0CE}" presName="hierChild2" presStyleCnt="0"/>
      <dgm:spPr/>
    </dgm:pt>
    <dgm:pt modelId="{39DDE45D-C3FF-4412-A2C8-CC9F182E087E}" type="pres">
      <dgm:prSet presAssocID="{EED50F8F-7DFE-4FA1-BB79-ED68C298668C}" presName="Name28" presStyleLbl="parChTrans1D2" presStyleIdx="0" presStyleCnt="2"/>
      <dgm:spPr/>
    </dgm:pt>
    <dgm:pt modelId="{141E1F7B-CB18-4983-8A2B-77C823C2EEB4}" type="pres">
      <dgm:prSet presAssocID="{EEFE72A6-7DEC-4CAD-84B7-C1ABD6420400}" presName="hierRoot2" presStyleCnt="0">
        <dgm:presLayoutVars>
          <dgm:hierBranch val="init"/>
        </dgm:presLayoutVars>
      </dgm:prSet>
      <dgm:spPr/>
    </dgm:pt>
    <dgm:pt modelId="{E94BDAF2-BC06-4A6C-973A-F6FBD39E148B}" type="pres">
      <dgm:prSet presAssocID="{EEFE72A6-7DEC-4CAD-84B7-C1ABD6420400}" presName="rootComposite2" presStyleCnt="0"/>
      <dgm:spPr/>
    </dgm:pt>
    <dgm:pt modelId="{0FBF7FB6-E69B-415E-B53F-938D0D41B413}" type="pres">
      <dgm:prSet presAssocID="{EEFE72A6-7DEC-4CAD-84B7-C1ABD6420400}" presName="rootText2" presStyleLbl="alignAcc1" presStyleIdx="0" presStyleCnt="0" custScaleX="113318">
        <dgm:presLayoutVars>
          <dgm:chPref val="3"/>
        </dgm:presLayoutVars>
      </dgm:prSet>
      <dgm:spPr/>
    </dgm:pt>
    <dgm:pt modelId="{67B5EF41-E069-476D-A02F-1D203F233C6A}" type="pres">
      <dgm:prSet presAssocID="{EEFE72A6-7DEC-4CAD-84B7-C1ABD6420400}" presName="topArc2" presStyleLbl="parChTrans1D1" presStyleIdx="2" presStyleCnt="12"/>
      <dgm:spPr/>
    </dgm:pt>
    <dgm:pt modelId="{AA84081B-C325-44F9-A6F1-AB0BAEC20FD1}" type="pres">
      <dgm:prSet presAssocID="{EEFE72A6-7DEC-4CAD-84B7-C1ABD6420400}" presName="bottomArc2" presStyleLbl="parChTrans1D1" presStyleIdx="3" presStyleCnt="12"/>
      <dgm:spPr/>
    </dgm:pt>
    <dgm:pt modelId="{4D5D0822-80A3-4851-99D5-E3B90072A07B}" type="pres">
      <dgm:prSet presAssocID="{EEFE72A6-7DEC-4CAD-84B7-C1ABD6420400}" presName="topConnNode2" presStyleLbl="node2" presStyleIdx="0" presStyleCnt="0"/>
      <dgm:spPr/>
    </dgm:pt>
    <dgm:pt modelId="{948ED194-85FC-406D-A1BA-A7945E6C6910}" type="pres">
      <dgm:prSet presAssocID="{EEFE72A6-7DEC-4CAD-84B7-C1ABD6420400}" presName="hierChild4" presStyleCnt="0"/>
      <dgm:spPr/>
    </dgm:pt>
    <dgm:pt modelId="{1FB86D1C-B658-4F9B-B8E8-3E5B5588E0E3}" type="pres">
      <dgm:prSet presAssocID="{984F3CA8-C268-4104-85C0-6C85C741C53A}" presName="Name28" presStyleLbl="parChTrans1D3" presStyleIdx="0" presStyleCnt="3"/>
      <dgm:spPr/>
    </dgm:pt>
    <dgm:pt modelId="{8BBCDA13-F1D1-487A-93AB-71BDD0B6953B}" type="pres">
      <dgm:prSet presAssocID="{81C001F8-D71A-4E3E-B319-49BBF4F164D6}" presName="hierRoot2" presStyleCnt="0">
        <dgm:presLayoutVars>
          <dgm:hierBranch val="init"/>
        </dgm:presLayoutVars>
      </dgm:prSet>
      <dgm:spPr/>
    </dgm:pt>
    <dgm:pt modelId="{555FB187-074B-4CF0-B73F-C044862CA154}" type="pres">
      <dgm:prSet presAssocID="{81C001F8-D71A-4E3E-B319-49BBF4F164D6}" presName="rootComposite2" presStyleCnt="0"/>
      <dgm:spPr/>
    </dgm:pt>
    <dgm:pt modelId="{BA2CC0D2-93A2-4FDF-A946-95B749503179}" type="pres">
      <dgm:prSet presAssocID="{81C001F8-D71A-4E3E-B319-49BBF4F164D6}" presName="rootText2" presStyleLbl="alignAcc1" presStyleIdx="0" presStyleCnt="0">
        <dgm:presLayoutVars>
          <dgm:chPref val="3"/>
        </dgm:presLayoutVars>
      </dgm:prSet>
      <dgm:spPr/>
    </dgm:pt>
    <dgm:pt modelId="{9CC3652E-AC1F-461B-9938-D410815A3409}" type="pres">
      <dgm:prSet presAssocID="{81C001F8-D71A-4E3E-B319-49BBF4F164D6}" presName="topArc2" presStyleLbl="parChTrans1D1" presStyleIdx="4" presStyleCnt="12"/>
      <dgm:spPr/>
    </dgm:pt>
    <dgm:pt modelId="{8DBE26D6-F7C3-4130-8CFB-280CD9BD9703}" type="pres">
      <dgm:prSet presAssocID="{81C001F8-D71A-4E3E-B319-49BBF4F164D6}" presName="bottomArc2" presStyleLbl="parChTrans1D1" presStyleIdx="5" presStyleCnt="12"/>
      <dgm:spPr/>
    </dgm:pt>
    <dgm:pt modelId="{8FA2D67F-0820-4D2E-835A-A7D31B28441F}" type="pres">
      <dgm:prSet presAssocID="{81C001F8-D71A-4E3E-B319-49BBF4F164D6}" presName="topConnNode2" presStyleLbl="node3" presStyleIdx="0" presStyleCnt="0"/>
      <dgm:spPr/>
    </dgm:pt>
    <dgm:pt modelId="{C5E59AE5-1B9C-401C-835D-6C1FDE1C9D87}" type="pres">
      <dgm:prSet presAssocID="{81C001F8-D71A-4E3E-B319-49BBF4F164D6}" presName="hierChild4" presStyleCnt="0"/>
      <dgm:spPr/>
    </dgm:pt>
    <dgm:pt modelId="{B365BCA4-104C-4AD5-8098-8C9314DDAE77}" type="pres">
      <dgm:prSet presAssocID="{81C001F8-D71A-4E3E-B319-49BBF4F164D6}" presName="hierChild5" presStyleCnt="0"/>
      <dgm:spPr/>
    </dgm:pt>
    <dgm:pt modelId="{98A91B41-5345-4389-9D60-9A7F4C3582ED}" type="pres">
      <dgm:prSet presAssocID="{A4E724D4-178C-4842-B9D0-2E12D8950AE8}" presName="Name28" presStyleLbl="parChTrans1D3" presStyleIdx="1" presStyleCnt="3"/>
      <dgm:spPr/>
    </dgm:pt>
    <dgm:pt modelId="{F7D1987D-F77D-4D5D-A729-98050D6B71DC}" type="pres">
      <dgm:prSet presAssocID="{5C24D8CF-9B4B-4911-9C28-0E8E1F733DF7}" presName="hierRoot2" presStyleCnt="0">
        <dgm:presLayoutVars>
          <dgm:hierBranch val="init"/>
        </dgm:presLayoutVars>
      </dgm:prSet>
      <dgm:spPr/>
    </dgm:pt>
    <dgm:pt modelId="{CF301C30-21EE-47FE-A662-344924C3FFBC}" type="pres">
      <dgm:prSet presAssocID="{5C24D8CF-9B4B-4911-9C28-0E8E1F733DF7}" presName="rootComposite2" presStyleCnt="0"/>
      <dgm:spPr/>
    </dgm:pt>
    <dgm:pt modelId="{87CE861A-1CB8-4CD0-8333-767386248DA5}" type="pres">
      <dgm:prSet presAssocID="{5C24D8CF-9B4B-4911-9C28-0E8E1F733DF7}" presName="rootText2" presStyleLbl="alignAcc1" presStyleIdx="0" presStyleCnt="0">
        <dgm:presLayoutVars>
          <dgm:chPref val="3"/>
        </dgm:presLayoutVars>
      </dgm:prSet>
      <dgm:spPr/>
    </dgm:pt>
    <dgm:pt modelId="{C1F3DA9C-FABE-4DF5-A6F2-6D2FABB7C03F}" type="pres">
      <dgm:prSet presAssocID="{5C24D8CF-9B4B-4911-9C28-0E8E1F733DF7}" presName="topArc2" presStyleLbl="parChTrans1D1" presStyleIdx="6" presStyleCnt="12"/>
      <dgm:spPr/>
    </dgm:pt>
    <dgm:pt modelId="{46E1CCBC-B76C-4CE5-A924-D9B01850FA49}" type="pres">
      <dgm:prSet presAssocID="{5C24D8CF-9B4B-4911-9C28-0E8E1F733DF7}" presName="bottomArc2" presStyleLbl="parChTrans1D1" presStyleIdx="7" presStyleCnt="12"/>
      <dgm:spPr/>
    </dgm:pt>
    <dgm:pt modelId="{C165AB69-4717-4CD8-BE5C-81BFD1ED73BB}" type="pres">
      <dgm:prSet presAssocID="{5C24D8CF-9B4B-4911-9C28-0E8E1F733DF7}" presName="topConnNode2" presStyleLbl="node3" presStyleIdx="0" presStyleCnt="0"/>
      <dgm:spPr/>
    </dgm:pt>
    <dgm:pt modelId="{43ADD4B2-D271-4289-9EA9-F3E0AE123EF5}" type="pres">
      <dgm:prSet presAssocID="{5C24D8CF-9B4B-4911-9C28-0E8E1F733DF7}" presName="hierChild4" presStyleCnt="0"/>
      <dgm:spPr/>
    </dgm:pt>
    <dgm:pt modelId="{8140E256-A570-4E24-B29B-326585B20B46}" type="pres">
      <dgm:prSet presAssocID="{5C24D8CF-9B4B-4911-9C28-0E8E1F733DF7}" presName="hierChild5" presStyleCnt="0"/>
      <dgm:spPr/>
    </dgm:pt>
    <dgm:pt modelId="{ED510DED-F183-4941-B20D-CA7E39D7E53A}" type="pres">
      <dgm:prSet presAssocID="{EEFE72A6-7DEC-4CAD-84B7-C1ABD6420400}" presName="hierChild5" presStyleCnt="0"/>
      <dgm:spPr/>
    </dgm:pt>
    <dgm:pt modelId="{B91CBAD0-19CB-46CF-90B5-F1E88815B9CD}" type="pres">
      <dgm:prSet presAssocID="{BC95E546-F395-40B8-BB9D-D6F87DDAE145}" presName="Name28" presStyleLbl="parChTrans1D2" presStyleIdx="1" presStyleCnt="2"/>
      <dgm:spPr/>
    </dgm:pt>
    <dgm:pt modelId="{0427F4D3-82D7-4F9C-B8C1-38515EF4CF64}" type="pres">
      <dgm:prSet presAssocID="{8FFAC291-01EA-415E-A268-71B7567A545E}" presName="hierRoot2" presStyleCnt="0">
        <dgm:presLayoutVars>
          <dgm:hierBranch val="init"/>
        </dgm:presLayoutVars>
      </dgm:prSet>
      <dgm:spPr/>
    </dgm:pt>
    <dgm:pt modelId="{C2A94DA2-BC0B-4BC5-9644-C7CF8532221C}" type="pres">
      <dgm:prSet presAssocID="{8FFAC291-01EA-415E-A268-71B7567A545E}" presName="rootComposite2" presStyleCnt="0"/>
      <dgm:spPr/>
    </dgm:pt>
    <dgm:pt modelId="{ECE81EAA-90C3-4465-B233-9FBBB5FF0632}" type="pres">
      <dgm:prSet presAssocID="{8FFAC291-01EA-415E-A268-71B7567A545E}" presName="rootText2" presStyleLbl="alignAcc1" presStyleIdx="0" presStyleCnt="0">
        <dgm:presLayoutVars>
          <dgm:chPref val="3"/>
        </dgm:presLayoutVars>
      </dgm:prSet>
      <dgm:spPr/>
    </dgm:pt>
    <dgm:pt modelId="{CCECA1BB-9AB2-4092-A200-D78B9E1A6100}" type="pres">
      <dgm:prSet presAssocID="{8FFAC291-01EA-415E-A268-71B7567A545E}" presName="topArc2" presStyleLbl="parChTrans1D1" presStyleIdx="8" presStyleCnt="12"/>
      <dgm:spPr/>
    </dgm:pt>
    <dgm:pt modelId="{8144AF2E-6ACA-4D15-8D00-798252744C30}" type="pres">
      <dgm:prSet presAssocID="{8FFAC291-01EA-415E-A268-71B7567A545E}" presName="bottomArc2" presStyleLbl="parChTrans1D1" presStyleIdx="9" presStyleCnt="12"/>
      <dgm:spPr/>
    </dgm:pt>
    <dgm:pt modelId="{A6ABE86E-E056-4522-8737-520BFD68F287}" type="pres">
      <dgm:prSet presAssocID="{8FFAC291-01EA-415E-A268-71B7567A545E}" presName="topConnNode2" presStyleLbl="node2" presStyleIdx="0" presStyleCnt="0"/>
      <dgm:spPr/>
    </dgm:pt>
    <dgm:pt modelId="{FAC065C0-4216-4009-8446-AA8F80B07B10}" type="pres">
      <dgm:prSet presAssocID="{8FFAC291-01EA-415E-A268-71B7567A545E}" presName="hierChild4" presStyleCnt="0"/>
      <dgm:spPr/>
    </dgm:pt>
    <dgm:pt modelId="{8C5760C4-7210-4592-9AC7-5A140D377097}" type="pres">
      <dgm:prSet presAssocID="{F033EB57-9BA5-40EF-B66C-960B74C56CEB}" presName="Name28" presStyleLbl="parChTrans1D3" presStyleIdx="2" presStyleCnt="3"/>
      <dgm:spPr/>
    </dgm:pt>
    <dgm:pt modelId="{2D093F20-B5F9-442E-9BD6-ADF821173092}" type="pres">
      <dgm:prSet presAssocID="{6542816B-43EE-4F00-9E3C-5748247587E3}" presName="hierRoot2" presStyleCnt="0">
        <dgm:presLayoutVars>
          <dgm:hierBranch val="init"/>
        </dgm:presLayoutVars>
      </dgm:prSet>
      <dgm:spPr/>
    </dgm:pt>
    <dgm:pt modelId="{B7725EDD-2A85-4D7E-ADE0-02F64C2BBF95}" type="pres">
      <dgm:prSet presAssocID="{6542816B-43EE-4F00-9E3C-5748247587E3}" presName="rootComposite2" presStyleCnt="0"/>
      <dgm:spPr/>
    </dgm:pt>
    <dgm:pt modelId="{760CD350-6060-46C0-B430-2CA8C43DA269}" type="pres">
      <dgm:prSet presAssocID="{6542816B-43EE-4F00-9E3C-5748247587E3}" presName="rootText2" presStyleLbl="alignAcc1" presStyleIdx="0" presStyleCnt="0">
        <dgm:presLayoutVars>
          <dgm:chPref val="3"/>
        </dgm:presLayoutVars>
      </dgm:prSet>
      <dgm:spPr/>
    </dgm:pt>
    <dgm:pt modelId="{76AB05E8-8860-46C8-AF77-0514D6B12896}" type="pres">
      <dgm:prSet presAssocID="{6542816B-43EE-4F00-9E3C-5748247587E3}" presName="topArc2" presStyleLbl="parChTrans1D1" presStyleIdx="10" presStyleCnt="12"/>
      <dgm:spPr/>
    </dgm:pt>
    <dgm:pt modelId="{C0E31515-47D7-4548-B49C-7C8A31447124}" type="pres">
      <dgm:prSet presAssocID="{6542816B-43EE-4F00-9E3C-5748247587E3}" presName="bottomArc2" presStyleLbl="parChTrans1D1" presStyleIdx="11" presStyleCnt="12"/>
      <dgm:spPr/>
    </dgm:pt>
    <dgm:pt modelId="{794E1E40-28AD-44C0-BC86-36580BD23573}" type="pres">
      <dgm:prSet presAssocID="{6542816B-43EE-4F00-9E3C-5748247587E3}" presName="topConnNode2" presStyleLbl="node3" presStyleIdx="0" presStyleCnt="0"/>
      <dgm:spPr/>
    </dgm:pt>
    <dgm:pt modelId="{521E9023-595D-4132-B1EC-B429015D92C8}" type="pres">
      <dgm:prSet presAssocID="{6542816B-43EE-4F00-9E3C-5748247587E3}" presName="hierChild4" presStyleCnt="0"/>
      <dgm:spPr/>
    </dgm:pt>
    <dgm:pt modelId="{7D41D6EF-B88C-4618-B1E4-7BD71DE98818}" type="pres">
      <dgm:prSet presAssocID="{6542816B-43EE-4F00-9E3C-5748247587E3}" presName="hierChild5" presStyleCnt="0"/>
      <dgm:spPr/>
    </dgm:pt>
    <dgm:pt modelId="{5CBB621E-1E39-419E-9A8B-2FC9BAA8D26A}" type="pres">
      <dgm:prSet presAssocID="{8FFAC291-01EA-415E-A268-71B7567A545E}" presName="hierChild5" presStyleCnt="0"/>
      <dgm:spPr/>
    </dgm:pt>
    <dgm:pt modelId="{0560CD60-2354-4151-8E55-4B374E15C33F}" type="pres">
      <dgm:prSet presAssocID="{54518F02-BFE4-4079-A930-77274A5BD0CE}" presName="hierChild3" presStyleCnt="0"/>
      <dgm:spPr/>
    </dgm:pt>
  </dgm:ptLst>
  <dgm:cxnLst>
    <dgm:cxn modelId="{90A6B308-6136-4CEC-A208-2E95583583D1}" type="presOf" srcId="{EED50F8F-7DFE-4FA1-BB79-ED68C298668C}" destId="{39DDE45D-C3FF-4412-A2C8-CC9F182E087E}" srcOrd="0" destOrd="0" presId="urn:microsoft.com/office/officeart/2008/layout/HalfCircleOrganizationChart"/>
    <dgm:cxn modelId="{0127710E-D067-4810-BB30-B2836C95F0A7}" srcId="{8FFAC291-01EA-415E-A268-71B7567A545E}" destId="{6542816B-43EE-4F00-9E3C-5748247587E3}" srcOrd="0" destOrd="0" parTransId="{F033EB57-9BA5-40EF-B66C-960B74C56CEB}" sibTransId="{50A0F1E5-C142-4F56-B04C-6EEFE0C062A4}"/>
    <dgm:cxn modelId="{D404DE64-9203-4AD3-ADD1-DFFA3304AC04}" type="presOf" srcId="{8FFAC291-01EA-415E-A268-71B7567A545E}" destId="{A6ABE86E-E056-4522-8737-520BFD68F287}" srcOrd="1" destOrd="0" presId="urn:microsoft.com/office/officeart/2008/layout/HalfCircleOrganizationChart"/>
    <dgm:cxn modelId="{C613B567-92EE-4CA0-BBD2-1D1C8A4D727C}" type="presOf" srcId="{8FFAC291-01EA-415E-A268-71B7567A545E}" destId="{ECE81EAA-90C3-4465-B233-9FBBB5FF0632}" srcOrd="0" destOrd="0" presId="urn:microsoft.com/office/officeart/2008/layout/HalfCircleOrganizationChart"/>
    <dgm:cxn modelId="{92193255-BEDA-4B80-B7D9-96B930FD344E}" srcId="{2AA1ABFB-010C-450A-B135-01B7486CAD19}" destId="{54518F02-BFE4-4079-A930-77274A5BD0CE}" srcOrd="0" destOrd="0" parTransId="{7F9330AD-5720-49DB-9ACF-8D8B36911B09}" sibTransId="{F733AD10-C95C-4600-A4E2-CBC6C32B2473}"/>
    <dgm:cxn modelId="{1E79AE84-6A37-4E20-988B-8BD4FAFAE991}" type="presOf" srcId="{81C001F8-D71A-4E3E-B319-49BBF4F164D6}" destId="{BA2CC0D2-93A2-4FDF-A946-95B749503179}" srcOrd="0" destOrd="0" presId="urn:microsoft.com/office/officeart/2008/layout/HalfCircleOrganizationChart"/>
    <dgm:cxn modelId="{625EDC8A-2346-4F46-9350-68CA5CF035BC}" srcId="{54518F02-BFE4-4079-A930-77274A5BD0CE}" destId="{8FFAC291-01EA-415E-A268-71B7567A545E}" srcOrd="1" destOrd="0" parTransId="{BC95E546-F395-40B8-BB9D-D6F87DDAE145}" sibTransId="{101406E9-6AE4-4141-B9F6-3B56389133B9}"/>
    <dgm:cxn modelId="{6DAECA8F-AC7C-40E5-8EF3-659137BAE4A4}" type="presOf" srcId="{EEFE72A6-7DEC-4CAD-84B7-C1ABD6420400}" destId="{0FBF7FB6-E69B-415E-B53F-938D0D41B413}" srcOrd="0" destOrd="0" presId="urn:microsoft.com/office/officeart/2008/layout/HalfCircleOrganizationChart"/>
    <dgm:cxn modelId="{5672329F-1698-4569-BA97-55AD5FAA9DEC}" srcId="{EEFE72A6-7DEC-4CAD-84B7-C1ABD6420400}" destId="{5C24D8CF-9B4B-4911-9C28-0E8E1F733DF7}" srcOrd="1" destOrd="0" parTransId="{A4E724D4-178C-4842-B9D0-2E12D8950AE8}" sibTransId="{DDD5EE89-9B20-499E-B3FC-A9A8BAFEE03F}"/>
    <dgm:cxn modelId="{C5CAAC9F-CF0B-4EC8-9A18-912426BD6A9E}" type="presOf" srcId="{54518F02-BFE4-4079-A930-77274A5BD0CE}" destId="{CC1B4D54-1836-4DC5-9099-60BFCFB971F2}" srcOrd="1" destOrd="0" presId="urn:microsoft.com/office/officeart/2008/layout/HalfCircleOrganizationChart"/>
    <dgm:cxn modelId="{DCBF24B6-058A-4CD2-ACF4-FC62337BEAD8}" type="presOf" srcId="{F033EB57-9BA5-40EF-B66C-960B74C56CEB}" destId="{8C5760C4-7210-4592-9AC7-5A140D377097}" srcOrd="0" destOrd="0" presId="urn:microsoft.com/office/officeart/2008/layout/HalfCircleOrganizationChart"/>
    <dgm:cxn modelId="{441484B8-6631-4F07-9327-620B327DAC50}" type="presOf" srcId="{2AA1ABFB-010C-450A-B135-01B7486CAD19}" destId="{FAB716F4-ED22-411E-AAA2-F1F7BB5FC731}" srcOrd="0" destOrd="0" presId="urn:microsoft.com/office/officeart/2008/layout/HalfCircleOrganizationChart"/>
    <dgm:cxn modelId="{44A5D8BB-4970-402E-80FD-77D125B7A912}" type="presOf" srcId="{81C001F8-D71A-4E3E-B319-49BBF4F164D6}" destId="{8FA2D67F-0820-4D2E-835A-A7D31B28441F}" srcOrd="1" destOrd="0" presId="urn:microsoft.com/office/officeart/2008/layout/HalfCircleOrganizationChart"/>
    <dgm:cxn modelId="{14E44EBD-2910-4D8A-8206-036BAA6E33D0}" type="presOf" srcId="{6542816B-43EE-4F00-9E3C-5748247587E3}" destId="{760CD350-6060-46C0-B430-2CA8C43DA269}" srcOrd="0" destOrd="0" presId="urn:microsoft.com/office/officeart/2008/layout/HalfCircleOrganizationChart"/>
    <dgm:cxn modelId="{357345C1-5BAA-4F0D-ACEB-263F85337A52}" type="presOf" srcId="{54518F02-BFE4-4079-A930-77274A5BD0CE}" destId="{DFBF7BA2-994A-45DB-B3DD-DB1AA5A571B5}" srcOrd="0" destOrd="0" presId="urn:microsoft.com/office/officeart/2008/layout/HalfCircleOrganizationChart"/>
    <dgm:cxn modelId="{C4DE9EC1-C38F-4E6A-8579-6766DED3C3F0}" type="presOf" srcId="{5C24D8CF-9B4B-4911-9C28-0E8E1F733DF7}" destId="{87CE861A-1CB8-4CD0-8333-767386248DA5}" srcOrd="0" destOrd="0" presId="urn:microsoft.com/office/officeart/2008/layout/HalfCircleOrganizationChart"/>
    <dgm:cxn modelId="{72C61BC5-C245-49FB-9D06-B45C0CA7138D}" srcId="{EEFE72A6-7DEC-4CAD-84B7-C1ABD6420400}" destId="{81C001F8-D71A-4E3E-B319-49BBF4F164D6}" srcOrd="0" destOrd="0" parTransId="{984F3CA8-C268-4104-85C0-6C85C741C53A}" sibTransId="{E7BF9541-DBE8-41A7-B548-14B19FF0D0AE}"/>
    <dgm:cxn modelId="{0D1FC6C5-D61E-4B9D-BF1B-96D80A1631D2}" srcId="{54518F02-BFE4-4079-A930-77274A5BD0CE}" destId="{EEFE72A6-7DEC-4CAD-84B7-C1ABD6420400}" srcOrd="0" destOrd="0" parTransId="{EED50F8F-7DFE-4FA1-BB79-ED68C298668C}" sibTransId="{A42C0C6E-8466-4CE3-82DC-E02CB2B6A114}"/>
    <dgm:cxn modelId="{D84C08CC-1ED4-44AD-9F10-11F75FEC4AD7}" type="presOf" srcId="{5C24D8CF-9B4B-4911-9C28-0E8E1F733DF7}" destId="{C165AB69-4717-4CD8-BE5C-81BFD1ED73BB}" srcOrd="1" destOrd="0" presId="urn:microsoft.com/office/officeart/2008/layout/HalfCircleOrganizationChart"/>
    <dgm:cxn modelId="{9B311BCD-8D4E-4AF7-8C77-A59896496EA2}" type="presOf" srcId="{BC95E546-F395-40B8-BB9D-D6F87DDAE145}" destId="{B91CBAD0-19CB-46CF-90B5-F1E88815B9CD}" srcOrd="0" destOrd="0" presId="urn:microsoft.com/office/officeart/2008/layout/HalfCircleOrganizationChart"/>
    <dgm:cxn modelId="{17D544D9-27A9-4317-AC2F-9D51822A7F44}" type="presOf" srcId="{A4E724D4-178C-4842-B9D0-2E12D8950AE8}" destId="{98A91B41-5345-4389-9D60-9A7F4C3582ED}" srcOrd="0" destOrd="0" presId="urn:microsoft.com/office/officeart/2008/layout/HalfCircleOrganizationChart"/>
    <dgm:cxn modelId="{495152D9-C024-4F32-B001-C0EC5587AEF1}" type="presOf" srcId="{6542816B-43EE-4F00-9E3C-5748247587E3}" destId="{794E1E40-28AD-44C0-BC86-36580BD23573}" srcOrd="1" destOrd="0" presId="urn:microsoft.com/office/officeart/2008/layout/HalfCircleOrganizationChart"/>
    <dgm:cxn modelId="{A8821DF1-416B-4E7D-974F-7179316AC635}" type="presOf" srcId="{984F3CA8-C268-4104-85C0-6C85C741C53A}" destId="{1FB86D1C-B658-4F9B-B8E8-3E5B5588E0E3}" srcOrd="0" destOrd="0" presId="urn:microsoft.com/office/officeart/2008/layout/HalfCircleOrganizationChart"/>
    <dgm:cxn modelId="{9A393EFE-AFFF-4D96-9076-D8737A3FE038}" type="presOf" srcId="{EEFE72A6-7DEC-4CAD-84B7-C1ABD6420400}" destId="{4D5D0822-80A3-4851-99D5-E3B90072A07B}" srcOrd="1" destOrd="0" presId="urn:microsoft.com/office/officeart/2008/layout/HalfCircleOrganizationChart"/>
    <dgm:cxn modelId="{6B3FB6CE-91E2-416B-8C76-724F5537F318}" type="presParOf" srcId="{FAB716F4-ED22-411E-AAA2-F1F7BB5FC731}" destId="{53645B52-3332-4043-BBC5-4B76D8F6A880}" srcOrd="0" destOrd="0" presId="urn:microsoft.com/office/officeart/2008/layout/HalfCircleOrganizationChart"/>
    <dgm:cxn modelId="{952AD4E4-2FA2-4EF9-83C0-6EBDBE993AC2}" type="presParOf" srcId="{53645B52-3332-4043-BBC5-4B76D8F6A880}" destId="{55872A6D-6BC2-43D2-9D16-602C18D6D2C7}" srcOrd="0" destOrd="0" presId="urn:microsoft.com/office/officeart/2008/layout/HalfCircleOrganizationChart"/>
    <dgm:cxn modelId="{B73FC7AA-643E-4A60-A77D-88D89636732A}" type="presParOf" srcId="{55872A6D-6BC2-43D2-9D16-602C18D6D2C7}" destId="{DFBF7BA2-994A-45DB-B3DD-DB1AA5A571B5}" srcOrd="0" destOrd="0" presId="urn:microsoft.com/office/officeart/2008/layout/HalfCircleOrganizationChart"/>
    <dgm:cxn modelId="{A65CCC86-7462-4396-BA51-742B4CC0CD50}" type="presParOf" srcId="{55872A6D-6BC2-43D2-9D16-602C18D6D2C7}" destId="{4D31665C-B824-4DDE-8FB5-003BA392EEA8}" srcOrd="1" destOrd="0" presId="urn:microsoft.com/office/officeart/2008/layout/HalfCircleOrganizationChart"/>
    <dgm:cxn modelId="{6262494A-30F7-47BF-AA6F-70D39AC3F05C}" type="presParOf" srcId="{55872A6D-6BC2-43D2-9D16-602C18D6D2C7}" destId="{B19A5C4A-5109-4B47-B72B-79421403566C}" srcOrd="2" destOrd="0" presId="urn:microsoft.com/office/officeart/2008/layout/HalfCircleOrganizationChart"/>
    <dgm:cxn modelId="{A0F28ADD-3213-4D41-A396-F7C7A7351D7F}" type="presParOf" srcId="{55872A6D-6BC2-43D2-9D16-602C18D6D2C7}" destId="{CC1B4D54-1836-4DC5-9099-60BFCFB971F2}" srcOrd="3" destOrd="0" presId="urn:microsoft.com/office/officeart/2008/layout/HalfCircleOrganizationChart"/>
    <dgm:cxn modelId="{74F0BE51-095F-4C83-AF37-68C09F722290}" type="presParOf" srcId="{53645B52-3332-4043-BBC5-4B76D8F6A880}" destId="{F1934DC6-A211-4C46-A07E-0E80B9735134}" srcOrd="1" destOrd="0" presId="urn:microsoft.com/office/officeart/2008/layout/HalfCircleOrganizationChart"/>
    <dgm:cxn modelId="{F065ECB1-47B3-4951-B1FD-DFB976E1599D}" type="presParOf" srcId="{F1934DC6-A211-4C46-A07E-0E80B9735134}" destId="{39DDE45D-C3FF-4412-A2C8-CC9F182E087E}" srcOrd="0" destOrd="0" presId="urn:microsoft.com/office/officeart/2008/layout/HalfCircleOrganizationChart"/>
    <dgm:cxn modelId="{957E390F-3A4F-450B-939A-97EEFFA9D0C6}" type="presParOf" srcId="{F1934DC6-A211-4C46-A07E-0E80B9735134}" destId="{141E1F7B-CB18-4983-8A2B-77C823C2EEB4}" srcOrd="1" destOrd="0" presId="urn:microsoft.com/office/officeart/2008/layout/HalfCircleOrganizationChart"/>
    <dgm:cxn modelId="{E04626E1-A530-4652-944E-797349131532}" type="presParOf" srcId="{141E1F7B-CB18-4983-8A2B-77C823C2EEB4}" destId="{E94BDAF2-BC06-4A6C-973A-F6FBD39E148B}" srcOrd="0" destOrd="0" presId="urn:microsoft.com/office/officeart/2008/layout/HalfCircleOrganizationChart"/>
    <dgm:cxn modelId="{F631356A-CBB6-4F7E-B4E1-8F4DE5DDA8BE}" type="presParOf" srcId="{E94BDAF2-BC06-4A6C-973A-F6FBD39E148B}" destId="{0FBF7FB6-E69B-415E-B53F-938D0D41B413}" srcOrd="0" destOrd="0" presId="urn:microsoft.com/office/officeart/2008/layout/HalfCircleOrganizationChart"/>
    <dgm:cxn modelId="{C215E629-AA99-4885-BB20-82E19CC1E9AF}" type="presParOf" srcId="{E94BDAF2-BC06-4A6C-973A-F6FBD39E148B}" destId="{67B5EF41-E069-476D-A02F-1D203F233C6A}" srcOrd="1" destOrd="0" presId="urn:microsoft.com/office/officeart/2008/layout/HalfCircleOrganizationChart"/>
    <dgm:cxn modelId="{9CE6F7B7-4765-4EA1-8BC5-3EBC791C31FE}" type="presParOf" srcId="{E94BDAF2-BC06-4A6C-973A-F6FBD39E148B}" destId="{AA84081B-C325-44F9-A6F1-AB0BAEC20FD1}" srcOrd="2" destOrd="0" presId="urn:microsoft.com/office/officeart/2008/layout/HalfCircleOrganizationChart"/>
    <dgm:cxn modelId="{73E9B99D-872E-4DF9-AE91-C034AF4B02E5}" type="presParOf" srcId="{E94BDAF2-BC06-4A6C-973A-F6FBD39E148B}" destId="{4D5D0822-80A3-4851-99D5-E3B90072A07B}" srcOrd="3" destOrd="0" presId="urn:microsoft.com/office/officeart/2008/layout/HalfCircleOrganizationChart"/>
    <dgm:cxn modelId="{AE3AB69F-D8DC-47C3-81E4-EEC510217132}" type="presParOf" srcId="{141E1F7B-CB18-4983-8A2B-77C823C2EEB4}" destId="{948ED194-85FC-406D-A1BA-A7945E6C6910}" srcOrd="1" destOrd="0" presId="urn:microsoft.com/office/officeart/2008/layout/HalfCircleOrganizationChart"/>
    <dgm:cxn modelId="{4AAADB52-487C-488F-849E-A56F9E5B5D76}" type="presParOf" srcId="{948ED194-85FC-406D-A1BA-A7945E6C6910}" destId="{1FB86D1C-B658-4F9B-B8E8-3E5B5588E0E3}" srcOrd="0" destOrd="0" presId="urn:microsoft.com/office/officeart/2008/layout/HalfCircleOrganizationChart"/>
    <dgm:cxn modelId="{04F9DC79-615D-4622-AEB7-68DFBCF517A6}" type="presParOf" srcId="{948ED194-85FC-406D-A1BA-A7945E6C6910}" destId="{8BBCDA13-F1D1-487A-93AB-71BDD0B6953B}" srcOrd="1" destOrd="0" presId="urn:microsoft.com/office/officeart/2008/layout/HalfCircleOrganizationChart"/>
    <dgm:cxn modelId="{D0FC4FF0-C0B4-4964-82CB-55425D0647E5}" type="presParOf" srcId="{8BBCDA13-F1D1-487A-93AB-71BDD0B6953B}" destId="{555FB187-074B-4CF0-B73F-C044862CA154}" srcOrd="0" destOrd="0" presId="urn:microsoft.com/office/officeart/2008/layout/HalfCircleOrganizationChart"/>
    <dgm:cxn modelId="{AD313B80-6CAA-457F-A2B0-FEB8ECE0AAED}" type="presParOf" srcId="{555FB187-074B-4CF0-B73F-C044862CA154}" destId="{BA2CC0D2-93A2-4FDF-A946-95B749503179}" srcOrd="0" destOrd="0" presId="urn:microsoft.com/office/officeart/2008/layout/HalfCircleOrganizationChart"/>
    <dgm:cxn modelId="{7DF11BC0-BA47-4733-BEDB-B6ADF53818E2}" type="presParOf" srcId="{555FB187-074B-4CF0-B73F-C044862CA154}" destId="{9CC3652E-AC1F-461B-9938-D410815A3409}" srcOrd="1" destOrd="0" presId="urn:microsoft.com/office/officeart/2008/layout/HalfCircleOrganizationChart"/>
    <dgm:cxn modelId="{01FD8BAA-414A-4B1C-80EF-32EAD40DE53D}" type="presParOf" srcId="{555FB187-074B-4CF0-B73F-C044862CA154}" destId="{8DBE26D6-F7C3-4130-8CFB-280CD9BD9703}" srcOrd="2" destOrd="0" presId="urn:microsoft.com/office/officeart/2008/layout/HalfCircleOrganizationChart"/>
    <dgm:cxn modelId="{266DEF6B-7500-4301-A3F8-7208A8E53B55}" type="presParOf" srcId="{555FB187-074B-4CF0-B73F-C044862CA154}" destId="{8FA2D67F-0820-4D2E-835A-A7D31B28441F}" srcOrd="3" destOrd="0" presId="urn:microsoft.com/office/officeart/2008/layout/HalfCircleOrganizationChart"/>
    <dgm:cxn modelId="{95CD55E5-FA28-4CCF-A36B-711F53B5F7CC}" type="presParOf" srcId="{8BBCDA13-F1D1-487A-93AB-71BDD0B6953B}" destId="{C5E59AE5-1B9C-401C-835D-6C1FDE1C9D87}" srcOrd="1" destOrd="0" presId="urn:microsoft.com/office/officeart/2008/layout/HalfCircleOrganizationChart"/>
    <dgm:cxn modelId="{58661D85-FBD7-4403-803C-B634991AAD5D}" type="presParOf" srcId="{8BBCDA13-F1D1-487A-93AB-71BDD0B6953B}" destId="{B365BCA4-104C-4AD5-8098-8C9314DDAE77}" srcOrd="2" destOrd="0" presId="urn:microsoft.com/office/officeart/2008/layout/HalfCircleOrganizationChart"/>
    <dgm:cxn modelId="{B4A4E9CB-1DF4-4115-9C57-1C1B3033627C}" type="presParOf" srcId="{948ED194-85FC-406D-A1BA-A7945E6C6910}" destId="{98A91B41-5345-4389-9D60-9A7F4C3582ED}" srcOrd="2" destOrd="0" presId="urn:microsoft.com/office/officeart/2008/layout/HalfCircleOrganizationChart"/>
    <dgm:cxn modelId="{DFB233E8-1445-4DD8-A736-83FFB5E9665D}" type="presParOf" srcId="{948ED194-85FC-406D-A1BA-A7945E6C6910}" destId="{F7D1987D-F77D-4D5D-A729-98050D6B71DC}" srcOrd="3" destOrd="0" presId="urn:microsoft.com/office/officeart/2008/layout/HalfCircleOrganizationChart"/>
    <dgm:cxn modelId="{8377CA3D-5FF1-4704-9BA2-7694CACCDC2A}" type="presParOf" srcId="{F7D1987D-F77D-4D5D-A729-98050D6B71DC}" destId="{CF301C30-21EE-47FE-A662-344924C3FFBC}" srcOrd="0" destOrd="0" presId="urn:microsoft.com/office/officeart/2008/layout/HalfCircleOrganizationChart"/>
    <dgm:cxn modelId="{0588920A-5714-4923-BEE3-3933DB7614A5}" type="presParOf" srcId="{CF301C30-21EE-47FE-A662-344924C3FFBC}" destId="{87CE861A-1CB8-4CD0-8333-767386248DA5}" srcOrd="0" destOrd="0" presId="urn:microsoft.com/office/officeart/2008/layout/HalfCircleOrganizationChart"/>
    <dgm:cxn modelId="{F5F81862-4E68-4A71-9784-8C71054DA17D}" type="presParOf" srcId="{CF301C30-21EE-47FE-A662-344924C3FFBC}" destId="{C1F3DA9C-FABE-4DF5-A6F2-6D2FABB7C03F}" srcOrd="1" destOrd="0" presId="urn:microsoft.com/office/officeart/2008/layout/HalfCircleOrganizationChart"/>
    <dgm:cxn modelId="{83969D62-5C14-4085-BC85-9F8C9BF4060F}" type="presParOf" srcId="{CF301C30-21EE-47FE-A662-344924C3FFBC}" destId="{46E1CCBC-B76C-4CE5-A924-D9B01850FA49}" srcOrd="2" destOrd="0" presId="urn:microsoft.com/office/officeart/2008/layout/HalfCircleOrganizationChart"/>
    <dgm:cxn modelId="{87633247-C882-45A3-B3D5-F0F28DBDF3E4}" type="presParOf" srcId="{CF301C30-21EE-47FE-A662-344924C3FFBC}" destId="{C165AB69-4717-4CD8-BE5C-81BFD1ED73BB}" srcOrd="3" destOrd="0" presId="urn:microsoft.com/office/officeart/2008/layout/HalfCircleOrganizationChart"/>
    <dgm:cxn modelId="{E2337729-8E25-4D35-A05E-E53DD767A3B2}" type="presParOf" srcId="{F7D1987D-F77D-4D5D-A729-98050D6B71DC}" destId="{43ADD4B2-D271-4289-9EA9-F3E0AE123EF5}" srcOrd="1" destOrd="0" presId="urn:microsoft.com/office/officeart/2008/layout/HalfCircleOrganizationChart"/>
    <dgm:cxn modelId="{6B03C1D1-561C-437C-BF2B-764FFE2EA6C8}" type="presParOf" srcId="{F7D1987D-F77D-4D5D-A729-98050D6B71DC}" destId="{8140E256-A570-4E24-B29B-326585B20B46}" srcOrd="2" destOrd="0" presId="urn:microsoft.com/office/officeart/2008/layout/HalfCircleOrganizationChart"/>
    <dgm:cxn modelId="{6C7345F2-7587-409A-848A-0B9C45884687}" type="presParOf" srcId="{141E1F7B-CB18-4983-8A2B-77C823C2EEB4}" destId="{ED510DED-F183-4941-B20D-CA7E39D7E53A}" srcOrd="2" destOrd="0" presId="urn:microsoft.com/office/officeart/2008/layout/HalfCircleOrganizationChart"/>
    <dgm:cxn modelId="{9803BC23-2C13-403D-8765-8B0134FC8832}" type="presParOf" srcId="{F1934DC6-A211-4C46-A07E-0E80B9735134}" destId="{B91CBAD0-19CB-46CF-90B5-F1E88815B9CD}" srcOrd="2" destOrd="0" presId="urn:microsoft.com/office/officeart/2008/layout/HalfCircleOrganizationChart"/>
    <dgm:cxn modelId="{6EDA6837-92CA-46D5-90E7-8B32820487C5}" type="presParOf" srcId="{F1934DC6-A211-4C46-A07E-0E80B9735134}" destId="{0427F4D3-82D7-4F9C-B8C1-38515EF4CF64}" srcOrd="3" destOrd="0" presId="urn:microsoft.com/office/officeart/2008/layout/HalfCircleOrganizationChart"/>
    <dgm:cxn modelId="{6FA3CDBD-DD45-4C21-B563-863B51B4F8D6}" type="presParOf" srcId="{0427F4D3-82D7-4F9C-B8C1-38515EF4CF64}" destId="{C2A94DA2-BC0B-4BC5-9644-C7CF8532221C}" srcOrd="0" destOrd="0" presId="urn:microsoft.com/office/officeart/2008/layout/HalfCircleOrganizationChart"/>
    <dgm:cxn modelId="{DAA3CA3B-E31F-40CF-81D2-06D3BFDDE850}" type="presParOf" srcId="{C2A94DA2-BC0B-4BC5-9644-C7CF8532221C}" destId="{ECE81EAA-90C3-4465-B233-9FBBB5FF0632}" srcOrd="0" destOrd="0" presId="urn:microsoft.com/office/officeart/2008/layout/HalfCircleOrganizationChart"/>
    <dgm:cxn modelId="{50CE2754-ADDA-4229-BD3F-ACF55FEEAC32}" type="presParOf" srcId="{C2A94DA2-BC0B-4BC5-9644-C7CF8532221C}" destId="{CCECA1BB-9AB2-4092-A200-D78B9E1A6100}" srcOrd="1" destOrd="0" presId="urn:microsoft.com/office/officeart/2008/layout/HalfCircleOrganizationChart"/>
    <dgm:cxn modelId="{B45A66DA-499C-4052-8095-2B42E7457D03}" type="presParOf" srcId="{C2A94DA2-BC0B-4BC5-9644-C7CF8532221C}" destId="{8144AF2E-6ACA-4D15-8D00-798252744C30}" srcOrd="2" destOrd="0" presId="urn:microsoft.com/office/officeart/2008/layout/HalfCircleOrganizationChart"/>
    <dgm:cxn modelId="{D3CEE811-E166-4362-A3BB-D3D2CF7F80D7}" type="presParOf" srcId="{C2A94DA2-BC0B-4BC5-9644-C7CF8532221C}" destId="{A6ABE86E-E056-4522-8737-520BFD68F287}" srcOrd="3" destOrd="0" presId="urn:microsoft.com/office/officeart/2008/layout/HalfCircleOrganizationChart"/>
    <dgm:cxn modelId="{F06A1538-867B-48A7-BDF6-A7A9233E1008}" type="presParOf" srcId="{0427F4D3-82D7-4F9C-B8C1-38515EF4CF64}" destId="{FAC065C0-4216-4009-8446-AA8F80B07B10}" srcOrd="1" destOrd="0" presId="urn:microsoft.com/office/officeart/2008/layout/HalfCircleOrganizationChart"/>
    <dgm:cxn modelId="{D60210CB-37DB-4EE1-BAA0-E292FE77EF67}" type="presParOf" srcId="{FAC065C0-4216-4009-8446-AA8F80B07B10}" destId="{8C5760C4-7210-4592-9AC7-5A140D377097}" srcOrd="0" destOrd="0" presId="urn:microsoft.com/office/officeart/2008/layout/HalfCircleOrganizationChart"/>
    <dgm:cxn modelId="{0B53A8EE-5641-43D8-9223-0CD94409A60E}" type="presParOf" srcId="{FAC065C0-4216-4009-8446-AA8F80B07B10}" destId="{2D093F20-B5F9-442E-9BD6-ADF821173092}" srcOrd="1" destOrd="0" presId="urn:microsoft.com/office/officeart/2008/layout/HalfCircleOrganizationChart"/>
    <dgm:cxn modelId="{A68BB670-96BC-4001-B2E5-96C0C65E2953}" type="presParOf" srcId="{2D093F20-B5F9-442E-9BD6-ADF821173092}" destId="{B7725EDD-2A85-4D7E-ADE0-02F64C2BBF95}" srcOrd="0" destOrd="0" presId="urn:microsoft.com/office/officeart/2008/layout/HalfCircleOrganizationChart"/>
    <dgm:cxn modelId="{756B3964-2D82-4CBF-82FD-797E770AB7F6}" type="presParOf" srcId="{B7725EDD-2A85-4D7E-ADE0-02F64C2BBF95}" destId="{760CD350-6060-46C0-B430-2CA8C43DA269}" srcOrd="0" destOrd="0" presId="urn:microsoft.com/office/officeart/2008/layout/HalfCircleOrganizationChart"/>
    <dgm:cxn modelId="{11D3F467-26BA-4150-895E-98929DDDFCE4}" type="presParOf" srcId="{B7725EDD-2A85-4D7E-ADE0-02F64C2BBF95}" destId="{76AB05E8-8860-46C8-AF77-0514D6B12896}" srcOrd="1" destOrd="0" presId="urn:microsoft.com/office/officeart/2008/layout/HalfCircleOrganizationChart"/>
    <dgm:cxn modelId="{DCDF5B2D-68B7-4EF5-8DC6-0163CC36F8A5}" type="presParOf" srcId="{B7725EDD-2A85-4D7E-ADE0-02F64C2BBF95}" destId="{C0E31515-47D7-4548-B49C-7C8A31447124}" srcOrd="2" destOrd="0" presId="urn:microsoft.com/office/officeart/2008/layout/HalfCircleOrganizationChart"/>
    <dgm:cxn modelId="{2BFF07B7-EB88-48AB-86A7-E83BF7C68BAC}" type="presParOf" srcId="{B7725EDD-2A85-4D7E-ADE0-02F64C2BBF95}" destId="{794E1E40-28AD-44C0-BC86-36580BD23573}" srcOrd="3" destOrd="0" presId="urn:microsoft.com/office/officeart/2008/layout/HalfCircleOrganizationChart"/>
    <dgm:cxn modelId="{C225AED3-9A6A-457A-A760-E34C8EF1092D}" type="presParOf" srcId="{2D093F20-B5F9-442E-9BD6-ADF821173092}" destId="{521E9023-595D-4132-B1EC-B429015D92C8}" srcOrd="1" destOrd="0" presId="urn:microsoft.com/office/officeart/2008/layout/HalfCircleOrganizationChart"/>
    <dgm:cxn modelId="{B016DDD0-560F-48F5-BC2A-FFBD10EBBF43}" type="presParOf" srcId="{2D093F20-B5F9-442E-9BD6-ADF821173092}" destId="{7D41D6EF-B88C-4618-B1E4-7BD71DE98818}" srcOrd="2" destOrd="0" presId="urn:microsoft.com/office/officeart/2008/layout/HalfCircleOrganizationChart"/>
    <dgm:cxn modelId="{9A20DEA8-BB6E-466A-B62B-5F186F8B83E7}" type="presParOf" srcId="{0427F4D3-82D7-4F9C-B8C1-38515EF4CF64}" destId="{5CBB621E-1E39-419E-9A8B-2FC9BAA8D26A}" srcOrd="2" destOrd="0" presId="urn:microsoft.com/office/officeart/2008/layout/HalfCircleOrganizationChart"/>
    <dgm:cxn modelId="{805B1143-B1F6-4A77-A1B1-BD3749649BC9}" type="presParOf" srcId="{53645B52-3332-4043-BBC5-4B76D8F6A880}" destId="{0560CD60-2354-4151-8E55-4B374E15C33F}" srcOrd="2" destOrd="0" presId="urn:microsoft.com/office/officeart/2008/layout/HalfCircle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5760C4-7210-4592-9AC7-5A140D377097}">
      <dsp:nvSpPr>
        <dsp:cNvPr id="0" name=""/>
        <dsp:cNvSpPr/>
      </dsp:nvSpPr>
      <dsp:spPr>
        <a:xfrm>
          <a:off x="4751100" y="2223827"/>
          <a:ext cx="844508" cy="550766"/>
        </a:xfrm>
        <a:custGeom>
          <a:avLst/>
          <a:gdLst/>
          <a:ahLst/>
          <a:cxnLst/>
          <a:rect l="0" t="0" r="0" b="0"/>
          <a:pathLst>
            <a:path>
              <a:moveTo>
                <a:pt x="0" y="0"/>
              </a:moveTo>
              <a:lnTo>
                <a:pt x="0" y="550766"/>
              </a:lnTo>
              <a:lnTo>
                <a:pt x="844508" y="5507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91CBAD0-19CB-46CF-90B5-F1E88815B9CD}">
      <dsp:nvSpPr>
        <dsp:cNvPr id="0" name=""/>
        <dsp:cNvSpPr/>
      </dsp:nvSpPr>
      <dsp:spPr>
        <a:xfrm>
          <a:off x="3518136" y="920347"/>
          <a:ext cx="1232963" cy="385536"/>
        </a:xfrm>
        <a:custGeom>
          <a:avLst/>
          <a:gdLst/>
          <a:ahLst/>
          <a:cxnLst/>
          <a:rect l="0" t="0" r="0" b="0"/>
          <a:pathLst>
            <a:path>
              <a:moveTo>
                <a:pt x="0" y="0"/>
              </a:moveTo>
              <a:lnTo>
                <a:pt x="0" y="192768"/>
              </a:lnTo>
              <a:lnTo>
                <a:pt x="1232963" y="192768"/>
              </a:lnTo>
              <a:lnTo>
                <a:pt x="1232963" y="3855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8A91B41-5345-4389-9D60-9A7F4C3582ED}">
      <dsp:nvSpPr>
        <dsp:cNvPr id="0" name=""/>
        <dsp:cNvSpPr/>
      </dsp:nvSpPr>
      <dsp:spPr>
        <a:xfrm>
          <a:off x="2407424" y="2223827"/>
          <a:ext cx="881183" cy="1854246"/>
        </a:xfrm>
        <a:custGeom>
          <a:avLst/>
          <a:gdLst/>
          <a:ahLst/>
          <a:cxnLst/>
          <a:rect l="0" t="0" r="0" b="0"/>
          <a:pathLst>
            <a:path>
              <a:moveTo>
                <a:pt x="0" y="0"/>
              </a:moveTo>
              <a:lnTo>
                <a:pt x="0" y="1854246"/>
              </a:lnTo>
              <a:lnTo>
                <a:pt x="881183" y="185424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B86D1C-B658-4F9B-B8E8-3E5B5588E0E3}">
      <dsp:nvSpPr>
        <dsp:cNvPr id="0" name=""/>
        <dsp:cNvSpPr/>
      </dsp:nvSpPr>
      <dsp:spPr>
        <a:xfrm>
          <a:off x="2407424" y="2223827"/>
          <a:ext cx="881183" cy="550766"/>
        </a:xfrm>
        <a:custGeom>
          <a:avLst/>
          <a:gdLst/>
          <a:ahLst/>
          <a:cxnLst/>
          <a:rect l="0" t="0" r="0" b="0"/>
          <a:pathLst>
            <a:path>
              <a:moveTo>
                <a:pt x="0" y="0"/>
              </a:moveTo>
              <a:lnTo>
                <a:pt x="0" y="550766"/>
              </a:lnTo>
              <a:lnTo>
                <a:pt x="881183" y="550766"/>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9DDE45D-C3FF-4412-A2C8-CC9F182E087E}">
      <dsp:nvSpPr>
        <dsp:cNvPr id="0" name=""/>
        <dsp:cNvSpPr/>
      </dsp:nvSpPr>
      <dsp:spPr>
        <a:xfrm>
          <a:off x="2407424" y="920347"/>
          <a:ext cx="1110712" cy="385536"/>
        </a:xfrm>
        <a:custGeom>
          <a:avLst/>
          <a:gdLst/>
          <a:ahLst/>
          <a:cxnLst/>
          <a:rect l="0" t="0" r="0" b="0"/>
          <a:pathLst>
            <a:path>
              <a:moveTo>
                <a:pt x="1110712" y="0"/>
              </a:moveTo>
              <a:lnTo>
                <a:pt x="1110712" y="192768"/>
              </a:lnTo>
              <a:lnTo>
                <a:pt x="0" y="192768"/>
              </a:lnTo>
              <a:lnTo>
                <a:pt x="0" y="3855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31665C-B824-4DDE-8FB5-003BA392EEA8}">
      <dsp:nvSpPr>
        <dsp:cNvPr id="0" name=""/>
        <dsp:cNvSpPr/>
      </dsp:nvSpPr>
      <dsp:spPr>
        <a:xfrm>
          <a:off x="3059164" y="2403"/>
          <a:ext cx="917943" cy="91794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9A5C4A-5109-4B47-B72B-79421403566C}">
      <dsp:nvSpPr>
        <dsp:cNvPr id="0" name=""/>
        <dsp:cNvSpPr/>
      </dsp:nvSpPr>
      <dsp:spPr>
        <a:xfrm>
          <a:off x="3059164" y="2403"/>
          <a:ext cx="917943" cy="91794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FBF7BA2-994A-45DB-B3DD-DB1AA5A571B5}">
      <dsp:nvSpPr>
        <dsp:cNvPr id="0" name=""/>
        <dsp:cNvSpPr/>
      </dsp:nvSpPr>
      <dsp:spPr>
        <a:xfrm>
          <a:off x="2600192" y="167633"/>
          <a:ext cx="1835887" cy="5874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Modèles IA</a:t>
          </a:r>
        </a:p>
      </dsp:txBody>
      <dsp:txXfrm>
        <a:off x="2600192" y="167633"/>
        <a:ext cx="1835887" cy="587484"/>
      </dsp:txXfrm>
    </dsp:sp>
    <dsp:sp modelId="{67B5EF41-E069-476D-A02F-1D203F233C6A}">
      <dsp:nvSpPr>
        <dsp:cNvPr id="0" name=""/>
        <dsp:cNvSpPr/>
      </dsp:nvSpPr>
      <dsp:spPr>
        <a:xfrm>
          <a:off x="1887326" y="1305883"/>
          <a:ext cx="1040195" cy="91794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84081B-C325-44F9-A6F1-AB0BAEC20FD1}">
      <dsp:nvSpPr>
        <dsp:cNvPr id="0" name=""/>
        <dsp:cNvSpPr/>
      </dsp:nvSpPr>
      <dsp:spPr>
        <a:xfrm>
          <a:off x="1887326" y="1305883"/>
          <a:ext cx="1040195" cy="91794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BF7FB6-E69B-415E-B53F-938D0D41B413}">
      <dsp:nvSpPr>
        <dsp:cNvPr id="0" name=""/>
        <dsp:cNvSpPr/>
      </dsp:nvSpPr>
      <dsp:spPr>
        <a:xfrm>
          <a:off x="1367228" y="1471113"/>
          <a:ext cx="2080391" cy="5874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Classification</a:t>
          </a:r>
        </a:p>
      </dsp:txBody>
      <dsp:txXfrm>
        <a:off x="1367228" y="1471113"/>
        <a:ext cx="2080391" cy="587484"/>
      </dsp:txXfrm>
    </dsp:sp>
    <dsp:sp modelId="{9CC3652E-AC1F-461B-9938-D410815A3409}">
      <dsp:nvSpPr>
        <dsp:cNvPr id="0" name=""/>
        <dsp:cNvSpPr/>
      </dsp:nvSpPr>
      <dsp:spPr>
        <a:xfrm>
          <a:off x="3178454" y="2609364"/>
          <a:ext cx="917943" cy="91794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BE26D6-F7C3-4130-8CFB-280CD9BD9703}">
      <dsp:nvSpPr>
        <dsp:cNvPr id="0" name=""/>
        <dsp:cNvSpPr/>
      </dsp:nvSpPr>
      <dsp:spPr>
        <a:xfrm>
          <a:off x="3178454" y="2609364"/>
          <a:ext cx="917943" cy="91794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2CC0D2-93A2-4FDF-A946-95B749503179}">
      <dsp:nvSpPr>
        <dsp:cNvPr id="0" name=""/>
        <dsp:cNvSpPr/>
      </dsp:nvSpPr>
      <dsp:spPr>
        <a:xfrm>
          <a:off x="2719482" y="2774594"/>
          <a:ext cx="1835887" cy="5874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Data</a:t>
          </a:r>
        </a:p>
      </dsp:txBody>
      <dsp:txXfrm>
        <a:off x="2719482" y="2774594"/>
        <a:ext cx="1835887" cy="587484"/>
      </dsp:txXfrm>
    </dsp:sp>
    <dsp:sp modelId="{C1F3DA9C-FABE-4DF5-A6F2-6D2FABB7C03F}">
      <dsp:nvSpPr>
        <dsp:cNvPr id="0" name=""/>
        <dsp:cNvSpPr/>
      </dsp:nvSpPr>
      <dsp:spPr>
        <a:xfrm>
          <a:off x="3178454" y="3912844"/>
          <a:ext cx="917943" cy="91794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1CCBC-B76C-4CE5-A924-D9B01850FA49}">
      <dsp:nvSpPr>
        <dsp:cNvPr id="0" name=""/>
        <dsp:cNvSpPr/>
      </dsp:nvSpPr>
      <dsp:spPr>
        <a:xfrm>
          <a:off x="3178454" y="3912844"/>
          <a:ext cx="917943" cy="91794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CE861A-1CB8-4CD0-8333-767386248DA5}">
      <dsp:nvSpPr>
        <dsp:cNvPr id="0" name=""/>
        <dsp:cNvSpPr/>
      </dsp:nvSpPr>
      <dsp:spPr>
        <a:xfrm>
          <a:off x="2719482" y="4078074"/>
          <a:ext cx="1835887" cy="5874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Image</a:t>
          </a:r>
        </a:p>
      </dsp:txBody>
      <dsp:txXfrm>
        <a:off x="2719482" y="4078074"/>
        <a:ext cx="1835887" cy="587484"/>
      </dsp:txXfrm>
    </dsp:sp>
    <dsp:sp modelId="{CCECA1BB-9AB2-4092-A200-D78B9E1A6100}">
      <dsp:nvSpPr>
        <dsp:cNvPr id="0" name=""/>
        <dsp:cNvSpPr/>
      </dsp:nvSpPr>
      <dsp:spPr>
        <a:xfrm>
          <a:off x="4292128" y="1305883"/>
          <a:ext cx="917943" cy="91794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144AF2E-6ACA-4D15-8D00-798252744C30}">
      <dsp:nvSpPr>
        <dsp:cNvPr id="0" name=""/>
        <dsp:cNvSpPr/>
      </dsp:nvSpPr>
      <dsp:spPr>
        <a:xfrm>
          <a:off x="4292128" y="1305883"/>
          <a:ext cx="917943" cy="91794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E81EAA-90C3-4465-B233-9FBBB5FF0632}">
      <dsp:nvSpPr>
        <dsp:cNvPr id="0" name=""/>
        <dsp:cNvSpPr/>
      </dsp:nvSpPr>
      <dsp:spPr>
        <a:xfrm>
          <a:off x="3833156" y="1471113"/>
          <a:ext cx="1835887" cy="5874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Régression</a:t>
          </a:r>
        </a:p>
      </dsp:txBody>
      <dsp:txXfrm>
        <a:off x="3833156" y="1471113"/>
        <a:ext cx="1835887" cy="587484"/>
      </dsp:txXfrm>
    </dsp:sp>
    <dsp:sp modelId="{76AB05E8-8860-46C8-AF77-0514D6B12896}">
      <dsp:nvSpPr>
        <dsp:cNvPr id="0" name=""/>
        <dsp:cNvSpPr/>
      </dsp:nvSpPr>
      <dsp:spPr>
        <a:xfrm>
          <a:off x="5485455" y="2609364"/>
          <a:ext cx="917943" cy="917943"/>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E31515-47D7-4548-B49C-7C8A31447124}">
      <dsp:nvSpPr>
        <dsp:cNvPr id="0" name=""/>
        <dsp:cNvSpPr/>
      </dsp:nvSpPr>
      <dsp:spPr>
        <a:xfrm>
          <a:off x="5485455" y="2609364"/>
          <a:ext cx="917943" cy="917943"/>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0CD350-6060-46C0-B430-2CA8C43DA269}">
      <dsp:nvSpPr>
        <dsp:cNvPr id="0" name=""/>
        <dsp:cNvSpPr/>
      </dsp:nvSpPr>
      <dsp:spPr>
        <a:xfrm>
          <a:off x="5026483" y="2774594"/>
          <a:ext cx="1835887" cy="587484"/>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fr-FR" sz="3000" kern="1200" dirty="0"/>
            <a:t>data</a:t>
          </a:r>
        </a:p>
      </dsp:txBody>
      <dsp:txXfrm>
        <a:off x="5026483" y="2774594"/>
        <a:ext cx="1835887" cy="587484"/>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B3DB6E-E2CB-4012-8420-4A597395EEBE}" type="datetimeFigureOut">
              <a:rPr lang="fr-FR" smtClean="0"/>
              <a:t>14/06/2025</a:t>
            </a:fld>
            <a:endParaRPr lang="fr-FR"/>
          </a:p>
        </p:txBody>
      </p:sp>
      <p:sp>
        <p:nvSpPr>
          <p:cNvPr id="4" name="Espace réservé de l'image des diapositives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A55A17-1F69-4DDE-94A5-A1B2C126DDEA}" type="slidenum">
              <a:rPr lang="fr-FR" smtClean="0"/>
              <a:t>‹N°›</a:t>
            </a:fld>
            <a:endParaRPr lang="fr-FR"/>
          </a:p>
        </p:txBody>
      </p:sp>
    </p:spTree>
    <p:extLst>
      <p:ext uri="{BB962C8B-B14F-4D97-AF65-F5344CB8AC3E}">
        <p14:creationId xmlns:p14="http://schemas.microsoft.com/office/powerpoint/2010/main" val="3406821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1A93FCD-A722-4656-B7CB-E90BF06AFE35}" type="datetime1">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BC412BB-9C45-4201-8068-277A011BC197}" type="datetime1">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F81CCFE-1FEB-4DD9-875E-C2EFA7840DF6}" type="datetime1">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420472B-6990-46FA-99BF-07E5D38A709E}" type="datetime1">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32A109-5B37-41BA-BF9E-65F570CD2613}" type="datetime1">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E57700-A5E0-4D75-974B-EC429E809BAE}" type="datetime1">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A90B809-3BEB-4E24-9D01-C6B57DA734AE}" type="datetime1">
              <a:rPr lang="en-US" smtClean="0"/>
              <a:t>6/14/2025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CEC8F1-7B94-4E66-8D89-5B3CDCD2E908}" type="datetime1">
              <a:rPr lang="en-US" smtClean="0"/>
              <a:t>6/14/2025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F7738E-0642-45CB-ABC7-F4282E85DB70}" type="datetime1">
              <a:rPr lang="en-US" smtClean="0"/>
              <a:t>6/14/2025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34C21F-30C4-4805-AC8F-D94C2E168565}" type="datetime1">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8F0DF-F5D0-43C3-85B0-E0BC7CB3EC5B}" type="datetime1">
              <a:rPr lang="en-US" smtClean="0"/>
              <a:t>6/14/2025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‹N°›</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281CDD-FB3E-4361-A349-197B9E9BDF61}" type="datetime1">
              <a:rPr lang="en-US" smtClean="0"/>
              <a:t>6/14/2025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‹N°›</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boufenarc@gmail.com"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hyperlink" Target="mailto:boufenarc@gmail.com"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36582"/>
            <a:ext cx="8229600" cy="2506816"/>
          </a:xfrm>
        </p:spPr>
        <p:txBody>
          <a:bodyPr>
            <a:normAutofit fontScale="90000"/>
          </a:bodyPr>
          <a:lstStyle/>
          <a:p>
            <a:r>
              <a:rPr lang="fr-FR" b="1" dirty="0"/>
              <a:t>Science des données et intelligence artificielle pour analyse des données financières et la détection de fraude</a:t>
            </a:r>
          </a:p>
        </p:txBody>
      </p:sp>
      <p:pic>
        <p:nvPicPr>
          <p:cNvPr id="5" name="Image 4" descr="Une image contenant Police, Graphique, capture d’écran, texte&#10;&#10;Le contenu généré par l’IA peut être incorrect.">
            <a:extLst>
              <a:ext uri="{FF2B5EF4-FFF2-40B4-BE49-F238E27FC236}">
                <a16:creationId xmlns:a16="http://schemas.microsoft.com/office/drawing/2014/main" id="{BC967A6A-BAFF-596C-3BCA-A6347C33212F}"/>
              </a:ext>
            </a:extLst>
          </p:cNvPr>
          <p:cNvPicPr>
            <a:picLocks noChangeAspect="1"/>
          </p:cNvPicPr>
          <p:nvPr/>
        </p:nvPicPr>
        <p:blipFill>
          <a:blip r:embed="rId2"/>
          <a:stretch>
            <a:fillRect/>
          </a:stretch>
        </p:blipFill>
        <p:spPr>
          <a:xfrm>
            <a:off x="1" y="-20055"/>
            <a:ext cx="3185220" cy="880668"/>
          </a:xfrm>
          <a:prstGeom prst="rect">
            <a:avLst/>
          </a:prstGeom>
        </p:spPr>
      </p:pic>
      <p:sp>
        <p:nvSpPr>
          <p:cNvPr id="6" name="Espace réservé du numéro de diapositive 5">
            <a:extLst>
              <a:ext uri="{FF2B5EF4-FFF2-40B4-BE49-F238E27FC236}">
                <a16:creationId xmlns:a16="http://schemas.microsoft.com/office/drawing/2014/main" id="{91F4CDC4-B301-D2D7-B0DC-B465DFDEACA0}"/>
              </a:ext>
            </a:extLst>
          </p:cNvPr>
          <p:cNvSpPr>
            <a:spLocks noGrp="1"/>
          </p:cNvSpPr>
          <p:nvPr>
            <p:ph type="sldNum" sz="quarter" idx="12"/>
          </p:nvPr>
        </p:nvSpPr>
        <p:spPr/>
        <p:txBody>
          <a:bodyPr/>
          <a:lstStyle/>
          <a:p>
            <a:fld id="{C1FF6DA9-008F-8B48-92A6-B652298478BF}" type="slidenum">
              <a:rPr lang="en-US" sz="2400" smtClean="0"/>
              <a:t>1</a:t>
            </a:fld>
            <a:endParaRPr lang="en-US" sz="2400" dirty="0"/>
          </a:p>
        </p:txBody>
      </p:sp>
      <p:sp>
        <p:nvSpPr>
          <p:cNvPr id="3" name="ZoneTexte 3">
            <a:extLst>
              <a:ext uri="{FF2B5EF4-FFF2-40B4-BE49-F238E27FC236}">
                <a16:creationId xmlns:a16="http://schemas.microsoft.com/office/drawing/2014/main" id="{3FD8DE3D-3F3B-E720-51C6-CA4C89FD6239}"/>
              </a:ext>
            </a:extLst>
          </p:cNvPr>
          <p:cNvSpPr txBox="1">
            <a:spLocks noChangeAspect="1"/>
          </p:cNvSpPr>
          <p:nvPr/>
        </p:nvSpPr>
        <p:spPr>
          <a:xfrm>
            <a:off x="3286453" y="62754"/>
            <a:ext cx="3620850" cy="686775"/>
          </a:xfrm>
          <a:prstGeom prst="rect">
            <a:avLst/>
          </a:prstGeom>
          <a:noFill/>
        </p:spPr>
        <p:txBody>
          <a:bodyPr wrap="square" rtlCol="0">
            <a:spAutoFit/>
          </a:bodyPr>
          <a:lstStyle/>
          <a:p>
            <a:pPr algn="ctr">
              <a:buNone/>
            </a:pPr>
            <a:r>
              <a:rPr lang="ar-DZ" sz="2400" kern="1200" dirty="0">
                <a:solidFill>
                  <a:srgbClr val="000000"/>
                </a:solidFill>
                <a:effectLst/>
                <a:latin typeface="Times New Roman" panose="02020603050405020304" pitchFamily="18" charset="0"/>
                <a:ea typeface="Times New Roman" panose="02020603050405020304" pitchFamily="18" charset="0"/>
                <a:cs typeface="Andalus" panose="02020603050405020304" pitchFamily="18" charset="-78"/>
              </a:rPr>
              <a:t>وزارة التعليم العالي والبحث العلمي</a:t>
            </a:r>
            <a:endParaRPr lang="fr-FR" sz="1200" dirty="0">
              <a:effectLst/>
              <a:latin typeface="Times New Roman" panose="02020603050405020304" pitchFamily="18" charset="0"/>
              <a:ea typeface="Times New Roman" panose="02020603050405020304" pitchFamily="18" charset="0"/>
            </a:endParaRPr>
          </a:p>
          <a:p>
            <a:pPr algn="ctr"/>
            <a:r>
              <a:rPr lang="ar-DZ" sz="2400" kern="1200" dirty="0">
                <a:solidFill>
                  <a:srgbClr val="000000"/>
                </a:solidFill>
                <a:effectLst/>
                <a:latin typeface="Times New Roman" panose="02020603050405020304" pitchFamily="18" charset="0"/>
                <a:ea typeface="Times New Roman" panose="02020603050405020304" pitchFamily="18" charset="0"/>
                <a:cs typeface="Andalus" panose="02020603050405020304" pitchFamily="18" charset="-78"/>
              </a:rPr>
              <a:t>المدرسة العليا للتكنولوجيا-البركة</a:t>
            </a:r>
            <a:endParaRPr lang="fr-FR" sz="1200" dirty="0">
              <a:effectLst/>
              <a:latin typeface="Times New Roman" panose="02020603050405020304" pitchFamily="18" charset="0"/>
              <a:ea typeface="Times New Roman" panose="02020603050405020304" pitchFamily="18" charset="0"/>
            </a:endParaRPr>
          </a:p>
        </p:txBody>
      </p:sp>
      <p:sp>
        <p:nvSpPr>
          <p:cNvPr id="4" name="Rectangle 3">
            <a:extLst>
              <a:ext uri="{FF2B5EF4-FFF2-40B4-BE49-F238E27FC236}">
                <a16:creationId xmlns:a16="http://schemas.microsoft.com/office/drawing/2014/main" id="{BC2E7458-BC04-3170-696E-B7FAFD0F2048}"/>
              </a:ext>
            </a:extLst>
          </p:cNvPr>
          <p:cNvSpPr/>
          <p:nvPr/>
        </p:nvSpPr>
        <p:spPr>
          <a:xfrm>
            <a:off x="4571026" y="4464421"/>
            <a:ext cx="4538084" cy="1620380"/>
          </a:xfrm>
          <a:prstGeom prst="rect">
            <a:avLst/>
          </a:prstGeom>
        </p:spPr>
        <p:txBody>
          <a:bodyPr wrap="square">
            <a:spAutoFit/>
          </a:bodyPr>
          <a:lstStyle/>
          <a:p>
            <a:pPr marL="1905" algn="ctr">
              <a:lnSpc>
                <a:spcPct val="100000"/>
              </a:lnSpc>
              <a:spcBef>
                <a:spcPts val="2530"/>
              </a:spcBef>
            </a:pPr>
            <a:r>
              <a:rPr lang="en-US" sz="1400" b="1" dirty="0">
                <a:latin typeface="DejaVu Sans"/>
                <a:cs typeface="DejaVu Sans"/>
              </a:rPr>
              <a:t>Dr</a:t>
            </a:r>
            <a:r>
              <a:rPr lang="en-US" sz="1400" dirty="0">
                <a:latin typeface="DejaVu Sans"/>
                <a:cs typeface="DejaVu Sans"/>
              </a:rPr>
              <a:t>. </a:t>
            </a:r>
            <a:r>
              <a:rPr lang="en-US" sz="1400" spc="-5" dirty="0" err="1">
                <a:latin typeface="DejaVu Sans"/>
                <a:cs typeface="DejaVu Sans"/>
              </a:rPr>
              <a:t>Chaouki</a:t>
            </a:r>
            <a:r>
              <a:rPr lang="en-US" sz="1400" spc="-5" dirty="0">
                <a:latin typeface="DejaVu Sans"/>
                <a:cs typeface="DejaVu Sans"/>
              </a:rPr>
              <a:t> </a:t>
            </a:r>
            <a:r>
              <a:rPr lang="en-US" sz="1400" spc="-10" dirty="0">
                <a:latin typeface="DejaVu Sans"/>
                <a:cs typeface="DejaVu Sans"/>
              </a:rPr>
              <a:t>BOUFENAR</a:t>
            </a:r>
          </a:p>
          <a:p>
            <a:pPr marL="1905" algn="ctr">
              <a:lnSpc>
                <a:spcPct val="100000"/>
              </a:lnSpc>
              <a:spcBef>
                <a:spcPts val="600"/>
              </a:spcBef>
            </a:pPr>
            <a:r>
              <a:rPr lang="en-US" sz="1400" spc="-10" dirty="0">
                <a:latin typeface="DejaVu Sans"/>
                <a:cs typeface="DejaVu Sans"/>
              </a:rPr>
              <a:t>HDR - Computer Science Department</a:t>
            </a:r>
          </a:p>
          <a:p>
            <a:pPr marL="1905" algn="ctr">
              <a:lnSpc>
                <a:spcPct val="100000"/>
              </a:lnSpc>
              <a:spcBef>
                <a:spcPts val="600"/>
              </a:spcBef>
            </a:pPr>
            <a:r>
              <a:rPr lang="en-US" sz="1400" spc="-10" dirty="0">
                <a:latin typeface="DejaVu Sans"/>
                <a:cs typeface="DejaVu Sans"/>
              </a:rPr>
              <a:t>College of Science</a:t>
            </a:r>
          </a:p>
          <a:p>
            <a:pPr marL="1905" algn="ctr">
              <a:lnSpc>
                <a:spcPct val="100000"/>
              </a:lnSpc>
              <a:spcBef>
                <a:spcPts val="600"/>
              </a:spcBef>
            </a:pPr>
            <a:r>
              <a:rPr lang="en-US" sz="1400" spc="-10" dirty="0">
                <a:latin typeface="DejaVu Sans"/>
                <a:cs typeface="DejaVu Sans"/>
              </a:rPr>
              <a:t>University of Algiers 1 – </a:t>
            </a:r>
            <a:r>
              <a:rPr lang="en-US" sz="1400" spc="-10" dirty="0" err="1">
                <a:latin typeface="DejaVu Sans"/>
                <a:cs typeface="DejaVu Sans"/>
              </a:rPr>
              <a:t>Benyouçef</a:t>
            </a:r>
            <a:r>
              <a:rPr lang="en-US" sz="1400" spc="-10" dirty="0">
                <a:latin typeface="DejaVu Sans"/>
                <a:cs typeface="DejaVu Sans"/>
              </a:rPr>
              <a:t> </a:t>
            </a:r>
            <a:r>
              <a:rPr lang="en-US" sz="1400" spc="-10" dirty="0" err="1">
                <a:latin typeface="DejaVu Sans"/>
                <a:cs typeface="DejaVu Sans"/>
              </a:rPr>
              <a:t>Benkhedda</a:t>
            </a:r>
            <a:endParaRPr lang="en-US" sz="1400" spc="-10" dirty="0">
              <a:latin typeface="DejaVu Sans"/>
              <a:cs typeface="DejaVu Sans"/>
            </a:endParaRPr>
          </a:p>
          <a:p>
            <a:pPr algn="ctr">
              <a:lnSpc>
                <a:spcPct val="100000"/>
              </a:lnSpc>
              <a:spcBef>
                <a:spcPts val="5"/>
              </a:spcBef>
            </a:pPr>
            <a:endParaRPr lang="en-US" sz="1400" dirty="0">
              <a:latin typeface="DejaVu Sans"/>
              <a:cs typeface="DejaVu Sans"/>
            </a:endParaRPr>
          </a:p>
          <a:p>
            <a:pPr marL="635" algn="ctr">
              <a:lnSpc>
                <a:spcPts val="1914"/>
              </a:lnSpc>
            </a:pPr>
            <a:r>
              <a:rPr lang="en-US" sz="1400" spc="-10" dirty="0">
                <a:latin typeface="DejaVu Sans"/>
                <a:cs typeface="DejaVu Sans"/>
                <a:hlinkClick r:id="rId3"/>
              </a:rPr>
              <a:t>c.boufenarc@univ-alger.dz</a:t>
            </a:r>
            <a:endParaRPr lang="en-US" sz="1400" dirty="0">
              <a:latin typeface="DejaVu Sans"/>
              <a:cs typeface="DejaVu Sans"/>
            </a:endParaRPr>
          </a:p>
        </p:txBody>
      </p:sp>
      <p:sp>
        <p:nvSpPr>
          <p:cNvPr id="7" name="Rectangle 6">
            <a:extLst>
              <a:ext uri="{FF2B5EF4-FFF2-40B4-BE49-F238E27FC236}">
                <a16:creationId xmlns:a16="http://schemas.microsoft.com/office/drawing/2014/main" id="{63488FFE-088E-D50D-ABB7-2B32CC52AAFC}"/>
              </a:ext>
            </a:extLst>
          </p:cNvPr>
          <p:cNvSpPr/>
          <p:nvPr/>
        </p:nvSpPr>
        <p:spPr>
          <a:xfrm>
            <a:off x="282389" y="4469361"/>
            <a:ext cx="3750483" cy="1620380"/>
          </a:xfrm>
          <a:prstGeom prst="rect">
            <a:avLst/>
          </a:prstGeom>
        </p:spPr>
        <p:txBody>
          <a:bodyPr wrap="square">
            <a:spAutoFit/>
          </a:bodyPr>
          <a:lstStyle/>
          <a:p>
            <a:pPr marL="1905" algn="ctr">
              <a:lnSpc>
                <a:spcPct val="100000"/>
              </a:lnSpc>
              <a:spcBef>
                <a:spcPts val="2530"/>
              </a:spcBef>
            </a:pPr>
            <a:r>
              <a:rPr lang="en-US" sz="1400" b="1" dirty="0">
                <a:latin typeface="DejaVu Sans"/>
                <a:cs typeface="DejaVu Sans"/>
              </a:rPr>
              <a:t>Dr</a:t>
            </a:r>
            <a:r>
              <a:rPr lang="en-US" sz="1400" dirty="0">
                <a:latin typeface="DejaVu Sans"/>
                <a:cs typeface="DejaVu Sans"/>
              </a:rPr>
              <a:t>. </a:t>
            </a:r>
            <a:r>
              <a:rPr lang="en-US" sz="1400" spc="-5" dirty="0">
                <a:latin typeface="DejaVu Sans"/>
                <a:cs typeface="DejaVu Sans"/>
              </a:rPr>
              <a:t>Adlen K</a:t>
            </a:r>
            <a:r>
              <a:rPr lang="en-US" sz="1400" spc="-10" dirty="0">
                <a:latin typeface="DejaVu Sans"/>
                <a:cs typeface="DejaVu Sans"/>
              </a:rPr>
              <a:t>ERBOUA</a:t>
            </a:r>
          </a:p>
          <a:p>
            <a:pPr marL="1905" algn="ctr">
              <a:lnSpc>
                <a:spcPct val="100000"/>
              </a:lnSpc>
              <a:spcBef>
                <a:spcPts val="600"/>
              </a:spcBef>
            </a:pPr>
            <a:r>
              <a:rPr lang="en-US" sz="1400" spc="-10" dirty="0">
                <a:latin typeface="DejaVu Sans"/>
                <a:cs typeface="DejaVu Sans"/>
              </a:rPr>
              <a:t>HDR - Computer Science Department</a:t>
            </a:r>
          </a:p>
          <a:p>
            <a:pPr marL="1905" algn="ctr">
              <a:lnSpc>
                <a:spcPct val="100000"/>
              </a:lnSpc>
              <a:spcBef>
                <a:spcPts val="600"/>
              </a:spcBef>
            </a:pPr>
            <a:r>
              <a:rPr lang="en-US" sz="1400" spc="-10" dirty="0">
                <a:latin typeface="DejaVu Sans"/>
                <a:cs typeface="DejaVu Sans"/>
              </a:rPr>
              <a:t>College of Science</a:t>
            </a:r>
          </a:p>
          <a:p>
            <a:pPr marL="1905" algn="ctr">
              <a:lnSpc>
                <a:spcPct val="100000"/>
              </a:lnSpc>
              <a:spcBef>
                <a:spcPts val="600"/>
              </a:spcBef>
            </a:pPr>
            <a:r>
              <a:rPr lang="en-US" sz="1400" spc="-10" dirty="0">
                <a:latin typeface="DejaVu Sans"/>
                <a:cs typeface="DejaVu Sans"/>
              </a:rPr>
              <a:t>University of </a:t>
            </a:r>
            <a:r>
              <a:rPr lang="en-US" sz="1400" spc="-10" dirty="0" err="1">
                <a:latin typeface="DejaVu Sans"/>
                <a:cs typeface="DejaVu Sans"/>
              </a:rPr>
              <a:t>Skikda</a:t>
            </a:r>
            <a:r>
              <a:rPr lang="en-US" sz="1400" spc="-10" dirty="0">
                <a:latin typeface="DejaVu Sans"/>
                <a:cs typeface="DejaVu Sans"/>
              </a:rPr>
              <a:t> – 20 </a:t>
            </a:r>
            <a:r>
              <a:rPr lang="en-US" sz="1400" spc="-10" dirty="0" err="1">
                <a:latin typeface="DejaVu Sans"/>
                <a:cs typeface="DejaVu Sans"/>
              </a:rPr>
              <a:t>Aout</a:t>
            </a:r>
            <a:r>
              <a:rPr lang="en-US" sz="1400" spc="-10" dirty="0">
                <a:latin typeface="DejaVu Sans"/>
                <a:cs typeface="DejaVu Sans"/>
              </a:rPr>
              <a:t> 1955</a:t>
            </a:r>
          </a:p>
          <a:p>
            <a:pPr algn="ctr">
              <a:lnSpc>
                <a:spcPct val="100000"/>
              </a:lnSpc>
              <a:spcBef>
                <a:spcPts val="5"/>
              </a:spcBef>
            </a:pPr>
            <a:endParaRPr lang="en-US" sz="1400" dirty="0">
              <a:latin typeface="DejaVu Sans"/>
              <a:cs typeface="DejaVu Sans"/>
            </a:endParaRPr>
          </a:p>
          <a:p>
            <a:pPr marL="635" algn="ctr">
              <a:lnSpc>
                <a:spcPts val="1914"/>
              </a:lnSpc>
            </a:pPr>
            <a:r>
              <a:rPr lang="en-US" sz="1400" spc="-10" dirty="0">
                <a:latin typeface="DejaVu Sans"/>
                <a:cs typeface="DejaVu Sans"/>
                <a:hlinkClick r:id="rId4"/>
              </a:rPr>
              <a:t>Ad.kerboua@univ-skikda.dz</a:t>
            </a:r>
            <a:r>
              <a:rPr lang="en-US" sz="1400" spc="-10" dirty="0">
                <a:latin typeface="DejaVu Sans"/>
                <a:cs typeface="DejaVu Sans"/>
              </a:rPr>
              <a:t> </a:t>
            </a:r>
            <a:endParaRPr lang="en-US" sz="1400" dirty="0">
              <a:latin typeface="DejaVu Sans"/>
              <a:cs typeface="DejaVu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A82A0-B961-C8D6-FB18-F5F37CED6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EA479A-55F1-ABC3-5072-E2006927EE31}"/>
              </a:ext>
            </a:extLst>
          </p:cNvPr>
          <p:cNvSpPr>
            <a:spLocks noGrp="1"/>
          </p:cNvSpPr>
          <p:nvPr>
            <p:ph type="title"/>
          </p:nvPr>
        </p:nvSpPr>
        <p:spPr>
          <a:xfrm>
            <a:off x="457200" y="745283"/>
            <a:ext cx="8229600" cy="1143000"/>
          </a:xfrm>
        </p:spPr>
        <p:txBody>
          <a:bodyPr>
            <a:normAutofit/>
          </a:bodyPr>
          <a:lstStyle/>
          <a:p>
            <a:r>
              <a:rPr lang="fr-FR" b="1" dirty="0"/>
              <a:t>🧹Traitement des données</a:t>
            </a:r>
          </a:p>
        </p:txBody>
      </p:sp>
      <p:sp>
        <p:nvSpPr>
          <p:cNvPr id="3" name="Content Placeholder 2">
            <a:extLst>
              <a:ext uri="{FF2B5EF4-FFF2-40B4-BE49-F238E27FC236}">
                <a16:creationId xmlns:a16="http://schemas.microsoft.com/office/drawing/2014/main" id="{15E3C724-C37B-9A05-D196-2921D0DDC33B}"/>
              </a:ext>
            </a:extLst>
          </p:cNvPr>
          <p:cNvSpPr>
            <a:spLocks noGrp="1"/>
          </p:cNvSpPr>
          <p:nvPr>
            <p:ph idx="1"/>
          </p:nvPr>
        </p:nvSpPr>
        <p:spPr>
          <a:xfrm>
            <a:off x="457200" y="1761564"/>
            <a:ext cx="8229600" cy="4959911"/>
          </a:xfrm>
        </p:spPr>
        <p:txBody>
          <a:bodyPr>
            <a:normAutofit/>
          </a:bodyPr>
          <a:lstStyle/>
          <a:p>
            <a:pPr marL="342900" indent="-342900" fontAlgn="base">
              <a:spcBef>
                <a:spcPct val="20000"/>
              </a:spcBef>
              <a:spcAft>
                <a:spcPct val="0"/>
              </a:spcAft>
              <a:buFont typeface="Arial"/>
              <a:buChar char="•"/>
            </a:pPr>
            <a:r>
              <a:rPr lang="fr-FR" altLang="fr-FR" sz="3200" dirty="0"/>
              <a:t>Nettoyage des données : Élimination des erreurs, doublons ou incohérences pour garantir la qualité.</a:t>
            </a:r>
          </a:p>
          <a:p>
            <a:pPr marL="342900" indent="-342900" fontAlgn="base">
              <a:spcBef>
                <a:spcPct val="20000"/>
              </a:spcBef>
              <a:spcAft>
                <a:spcPct val="0"/>
              </a:spcAft>
              <a:buFont typeface="Arial"/>
              <a:buChar char="•"/>
            </a:pPr>
            <a:r>
              <a:rPr lang="fr-FR" altLang="fr-FR" sz="3200" dirty="0"/>
              <a:t>Détection des omissions : Identifier les valeurs manquantes dans les ensembles de données.</a:t>
            </a:r>
          </a:p>
          <a:p>
            <a:pPr marL="342900" indent="-342900" fontAlgn="base">
              <a:spcBef>
                <a:spcPct val="20000"/>
              </a:spcBef>
              <a:spcAft>
                <a:spcPct val="0"/>
              </a:spcAft>
              <a:buFont typeface="Arial"/>
              <a:buChar char="•"/>
            </a:pPr>
            <a:r>
              <a:rPr lang="fr-FR" altLang="fr-FR" sz="3200" dirty="0"/>
              <a:t>Complétion des données : Remplir ou corriger les données manquantes pour rendre l’analyse plus fiable.</a:t>
            </a:r>
          </a:p>
        </p:txBody>
      </p:sp>
      <p:sp>
        <p:nvSpPr>
          <p:cNvPr id="4" name="Espace réservé du numéro de diapositive 3">
            <a:extLst>
              <a:ext uri="{FF2B5EF4-FFF2-40B4-BE49-F238E27FC236}">
                <a16:creationId xmlns:a16="http://schemas.microsoft.com/office/drawing/2014/main" id="{73704328-3166-B822-11D0-00385B94CE1F}"/>
              </a:ext>
            </a:extLst>
          </p:cNvPr>
          <p:cNvSpPr>
            <a:spLocks noGrp="1"/>
          </p:cNvSpPr>
          <p:nvPr>
            <p:ph type="sldNum" sz="quarter" idx="12"/>
          </p:nvPr>
        </p:nvSpPr>
        <p:spPr/>
        <p:txBody>
          <a:bodyPr/>
          <a:lstStyle/>
          <a:p>
            <a:fld id="{C1FF6DA9-008F-8B48-92A6-B652298478BF}" type="slidenum">
              <a:rPr lang="en-US" sz="2400" smtClean="0"/>
              <a:t>10</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2E6DBD68-EBEB-535C-3F60-456808DE54CA}"/>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4082248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38807C-3B88-2AEE-A54E-76B0CA3620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E2A41D-97D0-6398-D6E2-ACC40A416D5A}"/>
              </a:ext>
            </a:extLst>
          </p:cNvPr>
          <p:cNvSpPr>
            <a:spLocks noGrp="1"/>
          </p:cNvSpPr>
          <p:nvPr>
            <p:ph type="title"/>
          </p:nvPr>
        </p:nvSpPr>
        <p:spPr>
          <a:xfrm>
            <a:off x="457200" y="745283"/>
            <a:ext cx="8229600" cy="1143000"/>
          </a:xfrm>
        </p:spPr>
        <p:txBody>
          <a:bodyPr>
            <a:normAutofit/>
          </a:bodyPr>
          <a:lstStyle/>
          <a:p>
            <a:r>
              <a:rPr lang="fr-FR" b="1" dirty="0"/>
              <a:t>📊Visualisation des données</a:t>
            </a:r>
          </a:p>
        </p:txBody>
      </p:sp>
      <p:sp>
        <p:nvSpPr>
          <p:cNvPr id="3" name="Content Placeholder 2">
            <a:extLst>
              <a:ext uri="{FF2B5EF4-FFF2-40B4-BE49-F238E27FC236}">
                <a16:creationId xmlns:a16="http://schemas.microsoft.com/office/drawing/2014/main" id="{9097BFC3-DB5B-0265-6166-8FA5BE10B506}"/>
              </a:ext>
            </a:extLst>
          </p:cNvPr>
          <p:cNvSpPr>
            <a:spLocks noGrp="1"/>
          </p:cNvSpPr>
          <p:nvPr>
            <p:ph idx="1"/>
          </p:nvPr>
        </p:nvSpPr>
        <p:spPr>
          <a:xfrm>
            <a:off x="457200" y="1761564"/>
            <a:ext cx="8229600" cy="4959911"/>
          </a:xfrm>
        </p:spPr>
        <p:txBody>
          <a:bodyPr>
            <a:normAutofit/>
          </a:bodyPr>
          <a:lstStyle/>
          <a:p>
            <a:pPr marL="342900" marR="0" lvl="0" indent="-342900" fontAlgn="base">
              <a:spcBef>
                <a:spcPct val="20000"/>
              </a:spcBef>
              <a:spcAft>
                <a:spcPct val="0"/>
              </a:spcAft>
              <a:buClrTx/>
              <a:buSzTx/>
              <a:buFont typeface="Arial"/>
              <a:buChar char="•"/>
              <a:tabLst/>
            </a:pPr>
            <a:r>
              <a:rPr lang="fr-FR" altLang="fr-FR" sz="3200" dirty="0"/>
              <a:t>Structures de visualisation : Organisation claire des informations pour faciliter la compréhension.</a:t>
            </a:r>
          </a:p>
          <a:p>
            <a:pPr marL="342900" marR="0" lvl="0" indent="-342900" fontAlgn="base">
              <a:spcBef>
                <a:spcPct val="20000"/>
              </a:spcBef>
              <a:spcAft>
                <a:spcPct val="0"/>
              </a:spcAft>
              <a:buClrTx/>
              <a:buSzTx/>
              <a:buFont typeface="Arial"/>
              <a:buChar char="•"/>
              <a:tabLst/>
            </a:pPr>
            <a:r>
              <a:rPr lang="fr-FR" altLang="fr-FR" sz="3200" dirty="0"/>
              <a:t>Graphiques variés : Courbes, histogrammes, camemberts pour représenter les tendances et comparer les valeurs.</a:t>
            </a:r>
          </a:p>
          <a:p>
            <a:pPr marL="342900" marR="0" lvl="0" indent="-342900" fontAlgn="base">
              <a:spcBef>
                <a:spcPct val="20000"/>
              </a:spcBef>
              <a:spcAft>
                <a:spcPct val="0"/>
              </a:spcAft>
              <a:buClrTx/>
              <a:buSzTx/>
              <a:buFont typeface="Arial"/>
              <a:buChar char="•"/>
              <a:tabLst/>
            </a:pPr>
            <a:r>
              <a:rPr lang="fr-FR" altLang="fr-FR" sz="3200" dirty="0"/>
              <a:t>Exemple concret : Suivi de l’évolution d’un cours boursier à l’aide d’un graphique en ligne.</a:t>
            </a:r>
          </a:p>
        </p:txBody>
      </p:sp>
      <p:sp>
        <p:nvSpPr>
          <p:cNvPr id="4" name="Espace réservé du numéro de diapositive 3">
            <a:extLst>
              <a:ext uri="{FF2B5EF4-FFF2-40B4-BE49-F238E27FC236}">
                <a16:creationId xmlns:a16="http://schemas.microsoft.com/office/drawing/2014/main" id="{D105C092-180A-0EEE-A4B1-0B6AE8D64A86}"/>
              </a:ext>
            </a:extLst>
          </p:cNvPr>
          <p:cNvSpPr>
            <a:spLocks noGrp="1"/>
          </p:cNvSpPr>
          <p:nvPr>
            <p:ph type="sldNum" sz="quarter" idx="12"/>
          </p:nvPr>
        </p:nvSpPr>
        <p:spPr/>
        <p:txBody>
          <a:bodyPr/>
          <a:lstStyle/>
          <a:p>
            <a:fld id="{C1FF6DA9-008F-8B48-92A6-B652298478BF}" type="slidenum">
              <a:rPr lang="en-US" sz="2400" smtClean="0"/>
              <a:t>11</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86AA0CDA-161B-2A14-7261-5E52F877AF06}"/>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36002230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C2AFB-2386-ADE5-4F1B-141CC7B5F7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75C5C-8CD0-C9E0-1BD8-4A881980F536}"/>
              </a:ext>
            </a:extLst>
          </p:cNvPr>
          <p:cNvSpPr>
            <a:spLocks noGrp="1"/>
          </p:cNvSpPr>
          <p:nvPr>
            <p:ph type="title"/>
          </p:nvPr>
        </p:nvSpPr>
        <p:spPr>
          <a:xfrm>
            <a:off x="457200" y="745283"/>
            <a:ext cx="8229600" cy="1143000"/>
          </a:xfrm>
        </p:spPr>
        <p:txBody>
          <a:bodyPr>
            <a:normAutofit/>
          </a:bodyPr>
          <a:lstStyle/>
          <a:p>
            <a:r>
              <a:rPr lang="fr-FR" dirty="0"/>
              <a:t>🔐</a:t>
            </a:r>
            <a:r>
              <a:rPr lang="fr-FR" b="1" dirty="0"/>
              <a:t>Sécurité des données</a:t>
            </a:r>
            <a:endParaRPr lang="fr-FR" dirty="0"/>
          </a:p>
        </p:txBody>
      </p:sp>
      <p:sp>
        <p:nvSpPr>
          <p:cNvPr id="3" name="Content Placeholder 2">
            <a:extLst>
              <a:ext uri="{FF2B5EF4-FFF2-40B4-BE49-F238E27FC236}">
                <a16:creationId xmlns:a16="http://schemas.microsoft.com/office/drawing/2014/main" id="{E27D35D4-36EB-4E99-94D3-CDB32E2BC44F}"/>
              </a:ext>
            </a:extLst>
          </p:cNvPr>
          <p:cNvSpPr>
            <a:spLocks noGrp="1"/>
          </p:cNvSpPr>
          <p:nvPr>
            <p:ph idx="1"/>
          </p:nvPr>
        </p:nvSpPr>
        <p:spPr>
          <a:xfrm>
            <a:off x="457200" y="1761564"/>
            <a:ext cx="8229600" cy="4959911"/>
          </a:xfrm>
        </p:spPr>
        <p:txBody>
          <a:bodyPr>
            <a:normAutofit/>
          </a:bodyPr>
          <a:lstStyle/>
          <a:p>
            <a:pPr marL="342900" indent="-342900" fontAlgn="base">
              <a:spcBef>
                <a:spcPct val="20000"/>
              </a:spcBef>
              <a:spcAft>
                <a:spcPct val="0"/>
              </a:spcAft>
              <a:buFont typeface="Arial"/>
              <a:buChar char="•"/>
            </a:pPr>
            <a:r>
              <a:rPr lang="fr-FR" sz="3200" dirty="0"/>
              <a:t>Protéger les informations sensibles contre l</a:t>
            </a:r>
            <a:r>
              <a:rPr lang="fr-FR" dirty="0"/>
              <a:t>es accès non autorisés, les fuites de données, et les modifications malveillantes ou accidentelles.</a:t>
            </a:r>
          </a:p>
          <a:p>
            <a:pPr lvl="1" indent="-342900" fontAlgn="base">
              <a:spcAft>
                <a:spcPct val="0"/>
              </a:spcAft>
              <a:buFont typeface="Arial"/>
              <a:buChar char="•"/>
            </a:pPr>
            <a:r>
              <a:rPr lang="fr-FR" dirty="0"/>
              <a:t>Contrôle d’accès rigoureux</a:t>
            </a:r>
          </a:p>
          <a:p>
            <a:pPr lvl="1" indent="-342900" fontAlgn="base">
              <a:spcAft>
                <a:spcPct val="0"/>
              </a:spcAft>
              <a:buFont typeface="Arial"/>
              <a:buChar char="•"/>
            </a:pPr>
            <a:r>
              <a:rPr lang="fr-FR" dirty="0"/>
              <a:t>Chiffrement des données</a:t>
            </a:r>
          </a:p>
          <a:p>
            <a:pPr lvl="1" indent="-342900" fontAlgn="base">
              <a:spcAft>
                <a:spcPct val="0"/>
              </a:spcAft>
              <a:buFont typeface="Arial"/>
              <a:buChar char="•"/>
            </a:pPr>
            <a:r>
              <a:rPr lang="fr-FR" dirty="0"/>
              <a:t>Sauvegarde et reprise après sinistre</a:t>
            </a:r>
          </a:p>
          <a:p>
            <a:pPr lvl="1" indent="-342900" fontAlgn="base">
              <a:spcAft>
                <a:spcPct val="0"/>
              </a:spcAft>
              <a:buFont typeface="Arial"/>
              <a:buChar char="•"/>
            </a:pPr>
            <a:r>
              <a:rPr lang="fr-FR" dirty="0"/>
              <a:t>Détection et prévention des intrusions</a:t>
            </a:r>
          </a:p>
          <a:p>
            <a:pPr lvl="1" indent="-342900" fontAlgn="base">
              <a:spcAft>
                <a:spcPct val="0"/>
              </a:spcAft>
              <a:buFont typeface="Arial"/>
              <a:buChar char="•"/>
            </a:pPr>
            <a:r>
              <a:rPr lang="fr-FR" dirty="0"/>
              <a:t>Audits réguliers et mises à jour de sécurité.</a:t>
            </a:r>
          </a:p>
        </p:txBody>
      </p:sp>
      <p:sp>
        <p:nvSpPr>
          <p:cNvPr id="4" name="Espace réservé du numéro de diapositive 3">
            <a:extLst>
              <a:ext uri="{FF2B5EF4-FFF2-40B4-BE49-F238E27FC236}">
                <a16:creationId xmlns:a16="http://schemas.microsoft.com/office/drawing/2014/main" id="{06DB4E0D-0F2B-CC0F-3C48-2D47E649F432}"/>
              </a:ext>
            </a:extLst>
          </p:cNvPr>
          <p:cNvSpPr>
            <a:spLocks noGrp="1"/>
          </p:cNvSpPr>
          <p:nvPr>
            <p:ph type="sldNum" sz="quarter" idx="12"/>
          </p:nvPr>
        </p:nvSpPr>
        <p:spPr/>
        <p:txBody>
          <a:bodyPr/>
          <a:lstStyle/>
          <a:p>
            <a:fld id="{C1FF6DA9-008F-8B48-92A6-B652298478BF}" type="slidenum">
              <a:rPr lang="en-US" sz="2400" smtClean="0"/>
              <a:t>12</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30BAF6A4-7639-224B-6D30-F04443E46EAE}"/>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3539830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07BC9-13DF-2A5E-A3F8-DFA6C991F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9C17C6-F7FC-D4DF-48F5-2750E758C2E8}"/>
              </a:ext>
            </a:extLst>
          </p:cNvPr>
          <p:cNvSpPr>
            <a:spLocks noGrp="1"/>
          </p:cNvSpPr>
          <p:nvPr>
            <p:ph type="title"/>
          </p:nvPr>
        </p:nvSpPr>
        <p:spPr>
          <a:xfrm>
            <a:off x="457200" y="745283"/>
            <a:ext cx="8229600" cy="1143000"/>
          </a:xfrm>
        </p:spPr>
        <p:txBody>
          <a:bodyPr>
            <a:normAutofit fontScale="90000"/>
          </a:bodyPr>
          <a:lstStyle/>
          <a:p>
            <a:r>
              <a:rPr lang="fr-FR" dirty="0"/>
              <a:t>🔑</a:t>
            </a:r>
            <a:r>
              <a:rPr lang="fr-FR" b="1" dirty="0"/>
              <a:t>Bonnes pratiques des utilisateurs</a:t>
            </a:r>
            <a:endParaRPr lang="fr-FR" dirty="0"/>
          </a:p>
        </p:txBody>
      </p:sp>
      <p:sp>
        <p:nvSpPr>
          <p:cNvPr id="3" name="Content Placeholder 2">
            <a:extLst>
              <a:ext uri="{FF2B5EF4-FFF2-40B4-BE49-F238E27FC236}">
                <a16:creationId xmlns:a16="http://schemas.microsoft.com/office/drawing/2014/main" id="{1873AA95-C185-7FA3-C301-110481CBAEB7}"/>
              </a:ext>
            </a:extLst>
          </p:cNvPr>
          <p:cNvSpPr>
            <a:spLocks noGrp="1"/>
          </p:cNvSpPr>
          <p:nvPr>
            <p:ph idx="1"/>
          </p:nvPr>
        </p:nvSpPr>
        <p:spPr>
          <a:xfrm>
            <a:off x="457200" y="1761564"/>
            <a:ext cx="8229600" cy="4959911"/>
          </a:xfrm>
        </p:spPr>
        <p:txBody>
          <a:bodyPr>
            <a:normAutofit/>
          </a:bodyPr>
          <a:lstStyle/>
          <a:p>
            <a:pPr marL="342900" indent="-342900" fontAlgn="base">
              <a:spcBef>
                <a:spcPct val="20000"/>
              </a:spcBef>
              <a:spcAft>
                <a:spcPct val="0"/>
              </a:spcAft>
              <a:buFont typeface="Arial"/>
              <a:buChar char="•"/>
            </a:pPr>
            <a:r>
              <a:rPr lang="fr-FR" dirty="0"/>
              <a:t>Même le meilleur système peut être compromis si les utilisateurs ne suivent pas des règles de </a:t>
            </a:r>
            <a:r>
              <a:rPr lang="fr-FR" b="1" dirty="0"/>
              <a:t>sécurité informatique basiques</a:t>
            </a:r>
            <a:r>
              <a:rPr lang="fr-FR" dirty="0"/>
              <a:t>.</a:t>
            </a:r>
          </a:p>
          <a:p>
            <a:pPr marL="342900" indent="-342900" fontAlgn="base">
              <a:spcBef>
                <a:spcPct val="20000"/>
              </a:spcBef>
              <a:spcAft>
                <a:spcPct val="0"/>
              </a:spcAft>
              <a:buFont typeface="Arial"/>
              <a:buChar char="•"/>
            </a:pPr>
            <a:r>
              <a:rPr lang="fr-FR" dirty="0"/>
              <a:t>Principes à appliquer au quotidien :</a:t>
            </a:r>
          </a:p>
          <a:p>
            <a:pPr fontAlgn="base">
              <a:spcAft>
                <a:spcPct val="0"/>
              </a:spcAft>
            </a:pPr>
            <a:r>
              <a:rPr lang="fr-FR" dirty="0"/>
              <a:t>Gestion des mots de passe</a:t>
            </a:r>
          </a:p>
          <a:p>
            <a:pPr lvl="1" indent="-342900" fontAlgn="base">
              <a:spcAft>
                <a:spcPct val="0"/>
              </a:spcAft>
              <a:buFont typeface="Arial"/>
              <a:buChar char="•"/>
            </a:pPr>
            <a:r>
              <a:rPr lang="fr-FR" dirty="0"/>
              <a:t>Utiliser des mots de passe complexes et uniques.</a:t>
            </a:r>
          </a:p>
          <a:p>
            <a:pPr lvl="1" indent="-342900" fontAlgn="base">
              <a:spcAft>
                <a:spcPct val="0"/>
              </a:spcAft>
              <a:buFont typeface="Arial"/>
              <a:buChar char="•"/>
            </a:pPr>
            <a:r>
              <a:rPr lang="fr-FR" dirty="0"/>
              <a:t>Les changer régulièrement.</a:t>
            </a:r>
          </a:p>
          <a:p>
            <a:pPr lvl="1" indent="-342900" fontAlgn="base">
              <a:spcAft>
                <a:spcPct val="0"/>
              </a:spcAft>
              <a:buFont typeface="Arial"/>
              <a:buChar char="•"/>
            </a:pPr>
            <a:r>
              <a:rPr lang="fr-FR" dirty="0"/>
              <a:t>Ne jamais partager ses identifiants.</a:t>
            </a:r>
          </a:p>
        </p:txBody>
      </p:sp>
      <p:sp>
        <p:nvSpPr>
          <p:cNvPr id="4" name="Espace réservé du numéro de diapositive 3">
            <a:extLst>
              <a:ext uri="{FF2B5EF4-FFF2-40B4-BE49-F238E27FC236}">
                <a16:creationId xmlns:a16="http://schemas.microsoft.com/office/drawing/2014/main" id="{B494EDE3-64B9-880A-85B9-5C7BA4555838}"/>
              </a:ext>
            </a:extLst>
          </p:cNvPr>
          <p:cNvSpPr>
            <a:spLocks noGrp="1"/>
          </p:cNvSpPr>
          <p:nvPr>
            <p:ph type="sldNum" sz="quarter" idx="12"/>
          </p:nvPr>
        </p:nvSpPr>
        <p:spPr/>
        <p:txBody>
          <a:bodyPr/>
          <a:lstStyle/>
          <a:p>
            <a:fld id="{C1FF6DA9-008F-8B48-92A6-B652298478BF}" type="slidenum">
              <a:rPr lang="en-US" sz="2400" smtClean="0"/>
              <a:t>13</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1B8AE0B8-DD02-33CD-7D9F-9B5F5654CCC8}"/>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25075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9267D5-651A-2F7B-3CD5-3CC3464C31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84CC25-4F60-CAE9-2CD9-FBED70FF2646}"/>
              </a:ext>
            </a:extLst>
          </p:cNvPr>
          <p:cNvSpPr>
            <a:spLocks noGrp="1"/>
          </p:cNvSpPr>
          <p:nvPr>
            <p:ph type="title"/>
          </p:nvPr>
        </p:nvSpPr>
        <p:spPr>
          <a:xfrm>
            <a:off x="457200" y="745283"/>
            <a:ext cx="8229600" cy="1143000"/>
          </a:xfrm>
        </p:spPr>
        <p:txBody>
          <a:bodyPr>
            <a:normAutofit fontScale="90000"/>
          </a:bodyPr>
          <a:lstStyle/>
          <a:p>
            <a:r>
              <a:rPr lang="fr-FR" dirty="0"/>
              <a:t>🔑</a:t>
            </a:r>
            <a:r>
              <a:rPr lang="fr-FR" b="1" dirty="0"/>
              <a:t>Bonnes pratiques des utilisateurs</a:t>
            </a:r>
            <a:endParaRPr lang="fr-FR" dirty="0"/>
          </a:p>
        </p:txBody>
      </p:sp>
      <p:sp>
        <p:nvSpPr>
          <p:cNvPr id="3" name="Content Placeholder 2">
            <a:extLst>
              <a:ext uri="{FF2B5EF4-FFF2-40B4-BE49-F238E27FC236}">
                <a16:creationId xmlns:a16="http://schemas.microsoft.com/office/drawing/2014/main" id="{56F1E949-A083-5FAE-4E81-AA66C21DA0FB}"/>
              </a:ext>
            </a:extLst>
          </p:cNvPr>
          <p:cNvSpPr>
            <a:spLocks noGrp="1"/>
          </p:cNvSpPr>
          <p:nvPr>
            <p:ph idx="1"/>
          </p:nvPr>
        </p:nvSpPr>
        <p:spPr>
          <a:xfrm>
            <a:off x="457200" y="1761564"/>
            <a:ext cx="8229600" cy="4959911"/>
          </a:xfrm>
        </p:spPr>
        <p:txBody>
          <a:bodyPr>
            <a:normAutofit/>
          </a:bodyPr>
          <a:lstStyle/>
          <a:p>
            <a:pPr marL="342900" indent="-342900" fontAlgn="base">
              <a:spcBef>
                <a:spcPct val="20000"/>
              </a:spcBef>
              <a:spcAft>
                <a:spcPct val="0"/>
              </a:spcAft>
              <a:buFont typeface="Arial"/>
              <a:buChar char="•"/>
            </a:pPr>
            <a:r>
              <a:rPr lang="fr-FR" dirty="0"/>
              <a:t>Même le meilleur système peut être compromis si les utilisateurs ne suivent pas des règles de </a:t>
            </a:r>
            <a:r>
              <a:rPr lang="fr-FR" b="1" dirty="0"/>
              <a:t>sécurité informatique basiques</a:t>
            </a:r>
            <a:r>
              <a:rPr lang="fr-FR" dirty="0"/>
              <a:t>.</a:t>
            </a:r>
          </a:p>
          <a:p>
            <a:pPr marL="342900" indent="-342900" fontAlgn="base">
              <a:spcBef>
                <a:spcPct val="20000"/>
              </a:spcBef>
              <a:spcAft>
                <a:spcPct val="0"/>
              </a:spcAft>
              <a:buFont typeface="Arial"/>
              <a:buChar char="•"/>
            </a:pPr>
            <a:r>
              <a:rPr lang="fr-FR" dirty="0"/>
              <a:t>Principes à appliquer au quotidien :</a:t>
            </a:r>
          </a:p>
          <a:p>
            <a:pPr fontAlgn="base">
              <a:spcAft>
                <a:spcPct val="0"/>
              </a:spcAft>
            </a:pPr>
            <a:r>
              <a:rPr lang="fr-FR" dirty="0"/>
              <a:t>Vigilance face aux emails et pièces jointes</a:t>
            </a:r>
          </a:p>
          <a:p>
            <a:pPr marL="742950" lvl="1" indent="-342900" fontAlgn="base">
              <a:spcBef>
                <a:spcPct val="20000"/>
              </a:spcBef>
              <a:spcAft>
                <a:spcPct val="0"/>
              </a:spcAft>
              <a:buFont typeface="Arial"/>
              <a:buChar char="•"/>
            </a:pPr>
            <a:r>
              <a:rPr lang="fr-FR" sz="2800" dirty="0"/>
              <a:t>Ne pas cliquer sur des liens suspects.</a:t>
            </a:r>
          </a:p>
          <a:p>
            <a:pPr marL="742950" lvl="1" indent="-342900" fontAlgn="base">
              <a:spcBef>
                <a:spcPct val="20000"/>
              </a:spcBef>
              <a:spcAft>
                <a:spcPct val="0"/>
              </a:spcAft>
              <a:buFont typeface="Arial"/>
              <a:buChar char="•"/>
            </a:pPr>
            <a:r>
              <a:rPr lang="fr-FR" sz="2800" dirty="0"/>
              <a:t>Vérifier l’expéditeur avant d’ouvrir un fichier.</a:t>
            </a:r>
            <a:endParaRPr lang="fr-FR" dirty="0"/>
          </a:p>
        </p:txBody>
      </p:sp>
      <p:sp>
        <p:nvSpPr>
          <p:cNvPr id="4" name="Espace réservé du numéro de diapositive 3">
            <a:extLst>
              <a:ext uri="{FF2B5EF4-FFF2-40B4-BE49-F238E27FC236}">
                <a16:creationId xmlns:a16="http://schemas.microsoft.com/office/drawing/2014/main" id="{C88E2724-DA0E-8E9C-F701-4C765942427C}"/>
              </a:ext>
            </a:extLst>
          </p:cNvPr>
          <p:cNvSpPr>
            <a:spLocks noGrp="1"/>
          </p:cNvSpPr>
          <p:nvPr>
            <p:ph type="sldNum" sz="quarter" idx="12"/>
          </p:nvPr>
        </p:nvSpPr>
        <p:spPr/>
        <p:txBody>
          <a:bodyPr/>
          <a:lstStyle/>
          <a:p>
            <a:fld id="{C1FF6DA9-008F-8B48-92A6-B652298478BF}" type="slidenum">
              <a:rPr lang="en-US" sz="2400" smtClean="0"/>
              <a:t>14</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D30E9ECB-5428-D694-CD2A-5817CFF4AC03}"/>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223531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A9D5B-735B-9465-B5C0-4577A8684B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57F48F-8795-B7AE-5B89-ABCC9D0C6EEC}"/>
              </a:ext>
            </a:extLst>
          </p:cNvPr>
          <p:cNvSpPr>
            <a:spLocks noGrp="1"/>
          </p:cNvSpPr>
          <p:nvPr>
            <p:ph type="title"/>
          </p:nvPr>
        </p:nvSpPr>
        <p:spPr>
          <a:xfrm>
            <a:off x="457200" y="745283"/>
            <a:ext cx="8229600" cy="1143000"/>
          </a:xfrm>
        </p:spPr>
        <p:txBody>
          <a:bodyPr>
            <a:normAutofit fontScale="90000"/>
          </a:bodyPr>
          <a:lstStyle/>
          <a:p>
            <a:r>
              <a:rPr lang="fr-FR" dirty="0"/>
              <a:t>🔑</a:t>
            </a:r>
            <a:r>
              <a:rPr lang="fr-FR" b="1" dirty="0"/>
              <a:t>Bonnes pratiques des utilisateurs</a:t>
            </a:r>
            <a:endParaRPr lang="fr-FR" dirty="0"/>
          </a:p>
        </p:txBody>
      </p:sp>
      <p:sp>
        <p:nvSpPr>
          <p:cNvPr id="3" name="Content Placeholder 2">
            <a:extLst>
              <a:ext uri="{FF2B5EF4-FFF2-40B4-BE49-F238E27FC236}">
                <a16:creationId xmlns:a16="http://schemas.microsoft.com/office/drawing/2014/main" id="{9C093781-2752-D8DF-9ED1-BCE195DCDA45}"/>
              </a:ext>
            </a:extLst>
          </p:cNvPr>
          <p:cNvSpPr>
            <a:spLocks noGrp="1"/>
          </p:cNvSpPr>
          <p:nvPr>
            <p:ph idx="1"/>
          </p:nvPr>
        </p:nvSpPr>
        <p:spPr>
          <a:xfrm>
            <a:off x="457200" y="1761564"/>
            <a:ext cx="8229600" cy="4959911"/>
          </a:xfrm>
        </p:spPr>
        <p:txBody>
          <a:bodyPr>
            <a:normAutofit lnSpcReduction="10000"/>
          </a:bodyPr>
          <a:lstStyle/>
          <a:p>
            <a:pPr marL="342900" indent="-342900" fontAlgn="base">
              <a:spcBef>
                <a:spcPct val="20000"/>
              </a:spcBef>
              <a:spcAft>
                <a:spcPct val="0"/>
              </a:spcAft>
              <a:buFont typeface="Arial"/>
              <a:buChar char="•"/>
            </a:pPr>
            <a:r>
              <a:rPr lang="fr-FR" dirty="0"/>
              <a:t>Même le meilleur système peut être compromis si les utilisateurs ne suivent pas des règles de </a:t>
            </a:r>
            <a:r>
              <a:rPr lang="fr-FR" b="1" dirty="0"/>
              <a:t>sécurité informatique basiques</a:t>
            </a:r>
            <a:r>
              <a:rPr lang="fr-FR" dirty="0"/>
              <a:t>.</a:t>
            </a:r>
          </a:p>
          <a:p>
            <a:pPr marL="342900" indent="-342900" fontAlgn="base">
              <a:spcBef>
                <a:spcPct val="20000"/>
              </a:spcBef>
              <a:spcAft>
                <a:spcPct val="0"/>
              </a:spcAft>
              <a:buFont typeface="Arial"/>
              <a:buChar char="•"/>
            </a:pPr>
            <a:r>
              <a:rPr lang="fr-FR" dirty="0"/>
              <a:t>Principes à appliquer au quotidien :</a:t>
            </a:r>
          </a:p>
          <a:p>
            <a:pPr fontAlgn="base">
              <a:spcAft>
                <a:spcPct val="0"/>
              </a:spcAft>
            </a:pPr>
            <a:r>
              <a:rPr lang="fr-FR" dirty="0"/>
              <a:t>Respecter la politique de sécurité interne</a:t>
            </a:r>
          </a:p>
          <a:p>
            <a:pPr marL="742950" lvl="1" indent="-342900" fontAlgn="base">
              <a:spcBef>
                <a:spcPct val="20000"/>
              </a:spcBef>
              <a:spcAft>
                <a:spcPct val="0"/>
              </a:spcAft>
              <a:buFont typeface="Arial"/>
              <a:buChar char="•"/>
            </a:pPr>
            <a:r>
              <a:rPr lang="fr-FR" dirty="0"/>
              <a:t>Toujours verrouiller l’écran lors d’une absence, même de courte durée.</a:t>
            </a:r>
          </a:p>
          <a:p>
            <a:pPr marL="742950" lvl="1" indent="-342900" fontAlgn="base">
              <a:spcBef>
                <a:spcPct val="20000"/>
              </a:spcBef>
              <a:spcAft>
                <a:spcPct val="0"/>
              </a:spcAft>
              <a:buFont typeface="Arial"/>
              <a:buChar char="•"/>
            </a:pPr>
            <a:r>
              <a:rPr lang="fr-FR" dirty="0"/>
              <a:t>Ne jamais enregistrer des informations sensibles sur des supports non autorisés (ex. clés USB personnelles).</a:t>
            </a:r>
          </a:p>
        </p:txBody>
      </p:sp>
      <p:sp>
        <p:nvSpPr>
          <p:cNvPr id="4" name="Espace réservé du numéro de diapositive 3">
            <a:extLst>
              <a:ext uri="{FF2B5EF4-FFF2-40B4-BE49-F238E27FC236}">
                <a16:creationId xmlns:a16="http://schemas.microsoft.com/office/drawing/2014/main" id="{3DA05913-3478-F27B-8D0A-4EAA19599846}"/>
              </a:ext>
            </a:extLst>
          </p:cNvPr>
          <p:cNvSpPr>
            <a:spLocks noGrp="1"/>
          </p:cNvSpPr>
          <p:nvPr>
            <p:ph type="sldNum" sz="quarter" idx="12"/>
          </p:nvPr>
        </p:nvSpPr>
        <p:spPr/>
        <p:txBody>
          <a:bodyPr/>
          <a:lstStyle/>
          <a:p>
            <a:fld id="{C1FF6DA9-008F-8B48-92A6-B652298478BF}" type="slidenum">
              <a:rPr lang="en-US" sz="2400" smtClean="0"/>
              <a:t>15</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D4DDDDFF-2325-3973-F823-37B1E6678E07}"/>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9054226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D2A9E8-69E9-DF9B-5298-36C8F71FA7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38C637-6F75-1047-741E-F68239D30FE1}"/>
              </a:ext>
            </a:extLst>
          </p:cNvPr>
          <p:cNvSpPr>
            <a:spLocks noGrp="1"/>
          </p:cNvSpPr>
          <p:nvPr>
            <p:ph type="title"/>
          </p:nvPr>
        </p:nvSpPr>
        <p:spPr>
          <a:xfrm>
            <a:off x="457200" y="745283"/>
            <a:ext cx="8229600" cy="1143000"/>
          </a:xfrm>
        </p:spPr>
        <p:txBody>
          <a:bodyPr>
            <a:normAutofit fontScale="90000"/>
          </a:bodyPr>
          <a:lstStyle/>
          <a:p>
            <a:r>
              <a:rPr lang="fr-FR" dirty="0"/>
              <a:t>🔑</a:t>
            </a:r>
            <a:r>
              <a:rPr lang="fr-FR" b="1" dirty="0"/>
              <a:t>Bonnes pratiques des utilisateurs</a:t>
            </a:r>
            <a:endParaRPr lang="fr-FR" dirty="0"/>
          </a:p>
        </p:txBody>
      </p:sp>
      <p:sp>
        <p:nvSpPr>
          <p:cNvPr id="3" name="Content Placeholder 2">
            <a:extLst>
              <a:ext uri="{FF2B5EF4-FFF2-40B4-BE49-F238E27FC236}">
                <a16:creationId xmlns:a16="http://schemas.microsoft.com/office/drawing/2014/main" id="{51D45D2B-1B6F-0D8D-0368-4082B0C0C9AB}"/>
              </a:ext>
            </a:extLst>
          </p:cNvPr>
          <p:cNvSpPr>
            <a:spLocks noGrp="1"/>
          </p:cNvSpPr>
          <p:nvPr>
            <p:ph idx="1"/>
          </p:nvPr>
        </p:nvSpPr>
        <p:spPr>
          <a:xfrm>
            <a:off x="457200" y="1761564"/>
            <a:ext cx="8229600" cy="4959911"/>
          </a:xfrm>
        </p:spPr>
        <p:txBody>
          <a:bodyPr>
            <a:normAutofit lnSpcReduction="10000"/>
          </a:bodyPr>
          <a:lstStyle/>
          <a:p>
            <a:pPr marL="342900" indent="-342900" fontAlgn="base">
              <a:spcBef>
                <a:spcPct val="20000"/>
              </a:spcBef>
              <a:spcAft>
                <a:spcPct val="0"/>
              </a:spcAft>
              <a:buFont typeface="Arial"/>
              <a:buChar char="•"/>
            </a:pPr>
            <a:r>
              <a:rPr lang="fr-FR" dirty="0"/>
              <a:t>Même le meilleur système peut être compromis si les utilisateurs ne suivent pas des règles de </a:t>
            </a:r>
            <a:r>
              <a:rPr lang="fr-FR" b="1" dirty="0"/>
              <a:t>sécurité informatique basiques</a:t>
            </a:r>
            <a:r>
              <a:rPr lang="fr-FR" dirty="0"/>
              <a:t>.</a:t>
            </a:r>
          </a:p>
          <a:p>
            <a:pPr marL="342900" indent="-342900" fontAlgn="base">
              <a:spcBef>
                <a:spcPct val="20000"/>
              </a:spcBef>
              <a:spcAft>
                <a:spcPct val="0"/>
              </a:spcAft>
              <a:buFont typeface="Arial"/>
              <a:buChar char="•"/>
            </a:pPr>
            <a:r>
              <a:rPr lang="fr-FR" dirty="0"/>
              <a:t>Principes à appliquer au quotidien :</a:t>
            </a:r>
          </a:p>
          <a:p>
            <a:pPr fontAlgn="base">
              <a:spcAft>
                <a:spcPct val="0"/>
              </a:spcAft>
            </a:pPr>
            <a:r>
              <a:rPr lang="fr-FR" dirty="0"/>
              <a:t>Respecter la politique de sécurité interne</a:t>
            </a:r>
          </a:p>
          <a:p>
            <a:pPr marL="742950" lvl="1" indent="-342900" fontAlgn="base">
              <a:spcBef>
                <a:spcPct val="20000"/>
              </a:spcBef>
              <a:spcAft>
                <a:spcPct val="0"/>
              </a:spcAft>
              <a:buFont typeface="Arial"/>
              <a:buChar char="•"/>
            </a:pPr>
            <a:r>
              <a:rPr lang="fr-FR" dirty="0"/>
              <a:t>Toujours verrouiller l’écran lors d’une absence, même de courte durée.</a:t>
            </a:r>
          </a:p>
          <a:p>
            <a:pPr marL="742950" lvl="1" indent="-342900" fontAlgn="base">
              <a:spcBef>
                <a:spcPct val="20000"/>
              </a:spcBef>
              <a:spcAft>
                <a:spcPct val="0"/>
              </a:spcAft>
              <a:buFont typeface="Arial"/>
              <a:buChar char="•"/>
            </a:pPr>
            <a:r>
              <a:rPr lang="fr-FR" dirty="0"/>
              <a:t>Ne jamais enregistrer des informations sensibles sur des supports non autorisés (ex. clés USB personnelles).</a:t>
            </a:r>
          </a:p>
        </p:txBody>
      </p:sp>
      <p:sp>
        <p:nvSpPr>
          <p:cNvPr id="4" name="Espace réservé du numéro de diapositive 3">
            <a:extLst>
              <a:ext uri="{FF2B5EF4-FFF2-40B4-BE49-F238E27FC236}">
                <a16:creationId xmlns:a16="http://schemas.microsoft.com/office/drawing/2014/main" id="{42CB0706-D88A-5A7F-4D01-20E4C73FCAC7}"/>
              </a:ext>
            </a:extLst>
          </p:cNvPr>
          <p:cNvSpPr>
            <a:spLocks noGrp="1"/>
          </p:cNvSpPr>
          <p:nvPr>
            <p:ph type="sldNum" sz="quarter" idx="12"/>
          </p:nvPr>
        </p:nvSpPr>
        <p:spPr/>
        <p:txBody>
          <a:bodyPr/>
          <a:lstStyle/>
          <a:p>
            <a:fld id="{C1FF6DA9-008F-8B48-92A6-B652298478BF}" type="slidenum">
              <a:rPr lang="en-US" sz="2400" smtClean="0"/>
              <a:t>16</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136E3DC4-0BD1-AD4A-0130-13A6A4D46B8C}"/>
              </a:ext>
            </a:extLst>
          </p:cNvPr>
          <p:cNvPicPr>
            <a:picLocks noChangeAspect="1"/>
          </p:cNvPicPr>
          <p:nvPr/>
        </p:nvPicPr>
        <p:blipFill>
          <a:blip r:embed="rId2"/>
          <a:stretch>
            <a:fillRect/>
          </a:stretch>
        </p:blipFill>
        <p:spPr>
          <a:xfrm>
            <a:off x="1" y="-20055"/>
            <a:ext cx="3185220" cy="880668"/>
          </a:xfrm>
          <a:prstGeom prst="rect">
            <a:avLst/>
          </a:prstGeom>
        </p:spPr>
      </p:pic>
      <p:sp>
        <p:nvSpPr>
          <p:cNvPr id="5" name="ZoneTexte 4">
            <a:extLst>
              <a:ext uri="{FF2B5EF4-FFF2-40B4-BE49-F238E27FC236}">
                <a16:creationId xmlns:a16="http://schemas.microsoft.com/office/drawing/2014/main" id="{6E198132-453E-9D15-02AB-40E50DC5BE62}"/>
              </a:ext>
            </a:extLst>
          </p:cNvPr>
          <p:cNvSpPr txBox="1"/>
          <p:nvPr/>
        </p:nvSpPr>
        <p:spPr>
          <a:xfrm>
            <a:off x="13446" y="2340269"/>
            <a:ext cx="9130554" cy="2123658"/>
          </a:xfrm>
          <a:prstGeom prst="rect">
            <a:avLst/>
          </a:prstGeom>
          <a:solidFill>
            <a:schemeClr val="accent2"/>
          </a:solidFill>
        </p:spPr>
        <p:txBody>
          <a:bodyPr wrap="square" rtlCol="0">
            <a:spAutoFit/>
          </a:bodyPr>
          <a:lstStyle/>
          <a:p>
            <a:pPr algn="ctr"/>
            <a:r>
              <a:rPr lang="fr-FR" sz="4400" dirty="0"/>
              <a:t>Un utilisateur attentif garantit la sécurité des informations confidentielles.</a:t>
            </a:r>
          </a:p>
        </p:txBody>
      </p:sp>
      <p:pic>
        <p:nvPicPr>
          <p:cNvPr id="7" name="Image 6" descr="Une image contenant noir, obscurité">
            <a:extLst>
              <a:ext uri="{FF2B5EF4-FFF2-40B4-BE49-F238E27FC236}">
                <a16:creationId xmlns:a16="http://schemas.microsoft.com/office/drawing/2014/main" id="{5E524A18-ED5D-805E-BCF6-FDA88B8F940D}"/>
              </a:ext>
            </a:extLst>
          </p:cNvPr>
          <p:cNvPicPr>
            <a:picLocks noChangeAspect="1"/>
          </p:cNvPicPr>
          <p:nvPr/>
        </p:nvPicPr>
        <p:blipFill>
          <a:blip r:embed="rId3"/>
          <a:stretch>
            <a:fillRect/>
          </a:stretch>
        </p:blipFill>
        <p:spPr>
          <a:xfrm>
            <a:off x="2622176" y="3877234"/>
            <a:ext cx="4101353" cy="2734235"/>
          </a:xfrm>
          <a:prstGeom prst="rect">
            <a:avLst/>
          </a:prstGeom>
        </p:spPr>
      </p:pic>
    </p:spTree>
    <p:extLst>
      <p:ext uri="{BB962C8B-B14F-4D97-AF65-F5344CB8AC3E}">
        <p14:creationId xmlns:p14="http://schemas.microsoft.com/office/powerpoint/2010/main" val="2841009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F2122-4F91-C60B-5A00-EBAD606772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F34FCB-7096-7028-F971-624D85AB06FF}"/>
              </a:ext>
            </a:extLst>
          </p:cNvPr>
          <p:cNvSpPr>
            <a:spLocks noGrp="1"/>
          </p:cNvSpPr>
          <p:nvPr>
            <p:ph type="title"/>
          </p:nvPr>
        </p:nvSpPr>
        <p:spPr>
          <a:xfrm>
            <a:off x="457200" y="745283"/>
            <a:ext cx="8229600" cy="1143000"/>
          </a:xfrm>
        </p:spPr>
        <p:txBody>
          <a:bodyPr>
            <a:normAutofit fontScale="90000"/>
          </a:bodyPr>
          <a:lstStyle/>
          <a:p>
            <a:r>
              <a:rPr lang="fr-FR" b="1" dirty="0"/>
              <a:t>🤖IA dans le domaine des finances</a:t>
            </a:r>
          </a:p>
        </p:txBody>
      </p:sp>
      <p:sp>
        <p:nvSpPr>
          <p:cNvPr id="3" name="Content Placeholder 2">
            <a:extLst>
              <a:ext uri="{FF2B5EF4-FFF2-40B4-BE49-F238E27FC236}">
                <a16:creationId xmlns:a16="http://schemas.microsoft.com/office/drawing/2014/main" id="{39EA371D-138A-F82F-120C-D2681F02A5BC}"/>
              </a:ext>
            </a:extLst>
          </p:cNvPr>
          <p:cNvSpPr>
            <a:spLocks noGrp="1"/>
          </p:cNvSpPr>
          <p:nvPr>
            <p:ph idx="1"/>
          </p:nvPr>
        </p:nvSpPr>
        <p:spPr>
          <a:xfrm>
            <a:off x="457200" y="1761564"/>
            <a:ext cx="8229600" cy="4959911"/>
          </a:xfrm>
        </p:spPr>
        <p:txBody>
          <a:bodyPr>
            <a:normAutofit/>
          </a:bodyPr>
          <a:lstStyle/>
          <a:p>
            <a:pPr marL="342900" indent="-342900" fontAlgn="base">
              <a:spcBef>
                <a:spcPct val="20000"/>
              </a:spcBef>
              <a:spcAft>
                <a:spcPct val="0"/>
              </a:spcAft>
              <a:buFont typeface="Arial"/>
              <a:buChar char="•"/>
            </a:pPr>
            <a:r>
              <a:rPr lang="fr-FR" altLang="fr-FR" sz="3200" dirty="0"/>
              <a:t>Applications majeures : L’IA permet d’analyser rapidement de grandes quantités de données financières.</a:t>
            </a:r>
          </a:p>
          <a:p>
            <a:pPr marL="342900" indent="-342900" fontAlgn="base">
              <a:spcBef>
                <a:spcPct val="20000"/>
              </a:spcBef>
              <a:spcAft>
                <a:spcPct val="0"/>
              </a:spcAft>
              <a:buFont typeface="Arial"/>
              <a:buChar char="•"/>
            </a:pPr>
            <a:r>
              <a:rPr lang="fr-FR" altLang="fr-FR" sz="3200" dirty="0"/>
              <a:t>Prédiction et gestion : Aide à anticiper les tendances du marché, à évaluer les risques et à optimiser les investissements.</a:t>
            </a:r>
          </a:p>
          <a:p>
            <a:pPr marL="342900" indent="-342900" fontAlgn="base">
              <a:spcBef>
                <a:spcPct val="20000"/>
              </a:spcBef>
              <a:spcAft>
                <a:spcPct val="0"/>
              </a:spcAft>
              <a:buFont typeface="Arial"/>
              <a:buChar char="•"/>
            </a:pPr>
            <a:r>
              <a:rPr lang="fr-FR" altLang="fr-FR" sz="3200" dirty="0"/>
              <a:t>Sécurité : Renforce les systèmes de contrôle pour prévenir fraudes et erreurs.</a:t>
            </a:r>
          </a:p>
        </p:txBody>
      </p:sp>
      <p:sp>
        <p:nvSpPr>
          <p:cNvPr id="4" name="Espace réservé du numéro de diapositive 3">
            <a:extLst>
              <a:ext uri="{FF2B5EF4-FFF2-40B4-BE49-F238E27FC236}">
                <a16:creationId xmlns:a16="http://schemas.microsoft.com/office/drawing/2014/main" id="{7C1DD843-1A6E-4814-BB5F-87F701885BDE}"/>
              </a:ext>
            </a:extLst>
          </p:cNvPr>
          <p:cNvSpPr>
            <a:spLocks noGrp="1"/>
          </p:cNvSpPr>
          <p:nvPr>
            <p:ph type="sldNum" sz="quarter" idx="12"/>
          </p:nvPr>
        </p:nvSpPr>
        <p:spPr/>
        <p:txBody>
          <a:bodyPr/>
          <a:lstStyle/>
          <a:p>
            <a:fld id="{C1FF6DA9-008F-8B48-92A6-B652298478BF}" type="slidenum">
              <a:rPr lang="en-US" sz="2400" smtClean="0"/>
              <a:t>17</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5983EFA3-6609-63F0-C378-84BA67EA7397}"/>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3612895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949AFC-4FE4-51DB-A6B6-7F5BF1F6EB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DFDBE1-9E39-C9E1-2A28-21815E79669B}"/>
              </a:ext>
            </a:extLst>
          </p:cNvPr>
          <p:cNvSpPr>
            <a:spLocks noGrp="1"/>
          </p:cNvSpPr>
          <p:nvPr>
            <p:ph type="title"/>
          </p:nvPr>
        </p:nvSpPr>
        <p:spPr>
          <a:xfrm>
            <a:off x="457200" y="745283"/>
            <a:ext cx="8229600" cy="1143000"/>
          </a:xfrm>
        </p:spPr>
        <p:txBody>
          <a:bodyPr>
            <a:normAutofit fontScale="90000"/>
          </a:bodyPr>
          <a:lstStyle/>
          <a:p>
            <a:r>
              <a:rPr lang="fr-FR" b="1" dirty="0"/>
              <a:t>🕵️‍♂️Contrôle et détection de fraudes</a:t>
            </a:r>
          </a:p>
        </p:txBody>
      </p:sp>
      <p:sp>
        <p:nvSpPr>
          <p:cNvPr id="3" name="Content Placeholder 2">
            <a:extLst>
              <a:ext uri="{FF2B5EF4-FFF2-40B4-BE49-F238E27FC236}">
                <a16:creationId xmlns:a16="http://schemas.microsoft.com/office/drawing/2014/main" id="{26FC4C18-3D69-EF05-92AF-F34BDEF8700B}"/>
              </a:ext>
            </a:extLst>
          </p:cNvPr>
          <p:cNvSpPr>
            <a:spLocks noGrp="1"/>
          </p:cNvSpPr>
          <p:nvPr>
            <p:ph idx="1"/>
          </p:nvPr>
        </p:nvSpPr>
        <p:spPr>
          <a:xfrm>
            <a:off x="457200" y="1761564"/>
            <a:ext cx="8229600" cy="4959911"/>
          </a:xfrm>
        </p:spPr>
        <p:txBody>
          <a:bodyPr>
            <a:normAutofit/>
          </a:bodyPr>
          <a:lstStyle/>
          <a:p>
            <a:pPr marL="342900" marR="0" lvl="0" indent="-342900" fontAlgn="base">
              <a:spcBef>
                <a:spcPct val="20000"/>
              </a:spcBef>
              <a:spcAft>
                <a:spcPct val="0"/>
              </a:spcAft>
              <a:buClrTx/>
              <a:buSzTx/>
              <a:buFont typeface="Arial"/>
              <a:buChar char="•"/>
              <a:tabLst/>
            </a:pPr>
            <a:r>
              <a:rPr lang="fr-FR" altLang="fr-FR" sz="3200" dirty="0"/>
              <a:t>Automatisation des tâches financières : Lecture automatique des chèques et vérification des documents.</a:t>
            </a:r>
          </a:p>
          <a:p>
            <a:pPr marL="342900" marR="0" lvl="0" indent="-342900" fontAlgn="base">
              <a:spcBef>
                <a:spcPct val="20000"/>
              </a:spcBef>
              <a:spcAft>
                <a:spcPct val="0"/>
              </a:spcAft>
              <a:buClrTx/>
              <a:buSzTx/>
              <a:buFont typeface="Arial"/>
              <a:buChar char="•"/>
              <a:tabLst/>
            </a:pPr>
            <a:r>
              <a:rPr lang="fr-FR" altLang="fr-FR" sz="3200" dirty="0"/>
              <a:t>Contrôles intelligents : Évaluation du crédit, suivi du cours boursier en temps réel.</a:t>
            </a:r>
          </a:p>
          <a:p>
            <a:pPr marL="342900" marR="0" lvl="0" indent="-342900" fontAlgn="base">
              <a:spcBef>
                <a:spcPct val="20000"/>
              </a:spcBef>
              <a:spcAft>
                <a:spcPct val="0"/>
              </a:spcAft>
              <a:buClrTx/>
              <a:buSzTx/>
              <a:buFont typeface="Arial"/>
              <a:buChar char="•"/>
              <a:tabLst/>
            </a:pPr>
            <a:r>
              <a:rPr lang="fr-FR" altLang="fr-FR" sz="3200" dirty="0"/>
              <a:t>Détection des fraudes : Repérage d’anomalies dans les transactions électroniques et vérification de l’authenticité des signatures sur les chèques.</a:t>
            </a:r>
          </a:p>
        </p:txBody>
      </p:sp>
      <p:sp>
        <p:nvSpPr>
          <p:cNvPr id="4" name="Espace réservé du numéro de diapositive 3">
            <a:extLst>
              <a:ext uri="{FF2B5EF4-FFF2-40B4-BE49-F238E27FC236}">
                <a16:creationId xmlns:a16="http://schemas.microsoft.com/office/drawing/2014/main" id="{03960593-4B35-AC4C-18F9-4C1F4854095D}"/>
              </a:ext>
            </a:extLst>
          </p:cNvPr>
          <p:cNvSpPr>
            <a:spLocks noGrp="1"/>
          </p:cNvSpPr>
          <p:nvPr>
            <p:ph type="sldNum" sz="quarter" idx="12"/>
          </p:nvPr>
        </p:nvSpPr>
        <p:spPr/>
        <p:txBody>
          <a:bodyPr/>
          <a:lstStyle/>
          <a:p>
            <a:fld id="{C1FF6DA9-008F-8B48-92A6-B652298478BF}" type="slidenum">
              <a:rPr lang="en-US" sz="2400" smtClean="0"/>
              <a:t>18</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05BB9385-DA6F-248E-E678-1C8B178CB978}"/>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1576119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7A09F-ADD9-C342-927A-A6F80F36A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4E774-53AB-CF9D-1006-441E0BA5BB73}"/>
              </a:ext>
            </a:extLst>
          </p:cNvPr>
          <p:cNvSpPr>
            <a:spLocks noGrp="1"/>
          </p:cNvSpPr>
          <p:nvPr>
            <p:ph type="title"/>
          </p:nvPr>
        </p:nvSpPr>
        <p:spPr>
          <a:xfrm>
            <a:off x="457200" y="745283"/>
            <a:ext cx="8229600" cy="1143000"/>
          </a:xfrm>
        </p:spPr>
        <p:txBody>
          <a:bodyPr>
            <a:normAutofit/>
          </a:bodyPr>
          <a:lstStyle/>
          <a:p>
            <a:r>
              <a:rPr lang="fr-FR" b="1" dirty="0"/>
              <a:t>🔄Cycle de vie des données</a:t>
            </a:r>
          </a:p>
        </p:txBody>
      </p:sp>
      <p:sp>
        <p:nvSpPr>
          <p:cNvPr id="3" name="Content Placeholder 2">
            <a:extLst>
              <a:ext uri="{FF2B5EF4-FFF2-40B4-BE49-F238E27FC236}">
                <a16:creationId xmlns:a16="http://schemas.microsoft.com/office/drawing/2014/main" id="{CB604A72-2447-5858-DE62-5039AA928BDE}"/>
              </a:ext>
            </a:extLst>
          </p:cNvPr>
          <p:cNvSpPr>
            <a:spLocks noGrp="1"/>
          </p:cNvSpPr>
          <p:nvPr>
            <p:ph idx="1"/>
          </p:nvPr>
        </p:nvSpPr>
        <p:spPr>
          <a:xfrm>
            <a:off x="457200" y="1761564"/>
            <a:ext cx="8229600" cy="4959911"/>
          </a:xfrm>
        </p:spPr>
        <p:txBody>
          <a:bodyPr>
            <a:normAutofit/>
          </a:bodyPr>
          <a:lstStyle/>
          <a:p>
            <a:pPr fontAlgn="base">
              <a:lnSpc>
                <a:spcPct val="120000"/>
              </a:lnSpc>
              <a:spcAft>
                <a:spcPct val="0"/>
              </a:spcAft>
            </a:pPr>
            <a:r>
              <a:rPr lang="fr-FR" altLang="fr-FR" dirty="0"/>
              <a:t>Collecte :</a:t>
            </a:r>
            <a:br>
              <a:rPr lang="fr-FR" altLang="fr-FR" dirty="0"/>
            </a:br>
            <a:r>
              <a:rPr lang="fr-FR" altLang="fr-FR" dirty="0"/>
              <a:t>Récupération des données à partir de sources variées : transactions bancaires, capteurs IoT, réseaux sociaux, formulaires numériques.</a:t>
            </a:r>
          </a:p>
          <a:p>
            <a:pPr fontAlgn="base">
              <a:lnSpc>
                <a:spcPct val="120000"/>
              </a:lnSpc>
              <a:spcAft>
                <a:spcPct val="0"/>
              </a:spcAft>
            </a:pPr>
            <a:r>
              <a:rPr lang="fr-FR" altLang="fr-FR" dirty="0"/>
              <a:t>Stockage :</a:t>
            </a:r>
            <a:br>
              <a:rPr lang="fr-FR" altLang="fr-FR" dirty="0"/>
            </a:br>
            <a:r>
              <a:rPr lang="fr-FR" altLang="fr-FR" dirty="0"/>
              <a:t>Sauvegarde sécurisée dans des bases de données, data </a:t>
            </a:r>
            <a:r>
              <a:rPr lang="fr-FR" altLang="fr-FR" dirty="0" err="1"/>
              <a:t>warehouses</a:t>
            </a:r>
            <a:r>
              <a:rPr lang="fr-FR" altLang="fr-FR" dirty="0"/>
              <a:t> ou services cloud adaptés aux grands volumes.</a:t>
            </a:r>
          </a:p>
        </p:txBody>
      </p:sp>
      <p:sp>
        <p:nvSpPr>
          <p:cNvPr id="4" name="Espace réservé du numéro de diapositive 3">
            <a:extLst>
              <a:ext uri="{FF2B5EF4-FFF2-40B4-BE49-F238E27FC236}">
                <a16:creationId xmlns:a16="http://schemas.microsoft.com/office/drawing/2014/main" id="{15F8D43C-19A5-A559-ACA7-31EAF91C73B6}"/>
              </a:ext>
            </a:extLst>
          </p:cNvPr>
          <p:cNvSpPr>
            <a:spLocks noGrp="1"/>
          </p:cNvSpPr>
          <p:nvPr>
            <p:ph type="sldNum" sz="quarter" idx="12"/>
          </p:nvPr>
        </p:nvSpPr>
        <p:spPr/>
        <p:txBody>
          <a:bodyPr/>
          <a:lstStyle/>
          <a:p>
            <a:fld id="{C1FF6DA9-008F-8B48-92A6-B652298478BF}" type="slidenum">
              <a:rPr lang="en-US" sz="2400" smtClean="0"/>
              <a:t>19</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3B51153F-6A27-A17D-F9FD-2E7BCE7A1DC0}"/>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24818599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B8E01-5498-5653-27CB-7B90F8D7AD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33FB39-8A33-64BE-BF53-184F520B44DF}"/>
              </a:ext>
            </a:extLst>
          </p:cNvPr>
          <p:cNvSpPr>
            <a:spLocks noGrp="1"/>
          </p:cNvSpPr>
          <p:nvPr>
            <p:ph type="title"/>
          </p:nvPr>
        </p:nvSpPr>
        <p:spPr>
          <a:xfrm>
            <a:off x="457200" y="745283"/>
            <a:ext cx="8229600" cy="1143000"/>
          </a:xfrm>
        </p:spPr>
        <p:txBody>
          <a:bodyPr>
            <a:normAutofit/>
          </a:bodyPr>
          <a:lstStyle/>
          <a:p>
            <a:r>
              <a:rPr lang="fr-FR" b="1" dirty="0"/>
              <a:t>Plan de la présentation</a:t>
            </a:r>
            <a:endParaRPr b="1" dirty="0"/>
          </a:p>
        </p:txBody>
      </p:sp>
      <p:sp>
        <p:nvSpPr>
          <p:cNvPr id="3" name="Content Placeholder 2">
            <a:extLst>
              <a:ext uri="{FF2B5EF4-FFF2-40B4-BE49-F238E27FC236}">
                <a16:creationId xmlns:a16="http://schemas.microsoft.com/office/drawing/2014/main" id="{ED691C89-9CD6-7BAB-C4FB-D652E03D42A8}"/>
              </a:ext>
            </a:extLst>
          </p:cNvPr>
          <p:cNvSpPr>
            <a:spLocks noGrp="1"/>
          </p:cNvSpPr>
          <p:nvPr>
            <p:ph idx="1"/>
          </p:nvPr>
        </p:nvSpPr>
        <p:spPr>
          <a:xfrm>
            <a:off x="457200" y="1761564"/>
            <a:ext cx="8229600" cy="4959911"/>
          </a:xfrm>
        </p:spPr>
        <p:txBody>
          <a:bodyPr>
            <a:normAutofit fontScale="55000" lnSpcReduction="20000"/>
          </a:bodyPr>
          <a:lstStyle/>
          <a:p>
            <a:r>
              <a:rPr lang="fr-FR" dirty="0"/>
              <a:t>Définition des données et de la science des données</a:t>
            </a:r>
          </a:p>
          <a:p>
            <a:r>
              <a:rPr lang="fr-FR" dirty="0"/>
              <a:t>Importance des données</a:t>
            </a:r>
          </a:p>
          <a:p>
            <a:r>
              <a:rPr lang="fr-FR" dirty="0"/>
              <a:t>Types de données de base/complexes</a:t>
            </a:r>
          </a:p>
          <a:p>
            <a:r>
              <a:rPr lang="fr-FR" dirty="0"/>
              <a:t>Traitement/visualisation des données</a:t>
            </a:r>
          </a:p>
          <a:p>
            <a:r>
              <a:rPr lang="fr-FR" dirty="0"/>
              <a:t>Sécurité des données/bonnes pratique</a:t>
            </a:r>
          </a:p>
          <a:p>
            <a:r>
              <a:rPr lang="fr-FR" dirty="0"/>
              <a:t>IA dans le domaine des finances</a:t>
            </a:r>
          </a:p>
          <a:p>
            <a:r>
              <a:rPr lang="fr-FR" dirty="0"/>
              <a:t>Contrôle et détection de fraudes</a:t>
            </a:r>
          </a:p>
          <a:p>
            <a:r>
              <a:rPr lang="fr-FR" dirty="0"/>
              <a:t>Cycle de vie des données</a:t>
            </a:r>
          </a:p>
          <a:p>
            <a:r>
              <a:rPr lang="fr-FR" dirty="0"/>
              <a:t>Outils et technologies</a:t>
            </a:r>
          </a:p>
          <a:p>
            <a:r>
              <a:rPr lang="fr-FR" dirty="0"/>
              <a:t>Pourquoi choisir l’Open Source?</a:t>
            </a:r>
          </a:p>
          <a:p>
            <a:r>
              <a:rPr lang="fr-FR" dirty="0"/>
              <a:t>Big Data et volume croissant</a:t>
            </a:r>
          </a:p>
          <a:p>
            <a:r>
              <a:rPr lang="fr-FR" dirty="0"/>
              <a:t>Exemples d’applications</a:t>
            </a:r>
          </a:p>
          <a:p>
            <a:r>
              <a:rPr lang="fr-FR" dirty="0"/>
              <a:t>Projet en science de données</a:t>
            </a:r>
          </a:p>
          <a:p>
            <a:r>
              <a:rPr lang="fr-FR" dirty="0"/>
              <a:t>Différents types de modèles</a:t>
            </a:r>
          </a:p>
          <a:p>
            <a:r>
              <a:rPr lang="fr-FR" dirty="0"/>
              <a:t>Défis et limites de l’IA en finance</a:t>
            </a:r>
          </a:p>
          <a:p>
            <a:r>
              <a:rPr lang="fr-FR" dirty="0"/>
              <a:t>Perspective</a:t>
            </a:r>
          </a:p>
          <a:p>
            <a:r>
              <a:rPr lang="fr-FR" dirty="0"/>
              <a:t>Conclusion</a:t>
            </a:r>
          </a:p>
        </p:txBody>
      </p:sp>
      <p:sp>
        <p:nvSpPr>
          <p:cNvPr id="4" name="Espace réservé du numéro de diapositive 3">
            <a:extLst>
              <a:ext uri="{FF2B5EF4-FFF2-40B4-BE49-F238E27FC236}">
                <a16:creationId xmlns:a16="http://schemas.microsoft.com/office/drawing/2014/main" id="{809550A6-7944-6717-6772-40681CD41EA7}"/>
              </a:ext>
            </a:extLst>
          </p:cNvPr>
          <p:cNvSpPr>
            <a:spLocks noGrp="1"/>
          </p:cNvSpPr>
          <p:nvPr>
            <p:ph type="sldNum" sz="quarter" idx="12"/>
          </p:nvPr>
        </p:nvSpPr>
        <p:spPr/>
        <p:txBody>
          <a:bodyPr/>
          <a:lstStyle/>
          <a:p>
            <a:fld id="{C1FF6DA9-008F-8B48-92A6-B652298478BF}" type="slidenum">
              <a:rPr lang="en-US" sz="2400" smtClean="0"/>
              <a:t>2</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E6EF1532-864B-F006-8F29-939841DB0334}"/>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23806946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B5F42-48A4-7CE2-EA2D-1236F73BA7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09AAFC-5A11-421A-0587-65F80AA69A67}"/>
              </a:ext>
            </a:extLst>
          </p:cNvPr>
          <p:cNvSpPr>
            <a:spLocks noGrp="1"/>
          </p:cNvSpPr>
          <p:nvPr>
            <p:ph type="title"/>
          </p:nvPr>
        </p:nvSpPr>
        <p:spPr>
          <a:xfrm>
            <a:off x="457200" y="745283"/>
            <a:ext cx="8229600" cy="1143000"/>
          </a:xfrm>
        </p:spPr>
        <p:txBody>
          <a:bodyPr>
            <a:normAutofit/>
          </a:bodyPr>
          <a:lstStyle/>
          <a:p>
            <a:r>
              <a:rPr lang="fr-FR" b="1" dirty="0"/>
              <a:t>🔄Cycle de vie des données</a:t>
            </a:r>
          </a:p>
        </p:txBody>
      </p:sp>
      <p:sp>
        <p:nvSpPr>
          <p:cNvPr id="3" name="Content Placeholder 2">
            <a:extLst>
              <a:ext uri="{FF2B5EF4-FFF2-40B4-BE49-F238E27FC236}">
                <a16:creationId xmlns:a16="http://schemas.microsoft.com/office/drawing/2014/main" id="{E6D2E49F-F84B-05BC-8FEC-698D622111F7}"/>
              </a:ext>
            </a:extLst>
          </p:cNvPr>
          <p:cNvSpPr>
            <a:spLocks noGrp="1"/>
          </p:cNvSpPr>
          <p:nvPr>
            <p:ph idx="1"/>
          </p:nvPr>
        </p:nvSpPr>
        <p:spPr>
          <a:xfrm>
            <a:off x="457200" y="1761564"/>
            <a:ext cx="8229600" cy="4959911"/>
          </a:xfrm>
        </p:spPr>
        <p:txBody>
          <a:bodyPr>
            <a:normAutofit fontScale="77500" lnSpcReduction="20000"/>
          </a:bodyPr>
          <a:lstStyle/>
          <a:p>
            <a:pPr fontAlgn="base">
              <a:lnSpc>
                <a:spcPct val="120000"/>
              </a:lnSpc>
              <a:spcAft>
                <a:spcPct val="0"/>
              </a:spcAft>
            </a:pPr>
            <a:r>
              <a:rPr lang="fr-FR" altLang="fr-FR" dirty="0"/>
              <a:t>Traitement :</a:t>
            </a:r>
            <a:br>
              <a:rPr lang="fr-FR" altLang="fr-FR" dirty="0"/>
            </a:br>
            <a:r>
              <a:rPr lang="fr-FR" altLang="fr-FR" dirty="0"/>
              <a:t>Nettoyage, transformation et préparation pour l’analyse (suppression des doublons, formatage, normalisation).</a:t>
            </a:r>
          </a:p>
          <a:p>
            <a:pPr fontAlgn="base">
              <a:lnSpc>
                <a:spcPct val="120000"/>
              </a:lnSpc>
              <a:spcAft>
                <a:spcPct val="0"/>
              </a:spcAft>
            </a:pPr>
            <a:r>
              <a:rPr lang="fr-FR" altLang="fr-FR" dirty="0"/>
              <a:t>Analyse :</a:t>
            </a:r>
            <a:br>
              <a:rPr lang="fr-FR" altLang="fr-FR" dirty="0"/>
            </a:br>
            <a:r>
              <a:rPr lang="fr-FR" altLang="fr-FR" dirty="0"/>
              <a:t>Application de méthodes statistiques et d’algorithmes d’intelligence artificielle pour extraire de l’information utile.</a:t>
            </a:r>
          </a:p>
          <a:p>
            <a:pPr fontAlgn="base">
              <a:lnSpc>
                <a:spcPct val="120000"/>
              </a:lnSpc>
              <a:spcAft>
                <a:spcPct val="0"/>
              </a:spcAft>
            </a:pPr>
            <a:r>
              <a:rPr lang="fr-FR" altLang="fr-FR" dirty="0"/>
              <a:t>Diffusion :</a:t>
            </a:r>
            <a:br>
              <a:rPr lang="fr-FR" altLang="fr-FR" dirty="0"/>
            </a:br>
            <a:r>
              <a:rPr lang="fr-FR" altLang="fr-FR" dirty="0"/>
              <a:t>Présentation des résultats via tableaux de bord, rapports interactifs ou alertes automatiques pour faciliter la prise de décision.</a:t>
            </a:r>
          </a:p>
        </p:txBody>
      </p:sp>
      <p:sp>
        <p:nvSpPr>
          <p:cNvPr id="4" name="Espace réservé du numéro de diapositive 3">
            <a:extLst>
              <a:ext uri="{FF2B5EF4-FFF2-40B4-BE49-F238E27FC236}">
                <a16:creationId xmlns:a16="http://schemas.microsoft.com/office/drawing/2014/main" id="{AEAEB889-9C15-37AD-6838-69E74C922AB1}"/>
              </a:ext>
            </a:extLst>
          </p:cNvPr>
          <p:cNvSpPr>
            <a:spLocks noGrp="1"/>
          </p:cNvSpPr>
          <p:nvPr>
            <p:ph type="sldNum" sz="quarter" idx="12"/>
          </p:nvPr>
        </p:nvSpPr>
        <p:spPr/>
        <p:txBody>
          <a:bodyPr/>
          <a:lstStyle/>
          <a:p>
            <a:fld id="{C1FF6DA9-008F-8B48-92A6-B652298478BF}" type="slidenum">
              <a:rPr lang="en-US" sz="2400" smtClean="0"/>
              <a:t>20</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C78E8A76-BBF4-6821-0CF8-6CAB8B2722F7}"/>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1733636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19AF8-8A7B-67AB-2164-8B4C082F44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98F412-F191-292C-EC70-5C30E5B612BF}"/>
              </a:ext>
            </a:extLst>
          </p:cNvPr>
          <p:cNvSpPr>
            <a:spLocks noGrp="1"/>
          </p:cNvSpPr>
          <p:nvPr>
            <p:ph type="title"/>
          </p:nvPr>
        </p:nvSpPr>
        <p:spPr>
          <a:xfrm>
            <a:off x="457200" y="745283"/>
            <a:ext cx="8229600" cy="1143000"/>
          </a:xfrm>
        </p:spPr>
        <p:txBody>
          <a:bodyPr>
            <a:normAutofit/>
          </a:bodyPr>
          <a:lstStyle/>
          <a:p>
            <a:r>
              <a:rPr lang="fr-FR" b="1" dirty="0"/>
              <a:t>🧰Outils et technologies</a:t>
            </a:r>
          </a:p>
        </p:txBody>
      </p:sp>
      <p:sp>
        <p:nvSpPr>
          <p:cNvPr id="3" name="Content Placeholder 2">
            <a:extLst>
              <a:ext uri="{FF2B5EF4-FFF2-40B4-BE49-F238E27FC236}">
                <a16:creationId xmlns:a16="http://schemas.microsoft.com/office/drawing/2014/main" id="{5C2D9237-C440-6F39-9E22-3B30A292E0BA}"/>
              </a:ext>
            </a:extLst>
          </p:cNvPr>
          <p:cNvSpPr>
            <a:spLocks noGrp="1"/>
          </p:cNvSpPr>
          <p:nvPr>
            <p:ph idx="1"/>
          </p:nvPr>
        </p:nvSpPr>
        <p:spPr>
          <a:xfrm>
            <a:off x="457200" y="1761564"/>
            <a:ext cx="8229600" cy="4959911"/>
          </a:xfrm>
        </p:spPr>
        <p:txBody>
          <a:bodyPr>
            <a:normAutofit fontScale="85000" lnSpcReduction="10000"/>
          </a:bodyPr>
          <a:lstStyle/>
          <a:p>
            <a:pPr fontAlgn="base">
              <a:lnSpc>
                <a:spcPct val="120000"/>
              </a:lnSpc>
              <a:spcAft>
                <a:spcPct val="0"/>
              </a:spcAft>
            </a:pPr>
            <a:r>
              <a:rPr lang="fr-FR" altLang="fr-FR" dirty="0"/>
              <a:t>Langages de programmation :</a:t>
            </a:r>
            <a:br>
              <a:rPr lang="fr-FR" altLang="fr-FR" dirty="0"/>
            </a:br>
            <a:r>
              <a:rPr lang="fr-FR" altLang="fr-FR" dirty="0"/>
              <a:t>Python 🐍 (analyses statistique et IA).</a:t>
            </a:r>
          </a:p>
          <a:p>
            <a:pPr fontAlgn="base">
              <a:lnSpc>
                <a:spcPct val="120000"/>
              </a:lnSpc>
              <a:spcAft>
                <a:spcPct val="0"/>
              </a:spcAft>
            </a:pPr>
            <a:r>
              <a:rPr lang="fr-FR" altLang="fr-FR" dirty="0" err="1"/>
              <a:t>Frameworks</a:t>
            </a:r>
            <a:r>
              <a:rPr lang="fr-FR" altLang="fr-FR" dirty="0"/>
              <a:t> et bibliothèques :</a:t>
            </a:r>
          </a:p>
          <a:p>
            <a:pPr fontAlgn="base">
              <a:lnSpc>
                <a:spcPct val="120000"/>
              </a:lnSpc>
              <a:spcAft>
                <a:spcPct val="0"/>
              </a:spcAft>
            </a:pPr>
            <a:r>
              <a:rPr lang="fr-FR" altLang="fr-FR" dirty="0" err="1"/>
              <a:t>Scikit-learn</a:t>
            </a:r>
            <a:r>
              <a:rPr lang="fr-FR" altLang="fr-FR" dirty="0"/>
              <a:t> : Algorithmes de machine </a:t>
            </a:r>
            <a:r>
              <a:rPr lang="fr-FR" altLang="fr-FR" dirty="0" err="1"/>
              <a:t>learning</a:t>
            </a:r>
            <a:r>
              <a:rPr lang="fr-FR" altLang="fr-FR" dirty="0"/>
              <a:t>.</a:t>
            </a:r>
          </a:p>
          <a:p>
            <a:pPr fontAlgn="base">
              <a:lnSpc>
                <a:spcPct val="120000"/>
              </a:lnSpc>
              <a:spcAft>
                <a:spcPct val="0"/>
              </a:spcAft>
            </a:pPr>
            <a:r>
              <a:rPr lang="fr-FR" altLang="fr-FR" dirty="0" err="1"/>
              <a:t>TensorFlow</a:t>
            </a:r>
            <a:r>
              <a:rPr lang="fr-FR" altLang="fr-FR" dirty="0"/>
              <a:t> : Réseaux de neurones et </a:t>
            </a:r>
            <a:r>
              <a:rPr lang="fr-FR" altLang="fr-FR" dirty="0" err="1"/>
              <a:t>deep</a:t>
            </a:r>
            <a:r>
              <a:rPr lang="fr-FR" altLang="fr-FR" dirty="0"/>
              <a:t> </a:t>
            </a:r>
            <a:r>
              <a:rPr lang="fr-FR" altLang="fr-FR" dirty="0" err="1"/>
              <a:t>learning</a:t>
            </a:r>
            <a:r>
              <a:rPr lang="fr-FR" altLang="fr-FR" dirty="0"/>
              <a:t>.</a:t>
            </a:r>
          </a:p>
          <a:p>
            <a:pPr fontAlgn="base">
              <a:lnSpc>
                <a:spcPct val="120000"/>
              </a:lnSpc>
              <a:spcAft>
                <a:spcPct val="0"/>
              </a:spcAft>
            </a:pPr>
            <a:r>
              <a:rPr lang="fr-FR" altLang="fr-FR" dirty="0"/>
              <a:t>Pandas &amp; </a:t>
            </a:r>
            <a:r>
              <a:rPr lang="fr-FR" altLang="fr-FR" dirty="0" err="1"/>
              <a:t>NumPy</a:t>
            </a:r>
            <a:r>
              <a:rPr lang="fr-FR" altLang="fr-FR" dirty="0"/>
              <a:t> : Manipulation efficace de données.</a:t>
            </a:r>
          </a:p>
          <a:p>
            <a:pPr fontAlgn="base">
              <a:lnSpc>
                <a:spcPct val="120000"/>
              </a:lnSpc>
              <a:spcAft>
                <a:spcPct val="0"/>
              </a:spcAft>
            </a:pPr>
            <a:r>
              <a:rPr lang="fr-FR" altLang="fr-FR" dirty="0"/>
              <a:t>Environnements de travail :</a:t>
            </a:r>
            <a:br>
              <a:rPr lang="fr-FR" altLang="fr-FR" dirty="0"/>
            </a:br>
            <a:r>
              <a:rPr lang="fr-FR" altLang="fr-FR" dirty="0" err="1"/>
              <a:t>Jupyter</a:t>
            </a:r>
            <a:r>
              <a:rPr lang="fr-FR" altLang="fr-FR" dirty="0"/>
              <a:t> Notebook 📓 pour expérimenter et documenter les analyses pas à pas.</a:t>
            </a:r>
          </a:p>
        </p:txBody>
      </p:sp>
      <p:sp>
        <p:nvSpPr>
          <p:cNvPr id="4" name="Espace réservé du numéro de diapositive 3">
            <a:extLst>
              <a:ext uri="{FF2B5EF4-FFF2-40B4-BE49-F238E27FC236}">
                <a16:creationId xmlns:a16="http://schemas.microsoft.com/office/drawing/2014/main" id="{17E55555-DACB-5A5D-72CE-D7B2D1AB66C8}"/>
              </a:ext>
            </a:extLst>
          </p:cNvPr>
          <p:cNvSpPr>
            <a:spLocks noGrp="1"/>
          </p:cNvSpPr>
          <p:nvPr>
            <p:ph type="sldNum" sz="quarter" idx="12"/>
          </p:nvPr>
        </p:nvSpPr>
        <p:spPr/>
        <p:txBody>
          <a:bodyPr/>
          <a:lstStyle/>
          <a:p>
            <a:fld id="{C1FF6DA9-008F-8B48-92A6-B652298478BF}" type="slidenum">
              <a:rPr lang="en-US" sz="2400" smtClean="0"/>
              <a:t>21</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5F2F83C3-C7AB-53C2-9E90-B5324496CB8B}"/>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37472751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0466AD-A82E-BA22-7C9F-F2E03ADDD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72CDA9-F2F8-C62A-D1DA-B62903850669}"/>
              </a:ext>
            </a:extLst>
          </p:cNvPr>
          <p:cNvSpPr>
            <a:spLocks noGrp="1"/>
          </p:cNvSpPr>
          <p:nvPr>
            <p:ph type="title"/>
          </p:nvPr>
        </p:nvSpPr>
        <p:spPr>
          <a:xfrm>
            <a:off x="457200" y="745283"/>
            <a:ext cx="8229600" cy="1143000"/>
          </a:xfrm>
        </p:spPr>
        <p:txBody>
          <a:bodyPr>
            <a:normAutofit fontScale="90000"/>
          </a:bodyPr>
          <a:lstStyle/>
          <a:p>
            <a:r>
              <a:rPr lang="fr-FR" dirty="0"/>
              <a:t>🌍</a:t>
            </a:r>
            <a:r>
              <a:rPr lang="fr-FR" b="1" dirty="0"/>
              <a:t>Pourquoi choisir l’Open Source?</a:t>
            </a:r>
          </a:p>
        </p:txBody>
      </p:sp>
      <p:sp>
        <p:nvSpPr>
          <p:cNvPr id="3" name="Content Placeholder 2">
            <a:extLst>
              <a:ext uri="{FF2B5EF4-FFF2-40B4-BE49-F238E27FC236}">
                <a16:creationId xmlns:a16="http://schemas.microsoft.com/office/drawing/2014/main" id="{719D57EE-99ED-3C3E-011B-1B2278C2AC8A}"/>
              </a:ext>
            </a:extLst>
          </p:cNvPr>
          <p:cNvSpPr>
            <a:spLocks noGrp="1"/>
          </p:cNvSpPr>
          <p:nvPr>
            <p:ph idx="1"/>
          </p:nvPr>
        </p:nvSpPr>
        <p:spPr>
          <a:xfrm>
            <a:off x="457200" y="1761564"/>
            <a:ext cx="8229600" cy="4959911"/>
          </a:xfrm>
        </p:spPr>
        <p:txBody>
          <a:bodyPr>
            <a:normAutofit fontScale="85000" lnSpcReduction="10000"/>
          </a:bodyPr>
          <a:lstStyle/>
          <a:p>
            <a:pPr marL="342900" marR="0" lvl="0" indent="-342900" fontAlgn="base">
              <a:lnSpc>
                <a:spcPct val="120000"/>
              </a:lnSpc>
              <a:spcBef>
                <a:spcPct val="20000"/>
              </a:spcBef>
              <a:spcAft>
                <a:spcPct val="0"/>
              </a:spcAft>
              <a:buClrTx/>
              <a:buSzTx/>
              <a:buFont typeface="Arial"/>
              <a:buChar char="•"/>
              <a:tabLst/>
            </a:pPr>
            <a:r>
              <a:rPr lang="fr-FR" altLang="fr-FR" sz="3200" dirty="0"/>
              <a:t>Accessibilité :</a:t>
            </a:r>
            <a:br>
              <a:rPr lang="fr-FR" altLang="fr-FR" sz="3200" dirty="0"/>
            </a:br>
            <a:r>
              <a:rPr lang="fr-FR" altLang="fr-FR" sz="3200" dirty="0"/>
              <a:t>Outils gratuits ou à faible coût, accessibles à tous, des étudiants aux grandes entreprises.</a:t>
            </a:r>
          </a:p>
          <a:p>
            <a:pPr marL="342900" marR="0" lvl="0" indent="-342900" fontAlgn="base">
              <a:lnSpc>
                <a:spcPct val="120000"/>
              </a:lnSpc>
              <a:spcBef>
                <a:spcPct val="20000"/>
              </a:spcBef>
              <a:spcAft>
                <a:spcPct val="0"/>
              </a:spcAft>
              <a:buClrTx/>
              <a:buSzTx/>
              <a:buFont typeface="Arial"/>
              <a:buChar char="•"/>
              <a:tabLst/>
            </a:pPr>
            <a:r>
              <a:rPr lang="fr-FR" altLang="fr-FR" sz="3200" dirty="0"/>
              <a:t>Innovation rapide :</a:t>
            </a:r>
            <a:br>
              <a:rPr lang="fr-FR" altLang="fr-FR" sz="3200" dirty="0"/>
            </a:br>
            <a:r>
              <a:rPr lang="fr-FR" altLang="fr-FR" sz="3200" dirty="0"/>
              <a:t>Développement collaboratif par une vaste communauté mondiale → mises à jour fréquentes et nouvelles fonctionnalités.</a:t>
            </a:r>
          </a:p>
          <a:p>
            <a:pPr marL="342900" marR="0" lvl="0" indent="-342900" fontAlgn="base">
              <a:lnSpc>
                <a:spcPct val="120000"/>
              </a:lnSpc>
              <a:spcBef>
                <a:spcPct val="20000"/>
              </a:spcBef>
              <a:spcAft>
                <a:spcPct val="0"/>
              </a:spcAft>
              <a:buClrTx/>
              <a:buSzTx/>
              <a:buFont typeface="Arial"/>
              <a:buChar char="•"/>
              <a:tabLst/>
            </a:pPr>
            <a:r>
              <a:rPr lang="fr-FR" altLang="fr-FR" sz="3200" dirty="0"/>
              <a:t>Transparence :</a:t>
            </a:r>
            <a:br>
              <a:rPr lang="fr-FR" altLang="fr-FR" sz="3200" dirty="0"/>
            </a:br>
            <a:r>
              <a:rPr lang="fr-FR" altLang="fr-FR" sz="3200" dirty="0"/>
              <a:t>Code source ouvert : permet l’audit, la vérification de la sécurité et la confiance dans les algorithmes.</a:t>
            </a:r>
          </a:p>
        </p:txBody>
      </p:sp>
      <p:sp>
        <p:nvSpPr>
          <p:cNvPr id="4" name="Espace réservé du numéro de diapositive 3">
            <a:extLst>
              <a:ext uri="{FF2B5EF4-FFF2-40B4-BE49-F238E27FC236}">
                <a16:creationId xmlns:a16="http://schemas.microsoft.com/office/drawing/2014/main" id="{5E4ABA1B-AD2E-5D4E-7AC8-0A651648843F}"/>
              </a:ext>
            </a:extLst>
          </p:cNvPr>
          <p:cNvSpPr>
            <a:spLocks noGrp="1"/>
          </p:cNvSpPr>
          <p:nvPr>
            <p:ph type="sldNum" sz="quarter" idx="12"/>
          </p:nvPr>
        </p:nvSpPr>
        <p:spPr/>
        <p:txBody>
          <a:bodyPr/>
          <a:lstStyle/>
          <a:p>
            <a:fld id="{C1FF6DA9-008F-8B48-92A6-B652298478BF}" type="slidenum">
              <a:rPr lang="en-US" sz="2400" smtClean="0"/>
              <a:t>22</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1D910AF8-D050-0F46-647B-36D22DD16110}"/>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23503675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059BC-F209-98AD-7F35-4E2BE0BC45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AB8EE7-2F61-7059-A8FC-3A51A1F8992C}"/>
              </a:ext>
            </a:extLst>
          </p:cNvPr>
          <p:cNvSpPr>
            <a:spLocks noGrp="1"/>
          </p:cNvSpPr>
          <p:nvPr>
            <p:ph type="title"/>
          </p:nvPr>
        </p:nvSpPr>
        <p:spPr>
          <a:xfrm>
            <a:off x="457200" y="745283"/>
            <a:ext cx="8229600" cy="1143000"/>
          </a:xfrm>
        </p:spPr>
        <p:txBody>
          <a:bodyPr>
            <a:normAutofit fontScale="90000"/>
          </a:bodyPr>
          <a:lstStyle/>
          <a:p>
            <a:r>
              <a:rPr lang="fr-FR" dirty="0"/>
              <a:t>🌍</a:t>
            </a:r>
            <a:r>
              <a:rPr lang="fr-FR" b="1" dirty="0"/>
              <a:t>Pourquoi choisir l’Open Source?</a:t>
            </a:r>
          </a:p>
        </p:txBody>
      </p:sp>
      <p:sp>
        <p:nvSpPr>
          <p:cNvPr id="3" name="Content Placeholder 2">
            <a:extLst>
              <a:ext uri="{FF2B5EF4-FFF2-40B4-BE49-F238E27FC236}">
                <a16:creationId xmlns:a16="http://schemas.microsoft.com/office/drawing/2014/main" id="{B481AF1E-52B9-0925-931E-AF8CD52FC621}"/>
              </a:ext>
            </a:extLst>
          </p:cNvPr>
          <p:cNvSpPr>
            <a:spLocks noGrp="1"/>
          </p:cNvSpPr>
          <p:nvPr>
            <p:ph idx="1"/>
          </p:nvPr>
        </p:nvSpPr>
        <p:spPr>
          <a:xfrm>
            <a:off x="457200" y="1761564"/>
            <a:ext cx="8229600" cy="4959911"/>
          </a:xfrm>
        </p:spPr>
        <p:txBody>
          <a:bodyPr>
            <a:normAutofit fontScale="92500" lnSpcReduction="10000"/>
          </a:bodyPr>
          <a:lstStyle/>
          <a:p>
            <a:pPr marL="342900" marR="0" lvl="0" indent="-342900" fontAlgn="base">
              <a:lnSpc>
                <a:spcPct val="120000"/>
              </a:lnSpc>
              <a:spcBef>
                <a:spcPct val="20000"/>
              </a:spcBef>
              <a:spcAft>
                <a:spcPct val="0"/>
              </a:spcAft>
              <a:buClrTx/>
              <a:buSzTx/>
              <a:buFont typeface="Arial"/>
              <a:buChar char="•"/>
              <a:tabLst/>
            </a:pPr>
            <a:r>
              <a:rPr lang="fr-FR" altLang="fr-FR" sz="3200" dirty="0"/>
              <a:t>Flexibilité :</a:t>
            </a:r>
            <a:br>
              <a:rPr lang="fr-FR" altLang="fr-FR" sz="3200" dirty="0"/>
            </a:br>
            <a:r>
              <a:rPr lang="fr-FR" altLang="fr-FR" sz="3200" dirty="0"/>
              <a:t>Personnalisation possible selon les besoins spécifiques de chaque organisation.</a:t>
            </a:r>
          </a:p>
          <a:p>
            <a:pPr marL="342900" marR="0" lvl="0" indent="-342900" fontAlgn="base">
              <a:lnSpc>
                <a:spcPct val="120000"/>
              </a:lnSpc>
              <a:spcBef>
                <a:spcPct val="20000"/>
              </a:spcBef>
              <a:spcAft>
                <a:spcPct val="0"/>
              </a:spcAft>
              <a:buClrTx/>
              <a:buSzTx/>
              <a:buFont typeface="Arial"/>
              <a:buChar char="•"/>
              <a:tabLst/>
            </a:pPr>
            <a:r>
              <a:rPr lang="fr-FR" altLang="fr-FR" sz="3200" dirty="0"/>
              <a:t>Interopérabilité :</a:t>
            </a:r>
            <a:br>
              <a:rPr lang="fr-FR" altLang="fr-FR" sz="3200" dirty="0"/>
            </a:br>
            <a:r>
              <a:rPr lang="fr-FR" altLang="fr-FR" sz="3200" dirty="0"/>
              <a:t>Facilité à intégrer différents outils et </a:t>
            </a:r>
            <a:r>
              <a:rPr lang="fr-FR" altLang="fr-FR" sz="3200" dirty="0" err="1"/>
              <a:t>frameworks</a:t>
            </a:r>
            <a:r>
              <a:rPr lang="fr-FR" altLang="fr-FR" sz="3200" dirty="0"/>
              <a:t> open source pour créer des pipelines sur mesure.</a:t>
            </a:r>
          </a:p>
          <a:p>
            <a:pPr marL="342900" marR="0" lvl="0" indent="-342900" fontAlgn="base">
              <a:lnSpc>
                <a:spcPct val="120000"/>
              </a:lnSpc>
              <a:spcBef>
                <a:spcPct val="20000"/>
              </a:spcBef>
              <a:spcAft>
                <a:spcPct val="0"/>
              </a:spcAft>
              <a:buClrTx/>
              <a:buSzTx/>
              <a:buFont typeface="Arial"/>
              <a:buChar char="•"/>
              <a:tabLst/>
            </a:pPr>
            <a:r>
              <a:rPr lang="fr-FR" altLang="fr-FR" sz="3200" dirty="0"/>
              <a:t>Communauté active :</a:t>
            </a:r>
            <a:br>
              <a:rPr lang="fr-FR" altLang="fr-FR" sz="3200" dirty="0"/>
            </a:br>
            <a:r>
              <a:rPr lang="fr-FR" altLang="fr-FR" sz="3200" dirty="0"/>
              <a:t>Forums, tutoriels, ressources en ligne abondantes pour l’apprentissage et le support technique.</a:t>
            </a:r>
          </a:p>
        </p:txBody>
      </p:sp>
      <p:sp>
        <p:nvSpPr>
          <p:cNvPr id="4" name="Espace réservé du numéro de diapositive 3">
            <a:extLst>
              <a:ext uri="{FF2B5EF4-FFF2-40B4-BE49-F238E27FC236}">
                <a16:creationId xmlns:a16="http://schemas.microsoft.com/office/drawing/2014/main" id="{EB471D82-36B6-A4CA-D7FE-5C98527A6535}"/>
              </a:ext>
            </a:extLst>
          </p:cNvPr>
          <p:cNvSpPr>
            <a:spLocks noGrp="1"/>
          </p:cNvSpPr>
          <p:nvPr>
            <p:ph type="sldNum" sz="quarter" idx="12"/>
          </p:nvPr>
        </p:nvSpPr>
        <p:spPr/>
        <p:txBody>
          <a:bodyPr/>
          <a:lstStyle/>
          <a:p>
            <a:fld id="{C1FF6DA9-008F-8B48-92A6-B652298478BF}" type="slidenum">
              <a:rPr lang="en-US" sz="2400" smtClean="0"/>
              <a:t>23</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815A986E-F25E-AD2B-1BF4-8FDA68310785}"/>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27600299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8BD639-F472-41F3-CFC3-82835DE275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868F0-1A36-77CB-0E8C-DE1CA47D14D5}"/>
              </a:ext>
            </a:extLst>
          </p:cNvPr>
          <p:cNvSpPr>
            <a:spLocks noGrp="1"/>
          </p:cNvSpPr>
          <p:nvPr>
            <p:ph type="title"/>
          </p:nvPr>
        </p:nvSpPr>
        <p:spPr>
          <a:xfrm>
            <a:off x="457200" y="745283"/>
            <a:ext cx="8229600" cy="1143000"/>
          </a:xfrm>
        </p:spPr>
        <p:txBody>
          <a:bodyPr>
            <a:normAutofit/>
          </a:bodyPr>
          <a:lstStyle/>
          <a:p>
            <a:r>
              <a:rPr lang="fr-FR" b="1" dirty="0"/>
              <a:t>📊Big Data et volume croissant</a:t>
            </a:r>
          </a:p>
        </p:txBody>
      </p:sp>
      <p:sp>
        <p:nvSpPr>
          <p:cNvPr id="3" name="Content Placeholder 2">
            <a:extLst>
              <a:ext uri="{FF2B5EF4-FFF2-40B4-BE49-F238E27FC236}">
                <a16:creationId xmlns:a16="http://schemas.microsoft.com/office/drawing/2014/main" id="{35F7C602-9D2F-C35B-1C4E-5F26461D290E}"/>
              </a:ext>
            </a:extLst>
          </p:cNvPr>
          <p:cNvSpPr>
            <a:spLocks noGrp="1"/>
          </p:cNvSpPr>
          <p:nvPr>
            <p:ph idx="1"/>
          </p:nvPr>
        </p:nvSpPr>
        <p:spPr>
          <a:xfrm>
            <a:off x="457200" y="1761564"/>
            <a:ext cx="8229600" cy="4959911"/>
          </a:xfrm>
        </p:spPr>
        <p:txBody>
          <a:bodyPr>
            <a:normAutofit fontScale="92500" lnSpcReduction="20000"/>
          </a:bodyPr>
          <a:lstStyle/>
          <a:p>
            <a:pPr marL="342900" indent="-342900" fontAlgn="base">
              <a:lnSpc>
                <a:spcPct val="110000"/>
              </a:lnSpc>
              <a:spcBef>
                <a:spcPct val="20000"/>
              </a:spcBef>
              <a:spcAft>
                <a:spcPct val="0"/>
              </a:spcAft>
              <a:buFont typeface="Arial"/>
              <a:buChar char="•"/>
            </a:pPr>
            <a:r>
              <a:rPr lang="fr-FR" sz="2200" dirty="0"/>
              <a:t>Définition :</a:t>
            </a:r>
            <a:br>
              <a:rPr lang="fr-FR" sz="2200" dirty="0"/>
            </a:br>
            <a:r>
              <a:rPr lang="fr-FR" sz="2200" dirty="0"/>
              <a:t>Le Big Data désigne l’ensemble des données massives générées à grande vitesse et provenant de sources multiples.</a:t>
            </a:r>
          </a:p>
          <a:p>
            <a:pPr marL="342900" indent="-342900" fontAlgn="base">
              <a:lnSpc>
                <a:spcPct val="110000"/>
              </a:lnSpc>
              <a:spcBef>
                <a:spcPct val="20000"/>
              </a:spcBef>
              <a:spcAft>
                <a:spcPct val="0"/>
              </a:spcAft>
              <a:buFont typeface="Arial"/>
              <a:buChar char="•"/>
            </a:pPr>
            <a:r>
              <a:rPr lang="fr-FR" sz="2200" dirty="0"/>
              <a:t>Les « 5 V » du Big Data :</a:t>
            </a:r>
          </a:p>
          <a:p>
            <a:pPr marL="742950" lvl="2" indent="-342900" fontAlgn="base">
              <a:lnSpc>
                <a:spcPct val="110000"/>
              </a:lnSpc>
              <a:spcAft>
                <a:spcPct val="0"/>
              </a:spcAft>
            </a:pPr>
            <a:r>
              <a:rPr lang="fr-FR" sz="1800" dirty="0"/>
              <a:t>Volume : Quantité immense de données.</a:t>
            </a:r>
          </a:p>
          <a:p>
            <a:pPr marL="742950" lvl="2" indent="-342900" fontAlgn="base">
              <a:lnSpc>
                <a:spcPct val="110000"/>
              </a:lnSpc>
              <a:spcAft>
                <a:spcPct val="0"/>
              </a:spcAft>
            </a:pPr>
            <a:r>
              <a:rPr lang="fr-FR" sz="1800" dirty="0"/>
              <a:t>Vitesse : Flux rapide et continu.</a:t>
            </a:r>
          </a:p>
          <a:p>
            <a:pPr marL="742950" lvl="2" indent="-342900" fontAlgn="base">
              <a:lnSpc>
                <a:spcPct val="110000"/>
              </a:lnSpc>
              <a:spcAft>
                <a:spcPct val="0"/>
              </a:spcAft>
            </a:pPr>
            <a:r>
              <a:rPr lang="fr-FR" sz="1800" dirty="0"/>
              <a:t>Variété : Formats divers (texte, images, vidéos, séries temporelles).</a:t>
            </a:r>
          </a:p>
          <a:p>
            <a:pPr marL="742950" lvl="2" indent="-342900" fontAlgn="base">
              <a:lnSpc>
                <a:spcPct val="110000"/>
              </a:lnSpc>
              <a:spcAft>
                <a:spcPct val="0"/>
              </a:spcAft>
            </a:pPr>
            <a:r>
              <a:rPr lang="fr-FR" sz="1800" dirty="0"/>
              <a:t>Véracité : Qualité et fiabilité des données.</a:t>
            </a:r>
          </a:p>
          <a:p>
            <a:pPr marL="742950" lvl="2" indent="-342900" fontAlgn="base">
              <a:lnSpc>
                <a:spcPct val="110000"/>
              </a:lnSpc>
              <a:spcAft>
                <a:spcPct val="0"/>
              </a:spcAft>
            </a:pPr>
            <a:r>
              <a:rPr lang="fr-FR" sz="1800" dirty="0"/>
              <a:t>Valeur : Information utile extraite.</a:t>
            </a:r>
          </a:p>
          <a:p>
            <a:pPr marL="342900" indent="-342900" fontAlgn="base">
              <a:lnSpc>
                <a:spcPct val="110000"/>
              </a:lnSpc>
              <a:spcBef>
                <a:spcPct val="20000"/>
              </a:spcBef>
              <a:spcAft>
                <a:spcPct val="0"/>
              </a:spcAft>
              <a:buFont typeface="Arial"/>
              <a:buChar char="•"/>
            </a:pPr>
            <a:r>
              <a:rPr lang="fr-FR" sz="2200" dirty="0"/>
              <a:t>Défis spécifiques :</a:t>
            </a:r>
          </a:p>
          <a:p>
            <a:pPr marL="742950" lvl="2" indent="-342900" fontAlgn="base">
              <a:lnSpc>
                <a:spcPct val="110000"/>
              </a:lnSpc>
              <a:spcAft>
                <a:spcPct val="0"/>
              </a:spcAft>
            </a:pPr>
            <a:r>
              <a:rPr lang="fr-FR" sz="1800" dirty="0"/>
              <a:t>Stockage et traitement en temps réel.</a:t>
            </a:r>
          </a:p>
          <a:p>
            <a:pPr marL="742950" lvl="2" indent="-342900" fontAlgn="base">
              <a:lnSpc>
                <a:spcPct val="110000"/>
              </a:lnSpc>
              <a:spcAft>
                <a:spcPct val="0"/>
              </a:spcAft>
            </a:pPr>
            <a:r>
              <a:rPr lang="fr-FR" sz="1800" dirty="0"/>
              <a:t>Sécurisation et respect de la confidentialité.</a:t>
            </a:r>
          </a:p>
          <a:p>
            <a:pPr marL="742950" lvl="2" indent="-342900" fontAlgn="base">
              <a:lnSpc>
                <a:spcPct val="110000"/>
              </a:lnSpc>
              <a:spcAft>
                <a:spcPct val="0"/>
              </a:spcAft>
            </a:pPr>
            <a:r>
              <a:rPr lang="fr-FR" sz="1800" dirty="0"/>
              <a:t>Besoin d’infrastructures distribuées pour l’analyse.</a:t>
            </a:r>
          </a:p>
          <a:p>
            <a:pPr marL="342900" indent="-342900" fontAlgn="base">
              <a:lnSpc>
                <a:spcPct val="110000"/>
              </a:lnSpc>
              <a:spcBef>
                <a:spcPct val="20000"/>
              </a:spcBef>
              <a:spcAft>
                <a:spcPct val="0"/>
              </a:spcAft>
              <a:buFont typeface="Arial"/>
              <a:buChar char="•"/>
            </a:pPr>
            <a:r>
              <a:rPr lang="fr-FR" sz="2200" dirty="0"/>
              <a:t>Exemple concret :</a:t>
            </a:r>
            <a:br>
              <a:rPr lang="fr-FR" sz="2200" dirty="0"/>
            </a:br>
            <a:r>
              <a:rPr lang="fr-FR" sz="2200" dirty="0"/>
              <a:t>Suivi de millions de transactions bancaires en temps réel pour détecter des anomalies.</a:t>
            </a:r>
          </a:p>
        </p:txBody>
      </p:sp>
      <p:sp>
        <p:nvSpPr>
          <p:cNvPr id="4" name="Espace réservé du numéro de diapositive 3">
            <a:extLst>
              <a:ext uri="{FF2B5EF4-FFF2-40B4-BE49-F238E27FC236}">
                <a16:creationId xmlns:a16="http://schemas.microsoft.com/office/drawing/2014/main" id="{AD0B24C0-6B80-4A5C-57BA-3A1859939ACF}"/>
              </a:ext>
            </a:extLst>
          </p:cNvPr>
          <p:cNvSpPr>
            <a:spLocks noGrp="1"/>
          </p:cNvSpPr>
          <p:nvPr>
            <p:ph type="sldNum" sz="quarter" idx="12"/>
          </p:nvPr>
        </p:nvSpPr>
        <p:spPr/>
        <p:txBody>
          <a:bodyPr/>
          <a:lstStyle/>
          <a:p>
            <a:fld id="{C1FF6DA9-008F-8B48-92A6-B652298478BF}" type="slidenum">
              <a:rPr lang="en-US" sz="2400" smtClean="0"/>
              <a:t>24</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C79F0577-0E48-AC6D-1345-E1A03A1D6337}"/>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33101985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09D1A-9263-8D51-50AD-D33C4B614A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DD843-3234-9CE0-EFFA-493B695A21BD}"/>
              </a:ext>
            </a:extLst>
          </p:cNvPr>
          <p:cNvSpPr>
            <a:spLocks noGrp="1"/>
          </p:cNvSpPr>
          <p:nvPr>
            <p:ph type="title"/>
          </p:nvPr>
        </p:nvSpPr>
        <p:spPr>
          <a:xfrm>
            <a:off x="457200" y="745283"/>
            <a:ext cx="8229600" cy="1143000"/>
          </a:xfrm>
        </p:spPr>
        <p:txBody>
          <a:bodyPr>
            <a:normAutofit/>
          </a:bodyPr>
          <a:lstStyle/>
          <a:p>
            <a:r>
              <a:rPr lang="fr-FR" b="1" dirty="0"/>
              <a:t>💼Exemples d’applications</a:t>
            </a:r>
          </a:p>
        </p:txBody>
      </p:sp>
      <p:sp>
        <p:nvSpPr>
          <p:cNvPr id="3" name="Content Placeholder 2">
            <a:extLst>
              <a:ext uri="{FF2B5EF4-FFF2-40B4-BE49-F238E27FC236}">
                <a16:creationId xmlns:a16="http://schemas.microsoft.com/office/drawing/2014/main" id="{103305AF-65C0-1C24-896D-539D114F2D97}"/>
              </a:ext>
            </a:extLst>
          </p:cNvPr>
          <p:cNvSpPr>
            <a:spLocks noGrp="1"/>
          </p:cNvSpPr>
          <p:nvPr>
            <p:ph idx="1"/>
          </p:nvPr>
        </p:nvSpPr>
        <p:spPr>
          <a:xfrm>
            <a:off x="457200" y="1761564"/>
            <a:ext cx="8229600" cy="4959911"/>
          </a:xfrm>
        </p:spPr>
        <p:txBody>
          <a:bodyPr>
            <a:normAutofit fontScale="62500" lnSpcReduction="20000"/>
          </a:bodyPr>
          <a:lstStyle/>
          <a:p>
            <a:pPr fontAlgn="base">
              <a:lnSpc>
                <a:spcPct val="120000"/>
              </a:lnSpc>
              <a:spcAft>
                <a:spcPct val="0"/>
              </a:spcAft>
            </a:pPr>
            <a:r>
              <a:rPr lang="fr-FR" altLang="fr-FR" dirty="0"/>
              <a:t>Crédit </a:t>
            </a:r>
            <a:r>
              <a:rPr lang="fr-FR" altLang="fr-FR" dirty="0" err="1"/>
              <a:t>scoring</a:t>
            </a:r>
            <a:r>
              <a:rPr lang="fr-FR" altLang="fr-FR" dirty="0"/>
              <a:t> automatisé :</a:t>
            </a:r>
            <a:br>
              <a:rPr lang="fr-FR" altLang="fr-FR" dirty="0"/>
            </a:br>
            <a:r>
              <a:rPr lang="fr-FR" altLang="fr-FR" dirty="0"/>
              <a:t>Évaluer la solvabilité d’un client en analysant ses données financières et comportementales pour accorder un crédit de manière rapide et fiable.</a:t>
            </a:r>
          </a:p>
          <a:p>
            <a:pPr fontAlgn="base">
              <a:lnSpc>
                <a:spcPct val="120000"/>
              </a:lnSpc>
              <a:spcAft>
                <a:spcPct val="0"/>
              </a:spcAft>
            </a:pPr>
            <a:r>
              <a:rPr lang="fr-FR" altLang="fr-FR" dirty="0"/>
              <a:t>Détection de transactions suspectes :</a:t>
            </a:r>
            <a:br>
              <a:rPr lang="fr-FR" altLang="fr-FR" dirty="0"/>
            </a:br>
            <a:r>
              <a:rPr lang="fr-FR" altLang="fr-FR" dirty="0"/>
              <a:t>Identifier en temps réel des activités inhabituelles ou frauduleuses sur des comptes bancaires grâce à des modèles d’apprentissage automatique.</a:t>
            </a:r>
          </a:p>
          <a:p>
            <a:pPr fontAlgn="base">
              <a:lnSpc>
                <a:spcPct val="120000"/>
              </a:lnSpc>
              <a:spcAft>
                <a:spcPct val="0"/>
              </a:spcAft>
            </a:pPr>
            <a:r>
              <a:rPr lang="fr-FR" altLang="fr-FR" dirty="0"/>
              <a:t>Conseiller financier virtuel :</a:t>
            </a:r>
            <a:br>
              <a:rPr lang="fr-FR" altLang="fr-FR" dirty="0"/>
            </a:br>
            <a:r>
              <a:rPr lang="fr-FR" altLang="fr-FR" dirty="0"/>
              <a:t>Offrir une assistance personnalisée aux clients pour gérer leur épargne, planifier des investissements et optimiser leur portefeuille.</a:t>
            </a:r>
          </a:p>
          <a:p>
            <a:pPr fontAlgn="base">
              <a:lnSpc>
                <a:spcPct val="120000"/>
              </a:lnSpc>
              <a:spcAft>
                <a:spcPct val="0"/>
              </a:spcAft>
            </a:pPr>
            <a:r>
              <a:rPr lang="fr-FR" altLang="fr-FR" dirty="0"/>
              <a:t>Optimisation de portefeuille :</a:t>
            </a:r>
            <a:br>
              <a:rPr lang="fr-FR" altLang="fr-FR" dirty="0"/>
            </a:br>
            <a:r>
              <a:rPr lang="fr-FR" altLang="fr-FR" dirty="0"/>
              <a:t>Utiliser des algorithmes pour équilibrer le risque et le rendement, en tenant compte des fluctuations du marché et du profil de l’investisseur.</a:t>
            </a:r>
          </a:p>
        </p:txBody>
      </p:sp>
      <p:sp>
        <p:nvSpPr>
          <p:cNvPr id="4" name="Espace réservé du numéro de diapositive 3">
            <a:extLst>
              <a:ext uri="{FF2B5EF4-FFF2-40B4-BE49-F238E27FC236}">
                <a16:creationId xmlns:a16="http://schemas.microsoft.com/office/drawing/2014/main" id="{760A9E0C-FDF5-CCBB-3098-5C614E5F6965}"/>
              </a:ext>
            </a:extLst>
          </p:cNvPr>
          <p:cNvSpPr>
            <a:spLocks noGrp="1"/>
          </p:cNvSpPr>
          <p:nvPr>
            <p:ph type="sldNum" sz="quarter" idx="12"/>
          </p:nvPr>
        </p:nvSpPr>
        <p:spPr/>
        <p:txBody>
          <a:bodyPr/>
          <a:lstStyle/>
          <a:p>
            <a:fld id="{C1FF6DA9-008F-8B48-92A6-B652298478BF}" type="slidenum">
              <a:rPr lang="en-US" sz="2400" smtClean="0"/>
              <a:t>25</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54349331-7C49-CD24-3D31-EB2CA99C0C1E}"/>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432896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4BE1E-9912-FF8B-D32B-DC63384EC9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3FDD52-F836-3A24-3684-F735CA2D9828}"/>
              </a:ext>
            </a:extLst>
          </p:cNvPr>
          <p:cNvSpPr>
            <a:spLocks noGrp="1"/>
          </p:cNvSpPr>
          <p:nvPr>
            <p:ph type="title"/>
          </p:nvPr>
        </p:nvSpPr>
        <p:spPr>
          <a:xfrm>
            <a:off x="457200" y="745283"/>
            <a:ext cx="8229600" cy="1143000"/>
          </a:xfrm>
        </p:spPr>
        <p:txBody>
          <a:bodyPr>
            <a:normAutofit/>
          </a:bodyPr>
          <a:lstStyle/>
          <a:p>
            <a:r>
              <a:rPr lang="fr-FR" dirty="0"/>
              <a:t>💼</a:t>
            </a:r>
            <a:r>
              <a:rPr lang="fr-FR" b="1" dirty="0"/>
              <a:t>Projet en science de données</a:t>
            </a:r>
          </a:p>
        </p:txBody>
      </p:sp>
      <p:sp>
        <p:nvSpPr>
          <p:cNvPr id="3" name="Content Placeholder 2">
            <a:extLst>
              <a:ext uri="{FF2B5EF4-FFF2-40B4-BE49-F238E27FC236}">
                <a16:creationId xmlns:a16="http://schemas.microsoft.com/office/drawing/2014/main" id="{7AD8C8F9-D427-2177-C7D7-1AE3ABE234D7}"/>
              </a:ext>
            </a:extLst>
          </p:cNvPr>
          <p:cNvSpPr>
            <a:spLocks noGrp="1"/>
          </p:cNvSpPr>
          <p:nvPr>
            <p:ph idx="1"/>
          </p:nvPr>
        </p:nvSpPr>
        <p:spPr>
          <a:xfrm>
            <a:off x="457200" y="1761564"/>
            <a:ext cx="8229600" cy="4959911"/>
          </a:xfrm>
        </p:spPr>
        <p:txBody>
          <a:bodyPr>
            <a:normAutofit fontScale="77500" lnSpcReduction="20000"/>
          </a:bodyPr>
          <a:lstStyle/>
          <a:p>
            <a:pPr marL="0" indent="0" fontAlgn="base">
              <a:lnSpc>
                <a:spcPct val="120000"/>
              </a:lnSpc>
              <a:spcAft>
                <a:spcPct val="0"/>
              </a:spcAft>
              <a:buNone/>
            </a:pPr>
            <a:r>
              <a:rPr lang="fr-FR" dirty="0"/>
              <a:t>👥 </a:t>
            </a:r>
            <a:r>
              <a:rPr lang="fr-FR" b="1" dirty="0"/>
              <a:t>1️⃣ Équipe projet</a:t>
            </a:r>
            <a:r>
              <a:rPr lang="fr-FR" dirty="0"/>
              <a:t>:</a:t>
            </a:r>
          </a:p>
          <a:p>
            <a:pPr fontAlgn="base">
              <a:lnSpc>
                <a:spcPct val="120000"/>
              </a:lnSpc>
              <a:spcAft>
                <a:spcPct val="0"/>
              </a:spcAft>
            </a:pPr>
            <a:r>
              <a:rPr lang="fr-FR" dirty="0"/>
              <a:t>Chef de projet Data Science : supervise le planning et la communication.</a:t>
            </a:r>
          </a:p>
          <a:p>
            <a:pPr fontAlgn="base">
              <a:lnSpc>
                <a:spcPct val="120000"/>
              </a:lnSpc>
              <a:spcAft>
                <a:spcPct val="0"/>
              </a:spcAft>
            </a:pPr>
            <a:r>
              <a:rPr lang="fr-FR" dirty="0"/>
              <a:t>Data </a:t>
            </a:r>
            <a:r>
              <a:rPr lang="fr-FR" dirty="0" err="1"/>
              <a:t>Engineers</a:t>
            </a:r>
            <a:r>
              <a:rPr lang="fr-FR" dirty="0"/>
              <a:t> : collectent et intègrent les données (ETL).</a:t>
            </a:r>
          </a:p>
          <a:p>
            <a:pPr fontAlgn="base">
              <a:lnSpc>
                <a:spcPct val="120000"/>
              </a:lnSpc>
              <a:spcAft>
                <a:spcPct val="0"/>
              </a:spcAft>
            </a:pPr>
            <a:r>
              <a:rPr lang="fr-FR" dirty="0"/>
              <a:t>Data Scientists : développent et entraînent les modèles.</a:t>
            </a:r>
          </a:p>
          <a:p>
            <a:pPr fontAlgn="base">
              <a:lnSpc>
                <a:spcPct val="120000"/>
              </a:lnSpc>
              <a:spcAft>
                <a:spcPct val="0"/>
              </a:spcAft>
            </a:pPr>
            <a:r>
              <a:rPr lang="fr-FR" dirty="0"/>
              <a:t>Experts métier (banquiers, analystes) : valident la pertinence des signaux de fraude.</a:t>
            </a:r>
          </a:p>
          <a:p>
            <a:pPr fontAlgn="base">
              <a:lnSpc>
                <a:spcPct val="120000"/>
              </a:lnSpc>
              <a:spcAft>
                <a:spcPct val="0"/>
              </a:spcAft>
            </a:pPr>
            <a:r>
              <a:rPr lang="fr-FR" dirty="0"/>
              <a:t>Développeurs backend : intègrent le modèle dans le système de paiement.</a:t>
            </a:r>
          </a:p>
          <a:p>
            <a:pPr fontAlgn="base">
              <a:lnSpc>
                <a:spcPct val="120000"/>
              </a:lnSpc>
              <a:spcAft>
                <a:spcPct val="0"/>
              </a:spcAft>
            </a:pPr>
            <a:r>
              <a:rPr lang="fr-FR" dirty="0"/>
              <a:t>Responsable sécurité &amp; conformité : garantit le respect des normes RGPD et audits.</a:t>
            </a:r>
          </a:p>
        </p:txBody>
      </p:sp>
      <p:sp>
        <p:nvSpPr>
          <p:cNvPr id="4" name="Espace réservé du numéro de diapositive 3">
            <a:extLst>
              <a:ext uri="{FF2B5EF4-FFF2-40B4-BE49-F238E27FC236}">
                <a16:creationId xmlns:a16="http://schemas.microsoft.com/office/drawing/2014/main" id="{6EFDE025-BB04-2009-F37B-D71F829CD2DB}"/>
              </a:ext>
            </a:extLst>
          </p:cNvPr>
          <p:cNvSpPr>
            <a:spLocks noGrp="1"/>
          </p:cNvSpPr>
          <p:nvPr>
            <p:ph type="sldNum" sz="quarter" idx="12"/>
          </p:nvPr>
        </p:nvSpPr>
        <p:spPr/>
        <p:txBody>
          <a:bodyPr/>
          <a:lstStyle/>
          <a:p>
            <a:fld id="{C1FF6DA9-008F-8B48-92A6-B652298478BF}" type="slidenum">
              <a:rPr lang="en-US" sz="2400" smtClean="0"/>
              <a:t>26</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7A2DF666-0285-7929-04C3-805CCC4085BC}"/>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4279267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C03C8-9ED4-3DC0-0F5A-73B93F9EA1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5776BB-7C5E-1FBD-E8B9-F3C0AE8F6A08}"/>
              </a:ext>
            </a:extLst>
          </p:cNvPr>
          <p:cNvSpPr>
            <a:spLocks noGrp="1"/>
          </p:cNvSpPr>
          <p:nvPr>
            <p:ph type="title"/>
          </p:nvPr>
        </p:nvSpPr>
        <p:spPr>
          <a:xfrm>
            <a:off x="457200" y="745283"/>
            <a:ext cx="8229600" cy="1143000"/>
          </a:xfrm>
        </p:spPr>
        <p:txBody>
          <a:bodyPr>
            <a:normAutofit/>
          </a:bodyPr>
          <a:lstStyle/>
          <a:p>
            <a:r>
              <a:rPr lang="fr-FR" dirty="0"/>
              <a:t>💼</a:t>
            </a:r>
            <a:r>
              <a:rPr lang="fr-FR" b="1" dirty="0"/>
              <a:t>Projet en science de données</a:t>
            </a:r>
          </a:p>
        </p:txBody>
      </p:sp>
      <p:sp>
        <p:nvSpPr>
          <p:cNvPr id="3" name="Content Placeholder 2">
            <a:extLst>
              <a:ext uri="{FF2B5EF4-FFF2-40B4-BE49-F238E27FC236}">
                <a16:creationId xmlns:a16="http://schemas.microsoft.com/office/drawing/2014/main" id="{059D8F9D-5888-10DA-CB83-F6E558F02932}"/>
              </a:ext>
            </a:extLst>
          </p:cNvPr>
          <p:cNvSpPr>
            <a:spLocks noGrp="1"/>
          </p:cNvSpPr>
          <p:nvPr>
            <p:ph idx="1"/>
          </p:nvPr>
        </p:nvSpPr>
        <p:spPr>
          <a:xfrm>
            <a:off x="457200" y="1761564"/>
            <a:ext cx="8229600" cy="4959911"/>
          </a:xfrm>
        </p:spPr>
        <p:txBody>
          <a:bodyPr>
            <a:normAutofit fontScale="55000" lnSpcReduction="20000"/>
          </a:bodyPr>
          <a:lstStyle/>
          <a:p>
            <a:pPr>
              <a:lnSpc>
                <a:spcPct val="120000"/>
              </a:lnSpc>
              <a:buNone/>
            </a:pPr>
            <a:r>
              <a:rPr lang="fr-FR" b="1" dirty="0"/>
              <a:t>🔄 2️⃣ Étapes du projet</a:t>
            </a:r>
          </a:p>
          <a:p>
            <a:pPr fontAlgn="base">
              <a:lnSpc>
                <a:spcPct val="120000"/>
              </a:lnSpc>
              <a:spcAft>
                <a:spcPct val="0"/>
              </a:spcAft>
            </a:pPr>
            <a:r>
              <a:rPr lang="fr-FR" sz="4300" dirty="0"/>
              <a:t>Définir le besoin métier: Quels types de fraude détecter ? Quels seuils de tolérance au faux positif ?</a:t>
            </a:r>
          </a:p>
          <a:p>
            <a:pPr fontAlgn="base">
              <a:lnSpc>
                <a:spcPct val="120000"/>
              </a:lnSpc>
              <a:spcAft>
                <a:spcPct val="0"/>
              </a:spcAft>
            </a:pPr>
            <a:r>
              <a:rPr lang="fr-FR" sz="4300" dirty="0"/>
              <a:t>Collecte &amp; préparation des données: Importer transactions historiques, clients, contextes externes.</a:t>
            </a:r>
          </a:p>
          <a:p>
            <a:pPr fontAlgn="base">
              <a:lnSpc>
                <a:spcPct val="120000"/>
              </a:lnSpc>
              <a:spcAft>
                <a:spcPct val="0"/>
              </a:spcAft>
            </a:pPr>
            <a:r>
              <a:rPr lang="fr-FR" sz="4300" dirty="0"/>
              <a:t>Nettoyage &amp; prétraitement: Gestion des valeurs manquantes, normalisation, encodage des variables catégorielles.</a:t>
            </a:r>
          </a:p>
          <a:p>
            <a:pPr fontAlgn="base">
              <a:lnSpc>
                <a:spcPct val="120000"/>
              </a:lnSpc>
              <a:spcAft>
                <a:spcPct val="0"/>
              </a:spcAft>
            </a:pPr>
            <a:r>
              <a:rPr lang="fr-FR" sz="4300" dirty="0"/>
              <a:t>Exploration &amp; analyse descriptive: Identifier des tendances et comportements normaux vs anormaux.</a:t>
            </a:r>
          </a:p>
          <a:p>
            <a:pPr fontAlgn="base">
              <a:lnSpc>
                <a:spcPct val="120000"/>
              </a:lnSpc>
              <a:spcAft>
                <a:spcPct val="0"/>
              </a:spcAft>
            </a:pPr>
            <a:r>
              <a:rPr lang="fr-FR" sz="4300" dirty="0"/>
              <a:t>Développement du modèle IA: Tests de plusieurs algorithmes (</a:t>
            </a:r>
            <a:r>
              <a:rPr lang="fr-FR" sz="4300" dirty="0" err="1"/>
              <a:t>Decision</a:t>
            </a:r>
            <a:r>
              <a:rPr lang="fr-FR" sz="4300" dirty="0"/>
              <a:t> </a:t>
            </a:r>
            <a:r>
              <a:rPr lang="fr-FR" sz="4300" dirty="0" err="1"/>
              <a:t>tree</a:t>
            </a:r>
            <a:r>
              <a:rPr lang="fr-FR" sz="4300" dirty="0"/>
              <a:t>, Deep Learning).</a:t>
            </a:r>
          </a:p>
          <a:p>
            <a:pPr fontAlgn="base">
              <a:lnSpc>
                <a:spcPct val="120000"/>
              </a:lnSpc>
              <a:spcAft>
                <a:spcPct val="0"/>
              </a:spcAft>
            </a:pPr>
            <a:r>
              <a:rPr lang="fr-FR" sz="4300" dirty="0"/>
              <a:t>Évaluation &amp; validation: Mesurer le score de précision.</a:t>
            </a:r>
          </a:p>
        </p:txBody>
      </p:sp>
      <p:sp>
        <p:nvSpPr>
          <p:cNvPr id="4" name="Espace réservé du numéro de diapositive 3">
            <a:extLst>
              <a:ext uri="{FF2B5EF4-FFF2-40B4-BE49-F238E27FC236}">
                <a16:creationId xmlns:a16="http://schemas.microsoft.com/office/drawing/2014/main" id="{CB9619DB-67BE-0069-AA36-1A31630F7D75}"/>
              </a:ext>
            </a:extLst>
          </p:cNvPr>
          <p:cNvSpPr>
            <a:spLocks noGrp="1"/>
          </p:cNvSpPr>
          <p:nvPr>
            <p:ph type="sldNum" sz="quarter" idx="12"/>
          </p:nvPr>
        </p:nvSpPr>
        <p:spPr/>
        <p:txBody>
          <a:bodyPr/>
          <a:lstStyle/>
          <a:p>
            <a:fld id="{C1FF6DA9-008F-8B48-92A6-B652298478BF}" type="slidenum">
              <a:rPr lang="en-US" sz="2400" smtClean="0"/>
              <a:t>27</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59E9E54E-FE83-24F7-6674-E7BC4281DEE5}"/>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2235640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06144-72F9-D244-AD0C-5E279E011A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BE912-EB97-DE61-DB61-2C7218A867B1}"/>
              </a:ext>
            </a:extLst>
          </p:cNvPr>
          <p:cNvSpPr>
            <a:spLocks noGrp="1"/>
          </p:cNvSpPr>
          <p:nvPr>
            <p:ph type="title"/>
          </p:nvPr>
        </p:nvSpPr>
        <p:spPr>
          <a:xfrm>
            <a:off x="457200" y="745283"/>
            <a:ext cx="8229600" cy="1143000"/>
          </a:xfrm>
        </p:spPr>
        <p:txBody>
          <a:bodyPr>
            <a:normAutofit/>
          </a:bodyPr>
          <a:lstStyle/>
          <a:p>
            <a:r>
              <a:rPr lang="fr-FR" dirty="0"/>
              <a:t>💼</a:t>
            </a:r>
            <a:r>
              <a:rPr lang="fr-FR" b="1" dirty="0"/>
              <a:t>Projet en science de données</a:t>
            </a:r>
          </a:p>
        </p:txBody>
      </p:sp>
      <p:sp>
        <p:nvSpPr>
          <p:cNvPr id="3" name="Content Placeholder 2">
            <a:extLst>
              <a:ext uri="{FF2B5EF4-FFF2-40B4-BE49-F238E27FC236}">
                <a16:creationId xmlns:a16="http://schemas.microsoft.com/office/drawing/2014/main" id="{C7DD8A74-425A-120B-4320-518C78956DD8}"/>
              </a:ext>
            </a:extLst>
          </p:cNvPr>
          <p:cNvSpPr>
            <a:spLocks noGrp="1"/>
          </p:cNvSpPr>
          <p:nvPr>
            <p:ph idx="1"/>
          </p:nvPr>
        </p:nvSpPr>
        <p:spPr>
          <a:xfrm>
            <a:off x="457200" y="1761564"/>
            <a:ext cx="8229600" cy="4959911"/>
          </a:xfrm>
        </p:spPr>
        <p:txBody>
          <a:bodyPr>
            <a:normAutofit fontScale="70000" lnSpcReduction="20000"/>
          </a:bodyPr>
          <a:lstStyle/>
          <a:p>
            <a:pPr>
              <a:lnSpc>
                <a:spcPct val="120000"/>
              </a:lnSpc>
              <a:buNone/>
            </a:pPr>
            <a:r>
              <a:rPr lang="fr-FR" b="1" dirty="0"/>
              <a:t>📊 </a:t>
            </a:r>
            <a:r>
              <a:rPr lang="fr-FR" dirty="0"/>
              <a:t>3️⃣</a:t>
            </a:r>
            <a:r>
              <a:rPr lang="fr-FR" b="1" dirty="0"/>
              <a:t> Résultats &amp; Analyse</a:t>
            </a:r>
          </a:p>
          <a:p>
            <a:pPr>
              <a:lnSpc>
                <a:spcPct val="120000"/>
              </a:lnSpc>
              <a:buNone/>
            </a:pPr>
            <a:r>
              <a:rPr lang="fr-FR" dirty="0"/>
              <a:t>📌 </a:t>
            </a:r>
            <a:r>
              <a:rPr lang="fr-FR" b="1" dirty="0"/>
              <a:t>Indicateurs clés :</a:t>
            </a:r>
            <a:endParaRPr lang="fr-FR" dirty="0"/>
          </a:p>
          <a:p>
            <a:pPr>
              <a:lnSpc>
                <a:spcPct val="120000"/>
              </a:lnSpc>
              <a:buFont typeface="Arial" panose="020B0604020202020204" pitchFamily="34" charset="0"/>
              <a:buChar char="•"/>
            </a:pPr>
            <a:r>
              <a:rPr lang="fr-FR" b="1" dirty="0"/>
              <a:t>Précision du modèle</a:t>
            </a:r>
            <a:r>
              <a:rPr lang="fr-FR" dirty="0"/>
              <a:t> : ex. 98 % de détection correcte.</a:t>
            </a:r>
          </a:p>
          <a:p>
            <a:pPr>
              <a:lnSpc>
                <a:spcPct val="120000"/>
              </a:lnSpc>
              <a:buFont typeface="Arial" panose="020B0604020202020204" pitchFamily="34" charset="0"/>
              <a:buChar char="•"/>
            </a:pPr>
            <a:r>
              <a:rPr lang="fr-FR" b="1" dirty="0"/>
              <a:t>Réduction du temps de vérification manuelle</a:t>
            </a:r>
            <a:r>
              <a:rPr lang="fr-FR" dirty="0"/>
              <a:t>.</a:t>
            </a:r>
          </a:p>
          <a:p>
            <a:pPr>
              <a:lnSpc>
                <a:spcPct val="120000"/>
              </a:lnSpc>
              <a:buFont typeface="Arial" panose="020B0604020202020204" pitchFamily="34" charset="0"/>
              <a:buChar char="•"/>
            </a:pPr>
            <a:r>
              <a:rPr lang="fr-FR" b="1" dirty="0"/>
              <a:t>Rapports de détection automatisés</a:t>
            </a:r>
            <a:r>
              <a:rPr lang="fr-FR" dirty="0"/>
              <a:t> pour l’équipe conformité.</a:t>
            </a:r>
          </a:p>
          <a:p>
            <a:pPr>
              <a:lnSpc>
                <a:spcPct val="120000"/>
              </a:lnSpc>
              <a:buNone/>
            </a:pPr>
            <a:r>
              <a:rPr lang="fr-FR" dirty="0"/>
              <a:t>🔍 </a:t>
            </a:r>
            <a:r>
              <a:rPr lang="fr-FR" b="1" dirty="0"/>
              <a:t>Analyse:</a:t>
            </a:r>
            <a:endParaRPr lang="fr-FR" dirty="0"/>
          </a:p>
          <a:p>
            <a:pPr>
              <a:lnSpc>
                <a:spcPct val="120000"/>
              </a:lnSpc>
              <a:buFont typeface="Arial" panose="020B0604020202020204" pitchFamily="34" charset="0"/>
              <a:buChar char="•"/>
            </a:pPr>
            <a:r>
              <a:rPr lang="fr-FR" dirty="0"/>
              <a:t>Taux de faux positifs contrôlé pour éviter de bloquer des transactions légitimes.</a:t>
            </a:r>
          </a:p>
          <a:p>
            <a:pPr>
              <a:lnSpc>
                <a:spcPct val="120000"/>
              </a:lnSpc>
              <a:buFont typeface="Arial" panose="020B0604020202020204" pitchFamily="34" charset="0"/>
              <a:buChar char="•"/>
            </a:pPr>
            <a:r>
              <a:rPr lang="fr-FR" dirty="0"/>
              <a:t>Modèle explicable pour répondre aux exigences réglementaires.</a:t>
            </a:r>
          </a:p>
          <a:p>
            <a:pPr>
              <a:lnSpc>
                <a:spcPct val="120000"/>
              </a:lnSpc>
              <a:buFont typeface="Arial" panose="020B0604020202020204" pitchFamily="34" charset="0"/>
              <a:buChar char="•"/>
            </a:pPr>
            <a:r>
              <a:rPr lang="fr-FR" dirty="0"/>
              <a:t>Retour d’expérience de l’équipe pour améliorer le modèle en continu.</a:t>
            </a:r>
          </a:p>
        </p:txBody>
      </p:sp>
      <p:sp>
        <p:nvSpPr>
          <p:cNvPr id="4" name="Espace réservé du numéro de diapositive 3">
            <a:extLst>
              <a:ext uri="{FF2B5EF4-FFF2-40B4-BE49-F238E27FC236}">
                <a16:creationId xmlns:a16="http://schemas.microsoft.com/office/drawing/2014/main" id="{1BD9237D-C9ED-FCDD-3784-94030B9FE14B}"/>
              </a:ext>
            </a:extLst>
          </p:cNvPr>
          <p:cNvSpPr>
            <a:spLocks noGrp="1"/>
          </p:cNvSpPr>
          <p:nvPr>
            <p:ph type="sldNum" sz="quarter" idx="12"/>
          </p:nvPr>
        </p:nvSpPr>
        <p:spPr/>
        <p:txBody>
          <a:bodyPr/>
          <a:lstStyle/>
          <a:p>
            <a:fld id="{C1FF6DA9-008F-8B48-92A6-B652298478BF}" type="slidenum">
              <a:rPr lang="en-US" sz="2400" smtClean="0"/>
              <a:t>28</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B1A5EB01-B452-5C78-3207-98C4CAA43BC2}"/>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11079535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8D14D-E05C-5FC8-DE64-5EC100CDEA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6D41D1-E5BB-D5D7-F83F-DF1B69B340D9}"/>
              </a:ext>
            </a:extLst>
          </p:cNvPr>
          <p:cNvSpPr>
            <a:spLocks noGrp="1"/>
          </p:cNvSpPr>
          <p:nvPr>
            <p:ph type="title"/>
          </p:nvPr>
        </p:nvSpPr>
        <p:spPr>
          <a:xfrm>
            <a:off x="457200" y="745283"/>
            <a:ext cx="8229600" cy="1143000"/>
          </a:xfrm>
        </p:spPr>
        <p:txBody>
          <a:bodyPr>
            <a:normAutofit/>
          </a:bodyPr>
          <a:lstStyle/>
          <a:p>
            <a:r>
              <a:rPr lang="fr-FR" dirty="0"/>
              <a:t>🎯</a:t>
            </a:r>
            <a:r>
              <a:rPr lang="fr-FR" b="1" dirty="0"/>
              <a:t>Différents types de modèles</a:t>
            </a:r>
          </a:p>
        </p:txBody>
      </p:sp>
      <p:graphicFrame>
        <p:nvGraphicFramePr>
          <p:cNvPr id="5" name="Espace réservé du contenu 4">
            <a:extLst>
              <a:ext uri="{FF2B5EF4-FFF2-40B4-BE49-F238E27FC236}">
                <a16:creationId xmlns:a16="http://schemas.microsoft.com/office/drawing/2014/main" id="{A9F854DC-332F-362F-2CEA-E71AC17F7A15}"/>
              </a:ext>
            </a:extLst>
          </p:cNvPr>
          <p:cNvGraphicFramePr>
            <a:graphicFrameLocks noGrp="1"/>
          </p:cNvGraphicFramePr>
          <p:nvPr>
            <p:ph idx="1"/>
            <p:extLst>
              <p:ext uri="{D42A27DB-BD31-4B8C-83A1-F6EECF244321}">
                <p14:modId xmlns:p14="http://schemas.microsoft.com/office/powerpoint/2010/main" val="1308958105"/>
              </p:ext>
            </p:extLst>
          </p:nvPr>
        </p:nvGraphicFramePr>
        <p:xfrm>
          <a:off x="457200" y="1888283"/>
          <a:ext cx="8229600" cy="483319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Espace réservé du numéro de diapositive 3">
            <a:extLst>
              <a:ext uri="{FF2B5EF4-FFF2-40B4-BE49-F238E27FC236}">
                <a16:creationId xmlns:a16="http://schemas.microsoft.com/office/drawing/2014/main" id="{6B4B51A8-CB6F-7171-11EE-92D70AF40654}"/>
              </a:ext>
            </a:extLst>
          </p:cNvPr>
          <p:cNvSpPr>
            <a:spLocks noGrp="1"/>
          </p:cNvSpPr>
          <p:nvPr>
            <p:ph type="sldNum" sz="quarter" idx="12"/>
          </p:nvPr>
        </p:nvSpPr>
        <p:spPr/>
        <p:txBody>
          <a:bodyPr/>
          <a:lstStyle/>
          <a:p>
            <a:fld id="{C1FF6DA9-008F-8B48-92A6-B652298478BF}" type="slidenum">
              <a:rPr lang="en-US" sz="2400" smtClean="0"/>
              <a:t>29</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1D091D26-193E-9602-880C-A75C023F5C30}"/>
              </a:ext>
            </a:extLst>
          </p:cNvPr>
          <p:cNvPicPr>
            <a:picLocks noChangeAspect="1"/>
          </p:cNvPicPr>
          <p:nvPr/>
        </p:nvPicPr>
        <p:blipFill>
          <a:blip r:embed="rId7"/>
          <a:stretch>
            <a:fillRect/>
          </a:stretch>
        </p:blipFill>
        <p:spPr>
          <a:xfrm>
            <a:off x="1" y="-20055"/>
            <a:ext cx="3185220" cy="880668"/>
          </a:xfrm>
          <a:prstGeom prst="rect">
            <a:avLst/>
          </a:prstGeom>
        </p:spPr>
      </p:pic>
    </p:spTree>
    <p:extLst>
      <p:ext uri="{BB962C8B-B14F-4D97-AF65-F5344CB8AC3E}">
        <p14:creationId xmlns:p14="http://schemas.microsoft.com/office/powerpoint/2010/main" val="2483330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8F962-FA9C-A279-AB69-E1F68988D6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D23550-20E9-8B7E-C7A9-739458377656}"/>
              </a:ext>
            </a:extLst>
          </p:cNvPr>
          <p:cNvSpPr>
            <a:spLocks noGrp="1"/>
          </p:cNvSpPr>
          <p:nvPr>
            <p:ph type="title"/>
          </p:nvPr>
        </p:nvSpPr>
        <p:spPr>
          <a:xfrm>
            <a:off x="457200" y="745283"/>
            <a:ext cx="8229600" cy="1143000"/>
          </a:xfrm>
        </p:spPr>
        <p:txBody>
          <a:bodyPr>
            <a:normAutofit/>
          </a:bodyPr>
          <a:lstStyle/>
          <a:p>
            <a:r>
              <a:rPr lang="fr-FR" b="1" dirty="0"/>
              <a:t>🗃️Les données</a:t>
            </a:r>
            <a:endParaRPr b="1" dirty="0"/>
          </a:p>
        </p:txBody>
      </p:sp>
      <p:sp>
        <p:nvSpPr>
          <p:cNvPr id="3" name="Content Placeholder 2">
            <a:extLst>
              <a:ext uri="{FF2B5EF4-FFF2-40B4-BE49-F238E27FC236}">
                <a16:creationId xmlns:a16="http://schemas.microsoft.com/office/drawing/2014/main" id="{A24F8874-42F1-FEC3-B2EA-D0E3AFA0FDD4}"/>
              </a:ext>
            </a:extLst>
          </p:cNvPr>
          <p:cNvSpPr>
            <a:spLocks noGrp="1"/>
          </p:cNvSpPr>
          <p:nvPr>
            <p:ph idx="1"/>
          </p:nvPr>
        </p:nvSpPr>
        <p:spPr>
          <a:xfrm>
            <a:off x="457200" y="1761564"/>
            <a:ext cx="8431306" cy="4944036"/>
          </a:xfrm>
        </p:spPr>
        <p:txBody>
          <a:bodyPr>
            <a:normAutofit/>
          </a:bodyPr>
          <a:lstStyle/>
          <a:p>
            <a:pPr marL="342900" indent="-342900" fontAlgn="base">
              <a:spcBef>
                <a:spcPct val="20000"/>
              </a:spcBef>
              <a:spcAft>
                <a:spcPct val="0"/>
              </a:spcAft>
              <a:buFont typeface="Arial"/>
              <a:buChar char="•"/>
            </a:pPr>
            <a:r>
              <a:rPr lang="fr-FR" altLang="fr-FR" sz="3200" dirty="0"/>
              <a:t>Qu’est-ce qu’une donnée ?</a:t>
            </a:r>
          </a:p>
          <a:p>
            <a:pPr marL="342900" indent="-342900" fontAlgn="base">
              <a:spcBef>
                <a:spcPct val="20000"/>
              </a:spcBef>
              <a:spcAft>
                <a:spcPct val="0"/>
              </a:spcAft>
              <a:buFont typeface="Arial"/>
              <a:buChar char="•"/>
            </a:pPr>
            <a:r>
              <a:rPr lang="fr-FR" altLang="fr-FR" sz="3200" dirty="0"/>
              <a:t>Information brute, mesurable et enregistrable.</a:t>
            </a:r>
          </a:p>
          <a:p>
            <a:pPr marL="0" indent="0" fontAlgn="base">
              <a:spcBef>
                <a:spcPct val="20000"/>
              </a:spcBef>
              <a:spcAft>
                <a:spcPct val="0"/>
              </a:spcAft>
              <a:buNone/>
            </a:pPr>
            <a:r>
              <a:rPr lang="fr-FR" altLang="fr-FR" sz="3200" dirty="0"/>
              <a:t>	➜ Un chiffre, un mot, une date, une image, un signal numérique.</a:t>
            </a:r>
          </a:p>
          <a:p>
            <a:pPr marL="342900" marR="0" lvl="0" indent="-342900" fontAlgn="base">
              <a:spcBef>
                <a:spcPct val="20000"/>
              </a:spcBef>
              <a:spcAft>
                <a:spcPct val="0"/>
              </a:spcAft>
              <a:buClrTx/>
              <a:buSzTx/>
              <a:buFont typeface="Arial"/>
              <a:buChar char="•"/>
              <a:tabLst/>
            </a:pPr>
            <a:r>
              <a:rPr lang="fr-FR" altLang="fr-FR" sz="3200" dirty="0"/>
              <a:t>Rôle en science des données :</a:t>
            </a:r>
          </a:p>
          <a:p>
            <a:pPr lvl="1" indent="-342900" fontAlgn="base">
              <a:spcAft>
                <a:spcPct val="0"/>
              </a:spcAft>
              <a:buFont typeface="Arial"/>
              <a:buChar char="•"/>
            </a:pPr>
            <a:r>
              <a:rPr lang="fr-FR" altLang="fr-FR" dirty="0"/>
              <a:t>Point de départ de toute analyse.</a:t>
            </a:r>
          </a:p>
          <a:p>
            <a:pPr lvl="1" indent="-342900" fontAlgn="base">
              <a:spcAft>
                <a:spcPct val="0"/>
              </a:spcAft>
              <a:buFont typeface="Arial"/>
              <a:buChar char="•"/>
            </a:pPr>
            <a:r>
              <a:rPr lang="fr-FR" altLang="fr-FR" dirty="0"/>
              <a:t>Sert à produire de l’information pertinente.</a:t>
            </a:r>
          </a:p>
          <a:p>
            <a:pPr lvl="1" indent="-342900" fontAlgn="base">
              <a:spcAft>
                <a:spcPct val="0"/>
              </a:spcAft>
              <a:buFont typeface="Arial"/>
              <a:buChar char="•"/>
            </a:pPr>
            <a:r>
              <a:rPr lang="fr-FR" altLang="fr-FR" dirty="0"/>
              <a:t>Alimente les modèles prédictifs, les tableaux de bord, les rapports décisionnels.</a:t>
            </a:r>
          </a:p>
        </p:txBody>
      </p:sp>
      <p:sp>
        <p:nvSpPr>
          <p:cNvPr id="4" name="Espace réservé du numéro de diapositive 3">
            <a:extLst>
              <a:ext uri="{FF2B5EF4-FFF2-40B4-BE49-F238E27FC236}">
                <a16:creationId xmlns:a16="http://schemas.microsoft.com/office/drawing/2014/main" id="{6A7AAF1B-7C1E-C39F-C361-D4B9F0F6C520}"/>
              </a:ext>
            </a:extLst>
          </p:cNvPr>
          <p:cNvSpPr>
            <a:spLocks noGrp="1"/>
          </p:cNvSpPr>
          <p:nvPr>
            <p:ph type="sldNum" sz="quarter" idx="12"/>
          </p:nvPr>
        </p:nvSpPr>
        <p:spPr/>
        <p:txBody>
          <a:bodyPr/>
          <a:lstStyle/>
          <a:p>
            <a:fld id="{C1FF6DA9-008F-8B48-92A6-B652298478BF}" type="slidenum">
              <a:rPr lang="en-US" sz="2400" smtClean="0"/>
              <a:t>3</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FD57E4DC-03FD-E342-5216-FED0B9D70F7E}"/>
              </a:ext>
            </a:extLst>
          </p:cNvPr>
          <p:cNvPicPr>
            <a:picLocks noChangeAspect="1"/>
          </p:cNvPicPr>
          <p:nvPr/>
        </p:nvPicPr>
        <p:blipFill>
          <a:blip r:embed="rId2"/>
          <a:stretch>
            <a:fillRect/>
          </a:stretch>
        </p:blipFill>
        <p:spPr>
          <a:xfrm>
            <a:off x="1" y="-20055"/>
            <a:ext cx="3185220" cy="880668"/>
          </a:xfrm>
          <a:prstGeom prst="rect">
            <a:avLst/>
          </a:prstGeom>
        </p:spPr>
      </p:pic>
      <p:sp>
        <p:nvSpPr>
          <p:cNvPr id="8" name="Rectangle 3">
            <a:extLst>
              <a:ext uri="{FF2B5EF4-FFF2-40B4-BE49-F238E27FC236}">
                <a16:creationId xmlns:a16="http://schemas.microsoft.com/office/drawing/2014/main" id="{779C77FA-FA73-8C9A-B9E0-A1C165CDD788}"/>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2301774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67FE4-ED9C-C25D-F08B-53396B5E53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63E6BB-AD53-8A1E-1495-C54A872ABF60}"/>
              </a:ext>
            </a:extLst>
          </p:cNvPr>
          <p:cNvSpPr>
            <a:spLocks noGrp="1"/>
          </p:cNvSpPr>
          <p:nvPr>
            <p:ph type="title"/>
          </p:nvPr>
        </p:nvSpPr>
        <p:spPr>
          <a:xfrm>
            <a:off x="457200" y="745283"/>
            <a:ext cx="8229600" cy="1143000"/>
          </a:xfrm>
        </p:spPr>
        <p:txBody>
          <a:bodyPr>
            <a:normAutofit/>
          </a:bodyPr>
          <a:lstStyle/>
          <a:p>
            <a:r>
              <a:rPr lang="fr-FR" dirty="0"/>
              <a:t>🎯</a:t>
            </a:r>
            <a:r>
              <a:rPr lang="fr-FR" b="1" dirty="0"/>
              <a:t>Différents types de modèles</a:t>
            </a:r>
          </a:p>
        </p:txBody>
      </p:sp>
      <p:sp>
        <p:nvSpPr>
          <p:cNvPr id="3" name="Content Placeholder 2">
            <a:extLst>
              <a:ext uri="{FF2B5EF4-FFF2-40B4-BE49-F238E27FC236}">
                <a16:creationId xmlns:a16="http://schemas.microsoft.com/office/drawing/2014/main" id="{7B24A00C-1B68-2E11-5B0B-DD6D425F65C5}"/>
              </a:ext>
            </a:extLst>
          </p:cNvPr>
          <p:cNvSpPr>
            <a:spLocks noGrp="1"/>
          </p:cNvSpPr>
          <p:nvPr>
            <p:ph idx="1"/>
          </p:nvPr>
        </p:nvSpPr>
        <p:spPr>
          <a:xfrm>
            <a:off x="457200" y="1761564"/>
            <a:ext cx="8229600" cy="4959911"/>
          </a:xfrm>
        </p:spPr>
        <p:txBody>
          <a:bodyPr>
            <a:normAutofit/>
          </a:bodyPr>
          <a:lstStyle/>
          <a:p>
            <a:pPr>
              <a:buNone/>
            </a:pPr>
            <a:r>
              <a:rPr lang="fr-FR" dirty="0"/>
              <a:t>✅ </a:t>
            </a:r>
            <a:r>
              <a:rPr lang="fr-FR" b="1" dirty="0"/>
              <a:t>1️⃣ Classification : décision discrète</a:t>
            </a:r>
            <a:endParaRPr lang="fr-FR" dirty="0"/>
          </a:p>
          <a:p>
            <a:pPr>
              <a:buFont typeface="Arial" panose="020B0604020202020204" pitchFamily="34" charset="0"/>
              <a:buChar char="•"/>
            </a:pPr>
            <a:r>
              <a:rPr lang="fr-FR" dirty="0"/>
              <a:t>Objectif : Décider automatiquement si un client est </a:t>
            </a:r>
            <a:r>
              <a:rPr lang="fr-FR" b="1" dirty="0"/>
              <a:t>éligible</a:t>
            </a:r>
            <a:r>
              <a:rPr lang="fr-FR" dirty="0"/>
              <a:t> ou non à un prêt bancaire.</a:t>
            </a:r>
          </a:p>
          <a:p>
            <a:pPr>
              <a:buFont typeface="Arial" panose="020B0604020202020204" pitchFamily="34" charset="0"/>
              <a:buChar char="•"/>
            </a:pPr>
            <a:r>
              <a:rPr lang="fr-FR" dirty="0"/>
              <a:t>Données utilisées : Revenu, historique de paiement, niveau d’endettement.</a:t>
            </a:r>
          </a:p>
          <a:p>
            <a:pPr>
              <a:buFont typeface="Arial" panose="020B0604020202020204" pitchFamily="34" charset="0"/>
              <a:buChar char="•"/>
            </a:pPr>
            <a:r>
              <a:rPr lang="fr-FR" dirty="0"/>
              <a:t>Exemple d’algorithme : Arbre de décision, </a:t>
            </a:r>
            <a:r>
              <a:rPr lang="fr-FR" dirty="0" err="1"/>
              <a:t>Random</a:t>
            </a:r>
            <a:r>
              <a:rPr lang="fr-FR" dirty="0"/>
              <a:t> Forest (machine </a:t>
            </a:r>
            <a:r>
              <a:rPr lang="fr-FR" dirty="0" err="1"/>
              <a:t>learning</a:t>
            </a:r>
            <a:r>
              <a:rPr lang="fr-FR" dirty="0"/>
              <a:t>).</a:t>
            </a:r>
          </a:p>
        </p:txBody>
      </p:sp>
      <p:sp>
        <p:nvSpPr>
          <p:cNvPr id="4" name="Espace réservé du numéro de diapositive 3">
            <a:extLst>
              <a:ext uri="{FF2B5EF4-FFF2-40B4-BE49-F238E27FC236}">
                <a16:creationId xmlns:a16="http://schemas.microsoft.com/office/drawing/2014/main" id="{B823FDDC-95F9-EFCC-29A7-78D9FFADF267}"/>
              </a:ext>
            </a:extLst>
          </p:cNvPr>
          <p:cNvSpPr>
            <a:spLocks noGrp="1"/>
          </p:cNvSpPr>
          <p:nvPr>
            <p:ph type="sldNum" sz="quarter" idx="12"/>
          </p:nvPr>
        </p:nvSpPr>
        <p:spPr/>
        <p:txBody>
          <a:bodyPr/>
          <a:lstStyle/>
          <a:p>
            <a:fld id="{C1FF6DA9-008F-8B48-92A6-B652298478BF}" type="slidenum">
              <a:rPr lang="en-US" sz="2400" smtClean="0"/>
              <a:t>30</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A644D461-F224-DBB5-66CD-243A4A2852E8}"/>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247008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20275-590A-0BCB-3912-853B353CBC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2FFE44-9A0D-3560-66EA-9EDB74FB3CED}"/>
              </a:ext>
            </a:extLst>
          </p:cNvPr>
          <p:cNvSpPr>
            <a:spLocks noGrp="1"/>
          </p:cNvSpPr>
          <p:nvPr>
            <p:ph type="title"/>
          </p:nvPr>
        </p:nvSpPr>
        <p:spPr>
          <a:xfrm>
            <a:off x="457200" y="745283"/>
            <a:ext cx="8229600" cy="1143000"/>
          </a:xfrm>
        </p:spPr>
        <p:txBody>
          <a:bodyPr>
            <a:normAutofit/>
          </a:bodyPr>
          <a:lstStyle/>
          <a:p>
            <a:r>
              <a:rPr lang="fr-FR" dirty="0"/>
              <a:t>🎯</a:t>
            </a:r>
            <a:r>
              <a:rPr lang="fr-FR" b="1" dirty="0"/>
              <a:t>Différents types de modèles</a:t>
            </a:r>
          </a:p>
        </p:txBody>
      </p:sp>
      <p:sp>
        <p:nvSpPr>
          <p:cNvPr id="3" name="Content Placeholder 2">
            <a:extLst>
              <a:ext uri="{FF2B5EF4-FFF2-40B4-BE49-F238E27FC236}">
                <a16:creationId xmlns:a16="http://schemas.microsoft.com/office/drawing/2014/main" id="{A3336BB6-6CB7-304E-69FB-32163F718130}"/>
              </a:ext>
            </a:extLst>
          </p:cNvPr>
          <p:cNvSpPr>
            <a:spLocks noGrp="1"/>
          </p:cNvSpPr>
          <p:nvPr>
            <p:ph idx="1"/>
          </p:nvPr>
        </p:nvSpPr>
        <p:spPr>
          <a:xfrm>
            <a:off x="457200" y="1761564"/>
            <a:ext cx="8229600" cy="4959911"/>
          </a:xfrm>
        </p:spPr>
        <p:txBody>
          <a:bodyPr>
            <a:normAutofit fontScale="92500"/>
          </a:bodyPr>
          <a:lstStyle/>
          <a:p>
            <a:pPr>
              <a:buNone/>
            </a:pPr>
            <a:r>
              <a:rPr lang="fr-FR" dirty="0"/>
              <a:t>✅ </a:t>
            </a:r>
            <a:r>
              <a:rPr lang="fr-FR" b="1" dirty="0"/>
              <a:t>2️⃣ Classification d’images : Automatisation des chèques</a:t>
            </a:r>
            <a:endParaRPr lang="fr-FR" dirty="0"/>
          </a:p>
          <a:p>
            <a:pPr>
              <a:buFont typeface="Arial" panose="020B0604020202020204" pitchFamily="34" charset="0"/>
              <a:buChar char="•"/>
            </a:pPr>
            <a:r>
              <a:rPr lang="fr-FR" dirty="0"/>
              <a:t>📷 </a:t>
            </a:r>
            <a:r>
              <a:rPr lang="fr-FR" b="1" dirty="0"/>
              <a:t>Lecture automatique des chèques</a:t>
            </a:r>
            <a:r>
              <a:rPr lang="fr-FR" dirty="0"/>
              <a:t> :</a:t>
            </a:r>
          </a:p>
          <a:p>
            <a:pPr marL="742950" lvl="1" indent="-285750">
              <a:buFont typeface="Arial" panose="020B0604020202020204" pitchFamily="34" charset="0"/>
              <a:buChar char="•"/>
            </a:pPr>
            <a:r>
              <a:rPr lang="fr-FR" dirty="0"/>
              <a:t>Reconnaissance des montants écrits (OCR).</a:t>
            </a:r>
          </a:p>
          <a:p>
            <a:pPr marL="742950" lvl="1" indent="-285750">
              <a:buFont typeface="Arial" panose="020B0604020202020204" pitchFamily="34" charset="0"/>
              <a:buChar char="•"/>
            </a:pPr>
            <a:r>
              <a:rPr lang="fr-FR" dirty="0"/>
              <a:t>Extraction automatique des informations du chèque.</a:t>
            </a:r>
          </a:p>
          <a:p>
            <a:pPr>
              <a:buFont typeface="Arial" panose="020B0604020202020204" pitchFamily="34" charset="0"/>
              <a:buChar char="•"/>
            </a:pPr>
            <a:r>
              <a:rPr lang="fr-FR" dirty="0"/>
              <a:t>🖊️ </a:t>
            </a:r>
            <a:r>
              <a:rPr lang="fr-FR" b="1" dirty="0"/>
              <a:t>Authentification de la signature</a:t>
            </a:r>
            <a:r>
              <a:rPr lang="fr-FR" dirty="0"/>
              <a:t> :</a:t>
            </a:r>
          </a:p>
          <a:p>
            <a:pPr marL="742950" lvl="1" indent="-285750">
              <a:buFont typeface="Arial" panose="020B0604020202020204" pitchFamily="34" charset="0"/>
              <a:buChar char="•"/>
            </a:pPr>
            <a:r>
              <a:rPr lang="fr-FR" dirty="0"/>
              <a:t>Vérifier qu’une signature manuscrite est conforme à celle enregistrée.</a:t>
            </a:r>
          </a:p>
          <a:p>
            <a:pPr marL="742950" lvl="1" indent="-285750">
              <a:buFont typeface="Arial" panose="020B0604020202020204" pitchFamily="34" charset="0"/>
              <a:buChar char="•"/>
            </a:pPr>
            <a:r>
              <a:rPr lang="fr-FR" dirty="0"/>
              <a:t>Techniques : Réseaux de neurones convolutifs (CNN).</a:t>
            </a:r>
          </a:p>
        </p:txBody>
      </p:sp>
      <p:sp>
        <p:nvSpPr>
          <p:cNvPr id="4" name="Espace réservé du numéro de diapositive 3">
            <a:extLst>
              <a:ext uri="{FF2B5EF4-FFF2-40B4-BE49-F238E27FC236}">
                <a16:creationId xmlns:a16="http://schemas.microsoft.com/office/drawing/2014/main" id="{EAA171E0-D59C-2DF0-4646-39F8E884C57D}"/>
              </a:ext>
            </a:extLst>
          </p:cNvPr>
          <p:cNvSpPr>
            <a:spLocks noGrp="1"/>
          </p:cNvSpPr>
          <p:nvPr>
            <p:ph type="sldNum" sz="quarter" idx="12"/>
          </p:nvPr>
        </p:nvSpPr>
        <p:spPr/>
        <p:txBody>
          <a:bodyPr/>
          <a:lstStyle/>
          <a:p>
            <a:fld id="{C1FF6DA9-008F-8B48-92A6-B652298478BF}" type="slidenum">
              <a:rPr lang="en-US" sz="2400" smtClean="0"/>
              <a:t>31</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E737FF1C-EBA9-BCE8-305A-E575B2CF960E}"/>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19063572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B9C8E-0571-5701-D0D0-FC1326920F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5E407D-708D-7B53-7B91-C92D45485518}"/>
              </a:ext>
            </a:extLst>
          </p:cNvPr>
          <p:cNvSpPr>
            <a:spLocks noGrp="1"/>
          </p:cNvSpPr>
          <p:nvPr>
            <p:ph type="title"/>
          </p:nvPr>
        </p:nvSpPr>
        <p:spPr>
          <a:xfrm>
            <a:off x="457200" y="745283"/>
            <a:ext cx="8229600" cy="1143000"/>
          </a:xfrm>
        </p:spPr>
        <p:txBody>
          <a:bodyPr>
            <a:normAutofit/>
          </a:bodyPr>
          <a:lstStyle/>
          <a:p>
            <a:r>
              <a:rPr lang="fr-FR" dirty="0"/>
              <a:t>🎯</a:t>
            </a:r>
            <a:r>
              <a:rPr lang="fr-FR" b="1" dirty="0"/>
              <a:t>Différents types de modèles</a:t>
            </a:r>
          </a:p>
        </p:txBody>
      </p:sp>
      <p:sp>
        <p:nvSpPr>
          <p:cNvPr id="3" name="Content Placeholder 2">
            <a:extLst>
              <a:ext uri="{FF2B5EF4-FFF2-40B4-BE49-F238E27FC236}">
                <a16:creationId xmlns:a16="http://schemas.microsoft.com/office/drawing/2014/main" id="{F630476B-4C4B-E2DE-193E-097738146793}"/>
              </a:ext>
            </a:extLst>
          </p:cNvPr>
          <p:cNvSpPr>
            <a:spLocks noGrp="1"/>
          </p:cNvSpPr>
          <p:nvPr>
            <p:ph idx="1"/>
          </p:nvPr>
        </p:nvSpPr>
        <p:spPr>
          <a:xfrm>
            <a:off x="457200" y="1761564"/>
            <a:ext cx="8229600" cy="4959911"/>
          </a:xfrm>
        </p:spPr>
        <p:txBody>
          <a:bodyPr>
            <a:normAutofit/>
          </a:bodyPr>
          <a:lstStyle/>
          <a:p>
            <a:pPr>
              <a:buNone/>
            </a:pPr>
            <a:r>
              <a:rPr lang="fr-FR" dirty="0"/>
              <a:t>✅ </a:t>
            </a:r>
            <a:r>
              <a:rPr lang="fr-FR" b="1" dirty="0"/>
              <a:t>3️⃣ Régression : Prédiction d’une valeur numérique</a:t>
            </a:r>
            <a:endParaRPr lang="fr-FR" dirty="0"/>
          </a:p>
          <a:p>
            <a:pPr>
              <a:buFont typeface="Arial" panose="020B0604020202020204" pitchFamily="34" charset="0"/>
              <a:buChar char="•"/>
            </a:pPr>
            <a:r>
              <a:rPr lang="fr-FR" dirty="0"/>
              <a:t>Objectif : Prédire la </a:t>
            </a:r>
            <a:r>
              <a:rPr lang="fr-FR" b="1" dirty="0"/>
              <a:t>valeur future</a:t>
            </a:r>
            <a:r>
              <a:rPr lang="fr-FR" dirty="0"/>
              <a:t> d’une valeur, ex : indice boursier.</a:t>
            </a:r>
          </a:p>
          <a:p>
            <a:pPr>
              <a:buFont typeface="Arial" panose="020B0604020202020204" pitchFamily="34" charset="0"/>
              <a:buChar char="•"/>
            </a:pPr>
            <a:r>
              <a:rPr lang="fr-FR" dirty="0"/>
              <a:t>Données utilisées : Données historiques (tendance).</a:t>
            </a:r>
          </a:p>
          <a:p>
            <a:pPr>
              <a:buFont typeface="Arial" panose="020B0604020202020204" pitchFamily="34" charset="0"/>
              <a:buChar char="•"/>
            </a:pPr>
            <a:r>
              <a:rPr lang="fr-FR" dirty="0"/>
              <a:t>Exemple d’algorithme : Arbre de régression, Réseaux de neurones régressifs.</a:t>
            </a:r>
          </a:p>
        </p:txBody>
      </p:sp>
      <p:sp>
        <p:nvSpPr>
          <p:cNvPr id="4" name="Espace réservé du numéro de diapositive 3">
            <a:extLst>
              <a:ext uri="{FF2B5EF4-FFF2-40B4-BE49-F238E27FC236}">
                <a16:creationId xmlns:a16="http://schemas.microsoft.com/office/drawing/2014/main" id="{30C290BC-6056-A5C1-4D93-7B5D5D15C409}"/>
              </a:ext>
            </a:extLst>
          </p:cNvPr>
          <p:cNvSpPr>
            <a:spLocks noGrp="1"/>
          </p:cNvSpPr>
          <p:nvPr>
            <p:ph type="sldNum" sz="quarter" idx="12"/>
          </p:nvPr>
        </p:nvSpPr>
        <p:spPr/>
        <p:txBody>
          <a:bodyPr/>
          <a:lstStyle/>
          <a:p>
            <a:fld id="{C1FF6DA9-008F-8B48-92A6-B652298478BF}" type="slidenum">
              <a:rPr lang="en-US" sz="2400" smtClean="0"/>
              <a:t>32</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D500B82F-5624-F9D0-2A77-F51471AB681F}"/>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18316758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0C4B6-EB98-0E5B-EDFD-B2E3AC8183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3D001A-0705-B107-5AB9-4CF0B3F96576}"/>
              </a:ext>
            </a:extLst>
          </p:cNvPr>
          <p:cNvSpPr>
            <a:spLocks noGrp="1"/>
          </p:cNvSpPr>
          <p:nvPr>
            <p:ph type="title"/>
          </p:nvPr>
        </p:nvSpPr>
        <p:spPr>
          <a:xfrm>
            <a:off x="457200" y="745283"/>
            <a:ext cx="8229600" cy="1143000"/>
          </a:xfrm>
        </p:spPr>
        <p:txBody>
          <a:bodyPr>
            <a:normAutofit fontScale="90000"/>
          </a:bodyPr>
          <a:lstStyle/>
          <a:p>
            <a:r>
              <a:rPr lang="fr-FR" b="1" dirty="0"/>
              <a:t>⚖️Défis et limites de l’IA en finance</a:t>
            </a:r>
          </a:p>
        </p:txBody>
      </p:sp>
      <p:sp>
        <p:nvSpPr>
          <p:cNvPr id="3" name="Content Placeholder 2">
            <a:extLst>
              <a:ext uri="{FF2B5EF4-FFF2-40B4-BE49-F238E27FC236}">
                <a16:creationId xmlns:a16="http://schemas.microsoft.com/office/drawing/2014/main" id="{5A6B08F7-7B9B-DA26-CB42-87CC71E2DE0D}"/>
              </a:ext>
            </a:extLst>
          </p:cNvPr>
          <p:cNvSpPr>
            <a:spLocks noGrp="1"/>
          </p:cNvSpPr>
          <p:nvPr>
            <p:ph idx="1"/>
          </p:nvPr>
        </p:nvSpPr>
        <p:spPr>
          <a:xfrm>
            <a:off x="457200" y="1761564"/>
            <a:ext cx="8229600" cy="4959911"/>
          </a:xfrm>
        </p:spPr>
        <p:txBody>
          <a:bodyPr>
            <a:normAutofit fontScale="85000" lnSpcReduction="20000"/>
          </a:bodyPr>
          <a:lstStyle/>
          <a:p>
            <a:pPr fontAlgn="base">
              <a:lnSpc>
                <a:spcPct val="120000"/>
              </a:lnSpc>
              <a:spcAft>
                <a:spcPct val="0"/>
              </a:spcAft>
              <a:buFont typeface="Arial" panose="020B0604020202020204" pitchFamily="34" charset="0"/>
              <a:buChar char="•"/>
            </a:pPr>
            <a:r>
              <a:rPr lang="fr-FR" altLang="fr-FR" dirty="0"/>
              <a:t>Biais des données :</a:t>
            </a:r>
            <a:br>
              <a:rPr lang="fr-FR" altLang="fr-FR" dirty="0"/>
            </a:br>
            <a:r>
              <a:rPr lang="fr-FR" altLang="fr-FR" dirty="0"/>
              <a:t>Les modèles peuvent reproduire ou amplifier des erreurs présentes dans les données historiques, entraînant des décisions erronées.</a:t>
            </a:r>
          </a:p>
          <a:p>
            <a:pPr fontAlgn="base">
              <a:lnSpc>
                <a:spcPct val="120000"/>
              </a:lnSpc>
              <a:spcAft>
                <a:spcPct val="0"/>
              </a:spcAft>
              <a:buFont typeface="Arial" panose="020B0604020202020204" pitchFamily="34" charset="0"/>
              <a:buChar char="•"/>
            </a:pPr>
            <a:r>
              <a:rPr lang="fr-FR" altLang="fr-FR" dirty="0"/>
              <a:t>Problèmes éthiques :</a:t>
            </a:r>
            <a:br>
              <a:rPr lang="fr-FR" altLang="fr-FR" dirty="0"/>
            </a:br>
            <a:r>
              <a:rPr lang="fr-FR" altLang="fr-FR" dirty="0"/>
              <a:t>Risque de discrimination, transparence limitée des algorithmes (boîte noire) et décisions difficilement explicables.</a:t>
            </a:r>
          </a:p>
          <a:p>
            <a:pPr fontAlgn="base">
              <a:lnSpc>
                <a:spcPct val="120000"/>
              </a:lnSpc>
              <a:spcAft>
                <a:spcPct val="0"/>
              </a:spcAft>
              <a:buFont typeface="Arial" panose="020B0604020202020204" pitchFamily="34" charset="0"/>
              <a:buChar char="•"/>
            </a:pPr>
            <a:r>
              <a:rPr lang="fr-FR" altLang="fr-FR" dirty="0"/>
              <a:t>Confidentialité et sécurité :</a:t>
            </a:r>
            <a:br>
              <a:rPr lang="fr-FR" altLang="fr-FR" dirty="0"/>
            </a:br>
            <a:r>
              <a:rPr lang="fr-FR" altLang="fr-FR" dirty="0"/>
              <a:t>Protection des données sensibles des clients contre les fuites ou les cyberattaques.</a:t>
            </a:r>
          </a:p>
        </p:txBody>
      </p:sp>
      <p:sp>
        <p:nvSpPr>
          <p:cNvPr id="4" name="Espace réservé du numéro de diapositive 3">
            <a:extLst>
              <a:ext uri="{FF2B5EF4-FFF2-40B4-BE49-F238E27FC236}">
                <a16:creationId xmlns:a16="http://schemas.microsoft.com/office/drawing/2014/main" id="{26C0DB94-A4B1-890E-2FE7-BBA60F99EAA8}"/>
              </a:ext>
            </a:extLst>
          </p:cNvPr>
          <p:cNvSpPr>
            <a:spLocks noGrp="1"/>
          </p:cNvSpPr>
          <p:nvPr>
            <p:ph type="sldNum" sz="quarter" idx="12"/>
          </p:nvPr>
        </p:nvSpPr>
        <p:spPr/>
        <p:txBody>
          <a:bodyPr/>
          <a:lstStyle/>
          <a:p>
            <a:fld id="{C1FF6DA9-008F-8B48-92A6-B652298478BF}" type="slidenum">
              <a:rPr lang="en-US" sz="2400" smtClean="0"/>
              <a:t>33</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F528AD24-06B1-A9A7-35E0-E7194AE9BC9B}"/>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255867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F10EC-EDE5-E66B-B780-D715D5C874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24D12E-D00A-F9E2-896E-767780534FA1}"/>
              </a:ext>
            </a:extLst>
          </p:cNvPr>
          <p:cNvSpPr>
            <a:spLocks noGrp="1"/>
          </p:cNvSpPr>
          <p:nvPr>
            <p:ph type="title"/>
          </p:nvPr>
        </p:nvSpPr>
        <p:spPr>
          <a:xfrm>
            <a:off x="457200" y="745283"/>
            <a:ext cx="8229600" cy="1143000"/>
          </a:xfrm>
        </p:spPr>
        <p:txBody>
          <a:bodyPr>
            <a:normAutofit fontScale="90000"/>
          </a:bodyPr>
          <a:lstStyle/>
          <a:p>
            <a:r>
              <a:rPr lang="fr-FR" b="1" dirty="0"/>
              <a:t>⚖️Défis et limites de l’IA en finance</a:t>
            </a:r>
          </a:p>
        </p:txBody>
      </p:sp>
      <p:sp>
        <p:nvSpPr>
          <p:cNvPr id="3" name="Content Placeholder 2">
            <a:extLst>
              <a:ext uri="{FF2B5EF4-FFF2-40B4-BE49-F238E27FC236}">
                <a16:creationId xmlns:a16="http://schemas.microsoft.com/office/drawing/2014/main" id="{C62710CC-19F0-23FD-2EE8-5004F0F273F7}"/>
              </a:ext>
            </a:extLst>
          </p:cNvPr>
          <p:cNvSpPr>
            <a:spLocks noGrp="1"/>
          </p:cNvSpPr>
          <p:nvPr>
            <p:ph idx="1"/>
          </p:nvPr>
        </p:nvSpPr>
        <p:spPr>
          <a:xfrm>
            <a:off x="457200" y="1761564"/>
            <a:ext cx="8229600" cy="4959911"/>
          </a:xfrm>
        </p:spPr>
        <p:txBody>
          <a:bodyPr>
            <a:normAutofit/>
          </a:bodyPr>
          <a:lstStyle/>
          <a:p>
            <a:pPr fontAlgn="base">
              <a:lnSpc>
                <a:spcPct val="120000"/>
              </a:lnSpc>
              <a:spcAft>
                <a:spcPct val="0"/>
              </a:spcAft>
              <a:buFont typeface="Arial" panose="020B0604020202020204" pitchFamily="34" charset="0"/>
              <a:buChar char="•"/>
            </a:pPr>
            <a:r>
              <a:rPr lang="fr-FR" altLang="fr-FR" dirty="0"/>
              <a:t>Conformité réglementaire :</a:t>
            </a:r>
            <a:br>
              <a:rPr lang="fr-FR" altLang="fr-FR" dirty="0"/>
            </a:br>
            <a:r>
              <a:rPr lang="fr-FR" altLang="fr-FR" dirty="0"/>
              <a:t>Respect des lois strictes en matière de finance et de protection des données (ex. : RGPD).</a:t>
            </a:r>
          </a:p>
          <a:p>
            <a:pPr fontAlgn="base">
              <a:lnSpc>
                <a:spcPct val="120000"/>
              </a:lnSpc>
              <a:spcAft>
                <a:spcPct val="0"/>
              </a:spcAft>
              <a:buFont typeface="Arial" panose="020B0604020202020204" pitchFamily="34" charset="0"/>
              <a:buChar char="•"/>
            </a:pPr>
            <a:r>
              <a:rPr lang="fr-FR" altLang="fr-FR" dirty="0"/>
              <a:t>Supervision humaine nécessaire :</a:t>
            </a:r>
            <a:br>
              <a:rPr lang="fr-FR" altLang="fr-FR" dirty="0"/>
            </a:br>
            <a:r>
              <a:rPr lang="fr-FR" altLang="fr-FR" dirty="0"/>
              <a:t>Les décisions automatisées nécessitent souvent une validation ou un contrôle humain pour éviter les erreurs critiques.</a:t>
            </a:r>
          </a:p>
        </p:txBody>
      </p:sp>
      <p:sp>
        <p:nvSpPr>
          <p:cNvPr id="4" name="Espace réservé du numéro de diapositive 3">
            <a:extLst>
              <a:ext uri="{FF2B5EF4-FFF2-40B4-BE49-F238E27FC236}">
                <a16:creationId xmlns:a16="http://schemas.microsoft.com/office/drawing/2014/main" id="{AFE99386-D75C-8414-0F91-2DCDFC422DAB}"/>
              </a:ext>
            </a:extLst>
          </p:cNvPr>
          <p:cNvSpPr>
            <a:spLocks noGrp="1"/>
          </p:cNvSpPr>
          <p:nvPr>
            <p:ph type="sldNum" sz="quarter" idx="12"/>
          </p:nvPr>
        </p:nvSpPr>
        <p:spPr/>
        <p:txBody>
          <a:bodyPr/>
          <a:lstStyle/>
          <a:p>
            <a:fld id="{C1FF6DA9-008F-8B48-92A6-B652298478BF}" type="slidenum">
              <a:rPr lang="en-US" sz="2400" smtClean="0"/>
              <a:t>34</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038BA82B-C0BF-EC63-C1E2-0E7907459CA4}"/>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15793224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2DCCE-4D64-8892-234C-1473F53E6F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4F0447-6F92-D9C7-78EC-CB26D7A36A22}"/>
              </a:ext>
            </a:extLst>
          </p:cNvPr>
          <p:cNvSpPr>
            <a:spLocks noGrp="1"/>
          </p:cNvSpPr>
          <p:nvPr>
            <p:ph type="title"/>
          </p:nvPr>
        </p:nvSpPr>
        <p:spPr>
          <a:xfrm>
            <a:off x="457200" y="745283"/>
            <a:ext cx="8229600" cy="1143000"/>
          </a:xfrm>
        </p:spPr>
        <p:txBody>
          <a:bodyPr>
            <a:normAutofit/>
          </a:bodyPr>
          <a:lstStyle/>
          <a:p>
            <a:r>
              <a:rPr lang="fr-FR" b="1" dirty="0"/>
              <a:t>🚀Perspectives</a:t>
            </a:r>
          </a:p>
        </p:txBody>
      </p:sp>
      <p:sp>
        <p:nvSpPr>
          <p:cNvPr id="3" name="Content Placeholder 2">
            <a:extLst>
              <a:ext uri="{FF2B5EF4-FFF2-40B4-BE49-F238E27FC236}">
                <a16:creationId xmlns:a16="http://schemas.microsoft.com/office/drawing/2014/main" id="{8904FF67-5046-4D41-EC0B-FCF1DD7F528C}"/>
              </a:ext>
            </a:extLst>
          </p:cNvPr>
          <p:cNvSpPr>
            <a:spLocks noGrp="1"/>
          </p:cNvSpPr>
          <p:nvPr>
            <p:ph idx="1"/>
          </p:nvPr>
        </p:nvSpPr>
        <p:spPr>
          <a:xfrm>
            <a:off x="457200" y="1761564"/>
            <a:ext cx="8229600" cy="4525963"/>
          </a:xfrm>
        </p:spPr>
        <p:txBody>
          <a:bodyPr>
            <a:normAutofit fontScale="70000" lnSpcReduction="20000"/>
          </a:bodyPr>
          <a:lstStyle/>
          <a:p>
            <a:pPr marR="0" lvl="0" fontAlgn="base">
              <a:lnSpc>
                <a:spcPct val="110000"/>
              </a:lnSpc>
              <a:spcAft>
                <a:spcPct val="0"/>
              </a:spcAft>
              <a:buClrTx/>
              <a:buSzTx/>
              <a:buFont typeface="Arial" panose="020B0604020202020204" pitchFamily="34" charset="0"/>
              <a:buChar char="•"/>
              <a:tabLst/>
            </a:pPr>
            <a:r>
              <a:rPr lang="fr-FR" altLang="fr-FR" sz="2700" dirty="0"/>
              <a:t>IA explicable (XAI) :</a:t>
            </a:r>
            <a:br>
              <a:rPr lang="fr-FR" altLang="fr-FR" sz="2700" dirty="0"/>
            </a:br>
            <a:r>
              <a:rPr lang="fr-FR" altLang="fr-FR" sz="2700" dirty="0"/>
              <a:t>Développer des modèles plus transparents pour comprendre comment une décision est prise et renforcer la confiance des utilisateurs.</a:t>
            </a:r>
          </a:p>
          <a:p>
            <a:pPr marR="0" lvl="0" fontAlgn="base">
              <a:lnSpc>
                <a:spcPct val="110000"/>
              </a:lnSpc>
              <a:spcAft>
                <a:spcPct val="0"/>
              </a:spcAft>
              <a:buClrTx/>
              <a:buSzTx/>
              <a:buFont typeface="Arial" panose="020B0604020202020204" pitchFamily="34" charset="0"/>
              <a:buChar char="•"/>
              <a:tabLst/>
            </a:pPr>
            <a:r>
              <a:rPr lang="fr-FR" altLang="fr-FR" sz="2700" dirty="0"/>
              <a:t>Automatisation accrue :</a:t>
            </a:r>
            <a:br>
              <a:rPr lang="fr-FR" altLang="fr-FR" sz="2700" dirty="0"/>
            </a:br>
            <a:r>
              <a:rPr lang="fr-FR" altLang="fr-FR" sz="2700" dirty="0"/>
              <a:t>Extension de l’automatisation des tâches répétitives et administratives pour gagner en efficacité et réduire les coûts.</a:t>
            </a:r>
          </a:p>
          <a:p>
            <a:pPr marR="0" lvl="0" fontAlgn="base">
              <a:lnSpc>
                <a:spcPct val="110000"/>
              </a:lnSpc>
              <a:spcAft>
                <a:spcPct val="0"/>
              </a:spcAft>
              <a:buClrTx/>
              <a:buSzTx/>
              <a:buFont typeface="Arial" panose="020B0604020202020204" pitchFamily="34" charset="0"/>
              <a:buChar char="•"/>
              <a:tabLst/>
            </a:pPr>
            <a:r>
              <a:rPr lang="fr-FR" altLang="fr-FR" sz="2700" dirty="0"/>
              <a:t>Analyse en temps réel :</a:t>
            </a:r>
            <a:br>
              <a:rPr lang="fr-FR" altLang="fr-FR" sz="2700" dirty="0"/>
            </a:br>
            <a:r>
              <a:rPr lang="fr-FR" altLang="fr-FR" sz="2700" dirty="0"/>
              <a:t>Améliorer la capacité à traiter et interpréter des flux de données instantanés pour réagir rapidement aux évolutions du marché.</a:t>
            </a:r>
          </a:p>
          <a:p>
            <a:pPr marR="0" lvl="0" fontAlgn="base">
              <a:lnSpc>
                <a:spcPct val="110000"/>
              </a:lnSpc>
              <a:spcAft>
                <a:spcPct val="0"/>
              </a:spcAft>
              <a:buClrTx/>
              <a:buSzTx/>
              <a:buFont typeface="Arial" panose="020B0604020202020204" pitchFamily="34" charset="0"/>
              <a:buChar char="•"/>
              <a:tabLst/>
            </a:pPr>
            <a:r>
              <a:rPr lang="fr-FR" altLang="fr-FR" sz="2700" dirty="0"/>
              <a:t>Normes éthiques et régulations :</a:t>
            </a:r>
            <a:br>
              <a:rPr lang="fr-FR" altLang="fr-FR" sz="2700" dirty="0"/>
            </a:br>
            <a:r>
              <a:rPr lang="fr-FR" altLang="fr-FR" sz="2700" dirty="0"/>
              <a:t>Mise en place de cadres légaux et éthiques pour encadrer l’utilisation responsable de l’IA dans la finance.</a:t>
            </a:r>
          </a:p>
          <a:p>
            <a:pPr marR="0" lvl="0" fontAlgn="base">
              <a:lnSpc>
                <a:spcPct val="110000"/>
              </a:lnSpc>
              <a:spcAft>
                <a:spcPct val="0"/>
              </a:spcAft>
              <a:buClrTx/>
              <a:buSzTx/>
              <a:buFont typeface="Arial" panose="020B0604020202020204" pitchFamily="34" charset="0"/>
              <a:buChar char="•"/>
              <a:tabLst/>
            </a:pPr>
            <a:r>
              <a:rPr lang="fr-FR" altLang="fr-FR" sz="2700" dirty="0"/>
              <a:t>Formation continue :</a:t>
            </a:r>
            <a:br>
              <a:rPr lang="fr-FR" altLang="fr-FR" sz="2700" dirty="0"/>
            </a:br>
            <a:r>
              <a:rPr lang="fr-FR" altLang="fr-FR" sz="2700" dirty="0"/>
              <a:t>Renforcer les compétences des professionnels pour travailler efficacement avec des systèmes intelligents.</a:t>
            </a:r>
          </a:p>
        </p:txBody>
      </p:sp>
      <p:sp>
        <p:nvSpPr>
          <p:cNvPr id="4" name="Espace réservé du numéro de diapositive 3">
            <a:extLst>
              <a:ext uri="{FF2B5EF4-FFF2-40B4-BE49-F238E27FC236}">
                <a16:creationId xmlns:a16="http://schemas.microsoft.com/office/drawing/2014/main" id="{DEF724E9-7350-41CD-5160-26A691CEAB26}"/>
              </a:ext>
            </a:extLst>
          </p:cNvPr>
          <p:cNvSpPr>
            <a:spLocks noGrp="1"/>
          </p:cNvSpPr>
          <p:nvPr>
            <p:ph type="sldNum" sz="quarter" idx="12"/>
          </p:nvPr>
        </p:nvSpPr>
        <p:spPr/>
        <p:txBody>
          <a:bodyPr/>
          <a:lstStyle/>
          <a:p>
            <a:fld id="{C1FF6DA9-008F-8B48-92A6-B652298478BF}" type="slidenum">
              <a:rPr lang="en-US" sz="2400" smtClean="0"/>
              <a:t>35</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471258BA-1D22-A016-097D-AA7C8D180A72}"/>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97610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264EC-C1B8-68D7-AA1C-B61EA4738F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0CBB05-B91D-3F51-5D18-5974543E114A}"/>
              </a:ext>
            </a:extLst>
          </p:cNvPr>
          <p:cNvSpPr>
            <a:spLocks noGrp="1"/>
          </p:cNvSpPr>
          <p:nvPr>
            <p:ph type="title"/>
          </p:nvPr>
        </p:nvSpPr>
        <p:spPr>
          <a:xfrm>
            <a:off x="457200" y="745283"/>
            <a:ext cx="8229600" cy="1143000"/>
          </a:xfrm>
        </p:spPr>
        <p:txBody>
          <a:bodyPr>
            <a:normAutofit/>
          </a:bodyPr>
          <a:lstStyle/>
          <a:p>
            <a:r>
              <a:rPr lang="fr-FR" b="1" dirty="0"/>
              <a:t>Conclusion</a:t>
            </a:r>
          </a:p>
        </p:txBody>
      </p:sp>
      <p:sp>
        <p:nvSpPr>
          <p:cNvPr id="3" name="Content Placeholder 2">
            <a:extLst>
              <a:ext uri="{FF2B5EF4-FFF2-40B4-BE49-F238E27FC236}">
                <a16:creationId xmlns:a16="http://schemas.microsoft.com/office/drawing/2014/main" id="{B7D7A4FD-9C11-3897-745E-C3186F0848FB}"/>
              </a:ext>
            </a:extLst>
          </p:cNvPr>
          <p:cNvSpPr>
            <a:spLocks noGrp="1"/>
          </p:cNvSpPr>
          <p:nvPr>
            <p:ph idx="1"/>
          </p:nvPr>
        </p:nvSpPr>
        <p:spPr>
          <a:xfrm>
            <a:off x="457200" y="1761564"/>
            <a:ext cx="8229600" cy="4525963"/>
          </a:xfrm>
        </p:spPr>
        <p:txBody>
          <a:bodyPr>
            <a:normAutofit fontScale="77500" lnSpcReduction="20000"/>
          </a:bodyPr>
          <a:lstStyle/>
          <a:p>
            <a:pPr marL="342900" indent="-342900" fontAlgn="base">
              <a:lnSpc>
                <a:spcPct val="110000"/>
              </a:lnSpc>
              <a:spcBef>
                <a:spcPct val="20000"/>
              </a:spcBef>
              <a:spcAft>
                <a:spcPct val="0"/>
              </a:spcAft>
              <a:buFont typeface="Arial"/>
              <a:buChar char="•"/>
            </a:pPr>
            <a:r>
              <a:rPr lang="fr-FR" altLang="fr-FR" sz="2400" dirty="0"/>
              <a:t>Résumé :</a:t>
            </a:r>
            <a:br>
              <a:rPr lang="fr-FR" altLang="fr-FR" sz="2400" dirty="0"/>
            </a:br>
            <a:r>
              <a:rPr lang="fr-FR" altLang="fr-FR" sz="2400" dirty="0"/>
              <a:t>La science des données et l’intelligence artificielle transforment en profondeur le secteur financier en permettant une exploitation efficace des données pour améliorer la prise de décision, renforcer la sécurité et optimiser la performance.</a:t>
            </a:r>
          </a:p>
          <a:p>
            <a:pPr marL="342900" indent="-342900" fontAlgn="base">
              <a:lnSpc>
                <a:spcPct val="110000"/>
              </a:lnSpc>
              <a:spcBef>
                <a:spcPct val="20000"/>
              </a:spcBef>
              <a:spcAft>
                <a:spcPct val="0"/>
              </a:spcAft>
              <a:buFont typeface="Arial"/>
              <a:buChar char="•"/>
            </a:pPr>
            <a:r>
              <a:rPr lang="fr-FR" altLang="fr-FR" sz="2400" dirty="0"/>
              <a:t>Bénéfices :</a:t>
            </a:r>
          </a:p>
          <a:p>
            <a:pPr lvl="1" indent="-342900" fontAlgn="base">
              <a:lnSpc>
                <a:spcPct val="110000"/>
              </a:lnSpc>
              <a:spcAft>
                <a:spcPct val="0"/>
              </a:spcAft>
              <a:buFont typeface="Arial"/>
              <a:buChar char="•"/>
            </a:pPr>
            <a:r>
              <a:rPr lang="fr-FR" altLang="fr-FR" sz="2000" dirty="0"/>
              <a:t>Automatisation des tâches répétitives et chronophages.</a:t>
            </a:r>
          </a:p>
          <a:p>
            <a:pPr lvl="1" indent="-342900" fontAlgn="base">
              <a:lnSpc>
                <a:spcPct val="110000"/>
              </a:lnSpc>
              <a:spcAft>
                <a:spcPct val="0"/>
              </a:spcAft>
              <a:buFont typeface="Arial"/>
              <a:buChar char="•"/>
            </a:pPr>
            <a:r>
              <a:rPr lang="fr-FR" altLang="fr-FR" sz="2000" dirty="0"/>
              <a:t>Détection rapide des fraudes et anomalies.</a:t>
            </a:r>
          </a:p>
          <a:p>
            <a:pPr lvl="1" indent="-342900" fontAlgn="base">
              <a:lnSpc>
                <a:spcPct val="110000"/>
              </a:lnSpc>
              <a:spcAft>
                <a:spcPct val="0"/>
              </a:spcAft>
              <a:buFont typeface="Arial"/>
              <a:buChar char="•"/>
            </a:pPr>
            <a:r>
              <a:rPr lang="fr-FR" altLang="fr-FR" sz="2000" dirty="0"/>
              <a:t>Prédictions plus fiables grâce à l’analyse de grandes quantités de données.</a:t>
            </a:r>
          </a:p>
          <a:p>
            <a:pPr marL="342900" indent="-342900" fontAlgn="base">
              <a:lnSpc>
                <a:spcPct val="110000"/>
              </a:lnSpc>
              <a:spcBef>
                <a:spcPct val="20000"/>
              </a:spcBef>
              <a:spcAft>
                <a:spcPct val="0"/>
              </a:spcAft>
              <a:buFont typeface="Arial"/>
              <a:buChar char="•"/>
            </a:pPr>
            <a:r>
              <a:rPr lang="fr-FR" altLang="fr-FR" sz="2400" dirty="0"/>
              <a:t>Enjeux :</a:t>
            </a:r>
            <a:br>
              <a:rPr lang="fr-FR" altLang="fr-FR" sz="2400" dirty="0"/>
            </a:br>
            <a:r>
              <a:rPr lang="fr-FR" altLang="fr-FR" sz="2400" dirty="0"/>
              <a:t>Veiller à la qualité, à la confidentialité et à l’éthique de l’utilisation des données et des modèles.</a:t>
            </a:r>
          </a:p>
          <a:p>
            <a:pPr marL="342900" indent="-342900" fontAlgn="base">
              <a:lnSpc>
                <a:spcPct val="110000"/>
              </a:lnSpc>
              <a:spcBef>
                <a:spcPct val="20000"/>
              </a:spcBef>
              <a:spcAft>
                <a:spcPct val="0"/>
              </a:spcAft>
              <a:buFont typeface="Arial"/>
              <a:buChar char="•"/>
            </a:pPr>
            <a:r>
              <a:rPr lang="fr-FR" altLang="fr-FR" sz="2400" dirty="0"/>
              <a:t>Ouverture :</a:t>
            </a:r>
            <a:br>
              <a:rPr lang="fr-FR" altLang="fr-FR" sz="2400" dirty="0"/>
            </a:br>
            <a:r>
              <a:rPr lang="fr-FR" altLang="fr-FR" sz="2400" dirty="0"/>
              <a:t>L’évolution continue des technologies offre des opportunités prometteuses pour rendre la finance plus intelligente, plus sûre et plus inclusive.</a:t>
            </a:r>
          </a:p>
        </p:txBody>
      </p:sp>
      <p:sp>
        <p:nvSpPr>
          <p:cNvPr id="4" name="Espace réservé du numéro de diapositive 3">
            <a:extLst>
              <a:ext uri="{FF2B5EF4-FFF2-40B4-BE49-F238E27FC236}">
                <a16:creationId xmlns:a16="http://schemas.microsoft.com/office/drawing/2014/main" id="{EDFE1B66-852D-4B3F-90AC-63B521BD5403}"/>
              </a:ext>
            </a:extLst>
          </p:cNvPr>
          <p:cNvSpPr>
            <a:spLocks noGrp="1"/>
          </p:cNvSpPr>
          <p:nvPr>
            <p:ph type="sldNum" sz="quarter" idx="12"/>
          </p:nvPr>
        </p:nvSpPr>
        <p:spPr/>
        <p:txBody>
          <a:bodyPr/>
          <a:lstStyle/>
          <a:p>
            <a:fld id="{C1FF6DA9-008F-8B48-92A6-B652298478BF}" type="slidenum">
              <a:rPr lang="en-US" sz="2400" smtClean="0"/>
              <a:t>36</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6A249B7D-FF93-E5F3-D43F-1D59A297CBBA}"/>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3677423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AB2B37-0D50-0AFD-93BA-CD6DAEA8D4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07DDBF-C136-5045-2648-35D036A581B7}"/>
              </a:ext>
            </a:extLst>
          </p:cNvPr>
          <p:cNvSpPr>
            <a:spLocks noGrp="1"/>
          </p:cNvSpPr>
          <p:nvPr>
            <p:ph type="title"/>
          </p:nvPr>
        </p:nvSpPr>
        <p:spPr>
          <a:xfrm>
            <a:off x="457200" y="2614419"/>
            <a:ext cx="8229600" cy="1143000"/>
          </a:xfrm>
        </p:spPr>
        <p:txBody>
          <a:bodyPr>
            <a:normAutofit/>
          </a:bodyPr>
          <a:lstStyle/>
          <a:p>
            <a:r>
              <a:rPr lang="fr-FR" b="1" dirty="0"/>
              <a:t>Merci pour votre attention</a:t>
            </a:r>
          </a:p>
        </p:txBody>
      </p:sp>
      <p:sp>
        <p:nvSpPr>
          <p:cNvPr id="4" name="Espace réservé du numéro de diapositive 3">
            <a:extLst>
              <a:ext uri="{FF2B5EF4-FFF2-40B4-BE49-F238E27FC236}">
                <a16:creationId xmlns:a16="http://schemas.microsoft.com/office/drawing/2014/main" id="{BA7342FA-4E1A-B58C-113A-0038CA137912}"/>
              </a:ext>
            </a:extLst>
          </p:cNvPr>
          <p:cNvSpPr>
            <a:spLocks noGrp="1"/>
          </p:cNvSpPr>
          <p:nvPr>
            <p:ph type="sldNum" sz="quarter" idx="12"/>
          </p:nvPr>
        </p:nvSpPr>
        <p:spPr/>
        <p:txBody>
          <a:bodyPr/>
          <a:lstStyle/>
          <a:p>
            <a:fld id="{C1FF6DA9-008F-8B48-92A6-B652298478BF}" type="slidenum">
              <a:rPr lang="en-US" sz="2400" smtClean="0"/>
              <a:t>37</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AB778548-C7EE-F60F-2621-8995481F8AAB}"/>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1833272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18792-F086-08B2-D1B1-85D48199AE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F95C38-F675-0CE0-85AF-FC1718248D89}"/>
              </a:ext>
            </a:extLst>
          </p:cNvPr>
          <p:cNvSpPr>
            <a:spLocks noGrp="1"/>
          </p:cNvSpPr>
          <p:nvPr>
            <p:ph type="title"/>
          </p:nvPr>
        </p:nvSpPr>
        <p:spPr>
          <a:xfrm>
            <a:off x="457200" y="745283"/>
            <a:ext cx="8229600" cy="1143000"/>
          </a:xfrm>
        </p:spPr>
        <p:txBody>
          <a:bodyPr>
            <a:normAutofit/>
          </a:bodyPr>
          <a:lstStyle/>
          <a:p>
            <a:r>
              <a:rPr lang="fr-FR" b="1" dirty="0"/>
              <a:t>🗃️Les données</a:t>
            </a:r>
            <a:endParaRPr b="1" dirty="0"/>
          </a:p>
        </p:txBody>
      </p:sp>
      <p:sp>
        <p:nvSpPr>
          <p:cNvPr id="3" name="Content Placeholder 2">
            <a:extLst>
              <a:ext uri="{FF2B5EF4-FFF2-40B4-BE49-F238E27FC236}">
                <a16:creationId xmlns:a16="http://schemas.microsoft.com/office/drawing/2014/main" id="{5421B226-1783-03DB-CCFB-98FE34C77419}"/>
              </a:ext>
            </a:extLst>
          </p:cNvPr>
          <p:cNvSpPr>
            <a:spLocks noGrp="1"/>
          </p:cNvSpPr>
          <p:nvPr>
            <p:ph idx="1"/>
          </p:nvPr>
        </p:nvSpPr>
        <p:spPr>
          <a:xfrm>
            <a:off x="457200" y="1761564"/>
            <a:ext cx="8229600" cy="4959911"/>
          </a:xfrm>
        </p:spPr>
        <p:txBody>
          <a:bodyPr>
            <a:normAutofit fontScale="92500" lnSpcReduction="20000"/>
          </a:bodyPr>
          <a:lstStyle/>
          <a:p>
            <a:pPr marL="342900" indent="-342900" fontAlgn="base">
              <a:spcBef>
                <a:spcPct val="20000"/>
              </a:spcBef>
              <a:spcAft>
                <a:spcPct val="0"/>
              </a:spcAft>
              <a:buFont typeface="Arial"/>
              <a:buChar char="•"/>
            </a:pPr>
            <a:r>
              <a:rPr lang="fr-FR" altLang="fr-FR" sz="3200" dirty="0"/>
              <a:t>Les sources des données:</a:t>
            </a:r>
          </a:p>
          <a:p>
            <a:pPr marL="342900" indent="-342900" fontAlgn="base">
              <a:spcBef>
                <a:spcPct val="20000"/>
              </a:spcBef>
              <a:spcAft>
                <a:spcPct val="0"/>
              </a:spcAft>
              <a:buFont typeface="Arial"/>
              <a:buChar char="•"/>
            </a:pPr>
            <a:r>
              <a:rPr lang="fr-FR" altLang="fr-FR" sz="3200" dirty="0"/>
              <a:t>Données internes</a:t>
            </a:r>
          </a:p>
          <a:p>
            <a:pPr lvl="1" indent="-342900" fontAlgn="base">
              <a:spcAft>
                <a:spcPct val="0"/>
              </a:spcAft>
              <a:buFont typeface="Arial"/>
              <a:buChar char="•"/>
            </a:pPr>
            <a:r>
              <a:rPr lang="fr-FR" altLang="fr-FR" dirty="0"/>
              <a:t>Transactions bancaires.</a:t>
            </a:r>
          </a:p>
          <a:p>
            <a:pPr lvl="1" indent="-342900" fontAlgn="base">
              <a:spcAft>
                <a:spcPct val="0"/>
              </a:spcAft>
              <a:buFont typeface="Arial"/>
              <a:buChar char="•"/>
            </a:pPr>
            <a:r>
              <a:rPr lang="fr-FR" altLang="fr-FR" dirty="0"/>
              <a:t>Historique des prêts.</a:t>
            </a:r>
          </a:p>
          <a:p>
            <a:pPr lvl="1" indent="-342900" fontAlgn="base">
              <a:spcAft>
                <a:spcPct val="0"/>
              </a:spcAft>
              <a:buFont typeface="Arial"/>
              <a:buChar char="•"/>
            </a:pPr>
            <a:r>
              <a:rPr lang="fr-FR" altLang="fr-FR" dirty="0"/>
              <a:t>Profils clients.</a:t>
            </a:r>
          </a:p>
          <a:p>
            <a:pPr lvl="1" indent="-342900" fontAlgn="base">
              <a:spcAft>
                <a:spcPct val="0"/>
              </a:spcAft>
              <a:buFont typeface="Arial"/>
              <a:buChar char="•"/>
            </a:pPr>
            <a:r>
              <a:rPr lang="fr-FR" altLang="fr-FR" dirty="0"/>
              <a:t>Données de conformité et audits internes.</a:t>
            </a:r>
          </a:p>
          <a:p>
            <a:pPr marL="342900" indent="-342900" fontAlgn="base">
              <a:spcBef>
                <a:spcPct val="20000"/>
              </a:spcBef>
              <a:spcAft>
                <a:spcPct val="0"/>
              </a:spcAft>
              <a:buFont typeface="Arial"/>
              <a:buChar char="•"/>
            </a:pPr>
            <a:r>
              <a:rPr lang="fr-FR" altLang="fr-FR" sz="3200" dirty="0"/>
              <a:t>Données externes:</a:t>
            </a:r>
          </a:p>
          <a:p>
            <a:pPr lvl="1" indent="-342900" fontAlgn="base">
              <a:spcAft>
                <a:spcPct val="0"/>
              </a:spcAft>
              <a:buFont typeface="Arial"/>
              <a:buChar char="•"/>
            </a:pPr>
            <a:r>
              <a:rPr lang="fr-FR" altLang="fr-FR" dirty="0"/>
              <a:t>Cours boursiers, taux d’intérêt.</a:t>
            </a:r>
          </a:p>
          <a:p>
            <a:pPr lvl="1" indent="-342900" fontAlgn="base">
              <a:spcAft>
                <a:spcPct val="0"/>
              </a:spcAft>
              <a:buFont typeface="Arial"/>
              <a:buChar char="•"/>
            </a:pPr>
            <a:r>
              <a:rPr lang="fr-FR" altLang="fr-FR" dirty="0"/>
              <a:t>Indicateurs économiques (PIB, inflation).</a:t>
            </a:r>
          </a:p>
          <a:p>
            <a:pPr lvl="1" indent="-342900" fontAlgn="base">
              <a:spcAft>
                <a:spcPct val="0"/>
              </a:spcAft>
              <a:buFont typeface="Arial"/>
              <a:buChar char="•"/>
            </a:pPr>
            <a:r>
              <a:rPr lang="fr-FR" altLang="fr-FR" dirty="0"/>
              <a:t>Actualités financières et réseaux sociaux.</a:t>
            </a:r>
          </a:p>
          <a:p>
            <a:pPr lvl="1" indent="-342900" fontAlgn="base">
              <a:spcAft>
                <a:spcPct val="0"/>
              </a:spcAft>
              <a:buFont typeface="Arial"/>
              <a:buChar char="•"/>
            </a:pPr>
            <a:r>
              <a:rPr lang="fr-FR" altLang="fr-FR" dirty="0"/>
              <a:t>Données publiques (rapports gouvernementaux).</a:t>
            </a:r>
          </a:p>
        </p:txBody>
      </p:sp>
      <p:sp>
        <p:nvSpPr>
          <p:cNvPr id="4" name="Espace réservé du numéro de diapositive 3">
            <a:extLst>
              <a:ext uri="{FF2B5EF4-FFF2-40B4-BE49-F238E27FC236}">
                <a16:creationId xmlns:a16="http://schemas.microsoft.com/office/drawing/2014/main" id="{53A3FC71-5CC4-2D03-6BE9-6B473A509CE8}"/>
              </a:ext>
            </a:extLst>
          </p:cNvPr>
          <p:cNvSpPr>
            <a:spLocks noGrp="1"/>
          </p:cNvSpPr>
          <p:nvPr>
            <p:ph type="sldNum" sz="quarter" idx="12"/>
          </p:nvPr>
        </p:nvSpPr>
        <p:spPr/>
        <p:txBody>
          <a:bodyPr/>
          <a:lstStyle/>
          <a:p>
            <a:fld id="{C1FF6DA9-008F-8B48-92A6-B652298478BF}" type="slidenum">
              <a:rPr lang="en-US" sz="2400" smtClean="0"/>
              <a:t>4</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77CA2D63-B022-75A3-D9BC-D1C38A0DEF42}"/>
              </a:ext>
            </a:extLst>
          </p:cNvPr>
          <p:cNvPicPr>
            <a:picLocks noChangeAspect="1"/>
          </p:cNvPicPr>
          <p:nvPr/>
        </p:nvPicPr>
        <p:blipFill>
          <a:blip r:embed="rId2"/>
          <a:stretch>
            <a:fillRect/>
          </a:stretch>
        </p:blipFill>
        <p:spPr>
          <a:xfrm>
            <a:off x="1" y="-20055"/>
            <a:ext cx="3185220" cy="880668"/>
          </a:xfrm>
          <a:prstGeom prst="rect">
            <a:avLst/>
          </a:prstGeom>
        </p:spPr>
      </p:pic>
      <p:sp>
        <p:nvSpPr>
          <p:cNvPr id="8" name="Rectangle 3">
            <a:extLst>
              <a:ext uri="{FF2B5EF4-FFF2-40B4-BE49-F238E27FC236}">
                <a16:creationId xmlns:a16="http://schemas.microsoft.com/office/drawing/2014/main" id="{D7A3E63B-0FD1-0DE2-03E1-5A02C6E7F899}"/>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11787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175F3-1820-3403-4F93-344FE8980B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6D67C9-4573-F15F-6E8E-74FBEB81FA4C}"/>
              </a:ext>
            </a:extLst>
          </p:cNvPr>
          <p:cNvSpPr>
            <a:spLocks noGrp="1"/>
          </p:cNvSpPr>
          <p:nvPr>
            <p:ph type="title"/>
          </p:nvPr>
        </p:nvSpPr>
        <p:spPr>
          <a:xfrm>
            <a:off x="457200" y="745283"/>
            <a:ext cx="8229600" cy="1143000"/>
          </a:xfrm>
        </p:spPr>
        <p:txBody>
          <a:bodyPr>
            <a:normAutofit/>
          </a:bodyPr>
          <a:lstStyle/>
          <a:p>
            <a:r>
              <a:rPr lang="fr-FR" b="1" dirty="0"/>
              <a:t>🗃️Les données</a:t>
            </a:r>
            <a:endParaRPr b="1" dirty="0"/>
          </a:p>
        </p:txBody>
      </p:sp>
      <p:sp>
        <p:nvSpPr>
          <p:cNvPr id="3" name="Content Placeholder 2">
            <a:extLst>
              <a:ext uri="{FF2B5EF4-FFF2-40B4-BE49-F238E27FC236}">
                <a16:creationId xmlns:a16="http://schemas.microsoft.com/office/drawing/2014/main" id="{8C1A7478-8DBC-F72F-3DA7-958712140B9C}"/>
              </a:ext>
            </a:extLst>
          </p:cNvPr>
          <p:cNvSpPr>
            <a:spLocks noGrp="1"/>
          </p:cNvSpPr>
          <p:nvPr>
            <p:ph idx="1"/>
          </p:nvPr>
        </p:nvSpPr>
        <p:spPr>
          <a:xfrm>
            <a:off x="457200" y="1761564"/>
            <a:ext cx="8229600" cy="4959911"/>
          </a:xfrm>
        </p:spPr>
        <p:txBody>
          <a:bodyPr>
            <a:normAutofit fontScale="70000" lnSpcReduction="20000"/>
          </a:bodyPr>
          <a:lstStyle/>
          <a:p>
            <a:pPr marL="342900" indent="-342900" fontAlgn="base">
              <a:lnSpc>
                <a:spcPct val="120000"/>
              </a:lnSpc>
              <a:spcBef>
                <a:spcPct val="20000"/>
              </a:spcBef>
              <a:spcAft>
                <a:spcPct val="0"/>
              </a:spcAft>
              <a:buFont typeface="Arial"/>
              <a:buChar char="•"/>
            </a:pPr>
            <a:r>
              <a:rPr lang="fr-FR" altLang="fr-FR" sz="3200" dirty="0"/>
              <a:t>Les sources des données:</a:t>
            </a:r>
          </a:p>
          <a:p>
            <a:pPr indent="-342900" fontAlgn="base">
              <a:lnSpc>
                <a:spcPct val="120000"/>
              </a:lnSpc>
              <a:spcBef>
                <a:spcPct val="20000"/>
              </a:spcBef>
              <a:spcAft>
                <a:spcPct val="0"/>
              </a:spcAft>
              <a:buFont typeface="Arial"/>
              <a:buChar char="•"/>
            </a:pPr>
            <a:r>
              <a:rPr lang="fr-FR" sz="3000" dirty="0"/>
              <a:t>Les « données de sillage »</a:t>
            </a:r>
          </a:p>
          <a:p>
            <a:pPr indent="-342900" fontAlgn="base">
              <a:lnSpc>
                <a:spcPct val="120000"/>
              </a:lnSpc>
              <a:spcBef>
                <a:spcPct val="20000"/>
              </a:spcBef>
              <a:spcAft>
                <a:spcPct val="0"/>
              </a:spcAft>
              <a:buFont typeface="Arial"/>
              <a:buChar char="•"/>
            </a:pPr>
            <a:r>
              <a:rPr lang="fr-FR" sz="3000" dirty="0"/>
              <a:t>Ensemble des traces numériques générées automatiquement par les activités quotidiennes des utilisateurs et systèmes.</a:t>
            </a:r>
          </a:p>
          <a:p>
            <a:pPr fontAlgn="base">
              <a:lnSpc>
                <a:spcPct val="120000"/>
              </a:lnSpc>
              <a:spcAft>
                <a:spcPct val="0"/>
              </a:spcAft>
            </a:pPr>
            <a:r>
              <a:rPr lang="fr-FR" sz="3400" dirty="0"/>
              <a:t>Exemple : clics sur une appli bancaire, localisation GPS, historiques de connexions.</a:t>
            </a:r>
          </a:p>
          <a:p>
            <a:pPr indent="-342900" fontAlgn="base">
              <a:lnSpc>
                <a:spcPct val="120000"/>
              </a:lnSpc>
              <a:spcBef>
                <a:spcPct val="20000"/>
              </a:spcBef>
              <a:spcAft>
                <a:spcPct val="0"/>
              </a:spcAft>
              <a:buFont typeface="Arial"/>
              <a:buChar char="•"/>
            </a:pPr>
            <a:r>
              <a:rPr lang="fr-FR" sz="3000" dirty="0"/>
              <a:t>Intérêt en finance :</a:t>
            </a:r>
          </a:p>
          <a:p>
            <a:pPr marL="742950" lvl="1" indent="-342900" fontAlgn="base">
              <a:lnSpc>
                <a:spcPct val="120000"/>
              </a:lnSpc>
              <a:spcBef>
                <a:spcPct val="20000"/>
              </a:spcBef>
              <a:spcAft>
                <a:spcPct val="0"/>
              </a:spcAft>
              <a:buFont typeface="Arial"/>
              <a:buChar char="•"/>
            </a:pPr>
            <a:r>
              <a:rPr lang="fr-FR" sz="3000" dirty="0"/>
              <a:t>Permet de mieux comprendre le comportement des clients.</a:t>
            </a:r>
          </a:p>
          <a:p>
            <a:pPr marL="742950" lvl="1" indent="-342900" fontAlgn="base">
              <a:lnSpc>
                <a:spcPct val="120000"/>
              </a:lnSpc>
              <a:spcBef>
                <a:spcPct val="20000"/>
              </a:spcBef>
              <a:spcAft>
                <a:spcPct val="0"/>
              </a:spcAft>
              <a:buFont typeface="Arial"/>
              <a:buChar char="•"/>
            </a:pPr>
            <a:r>
              <a:rPr lang="fr-FR" sz="3000" dirty="0"/>
              <a:t>Utilisée pour affiner les modèles de </a:t>
            </a:r>
            <a:r>
              <a:rPr lang="fr-FR" sz="3000" dirty="0" err="1"/>
              <a:t>scoring</a:t>
            </a:r>
            <a:r>
              <a:rPr lang="fr-FR" sz="3000" dirty="0"/>
              <a:t> de crédit, de détection de fraude ou de recommandation de produits financiers.</a:t>
            </a:r>
          </a:p>
          <a:p>
            <a:pPr indent="-342900" fontAlgn="base">
              <a:lnSpc>
                <a:spcPct val="120000"/>
              </a:lnSpc>
              <a:spcBef>
                <a:spcPct val="20000"/>
              </a:spcBef>
              <a:spcAft>
                <a:spcPct val="0"/>
              </a:spcAft>
              <a:buFont typeface="Arial"/>
              <a:buChar char="•"/>
            </a:pPr>
            <a:r>
              <a:rPr lang="fr-FR" sz="3000" dirty="0"/>
              <a:t>Défis :</a:t>
            </a:r>
          </a:p>
          <a:p>
            <a:pPr marL="742950" lvl="1" indent="-342900" fontAlgn="base">
              <a:lnSpc>
                <a:spcPct val="120000"/>
              </a:lnSpc>
              <a:spcBef>
                <a:spcPct val="20000"/>
              </a:spcBef>
              <a:spcAft>
                <a:spcPct val="0"/>
              </a:spcAft>
              <a:buFont typeface="Arial"/>
              <a:buChar char="•"/>
            </a:pPr>
            <a:r>
              <a:rPr lang="fr-FR" sz="3000" dirty="0"/>
              <a:t>Volume massif et flux continu (Big Data).</a:t>
            </a:r>
          </a:p>
          <a:p>
            <a:pPr marL="742950" lvl="1" indent="-342900" fontAlgn="base">
              <a:lnSpc>
                <a:spcPct val="120000"/>
              </a:lnSpc>
              <a:spcBef>
                <a:spcPct val="20000"/>
              </a:spcBef>
              <a:spcAft>
                <a:spcPct val="0"/>
              </a:spcAft>
              <a:buFont typeface="Arial"/>
              <a:buChar char="•"/>
            </a:pPr>
            <a:r>
              <a:rPr lang="fr-FR" sz="3000" dirty="0"/>
              <a:t>Respect de la vie privée et de la réglementation.</a:t>
            </a:r>
          </a:p>
        </p:txBody>
      </p:sp>
      <p:sp>
        <p:nvSpPr>
          <p:cNvPr id="4" name="Espace réservé du numéro de diapositive 3">
            <a:extLst>
              <a:ext uri="{FF2B5EF4-FFF2-40B4-BE49-F238E27FC236}">
                <a16:creationId xmlns:a16="http://schemas.microsoft.com/office/drawing/2014/main" id="{14B8E460-CB1D-02CF-8CE4-BAD8047B5040}"/>
              </a:ext>
            </a:extLst>
          </p:cNvPr>
          <p:cNvSpPr>
            <a:spLocks noGrp="1"/>
          </p:cNvSpPr>
          <p:nvPr>
            <p:ph type="sldNum" sz="quarter" idx="12"/>
          </p:nvPr>
        </p:nvSpPr>
        <p:spPr/>
        <p:txBody>
          <a:bodyPr/>
          <a:lstStyle/>
          <a:p>
            <a:fld id="{C1FF6DA9-008F-8B48-92A6-B652298478BF}" type="slidenum">
              <a:rPr lang="en-US" sz="2400" smtClean="0"/>
              <a:t>5</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ED053946-4C37-A4C1-3E0E-A951F5409C9B}"/>
              </a:ext>
            </a:extLst>
          </p:cNvPr>
          <p:cNvPicPr>
            <a:picLocks noChangeAspect="1"/>
          </p:cNvPicPr>
          <p:nvPr/>
        </p:nvPicPr>
        <p:blipFill>
          <a:blip r:embed="rId2"/>
          <a:stretch>
            <a:fillRect/>
          </a:stretch>
        </p:blipFill>
        <p:spPr>
          <a:xfrm>
            <a:off x="1" y="-20055"/>
            <a:ext cx="3185220" cy="880668"/>
          </a:xfrm>
          <a:prstGeom prst="rect">
            <a:avLst/>
          </a:prstGeom>
        </p:spPr>
      </p:pic>
      <p:sp>
        <p:nvSpPr>
          <p:cNvPr id="8" name="Rectangle 3">
            <a:extLst>
              <a:ext uri="{FF2B5EF4-FFF2-40B4-BE49-F238E27FC236}">
                <a16:creationId xmlns:a16="http://schemas.microsoft.com/office/drawing/2014/main" id="{876F158A-EEE3-8132-B58E-16D38631297C}"/>
              </a:ext>
            </a:extLst>
          </p:cNvPr>
          <p:cNvSpPr>
            <a:spLocks noChangeArrowheads="1"/>
          </p:cNvSpPr>
          <p:nvPr/>
        </p:nvSpPr>
        <p:spPr bwMode="auto">
          <a:xfrm>
            <a:off x="0" y="457200"/>
            <a:ext cx="9144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fr-FR"/>
          </a:p>
        </p:txBody>
      </p:sp>
    </p:spTree>
    <p:extLst>
      <p:ext uri="{BB962C8B-B14F-4D97-AF65-F5344CB8AC3E}">
        <p14:creationId xmlns:p14="http://schemas.microsoft.com/office/powerpoint/2010/main" val="2345832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11822-EAC0-7F0D-A594-113AECCC46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A05592-4F32-14BF-11C2-806B63F36DB5}"/>
              </a:ext>
            </a:extLst>
          </p:cNvPr>
          <p:cNvSpPr>
            <a:spLocks noGrp="1"/>
          </p:cNvSpPr>
          <p:nvPr>
            <p:ph type="title"/>
          </p:nvPr>
        </p:nvSpPr>
        <p:spPr>
          <a:xfrm>
            <a:off x="457200" y="745283"/>
            <a:ext cx="8229600" cy="1143000"/>
          </a:xfrm>
        </p:spPr>
        <p:txBody>
          <a:bodyPr>
            <a:normAutofit/>
          </a:bodyPr>
          <a:lstStyle/>
          <a:p>
            <a:r>
              <a:rPr lang="fr-FR" b="1" dirty="0"/>
              <a:t>🧠Science des données</a:t>
            </a:r>
            <a:endParaRPr b="1" dirty="0"/>
          </a:p>
        </p:txBody>
      </p:sp>
      <p:sp>
        <p:nvSpPr>
          <p:cNvPr id="3" name="Content Placeholder 2">
            <a:extLst>
              <a:ext uri="{FF2B5EF4-FFF2-40B4-BE49-F238E27FC236}">
                <a16:creationId xmlns:a16="http://schemas.microsoft.com/office/drawing/2014/main" id="{AE170C98-8151-A0BA-13B1-FFFC9C565E07}"/>
              </a:ext>
            </a:extLst>
          </p:cNvPr>
          <p:cNvSpPr>
            <a:spLocks noGrp="1"/>
          </p:cNvSpPr>
          <p:nvPr>
            <p:ph idx="1"/>
          </p:nvPr>
        </p:nvSpPr>
        <p:spPr>
          <a:xfrm>
            <a:off x="457200" y="1761564"/>
            <a:ext cx="8229600" cy="4959911"/>
          </a:xfrm>
        </p:spPr>
        <p:txBody>
          <a:bodyPr>
            <a:normAutofit fontScale="70000" lnSpcReduction="20000"/>
          </a:bodyPr>
          <a:lstStyle/>
          <a:p>
            <a:pPr marL="342900" indent="-342900" fontAlgn="base">
              <a:lnSpc>
                <a:spcPct val="120000"/>
              </a:lnSpc>
              <a:spcBef>
                <a:spcPct val="20000"/>
              </a:spcBef>
              <a:spcAft>
                <a:spcPct val="0"/>
              </a:spcAft>
              <a:buFont typeface="Arial"/>
              <a:buChar char="•"/>
            </a:pPr>
            <a:r>
              <a:rPr lang="fr-FR" altLang="fr-FR" sz="3200" dirty="0"/>
              <a:t>Définition :</a:t>
            </a:r>
            <a:br>
              <a:rPr lang="fr-FR" altLang="fr-FR" sz="3200" dirty="0"/>
            </a:br>
            <a:r>
              <a:rPr lang="fr-FR" altLang="fr-FR" sz="3200" dirty="0"/>
              <a:t>La science des données est une discipline interdisciplinaire qui combine statistiques, informatique et expertise métier pour extraire de l’information utile à partir de grandes quantités de données.</a:t>
            </a:r>
          </a:p>
          <a:p>
            <a:pPr marL="342900" indent="-342900" fontAlgn="base">
              <a:lnSpc>
                <a:spcPct val="120000"/>
              </a:lnSpc>
              <a:spcBef>
                <a:spcPct val="20000"/>
              </a:spcBef>
              <a:spcAft>
                <a:spcPct val="0"/>
              </a:spcAft>
              <a:buFont typeface="Arial"/>
              <a:buChar char="•"/>
            </a:pPr>
            <a:r>
              <a:rPr lang="fr-FR" altLang="fr-FR" sz="3200" dirty="0"/>
              <a:t>Objectif principal :</a:t>
            </a:r>
            <a:br>
              <a:rPr lang="fr-FR" altLang="fr-FR" sz="3200" dirty="0"/>
            </a:br>
            <a:r>
              <a:rPr lang="fr-FR" altLang="fr-FR" sz="3200" dirty="0"/>
              <a:t>Transformer des données brutes en connaissances exploitables pour aider à la prise de décision et à l’optimisation des processus.</a:t>
            </a:r>
          </a:p>
          <a:p>
            <a:pPr marL="342900" indent="-342900" fontAlgn="base">
              <a:lnSpc>
                <a:spcPct val="120000"/>
              </a:lnSpc>
              <a:spcBef>
                <a:spcPct val="20000"/>
              </a:spcBef>
              <a:spcAft>
                <a:spcPct val="0"/>
              </a:spcAft>
              <a:buFont typeface="Arial"/>
              <a:buChar char="•"/>
            </a:pPr>
            <a:r>
              <a:rPr lang="fr-FR" altLang="fr-FR" sz="3200" dirty="0"/>
              <a:t>Domaines mobilisés :</a:t>
            </a:r>
          </a:p>
          <a:p>
            <a:pPr lvl="1" indent="-342900" fontAlgn="base">
              <a:lnSpc>
                <a:spcPct val="120000"/>
              </a:lnSpc>
              <a:spcAft>
                <a:spcPct val="0"/>
              </a:spcAft>
              <a:buFont typeface="Arial"/>
              <a:buChar char="•"/>
            </a:pPr>
            <a:r>
              <a:rPr lang="fr-FR" altLang="fr-FR" dirty="0"/>
              <a:t>Analyse descriptive : comprendre ce qui s’est passé.</a:t>
            </a:r>
          </a:p>
          <a:p>
            <a:pPr lvl="1" indent="-342900" fontAlgn="base">
              <a:lnSpc>
                <a:spcPct val="120000"/>
              </a:lnSpc>
              <a:spcAft>
                <a:spcPct val="0"/>
              </a:spcAft>
              <a:buFont typeface="Arial"/>
              <a:buChar char="•"/>
            </a:pPr>
            <a:r>
              <a:rPr lang="fr-FR" altLang="fr-FR" dirty="0"/>
              <a:t>Analyse prédictive : prévoir ce qui pourrait se produire.</a:t>
            </a:r>
          </a:p>
          <a:p>
            <a:pPr lvl="1" indent="-342900" fontAlgn="base">
              <a:lnSpc>
                <a:spcPct val="120000"/>
              </a:lnSpc>
              <a:spcAft>
                <a:spcPct val="0"/>
              </a:spcAft>
              <a:buFont typeface="Arial"/>
              <a:buChar char="•"/>
            </a:pPr>
            <a:r>
              <a:rPr lang="fr-FR" altLang="fr-FR" dirty="0"/>
              <a:t>Analyse prescriptive : recommander des actions à entreprendre.</a:t>
            </a:r>
          </a:p>
        </p:txBody>
      </p:sp>
      <p:sp>
        <p:nvSpPr>
          <p:cNvPr id="4" name="Espace réservé du numéro de diapositive 3">
            <a:extLst>
              <a:ext uri="{FF2B5EF4-FFF2-40B4-BE49-F238E27FC236}">
                <a16:creationId xmlns:a16="http://schemas.microsoft.com/office/drawing/2014/main" id="{FC33A871-8015-4DC7-B427-76E8E402759E}"/>
              </a:ext>
            </a:extLst>
          </p:cNvPr>
          <p:cNvSpPr>
            <a:spLocks noGrp="1"/>
          </p:cNvSpPr>
          <p:nvPr>
            <p:ph type="sldNum" sz="quarter" idx="12"/>
          </p:nvPr>
        </p:nvSpPr>
        <p:spPr/>
        <p:txBody>
          <a:bodyPr/>
          <a:lstStyle/>
          <a:p>
            <a:fld id="{C1FF6DA9-008F-8B48-92A6-B652298478BF}" type="slidenum">
              <a:rPr lang="en-US" sz="2400" smtClean="0"/>
              <a:t>6</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CC136E47-B05B-5264-5E84-F81D69E53CA7}"/>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28036554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2D1FC-7F19-86AA-06BD-E46FE7DD43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CF6531-6B3B-D894-153E-D069B02C177A}"/>
              </a:ext>
            </a:extLst>
          </p:cNvPr>
          <p:cNvSpPr>
            <a:spLocks noGrp="1"/>
          </p:cNvSpPr>
          <p:nvPr>
            <p:ph type="title"/>
          </p:nvPr>
        </p:nvSpPr>
        <p:spPr>
          <a:xfrm>
            <a:off x="457200" y="745283"/>
            <a:ext cx="8229600" cy="1143000"/>
          </a:xfrm>
        </p:spPr>
        <p:txBody>
          <a:bodyPr>
            <a:normAutofit/>
          </a:bodyPr>
          <a:lstStyle/>
          <a:p>
            <a:r>
              <a:rPr lang="fr-FR" b="1" dirty="0"/>
              <a:t>📌Importance des données</a:t>
            </a:r>
            <a:endParaRPr b="1" dirty="0"/>
          </a:p>
        </p:txBody>
      </p:sp>
      <p:sp>
        <p:nvSpPr>
          <p:cNvPr id="3" name="Content Placeholder 2">
            <a:extLst>
              <a:ext uri="{FF2B5EF4-FFF2-40B4-BE49-F238E27FC236}">
                <a16:creationId xmlns:a16="http://schemas.microsoft.com/office/drawing/2014/main" id="{9DCE4A99-CAFC-295C-CF3B-BDCBB83C2385}"/>
              </a:ext>
            </a:extLst>
          </p:cNvPr>
          <p:cNvSpPr>
            <a:spLocks noGrp="1"/>
          </p:cNvSpPr>
          <p:nvPr>
            <p:ph idx="1"/>
          </p:nvPr>
        </p:nvSpPr>
        <p:spPr>
          <a:xfrm>
            <a:off x="457200" y="1761564"/>
            <a:ext cx="8229600" cy="4959911"/>
          </a:xfrm>
        </p:spPr>
        <p:txBody>
          <a:bodyPr>
            <a:normAutofit fontScale="70000" lnSpcReduction="20000"/>
          </a:bodyPr>
          <a:lstStyle/>
          <a:p>
            <a:pPr marL="342900" marR="0" lvl="0" indent="-342900" fontAlgn="base">
              <a:lnSpc>
                <a:spcPct val="120000"/>
              </a:lnSpc>
              <a:spcBef>
                <a:spcPct val="20000"/>
              </a:spcBef>
              <a:spcAft>
                <a:spcPct val="0"/>
              </a:spcAft>
              <a:buClrTx/>
              <a:buSzTx/>
              <a:buFont typeface="Arial"/>
              <a:buChar char="•"/>
              <a:tabLst/>
            </a:pPr>
            <a:r>
              <a:rPr lang="fr-FR" altLang="fr-FR" sz="3200" dirty="0"/>
              <a:t>Rôle stratégique :</a:t>
            </a:r>
            <a:br>
              <a:rPr lang="fr-FR" altLang="fr-FR" sz="3200" dirty="0"/>
            </a:br>
            <a:r>
              <a:rPr lang="fr-FR" altLang="fr-FR" sz="3200" dirty="0"/>
              <a:t>Les données sont considérées comme une ressource précieuse et un levier de croissance économique.</a:t>
            </a:r>
          </a:p>
          <a:p>
            <a:pPr marL="342900" marR="0" lvl="0" indent="-342900" fontAlgn="base">
              <a:lnSpc>
                <a:spcPct val="120000"/>
              </a:lnSpc>
              <a:spcBef>
                <a:spcPct val="20000"/>
              </a:spcBef>
              <a:spcAft>
                <a:spcPct val="0"/>
              </a:spcAft>
              <a:buClrTx/>
              <a:buSzTx/>
              <a:buFont typeface="Arial"/>
              <a:buChar char="•"/>
              <a:tabLst/>
            </a:pPr>
            <a:r>
              <a:rPr lang="fr-FR" altLang="fr-FR" sz="3200" dirty="0"/>
              <a:t>Aide à la décision :</a:t>
            </a:r>
            <a:br>
              <a:rPr lang="fr-FR" altLang="fr-FR" sz="3200" dirty="0"/>
            </a:br>
            <a:r>
              <a:rPr lang="fr-FR" altLang="fr-FR" sz="3200" dirty="0"/>
              <a:t>Elles permettent aux entreprises et institutions financières de prendre des décisions basées sur des faits, plus fiables et plus rapides.</a:t>
            </a:r>
          </a:p>
          <a:p>
            <a:pPr marL="342900" marR="0" lvl="0" indent="-342900" fontAlgn="base">
              <a:lnSpc>
                <a:spcPct val="120000"/>
              </a:lnSpc>
              <a:spcBef>
                <a:spcPct val="20000"/>
              </a:spcBef>
              <a:spcAft>
                <a:spcPct val="0"/>
              </a:spcAft>
              <a:buClrTx/>
              <a:buSzTx/>
              <a:buFont typeface="Arial"/>
              <a:buChar char="•"/>
              <a:tabLst/>
            </a:pPr>
            <a:r>
              <a:rPr lang="fr-FR" altLang="fr-FR" sz="3200" dirty="0"/>
              <a:t>Amélioration de la performance :</a:t>
            </a:r>
            <a:br>
              <a:rPr lang="fr-FR" altLang="fr-FR" sz="3200" dirty="0"/>
            </a:br>
            <a:r>
              <a:rPr lang="fr-FR" altLang="fr-FR" sz="3200" dirty="0"/>
              <a:t>L’analyse des données optimise les processus, réduit les coûts et identifie de nouvelles opportunités.</a:t>
            </a:r>
          </a:p>
          <a:p>
            <a:pPr marL="342900" marR="0" lvl="0" indent="-342900" fontAlgn="base">
              <a:lnSpc>
                <a:spcPct val="120000"/>
              </a:lnSpc>
              <a:spcBef>
                <a:spcPct val="20000"/>
              </a:spcBef>
              <a:spcAft>
                <a:spcPct val="0"/>
              </a:spcAft>
              <a:buClrTx/>
              <a:buSzTx/>
              <a:buFont typeface="Arial"/>
              <a:buChar char="•"/>
              <a:tabLst/>
            </a:pPr>
            <a:r>
              <a:rPr lang="fr-FR" altLang="fr-FR" sz="3200" dirty="0"/>
              <a:t>Exemple concret :</a:t>
            </a:r>
            <a:br>
              <a:rPr lang="fr-FR" altLang="fr-FR" sz="3200" dirty="0"/>
            </a:br>
            <a:r>
              <a:rPr lang="fr-FR" altLang="fr-FR" sz="3200" dirty="0"/>
              <a:t>Dans la finance, l’analyse de données aide à gérer les risques, détecter les fraudes et anticiper les tendances du marché.</a:t>
            </a:r>
          </a:p>
        </p:txBody>
      </p:sp>
      <p:sp>
        <p:nvSpPr>
          <p:cNvPr id="4" name="Espace réservé du numéro de diapositive 3">
            <a:extLst>
              <a:ext uri="{FF2B5EF4-FFF2-40B4-BE49-F238E27FC236}">
                <a16:creationId xmlns:a16="http://schemas.microsoft.com/office/drawing/2014/main" id="{84C6119C-5A24-D91D-808F-C0ED15544E4A}"/>
              </a:ext>
            </a:extLst>
          </p:cNvPr>
          <p:cNvSpPr>
            <a:spLocks noGrp="1"/>
          </p:cNvSpPr>
          <p:nvPr>
            <p:ph type="sldNum" sz="quarter" idx="12"/>
          </p:nvPr>
        </p:nvSpPr>
        <p:spPr/>
        <p:txBody>
          <a:bodyPr/>
          <a:lstStyle/>
          <a:p>
            <a:fld id="{C1FF6DA9-008F-8B48-92A6-B652298478BF}" type="slidenum">
              <a:rPr lang="en-US" sz="2400" smtClean="0"/>
              <a:t>7</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A06F6EB9-2087-121C-8A9D-5D1EC21FBD09}"/>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151732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B4657D-2502-4165-1DD8-9C0FBD9AA1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E378C9-4359-6A81-F3FB-BC0EC9616A89}"/>
              </a:ext>
            </a:extLst>
          </p:cNvPr>
          <p:cNvSpPr>
            <a:spLocks noGrp="1"/>
          </p:cNvSpPr>
          <p:nvPr>
            <p:ph type="title"/>
          </p:nvPr>
        </p:nvSpPr>
        <p:spPr>
          <a:xfrm>
            <a:off x="457200" y="745283"/>
            <a:ext cx="8229600" cy="1143000"/>
          </a:xfrm>
        </p:spPr>
        <p:txBody>
          <a:bodyPr>
            <a:normAutofit/>
          </a:bodyPr>
          <a:lstStyle/>
          <a:p>
            <a:r>
              <a:rPr lang="fr-FR" b="1" dirty="0"/>
              <a:t>📂Types de données de base</a:t>
            </a:r>
            <a:endParaRPr b="1" dirty="0"/>
          </a:p>
        </p:txBody>
      </p:sp>
      <p:sp>
        <p:nvSpPr>
          <p:cNvPr id="3" name="Content Placeholder 2">
            <a:extLst>
              <a:ext uri="{FF2B5EF4-FFF2-40B4-BE49-F238E27FC236}">
                <a16:creationId xmlns:a16="http://schemas.microsoft.com/office/drawing/2014/main" id="{50E44EAF-3261-5F4E-B36C-913D846AAA6A}"/>
              </a:ext>
            </a:extLst>
          </p:cNvPr>
          <p:cNvSpPr>
            <a:spLocks noGrp="1"/>
          </p:cNvSpPr>
          <p:nvPr>
            <p:ph idx="1"/>
          </p:nvPr>
        </p:nvSpPr>
        <p:spPr>
          <a:xfrm>
            <a:off x="457200" y="1761564"/>
            <a:ext cx="8229600" cy="4959911"/>
          </a:xfrm>
        </p:spPr>
        <p:txBody>
          <a:bodyPr>
            <a:normAutofit/>
          </a:bodyPr>
          <a:lstStyle/>
          <a:p>
            <a:pPr marL="342900" marR="0" lvl="0" indent="-342900" fontAlgn="base">
              <a:lnSpc>
                <a:spcPct val="100000"/>
              </a:lnSpc>
              <a:spcBef>
                <a:spcPct val="20000"/>
              </a:spcBef>
              <a:spcAft>
                <a:spcPct val="0"/>
              </a:spcAft>
              <a:buClrTx/>
              <a:buSzTx/>
              <a:buFont typeface="Arial"/>
              <a:buChar char="•"/>
              <a:tabLst/>
            </a:pPr>
            <a:r>
              <a:rPr lang="fr-FR" altLang="fr-FR" sz="3200" dirty="0"/>
              <a:t>Données numériques : Valeurs quantifiables (ex. : montants, températures).</a:t>
            </a:r>
          </a:p>
          <a:p>
            <a:pPr marL="342900" marR="0" lvl="0" indent="-342900" fontAlgn="base">
              <a:lnSpc>
                <a:spcPct val="100000"/>
              </a:lnSpc>
              <a:spcBef>
                <a:spcPct val="20000"/>
              </a:spcBef>
              <a:spcAft>
                <a:spcPct val="0"/>
              </a:spcAft>
              <a:buClrTx/>
              <a:buSzTx/>
              <a:buFont typeface="Arial"/>
              <a:buChar char="•"/>
              <a:tabLst/>
            </a:pPr>
            <a:r>
              <a:rPr lang="fr-FR" altLang="fr-FR" sz="3200" dirty="0"/>
              <a:t>Données textuelles : Informations sous forme de texte (ex. : noms, adresses).</a:t>
            </a:r>
          </a:p>
          <a:p>
            <a:pPr marL="342900" marR="0" lvl="0" indent="-342900" fontAlgn="base">
              <a:lnSpc>
                <a:spcPct val="100000"/>
              </a:lnSpc>
              <a:spcBef>
                <a:spcPct val="20000"/>
              </a:spcBef>
              <a:spcAft>
                <a:spcPct val="0"/>
              </a:spcAft>
              <a:buClrTx/>
              <a:buSzTx/>
              <a:buFont typeface="Arial"/>
              <a:buChar char="•"/>
              <a:tabLst/>
            </a:pPr>
            <a:r>
              <a:rPr lang="fr-FR" altLang="fr-FR" sz="3200" dirty="0"/>
              <a:t>Données logiques / booléennes : Valeurs vrai/faux (ex. : statut actif/inactif).</a:t>
            </a:r>
          </a:p>
          <a:p>
            <a:pPr marL="342900" marR="0" lvl="0" indent="-342900" fontAlgn="base">
              <a:lnSpc>
                <a:spcPct val="100000"/>
              </a:lnSpc>
              <a:spcBef>
                <a:spcPct val="20000"/>
              </a:spcBef>
              <a:spcAft>
                <a:spcPct val="0"/>
              </a:spcAft>
              <a:buClrTx/>
              <a:buSzTx/>
              <a:buFont typeface="Arial"/>
              <a:buChar char="•"/>
              <a:tabLst/>
            </a:pPr>
            <a:r>
              <a:rPr lang="fr-FR" altLang="fr-FR" sz="3200" dirty="0"/>
              <a:t>Exemples concrets : Solde bancaire, commentaires clients, autorisation de transaction.</a:t>
            </a:r>
          </a:p>
        </p:txBody>
      </p:sp>
      <p:sp>
        <p:nvSpPr>
          <p:cNvPr id="4" name="Espace réservé du numéro de diapositive 3">
            <a:extLst>
              <a:ext uri="{FF2B5EF4-FFF2-40B4-BE49-F238E27FC236}">
                <a16:creationId xmlns:a16="http://schemas.microsoft.com/office/drawing/2014/main" id="{F9616EE1-5A64-A39B-0B35-67F383E90291}"/>
              </a:ext>
            </a:extLst>
          </p:cNvPr>
          <p:cNvSpPr>
            <a:spLocks noGrp="1"/>
          </p:cNvSpPr>
          <p:nvPr>
            <p:ph type="sldNum" sz="quarter" idx="12"/>
          </p:nvPr>
        </p:nvSpPr>
        <p:spPr/>
        <p:txBody>
          <a:bodyPr/>
          <a:lstStyle/>
          <a:p>
            <a:fld id="{C1FF6DA9-008F-8B48-92A6-B652298478BF}" type="slidenum">
              <a:rPr lang="en-US" sz="2400" smtClean="0"/>
              <a:t>8</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B82D86A5-C853-BC3B-7EE7-11B1BAFC6567}"/>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3422730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4E4CA-71D7-DCF2-9CE4-E7E519B92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F24556-30CF-495B-4511-B009E51AAB06}"/>
              </a:ext>
            </a:extLst>
          </p:cNvPr>
          <p:cNvSpPr>
            <a:spLocks noGrp="1"/>
          </p:cNvSpPr>
          <p:nvPr>
            <p:ph type="title"/>
          </p:nvPr>
        </p:nvSpPr>
        <p:spPr>
          <a:xfrm>
            <a:off x="457200" y="745283"/>
            <a:ext cx="8229600" cy="1143000"/>
          </a:xfrm>
        </p:spPr>
        <p:txBody>
          <a:bodyPr>
            <a:normAutofit/>
          </a:bodyPr>
          <a:lstStyle/>
          <a:p>
            <a:r>
              <a:rPr lang="fr-FR" b="1" dirty="0"/>
              <a:t>🗃️Types de données spécifiques</a:t>
            </a:r>
            <a:endParaRPr b="1" dirty="0"/>
          </a:p>
        </p:txBody>
      </p:sp>
      <p:sp>
        <p:nvSpPr>
          <p:cNvPr id="3" name="Content Placeholder 2">
            <a:extLst>
              <a:ext uri="{FF2B5EF4-FFF2-40B4-BE49-F238E27FC236}">
                <a16:creationId xmlns:a16="http://schemas.microsoft.com/office/drawing/2014/main" id="{9ED14062-7A03-579A-1429-4210148AEA24}"/>
              </a:ext>
            </a:extLst>
          </p:cNvPr>
          <p:cNvSpPr>
            <a:spLocks noGrp="1"/>
          </p:cNvSpPr>
          <p:nvPr>
            <p:ph idx="1"/>
          </p:nvPr>
        </p:nvSpPr>
        <p:spPr>
          <a:xfrm>
            <a:off x="457200" y="1761564"/>
            <a:ext cx="8229600" cy="4959911"/>
          </a:xfrm>
        </p:spPr>
        <p:txBody>
          <a:bodyPr>
            <a:normAutofit lnSpcReduction="10000"/>
          </a:bodyPr>
          <a:lstStyle/>
          <a:p>
            <a:pPr marL="342900" marR="0" lvl="0" indent="-342900" fontAlgn="base">
              <a:spcBef>
                <a:spcPct val="20000"/>
              </a:spcBef>
              <a:spcAft>
                <a:spcPct val="0"/>
              </a:spcAft>
              <a:buClrTx/>
              <a:buSzTx/>
              <a:buFont typeface="Arial"/>
              <a:buChar char="•"/>
              <a:tabLst/>
            </a:pPr>
            <a:r>
              <a:rPr lang="fr-FR" altLang="fr-FR" sz="3200" dirty="0"/>
              <a:t>Tableaux de données : Organisation des informations sous forme de lignes et colonnes pour faciliter le tri et l’analyse (ex. : relevé bancaire).</a:t>
            </a:r>
          </a:p>
          <a:p>
            <a:pPr marL="342900" marR="0" lvl="0" indent="-342900" fontAlgn="base">
              <a:spcBef>
                <a:spcPct val="20000"/>
              </a:spcBef>
              <a:spcAft>
                <a:spcPct val="0"/>
              </a:spcAft>
              <a:buClrTx/>
              <a:buSzTx/>
              <a:buFont typeface="Arial"/>
              <a:buChar char="•"/>
              <a:tabLst/>
            </a:pPr>
            <a:r>
              <a:rPr lang="fr-FR" altLang="fr-FR" sz="3200" dirty="0"/>
              <a:t>Séries temporelles : Données collectées et ordonnées chronologiquement (ex. : évolution du cours boursier au fil du temps).</a:t>
            </a:r>
          </a:p>
          <a:p>
            <a:pPr marL="342900" marR="0" lvl="0" indent="-342900" fontAlgn="base">
              <a:spcBef>
                <a:spcPct val="20000"/>
              </a:spcBef>
              <a:spcAft>
                <a:spcPct val="0"/>
              </a:spcAft>
              <a:buClrTx/>
              <a:buSzTx/>
              <a:buFont typeface="Arial"/>
              <a:buChar char="•"/>
              <a:tabLst/>
            </a:pPr>
            <a:r>
              <a:rPr lang="fr-FR" altLang="fr-FR" sz="3200" dirty="0"/>
              <a:t>Images : Informations visuelles utilisées pour vérifier des documents financiers (ex. : chèques scannés, signatures).</a:t>
            </a:r>
          </a:p>
        </p:txBody>
      </p:sp>
      <p:sp>
        <p:nvSpPr>
          <p:cNvPr id="4" name="Espace réservé du numéro de diapositive 3">
            <a:extLst>
              <a:ext uri="{FF2B5EF4-FFF2-40B4-BE49-F238E27FC236}">
                <a16:creationId xmlns:a16="http://schemas.microsoft.com/office/drawing/2014/main" id="{63557A5A-B0E2-199A-D867-99A3678B89B9}"/>
              </a:ext>
            </a:extLst>
          </p:cNvPr>
          <p:cNvSpPr>
            <a:spLocks noGrp="1"/>
          </p:cNvSpPr>
          <p:nvPr>
            <p:ph type="sldNum" sz="quarter" idx="12"/>
          </p:nvPr>
        </p:nvSpPr>
        <p:spPr/>
        <p:txBody>
          <a:bodyPr/>
          <a:lstStyle/>
          <a:p>
            <a:fld id="{C1FF6DA9-008F-8B48-92A6-B652298478BF}" type="slidenum">
              <a:rPr lang="en-US" sz="2400" smtClean="0"/>
              <a:t>9</a:t>
            </a:fld>
            <a:endParaRPr lang="en-US" sz="2400"/>
          </a:p>
        </p:txBody>
      </p:sp>
      <p:pic>
        <p:nvPicPr>
          <p:cNvPr id="6" name="Image 5" descr="Une image contenant Police, Graphique, capture d’écran, texte&#10;&#10;Le contenu généré par l’IA peut être incorrect.">
            <a:extLst>
              <a:ext uri="{FF2B5EF4-FFF2-40B4-BE49-F238E27FC236}">
                <a16:creationId xmlns:a16="http://schemas.microsoft.com/office/drawing/2014/main" id="{026904E2-0536-5790-05C9-F8A1BBDDF989}"/>
              </a:ext>
            </a:extLst>
          </p:cNvPr>
          <p:cNvPicPr>
            <a:picLocks noChangeAspect="1"/>
          </p:cNvPicPr>
          <p:nvPr/>
        </p:nvPicPr>
        <p:blipFill>
          <a:blip r:embed="rId2"/>
          <a:stretch>
            <a:fillRect/>
          </a:stretch>
        </p:blipFill>
        <p:spPr>
          <a:xfrm>
            <a:off x="1" y="-20055"/>
            <a:ext cx="3185220" cy="880668"/>
          </a:xfrm>
          <a:prstGeom prst="rect">
            <a:avLst/>
          </a:prstGeom>
        </p:spPr>
      </p:pic>
    </p:spTree>
    <p:extLst>
      <p:ext uri="{BB962C8B-B14F-4D97-AF65-F5344CB8AC3E}">
        <p14:creationId xmlns:p14="http://schemas.microsoft.com/office/powerpoint/2010/main" val="19052529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315</TotalTime>
  <Words>2578</Words>
  <Application>Microsoft Office PowerPoint</Application>
  <PresentationFormat>Affichage à l'écran (4:3)</PresentationFormat>
  <Paragraphs>284</Paragraphs>
  <Slides>37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37</vt:i4>
      </vt:variant>
    </vt:vector>
  </HeadingPairs>
  <TitlesOfParts>
    <vt:vector size="43" baseType="lpstr">
      <vt:lpstr>Aptos</vt:lpstr>
      <vt:lpstr>Arial</vt:lpstr>
      <vt:lpstr>Calibri</vt:lpstr>
      <vt:lpstr>DejaVu Sans</vt:lpstr>
      <vt:lpstr>Times New Roman</vt:lpstr>
      <vt:lpstr>Office Theme</vt:lpstr>
      <vt:lpstr>Science des données et intelligence artificielle pour analyse des données financières et la détection de fraude</vt:lpstr>
      <vt:lpstr>Plan de la présentation</vt:lpstr>
      <vt:lpstr>🗃️Les données</vt:lpstr>
      <vt:lpstr>🗃️Les données</vt:lpstr>
      <vt:lpstr>🗃️Les données</vt:lpstr>
      <vt:lpstr>🧠Science des données</vt:lpstr>
      <vt:lpstr>📌Importance des données</vt:lpstr>
      <vt:lpstr>📂Types de données de base</vt:lpstr>
      <vt:lpstr>🗃️Types de données spécifiques</vt:lpstr>
      <vt:lpstr>🧹Traitement des données</vt:lpstr>
      <vt:lpstr>📊Visualisation des données</vt:lpstr>
      <vt:lpstr>🔐Sécurité des données</vt:lpstr>
      <vt:lpstr>🔑Bonnes pratiques des utilisateurs</vt:lpstr>
      <vt:lpstr>🔑Bonnes pratiques des utilisateurs</vt:lpstr>
      <vt:lpstr>🔑Bonnes pratiques des utilisateurs</vt:lpstr>
      <vt:lpstr>🔑Bonnes pratiques des utilisateurs</vt:lpstr>
      <vt:lpstr>🤖IA dans le domaine des finances</vt:lpstr>
      <vt:lpstr>🕵️‍♂️Contrôle et détection de fraudes</vt:lpstr>
      <vt:lpstr>🔄Cycle de vie des données</vt:lpstr>
      <vt:lpstr>🔄Cycle de vie des données</vt:lpstr>
      <vt:lpstr>🧰Outils et technologies</vt:lpstr>
      <vt:lpstr>🌍Pourquoi choisir l’Open Source?</vt:lpstr>
      <vt:lpstr>🌍Pourquoi choisir l’Open Source?</vt:lpstr>
      <vt:lpstr>📊Big Data et volume croissant</vt:lpstr>
      <vt:lpstr>💼Exemples d’applications</vt:lpstr>
      <vt:lpstr>💼Projet en science de données</vt:lpstr>
      <vt:lpstr>💼Projet en science de données</vt:lpstr>
      <vt:lpstr>💼Projet en science de données</vt:lpstr>
      <vt:lpstr>🎯Différents types de modèles</vt:lpstr>
      <vt:lpstr>🎯Différents types de modèles</vt:lpstr>
      <vt:lpstr>🎯Différents types de modèles</vt:lpstr>
      <vt:lpstr>🎯Différents types de modèles</vt:lpstr>
      <vt:lpstr>⚖️Défis et limites de l’IA en finance</vt:lpstr>
      <vt:lpstr>⚖️Défis et limites de l’IA en finance</vt:lpstr>
      <vt:lpstr>🚀Perspectives</vt:lpstr>
      <vt:lpstr>Conclusion</vt:lpstr>
      <vt:lpstr>Merci pour votre attention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InfraRed</cp:lastModifiedBy>
  <cp:revision>38</cp:revision>
  <dcterms:created xsi:type="dcterms:W3CDTF">2013-01-27T09:14:16Z</dcterms:created>
  <dcterms:modified xsi:type="dcterms:W3CDTF">2025-06-14T21:22:46Z</dcterms:modified>
  <cp:category/>
</cp:coreProperties>
</file>