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1"/>
  </p:notesMasterIdLst>
  <p:sldIdLst>
    <p:sldId id="256" r:id="rId2"/>
    <p:sldId id="258" r:id="rId3"/>
    <p:sldId id="259" r:id="rId4"/>
    <p:sldId id="262" r:id="rId5"/>
    <p:sldId id="263" r:id="rId6"/>
    <p:sldId id="265" r:id="rId7"/>
    <p:sldId id="266" r:id="rId8"/>
    <p:sldId id="267" r:id="rId9"/>
    <p:sldId id="268" r:id="rId10"/>
    <p:sldId id="269" r:id="rId11"/>
    <p:sldId id="270" r:id="rId12"/>
    <p:sldId id="271" r:id="rId13"/>
    <p:sldId id="272" r:id="rId14"/>
    <p:sldId id="274" r:id="rId15"/>
    <p:sldId id="275" r:id="rId16"/>
    <p:sldId id="276" r:id="rId17"/>
    <p:sldId id="277" r:id="rId18"/>
    <p:sldId id="278" r:id="rId19"/>
    <p:sldId id="279" r:id="rId20"/>
    <p:sldId id="280" r:id="rId21"/>
    <p:sldId id="281" r:id="rId22"/>
    <p:sldId id="282" r:id="rId23"/>
    <p:sldId id="283" r:id="rId24"/>
    <p:sldId id="284" r:id="rId25"/>
    <p:sldId id="286" r:id="rId26"/>
    <p:sldId id="287" r:id="rId27"/>
    <p:sldId id="288" r:id="rId28"/>
    <p:sldId id="289"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A8BB3D-E250-40B2-B5F7-48D6FF4FD33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415A3F69-B792-4221-9469-5A1361D96B49}">
      <dgm:prSet/>
      <dgm:spPr/>
      <dgm:t>
        <a:bodyPr/>
        <a:lstStyle/>
        <a:p>
          <a:pPr rtl="0"/>
          <a:r>
            <a:rPr lang="en-GB" b="0" i="0" dirty="0" smtClean="0"/>
            <a:t>Sales </a:t>
          </a:r>
          <a:r>
            <a:rPr lang="en-GB" b="0" i="0" dirty="0" smtClean="0"/>
            <a:t>activities cover 49 Provinces in the entire Country under the following situation;</a:t>
          </a:r>
          <a:endParaRPr lang="en-US" dirty="0"/>
        </a:p>
      </dgm:t>
    </dgm:pt>
    <dgm:pt modelId="{2E1D03BA-D453-4A11-ABC7-1C0F37305FC2}" type="parTrans" cxnId="{2D11272B-C6E3-4EFE-AB41-07012256C399}">
      <dgm:prSet/>
      <dgm:spPr/>
      <dgm:t>
        <a:bodyPr/>
        <a:lstStyle/>
        <a:p>
          <a:endParaRPr lang="en-US"/>
        </a:p>
      </dgm:t>
    </dgm:pt>
    <dgm:pt modelId="{40448AF4-462C-427C-976A-F4E44DC939DE}" type="sibTrans" cxnId="{2D11272B-C6E3-4EFE-AB41-07012256C399}">
      <dgm:prSet/>
      <dgm:spPr/>
      <dgm:t>
        <a:bodyPr/>
        <a:lstStyle/>
        <a:p>
          <a:endParaRPr lang="en-US"/>
        </a:p>
      </dgm:t>
    </dgm:pt>
    <dgm:pt modelId="{AC95C825-7F31-4695-8E37-F0EB120108B2}">
      <dgm:prSet/>
      <dgm:spPr/>
      <dgm:t>
        <a:bodyPr/>
        <a:lstStyle/>
        <a:p>
          <a:pPr rtl="0"/>
          <a:r>
            <a:rPr lang="en-GB" b="0" i="0" smtClean="0"/>
            <a:t>Increasing overhead.</a:t>
          </a:r>
          <a:endParaRPr lang="en-US"/>
        </a:p>
      </dgm:t>
    </dgm:pt>
    <dgm:pt modelId="{E0851F31-6DBF-40A4-BDFA-E139800E047D}" type="parTrans" cxnId="{F196DAD2-775C-4585-BB2B-F2CB43F35D61}">
      <dgm:prSet/>
      <dgm:spPr/>
      <dgm:t>
        <a:bodyPr/>
        <a:lstStyle/>
        <a:p>
          <a:endParaRPr lang="en-US"/>
        </a:p>
      </dgm:t>
    </dgm:pt>
    <dgm:pt modelId="{B7A737E0-F936-473C-967D-26138B68D78B}" type="sibTrans" cxnId="{F196DAD2-775C-4585-BB2B-F2CB43F35D61}">
      <dgm:prSet/>
      <dgm:spPr/>
      <dgm:t>
        <a:bodyPr/>
        <a:lstStyle/>
        <a:p>
          <a:endParaRPr lang="en-US"/>
        </a:p>
      </dgm:t>
    </dgm:pt>
    <dgm:pt modelId="{B9DC4191-E3D7-4330-8B52-B38B2567EAF9}">
      <dgm:prSet/>
      <dgm:spPr/>
      <dgm:t>
        <a:bodyPr/>
        <a:lstStyle/>
        <a:p>
          <a:pPr rtl="0"/>
          <a:r>
            <a:rPr lang="en-GB" b="0" i="0" smtClean="0"/>
            <a:t>High cost of logistics/transportation/distribution across network of Customers.</a:t>
          </a:r>
          <a:endParaRPr lang="en-US"/>
        </a:p>
      </dgm:t>
    </dgm:pt>
    <dgm:pt modelId="{A419E5BD-7641-4E6D-A614-73B2F5106FDA}" type="parTrans" cxnId="{340AAA47-FF47-4C9A-8B48-20500D10ACC0}">
      <dgm:prSet/>
      <dgm:spPr/>
      <dgm:t>
        <a:bodyPr/>
        <a:lstStyle/>
        <a:p>
          <a:endParaRPr lang="en-US"/>
        </a:p>
      </dgm:t>
    </dgm:pt>
    <dgm:pt modelId="{8AA69D1C-B0E1-478C-95BD-F52905F73484}" type="sibTrans" cxnId="{340AAA47-FF47-4C9A-8B48-20500D10ACC0}">
      <dgm:prSet/>
      <dgm:spPr/>
      <dgm:t>
        <a:bodyPr/>
        <a:lstStyle/>
        <a:p>
          <a:endParaRPr lang="en-US"/>
        </a:p>
      </dgm:t>
    </dgm:pt>
    <dgm:pt modelId="{22DE53F5-C98E-4334-BC16-6473CF14D51B}">
      <dgm:prSet/>
      <dgm:spPr/>
      <dgm:t>
        <a:bodyPr/>
        <a:lstStyle/>
        <a:p>
          <a:pPr rtl="0"/>
          <a:r>
            <a:rPr lang="en-GB" b="0" i="0" smtClean="0"/>
            <a:t>Customer concentration/population across various provinces</a:t>
          </a:r>
          <a:endParaRPr lang="en-US"/>
        </a:p>
      </dgm:t>
    </dgm:pt>
    <dgm:pt modelId="{286B8370-7E66-47CB-936B-D77735684856}" type="parTrans" cxnId="{D42CAAD2-1EF6-47F2-91B7-28A4227059C0}">
      <dgm:prSet/>
      <dgm:spPr/>
      <dgm:t>
        <a:bodyPr/>
        <a:lstStyle/>
        <a:p>
          <a:endParaRPr lang="en-US"/>
        </a:p>
      </dgm:t>
    </dgm:pt>
    <dgm:pt modelId="{68FA7CD3-415F-4268-BEB9-8D545108B409}" type="sibTrans" cxnId="{D42CAAD2-1EF6-47F2-91B7-28A4227059C0}">
      <dgm:prSet/>
      <dgm:spPr/>
      <dgm:t>
        <a:bodyPr/>
        <a:lstStyle/>
        <a:p>
          <a:endParaRPr lang="en-US"/>
        </a:p>
      </dgm:t>
    </dgm:pt>
    <dgm:pt modelId="{BADBDE45-0F30-4EDE-B462-6A9D1CF8C6B1}">
      <dgm:prSet/>
      <dgm:spPr/>
      <dgm:t>
        <a:bodyPr/>
        <a:lstStyle/>
        <a:p>
          <a:pPr rtl="0"/>
          <a:r>
            <a:rPr lang="en-GB" b="0" i="0" smtClean="0"/>
            <a:t>Customer service and support inadequate</a:t>
          </a:r>
          <a:endParaRPr lang="en-US"/>
        </a:p>
      </dgm:t>
    </dgm:pt>
    <dgm:pt modelId="{36B6BEB2-9ADE-451A-B70A-152BC9442F73}" type="parTrans" cxnId="{B8769AC8-EED3-4107-90C6-05037152F540}">
      <dgm:prSet/>
      <dgm:spPr/>
      <dgm:t>
        <a:bodyPr/>
        <a:lstStyle/>
        <a:p>
          <a:endParaRPr lang="en-US"/>
        </a:p>
      </dgm:t>
    </dgm:pt>
    <dgm:pt modelId="{6066289B-2FD7-46EF-A23F-F7F4D7A0EC1D}" type="sibTrans" cxnId="{B8769AC8-EED3-4107-90C6-05037152F540}">
      <dgm:prSet/>
      <dgm:spPr/>
      <dgm:t>
        <a:bodyPr/>
        <a:lstStyle/>
        <a:p>
          <a:endParaRPr lang="en-US"/>
        </a:p>
      </dgm:t>
    </dgm:pt>
    <dgm:pt modelId="{D6DCA244-5925-4E0A-BE1A-32BA3AAE9F9C}">
      <dgm:prSet/>
      <dgm:spPr/>
      <dgm:t>
        <a:bodyPr/>
        <a:lstStyle/>
        <a:p>
          <a:pPr rtl="0"/>
          <a:r>
            <a:rPr lang="en-GB" b="0" i="0" smtClean="0"/>
            <a:t>Monitoring across board is cumbersome</a:t>
          </a:r>
          <a:endParaRPr lang="en-US"/>
        </a:p>
      </dgm:t>
    </dgm:pt>
    <dgm:pt modelId="{551349B8-DFA1-428C-8716-9B14A3B5ADB8}" type="parTrans" cxnId="{878A3F65-D69A-400E-A741-B1FABED6EC17}">
      <dgm:prSet/>
      <dgm:spPr/>
      <dgm:t>
        <a:bodyPr/>
        <a:lstStyle/>
        <a:p>
          <a:endParaRPr lang="en-US"/>
        </a:p>
      </dgm:t>
    </dgm:pt>
    <dgm:pt modelId="{2136FADE-45AE-4D5F-806F-BD328C6169CD}" type="sibTrans" cxnId="{878A3F65-D69A-400E-A741-B1FABED6EC17}">
      <dgm:prSet/>
      <dgm:spPr/>
      <dgm:t>
        <a:bodyPr/>
        <a:lstStyle/>
        <a:p>
          <a:endParaRPr lang="en-US"/>
        </a:p>
      </dgm:t>
    </dgm:pt>
    <dgm:pt modelId="{3BFCC291-E2F2-4057-A994-D5648C960F6B}">
      <dgm:prSet/>
      <dgm:spPr/>
      <dgm:t>
        <a:bodyPr/>
        <a:lstStyle/>
        <a:p>
          <a:pPr rtl="0"/>
          <a:r>
            <a:rPr lang="en-GB" b="0" i="0" smtClean="0"/>
            <a:t>Globalization constitutes impediment to growth and development</a:t>
          </a:r>
          <a:endParaRPr lang="en-US"/>
        </a:p>
      </dgm:t>
    </dgm:pt>
    <dgm:pt modelId="{1DABE507-92DD-405E-90D1-B644F5736A9D}" type="parTrans" cxnId="{784C7D4A-9195-497F-A163-2733760B3A07}">
      <dgm:prSet/>
      <dgm:spPr/>
      <dgm:t>
        <a:bodyPr/>
        <a:lstStyle/>
        <a:p>
          <a:endParaRPr lang="en-US"/>
        </a:p>
      </dgm:t>
    </dgm:pt>
    <dgm:pt modelId="{684D369B-E965-4495-AEB9-D11AD41DDB4B}" type="sibTrans" cxnId="{784C7D4A-9195-497F-A163-2733760B3A07}">
      <dgm:prSet/>
      <dgm:spPr/>
      <dgm:t>
        <a:bodyPr/>
        <a:lstStyle/>
        <a:p>
          <a:endParaRPr lang="en-US"/>
        </a:p>
      </dgm:t>
    </dgm:pt>
    <dgm:pt modelId="{2E8AF963-A065-4AD9-9C91-3F220B519E8B}" type="pres">
      <dgm:prSet presAssocID="{D8A8BB3D-E250-40B2-B5F7-48D6FF4FD338}" presName="linearFlow" presStyleCnt="0">
        <dgm:presLayoutVars>
          <dgm:dir/>
          <dgm:animLvl val="lvl"/>
          <dgm:resizeHandles val="exact"/>
        </dgm:presLayoutVars>
      </dgm:prSet>
      <dgm:spPr/>
      <dgm:t>
        <a:bodyPr/>
        <a:lstStyle/>
        <a:p>
          <a:endParaRPr lang="en-US"/>
        </a:p>
      </dgm:t>
    </dgm:pt>
    <dgm:pt modelId="{FE2CDFD7-D751-4A3E-A09B-7D4D25579862}" type="pres">
      <dgm:prSet presAssocID="{415A3F69-B792-4221-9469-5A1361D96B49}" presName="composite" presStyleCnt="0"/>
      <dgm:spPr/>
    </dgm:pt>
    <dgm:pt modelId="{3E7B76CE-9D3F-4DA2-AE13-3A4DA2CA2B49}" type="pres">
      <dgm:prSet presAssocID="{415A3F69-B792-4221-9469-5A1361D96B49}" presName="parentText" presStyleLbl="alignNode1" presStyleIdx="0" presStyleCnt="1">
        <dgm:presLayoutVars>
          <dgm:chMax val="1"/>
          <dgm:bulletEnabled val="1"/>
        </dgm:presLayoutVars>
      </dgm:prSet>
      <dgm:spPr/>
      <dgm:t>
        <a:bodyPr/>
        <a:lstStyle/>
        <a:p>
          <a:endParaRPr lang="en-US"/>
        </a:p>
      </dgm:t>
    </dgm:pt>
    <dgm:pt modelId="{E79F9C67-D9B4-4C2A-8166-BDD4062E2421}" type="pres">
      <dgm:prSet presAssocID="{415A3F69-B792-4221-9469-5A1361D96B49}" presName="descendantText" presStyleLbl="alignAcc1" presStyleIdx="0" presStyleCnt="1">
        <dgm:presLayoutVars>
          <dgm:bulletEnabled val="1"/>
        </dgm:presLayoutVars>
      </dgm:prSet>
      <dgm:spPr/>
      <dgm:t>
        <a:bodyPr/>
        <a:lstStyle/>
        <a:p>
          <a:endParaRPr lang="en-US"/>
        </a:p>
      </dgm:t>
    </dgm:pt>
  </dgm:ptLst>
  <dgm:cxnLst>
    <dgm:cxn modelId="{340AAA47-FF47-4C9A-8B48-20500D10ACC0}" srcId="{415A3F69-B792-4221-9469-5A1361D96B49}" destId="{B9DC4191-E3D7-4330-8B52-B38B2567EAF9}" srcOrd="1" destOrd="0" parTransId="{A419E5BD-7641-4E6D-A614-73B2F5106FDA}" sibTransId="{8AA69D1C-B0E1-478C-95BD-F52905F73484}"/>
    <dgm:cxn modelId="{550AA3EF-0B46-4ABA-A907-A4AF4E9568C3}" type="presOf" srcId="{AC95C825-7F31-4695-8E37-F0EB120108B2}" destId="{E79F9C67-D9B4-4C2A-8166-BDD4062E2421}" srcOrd="0" destOrd="0" presId="urn:microsoft.com/office/officeart/2005/8/layout/chevron2"/>
    <dgm:cxn modelId="{878A3F65-D69A-400E-A741-B1FABED6EC17}" srcId="{415A3F69-B792-4221-9469-5A1361D96B49}" destId="{D6DCA244-5925-4E0A-BE1A-32BA3AAE9F9C}" srcOrd="4" destOrd="0" parTransId="{551349B8-DFA1-428C-8716-9B14A3B5ADB8}" sibTransId="{2136FADE-45AE-4D5F-806F-BD328C6169CD}"/>
    <dgm:cxn modelId="{9E272BA8-D6D0-431E-A3BD-CE553D149244}" type="presOf" srcId="{D8A8BB3D-E250-40B2-B5F7-48D6FF4FD338}" destId="{2E8AF963-A065-4AD9-9C91-3F220B519E8B}" srcOrd="0" destOrd="0" presId="urn:microsoft.com/office/officeart/2005/8/layout/chevron2"/>
    <dgm:cxn modelId="{B8769AC8-EED3-4107-90C6-05037152F540}" srcId="{415A3F69-B792-4221-9469-5A1361D96B49}" destId="{BADBDE45-0F30-4EDE-B462-6A9D1CF8C6B1}" srcOrd="3" destOrd="0" parTransId="{36B6BEB2-9ADE-451A-B70A-152BC9442F73}" sibTransId="{6066289B-2FD7-46EF-A23F-F7F4D7A0EC1D}"/>
    <dgm:cxn modelId="{FEAF5CC4-30BB-48AF-926C-48606DEB2A90}" type="presOf" srcId="{3BFCC291-E2F2-4057-A994-D5648C960F6B}" destId="{E79F9C67-D9B4-4C2A-8166-BDD4062E2421}" srcOrd="0" destOrd="5" presId="urn:microsoft.com/office/officeart/2005/8/layout/chevron2"/>
    <dgm:cxn modelId="{2D11272B-C6E3-4EFE-AB41-07012256C399}" srcId="{D8A8BB3D-E250-40B2-B5F7-48D6FF4FD338}" destId="{415A3F69-B792-4221-9469-5A1361D96B49}" srcOrd="0" destOrd="0" parTransId="{2E1D03BA-D453-4A11-ABC7-1C0F37305FC2}" sibTransId="{40448AF4-462C-427C-976A-F4E44DC939DE}"/>
    <dgm:cxn modelId="{9EF3170B-FBFC-42D0-B381-51F8123419BD}" type="presOf" srcId="{22DE53F5-C98E-4334-BC16-6473CF14D51B}" destId="{E79F9C67-D9B4-4C2A-8166-BDD4062E2421}" srcOrd="0" destOrd="2" presId="urn:microsoft.com/office/officeart/2005/8/layout/chevron2"/>
    <dgm:cxn modelId="{8ACEE195-D61E-47F9-B292-208A4B29BE72}" type="presOf" srcId="{BADBDE45-0F30-4EDE-B462-6A9D1CF8C6B1}" destId="{E79F9C67-D9B4-4C2A-8166-BDD4062E2421}" srcOrd="0" destOrd="3" presId="urn:microsoft.com/office/officeart/2005/8/layout/chevron2"/>
    <dgm:cxn modelId="{D42CAAD2-1EF6-47F2-91B7-28A4227059C0}" srcId="{415A3F69-B792-4221-9469-5A1361D96B49}" destId="{22DE53F5-C98E-4334-BC16-6473CF14D51B}" srcOrd="2" destOrd="0" parTransId="{286B8370-7E66-47CB-936B-D77735684856}" sibTransId="{68FA7CD3-415F-4268-BEB9-8D545108B409}"/>
    <dgm:cxn modelId="{784C7D4A-9195-497F-A163-2733760B3A07}" srcId="{415A3F69-B792-4221-9469-5A1361D96B49}" destId="{3BFCC291-E2F2-4057-A994-D5648C960F6B}" srcOrd="5" destOrd="0" parTransId="{1DABE507-92DD-405E-90D1-B644F5736A9D}" sibTransId="{684D369B-E965-4495-AEB9-D11AD41DDB4B}"/>
    <dgm:cxn modelId="{835DC7C8-DE13-402B-818D-AC14BE50D215}" type="presOf" srcId="{D6DCA244-5925-4E0A-BE1A-32BA3AAE9F9C}" destId="{E79F9C67-D9B4-4C2A-8166-BDD4062E2421}" srcOrd="0" destOrd="4" presId="urn:microsoft.com/office/officeart/2005/8/layout/chevron2"/>
    <dgm:cxn modelId="{D8E18505-C6BD-434F-92AE-812812644478}" type="presOf" srcId="{B9DC4191-E3D7-4330-8B52-B38B2567EAF9}" destId="{E79F9C67-D9B4-4C2A-8166-BDD4062E2421}" srcOrd="0" destOrd="1" presId="urn:microsoft.com/office/officeart/2005/8/layout/chevron2"/>
    <dgm:cxn modelId="{F196DAD2-775C-4585-BB2B-F2CB43F35D61}" srcId="{415A3F69-B792-4221-9469-5A1361D96B49}" destId="{AC95C825-7F31-4695-8E37-F0EB120108B2}" srcOrd="0" destOrd="0" parTransId="{E0851F31-6DBF-40A4-BDFA-E139800E047D}" sibTransId="{B7A737E0-F936-473C-967D-26138B68D78B}"/>
    <dgm:cxn modelId="{8C31940A-D608-4C20-9E8A-3CF4C80FF8C5}" type="presOf" srcId="{415A3F69-B792-4221-9469-5A1361D96B49}" destId="{3E7B76CE-9D3F-4DA2-AE13-3A4DA2CA2B49}" srcOrd="0" destOrd="0" presId="urn:microsoft.com/office/officeart/2005/8/layout/chevron2"/>
    <dgm:cxn modelId="{227084C2-C0E9-46F2-A98C-8D1C2B8D48A9}" type="presParOf" srcId="{2E8AF963-A065-4AD9-9C91-3F220B519E8B}" destId="{FE2CDFD7-D751-4A3E-A09B-7D4D25579862}" srcOrd="0" destOrd="0" presId="urn:microsoft.com/office/officeart/2005/8/layout/chevron2"/>
    <dgm:cxn modelId="{D870DE1A-EFF6-4895-80E2-E7697473136B}" type="presParOf" srcId="{FE2CDFD7-D751-4A3E-A09B-7D4D25579862}" destId="{3E7B76CE-9D3F-4DA2-AE13-3A4DA2CA2B49}" srcOrd="0" destOrd="0" presId="urn:microsoft.com/office/officeart/2005/8/layout/chevron2"/>
    <dgm:cxn modelId="{6B7D38A1-3704-4379-B7AC-110D7F73C6A0}" type="presParOf" srcId="{FE2CDFD7-D751-4A3E-A09B-7D4D25579862}" destId="{E79F9C67-D9B4-4C2A-8166-BDD4062E242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F0657A-C963-42C0-BA19-05ADBFBE0A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8D121A4-2FA4-456A-BA43-F6320FFE19DB}">
      <dgm:prSet/>
      <dgm:spPr/>
      <dgm:t>
        <a:bodyPr/>
        <a:lstStyle/>
        <a:p>
          <a:pPr rtl="0"/>
          <a:r>
            <a:rPr lang="en-GB" b="0" i="0" dirty="0" smtClean="0"/>
            <a:t>An elicitation meeting with </a:t>
          </a:r>
          <a:r>
            <a:rPr lang="en-GB" b="0" i="0" dirty="0" smtClean="0"/>
            <a:t>the CEO </a:t>
          </a:r>
          <a:r>
            <a:rPr lang="en-GB" b="0" i="0" dirty="0" smtClean="0"/>
            <a:t>(BO) and relevant stakeholders held to discuss goals and expectations of the proposed project resulted in high level requirements breakdown as follows :</a:t>
          </a:r>
          <a:endParaRPr lang="en-US" dirty="0"/>
        </a:p>
      </dgm:t>
    </dgm:pt>
    <dgm:pt modelId="{95C0D711-0A30-4D65-97D5-A5125A164E7E}" type="parTrans" cxnId="{2AAA3814-71FC-45B6-9291-816EF5C07F88}">
      <dgm:prSet/>
      <dgm:spPr/>
      <dgm:t>
        <a:bodyPr/>
        <a:lstStyle/>
        <a:p>
          <a:endParaRPr lang="en-US"/>
        </a:p>
      </dgm:t>
    </dgm:pt>
    <dgm:pt modelId="{5C250ADC-797F-4858-B3B9-D749DF4E8A17}" type="sibTrans" cxnId="{2AAA3814-71FC-45B6-9291-816EF5C07F88}">
      <dgm:prSet/>
      <dgm:spPr/>
      <dgm:t>
        <a:bodyPr/>
        <a:lstStyle/>
        <a:p>
          <a:endParaRPr lang="en-US"/>
        </a:p>
      </dgm:t>
    </dgm:pt>
    <dgm:pt modelId="{40A628F7-702A-498A-B715-F9D0886E034C}">
      <dgm:prSet/>
      <dgm:spPr/>
      <dgm:t>
        <a:bodyPr/>
        <a:lstStyle/>
        <a:p>
          <a:pPr rtl="0"/>
          <a:r>
            <a:rPr lang="en-GB" b="1" i="0" dirty="0" smtClean="0"/>
            <a:t>Data modelling - </a:t>
          </a:r>
          <a:r>
            <a:rPr lang="en-GB" b="0" i="0" dirty="0" smtClean="0"/>
            <a:t>This step </a:t>
          </a:r>
          <a:r>
            <a:rPr lang="en-GB" b="1" i="0" dirty="0" smtClean="0"/>
            <a:t>i</a:t>
          </a:r>
          <a:r>
            <a:rPr lang="en-GB" b="0" i="0" dirty="0" smtClean="0"/>
            <a:t>nvolves ensuring that we are using the appropriate  data, defining and organizing data elements and the relationships between them to support the requirements of our analysis.</a:t>
          </a:r>
          <a:endParaRPr lang="en-US" dirty="0"/>
        </a:p>
      </dgm:t>
    </dgm:pt>
    <dgm:pt modelId="{C03A101A-47B3-4FCA-B32D-FA7A150C2A6D}" type="parTrans" cxnId="{C74B12DA-AB34-471E-AF40-5414BA34F41F}">
      <dgm:prSet/>
      <dgm:spPr/>
      <dgm:t>
        <a:bodyPr/>
        <a:lstStyle/>
        <a:p>
          <a:endParaRPr lang="en-US"/>
        </a:p>
      </dgm:t>
    </dgm:pt>
    <dgm:pt modelId="{690362BA-B4B8-4C2A-B330-3DFDE3C6CFEF}" type="sibTrans" cxnId="{C74B12DA-AB34-471E-AF40-5414BA34F41F}">
      <dgm:prSet/>
      <dgm:spPr/>
      <dgm:t>
        <a:bodyPr/>
        <a:lstStyle/>
        <a:p>
          <a:endParaRPr lang="en-US"/>
        </a:p>
      </dgm:t>
    </dgm:pt>
    <dgm:pt modelId="{7C0E3937-4543-482A-B339-D589657BF28B}">
      <dgm:prSet/>
      <dgm:spPr/>
      <dgm:t>
        <a:bodyPr/>
        <a:lstStyle/>
        <a:p>
          <a:pPr rtl="0"/>
          <a:r>
            <a:rPr lang="en-GB" b="1" i="0" dirty="0" smtClean="0"/>
            <a:t>Data Analysis - </a:t>
          </a:r>
          <a:r>
            <a:rPr lang="en-GB" b="0" i="0" dirty="0" smtClean="0"/>
            <a:t>Data analysis is the process of inspecting, cleansing and transforming data with the goal of discovering useful information, informing conclusions and insights supporting decision-making. </a:t>
          </a:r>
          <a:endParaRPr lang="en-US" dirty="0"/>
        </a:p>
      </dgm:t>
    </dgm:pt>
    <dgm:pt modelId="{0FE1311B-184C-458C-868B-3DB557F6DD87}" type="parTrans" cxnId="{1FEFE84D-15C2-497A-8B12-A6F9F1AF91BD}">
      <dgm:prSet/>
      <dgm:spPr/>
      <dgm:t>
        <a:bodyPr/>
        <a:lstStyle/>
        <a:p>
          <a:endParaRPr lang="en-US"/>
        </a:p>
      </dgm:t>
    </dgm:pt>
    <dgm:pt modelId="{DBA92A4E-F3C3-474E-B49C-EBA90AEF53CC}" type="sibTrans" cxnId="{1FEFE84D-15C2-497A-8B12-A6F9F1AF91BD}">
      <dgm:prSet/>
      <dgm:spPr/>
      <dgm:t>
        <a:bodyPr/>
        <a:lstStyle/>
        <a:p>
          <a:endParaRPr lang="en-US"/>
        </a:p>
      </dgm:t>
    </dgm:pt>
    <dgm:pt modelId="{FF81471E-96E5-4000-81D1-120793F5A84D}">
      <dgm:prSet/>
      <dgm:spPr/>
      <dgm:t>
        <a:bodyPr/>
        <a:lstStyle/>
        <a:p>
          <a:pPr rtl="0"/>
          <a:r>
            <a:rPr lang="en-GB" b="1" i="0" dirty="0" smtClean="0"/>
            <a:t>Forecasting- </a:t>
          </a:r>
          <a:r>
            <a:rPr lang="en-GB" b="0" i="0" dirty="0" smtClean="0"/>
            <a:t>This process involves the</a:t>
          </a:r>
          <a:r>
            <a:rPr lang="en-GB" b="1" i="0" dirty="0" smtClean="0"/>
            <a:t> </a:t>
          </a:r>
          <a:r>
            <a:rPr lang="en-GB" b="0" i="0" dirty="0" smtClean="0"/>
            <a:t>prediction or estimation of future trends based on past and present data, patterns, and analysis. </a:t>
          </a:r>
          <a:endParaRPr lang="en-US" dirty="0"/>
        </a:p>
      </dgm:t>
    </dgm:pt>
    <dgm:pt modelId="{BC552714-32B1-4813-8487-8B6E4BEE51B2}" type="parTrans" cxnId="{2A388CE0-E18F-4483-B8D7-9C19726BE3E3}">
      <dgm:prSet/>
      <dgm:spPr/>
      <dgm:t>
        <a:bodyPr/>
        <a:lstStyle/>
        <a:p>
          <a:endParaRPr lang="en-US"/>
        </a:p>
      </dgm:t>
    </dgm:pt>
    <dgm:pt modelId="{F1BF6FA5-FD55-4B95-9FF0-04F77E3320C5}" type="sibTrans" cxnId="{2A388CE0-E18F-4483-B8D7-9C19726BE3E3}">
      <dgm:prSet/>
      <dgm:spPr/>
      <dgm:t>
        <a:bodyPr/>
        <a:lstStyle/>
        <a:p>
          <a:endParaRPr lang="en-US"/>
        </a:p>
      </dgm:t>
    </dgm:pt>
    <dgm:pt modelId="{395B832C-499C-4D6A-B4CB-9B87EC2E418C}">
      <dgm:prSet/>
      <dgm:spPr/>
      <dgm:t>
        <a:bodyPr/>
        <a:lstStyle/>
        <a:p>
          <a:pPr rtl="0"/>
          <a:r>
            <a:rPr lang="en-GB" b="1" i="0" dirty="0" smtClean="0"/>
            <a:t>Business Process Flow- </a:t>
          </a:r>
          <a:r>
            <a:rPr lang="en-GB" b="0" i="0" dirty="0" smtClean="0"/>
            <a:t>A visual representation of the steps and activities involved in completing a specific business process or workflow from start to finish.</a:t>
          </a:r>
          <a:endParaRPr lang="en-US" dirty="0"/>
        </a:p>
      </dgm:t>
    </dgm:pt>
    <dgm:pt modelId="{8F855496-D69B-4089-868E-FEBF38E91BE5}" type="parTrans" cxnId="{0CC0897D-3644-481F-905D-DD23B51B0B3D}">
      <dgm:prSet/>
      <dgm:spPr/>
      <dgm:t>
        <a:bodyPr/>
        <a:lstStyle/>
        <a:p>
          <a:endParaRPr lang="en-US"/>
        </a:p>
      </dgm:t>
    </dgm:pt>
    <dgm:pt modelId="{009C124C-0604-4096-A312-395872F08078}" type="sibTrans" cxnId="{0CC0897D-3644-481F-905D-DD23B51B0B3D}">
      <dgm:prSet/>
      <dgm:spPr/>
      <dgm:t>
        <a:bodyPr/>
        <a:lstStyle/>
        <a:p>
          <a:endParaRPr lang="en-US"/>
        </a:p>
      </dgm:t>
    </dgm:pt>
    <dgm:pt modelId="{4418FB7E-7360-44AC-89BC-A2E6BB16BB20}">
      <dgm:prSet/>
      <dgm:spPr/>
      <dgm:t>
        <a:bodyPr/>
        <a:lstStyle/>
        <a:p>
          <a:pPr rtl="0"/>
          <a:r>
            <a:rPr lang="en-GB" b="1" i="0" dirty="0" smtClean="0"/>
            <a:t>Reporting- in this process we shall be </a:t>
          </a:r>
          <a:r>
            <a:rPr lang="en-GB" b="0" i="0" dirty="0" smtClean="0"/>
            <a:t>collecting, organizing and presenting data and insights to stakeholders., summarizing key information from various sources, such as databases, spreadsheets, and other systems, into meaningful reports  and visuals that support decision-making and monitoring.</a:t>
          </a:r>
          <a:endParaRPr lang="en-US" dirty="0"/>
        </a:p>
      </dgm:t>
    </dgm:pt>
    <dgm:pt modelId="{7C531B2D-7D6C-44F6-A65B-CEE5F8D98472}" type="parTrans" cxnId="{422F24F9-39AD-4775-BEEF-26D8D458B526}">
      <dgm:prSet/>
      <dgm:spPr/>
      <dgm:t>
        <a:bodyPr/>
        <a:lstStyle/>
        <a:p>
          <a:endParaRPr lang="en-US"/>
        </a:p>
      </dgm:t>
    </dgm:pt>
    <dgm:pt modelId="{835381E7-ECD8-4492-A546-740AD3593695}" type="sibTrans" cxnId="{422F24F9-39AD-4775-BEEF-26D8D458B526}">
      <dgm:prSet/>
      <dgm:spPr/>
      <dgm:t>
        <a:bodyPr/>
        <a:lstStyle/>
        <a:p>
          <a:endParaRPr lang="en-US"/>
        </a:p>
      </dgm:t>
    </dgm:pt>
    <dgm:pt modelId="{4A777534-1DF9-42D2-9884-5FF9ED1E476F}" type="pres">
      <dgm:prSet presAssocID="{04F0657A-C963-42C0-BA19-05ADBFBE0A1C}" presName="Name0" presStyleCnt="0">
        <dgm:presLayoutVars>
          <dgm:dir/>
          <dgm:animLvl val="lvl"/>
          <dgm:resizeHandles val="exact"/>
        </dgm:presLayoutVars>
      </dgm:prSet>
      <dgm:spPr/>
      <dgm:t>
        <a:bodyPr/>
        <a:lstStyle/>
        <a:p>
          <a:endParaRPr lang="en-US"/>
        </a:p>
      </dgm:t>
    </dgm:pt>
    <dgm:pt modelId="{6EDF25F2-D909-4029-8E9D-CF7B26FB2256}" type="pres">
      <dgm:prSet presAssocID="{38D121A4-2FA4-456A-BA43-F6320FFE19DB}" presName="linNode" presStyleCnt="0"/>
      <dgm:spPr/>
    </dgm:pt>
    <dgm:pt modelId="{C31943E5-393B-4DA1-8E19-2EF56E0481F1}" type="pres">
      <dgm:prSet presAssocID="{38D121A4-2FA4-456A-BA43-F6320FFE19DB}" presName="parentText" presStyleLbl="node1" presStyleIdx="0" presStyleCnt="1" custScaleY="85057">
        <dgm:presLayoutVars>
          <dgm:chMax val="1"/>
          <dgm:bulletEnabled val="1"/>
        </dgm:presLayoutVars>
      </dgm:prSet>
      <dgm:spPr/>
      <dgm:t>
        <a:bodyPr/>
        <a:lstStyle/>
        <a:p>
          <a:endParaRPr lang="en-US"/>
        </a:p>
      </dgm:t>
    </dgm:pt>
    <dgm:pt modelId="{9951DE7B-4CF9-4464-BDFE-7F2183AAF4EF}" type="pres">
      <dgm:prSet presAssocID="{38D121A4-2FA4-456A-BA43-F6320FFE19DB}" presName="descendantText" presStyleLbl="alignAccFollowNode1" presStyleIdx="0" presStyleCnt="1">
        <dgm:presLayoutVars>
          <dgm:bulletEnabled val="1"/>
        </dgm:presLayoutVars>
      </dgm:prSet>
      <dgm:spPr/>
      <dgm:t>
        <a:bodyPr/>
        <a:lstStyle/>
        <a:p>
          <a:endParaRPr lang="en-US"/>
        </a:p>
      </dgm:t>
    </dgm:pt>
  </dgm:ptLst>
  <dgm:cxnLst>
    <dgm:cxn modelId="{1FEFE84D-15C2-497A-8B12-A6F9F1AF91BD}" srcId="{38D121A4-2FA4-456A-BA43-F6320FFE19DB}" destId="{7C0E3937-4543-482A-B339-D589657BF28B}" srcOrd="1" destOrd="0" parTransId="{0FE1311B-184C-458C-868B-3DB557F6DD87}" sibTransId="{DBA92A4E-F3C3-474E-B49C-EBA90AEF53CC}"/>
    <dgm:cxn modelId="{05200A34-C9A4-4E77-8A9C-85756087A639}" type="presOf" srcId="{40A628F7-702A-498A-B715-F9D0886E034C}" destId="{9951DE7B-4CF9-4464-BDFE-7F2183AAF4EF}" srcOrd="0" destOrd="0" presId="urn:microsoft.com/office/officeart/2005/8/layout/vList5"/>
    <dgm:cxn modelId="{11D4A9E5-A2CD-464D-8767-17332EFB2F3C}" type="presOf" srcId="{7C0E3937-4543-482A-B339-D589657BF28B}" destId="{9951DE7B-4CF9-4464-BDFE-7F2183AAF4EF}" srcOrd="0" destOrd="1" presId="urn:microsoft.com/office/officeart/2005/8/layout/vList5"/>
    <dgm:cxn modelId="{C74B12DA-AB34-471E-AF40-5414BA34F41F}" srcId="{38D121A4-2FA4-456A-BA43-F6320FFE19DB}" destId="{40A628F7-702A-498A-B715-F9D0886E034C}" srcOrd="0" destOrd="0" parTransId="{C03A101A-47B3-4FCA-B32D-FA7A150C2A6D}" sibTransId="{690362BA-B4B8-4C2A-B330-3DFDE3C6CFEF}"/>
    <dgm:cxn modelId="{422F24F9-39AD-4775-BEEF-26D8D458B526}" srcId="{38D121A4-2FA4-456A-BA43-F6320FFE19DB}" destId="{4418FB7E-7360-44AC-89BC-A2E6BB16BB20}" srcOrd="4" destOrd="0" parTransId="{7C531B2D-7D6C-44F6-A65B-CEE5F8D98472}" sibTransId="{835381E7-ECD8-4492-A546-740AD3593695}"/>
    <dgm:cxn modelId="{E00D0895-E38D-4576-AAF9-B40369DF8C9F}" type="presOf" srcId="{395B832C-499C-4D6A-B4CB-9B87EC2E418C}" destId="{9951DE7B-4CF9-4464-BDFE-7F2183AAF4EF}" srcOrd="0" destOrd="3" presId="urn:microsoft.com/office/officeart/2005/8/layout/vList5"/>
    <dgm:cxn modelId="{0CC0897D-3644-481F-905D-DD23B51B0B3D}" srcId="{38D121A4-2FA4-456A-BA43-F6320FFE19DB}" destId="{395B832C-499C-4D6A-B4CB-9B87EC2E418C}" srcOrd="3" destOrd="0" parTransId="{8F855496-D69B-4089-868E-FEBF38E91BE5}" sibTransId="{009C124C-0604-4096-A312-395872F08078}"/>
    <dgm:cxn modelId="{2AAA3814-71FC-45B6-9291-816EF5C07F88}" srcId="{04F0657A-C963-42C0-BA19-05ADBFBE0A1C}" destId="{38D121A4-2FA4-456A-BA43-F6320FFE19DB}" srcOrd="0" destOrd="0" parTransId="{95C0D711-0A30-4D65-97D5-A5125A164E7E}" sibTransId="{5C250ADC-797F-4858-B3B9-D749DF4E8A17}"/>
    <dgm:cxn modelId="{5CE4BA6C-C6B5-49CA-8C06-8373F95B082C}" type="presOf" srcId="{38D121A4-2FA4-456A-BA43-F6320FFE19DB}" destId="{C31943E5-393B-4DA1-8E19-2EF56E0481F1}" srcOrd="0" destOrd="0" presId="urn:microsoft.com/office/officeart/2005/8/layout/vList5"/>
    <dgm:cxn modelId="{16B9A4D4-1E06-4F23-8E75-58A38D3465FC}" type="presOf" srcId="{04F0657A-C963-42C0-BA19-05ADBFBE0A1C}" destId="{4A777534-1DF9-42D2-9884-5FF9ED1E476F}" srcOrd="0" destOrd="0" presId="urn:microsoft.com/office/officeart/2005/8/layout/vList5"/>
    <dgm:cxn modelId="{1506CEF8-D8F7-4717-94D3-2527AF441712}" type="presOf" srcId="{4418FB7E-7360-44AC-89BC-A2E6BB16BB20}" destId="{9951DE7B-4CF9-4464-BDFE-7F2183AAF4EF}" srcOrd="0" destOrd="4" presId="urn:microsoft.com/office/officeart/2005/8/layout/vList5"/>
    <dgm:cxn modelId="{188C6BAC-346E-4C3D-907C-4DA0F2367DA0}" type="presOf" srcId="{FF81471E-96E5-4000-81D1-120793F5A84D}" destId="{9951DE7B-4CF9-4464-BDFE-7F2183AAF4EF}" srcOrd="0" destOrd="2" presId="urn:microsoft.com/office/officeart/2005/8/layout/vList5"/>
    <dgm:cxn modelId="{2A388CE0-E18F-4483-B8D7-9C19726BE3E3}" srcId="{38D121A4-2FA4-456A-BA43-F6320FFE19DB}" destId="{FF81471E-96E5-4000-81D1-120793F5A84D}" srcOrd="2" destOrd="0" parTransId="{BC552714-32B1-4813-8487-8B6E4BEE51B2}" sibTransId="{F1BF6FA5-FD55-4B95-9FF0-04F77E3320C5}"/>
    <dgm:cxn modelId="{C2B36DC9-3D63-40A5-8BD9-EBC91519AEB9}" type="presParOf" srcId="{4A777534-1DF9-42D2-9884-5FF9ED1E476F}" destId="{6EDF25F2-D909-4029-8E9D-CF7B26FB2256}" srcOrd="0" destOrd="0" presId="urn:microsoft.com/office/officeart/2005/8/layout/vList5"/>
    <dgm:cxn modelId="{CC6177A9-F6A5-43CC-9F72-81A11E96EA24}" type="presParOf" srcId="{6EDF25F2-D909-4029-8E9D-CF7B26FB2256}" destId="{C31943E5-393B-4DA1-8E19-2EF56E0481F1}" srcOrd="0" destOrd="0" presId="urn:microsoft.com/office/officeart/2005/8/layout/vList5"/>
    <dgm:cxn modelId="{F40E0366-229D-4814-A497-C3CB50BF2376}" type="presParOf" srcId="{6EDF25F2-D909-4029-8E9D-CF7B26FB2256}" destId="{9951DE7B-4CF9-4464-BDFE-7F2183AAF4E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2815A7-96BB-4002-BAB5-BDDB8B20001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AF49FB43-07F4-4B43-BB98-5570C64EEB37}">
      <dgm:prSet/>
      <dgm:spPr/>
      <dgm:t>
        <a:bodyPr/>
        <a:lstStyle/>
        <a:p>
          <a:pPr rtl="0"/>
          <a:r>
            <a:rPr lang="en-GB" b="0" i="0" dirty="0" smtClean="0"/>
            <a:t>Agile methodology being used in association with the </a:t>
          </a:r>
          <a:r>
            <a:rPr lang="en-GB" b="0" i="0" dirty="0" err="1" smtClean="0"/>
            <a:t>underlisted</a:t>
          </a:r>
          <a:r>
            <a:rPr lang="en-GB" b="0" i="0" dirty="0" smtClean="0"/>
            <a:t> tools:</a:t>
          </a:r>
          <a:endParaRPr lang="en-US" dirty="0"/>
        </a:p>
      </dgm:t>
    </dgm:pt>
    <dgm:pt modelId="{43BAAB6E-12FD-4538-B757-037216ADCD01}" type="parTrans" cxnId="{451337CE-0FF0-49B6-A64F-4E0BE5A6C6F3}">
      <dgm:prSet/>
      <dgm:spPr/>
      <dgm:t>
        <a:bodyPr/>
        <a:lstStyle/>
        <a:p>
          <a:endParaRPr lang="en-US"/>
        </a:p>
      </dgm:t>
    </dgm:pt>
    <dgm:pt modelId="{E66AC514-D6E9-434F-BAE5-511D17071CC0}" type="sibTrans" cxnId="{451337CE-0FF0-49B6-A64F-4E0BE5A6C6F3}">
      <dgm:prSet/>
      <dgm:spPr/>
      <dgm:t>
        <a:bodyPr/>
        <a:lstStyle/>
        <a:p>
          <a:endParaRPr lang="en-US"/>
        </a:p>
      </dgm:t>
    </dgm:pt>
    <dgm:pt modelId="{3BD0AD09-F3C4-4DA3-8193-267F2098D3B4}">
      <dgm:prSet/>
      <dgm:spPr/>
      <dgm:t>
        <a:bodyPr/>
        <a:lstStyle/>
        <a:p>
          <a:pPr rtl="0"/>
          <a:r>
            <a:rPr lang="en-GB" b="0" i="0" dirty="0" smtClean="0"/>
            <a:t>Confluence -Project planning, collaboration within team, documentation</a:t>
          </a:r>
          <a:endParaRPr lang="en-US" dirty="0"/>
        </a:p>
      </dgm:t>
    </dgm:pt>
    <dgm:pt modelId="{F6392E68-4A11-4C17-B09C-537149E24069}" type="parTrans" cxnId="{2A0364AF-5A1A-4144-AD3D-1C26CF56B9B0}">
      <dgm:prSet/>
      <dgm:spPr/>
      <dgm:t>
        <a:bodyPr/>
        <a:lstStyle/>
        <a:p>
          <a:endParaRPr lang="en-US"/>
        </a:p>
      </dgm:t>
    </dgm:pt>
    <dgm:pt modelId="{E9D1AE35-7C66-41B8-9B4F-EEC21C7D3242}" type="sibTrans" cxnId="{2A0364AF-5A1A-4144-AD3D-1C26CF56B9B0}">
      <dgm:prSet/>
      <dgm:spPr/>
      <dgm:t>
        <a:bodyPr/>
        <a:lstStyle/>
        <a:p>
          <a:endParaRPr lang="en-US"/>
        </a:p>
      </dgm:t>
    </dgm:pt>
    <dgm:pt modelId="{D51088A0-5A9C-40FD-BCED-82C14C800552}">
      <dgm:prSet/>
      <dgm:spPr/>
      <dgm:t>
        <a:bodyPr/>
        <a:lstStyle/>
        <a:p>
          <a:pPr rtl="0"/>
          <a:r>
            <a:rPr lang="en-GB" b="0" i="0" dirty="0" smtClean="0"/>
            <a:t>Jira-project management, reporting and tracking.</a:t>
          </a:r>
          <a:endParaRPr lang="en-US" dirty="0"/>
        </a:p>
      </dgm:t>
    </dgm:pt>
    <dgm:pt modelId="{82E87447-61CA-4B88-8B13-5C068BE10C85}" type="parTrans" cxnId="{641BDCC4-F9E1-427E-8C49-CF489D45BB69}">
      <dgm:prSet/>
      <dgm:spPr/>
      <dgm:t>
        <a:bodyPr/>
        <a:lstStyle/>
        <a:p>
          <a:endParaRPr lang="en-US"/>
        </a:p>
      </dgm:t>
    </dgm:pt>
    <dgm:pt modelId="{915E9FA5-0FB1-4E9B-9F40-0652CF6FCFF7}" type="sibTrans" cxnId="{641BDCC4-F9E1-427E-8C49-CF489D45BB69}">
      <dgm:prSet/>
      <dgm:spPr/>
      <dgm:t>
        <a:bodyPr/>
        <a:lstStyle/>
        <a:p>
          <a:endParaRPr lang="en-US"/>
        </a:p>
      </dgm:t>
    </dgm:pt>
    <dgm:pt modelId="{C4342817-D2B0-45FD-AAEF-9ACC375BFF9F}">
      <dgm:prSet/>
      <dgm:spPr/>
      <dgm:t>
        <a:bodyPr/>
        <a:lstStyle/>
        <a:p>
          <a:pPr rtl="0"/>
          <a:r>
            <a:rPr lang="en-GB" b="0" i="0" dirty="0" smtClean="0"/>
            <a:t>SQL-Data analysis and Investigate relationship between data.</a:t>
          </a:r>
          <a:endParaRPr lang="en-US" dirty="0"/>
        </a:p>
      </dgm:t>
    </dgm:pt>
    <dgm:pt modelId="{7AD7A9EA-8F2A-4D1D-945F-66FD435F2320}" type="parTrans" cxnId="{384910DB-8395-4ADE-B120-E7730555B181}">
      <dgm:prSet/>
      <dgm:spPr/>
      <dgm:t>
        <a:bodyPr/>
        <a:lstStyle/>
        <a:p>
          <a:endParaRPr lang="en-US"/>
        </a:p>
      </dgm:t>
    </dgm:pt>
    <dgm:pt modelId="{11B92089-B37A-48CD-9AA6-C07CB3A47930}" type="sibTrans" cxnId="{384910DB-8395-4ADE-B120-E7730555B181}">
      <dgm:prSet/>
      <dgm:spPr/>
      <dgm:t>
        <a:bodyPr/>
        <a:lstStyle/>
        <a:p>
          <a:endParaRPr lang="en-US"/>
        </a:p>
      </dgm:t>
    </dgm:pt>
    <dgm:pt modelId="{6DE2610E-9A7E-4149-809C-D9C0193AE910}">
      <dgm:prSet/>
      <dgm:spPr/>
      <dgm:t>
        <a:bodyPr/>
        <a:lstStyle/>
        <a:p>
          <a:pPr rtl="0"/>
          <a:r>
            <a:rPr lang="en-GB" b="0" i="0" smtClean="0"/>
            <a:t>Power BI-Data analysis, modeling, visualization and reporting.</a:t>
          </a:r>
          <a:endParaRPr lang="en-US"/>
        </a:p>
      </dgm:t>
    </dgm:pt>
    <dgm:pt modelId="{0C75B303-35C7-4C65-96EC-4AB34AF22B74}" type="parTrans" cxnId="{8500F761-5B64-4E85-B5D6-71E81D1C19C6}">
      <dgm:prSet/>
      <dgm:spPr/>
      <dgm:t>
        <a:bodyPr/>
        <a:lstStyle/>
        <a:p>
          <a:endParaRPr lang="en-US"/>
        </a:p>
      </dgm:t>
    </dgm:pt>
    <dgm:pt modelId="{240A0830-1B0D-4C4A-B202-424AFE692B8A}" type="sibTrans" cxnId="{8500F761-5B64-4E85-B5D6-71E81D1C19C6}">
      <dgm:prSet/>
      <dgm:spPr/>
      <dgm:t>
        <a:bodyPr/>
        <a:lstStyle/>
        <a:p>
          <a:endParaRPr lang="en-US"/>
        </a:p>
      </dgm:t>
    </dgm:pt>
    <dgm:pt modelId="{D6E5091F-716F-4A7F-B686-F17E402275AC}">
      <dgm:prSet/>
      <dgm:spPr/>
      <dgm:t>
        <a:bodyPr/>
        <a:lstStyle/>
        <a:p>
          <a:pPr rtl="0"/>
          <a:r>
            <a:rPr lang="en-GB" b="0" i="0" dirty="0" smtClean="0"/>
            <a:t>Draw.io- Business process flow chart.</a:t>
          </a:r>
          <a:endParaRPr lang="en-US" dirty="0"/>
        </a:p>
      </dgm:t>
    </dgm:pt>
    <dgm:pt modelId="{1813D765-664F-49D0-8F6F-B571C0AF86FF}" type="parTrans" cxnId="{CE2C17C8-F90F-456B-86B4-C12FEFC3D2D6}">
      <dgm:prSet/>
      <dgm:spPr/>
      <dgm:t>
        <a:bodyPr/>
        <a:lstStyle/>
        <a:p>
          <a:endParaRPr lang="en-US"/>
        </a:p>
      </dgm:t>
    </dgm:pt>
    <dgm:pt modelId="{FFDB888E-CC4D-4904-A7B4-0E266F24C0F1}" type="sibTrans" cxnId="{CE2C17C8-F90F-456B-86B4-C12FEFC3D2D6}">
      <dgm:prSet/>
      <dgm:spPr/>
      <dgm:t>
        <a:bodyPr/>
        <a:lstStyle/>
        <a:p>
          <a:endParaRPr lang="en-US"/>
        </a:p>
      </dgm:t>
    </dgm:pt>
    <dgm:pt modelId="{999D0329-B87B-409E-BFC3-94047D1872C1}" type="pres">
      <dgm:prSet presAssocID="{C02815A7-96BB-4002-BAB5-BDDB8B20001D}" presName="Name0" presStyleCnt="0">
        <dgm:presLayoutVars>
          <dgm:dir/>
          <dgm:animLvl val="lvl"/>
          <dgm:resizeHandles val="exact"/>
        </dgm:presLayoutVars>
      </dgm:prSet>
      <dgm:spPr/>
      <dgm:t>
        <a:bodyPr/>
        <a:lstStyle/>
        <a:p>
          <a:endParaRPr lang="en-US"/>
        </a:p>
      </dgm:t>
    </dgm:pt>
    <dgm:pt modelId="{6DA14C71-BA08-4965-8EC7-2568CB3432FD}" type="pres">
      <dgm:prSet presAssocID="{AF49FB43-07F4-4B43-BB98-5570C64EEB37}" presName="linNode" presStyleCnt="0"/>
      <dgm:spPr/>
    </dgm:pt>
    <dgm:pt modelId="{6741630C-C56C-4855-B6CF-63312A6326DF}" type="pres">
      <dgm:prSet presAssocID="{AF49FB43-07F4-4B43-BB98-5570C64EEB37}" presName="parentText" presStyleLbl="node1" presStyleIdx="0" presStyleCnt="1">
        <dgm:presLayoutVars>
          <dgm:chMax val="1"/>
          <dgm:bulletEnabled val="1"/>
        </dgm:presLayoutVars>
      </dgm:prSet>
      <dgm:spPr/>
      <dgm:t>
        <a:bodyPr/>
        <a:lstStyle/>
        <a:p>
          <a:endParaRPr lang="en-US"/>
        </a:p>
      </dgm:t>
    </dgm:pt>
    <dgm:pt modelId="{A2F1CC64-46A8-4912-8DCD-140C11A50C5E}" type="pres">
      <dgm:prSet presAssocID="{AF49FB43-07F4-4B43-BB98-5570C64EEB37}" presName="descendantText" presStyleLbl="alignAccFollowNode1" presStyleIdx="0" presStyleCnt="1">
        <dgm:presLayoutVars>
          <dgm:bulletEnabled val="1"/>
        </dgm:presLayoutVars>
      </dgm:prSet>
      <dgm:spPr/>
      <dgm:t>
        <a:bodyPr/>
        <a:lstStyle/>
        <a:p>
          <a:endParaRPr lang="en-US"/>
        </a:p>
      </dgm:t>
    </dgm:pt>
  </dgm:ptLst>
  <dgm:cxnLst>
    <dgm:cxn modelId="{6A45B2C5-8541-4D40-AA2D-DF084E72FAB8}" type="presOf" srcId="{3BD0AD09-F3C4-4DA3-8193-267F2098D3B4}" destId="{A2F1CC64-46A8-4912-8DCD-140C11A50C5E}" srcOrd="0" destOrd="0" presId="urn:microsoft.com/office/officeart/2005/8/layout/vList5"/>
    <dgm:cxn modelId="{8500F761-5B64-4E85-B5D6-71E81D1C19C6}" srcId="{AF49FB43-07F4-4B43-BB98-5570C64EEB37}" destId="{6DE2610E-9A7E-4149-809C-D9C0193AE910}" srcOrd="3" destOrd="0" parTransId="{0C75B303-35C7-4C65-96EC-4AB34AF22B74}" sibTransId="{240A0830-1B0D-4C4A-B202-424AFE692B8A}"/>
    <dgm:cxn modelId="{ECA4DE31-1B55-4123-ABFF-78ABD8EEAE62}" type="presOf" srcId="{6DE2610E-9A7E-4149-809C-D9C0193AE910}" destId="{A2F1CC64-46A8-4912-8DCD-140C11A50C5E}" srcOrd="0" destOrd="3" presId="urn:microsoft.com/office/officeart/2005/8/layout/vList5"/>
    <dgm:cxn modelId="{451337CE-0FF0-49B6-A64F-4E0BE5A6C6F3}" srcId="{C02815A7-96BB-4002-BAB5-BDDB8B20001D}" destId="{AF49FB43-07F4-4B43-BB98-5570C64EEB37}" srcOrd="0" destOrd="0" parTransId="{43BAAB6E-12FD-4538-B757-037216ADCD01}" sibTransId="{E66AC514-D6E9-434F-BAE5-511D17071CC0}"/>
    <dgm:cxn modelId="{641BDCC4-F9E1-427E-8C49-CF489D45BB69}" srcId="{AF49FB43-07F4-4B43-BB98-5570C64EEB37}" destId="{D51088A0-5A9C-40FD-BCED-82C14C800552}" srcOrd="1" destOrd="0" parTransId="{82E87447-61CA-4B88-8B13-5C068BE10C85}" sibTransId="{915E9FA5-0FB1-4E9B-9F40-0652CF6FCFF7}"/>
    <dgm:cxn modelId="{CE2C17C8-F90F-456B-86B4-C12FEFC3D2D6}" srcId="{AF49FB43-07F4-4B43-BB98-5570C64EEB37}" destId="{D6E5091F-716F-4A7F-B686-F17E402275AC}" srcOrd="4" destOrd="0" parTransId="{1813D765-664F-49D0-8F6F-B571C0AF86FF}" sibTransId="{FFDB888E-CC4D-4904-A7B4-0E266F24C0F1}"/>
    <dgm:cxn modelId="{54654E60-7973-4893-847A-63D47E633E60}" type="presOf" srcId="{C02815A7-96BB-4002-BAB5-BDDB8B20001D}" destId="{999D0329-B87B-409E-BFC3-94047D1872C1}" srcOrd="0" destOrd="0" presId="urn:microsoft.com/office/officeart/2005/8/layout/vList5"/>
    <dgm:cxn modelId="{98920E4E-6A8F-49F5-977D-1576E8221E39}" type="presOf" srcId="{D6E5091F-716F-4A7F-B686-F17E402275AC}" destId="{A2F1CC64-46A8-4912-8DCD-140C11A50C5E}" srcOrd="0" destOrd="4" presId="urn:microsoft.com/office/officeart/2005/8/layout/vList5"/>
    <dgm:cxn modelId="{5FD40A7D-0EB2-42B1-89C6-A1D8A95711BE}" type="presOf" srcId="{AF49FB43-07F4-4B43-BB98-5570C64EEB37}" destId="{6741630C-C56C-4855-B6CF-63312A6326DF}" srcOrd="0" destOrd="0" presId="urn:microsoft.com/office/officeart/2005/8/layout/vList5"/>
    <dgm:cxn modelId="{3D9E9C97-1884-4B6A-B419-35E1E9F6A593}" type="presOf" srcId="{D51088A0-5A9C-40FD-BCED-82C14C800552}" destId="{A2F1CC64-46A8-4912-8DCD-140C11A50C5E}" srcOrd="0" destOrd="1" presId="urn:microsoft.com/office/officeart/2005/8/layout/vList5"/>
    <dgm:cxn modelId="{384910DB-8395-4ADE-B120-E7730555B181}" srcId="{AF49FB43-07F4-4B43-BB98-5570C64EEB37}" destId="{C4342817-D2B0-45FD-AAEF-9ACC375BFF9F}" srcOrd="2" destOrd="0" parTransId="{7AD7A9EA-8F2A-4D1D-945F-66FD435F2320}" sibTransId="{11B92089-B37A-48CD-9AA6-C07CB3A47930}"/>
    <dgm:cxn modelId="{F5FCB206-9DFA-4CA2-AB05-569736AB254D}" type="presOf" srcId="{C4342817-D2B0-45FD-AAEF-9ACC375BFF9F}" destId="{A2F1CC64-46A8-4912-8DCD-140C11A50C5E}" srcOrd="0" destOrd="2" presId="urn:microsoft.com/office/officeart/2005/8/layout/vList5"/>
    <dgm:cxn modelId="{2A0364AF-5A1A-4144-AD3D-1C26CF56B9B0}" srcId="{AF49FB43-07F4-4B43-BB98-5570C64EEB37}" destId="{3BD0AD09-F3C4-4DA3-8193-267F2098D3B4}" srcOrd="0" destOrd="0" parTransId="{F6392E68-4A11-4C17-B09C-537149E24069}" sibTransId="{E9D1AE35-7C66-41B8-9B4F-EEC21C7D3242}"/>
    <dgm:cxn modelId="{CD5671B7-7DA9-4B7D-AF95-E462748D8653}" type="presParOf" srcId="{999D0329-B87B-409E-BFC3-94047D1872C1}" destId="{6DA14C71-BA08-4965-8EC7-2568CB3432FD}" srcOrd="0" destOrd="0" presId="urn:microsoft.com/office/officeart/2005/8/layout/vList5"/>
    <dgm:cxn modelId="{4BEE9466-F660-4179-B53A-8BAD1C3AA266}" type="presParOf" srcId="{6DA14C71-BA08-4965-8EC7-2568CB3432FD}" destId="{6741630C-C56C-4855-B6CF-63312A6326DF}" srcOrd="0" destOrd="0" presId="urn:microsoft.com/office/officeart/2005/8/layout/vList5"/>
    <dgm:cxn modelId="{1ED27C81-E5E9-43DE-8EDA-1445D7C6582A}" type="presParOf" srcId="{6DA14C71-BA08-4965-8EC7-2568CB3432FD}" destId="{A2F1CC64-46A8-4912-8DCD-140C11A50C5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706FEA-0C74-4298-AF35-99A927982A45}"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US"/>
        </a:p>
      </dgm:t>
    </dgm:pt>
    <dgm:pt modelId="{A042C863-BAF8-43D9-82C1-16CF0827CBB1}">
      <dgm:prSet/>
      <dgm:spPr>
        <a:solidFill>
          <a:schemeClr val="bg2">
            <a:lumMod val="75000"/>
          </a:schemeClr>
        </a:solidFill>
      </dgm:spPr>
      <dgm:t>
        <a:bodyPr/>
        <a:lstStyle/>
        <a:p>
          <a:pPr rtl="0"/>
          <a:endParaRPr lang="en-US" sz="2500" dirty="0"/>
        </a:p>
      </dgm:t>
    </dgm:pt>
    <dgm:pt modelId="{ADE32721-7F99-4365-AD2A-8E89C0B3EF78}" type="parTrans" cxnId="{C141489C-922C-4566-A8F4-69557CE65926}">
      <dgm:prSet/>
      <dgm:spPr/>
      <dgm:t>
        <a:bodyPr/>
        <a:lstStyle/>
        <a:p>
          <a:endParaRPr lang="en-US"/>
        </a:p>
      </dgm:t>
    </dgm:pt>
    <dgm:pt modelId="{B97F2460-0986-462C-8B96-59D6E901981B}" type="sibTrans" cxnId="{C141489C-922C-4566-A8F4-69557CE65926}">
      <dgm:prSet/>
      <dgm:spPr/>
      <dgm:t>
        <a:bodyPr/>
        <a:lstStyle/>
        <a:p>
          <a:endParaRPr lang="en-US"/>
        </a:p>
      </dgm:t>
    </dgm:pt>
    <dgm:pt modelId="{3E8BA0F8-7169-4589-BFB5-98B57E3C3809}">
      <dgm:prSet custT="1"/>
      <dgm:spPr>
        <a:solidFill>
          <a:schemeClr val="bg2">
            <a:lumMod val="75000"/>
          </a:schemeClr>
        </a:solidFill>
      </dgm:spPr>
      <dgm:t>
        <a:bodyPr/>
        <a:lstStyle/>
        <a:p>
          <a:pPr rtl="0"/>
          <a:r>
            <a:rPr lang="en-GB" sz="2000" b="0" i="0" dirty="0" smtClean="0"/>
            <a:t>5  Provinces of a total of 49 Provinces deliver 26% of Total revenue, 26% of total sales and has 62% of </a:t>
          </a:r>
          <a:r>
            <a:rPr lang="en-GB" sz="2000" b="0" i="0" dirty="0" smtClean="0"/>
            <a:t>customer </a:t>
          </a:r>
          <a:r>
            <a:rPr lang="en-GB" sz="2000" b="0" i="0" dirty="0" smtClean="0"/>
            <a:t>population,</a:t>
          </a:r>
          <a:endParaRPr lang="en-US" sz="2000" dirty="0"/>
        </a:p>
      </dgm:t>
    </dgm:pt>
    <dgm:pt modelId="{7694EAA4-8867-4B71-A813-F7007845F519}" type="parTrans" cxnId="{C4A5ED21-0F8A-4D7D-A6C1-9BF8DC16025F}">
      <dgm:prSet/>
      <dgm:spPr/>
      <dgm:t>
        <a:bodyPr/>
        <a:lstStyle/>
        <a:p>
          <a:endParaRPr lang="en-US"/>
        </a:p>
      </dgm:t>
    </dgm:pt>
    <dgm:pt modelId="{7AB83E35-AD73-472B-9D7B-55745BC6EE69}" type="sibTrans" cxnId="{C4A5ED21-0F8A-4D7D-A6C1-9BF8DC16025F}">
      <dgm:prSet/>
      <dgm:spPr/>
      <dgm:t>
        <a:bodyPr/>
        <a:lstStyle/>
        <a:p>
          <a:endParaRPr lang="en-US"/>
        </a:p>
      </dgm:t>
    </dgm:pt>
    <dgm:pt modelId="{519331B7-B6B5-4E52-A3CF-C4462DA05B11}">
      <dgm:prSet custT="1"/>
      <dgm:spPr>
        <a:solidFill>
          <a:schemeClr val="bg2">
            <a:lumMod val="75000"/>
          </a:schemeClr>
        </a:solidFill>
      </dgm:spPr>
      <dgm:t>
        <a:bodyPr/>
        <a:lstStyle/>
        <a:p>
          <a:pPr rtl="0"/>
          <a:r>
            <a:rPr lang="en-GB" sz="2000" b="0" i="0" dirty="0" smtClean="0"/>
            <a:t>Where total sale-$198.04M</a:t>
          </a:r>
          <a:endParaRPr lang="en-US" sz="2000" dirty="0"/>
        </a:p>
      </dgm:t>
    </dgm:pt>
    <dgm:pt modelId="{FBE7F27F-4616-4216-9159-585CB82564C9}" type="parTrans" cxnId="{78E81B37-BEB2-4FEE-BE0D-15DD297530AD}">
      <dgm:prSet/>
      <dgm:spPr/>
      <dgm:t>
        <a:bodyPr/>
        <a:lstStyle/>
        <a:p>
          <a:endParaRPr lang="en-US"/>
        </a:p>
      </dgm:t>
    </dgm:pt>
    <dgm:pt modelId="{DACED3ED-154A-478A-B1C5-0B722B1DEAA5}" type="sibTrans" cxnId="{78E81B37-BEB2-4FEE-BE0D-15DD297530AD}">
      <dgm:prSet/>
      <dgm:spPr/>
      <dgm:t>
        <a:bodyPr/>
        <a:lstStyle/>
        <a:p>
          <a:endParaRPr lang="en-US"/>
        </a:p>
      </dgm:t>
    </dgm:pt>
    <dgm:pt modelId="{DE85261D-F719-473D-B996-827BFDA82BA1}">
      <dgm:prSet custT="1"/>
      <dgm:spPr>
        <a:solidFill>
          <a:schemeClr val="bg2">
            <a:lumMod val="75000"/>
          </a:schemeClr>
        </a:solidFill>
      </dgm:spPr>
      <dgm:t>
        <a:bodyPr/>
        <a:lstStyle/>
        <a:p>
          <a:pPr rtl="0"/>
          <a:r>
            <a:rPr lang="en-GB" sz="2000" b="0" i="0" dirty="0" smtClean="0"/>
            <a:t>Total revenue-$172..26M</a:t>
          </a:r>
          <a:endParaRPr lang="en-US" sz="2000" dirty="0"/>
        </a:p>
      </dgm:t>
    </dgm:pt>
    <dgm:pt modelId="{1D2A5E1A-3B71-4771-B1D4-55B544BAAFF6}" type="parTrans" cxnId="{BFE32C04-8AFE-48E6-946E-F042208A2398}">
      <dgm:prSet/>
      <dgm:spPr/>
      <dgm:t>
        <a:bodyPr/>
        <a:lstStyle/>
        <a:p>
          <a:endParaRPr lang="en-US"/>
        </a:p>
      </dgm:t>
    </dgm:pt>
    <dgm:pt modelId="{F4D10606-795C-4B1C-AE03-39414D0F779A}" type="sibTrans" cxnId="{BFE32C04-8AFE-48E6-946E-F042208A2398}">
      <dgm:prSet/>
      <dgm:spPr/>
      <dgm:t>
        <a:bodyPr/>
        <a:lstStyle/>
        <a:p>
          <a:endParaRPr lang="en-US"/>
        </a:p>
      </dgm:t>
    </dgm:pt>
    <dgm:pt modelId="{E59F6FE7-590C-4275-A4B2-F1CE7D7FEDE0}">
      <dgm:prSet custT="1"/>
      <dgm:spPr>
        <a:solidFill>
          <a:schemeClr val="bg2">
            <a:lumMod val="75000"/>
          </a:schemeClr>
        </a:solidFill>
      </dgm:spPr>
      <dgm:t>
        <a:bodyPr/>
        <a:lstStyle/>
        <a:p>
          <a:pPr rtl="0"/>
          <a:r>
            <a:rPr lang="en-GB" sz="2000" b="0" i="0" dirty="0" smtClean="0"/>
            <a:t>Total Profit-$85.73M</a:t>
          </a:r>
          <a:endParaRPr lang="en-US" sz="2000" dirty="0"/>
        </a:p>
      </dgm:t>
    </dgm:pt>
    <dgm:pt modelId="{1C5603DC-23D1-46D7-913F-E6FC5232F405}" type="parTrans" cxnId="{7C458D72-6863-4D82-ADF0-F3012ABBF60D}">
      <dgm:prSet/>
      <dgm:spPr/>
      <dgm:t>
        <a:bodyPr/>
        <a:lstStyle/>
        <a:p>
          <a:endParaRPr lang="en-US"/>
        </a:p>
      </dgm:t>
    </dgm:pt>
    <dgm:pt modelId="{BA476D84-9A4E-45BE-AB53-4D324A9ABF87}" type="sibTrans" cxnId="{7C458D72-6863-4D82-ADF0-F3012ABBF60D}">
      <dgm:prSet/>
      <dgm:spPr/>
      <dgm:t>
        <a:bodyPr/>
        <a:lstStyle/>
        <a:p>
          <a:endParaRPr lang="en-US"/>
        </a:p>
      </dgm:t>
    </dgm:pt>
    <dgm:pt modelId="{728CFB43-DC7F-4641-82D9-F383E90AE09E}">
      <dgm:prSet custT="1"/>
      <dgm:spPr>
        <a:solidFill>
          <a:schemeClr val="bg2">
            <a:lumMod val="75000"/>
          </a:schemeClr>
        </a:solidFill>
      </dgm:spPr>
      <dgm:t>
        <a:bodyPr/>
        <a:lstStyle/>
        <a:p>
          <a:pPr rtl="0"/>
          <a:r>
            <a:rPr lang="en-GB" sz="2000" b="0" i="0" dirty="0" smtClean="0"/>
            <a:t>Total Population- 7.02 </a:t>
          </a:r>
          <a:r>
            <a:rPr lang="en-GB" sz="2000" b="0" i="0" dirty="0" err="1" smtClean="0"/>
            <a:t>bn</a:t>
          </a:r>
          <a:r>
            <a:rPr lang="en-GB" sz="2000" b="0" i="0" dirty="0" smtClean="0"/>
            <a:t> Chart reveals direct relationship between Population and </a:t>
          </a:r>
          <a:r>
            <a:rPr lang="en-GB" sz="2000" b="0" i="0" dirty="0" smtClean="0"/>
            <a:t>Clients Business </a:t>
          </a:r>
          <a:r>
            <a:rPr lang="en-GB" sz="2000" b="0" i="0" dirty="0" smtClean="0"/>
            <a:t>activities </a:t>
          </a:r>
          <a:endParaRPr lang="en-US" sz="2000" dirty="0"/>
        </a:p>
      </dgm:t>
    </dgm:pt>
    <dgm:pt modelId="{1B14FC88-4F52-4EF6-B20E-EE7DB689059B}" type="parTrans" cxnId="{2127116E-2B32-4A3C-B3F8-8F3ECC926209}">
      <dgm:prSet/>
      <dgm:spPr/>
      <dgm:t>
        <a:bodyPr/>
        <a:lstStyle/>
        <a:p>
          <a:endParaRPr lang="en-US"/>
        </a:p>
      </dgm:t>
    </dgm:pt>
    <dgm:pt modelId="{7E70FD7F-5866-46E3-B7E7-DF29C623E8E0}" type="sibTrans" cxnId="{2127116E-2B32-4A3C-B3F8-8F3ECC926209}">
      <dgm:prSet/>
      <dgm:spPr/>
      <dgm:t>
        <a:bodyPr/>
        <a:lstStyle/>
        <a:p>
          <a:endParaRPr lang="en-US"/>
        </a:p>
      </dgm:t>
    </dgm:pt>
    <dgm:pt modelId="{7FDDAE2E-30F8-4D33-804F-CBAD1D7EEE2C}" type="pres">
      <dgm:prSet presAssocID="{E5706FEA-0C74-4298-AF35-99A927982A45}" presName="Name0" presStyleCnt="0">
        <dgm:presLayoutVars>
          <dgm:dir/>
          <dgm:resizeHandles val="exact"/>
        </dgm:presLayoutVars>
      </dgm:prSet>
      <dgm:spPr/>
      <dgm:t>
        <a:bodyPr/>
        <a:lstStyle/>
        <a:p>
          <a:endParaRPr lang="en-US"/>
        </a:p>
      </dgm:t>
    </dgm:pt>
    <dgm:pt modelId="{25BE7591-A9D7-4405-B690-A7780B9535B7}" type="pres">
      <dgm:prSet presAssocID="{A042C863-BAF8-43D9-82C1-16CF0827CBB1}" presName="parAndChTx" presStyleLbl="node1" presStyleIdx="0" presStyleCnt="1" custScaleY="148162">
        <dgm:presLayoutVars>
          <dgm:bulletEnabled val="1"/>
        </dgm:presLayoutVars>
      </dgm:prSet>
      <dgm:spPr/>
      <dgm:t>
        <a:bodyPr/>
        <a:lstStyle/>
        <a:p>
          <a:endParaRPr lang="en-US"/>
        </a:p>
      </dgm:t>
    </dgm:pt>
  </dgm:ptLst>
  <dgm:cxnLst>
    <dgm:cxn modelId="{78E81B37-BEB2-4FEE-BE0D-15DD297530AD}" srcId="{A042C863-BAF8-43D9-82C1-16CF0827CBB1}" destId="{519331B7-B6B5-4E52-A3CF-C4462DA05B11}" srcOrd="1" destOrd="0" parTransId="{FBE7F27F-4616-4216-9159-585CB82564C9}" sibTransId="{DACED3ED-154A-478A-B1C5-0B722B1DEAA5}"/>
    <dgm:cxn modelId="{C141489C-922C-4566-A8F4-69557CE65926}" srcId="{E5706FEA-0C74-4298-AF35-99A927982A45}" destId="{A042C863-BAF8-43D9-82C1-16CF0827CBB1}" srcOrd="0" destOrd="0" parTransId="{ADE32721-7F99-4365-AD2A-8E89C0B3EF78}" sibTransId="{B97F2460-0986-462C-8B96-59D6E901981B}"/>
    <dgm:cxn modelId="{D4D613A6-3C15-47C4-87D3-27D6DEEBC02F}" type="presOf" srcId="{A042C863-BAF8-43D9-82C1-16CF0827CBB1}" destId="{25BE7591-A9D7-4405-B690-A7780B9535B7}" srcOrd="0" destOrd="0" presId="urn:microsoft.com/office/officeart/2005/8/layout/hChevron3"/>
    <dgm:cxn modelId="{9E1063A0-6DAA-4335-A32D-5834B9EB9027}" type="presOf" srcId="{3E8BA0F8-7169-4589-BFB5-98B57E3C3809}" destId="{25BE7591-A9D7-4405-B690-A7780B9535B7}" srcOrd="0" destOrd="1" presId="urn:microsoft.com/office/officeart/2005/8/layout/hChevron3"/>
    <dgm:cxn modelId="{2127116E-2B32-4A3C-B3F8-8F3ECC926209}" srcId="{A042C863-BAF8-43D9-82C1-16CF0827CBB1}" destId="{728CFB43-DC7F-4641-82D9-F383E90AE09E}" srcOrd="4" destOrd="0" parTransId="{1B14FC88-4F52-4EF6-B20E-EE7DB689059B}" sibTransId="{7E70FD7F-5866-46E3-B7E7-DF29C623E8E0}"/>
    <dgm:cxn modelId="{D7D8C80B-4FB6-4E4F-B74C-0A24D4674FFD}" type="presOf" srcId="{E59F6FE7-590C-4275-A4B2-F1CE7D7FEDE0}" destId="{25BE7591-A9D7-4405-B690-A7780B9535B7}" srcOrd="0" destOrd="4" presId="urn:microsoft.com/office/officeart/2005/8/layout/hChevron3"/>
    <dgm:cxn modelId="{465FD269-C379-4836-9D36-F97228497439}" type="presOf" srcId="{DE85261D-F719-473D-B996-827BFDA82BA1}" destId="{25BE7591-A9D7-4405-B690-A7780B9535B7}" srcOrd="0" destOrd="3" presId="urn:microsoft.com/office/officeart/2005/8/layout/hChevron3"/>
    <dgm:cxn modelId="{7C458D72-6863-4D82-ADF0-F3012ABBF60D}" srcId="{A042C863-BAF8-43D9-82C1-16CF0827CBB1}" destId="{E59F6FE7-590C-4275-A4B2-F1CE7D7FEDE0}" srcOrd="3" destOrd="0" parTransId="{1C5603DC-23D1-46D7-913F-E6FC5232F405}" sibTransId="{BA476D84-9A4E-45BE-AB53-4D324A9ABF87}"/>
    <dgm:cxn modelId="{49A21355-A301-4527-B11A-44D19E0577D6}" type="presOf" srcId="{E5706FEA-0C74-4298-AF35-99A927982A45}" destId="{7FDDAE2E-30F8-4D33-804F-CBAD1D7EEE2C}" srcOrd="0" destOrd="0" presId="urn:microsoft.com/office/officeart/2005/8/layout/hChevron3"/>
    <dgm:cxn modelId="{C4A5ED21-0F8A-4D7D-A6C1-9BF8DC16025F}" srcId="{A042C863-BAF8-43D9-82C1-16CF0827CBB1}" destId="{3E8BA0F8-7169-4589-BFB5-98B57E3C3809}" srcOrd="0" destOrd="0" parTransId="{7694EAA4-8867-4B71-A813-F7007845F519}" sibTransId="{7AB83E35-AD73-472B-9D7B-55745BC6EE69}"/>
    <dgm:cxn modelId="{4E09E9D7-82C6-4C28-B43E-16C5256047FB}" type="presOf" srcId="{728CFB43-DC7F-4641-82D9-F383E90AE09E}" destId="{25BE7591-A9D7-4405-B690-A7780B9535B7}" srcOrd="0" destOrd="5" presId="urn:microsoft.com/office/officeart/2005/8/layout/hChevron3"/>
    <dgm:cxn modelId="{8AC8B2AC-275D-4D8F-9F62-E168CE8D98C0}" type="presOf" srcId="{519331B7-B6B5-4E52-A3CF-C4462DA05B11}" destId="{25BE7591-A9D7-4405-B690-A7780B9535B7}" srcOrd="0" destOrd="2" presId="urn:microsoft.com/office/officeart/2005/8/layout/hChevron3"/>
    <dgm:cxn modelId="{BFE32C04-8AFE-48E6-946E-F042208A2398}" srcId="{A042C863-BAF8-43D9-82C1-16CF0827CBB1}" destId="{DE85261D-F719-473D-B996-827BFDA82BA1}" srcOrd="2" destOrd="0" parTransId="{1D2A5E1A-3B71-4771-B1D4-55B544BAAFF6}" sibTransId="{F4D10606-795C-4B1C-AE03-39414D0F779A}"/>
    <dgm:cxn modelId="{CF425FCB-D103-4360-BDDF-CFCBDDD95307}" type="presParOf" srcId="{7FDDAE2E-30F8-4D33-804F-CBAD1D7EEE2C}" destId="{25BE7591-A9D7-4405-B690-A7780B9535B7}"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6FB3F6-4FDB-45EE-90DD-86B23378220D}"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D6D1A893-2D8E-4B63-9776-8DC6D9C40261}">
      <dgm:prSet/>
      <dgm:spPr/>
      <dgm:t>
        <a:bodyPr/>
        <a:lstStyle/>
        <a:p>
          <a:pPr rtl="0"/>
          <a:r>
            <a:rPr lang="en-GB" b="0" i="0" smtClean="0"/>
            <a:t>Data quality</a:t>
          </a:r>
          <a:endParaRPr lang="en-US"/>
        </a:p>
      </dgm:t>
    </dgm:pt>
    <dgm:pt modelId="{2FDACB2D-9D0C-4CA2-A4AE-AA688D508239}" type="parTrans" cxnId="{67E7C724-8420-47D7-98A1-853B8EA7E1DD}">
      <dgm:prSet/>
      <dgm:spPr/>
      <dgm:t>
        <a:bodyPr/>
        <a:lstStyle/>
        <a:p>
          <a:endParaRPr lang="en-US"/>
        </a:p>
      </dgm:t>
    </dgm:pt>
    <dgm:pt modelId="{A80BAE80-447D-4F2C-A9A7-573C1BA7F63C}" type="sibTrans" cxnId="{67E7C724-8420-47D7-98A1-853B8EA7E1DD}">
      <dgm:prSet/>
      <dgm:spPr/>
      <dgm:t>
        <a:bodyPr/>
        <a:lstStyle/>
        <a:p>
          <a:endParaRPr lang="en-US"/>
        </a:p>
      </dgm:t>
    </dgm:pt>
    <dgm:pt modelId="{40A3DBCE-9331-4060-813A-D41AE6932634}">
      <dgm:prSet/>
      <dgm:spPr/>
      <dgm:t>
        <a:bodyPr/>
        <a:lstStyle/>
        <a:p>
          <a:pPr rtl="0"/>
          <a:r>
            <a:rPr lang="en-GB" b="0" i="0" smtClean="0"/>
            <a:t>Finance and  Budgeting</a:t>
          </a:r>
          <a:endParaRPr lang="en-US"/>
        </a:p>
      </dgm:t>
    </dgm:pt>
    <dgm:pt modelId="{52498242-2145-4E2A-BF15-A1C19EEA8562}" type="parTrans" cxnId="{9C5C1B07-BFB6-4ACB-BCA5-68AC16FECB53}">
      <dgm:prSet/>
      <dgm:spPr/>
      <dgm:t>
        <a:bodyPr/>
        <a:lstStyle/>
        <a:p>
          <a:endParaRPr lang="en-US"/>
        </a:p>
      </dgm:t>
    </dgm:pt>
    <dgm:pt modelId="{2926C8C6-7829-4AFC-86DB-EB052ECE3A44}" type="sibTrans" cxnId="{9C5C1B07-BFB6-4ACB-BCA5-68AC16FECB53}">
      <dgm:prSet/>
      <dgm:spPr/>
      <dgm:t>
        <a:bodyPr/>
        <a:lstStyle/>
        <a:p>
          <a:endParaRPr lang="en-US"/>
        </a:p>
      </dgm:t>
    </dgm:pt>
    <dgm:pt modelId="{1878423D-21C5-4FBF-9802-04FED91D8039}">
      <dgm:prSet/>
      <dgm:spPr/>
      <dgm:t>
        <a:bodyPr/>
        <a:lstStyle/>
        <a:p>
          <a:pPr rtl="0"/>
          <a:r>
            <a:rPr lang="en-GB" b="0" i="0" smtClean="0"/>
            <a:t>Operational /management factors</a:t>
          </a:r>
          <a:endParaRPr lang="en-US"/>
        </a:p>
      </dgm:t>
    </dgm:pt>
    <dgm:pt modelId="{2ABD5291-BF96-4E3B-ADA8-A65EEA10A96C}" type="parTrans" cxnId="{E9953ABE-1D91-4C33-82A6-8BC72D3A2B29}">
      <dgm:prSet/>
      <dgm:spPr/>
      <dgm:t>
        <a:bodyPr/>
        <a:lstStyle/>
        <a:p>
          <a:endParaRPr lang="en-US"/>
        </a:p>
      </dgm:t>
    </dgm:pt>
    <dgm:pt modelId="{211A74D8-AD1B-4549-932E-CC104D4514FA}" type="sibTrans" cxnId="{E9953ABE-1D91-4C33-82A6-8BC72D3A2B29}">
      <dgm:prSet/>
      <dgm:spPr/>
      <dgm:t>
        <a:bodyPr/>
        <a:lstStyle/>
        <a:p>
          <a:endParaRPr lang="en-US"/>
        </a:p>
      </dgm:t>
    </dgm:pt>
    <dgm:pt modelId="{F0D64358-EAB1-4E5D-ABFA-514A5EC4D701}">
      <dgm:prSet/>
      <dgm:spPr/>
      <dgm:t>
        <a:bodyPr/>
        <a:lstStyle/>
        <a:p>
          <a:pPr rtl="0"/>
          <a:r>
            <a:rPr lang="en-GB" b="0" i="0" smtClean="0"/>
            <a:t>Market volatility/environmental influence</a:t>
          </a:r>
          <a:endParaRPr lang="en-US"/>
        </a:p>
      </dgm:t>
    </dgm:pt>
    <dgm:pt modelId="{91869D5E-4133-412B-BD2B-425757BAB45B}" type="parTrans" cxnId="{75BA98BA-A3D7-4C1E-8EBB-23840D0A97A1}">
      <dgm:prSet/>
      <dgm:spPr/>
      <dgm:t>
        <a:bodyPr/>
        <a:lstStyle/>
        <a:p>
          <a:endParaRPr lang="en-US"/>
        </a:p>
      </dgm:t>
    </dgm:pt>
    <dgm:pt modelId="{0FC710A8-72DD-4C71-90F5-6E389358BB2F}" type="sibTrans" cxnId="{75BA98BA-A3D7-4C1E-8EBB-23840D0A97A1}">
      <dgm:prSet/>
      <dgm:spPr/>
      <dgm:t>
        <a:bodyPr/>
        <a:lstStyle/>
        <a:p>
          <a:endParaRPr lang="en-US"/>
        </a:p>
      </dgm:t>
    </dgm:pt>
    <dgm:pt modelId="{A7410824-A546-410C-BD08-57AE2E828EC8}">
      <dgm:prSet/>
      <dgm:spPr/>
      <dgm:t>
        <a:bodyPr/>
        <a:lstStyle/>
        <a:p>
          <a:pPr rtl="0"/>
          <a:r>
            <a:rPr lang="en-GB" b="0" i="0" smtClean="0"/>
            <a:t>Socio political  factors</a:t>
          </a:r>
          <a:endParaRPr lang="en-US"/>
        </a:p>
      </dgm:t>
    </dgm:pt>
    <dgm:pt modelId="{07791E93-E1D1-44F2-9476-D716AEC1C498}" type="parTrans" cxnId="{B68EB748-7166-471D-8AA5-C797174A9350}">
      <dgm:prSet/>
      <dgm:spPr/>
      <dgm:t>
        <a:bodyPr/>
        <a:lstStyle/>
        <a:p>
          <a:endParaRPr lang="en-US"/>
        </a:p>
      </dgm:t>
    </dgm:pt>
    <dgm:pt modelId="{127281F4-4804-4CCB-BD3A-D84ABCADB33A}" type="sibTrans" cxnId="{B68EB748-7166-471D-8AA5-C797174A9350}">
      <dgm:prSet/>
      <dgm:spPr/>
      <dgm:t>
        <a:bodyPr/>
        <a:lstStyle/>
        <a:p>
          <a:endParaRPr lang="en-US"/>
        </a:p>
      </dgm:t>
    </dgm:pt>
    <dgm:pt modelId="{239BDD65-0763-4C85-8E72-2BD9AD15D2B1}">
      <dgm:prSet/>
      <dgm:spPr/>
      <dgm:t>
        <a:bodyPr/>
        <a:lstStyle/>
        <a:p>
          <a:pPr rtl="0"/>
          <a:r>
            <a:rPr lang="en-GB" b="0" i="0" smtClean="0"/>
            <a:t>Competitive pressure</a:t>
          </a:r>
          <a:endParaRPr lang="en-US"/>
        </a:p>
      </dgm:t>
    </dgm:pt>
    <dgm:pt modelId="{2D777E52-0E7F-4558-9511-8D6A56D102F5}" type="parTrans" cxnId="{D9239530-0D47-4C60-A025-A23A6D286A5F}">
      <dgm:prSet/>
      <dgm:spPr/>
      <dgm:t>
        <a:bodyPr/>
        <a:lstStyle/>
        <a:p>
          <a:endParaRPr lang="en-US"/>
        </a:p>
      </dgm:t>
    </dgm:pt>
    <dgm:pt modelId="{C4D692EB-F0D4-42A2-B5D4-EAC6659770B2}" type="sibTrans" cxnId="{D9239530-0D47-4C60-A025-A23A6D286A5F}">
      <dgm:prSet/>
      <dgm:spPr/>
      <dgm:t>
        <a:bodyPr/>
        <a:lstStyle/>
        <a:p>
          <a:endParaRPr lang="en-US"/>
        </a:p>
      </dgm:t>
    </dgm:pt>
    <dgm:pt modelId="{30FABA5E-555C-4D8D-8CBF-9C8E17331A98}">
      <dgm:prSet/>
      <dgm:spPr/>
      <dgm:t>
        <a:bodyPr/>
        <a:lstStyle/>
        <a:p>
          <a:pPr rtl="0"/>
          <a:r>
            <a:rPr lang="en-GB" b="0" i="0" smtClean="0"/>
            <a:t>Change management</a:t>
          </a:r>
          <a:endParaRPr lang="en-US"/>
        </a:p>
      </dgm:t>
    </dgm:pt>
    <dgm:pt modelId="{8AF902DF-3736-46F2-B560-43638BAB1E7E}" type="parTrans" cxnId="{9F1E76E7-D280-4CAC-B239-58A0068BFD60}">
      <dgm:prSet/>
      <dgm:spPr/>
      <dgm:t>
        <a:bodyPr/>
        <a:lstStyle/>
        <a:p>
          <a:endParaRPr lang="en-US"/>
        </a:p>
      </dgm:t>
    </dgm:pt>
    <dgm:pt modelId="{F68DDF46-23D4-4D45-B82C-E287D1C64BBD}" type="sibTrans" cxnId="{9F1E76E7-D280-4CAC-B239-58A0068BFD60}">
      <dgm:prSet/>
      <dgm:spPr/>
      <dgm:t>
        <a:bodyPr/>
        <a:lstStyle/>
        <a:p>
          <a:endParaRPr lang="en-US"/>
        </a:p>
      </dgm:t>
    </dgm:pt>
    <dgm:pt modelId="{E46866DA-FD73-4DA8-A4B0-653A0BA0619E}">
      <dgm:prSet/>
      <dgm:spPr/>
      <dgm:t>
        <a:bodyPr/>
        <a:lstStyle/>
        <a:p>
          <a:endParaRPr lang="en-US"/>
        </a:p>
      </dgm:t>
    </dgm:pt>
    <dgm:pt modelId="{5ACED313-8A5F-4E8D-8D69-5C316CAA7E01}" type="parTrans" cxnId="{26D4E1DB-73DD-4441-978A-DBC6115A416C}">
      <dgm:prSet/>
      <dgm:spPr/>
      <dgm:t>
        <a:bodyPr/>
        <a:lstStyle/>
        <a:p>
          <a:endParaRPr lang="en-US"/>
        </a:p>
      </dgm:t>
    </dgm:pt>
    <dgm:pt modelId="{7DF861D9-F44A-423F-878D-B69F74214402}" type="sibTrans" cxnId="{26D4E1DB-73DD-4441-978A-DBC6115A416C}">
      <dgm:prSet/>
      <dgm:spPr/>
      <dgm:t>
        <a:bodyPr/>
        <a:lstStyle/>
        <a:p>
          <a:endParaRPr lang="en-US"/>
        </a:p>
      </dgm:t>
    </dgm:pt>
    <dgm:pt modelId="{50E20616-1716-4F9F-935E-795A0D46B5FB}">
      <dgm:prSet/>
      <dgm:spPr/>
      <dgm:t>
        <a:bodyPr/>
        <a:lstStyle/>
        <a:p>
          <a:endParaRPr lang="en-US"/>
        </a:p>
      </dgm:t>
    </dgm:pt>
    <dgm:pt modelId="{0F7EF001-AEA8-41BB-B301-FD985C4192BB}" type="parTrans" cxnId="{B35DEDFF-2EFA-4534-880A-716F1C63F9C6}">
      <dgm:prSet/>
      <dgm:spPr/>
      <dgm:t>
        <a:bodyPr/>
        <a:lstStyle/>
        <a:p>
          <a:endParaRPr lang="en-US"/>
        </a:p>
      </dgm:t>
    </dgm:pt>
    <dgm:pt modelId="{59098131-63AF-4DB8-A0BD-18CC3F0580E5}" type="sibTrans" cxnId="{B35DEDFF-2EFA-4534-880A-716F1C63F9C6}">
      <dgm:prSet/>
      <dgm:spPr/>
      <dgm:t>
        <a:bodyPr/>
        <a:lstStyle/>
        <a:p>
          <a:endParaRPr lang="en-US"/>
        </a:p>
      </dgm:t>
    </dgm:pt>
    <dgm:pt modelId="{17410C41-6291-4523-8155-8F216303E649}" type="pres">
      <dgm:prSet presAssocID="{F46FB3F6-4FDB-45EE-90DD-86B23378220D}" presName="compositeShape" presStyleCnt="0">
        <dgm:presLayoutVars>
          <dgm:chMax val="7"/>
          <dgm:dir/>
          <dgm:resizeHandles val="exact"/>
        </dgm:presLayoutVars>
      </dgm:prSet>
      <dgm:spPr/>
      <dgm:t>
        <a:bodyPr/>
        <a:lstStyle/>
        <a:p>
          <a:endParaRPr lang="en-US"/>
        </a:p>
      </dgm:t>
    </dgm:pt>
    <dgm:pt modelId="{E4F53334-FCF3-47E2-B99F-9B168964AB27}" type="pres">
      <dgm:prSet presAssocID="{D6D1A893-2D8E-4B63-9776-8DC6D9C40261}" presName="circ1" presStyleLbl="vennNode1" presStyleIdx="0" presStyleCnt="7"/>
      <dgm:spPr/>
    </dgm:pt>
    <dgm:pt modelId="{C212CA06-4AB9-4986-8AEF-091EE33CC6C9}" type="pres">
      <dgm:prSet presAssocID="{D6D1A893-2D8E-4B63-9776-8DC6D9C40261}" presName="circ1Tx" presStyleLbl="revTx" presStyleIdx="0" presStyleCnt="0">
        <dgm:presLayoutVars>
          <dgm:chMax val="0"/>
          <dgm:chPref val="0"/>
          <dgm:bulletEnabled val="1"/>
        </dgm:presLayoutVars>
      </dgm:prSet>
      <dgm:spPr/>
      <dgm:t>
        <a:bodyPr/>
        <a:lstStyle/>
        <a:p>
          <a:endParaRPr lang="en-US"/>
        </a:p>
      </dgm:t>
    </dgm:pt>
    <dgm:pt modelId="{0106AF0E-6FB0-4302-99E6-D049D5AA5A23}" type="pres">
      <dgm:prSet presAssocID="{40A3DBCE-9331-4060-813A-D41AE6932634}" presName="circ2" presStyleLbl="vennNode1" presStyleIdx="1" presStyleCnt="7"/>
      <dgm:spPr/>
    </dgm:pt>
    <dgm:pt modelId="{7AF4058B-BFB7-40D4-8B96-F7F54134FD6C}" type="pres">
      <dgm:prSet presAssocID="{40A3DBCE-9331-4060-813A-D41AE6932634}" presName="circ2Tx" presStyleLbl="revTx" presStyleIdx="0" presStyleCnt="0">
        <dgm:presLayoutVars>
          <dgm:chMax val="0"/>
          <dgm:chPref val="0"/>
          <dgm:bulletEnabled val="1"/>
        </dgm:presLayoutVars>
      </dgm:prSet>
      <dgm:spPr/>
      <dgm:t>
        <a:bodyPr/>
        <a:lstStyle/>
        <a:p>
          <a:endParaRPr lang="en-US"/>
        </a:p>
      </dgm:t>
    </dgm:pt>
    <dgm:pt modelId="{3FBAC24E-6D12-4900-BE5D-28E0E66B49D6}" type="pres">
      <dgm:prSet presAssocID="{1878423D-21C5-4FBF-9802-04FED91D8039}" presName="circ3" presStyleLbl="vennNode1" presStyleIdx="2" presStyleCnt="7" custLinFactNeighborX="-903" custLinFactNeighborY="3611"/>
      <dgm:spPr/>
    </dgm:pt>
    <dgm:pt modelId="{1F936A4C-D798-4903-9BB3-BC2C39A99AE3}" type="pres">
      <dgm:prSet presAssocID="{1878423D-21C5-4FBF-9802-04FED91D8039}" presName="circ3Tx" presStyleLbl="revTx" presStyleIdx="0" presStyleCnt="0">
        <dgm:presLayoutVars>
          <dgm:chMax val="0"/>
          <dgm:chPref val="0"/>
          <dgm:bulletEnabled val="1"/>
        </dgm:presLayoutVars>
      </dgm:prSet>
      <dgm:spPr/>
      <dgm:t>
        <a:bodyPr/>
        <a:lstStyle/>
        <a:p>
          <a:endParaRPr lang="en-US"/>
        </a:p>
      </dgm:t>
    </dgm:pt>
    <dgm:pt modelId="{AF19A378-B755-4741-B43D-6B217726C8BF}" type="pres">
      <dgm:prSet presAssocID="{F0D64358-EAB1-4E5D-ABFA-514A5EC4D701}" presName="circ4" presStyleLbl="vennNode1" presStyleIdx="3" presStyleCnt="7"/>
      <dgm:spPr/>
    </dgm:pt>
    <dgm:pt modelId="{406892FD-F234-4404-B5DA-B60B56063A93}" type="pres">
      <dgm:prSet presAssocID="{F0D64358-EAB1-4E5D-ABFA-514A5EC4D701}" presName="circ4Tx" presStyleLbl="revTx" presStyleIdx="0" presStyleCnt="0">
        <dgm:presLayoutVars>
          <dgm:chMax val="0"/>
          <dgm:chPref val="0"/>
          <dgm:bulletEnabled val="1"/>
        </dgm:presLayoutVars>
      </dgm:prSet>
      <dgm:spPr/>
      <dgm:t>
        <a:bodyPr/>
        <a:lstStyle/>
        <a:p>
          <a:endParaRPr lang="en-US"/>
        </a:p>
      </dgm:t>
    </dgm:pt>
    <dgm:pt modelId="{7E06B1D9-32D8-45DE-9872-606A3952BF68}" type="pres">
      <dgm:prSet presAssocID="{A7410824-A546-410C-BD08-57AE2E828EC8}" presName="circ5" presStyleLbl="vennNode1" presStyleIdx="4" presStyleCnt="7" custScaleX="101875" custScaleY="93223"/>
      <dgm:spPr/>
    </dgm:pt>
    <dgm:pt modelId="{0D3C3AD9-4336-46C7-ACBF-438CE2F80F40}" type="pres">
      <dgm:prSet presAssocID="{A7410824-A546-410C-BD08-57AE2E828EC8}" presName="circ5Tx" presStyleLbl="revTx" presStyleIdx="0" presStyleCnt="0">
        <dgm:presLayoutVars>
          <dgm:chMax val="0"/>
          <dgm:chPref val="0"/>
          <dgm:bulletEnabled val="1"/>
        </dgm:presLayoutVars>
      </dgm:prSet>
      <dgm:spPr/>
      <dgm:t>
        <a:bodyPr/>
        <a:lstStyle/>
        <a:p>
          <a:endParaRPr lang="en-US"/>
        </a:p>
      </dgm:t>
    </dgm:pt>
    <dgm:pt modelId="{19B60527-1897-41B5-8EC3-CF2F7F630449}" type="pres">
      <dgm:prSet presAssocID="{239BDD65-0763-4C85-8E72-2BD9AD15D2B1}" presName="circ6" presStyleLbl="vennNode1" presStyleIdx="5" presStyleCnt="7"/>
      <dgm:spPr/>
    </dgm:pt>
    <dgm:pt modelId="{691738DE-8801-4ECA-8BE9-8ABE9FB47314}" type="pres">
      <dgm:prSet presAssocID="{239BDD65-0763-4C85-8E72-2BD9AD15D2B1}" presName="circ6Tx" presStyleLbl="revTx" presStyleIdx="0" presStyleCnt="0">
        <dgm:presLayoutVars>
          <dgm:chMax val="0"/>
          <dgm:chPref val="0"/>
          <dgm:bulletEnabled val="1"/>
        </dgm:presLayoutVars>
      </dgm:prSet>
      <dgm:spPr/>
      <dgm:t>
        <a:bodyPr/>
        <a:lstStyle/>
        <a:p>
          <a:endParaRPr lang="en-US"/>
        </a:p>
      </dgm:t>
    </dgm:pt>
    <dgm:pt modelId="{2401FAA8-F985-4778-862F-F5D86FFECF22}" type="pres">
      <dgm:prSet presAssocID="{30FABA5E-555C-4D8D-8CBF-9C8E17331A98}" presName="circ7" presStyleLbl="vennNode1" presStyleIdx="6" presStyleCnt="7" custScaleX="91958" custScaleY="91902"/>
      <dgm:spPr/>
    </dgm:pt>
    <dgm:pt modelId="{58DC911B-B34B-471A-9F9A-05F47708F493}" type="pres">
      <dgm:prSet presAssocID="{30FABA5E-555C-4D8D-8CBF-9C8E17331A98}" presName="circ7Tx" presStyleLbl="revTx" presStyleIdx="0" presStyleCnt="0">
        <dgm:presLayoutVars>
          <dgm:chMax val="0"/>
          <dgm:chPref val="0"/>
          <dgm:bulletEnabled val="1"/>
        </dgm:presLayoutVars>
      </dgm:prSet>
      <dgm:spPr/>
      <dgm:t>
        <a:bodyPr/>
        <a:lstStyle/>
        <a:p>
          <a:endParaRPr lang="en-US"/>
        </a:p>
      </dgm:t>
    </dgm:pt>
  </dgm:ptLst>
  <dgm:cxnLst>
    <dgm:cxn modelId="{D9239530-0D47-4C60-A025-A23A6D286A5F}" srcId="{F46FB3F6-4FDB-45EE-90DD-86B23378220D}" destId="{239BDD65-0763-4C85-8E72-2BD9AD15D2B1}" srcOrd="5" destOrd="0" parTransId="{2D777E52-0E7F-4558-9511-8D6A56D102F5}" sibTransId="{C4D692EB-F0D4-42A2-B5D4-EAC6659770B2}"/>
    <dgm:cxn modelId="{8FCE2331-5BF7-42C1-AAED-4E2813541102}" type="presOf" srcId="{F46FB3F6-4FDB-45EE-90DD-86B23378220D}" destId="{17410C41-6291-4523-8155-8F216303E649}" srcOrd="0" destOrd="0" presId="urn:microsoft.com/office/officeart/2005/8/layout/venn1"/>
    <dgm:cxn modelId="{9F1E76E7-D280-4CAC-B239-58A0068BFD60}" srcId="{F46FB3F6-4FDB-45EE-90DD-86B23378220D}" destId="{30FABA5E-555C-4D8D-8CBF-9C8E17331A98}" srcOrd="6" destOrd="0" parTransId="{8AF902DF-3736-46F2-B560-43638BAB1E7E}" sibTransId="{F68DDF46-23D4-4D45-B82C-E287D1C64BBD}"/>
    <dgm:cxn modelId="{455081EC-896D-4FB8-9B27-4174649C1277}" type="presOf" srcId="{40A3DBCE-9331-4060-813A-D41AE6932634}" destId="{7AF4058B-BFB7-40D4-8B96-F7F54134FD6C}" srcOrd="0" destOrd="0" presId="urn:microsoft.com/office/officeart/2005/8/layout/venn1"/>
    <dgm:cxn modelId="{768B4A9A-61C7-44A6-A61A-CB9CFC61EABF}" type="presOf" srcId="{30FABA5E-555C-4D8D-8CBF-9C8E17331A98}" destId="{58DC911B-B34B-471A-9F9A-05F47708F493}" srcOrd="0" destOrd="0" presId="urn:microsoft.com/office/officeart/2005/8/layout/venn1"/>
    <dgm:cxn modelId="{E9953ABE-1D91-4C33-82A6-8BC72D3A2B29}" srcId="{F46FB3F6-4FDB-45EE-90DD-86B23378220D}" destId="{1878423D-21C5-4FBF-9802-04FED91D8039}" srcOrd="2" destOrd="0" parTransId="{2ABD5291-BF96-4E3B-ADA8-A65EEA10A96C}" sibTransId="{211A74D8-AD1B-4549-932E-CC104D4514FA}"/>
    <dgm:cxn modelId="{B35DEDFF-2EFA-4534-880A-716F1C63F9C6}" srcId="{F46FB3F6-4FDB-45EE-90DD-86B23378220D}" destId="{50E20616-1716-4F9F-935E-795A0D46B5FB}" srcOrd="8" destOrd="0" parTransId="{0F7EF001-AEA8-41BB-B301-FD985C4192BB}" sibTransId="{59098131-63AF-4DB8-A0BD-18CC3F0580E5}"/>
    <dgm:cxn modelId="{26D4E1DB-73DD-4441-978A-DBC6115A416C}" srcId="{F46FB3F6-4FDB-45EE-90DD-86B23378220D}" destId="{E46866DA-FD73-4DA8-A4B0-653A0BA0619E}" srcOrd="7" destOrd="0" parTransId="{5ACED313-8A5F-4E8D-8D69-5C316CAA7E01}" sibTransId="{7DF861D9-F44A-423F-878D-B69F74214402}"/>
    <dgm:cxn modelId="{5688CA85-F3FB-4614-9C76-0AF723F20DC5}" type="presOf" srcId="{1878423D-21C5-4FBF-9802-04FED91D8039}" destId="{1F936A4C-D798-4903-9BB3-BC2C39A99AE3}" srcOrd="0" destOrd="0" presId="urn:microsoft.com/office/officeart/2005/8/layout/venn1"/>
    <dgm:cxn modelId="{59555A89-753D-45DD-AC9D-36766106C96B}" type="presOf" srcId="{239BDD65-0763-4C85-8E72-2BD9AD15D2B1}" destId="{691738DE-8801-4ECA-8BE9-8ABE9FB47314}" srcOrd="0" destOrd="0" presId="urn:microsoft.com/office/officeart/2005/8/layout/venn1"/>
    <dgm:cxn modelId="{9C5C1B07-BFB6-4ACB-BCA5-68AC16FECB53}" srcId="{F46FB3F6-4FDB-45EE-90DD-86B23378220D}" destId="{40A3DBCE-9331-4060-813A-D41AE6932634}" srcOrd="1" destOrd="0" parTransId="{52498242-2145-4E2A-BF15-A1C19EEA8562}" sibTransId="{2926C8C6-7829-4AFC-86DB-EB052ECE3A44}"/>
    <dgm:cxn modelId="{B68EB748-7166-471D-8AA5-C797174A9350}" srcId="{F46FB3F6-4FDB-45EE-90DD-86B23378220D}" destId="{A7410824-A546-410C-BD08-57AE2E828EC8}" srcOrd="4" destOrd="0" parTransId="{07791E93-E1D1-44F2-9476-D716AEC1C498}" sibTransId="{127281F4-4804-4CCB-BD3A-D84ABCADB33A}"/>
    <dgm:cxn modelId="{7B8DD536-D86E-4FB1-A4BD-A79E2AF43270}" type="presOf" srcId="{D6D1A893-2D8E-4B63-9776-8DC6D9C40261}" destId="{C212CA06-4AB9-4986-8AEF-091EE33CC6C9}" srcOrd="0" destOrd="0" presId="urn:microsoft.com/office/officeart/2005/8/layout/venn1"/>
    <dgm:cxn modelId="{023BDA4A-C7A9-43C8-A5D5-577CCBAD85DE}" type="presOf" srcId="{F0D64358-EAB1-4E5D-ABFA-514A5EC4D701}" destId="{406892FD-F234-4404-B5DA-B60B56063A93}" srcOrd="0" destOrd="0" presId="urn:microsoft.com/office/officeart/2005/8/layout/venn1"/>
    <dgm:cxn modelId="{75BA98BA-A3D7-4C1E-8EBB-23840D0A97A1}" srcId="{F46FB3F6-4FDB-45EE-90DD-86B23378220D}" destId="{F0D64358-EAB1-4E5D-ABFA-514A5EC4D701}" srcOrd="3" destOrd="0" parTransId="{91869D5E-4133-412B-BD2B-425757BAB45B}" sibTransId="{0FC710A8-72DD-4C71-90F5-6E389358BB2F}"/>
    <dgm:cxn modelId="{16EF8D34-5044-4930-8745-C7BF1BBB0664}" type="presOf" srcId="{A7410824-A546-410C-BD08-57AE2E828EC8}" destId="{0D3C3AD9-4336-46C7-ACBF-438CE2F80F40}" srcOrd="0" destOrd="0" presId="urn:microsoft.com/office/officeart/2005/8/layout/venn1"/>
    <dgm:cxn modelId="{67E7C724-8420-47D7-98A1-853B8EA7E1DD}" srcId="{F46FB3F6-4FDB-45EE-90DD-86B23378220D}" destId="{D6D1A893-2D8E-4B63-9776-8DC6D9C40261}" srcOrd="0" destOrd="0" parTransId="{2FDACB2D-9D0C-4CA2-A4AE-AA688D508239}" sibTransId="{A80BAE80-447D-4F2C-A9A7-573C1BA7F63C}"/>
    <dgm:cxn modelId="{B264334C-F974-4F6F-8268-F42553E491CA}" type="presParOf" srcId="{17410C41-6291-4523-8155-8F216303E649}" destId="{E4F53334-FCF3-47E2-B99F-9B168964AB27}" srcOrd="0" destOrd="0" presId="urn:microsoft.com/office/officeart/2005/8/layout/venn1"/>
    <dgm:cxn modelId="{9FFA8D5E-8A39-472F-B46F-8765E24271D3}" type="presParOf" srcId="{17410C41-6291-4523-8155-8F216303E649}" destId="{C212CA06-4AB9-4986-8AEF-091EE33CC6C9}" srcOrd="1" destOrd="0" presId="urn:microsoft.com/office/officeart/2005/8/layout/venn1"/>
    <dgm:cxn modelId="{9D5EC140-8C5D-4439-B4C4-AFA515814CAE}" type="presParOf" srcId="{17410C41-6291-4523-8155-8F216303E649}" destId="{0106AF0E-6FB0-4302-99E6-D049D5AA5A23}" srcOrd="2" destOrd="0" presId="urn:microsoft.com/office/officeart/2005/8/layout/venn1"/>
    <dgm:cxn modelId="{8B9E3589-8687-41BC-A253-80B480246760}" type="presParOf" srcId="{17410C41-6291-4523-8155-8F216303E649}" destId="{7AF4058B-BFB7-40D4-8B96-F7F54134FD6C}" srcOrd="3" destOrd="0" presId="urn:microsoft.com/office/officeart/2005/8/layout/venn1"/>
    <dgm:cxn modelId="{78A0AF0F-E3DB-4DC6-A2A5-5CD458C64232}" type="presParOf" srcId="{17410C41-6291-4523-8155-8F216303E649}" destId="{3FBAC24E-6D12-4900-BE5D-28E0E66B49D6}" srcOrd="4" destOrd="0" presId="urn:microsoft.com/office/officeart/2005/8/layout/venn1"/>
    <dgm:cxn modelId="{B879B614-8FCE-40ED-8A79-400F1B319292}" type="presParOf" srcId="{17410C41-6291-4523-8155-8F216303E649}" destId="{1F936A4C-D798-4903-9BB3-BC2C39A99AE3}" srcOrd="5" destOrd="0" presId="urn:microsoft.com/office/officeart/2005/8/layout/venn1"/>
    <dgm:cxn modelId="{2BDF90EF-57F6-46AA-ADC5-F6843BBBABF1}" type="presParOf" srcId="{17410C41-6291-4523-8155-8F216303E649}" destId="{AF19A378-B755-4741-B43D-6B217726C8BF}" srcOrd="6" destOrd="0" presId="urn:microsoft.com/office/officeart/2005/8/layout/venn1"/>
    <dgm:cxn modelId="{DBE51181-09CD-4555-B75F-DE562475DE2E}" type="presParOf" srcId="{17410C41-6291-4523-8155-8F216303E649}" destId="{406892FD-F234-4404-B5DA-B60B56063A93}" srcOrd="7" destOrd="0" presId="urn:microsoft.com/office/officeart/2005/8/layout/venn1"/>
    <dgm:cxn modelId="{5B9C27F4-0321-406C-84A7-A3D5DC756871}" type="presParOf" srcId="{17410C41-6291-4523-8155-8F216303E649}" destId="{7E06B1D9-32D8-45DE-9872-606A3952BF68}" srcOrd="8" destOrd="0" presId="urn:microsoft.com/office/officeart/2005/8/layout/venn1"/>
    <dgm:cxn modelId="{401CEE86-C502-4269-9805-E310FF4D4C0F}" type="presParOf" srcId="{17410C41-6291-4523-8155-8F216303E649}" destId="{0D3C3AD9-4336-46C7-ACBF-438CE2F80F40}" srcOrd="9" destOrd="0" presId="urn:microsoft.com/office/officeart/2005/8/layout/venn1"/>
    <dgm:cxn modelId="{B59F2FBF-90E5-40E8-8ABC-25ACDD8DE760}" type="presParOf" srcId="{17410C41-6291-4523-8155-8F216303E649}" destId="{19B60527-1897-41B5-8EC3-CF2F7F630449}" srcOrd="10" destOrd="0" presId="urn:microsoft.com/office/officeart/2005/8/layout/venn1"/>
    <dgm:cxn modelId="{689DFD06-7914-471D-981C-8C2D70479107}" type="presParOf" srcId="{17410C41-6291-4523-8155-8F216303E649}" destId="{691738DE-8801-4ECA-8BE9-8ABE9FB47314}" srcOrd="11" destOrd="0" presId="urn:microsoft.com/office/officeart/2005/8/layout/venn1"/>
    <dgm:cxn modelId="{AC71C293-6104-489B-8B68-B2C6F080ECA1}" type="presParOf" srcId="{17410C41-6291-4523-8155-8F216303E649}" destId="{2401FAA8-F985-4778-862F-F5D86FFECF22}" srcOrd="12" destOrd="0" presId="urn:microsoft.com/office/officeart/2005/8/layout/venn1"/>
    <dgm:cxn modelId="{1F1DBD07-F4CF-4CCB-ABD5-389C5E975EE1}" type="presParOf" srcId="{17410C41-6291-4523-8155-8F216303E649}" destId="{58DC911B-B34B-471A-9F9A-05F47708F493}"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1917F4-FA71-4B38-952D-968794EB0020}" type="doc">
      <dgm:prSet loTypeId="urn:microsoft.com/office/officeart/2005/8/layout/vList4" loCatId="picture" qsTypeId="urn:microsoft.com/office/officeart/2005/8/quickstyle/simple2" qsCatId="simple" csTypeId="urn:microsoft.com/office/officeart/2005/8/colors/accent1_2" csCatId="accent1" phldr="1"/>
      <dgm:spPr/>
      <dgm:t>
        <a:bodyPr/>
        <a:lstStyle/>
        <a:p>
          <a:endParaRPr lang="en-US"/>
        </a:p>
      </dgm:t>
    </dgm:pt>
    <dgm:pt modelId="{E143D045-82D1-4A3B-9FBF-6FA9B513A2C3}">
      <dgm:prSet phldrT="[Text]"/>
      <dgm:spPr/>
      <dgm:t>
        <a:bodyPr/>
        <a:lstStyle/>
        <a:p>
          <a:r>
            <a:rPr lang="en-US" dirty="0" err="1" smtClean="0"/>
            <a:t>Mowaninuola</a:t>
          </a:r>
          <a:r>
            <a:rPr lang="en-US" dirty="0" smtClean="0"/>
            <a:t> Adeladun</a:t>
          </a:r>
          <a:endParaRPr lang="en-US" dirty="0"/>
        </a:p>
      </dgm:t>
    </dgm:pt>
    <dgm:pt modelId="{8E1626DF-354B-4153-A4D1-DD8488250770}" type="parTrans" cxnId="{8E5AE5E8-4B7B-4CA2-9581-7AB9366AA9F1}">
      <dgm:prSet/>
      <dgm:spPr/>
      <dgm:t>
        <a:bodyPr/>
        <a:lstStyle/>
        <a:p>
          <a:endParaRPr lang="en-US"/>
        </a:p>
      </dgm:t>
    </dgm:pt>
    <dgm:pt modelId="{A50AB278-064B-4F82-BD7D-ED59DCCA091F}" type="sibTrans" cxnId="{8E5AE5E8-4B7B-4CA2-9581-7AB9366AA9F1}">
      <dgm:prSet/>
      <dgm:spPr/>
      <dgm:t>
        <a:bodyPr/>
        <a:lstStyle/>
        <a:p>
          <a:endParaRPr lang="en-US"/>
        </a:p>
      </dgm:t>
    </dgm:pt>
    <dgm:pt modelId="{E889BA52-4ADE-41EC-A552-C23920AD2E56}">
      <dgm:prSet phldrT="[Text]"/>
      <dgm:spPr/>
      <dgm:t>
        <a:bodyPr/>
        <a:lstStyle/>
        <a:p>
          <a:r>
            <a:rPr lang="en-US" dirty="0" smtClean="0"/>
            <a:t>BA/PO</a:t>
          </a:r>
          <a:endParaRPr lang="en-US" dirty="0"/>
        </a:p>
      </dgm:t>
    </dgm:pt>
    <dgm:pt modelId="{3FFB1663-DEC4-4FED-AE2F-3C64DAD51484}" type="parTrans" cxnId="{7CCBB56C-53B6-4650-812A-DAA4F074E9A4}">
      <dgm:prSet/>
      <dgm:spPr/>
      <dgm:t>
        <a:bodyPr/>
        <a:lstStyle/>
        <a:p>
          <a:endParaRPr lang="en-US"/>
        </a:p>
      </dgm:t>
    </dgm:pt>
    <dgm:pt modelId="{097EEF7D-60AA-4A4B-9CCF-D2489057427B}" type="sibTrans" cxnId="{7CCBB56C-53B6-4650-812A-DAA4F074E9A4}">
      <dgm:prSet/>
      <dgm:spPr/>
      <dgm:t>
        <a:bodyPr/>
        <a:lstStyle/>
        <a:p>
          <a:endParaRPr lang="en-US"/>
        </a:p>
      </dgm:t>
    </dgm:pt>
    <dgm:pt modelId="{F289F6AD-EEB7-42F8-9E0E-6F1D993295B4}">
      <dgm:prSet phldrT="[Text]"/>
      <dgm:spPr/>
      <dgm:t>
        <a:bodyPr/>
        <a:lstStyle/>
        <a:p>
          <a:r>
            <a:rPr lang="en-US" dirty="0" smtClean="0"/>
            <a:t>Team Lead</a:t>
          </a:r>
          <a:endParaRPr lang="en-US" dirty="0"/>
        </a:p>
      </dgm:t>
    </dgm:pt>
    <dgm:pt modelId="{C8E6C441-A59B-4697-840B-367F6E44E3CC}" type="parTrans" cxnId="{A480F1F5-FE55-4B14-A073-2E8A345EB2B7}">
      <dgm:prSet/>
      <dgm:spPr/>
      <dgm:t>
        <a:bodyPr/>
        <a:lstStyle/>
        <a:p>
          <a:endParaRPr lang="en-US"/>
        </a:p>
      </dgm:t>
    </dgm:pt>
    <dgm:pt modelId="{C0BF5333-D478-436F-81C3-78D5D0CA3086}" type="sibTrans" cxnId="{A480F1F5-FE55-4B14-A073-2E8A345EB2B7}">
      <dgm:prSet/>
      <dgm:spPr/>
      <dgm:t>
        <a:bodyPr/>
        <a:lstStyle/>
        <a:p>
          <a:endParaRPr lang="en-US"/>
        </a:p>
      </dgm:t>
    </dgm:pt>
    <dgm:pt modelId="{B1A8FF4D-B632-457E-B8F0-8A9DAD432A51}">
      <dgm:prSet phldrT="[Text]"/>
      <dgm:spPr/>
      <dgm:t>
        <a:bodyPr/>
        <a:lstStyle/>
        <a:p>
          <a:r>
            <a:rPr lang="en-US" dirty="0" err="1" smtClean="0"/>
            <a:t>Noa</a:t>
          </a:r>
          <a:r>
            <a:rPr lang="en-US" dirty="0" smtClean="0"/>
            <a:t> Bill</a:t>
          </a:r>
          <a:endParaRPr lang="en-US" dirty="0"/>
        </a:p>
      </dgm:t>
    </dgm:pt>
    <dgm:pt modelId="{670B143C-B5B4-453A-817C-A5813C7BA73C}" type="parTrans" cxnId="{D02C805A-504A-4664-97E4-981F3DEA11BD}">
      <dgm:prSet/>
      <dgm:spPr/>
      <dgm:t>
        <a:bodyPr/>
        <a:lstStyle/>
        <a:p>
          <a:endParaRPr lang="en-US"/>
        </a:p>
      </dgm:t>
    </dgm:pt>
    <dgm:pt modelId="{4325E4CA-4D71-46CC-A8C2-1847A7EF8577}" type="sibTrans" cxnId="{D02C805A-504A-4664-97E4-981F3DEA11BD}">
      <dgm:prSet/>
      <dgm:spPr/>
      <dgm:t>
        <a:bodyPr/>
        <a:lstStyle/>
        <a:p>
          <a:endParaRPr lang="en-US"/>
        </a:p>
      </dgm:t>
    </dgm:pt>
    <dgm:pt modelId="{1C284337-AF50-4A10-AD49-9941F99CBC15}">
      <dgm:prSet phldrT="[Text]"/>
      <dgm:spPr/>
      <dgm:t>
        <a:bodyPr/>
        <a:lstStyle/>
        <a:p>
          <a:r>
            <a:rPr lang="en-US" dirty="0" smtClean="0"/>
            <a:t>Developer</a:t>
          </a:r>
          <a:endParaRPr lang="en-US" dirty="0"/>
        </a:p>
      </dgm:t>
    </dgm:pt>
    <dgm:pt modelId="{940031D8-A018-4DC3-B2A1-2B5CB8B2B9BA}" type="parTrans" cxnId="{AD8EA999-74DB-461B-98D3-503B18E0D1AC}">
      <dgm:prSet/>
      <dgm:spPr/>
      <dgm:t>
        <a:bodyPr/>
        <a:lstStyle/>
        <a:p>
          <a:endParaRPr lang="en-US"/>
        </a:p>
      </dgm:t>
    </dgm:pt>
    <dgm:pt modelId="{44747474-5CC5-4641-B845-501FFF6C55CF}" type="sibTrans" cxnId="{AD8EA999-74DB-461B-98D3-503B18E0D1AC}">
      <dgm:prSet/>
      <dgm:spPr/>
      <dgm:t>
        <a:bodyPr/>
        <a:lstStyle/>
        <a:p>
          <a:endParaRPr lang="en-US"/>
        </a:p>
      </dgm:t>
    </dgm:pt>
    <dgm:pt modelId="{5E74B5C2-4981-447F-B80E-BA2846C5B472}">
      <dgm:prSet phldrT="[Text]"/>
      <dgm:spPr/>
      <dgm:t>
        <a:bodyPr/>
        <a:lstStyle/>
        <a:p>
          <a:r>
            <a:rPr lang="en-US" dirty="0" smtClean="0"/>
            <a:t>Tech Team</a:t>
          </a:r>
          <a:endParaRPr lang="en-US" dirty="0"/>
        </a:p>
      </dgm:t>
    </dgm:pt>
    <dgm:pt modelId="{BA58EABA-02EB-4445-91AE-E3D662E27652}" type="parTrans" cxnId="{291F1D83-F5B5-4530-B2C0-1568C59CEBE2}">
      <dgm:prSet/>
      <dgm:spPr/>
      <dgm:t>
        <a:bodyPr/>
        <a:lstStyle/>
        <a:p>
          <a:endParaRPr lang="en-US"/>
        </a:p>
      </dgm:t>
    </dgm:pt>
    <dgm:pt modelId="{8101CBF6-10EB-4A36-90C8-39891DA4DFE3}" type="sibTrans" cxnId="{291F1D83-F5B5-4530-B2C0-1568C59CEBE2}">
      <dgm:prSet/>
      <dgm:spPr/>
      <dgm:t>
        <a:bodyPr/>
        <a:lstStyle/>
        <a:p>
          <a:endParaRPr lang="en-US"/>
        </a:p>
      </dgm:t>
    </dgm:pt>
    <dgm:pt modelId="{FAF7F14E-7C40-46F1-84E2-39CAFF4F8088}">
      <dgm:prSet phldrT="[Text]"/>
      <dgm:spPr/>
      <dgm:t>
        <a:bodyPr/>
        <a:lstStyle/>
        <a:p>
          <a:r>
            <a:rPr lang="en-US" dirty="0" smtClean="0"/>
            <a:t>Jenny </a:t>
          </a:r>
          <a:r>
            <a:rPr lang="en-US" dirty="0" err="1" smtClean="0"/>
            <a:t>Ettah</a:t>
          </a:r>
          <a:endParaRPr lang="en-US" dirty="0"/>
        </a:p>
      </dgm:t>
    </dgm:pt>
    <dgm:pt modelId="{4A1D43A0-746A-4C92-9C21-E416BA955327}" type="parTrans" cxnId="{B7439BE7-6DAA-43F1-AF49-2B424FCE4AF5}">
      <dgm:prSet/>
      <dgm:spPr/>
      <dgm:t>
        <a:bodyPr/>
        <a:lstStyle/>
        <a:p>
          <a:endParaRPr lang="en-US"/>
        </a:p>
      </dgm:t>
    </dgm:pt>
    <dgm:pt modelId="{1803182B-2F31-45C4-8D42-910AD765461C}" type="sibTrans" cxnId="{B7439BE7-6DAA-43F1-AF49-2B424FCE4AF5}">
      <dgm:prSet/>
      <dgm:spPr/>
      <dgm:t>
        <a:bodyPr/>
        <a:lstStyle/>
        <a:p>
          <a:endParaRPr lang="en-US"/>
        </a:p>
      </dgm:t>
    </dgm:pt>
    <dgm:pt modelId="{8E303B6B-B8F2-44FF-910C-657D7867D4A9}">
      <dgm:prSet phldrT="[Text]"/>
      <dgm:spPr/>
      <dgm:t>
        <a:bodyPr/>
        <a:lstStyle/>
        <a:p>
          <a:r>
            <a:rPr lang="en-US" dirty="0" smtClean="0"/>
            <a:t>Data Analyst</a:t>
          </a:r>
          <a:endParaRPr lang="en-US" dirty="0"/>
        </a:p>
      </dgm:t>
    </dgm:pt>
    <dgm:pt modelId="{F47BDAC6-D53F-4AE2-9520-1FC02AB7073D}" type="parTrans" cxnId="{DC9D853B-46C4-4F09-9AC0-39FE4030631A}">
      <dgm:prSet/>
      <dgm:spPr/>
      <dgm:t>
        <a:bodyPr/>
        <a:lstStyle/>
        <a:p>
          <a:endParaRPr lang="en-US"/>
        </a:p>
      </dgm:t>
    </dgm:pt>
    <dgm:pt modelId="{62463DDB-540D-4B56-983B-8ADC5EA3EA2E}" type="sibTrans" cxnId="{DC9D853B-46C4-4F09-9AC0-39FE4030631A}">
      <dgm:prSet/>
      <dgm:spPr/>
      <dgm:t>
        <a:bodyPr/>
        <a:lstStyle/>
        <a:p>
          <a:endParaRPr lang="en-US"/>
        </a:p>
      </dgm:t>
    </dgm:pt>
    <dgm:pt modelId="{37561AED-35A5-4E03-9A13-52EDA896F4FC}" type="pres">
      <dgm:prSet presAssocID="{C31917F4-FA71-4B38-952D-968794EB0020}" presName="linear" presStyleCnt="0">
        <dgm:presLayoutVars>
          <dgm:dir/>
          <dgm:resizeHandles val="exact"/>
        </dgm:presLayoutVars>
      </dgm:prSet>
      <dgm:spPr/>
      <dgm:t>
        <a:bodyPr/>
        <a:lstStyle/>
        <a:p>
          <a:endParaRPr lang="en-US"/>
        </a:p>
      </dgm:t>
    </dgm:pt>
    <dgm:pt modelId="{229F9404-0378-46D7-820F-43FA9A655515}" type="pres">
      <dgm:prSet presAssocID="{E143D045-82D1-4A3B-9FBF-6FA9B513A2C3}" presName="comp" presStyleCnt="0"/>
      <dgm:spPr/>
    </dgm:pt>
    <dgm:pt modelId="{A85166EF-F372-408B-84A8-4CF86F1A18B4}" type="pres">
      <dgm:prSet presAssocID="{E143D045-82D1-4A3B-9FBF-6FA9B513A2C3}" presName="box" presStyleLbl="node1" presStyleIdx="0" presStyleCnt="3"/>
      <dgm:spPr/>
      <dgm:t>
        <a:bodyPr/>
        <a:lstStyle/>
        <a:p>
          <a:endParaRPr lang="en-US"/>
        </a:p>
      </dgm:t>
    </dgm:pt>
    <dgm:pt modelId="{5EB87210-1014-439D-B22E-32F8781A867D}" type="pres">
      <dgm:prSet presAssocID="{E143D045-82D1-4A3B-9FBF-6FA9B513A2C3}" presName="img" presStyleLbl="fgImgPlace1" presStyleIdx="0" presStyleCnt="3"/>
      <dgm:spPr/>
    </dgm:pt>
    <dgm:pt modelId="{A3CA1495-6FBF-4198-A2DB-2FEE8F65A8DC}" type="pres">
      <dgm:prSet presAssocID="{E143D045-82D1-4A3B-9FBF-6FA9B513A2C3}" presName="text" presStyleLbl="node1" presStyleIdx="0" presStyleCnt="3">
        <dgm:presLayoutVars>
          <dgm:bulletEnabled val="1"/>
        </dgm:presLayoutVars>
      </dgm:prSet>
      <dgm:spPr/>
      <dgm:t>
        <a:bodyPr/>
        <a:lstStyle/>
        <a:p>
          <a:endParaRPr lang="en-US"/>
        </a:p>
      </dgm:t>
    </dgm:pt>
    <dgm:pt modelId="{227F27CA-86F8-4459-9D3C-C39BDEF61EC4}" type="pres">
      <dgm:prSet presAssocID="{A50AB278-064B-4F82-BD7D-ED59DCCA091F}" presName="spacer" presStyleCnt="0"/>
      <dgm:spPr/>
    </dgm:pt>
    <dgm:pt modelId="{7CCABF8C-1A53-4D13-841A-B2462AC2A136}" type="pres">
      <dgm:prSet presAssocID="{B1A8FF4D-B632-457E-B8F0-8A9DAD432A51}" presName="comp" presStyleCnt="0"/>
      <dgm:spPr/>
    </dgm:pt>
    <dgm:pt modelId="{13312858-C09D-4FA5-AFD9-EEBF0753E77B}" type="pres">
      <dgm:prSet presAssocID="{B1A8FF4D-B632-457E-B8F0-8A9DAD432A51}" presName="box" presStyleLbl="node1" presStyleIdx="1" presStyleCnt="3"/>
      <dgm:spPr/>
      <dgm:t>
        <a:bodyPr/>
        <a:lstStyle/>
        <a:p>
          <a:endParaRPr lang="en-US"/>
        </a:p>
      </dgm:t>
    </dgm:pt>
    <dgm:pt modelId="{BA7D5C4E-9861-4344-87D3-9AF37DDE0A1B}" type="pres">
      <dgm:prSet presAssocID="{B1A8FF4D-B632-457E-B8F0-8A9DAD432A51}" presName="img" presStyleLbl="fgImgPlace1" presStyleIdx="1" presStyleCnt="3"/>
      <dgm:spPr/>
    </dgm:pt>
    <dgm:pt modelId="{7C2D2C71-5E99-4733-B52F-766D3C5A68EB}" type="pres">
      <dgm:prSet presAssocID="{B1A8FF4D-B632-457E-B8F0-8A9DAD432A51}" presName="text" presStyleLbl="node1" presStyleIdx="1" presStyleCnt="3">
        <dgm:presLayoutVars>
          <dgm:bulletEnabled val="1"/>
        </dgm:presLayoutVars>
      </dgm:prSet>
      <dgm:spPr/>
      <dgm:t>
        <a:bodyPr/>
        <a:lstStyle/>
        <a:p>
          <a:endParaRPr lang="en-US"/>
        </a:p>
      </dgm:t>
    </dgm:pt>
    <dgm:pt modelId="{8E912D7C-6C59-49B3-9859-42949C98D02A}" type="pres">
      <dgm:prSet presAssocID="{4325E4CA-4D71-46CC-A8C2-1847A7EF8577}" presName="spacer" presStyleCnt="0"/>
      <dgm:spPr/>
    </dgm:pt>
    <dgm:pt modelId="{B2EEC4FB-0F94-4AE0-8920-F747E7F9B95E}" type="pres">
      <dgm:prSet presAssocID="{FAF7F14E-7C40-46F1-84E2-39CAFF4F8088}" presName="comp" presStyleCnt="0"/>
      <dgm:spPr/>
    </dgm:pt>
    <dgm:pt modelId="{FE16F764-83D7-4966-831F-68DA159B92A2}" type="pres">
      <dgm:prSet presAssocID="{FAF7F14E-7C40-46F1-84E2-39CAFF4F8088}" presName="box" presStyleLbl="node1" presStyleIdx="2" presStyleCnt="3"/>
      <dgm:spPr/>
      <dgm:t>
        <a:bodyPr/>
        <a:lstStyle/>
        <a:p>
          <a:endParaRPr lang="en-US"/>
        </a:p>
      </dgm:t>
    </dgm:pt>
    <dgm:pt modelId="{4CC50AA1-4BEE-4881-A2E9-309A0A8805FE}" type="pres">
      <dgm:prSet presAssocID="{FAF7F14E-7C40-46F1-84E2-39CAFF4F8088}" presName="img" presStyleLbl="fgImgPlace1" presStyleIdx="2" presStyleCnt="3"/>
      <dgm:spPr/>
    </dgm:pt>
    <dgm:pt modelId="{84F24028-AD8E-4BBA-837F-DE1579CB16AD}" type="pres">
      <dgm:prSet presAssocID="{FAF7F14E-7C40-46F1-84E2-39CAFF4F8088}" presName="text" presStyleLbl="node1" presStyleIdx="2" presStyleCnt="3">
        <dgm:presLayoutVars>
          <dgm:bulletEnabled val="1"/>
        </dgm:presLayoutVars>
      </dgm:prSet>
      <dgm:spPr/>
      <dgm:t>
        <a:bodyPr/>
        <a:lstStyle/>
        <a:p>
          <a:endParaRPr lang="en-US"/>
        </a:p>
      </dgm:t>
    </dgm:pt>
  </dgm:ptLst>
  <dgm:cxnLst>
    <dgm:cxn modelId="{44D01BA5-5902-404C-8EDE-FD9C76474D82}" type="presOf" srcId="{8E303B6B-B8F2-44FF-910C-657D7867D4A9}" destId="{FE16F764-83D7-4966-831F-68DA159B92A2}" srcOrd="0" destOrd="1" presId="urn:microsoft.com/office/officeart/2005/8/layout/vList4"/>
    <dgm:cxn modelId="{291F1D83-F5B5-4530-B2C0-1568C59CEBE2}" srcId="{B1A8FF4D-B632-457E-B8F0-8A9DAD432A51}" destId="{5E74B5C2-4981-447F-B80E-BA2846C5B472}" srcOrd="1" destOrd="0" parTransId="{BA58EABA-02EB-4445-91AE-E3D662E27652}" sibTransId="{8101CBF6-10EB-4A36-90C8-39891DA4DFE3}"/>
    <dgm:cxn modelId="{375B1770-0760-4102-996D-E7385F68A479}" type="presOf" srcId="{E143D045-82D1-4A3B-9FBF-6FA9B513A2C3}" destId="{A3CA1495-6FBF-4198-A2DB-2FEE8F65A8DC}" srcOrd="1" destOrd="0" presId="urn:microsoft.com/office/officeart/2005/8/layout/vList4"/>
    <dgm:cxn modelId="{E503EE86-E48F-493F-B291-BFB6C2B168E4}" type="presOf" srcId="{F289F6AD-EEB7-42F8-9E0E-6F1D993295B4}" destId="{A85166EF-F372-408B-84A8-4CF86F1A18B4}" srcOrd="0" destOrd="2" presId="urn:microsoft.com/office/officeart/2005/8/layout/vList4"/>
    <dgm:cxn modelId="{EF77D0CF-2674-4F5A-8642-290D26B16562}" type="presOf" srcId="{E889BA52-4ADE-41EC-A552-C23920AD2E56}" destId="{A3CA1495-6FBF-4198-A2DB-2FEE8F65A8DC}" srcOrd="1" destOrd="1" presId="urn:microsoft.com/office/officeart/2005/8/layout/vList4"/>
    <dgm:cxn modelId="{014A3AAA-448A-4185-BE27-4D57FDB12613}" type="presOf" srcId="{FAF7F14E-7C40-46F1-84E2-39CAFF4F8088}" destId="{FE16F764-83D7-4966-831F-68DA159B92A2}" srcOrd="0" destOrd="0" presId="urn:microsoft.com/office/officeart/2005/8/layout/vList4"/>
    <dgm:cxn modelId="{1A854745-3D61-4C22-8323-6B71A948B981}" type="presOf" srcId="{1C284337-AF50-4A10-AD49-9941F99CBC15}" destId="{7C2D2C71-5E99-4733-B52F-766D3C5A68EB}" srcOrd="1" destOrd="1" presId="urn:microsoft.com/office/officeart/2005/8/layout/vList4"/>
    <dgm:cxn modelId="{8E5AE5E8-4B7B-4CA2-9581-7AB9366AA9F1}" srcId="{C31917F4-FA71-4B38-952D-968794EB0020}" destId="{E143D045-82D1-4A3B-9FBF-6FA9B513A2C3}" srcOrd="0" destOrd="0" parTransId="{8E1626DF-354B-4153-A4D1-DD8488250770}" sibTransId="{A50AB278-064B-4F82-BD7D-ED59DCCA091F}"/>
    <dgm:cxn modelId="{D02C805A-504A-4664-97E4-981F3DEA11BD}" srcId="{C31917F4-FA71-4B38-952D-968794EB0020}" destId="{B1A8FF4D-B632-457E-B8F0-8A9DAD432A51}" srcOrd="1" destOrd="0" parTransId="{670B143C-B5B4-453A-817C-A5813C7BA73C}" sibTransId="{4325E4CA-4D71-46CC-A8C2-1847A7EF8577}"/>
    <dgm:cxn modelId="{97A06B9F-2339-4F1A-BE88-011EEA3BCEE9}" type="presOf" srcId="{FAF7F14E-7C40-46F1-84E2-39CAFF4F8088}" destId="{84F24028-AD8E-4BBA-837F-DE1579CB16AD}" srcOrd="1" destOrd="0" presId="urn:microsoft.com/office/officeart/2005/8/layout/vList4"/>
    <dgm:cxn modelId="{DC9D853B-46C4-4F09-9AC0-39FE4030631A}" srcId="{FAF7F14E-7C40-46F1-84E2-39CAFF4F8088}" destId="{8E303B6B-B8F2-44FF-910C-657D7867D4A9}" srcOrd="0" destOrd="0" parTransId="{F47BDAC6-D53F-4AE2-9520-1FC02AB7073D}" sibTransId="{62463DDB-540D-4B56-983B-8ADC5EA3EA2E}"/>
    <dgm:cxn modelId="{4C507F2F-22B0-4DD7-8F15-F48D11C7B29A}" type="presOf" srcId="{E143D045-82D1-4A3B-9FBF-6FA9B513A2C3}" destId="{A85166EF-F372-408B-84A8-4CF86F1A18B4}" srcOrd="0" destOrd="0" presId="urn:microsoft.com/office/officeart/2005/8/layout/vList4"/>
    <dgm:cxn modelId="{BF4E25DA-563D-4A72-96FE-501889428129}" type="presOf" srcId="{1C284337-AF50-4A10-AD49-9941F99CBC15}" destId="{13312858-C09D-4FA5-AFD9-EEBF0753E77B}" srcOrd="0" destOrd="1" presId="urn:microsoft.com/office/officeart/2005/8/layout/vList4"/>
    <dgm:cxn modelId="{13A0A282-D742-4C3E-9571-0A1C2CD571FF}" type="presOf" srcId="{E889BA52-4ADE-41EC-A552-C23920AD2E56}" destId="{A85166EF-F372-408B-84A8-4CF86F1A18B4}" srcOrd="0" destOrd="1" presId="urn:microsoft.com/office/officeart/2005/8/layout/vList4"/>
    <dgm:cxn modelId="{B6373FF9-4278-4C1A-A28D-1E403CB5D473}" type="presOf" srcId="{F289F6AD-EEB7-42F8-9E0E-6F1D993295B4}" destId="{A3CA1495-6FBF-4198-A2DB-2FEE8F65A8DC}" srcOrd="1" destOrd="2" presId="urn:microsoft.com/office/officeart/2005/8/layout/vList4"/>
    <dgm:cxn modelId="{D3FC041B-4493-433F-93EF-9C9715D854A2}" type="presOf" srcId="{5E74B5C2-4981-447F-B80E-BA2846C5B472}" destId="{13312858-C09D-4FA5-AFD9-EEBF0753E77B}" srcOrd="0" destOrd="2" presId="urn:microsoft.com/office/officeart/2005/8/layout/vList4"/>
    <dgm:cxn modelId="{C0878BAD-3652-44A1-89F3-5ABE9D241DB5}" type="presOf" srcId="{8E303B6B-B8F2-44FF-910C-657D7867D4A9}" destId="{84F24028-AD8E-4BBA-837F-DE1579CB16AD}" srcOrd="1" destOrd="1" presId="urn:microsoft.com/office/officeart/2005/8/layout/vList4"/>
    <dgm:cxn modelId="{7CCBB56C-53B6-4650-812A-DAA4F074E9A4}" srcId="{E143D045-82D1-4A3B-9FBF-6FA9B513A2C3}" destId="{E889BA52-4ADE-41EC-A552-C23920AD2E56}" srcOrd="0" destOrd="0" parTransId="{3FFB1663-DEC4-4FED-AE2F-3C64DAD51484}" sibTransId="{097EEF7D-60AA-4A4B-9CCF-D2489057427B}"/>
    <dgm:cxn modelId="{0ED86188-AA13-4539-8677-D9ACFFB2DA09}" type="presOf" srcId="{B1A8FF4D-B632-457E-B8F0-8A9DAD432A51}" destId="{13312858-C09D-4FA5-AFD9-EEBF0753E77B}" srcOrd="0" destOrd="0" presId="urn:microsoft.com/office/officeart/2005/8/layout/vList4"/>
    <dgm:cxn modelId="{012F25AE-CE34-4183-BA87-3B1DD504F513}" type="presOf" srcId="{5E74B5C2-4981-447F-B80E-BA2846C5B472}" destId="{7C2D2C71-5E99-4733-B52F-766D3C5A68EB}" srcOrd="1" destOrd="2" presId="urn:microsoft.com/office/officeart/2005/8/layout/vList4"/>
    <dgm:cxn modelId="{9D666247-D936-454D-A25C-AF14CA39A12A}" type="presOf" srcId="{B1A8FF4D-B632-457E-B8F0-8A9DAD432A51}" destId="{7C2D2C71-5E99-4733-B52F-766D3C5A68EB}" srcOrd="1" destOrd="0" presId="urn:microsoft.com/office/officeart/2005/8/layout/vList4"/>
    <dgm:cxn modelId="{140367E2-C9A9-47FF-A68F-CCDF05729EFA}" type="presOf" srcId="{C31917F4-FA71-4B38-952D-968794EB0020}" destId="{37561AED-35A5-4E03-9A13-52EDA896F4FC}" srcOrd="0" destOrd="0" presId="urn:microsoft.com/office/officeart/2005/8/layout/vList4"/>
    <dgm:cxn modelId="{AD8EA999-74DB-461B-98D3-503B18E0D1AC}" srcId="{B1A8FF4D-B632-457E-B8F0-8A9DAD432A51}" destId="{1C284337-AF50-4A10-AD49-9941F99CBC15}" srcOrd="0" destOrd="0" parTransId="{940031D8-A018-4DC3-B2A1-2B5CB8B2B9BA}" sibTransId="{44747474-5CC5-4641-B845-501FFF6C55CF}"/>
    <dgm:cxn modelId="{A480F1F5-FE55-4B14-A073-2E8A345EB2B7}" srcId="{E143D045-82D1-4A3B-9FBF-6FA9B513A2C3}" destId="{F289F6AD-EEB7-42F8-9E0E-6F1D993295B4}" srcOrd="1" destOrd="0" parTransId="{C8E6C441-A59B-4697-840B-367F6E44E3CC}" sibTransId="{C0BF5333-D478-436F-81C3-78D5D0CA3086}"/>
    <dgm:cxn modelId="{B7439BE7-6DAA-43F1-AF49-2B424FCE4AF5}" srcId="{C31917F4-FA71-4B38-952D-968794EB0020}" destId="{FAF7F14E-7C40-46F1-84E2-39CAFF4F8088}" srcOrd="2" destOrd="0" parTransId="{4A1D43A0-746A-4C92-9C21-E416BA955327}" sibTransId="{1803182B-2F31-45C4-8D42-910AD765461C}"/>
    <dgm:cxn modelId="{FBE6B640-223A-44A5-BA4E-2C7EDCA2CA2E}" type="presParOf" srcId="{37561AED-35A5-4E03-9A13-52EDA896F4FC}" destId="{229F9404-0378-46D7-820F-43FA9A655515}" srcOrd="0" destOrd="0" presId="urn:microsoft.com/office/officeart/2005/8/layout/vList4"/>
    <dgm:cxn modelId="{DDB2494E-728C-434F-8974-14DFC95430F1}" type="presParOf" srcId="{229F9404-0378-46D7-820F-43FA9A655515}" destId="{A85166EF-F372-408B-84A8-4CF86F1A18B4}" srcOrd="0" destOrd="0" presId="urn:microsoft.com/office/officeart/2005/8/layout/vList4"/>
    <dgm:cxn modelId="{8D52A71E-CE8A-4AFE-A815-2F185189761E}" type="presParOf" srcId="{229F9404-0378-46D7-820F-43FA9A655515}" destId="{5EB87210-1014-439D-B22E-32F8781A867D}" srcOrd="1" destOrd="0" presId="urn:microsoft.com/office/officeart/2005/8/layout/vList4"/>
    <dgm:cxn modelId="{1DC8FEB0-6085-495F-9245-EDF464B23FFD}" type="presParOf" srcId="{229F9404-0378-46D7-820F-43FA9A655515}" destId="{A3CA1495-6FBF-4198-A2DB-2FEE8F65A8DC}" srcOrd="2" destOrd="0" presId="urn:microsoft.com/office/officeart/2005/8/layout/vList4"/>
    <dgm:cxn modelId="{C52135E1-73F0-49F4-B5F8-D52D107989DF}" type="presParOf" srcId="{37561AED-35A5-4E03-9A13-52EDA896F4FC}" destId="{227F27CA-86F8-4459-9D3C-C39BDEF61EC4}" srcOrd="1" destOrd="0" presId="urn:microsoft.com/office/officeart/2005/8/layout/vList4"/>
    <dgm:cxn modelId="{309DC5B2-C648-440E-B3CB-2F2BF4BAE098}" type="presParOf" srcId="{37561AED-35A5-4E03-9A13-52EDA896F4FC}" destId="{7CCABF8C-1A53-4D13-841A-B2462AC2A136}" srcOrd="2" destOrd="0" presId="urn:microsoft.com/office/officeart/2005/8/layout/vList4"/>
    <dgm:cxn modelId="{B044131E-C354-4E5F-829D-F986B56CC2D8}" type="presParOf" srcId="{7CCABF8C-1A53-4D13-841A-B2462AC2A136}" destId="{13312858-C09D-4FA5-AFD9-EEBF0753E77B}" srcOrd="0" destOrd="0" presId="urn:microsoft.com/office/officeart/2005/8/layout/vList4"/>
    <dgm:cxn modelId="{66C56709-F571-4CAA-B51D-0DFCD69CA659}" type="presParOf" srcId="{7CCABF8C-1A53-4D13-841A-B2462AC2A136}" destId="{BA7D5C4E-9861-4344-87D3-9AF37DDE0A1B}" srcOrd="1" destOrd="0" presId="urn:microsoft.com/office/officeart/2005/8/layout/vList4"/>
    <dgm:cxn modelId="{C4D94FA4-8F22-412D-9747-3848093B76B2}" type="presParOf" srcId="{7CCABF8C-1A53-4D13-841A-B2462AC2A136}" destId="{7C2D2C71-5E99-4733-B52F-766D3C5A68EB}" srcOrd="2" destOrd="0" presId="urn:microsoft.com/office/officeart/2005/8/layout/vList4"/>
    <dgm:cxn modelId="{3E00E1D4-A0FF-4770-8EE3-10A833ACF081}" type="presParOf" srcId="{37561AED-35A5-4E03-9A13-52EDA896F4FC}" destId="{8E912D7C-6C59-49B3-9859-42949C98D02A}" srcOrd="3" destOrd="0" presId="urn:microsoft.com/office/officeart/2005/8/layout/vList4"/>
    <dgm:cxn modelId="{6E63E0E5-201D-40A5-B8E6-E9A1FDC5C4E8}" type="presParOf" srcId="{37561AED-35A5-4E03-9A13-52EDA896F4FC}" destId="{B2EEC4FB-0F94-4AE0-8920-F747E7F9B95E}" srcOrd="4" destOrd="0" presId="urn:microsoft.com/office/officeart/2005/8/layout/vList4"/>
    <dgm:cxn modelId="{7A60BB0D-F095-4DFA-8EF4-FAFE0CFC29EF}" type="presParOf" srcId="{B2EEC4FB-0F94-4AE0-8920-F747E7F9B95E}" destId="{FE16F764-83D7-4966-831F-68DA159B92A2}" srcOrd="0" destOrd="0" presId="urn:microsoft.com/office/officeart/2005/8/layout/vList4"/>
    <dgm:cxn modelId="{4E347BDD-506E-4397-A06E-9F8088CDB212}" type="presParOf" srcId="{B2EEC4FB-0F94-4AE0-8920-F747E7F9B95E}" destId="{4CC50AA1-4BEE-4881-A2E9-309A0A8805FE}" srcOrd="1" destOrd="0" presId="urn:microsoft.com/office/officeart/2005/8/layout/vList4"/>
    <dgm:cxn modelId="{A17F7EC9-B2FB-4F4C-B829-1E0DE0BC72C3}" type="presParOf" srcId="{B2EEC4FB-0F94-4AE0-8920-F747E7F9B95E}" destId="{84F24028-AD8E-4BBA-837F-DE1579CB16AD}"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7B76CE-9D3F-4DA2-AE13-3A4DA2CA2B49}">
      <dsp:nvSpPr>
        <dsp:cNvPr id="0" name=""/>
        <dsp:cNvSpPr/>
      </dsp:nvSpPr>
      <dsp:spPr>
        <a:xfrm rot="5400000">
          <a:off x="-531256" y="531256"/>
          <a:ext cx="3541712" cy="2479198"/>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GB" sz="2000" b="0" i="0" kern="1200" dirty="0" smtClean="0"/>
            <a:t>Sales </a:t>
          </a:r>
          <a:r>
            <a:rPr lang="en-GB" sz="2000" b="0" i="0" kern="1200" dirty="0" smtClean="0"/>
            <a:t>activities cover 49 Provinces in the entire Country under the following situation;</a:t>
          </a:r>
          <a:endParaRPr lang="en-US" sz="2000" kern="1200" dirty="0"/>
        </a:p>
      </dsp:txBody>
      <dsp:txXfrm rot="-5400000">
        <a:off x="1" y="1239598"/>
        <a:ext cx="2479198" cy="1062514"/>
      </dsp:txXfrm>
    </dsp:sp>
    <dsp:sp modelId="{E79F9C67-D9B4-4C2A-8166-BDD4062E2421}">
      <dsp:nvSpPr>
        <dsp:cNvPr id="0" name=""/>
        <dsp:cNvSpPr/>
      </dsp:nvSpPr>
      <dsp:spPr>
        <a:xfrm rot="5400000">
          <a:off x="5041542" y="-2562344"/>
          <a:ext cx="2302112" cy="74268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en-GB" sz="2100" b="0" i="0" kern="1200" smtClean="0"/>
            <a:t>Increasing overhead.</a:t>
          </a:r>
          <a:endParaRPr lang="en-US" sz="2100" kern="1200"/>
        </a:p>
        <a:p>
          <a:pPr marL="228600" lvl="1" indent="-228600" algn="l" defTabSz="933450" rtl="0">
            <a:lnSpc>
              <a:spcPct val="90000"/>
            </a:lnSpc>
            <a:spcBef>
              <a:spcPct val="0"/>
            </a:spcBef>
            <a:spcAft>
              <a:spcPct val="15000"/>
            </a:spcAft>
            <a:buChar char="••"/>
          </a:pPr>
          <a:r>
            <a:rPr lang="en-GB" sz="2100" b="0" i="0" kern="1200" smtClean="0"/>
            <a:t>High cost of logistics/transportation/distribution across network of Customers.</a:t>
          </a:r>
          <a:endParaRPr lang="en-US" sz="2100" kern="1200"/>
        </a:p>
        <a:p>
          <a:pPr marL="228600" lvl="1" indent="-228600" algn="l" defTabSz="933450" rtl="0">
            <a:lnSpc>
              <a:spcPct val="90000"/>
            </a:lnSpc>
            <a:spcBef>
              <a:spcPct val="0"/>
            </a:spcBef>
            <a:spcAft>
              <a:spcPct val="15000"/>
            </a:spcAft>
            <a:buChar char="••"/>
          </a:pPr>
          <a:r>
            <a:rPr lang="en-GB" sz="2100" b="0" i="0" kern="1200" smtClean="0"/>
            <a:t>Customer concentration/population across various provinces</a:t>
          </a:r>
          <a:endParaRPr lang="en-US" sz="2100" kern="1200"/>
        </a:p>
        <a:p>
          <a:pPr marL="228600" lvl="1" indent="-228600" algn="l" defTabSz="933450" rtl="0">
            <a:lnSpc>
              <a:spcPct val="90000"/>
            </a:lnSpc>
            <a:spcBef>
              <a:spcPct val="0"/>
            </a:spcBef>
            <a:spcAft>
              <a:spcPct val="15000"/>
            </a:spcAft>
            <a:buChar char="••"/>
          </a:pPr>
          <a:r>
            <a:rPr lang="en-GB" sz="2100" b="0" i="0" kern="1200" smtClean="0"/>
            <a:t>Customer service and support inadequate</a:t>
          </a:r>
          <a:endParaRPr lang="en-US" sz="2100" kern="1200"/>
        </a:p>
        <a:p>
          <a:pPr marL="228600" lvl="1" indent="-228600" algn="l" defTabSz="933450" rtl="0">
            <a:lnSpc>
              <a:spcPct val="90000"/>
            </a:lnSpc>
            <a:spcBef>
              <a:spcPct val="0"/>
            </a:spcBef>
            <a:spcAft>
              <a:spcPct val="15000"/>
            </a:spcAft>
            <a:buChar char="••"/>
          </a:pPr>
          <a:r>
            <a:rPr lang="en-GB" sz="2100" b="0" i="0" kern="1200" smtClean="0"/>
            <a:t>Monitoring across board is cumbersome</a:t>
          </a:r>
          <a:endParaRPr lang="en-US" sz="2100" kern="1200"/>
        </a:p>
        <a:p>
          <a:pPr marL="228600" lvl="1" indent="-228600" algn="l" defTabSz="933450" rtl="0">
            <a:lnSpc>
              <a:spcPct val="90000"/>
            </a:lnSpc>
            <a:spcBef>
              <a:spcPct val="0"/>
            </a:spcBef>
            <a:spcAft>
              <a:spcPct val="15000"/>
            </a:spcAft>
            <a:buChar char="••"/>
          </a:pPr>
          <a:r>
            <a:rPr lang="en-GB" sz="2100" b="0" i="0" kern="1200" smtClean="0"/>
            <a:t>Globalization constitutes impediment to growth and development</a:t>
          </a:r>
          <a:endParaRPr lang="en-US" sz="2100" kern="1200"/>
        </a:p>
      </dsp:txBody>
      <dsp:txXfrm rot="-5400000">
        <a:off x="2479198" y="112380"/>
        <a:ext cx="7314421" cy="2077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1DE7B-4CF9-4464-BDFE-7F2183AAF4EF}">
      <dsp:nvSpPr>
        <dsp:cNvPr id="0" name=""/>
        <dsp:cNvSpPr/>
      </dsp:nvSpPr>
      <dsp:spPr>
        <a:xfrm rot="5400000">
          <a:off x="6107821" y="-1217075"/>
          <a:ext cx="4252420" cy="7749677"/>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GB" sz="1800" b="1" i="0" kern="1200" dirty="0" smtClean="0"/>
            <a:t>Data modelling - </a:t>
          </a:r>
          <a:r>
            <a:rPr lang="en-GB" sz="1800" b="0" i="0" kern="1200" dirty="0" smtClean="0"/>
            <a:t>This step </a:t>
          </a:r>
          <a:r>
            <a:rPr lang="en-GB" sz="1800" b="1" i="0" kern="1200" dirty="0" smtClean="0"/>
            <a:t>i</a:t>
          </a:r>
          <a:r>
            <a:rPr lang="en-GB" sz="1800" b="0" i="0" kern="1200" dirty="0" smtClean="0"/>
            <a:t>nvolves ensuring that we are using the appropriate  data, defining and organizing data elements and the relationships between them to support the requirements of our analysis.</a:t>
          </a:r>
          <a:endParaRPr lang="en-US" sz="1800" kern="1200" dirty="0"/>
        </a:p>
        <a:p>
          <a:pPr marL="171450" lvl="1" indent="-171450" algn="l" defTabSz="800100" rtl="0">
            <a:lnSpc>
              <a:spcPct val="90000"/>
            </a:lnSpc>
            <a:spcBef>
              <a:spcPct val="0"/>
            </a:spcBef>
            <a:spcAft>
              <a:spcPct val="15000"/>
            </a:spcAft>
            <a:buChar char="••"/>
          </a:pPr>
          <a:r>
            <a:rPr lang="en-GB" sz="1800" b="1" i="0" kern="1200" dirty="0" smtClean="0"/>
            <a:t>Data Analysis - </a:t>
          </a:r>
          <a:r>
            <a:rPr lang="en-GB" sz="1800" b="0" i="0" kern="1200" dirty="0" smtClean="0"/>
            <a:t>Data analysis is the process of inspecting, cleansing and transforming data with the goal of discovering useful information, informing conclusions and insights supporting decision-making. </a:t>
          </a:r>
          <a:endParaRPr lang="en-US" sz="1800" kern="1200" dirty="0"/>
        </a:p>
        <a:p>
          <a:pPr marL="171450" lvl="1" indent="-171450" algn="l" defTabSz="800100" rtl="0">
            <a:lnSpc>
              <a:spcPct val="90000"/>
            </a:lnSpc>
            <a:spcBef>
              <a:spcPct val="0"/>
            </a:spcBef>
            <a:spcAft>
              <a:spcPct val="15000"/>
            </a:spcAft>
            <a:buChar char="••"/>
          </a:pPr>
          <a:r>
            <a:rPr lang="en-GB" sz="1800" b="1" i="0" kern="1200" dirty="0" smtClean="0"/>
            <a:t>Forecasting- </a:t>
          </a:r>
          <a:r>
            <a:rPr lang="en-GB" sz="1800" b="0" i="0" kern="1200" dirty="0" smtClean="0"/>
            <a:t>This process involves the</a:t>
          </a:r>
          <a:r>
            <a:rPr lang="en-GB" sz="1800" b="1" i="0" kern="1200" dirty="0" smtClean="0"/>
            <a:t> </a:t>
          </a:r>
          <a:r>
            <a:rPr lang="en-GB" sz="1800" b="0" i="0" kern="1200" dirty="0" smtClean="0"/>
            <a:t>prediction or estimation of future trends based on past and present data, patterns, and analysis. </a:t>
          </a:r>
          <a:endParaRPr lang="en-US" sz="1800" kern="1200" dirty="0"/>
        </a:p>
        <a:p>
          <a:pPr marL="171450" lvl="1" indent="-171450" algn="l" defTabSz="800100" rtl="0">
            <a:lnSpc>
              <a:spcPct val="90000"/>
            </a:lnSpc>
            <a:spcBef>
              <a:spcPct val="0"/>
            </a:spcBef>
            <a:spcAft>
              <a:spcPct val="15000"/>
            </a:spcAft>
            <a:buChar char="••"/>
          </a:pPr>
          <a:r>
            <a:rPr lang="en-GB" sz="1800" b="1" i="0" kern="1200" dirty="0" smtClean="0"/>
            <a:t>Business Process Flow- </a:t>
          </a:r>
          <a:r>
            <a:rPr lang="en-GB" sz="1800" b="0" i="0" kern="1200" dirty="0" smtClean="0"/>
            <a:t>A visual representation of the steps and activities involved in completing a specific business process or workflow from start to finish.</a:t>
          </a:r>
          <a:endParaRPr lang="en-US" sz="1800" kern="1200" dirty="0"/>
        </a:p>
        <a:p>
          <a:pPr marL="171450" lvl="1" indent="-171450" algn="l" defTabSz="800100" rtl="0">
            <a:lnSpc>
              <a:spcPct val="90000"/>
            </a:lnSpc>
            <a:spcBef>
              <a:spcPct val="0"/>
            </a:spcBef>
            <a:spcAft>
              <a:spcPct val="15000"/>
            </a:spcAft>
            <a:buChar char="••"/>
          </a:pPr>
          <a:r>
            <a:rPr lang="en-GB" sz="1800" b="1" i="0" kern="1200" dirty="0" smtClean="0"/>
            <a:t>Reporting- in this process we shall be </a:t>
          </a:r>
          <a:r>
            <a:rPr lang="en-GB" sz="1800" b="0" i="0" kern="1200" dirty="0" smtClean="0"/>
            <a:t>collecting, organizing and presenting data and insights to stakeholders., summarizing key information from various sources, such as databases, spreadsheets, and other systems, into meaningful reports  and visuals that support decision-making and monitoring.</a:t>
          </a:r>
          <a:endParaRPr lang="en-US" sz="1800" kern="1200" dirty="0"/>
        </a:p>
      </dsp:txBody>
      <dsp:txXfrm rot="-5400000">
        <a:off x="4359193" y="739139"/>
        <a:ext cx="7542091" cy="3837248"/>
      </dsp:txXfrm>
    </dsp:sp>
    <dsp:sp modelId="{C31943E5-393B-4DA1-8E19-2EF56E0481F1}">
      <dsp:nvSpPr>
        <dsp:cNvPr id="0" name=""/>
        <dsp:cNvSpPr/>
      </dsp:nvSpPr>
      <dsp:spPr>
        <a:xfrm>
          <a:off x="0" y="397149"/>
          <a:ext cx="4359193" cy="452122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rtl="0">
            <a:lnSpc>
              <a:spcPct val="90000"/>
            </a:lnSpc>
            <a:spcBef>
              <a:spcPct val="0"/>
            </a:spcBef>
            <a:spcAft>
              <a:spcPct val="35000"/>
            </a:spcAft>
          </a:pPr>
          <a:r>
            <a:rPr lang="en-GB" sz="3100" b="0" i="0" kern="1200" dirty="0" smtClean="0"/>
            <a:t>An elicitation meeting with </a:t>
          </a:r>
          <a:r>
            <a:rPr lang="en-GB" sz="3100" b="0" i="0" kern="1200" dirty="0" smtClean="0"/>
            <a:t>the CEO </a:t>
          </a:r>
          <a:r>
            <a:rPr lang="en-GB" sz="3100" b="0" i="0" kern="1200" dirty="0" smtClean="0"/>
            <a:t>(BO) and relevant stakeholders held to discuss goals and expectations of the proposed project resulted in high level requirements breakdown as follows :</a:t>
          </a:r>
          <a:endParaRPr lang="en-US" sz="3100" kern="1200" dirty="0"/>
        </a:p>
      </dsp:txBody>
      <dsp:txXfrm>
        <a:off x="212798" y="609947"/>
        <a:ext cx="3933597" cy="40956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1CC64-46A8-4912-8DCD-140C11A50C5E}">
      <dsp:nvSpPr>
        <dsp:cNvPr id="0" name=""/>
        <dsp:cNvSpPr/>
      </dsp:nvSpPr>
      <dsp:spPr>
        <a:xfrm rot="5400000">
          <a:off x="5319395" y="-1399064"/>
          <a:ext cx="2833369"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rtl="0">
            <a:lnSpc>
              <a:spcPct val="90000"/>
            </a:lnSpc>
            <a:spcBef>
              <a:spcPct val="0"/>
            </a:spcBef>
            <a:spcAft>
              <a:spcPct val="15000"/>
            </a:spcAft>
            <a:buChar char="••"/>
          </a:pPr>
          <a:r>
            <a:rPr lang="en-GB" sz="2200" b="0" i="0" kern="1200" dirty="0" smtClean="0"/>
            <a:t>Confluence -Project planning, collaboration within team, documentation</a:t>
          </a:r>
          <a:endParaRPr lang="en-US" sz="2200" kern="1200" dirty="0"/>
        </a:p>
        <a:p>
          <a:pPr marL="228600" lvl="1" indent="-228600" algn="l" defTabSz="977900" rtl="0">
            <a:lnSpc>
              <a:spcPct val="90000"/>
            </a:lnSpc>
            <a:spcBef>
              <a:spcPct val="0"/>
            </a:spcBef>
            <a:spcAft>
              <a:spcPct val="15000"/>
            </a:spcAft>
            <a:buChar char="••"/>
          </a:pPr>
          <a:r>
            <a:rPr lang="en-GB" sz="2200" b="0" i="0" kern="1200" dirty="0" smtClean="0"/>
            <a:t>Jira-project management, reporting and tracking.</a:t>
          </a:r>
          <a:endParaRPr lang="en-US" sz="2200" kern="1200" dirty="0"/>
        </a:p>
        <a:p>
          <a:pPr marL="228600" lvl="1" indent="-228600" algn="l" defTabSz="977900" rtl="0">
            <a:lnSpc>
              <a:spcPct val="90000"/>
            </a:lnSpc>
            <a:spcBef>
              <a:spcPct val="0"/>
            </a:spcBef>
            <a:spcAft>
              <a:spcPct val="15000"/>
            </a:spcAft>
            <a:buChar char="••"/>
          </a:pPr>
          <a:r>
            <a:rPr lang="en-GB" sz="2200" b="0" i="0" kern="1200" dirty="0" smtClean="0"/>
            <a:t>SQL-Data analysis and Investigate relationship between data.</a:t>
          </a:r>
          <a:endParaRPr lang="en-US" sz="2200" kern="1200" dirty="0"/>
        </a:p>
        <a:p>
          <a:pPr marL="228600" lvl="1" indent="-228600" algn="l" defTabSz="977900" rtl="0">
            <a:lnSpc>
              <a:spcPct val="90000"/>
            </a:lnSpc>
            <a:spcBef>
              <a:spcPct val="0"/>
            </a:spcBef>
            <a:spcAft>
              <a:spcPct val="15000"/>
            </a:spcAft>
            <a:buChar char="••"/>
          </a:pPr>
          <a:r>
            <a:rPr lang="en-GB" sz="2200" b="0" i="0" kern="1200" smtClean="0"/>
            <a:t>Power BI-Data analysis, modeling, visualization and reporting.</a:t>
          </a:r>
          <a:endParaRPr lang="en-US" sz="2200" kern="1200"/>
        </a:p>
        <a:p>
          <a:pPr marL="228600" lvl="1" indent="-228600" algn="l" defTabSz="977900" rtl="0">
            <a:lnSpc>
              <a:spcPct val="90000"/>
            </a:lnSpc>
            <a:spcBef>
              <a:spcPct val="0"/>
            </a:spcBef>
            <a:spcAft>
              <a:spcPct val="15000"/>
            </a:spcAft>
            <a:buChar char="••"/>
          </a:pPr>
          <a:r>
            <a:rPr lang="en-GB" sz="2200" b="0" i="0" kern="1200" dirty="0" smtClean="0"/>
            <a:t>Draw.io- Business process flow chart.</a:t>
          </a:r>
          <a:endParaRPr lang="en-US" sz="2200" kern="1200" dirty="0"/>
        </a:p>
      </dsp:txBody>
      <dsp:txXfrm rot="-5400000">
        <a:off x="3566160" y="492485"/>
        <a:ext cx="6201526" cy="2556741"/>
      </dsp:txXfrm>
    </dsp:sp>
    <dsp:sp modelId="{6741630C-C56C-4855-B6CF-63312A6326DF}">
      <dsp:nvSpPr>
        <dsp:cNvPr id="0" name=""/>
        <dsp:cNvSpPr/>
      </dsp:nvSpPr>
      <dsp:spPr>
        <a:xfrm>
          <a:off x="0" y="0"/>
          <a:ext cx="3566160" cy="354171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rtl="0">
            <a:lnSpc>
              <a:spcPct val="90000"/>
            </a:lnSpc>
            <a:spcBef>
              <a:spcPct val="0"/>
            </a:spcBef>
            <a:spcAft>
              <a:spcPct val="35000"/>
            </a:spcAft>
          </a:pPr>
          <a:r>
            <a:rPr lang="en-GB" sz="3700" b="0" i="0" kern="1200" dirty="0" smtClean="0"/>
            <a:t>Agile methodology being used in association with the </a:t>
          </a:r>
          <a:r>
            <a:rPr lang="en-GB" sz="3700" b="0" i="0" kern="1200" dirty="0" err="1" smtClean="0"/>
            <a:t>underlisted</a:t>
          </a:r>
          <a:r>
            <a:rPr lang="en-GB" sz="3700" b="0" i="0" kern="1200" dirty="0" smtClean="0"/>
            <a:t> tools:</a:t>
          </a:r>
          <a:endParaRPr lang="en-US" sz="3700" kern="1200" dirty="0"/>
        </a:p>
      </dsp:txBody>
      <dsp:txXfrm>
        <a:off x="172892" y="172892"/>
        <a:ext cx="3220376" cy="31959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E7591-A9D7-4405-B690-A7780B9535B7}">
      <dsp:nvSpPr>
        <dsp:cNvPr id="0" name=""/>
        <dsp:cNvSpPr/>
      </dsp:nvSpPr>
      <dsp:spPr>
        <a:xfrm>
          <a:off x="2300" y="2721"/>
          <a:ext cx="4705944" cy="5577937"/>
        </a:xfrm>
        <a:prstGeom prst="homePlate">
          <a:avLst>
            <a:gd name="adj" fmla="val 25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015" tIns="50800" rIns="664061" bIns="50800" numCol="1" spcCol="1270" anchor="t" anchorCtr="0">
          <a:noAutofit/>
        </a:bodyPr>
        <a:lstStyle/>
        <a:p>
          <a:pPr lvl="0" algn="l" defTabSz="1111250" rtl="0">
            <a:lnSpc>
              <a:spcPct val="90000"/>
            </a:lnSpc>
            <a:spcBef>
              <a:spcPct val="0"/>
            </a:spcBef>
            <a:spcAft>
              <a:spcPct val="35000"/>
            </a:spcAft>
          </a:pPr>
          <a:endParaRPr lang="en-US" sz="2500" kern="1200" dirty="0"/>
        </a:p>
        <a:p>
          <a:pPr marL="228600" lvl="1" indent="-228600" algn="l" defTabSz="889000" rtl="0">
            <a:lnSpc>
              <a:spcPct val="90000"/>
            </a:lnSpc>
            <a:spcBef>
              <a:spcPct val="0"/>
            </a:spcBef>
            <a:spcAft>
              <a:spcPct val="15000"/>
            </a:spcAft>
            <a:buChar char="••"/>
          </a:pPr>
          <a:r>
            <a:rPr lang="en-GB" sz="2000" b="0" i="0" kern="1200" dirty="0" smtClean="0"/>
            <a:t>5  Provinces of a total of 49 Provinces deliver 26% of Total revenue, 26% of total sales and has 62% of </a:t>
          </a:r>
          <a:r>
            <a:rPr lang="en-GB" sz="2000" b="0" i="0" kern="1200" dirty="0" smtClean="0"/>
            <a:t>customer </a:t>
          </a:r>
          <a:r>
            <a:rPr lang="en-GB" sz="2000" b="0" i="0" kern="1200" dirty="0" smtClean="0"/>
            <a:t>population,</a:t>
          </a:r>
          <a:endParaRPr lang="en-US" sz="2000" kern="1200" dirty="0"/>
        </a:p>
        <a:p>
          <a:pPr marL="228600" lvl="1" indent="-228600" algn="l" defTabSz="889000" rtl="0">
            <a:lnSpc>
              <a:spcPct val="90000"/>
            </a:lnSpc>
            <a:spcBef>
              <a:spcPct val="0"/>
            </a:spcBef>
            <a:spcAft>
              <a:spcPct val="15000"/>
            </a:spcAft>
            <a:buChar char="••"/>
          </a:pPr>
          <a:r>
            <a:rPr lang="en-GB" sz="2000" b="0" i="0" kern="1200" dirty="0" smtClean="0"/>
            <a:t>Where total sale-$198.04M</a:t>
          </a:r>
          <a:endParaRPr lang="en-US" sz="2000" kern="1200" dirty="0"/>
        </a:p>
        <a:p>
          <a:pPr marL="228600" lvl="1" indent="-228600" algn="l" defTabSz="889000" rtl="0">
            <a:lnSpc>
              <a:spcPct val="90000"/>
            </a:lnSpc>
            <a:spcBef>
              <a:spcPct val="0"/>
            </a:spcBef>
            <a:spcAft>
              <a:spcPct val="15000"/>
            </a:spcAft>
            <a:buChar char="••"/>
          </a:pPr>
          <a:r>
            <a:rPr lang="en-GB" sz="2000" b="0" i="0" kern="1200" dirty="0" smtClean="0"/>
            <a:t>Total revenue-$172..26M</a:t>
          </a:r>
          <a:endParaRPr lang="en-US" sz="2000" kern="1200" dirty="0"/>
        </a:p>
        <a:p>
          <a:pPr marL="228600" lvl="1" indent="-228600" algn="l" defTabSz="889000" rtl="0">
            <a:lnSpc>
              <a:spcPct val="90000"/>
            </a:lnSpc>
            <a:spcBef>
              <a:spcPct val="0"/>
            </a:spcBef>
            <a:spcAft>
              <a:spcPct val="15000"/>
            </a:spcAft>
            <a:buChar char="••"/>
          </a:pPr>
          <a:r>
            <a:rPr lang="en-GB" sz="2000" b="0" i="0" kern="1200" dirty="0" smtClean="0"/>
            <a:t>Total Profit-$85.73M</a:t>
          </a:r>
          <a:endParaRPr lang="en-US" sz="2000" kern="1200" dirty="0"/>
        </a:p>
        <a:p>
          <a:pPr marL="228600" lvl="1" indent="-228600" algn="l" defTabSz="889000" rtl="0">
            <a:lnSpc>
              <a:spcPct val="90000"/>
            </a:lnSpc>
            <a:spcBef>
              <a:spcPct val="0"/>
            </a:spcBef>
            <a:spcAft>
              <a:spcPct val="15000"/>
            </a:spcAft>
            <a:buChar char="••"/>
          </a:pPr>
          <a:r>
            <a:rPr lang="en-GB" sz="2000" b="0" i="0" kern="1200" dirty="0" smtClean="0"/>
            <a:t>Total Population- 7.02 </a:t>
          </a:r>
          <a:r>
            <a:rPr lang="en-GB" sz="2000" b="0" i="0" kern="1200" dirty="0" err="1" smtClean="0"/>
            <a:t>bn</a:t>
          </a:r>
          <a:r>
            <a:rPr lang="en-GB" sz="2000" b="0" i="0" kern="1200" dirty="0" smtClean="0"/>
            <a:t> Chart reveals direct relationship between Population and </a:t>
          </a:r>
          <a:r>
            <a:rPr lang="en-GB" sz="2000" b="0" i="0" kern="1200" dirty="0" smtClean="0"/>
            <a:t>Clients Business </a:t>
          </a:r>
          <a:r>
            <a:rPr lang="en-GB" sz="2000" b="0" i="0" kern="1200" dirty="0" smtClean="0"/>
            <a:t>activities </a:t>
          </a:r>
          <a:endParaRPr lang="en-US" sz="2000" kern="1200" dirty="0"/>
        </a:p>
      </dsp:txBody>
      <dsp:txXfrm>
        <a:off x="2300" y="2721"/>
        <a:ext cx="4117701" cy="55779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53334-FCF3-47E2-B99F-9B168964AB27}">
      <dsp:nvSpPr>
        <dsp:cNvPr id="0" name=""/>
        <dsp:cNvSpPr/>
      </dsp:nvSpPr>
      <dsp:spPr>
        <a:xfrm>
          <a:off x="5196019" y="1248908"/>
          <a:ext cx="1599936" cy="1600132"/>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212CA06-4AB9-4986-8AEF-091EE33CC6C9}">
      <dsp:nvSpPr>
        <dsp:cNvPr id="0" name=""/>
        <dsp:cNvSpPr/>
      </dsp:nvSpPr>
      <dsp:spPr>
        <a:xfrm>
          <a:off x="5079357" y="0"/>
          <a:ext cx="1833260" cy="98107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en-GB" sz="1500" b="0" i="0" kern="1200" smtClean="0"/>
            <a:t>Data quality</a:t>
          </a:r>
          <a:endParaRPr lang="en-US" sz="1500" kern="1200"/>
        </a:p>
      </dsp:txBody>
      <dsp:txXfrm>
        <a:off x="5079357" y="0"/>
        <a:ext cx="1833260" cy="981074"/>
      </dsp:txXfrm>
    </dsp:sp>
    <dsp:sp modelId="{0106AF0E-6FB0-4302-99E6-D049D5AA5A23}">
      <dsp:nvSpPr>
        <dsp:cNvPr id="0" name=""/>
        <dsp:cNvSpPr/>
      </dsp:nvSpPr>
      <dsp:spPr>
        <a:xfrm>
          <a:off x="5665333" y="1474555"/>
          <a:ext cx="1599936" cy="1600132"/>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AF4058B-BFB7-40D4-8B96-F7F54134FD6C}">
      <dsp:nvSpPr>
        <dsp:cNvPr id="0" name=""/>
        <dsp:cNvSpPr/>
      </dsp:nvSpPr>
      <dsp:spPr>
        <a:xfrm>
          <a:off x="7462596" y="932021"/>
          <a:ext cx="1733264" cy="107918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en-GB" sz="1500" b="0" i="0" kern="1200" smtClean="0"/>
            <a:t>Finance and  Budgeting</a:t>
          </a:r>
          <a:endParaRPr lang="en-US" sz="1500" kern="1200"/>
        </a:p>
      </dsp:txBody>
      <dsp:txXfrm>
        <a:off x="7462596" y="932021"/>
        <a:ext cx="1733264" cy="1079182"/>
      </dsp:txXfrm>
    </dsp:sp>
    <dsp:sp modelId="{3FBAC24E-6D12-4900-BE5D-28E0E66B49D6}">
      <dsp:nvSpPr>
        <dsp:cNvPr id="0" name=""/>
        <dsp:cNvSpPr/>
      </dsp:nvSpPr>
      <dsp:spPr>
        <a:xfrm>
          <a:off x="5766215" y="2040042"/>
          <a:ext cx="1599936" cy="1600132"/>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F936A4C-D798-4903-9BB3-BC2C39A99AE3}">
      <dsp:nvSpPr>
        <dsp:cNvPr id="0" name=""/>
        <dsp:cNvSpPr/>
      </dsp:nvSpPr>
      <dsp:spPr>
        <a:xfrm>
          <a:off x="7629256" y="2305525"/>
          <a:ext cx="1699932" cy="115276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en-GB" sz="1500" b="0" i="0" kern="1200" smtClean="0"/>
            <a:t>Operational /management factors</a:t>
          </a:r>
          <a:endParaRPr lang="en-US" sz="1500" kern="1200"/>
        </a:p>
      </dsp:txBody>
      <dsp:txXfrm>
        <a:off x="7629256" y="2305525"/>
        <a:ext cx="1699932" cy="1152762"/>
      </dsp:txXfrm>
    </dsp:sp>
    <dsp:sp modelId="{AF19A378-B755-4741-B43D-6B217726C8BF}">
      <dsp:nvSpPr>
        <dsp:cNvPr id="0" name=""/>
        <dsp:cNvSpPr/>
      </dsp:nvSpPr>
      <dsp:spPr>
        <a:xfrm>
          <a:off x="5456008" y="2389407"/>
          <a:ext cx="1599936" cy="1600132"/>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06892FD-F234-4404-B5DA-B60B56063A93}">
      <dsp:nvSpPr>
        <dsp:cNvPr id="0" name=""/>
        <dsp:cNvSpPr/>
      </dsp:nvSpPr>
      <dsp:spPr>
        <a:xfrm>
          <a:off x="6895951" y="3850718"/>
          <a:ext cx="1833260" cy="105465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en-GB" sz="1500" b="0" i="0" kern="1200" smtClean="0"/>
            <a:t>Market volatility/environmental influence</a:t>
          </a:r>
          <a:endParaRPr lang="en-US" sz="1500" kern="1200"/>
        </a:p>
      </dsp:txBody>
      <dsp:txXfrm>
        <a:off x="6895951" y="3850718"/>
        <a:ext cx="1833260" cy="1054655"/>
      </dsp:txXfrm>
    </dsp:sp>
    <dsp:sp modelId="{7E06B1D9-32D8-45DE-9872-606A3952BF68}">
      <dsp:nvSpPr>
        <dsp:cNvPr id="0" name=""/>
        <dsp:cNvSpPr/>
      </dsp:nvSpPr>
      <dsp:spPr>
        <a:xfrm>
          <a:off x="4921029" y="2443628"/>
          <a:ext cx="1629935" cy="149169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D3C3AD9-4336-46C7-ACBF-438CE2F80F40}">
      <dsp:nvSpPr>
        <dsp:cNvPr id="0" name=""/>
        <dsp:cNvSpPr/>
      </dsp:nvSpPr>
      <dsp:spPr>
        <a:xfrm>
          <a:off x="3262762" y="3850718"/>
          <a:ext cx="1833260" cy="105465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en-GB" sz="1500" b="0" i="0" kern="1200" smtClean="0"/>
            <a:t>Socio political  factors</a:t>
          </a:r>
          <a:endParaRPr lang="en-US" sz="1500" kern="1200"/>
        </a:p>
      </dsp:txBody>
      <dsp:txXfrm>
        <a:off x="3262762" y="3850718"/>
        <a:ext cx="1833260" cy="1054655"/>
      </dsp:txXfrm>
    </dsp:sp>
    <dsp:sp modelId="{19B60527-1897-41B5-8EC3-CF2F7F630449}">
      <dsp:nvSpPr>
        <dsp:cNvPr id="0" name=""/>
        <dsp:cNvSpPr/>
      </dsp:nvSpPr>
      <dsp:spPr>
        <a:xfrm>
          <a:off x="4611375" y="1982261"/>
          <a:ext cx="1599936" cy="1600132"/>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691738DE-8801-4ECA-8BE9-8ABE9FB47314}">
      <dsp:nvSpPr>
        <dsp:cNvPr id="0" name=""/>
        <dsp:cNvSpPr/>
      </dsp:nvSpPr>
      <dsp:spPr>
        <a:xfrm>
          <a:off x="2662785" y="2305525"/>
          <a:ext cx="1699932" cy="115276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en-GB" sz="1500" b="0" i="0" kern="1200" smtClean="0"/>
            <a:t>Competitive pressure</a:t>
          </a:r>
          <a:endParaRPr lang="en-US" sz="1500" kern="1200"/>
        </a:p>
      </dsp:txBody>
      <dsp:txXfrm>
        <a:off x="2662785" y="2305525"/>
        <a:ext cx="1699932" cy="1152762"/>
      </dsp:txXfrm>
    </dsp:sp>
    <dsp:sp modelId="{2401FAA8-F985-4778-862F-F5D86FFECF22}">
      <dsp:nvSpPr>
        <dsp:cNvPr id="0" name=""/>
        <dsp:cNvSpPr/>
      </dsp:nvSpPr>
      <dsp:spPr>
        <a:xfrm>
          <a:off x="4791037" y="1539344"/>
          <a:ext cx="1471269" cy="1470554"/>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58DC911B-B34B-471A-9F9A-05F47708F493}">
      <dsp:nvSpPr>
        <dsp:cNvPr id="0" name=""/>
        <dsp:cNvSpPr/>
      </dsp:nvSpPr>
      <dsp:spPr>
        <a:xfrm>
          <a:off x="2796113" y="932021"/>
          <a:ext cx="1733264" cy="107918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en-GB" sz="1500" b="0" i="0" kern="1200" smtClean="0"/>
            <a:t>Change management</a:t>
          </a:r>
          <a:endParaRPr lang="en-US" sz="1500" kern="1200"/>
        </a:p>
      </dsp:txBody>
      <dsp:txXfrm>
        <a:off x="2796113" y="932021"/>
        <a:ext cx="1733264" cy="10791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166EF-F372-408B-84A8-4CF86F1A18B4}">
      <dsp:nvSpPr>
        <dsp:cNvPr id="0" name=""/>
        <dsp:cNvSpPr/>
      </dsp:nvSpPr>
      <dsp:spPr>
        <a:xfrm>
          <a:off x="0" y="0"/>
          <a:ext cx="9906000" cy="1106784"/>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err="1" smtClean="0"/>
            <a:t>Mowaninuola</a:t>
          </a:r>
          <a:r>
            <a:rPr lang="en-US" sz="2300" kern="1200" dirty="0" smtClean="0"/>
            <a:t> Adeladun</a:t>
          </a:r>
          <a:endParaRPr lang="en-US" sz="2300" kern="1200" dirty="0"/>
        </a:p>
        <a:p>
          <a:pPr marL="171450" lvl="1" indent="-171450" algn="l" defTabSz="800100">
            <a:lnSpc>
              <a:spcPct val="90000"/>
            </a:lnSpc>
            <a:spcBef>
              <a:spcPct val="0"/>
            </a:spcBef>
            <a:spcAft>
              <a:spcPct val="15000"/>
            </a:spcAft>
            <a:buChar char="••"/>
          </a:pPr>
          <a:r>
            <a:rPr lang="en-US" sz="1800" kern="1200" dirty="0" smtClean="0"/>
            <a:t>BA/PO</a:t>
          </a:r>
          <a:endParaRPr lang="en-US" sz="1800" kern="1200" dirty="0"/>
        </a:p>
        <a:p>
          <a:pPr marL="171450" lvl="1" indent="-171450" algn="l" defTabSz="800100">
            <a:lnSpc>
              <a:spcPct val="90000"/>
            </a:lnSpc>
            <a:spcBef>
              <a:spcPct val="0"/>
            </a:spcBef>
            <a:spcAft>
              <a:spcPct val="15000"/>
            </a:spcAft>
            <a:buChar char="••"/>
          </a:pPr>
          <a:r>
            <a:rPr lang="en-US" sz="1800" kern="1200" dirty="0" smtClean="0"/>
            <a:t>Team Lead</a:t>
          </a:r>
          <a:endParaRPr lang="en-US" sz="1800" kern="1200" dirty="0"/>
        </a:p>
      </dsp:txBody>
      <dsp:txXfrm>
        <a:off x="2091878" y="0"/>
        <a:ext cx="7814121" cy="1106784"/>
      </dsp:txXfrm>
    </dsp:sp>
    <dsp:sp modelId="{5EB87210-1014-439D-B22E-32F8781A867D}">
      <dsp:nvSpPr>
        <dsp:cNvPr id="0" name=""/>
        <dsp:cNvSpPr/>
      </dsp:nvSpPr>
      <dsp:spPr>
        <a:xfrm>
          <a:off x="110678" y="110678"/>
          <a:ext cx="1981200" cy="885427"/>
        </a:xfrm>
        <a:prstGeom prst="roundRect">
          <a:avLst>
            <a:gd name="adj" fmla="val 10000"/>
          </a:avLst>
        </a:prstGeom>
        <a:solidFill>
          <a:schemeClr val="accent1">
            <a:tint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13312858-C09D-4FA5-AFD9-EEBF0753E77B}">
      <dsp:nvSpPr>
        <dsp:cNvPr id="0" name=""/>
        <dsp:cNvSpPr/>
      </dsp:nvSpPr>
      <dsp:spPr>
        <a:xfrm>
          <a:off x="0" y="1217463"/>
          <a:ext cx="9906000" cy="1106784"/>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err="1" smtClean="0"/>
            <a:t>Noa</a:t>
          </a:r>
          <a:r>
            <a:rPr lang="en-US" sz="2300" kern="1200" dirty="0" smtClean="0"/>
            <a:t> Bill</a:t>
          </a:r>
          <a:endParaRPr lang="en-US" sz="2300" kern="1200" dirty="0"/>
        </a:p>
        <a:p>
          <a:pPr marL="171450" lvl="1" indent="-171450" algn="l" defTabSz="800100">
            <a:lnSpc>
              <a:spcPct val="90000"/>
            </a:lnSpc>
            <a:spcBef>
              <a:spcPct val="0"/>
            </a:spcBef>
            <a:spcAft>
              <a:spcPct val="15000"/>
            </a:spcAft>
            <a:buChar char="••"/>
          </a:pPr>
          <a:r>
            <a:rPr lang="en-US" sz="1800" kern="1200" dirty="0" smtClean="0"/>
            <a:t>Developer</a:t>
          </a:r>
          <a:endParaRPr lang="en-US" sz="1800" kern="1200" dirty="0"/>
        </a:p>
        <a:p>
          <a:pPr marL="171450" lvl="1" indent="-171450" algn="l" defTabSz="800100">
            <a:lnSpc>
              <a:spcPct val="90000"/>
            </a:lnSpc>
            <a:spcBef>
              <a:spcPct val="0"/>
            </a:spcBef>
            <a:spcAft>
              <a:spcPct val="15000"/>
            </a:spcAft>
            <a:buChar char="••"/>
          </a:pPr>
          <a:r>
            <a:rPr lang="en-US" sz="1800" kern="1200" dirty="0" smtClean="0"/>
            <a:t>Tech Team</a:t>
          </a:r>
          <a:endParaRPr lang="en-US" sz="1800" kern="1200" dirty="0"/>
        </a:p>
      </dsp:txBody>
      <dsp:txXfrm>
        <a:off x="2091878" y="1217463"/>
        <a:ext cx="7814121" cy="1106784"/>
      </dsp:txXfrm>
    </dsp:sp>
    <dsp:sp modelId="{BA7D5C4E-9861-4344-87D3-9AF37DDE0A1B}">
      <dsp:nvSpPr>
        <dsp:cNvPr id="0" name=""/>
        <dsp:cNvSpPr/>
      </dsp:nvSpPr>
      <dsp:spPr>
        <a:xfrm>
          <a:off x="110678" y="1328141"/>
          <a:ext cx="1981200" cy="885427"/>
        </a:xfrm>
        <a:prstGeom prst="roundRect">
          <a:avLst>
            <a:gd name="adj" fmla="val 10000"/>
          </a:avLst>
        </a:prstGeom>
        <a:solidFill>
          <a:schemeClr val="accent1">
            <a:tint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 modelId="{FE16F764-83D7-4966-831F-68DA159B92A2}">
      <dsp:nvSpPr>
        <dsp:cNvPr id="0" name=""/>
        <dsp:cNvSpPr/>
      </dsp:nvSpPr>
      <dsp:spPr>
        <a:xfrm>
          <a:off x="0" y="2434926"/>
          <a:ext cx="9906000" cy="1106784"/>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dirty="0" smtClean="0"/>
            <a:t>Jenny </a:t>
          </a:r>
          <a:r>
            <a:rPr lang="en-US" sz="2300" kern="1200" dirty="0" err="1" smtClean="0"/>
            <a:t>Ettah</a:t>
          </a:r>
          <a:endParaRPr lang="en-US" sz="2300" kern="1200" dirty="0"/>
        </a:p>
        <a:p>
          <a:pPr marL="171450" lvl="1" indent="-171450" algn="l" defTabSz="800100">
            <a:lnSpc>
              <a:spcPct val="90000"/>
            </a:lnSpc>
            <a:spcBef>
              <a:spcPct val="0"/>
            </a:spcBef>
            <a:spcAft>
              <a:spcPct val="15000"/>
            </a:spcAft>
            <a:buChar char="••"/>
          </a:pPr>
          <a:r>
            <a:rPr lang="en-US" sz="1800" kern="1200" dirty="0" smtClean="0"/>
            <a:t>Data Analyst</a:t>
          </a:r>
          <a:endParaRPr lang="en-US" sz="1800" kern="1200" dirty="0"/>
        </a:p>
      </dsp:txBody>
      <dsp:txXfrm>
        <a:off x="2091878" y="2434926"/>
        <a:ext cx="7814121" cy="1106784"/>
      </dsp:txXfrm>
    </dsp:sp>
    <dsp:sp modelId="{4CC50AA1-4BEE-4881-A2E9-309A0A8805FE}">
      <dsp:nvSpPr>
        <dsp:cNvPr id="0" name=""/>
        <dsp:cNvSpPr/>
      </dsp:nvSpPr>
      <dsp:spPr>
        <a:xfrm>
          <a:off x="110678" y="2545605"/>
          <a:ext cx="1981200" cy="885427"/>
        </a:xfrm>
        <a:prstGeom prst="roundRect">
          <a:avLst>
            <a:gd name="adj" fmla="val 10000"/>
          </a:avLst>
        </a:prstGeom>
        <a:solidFill>
          <a:schemeClr val="accent1">
            <a:tint val="5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1AB00-1F69-4E7D-95D8-CFB673E3239A}"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B0538-1E6D-4061-B4F8-B7F7C137C6C2}" type="slidenum">
              <a:rPr lang="en-US" smtClean="0"/>
              <a:t>‹#›</a:t>
            </a:fld>
            <a:endParaRPr lang="en-US"/>
          </a:p>
        </p:txBody>
      </p:sp>
    </p:spTree>
    <p:extLst>
      <p:ext uri="{BB962C8B-B14F-4D97-AF65-F5344CB8AC3E}">
        <p14:creationId xmlns:p14="http://schemas.microsoft.com/office/powerpoint/2010/main" val="696857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1B0538-1E6D-4061-B4F8-B7F7C137C6C2}" type="slidenum">
              <a:rPr lang="en-US" smtClean="0"/>
              <a:t>2</a:t>
            </a:fld>
            <a:endParaRPr lang="en-US"/>
          </a:p>
        </p:txBody>
      </p:sp>
    </p:spTree>
    <p:extLst>
      <p:ext uri="{BB962C8B-B14F-4D97-AF65-F5344CB8AC3E}">
        <p14:creationId xmlns:p14="http://schemas.microsoft.com/office/powerpoint/2010/main" val="6837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1B0538-1E6D-4061-B4F8-B7F7C137C6C2}" type="slidenum">
              <a:rPr lang="en-US" smtClean="0"/>
              <a:t>24</a:t>
            </a:fld>
            <a:endParaRPr lang="en-US"/>
          </a:p>
        </p:txBody>
      </p:sp>
    </p:spTree>
    <p:extLst>
      <p:ext uri="{BB962C8B-B14F-4D97-AF65-F5344CB8AC3E}">
        <p14:creationId xmlns:p14="http://schemas.microsoft.com/office/powerpoint/2010/main" val="1716778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852128B-6F9F-4DAE-8A5C-5EE9343B1720}" type="datetimeFigureOut">
              <a:rPr lang="en-US" smtClean="0"/>
              <a:t>10/21/2024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630335989"/>
      </p:ext>
    </p:extLst>
  </p:cSld>
  <p:clrMapOvr>
    <a:masterClrMapping/>
  </p:clrMapOvr>
  <p:transition spd="slow">
    <p:cove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52128B-6F9F-4DAE-8A5C-5EE9343B1720}"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887000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52128B-6F9F-4DAE-8A5C-5EE9343B1720}"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4244431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52128B-6F9F-4DAE-8A5C-5EE9343B1720}"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55865-D2E1-4CDC-B0DF-24BC66BF63C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3586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52128B-6F9F-4DAE-8A5C-5EE9343B1720}"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1025631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852128B-6F9F-4DAE-8A5C-5EE9343B1720}" type="datetimeFigureOut">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2007496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852128B-6F9F-4DAE-8A5C-5EE9343B1720}" type="datetimeFigureOut">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3612640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52128B-6F9F-4DAE-8A5C-5EE9343B1720}"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851106810"/>
      </p:ext>
    </p:extLst>
  </p:cSld>
  <p:clrMapOvr>
    <a:masterClrMapping/>
  </p:clrMapOvr>
  <p:transition spd="slow">
    <p:cove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52128B-6F9F-4DAE-8A5C-5EE9343B1720}"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1618950488"/>
      </p:ext>
    </p:extLst>
  </p:cSld>
  <p:clrMapOvr>
    <a:masterClrMapping/>
  </p:clrMapOvr>
  <p:transition spd="slow">
    <p:cove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52128B-6F9F-4DAE-8A5C-5EE9343B1720}"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2320806439"/>
      </p:ext>
    </p:extLst>
  </p:cSld>
  <p:clrMapOvr>
    <a:masterClrMapping/>
  </p:clrMapOvr>
  <p:transition spd="slow">
    <p:cove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52128B-6F9F-4DAE-8A5C-5EE9343B1720}"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1697308185"/>
      </p:ext>
    </p:extLst>
  </p:cSld>
  <p:clrMapOvr>
    <a:masterClrMapping/>
  </p:clrMapOvr>
  <p:transition spd="slow">
    <p:cove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52128B-6F9F-4DAE-8A5C-5EE9343B1720}"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2260748011"/>
      </p:ext>
    </p:extLst>
  </p:cSld>
  <p:clrMapOvr>
    <a:masterClrMapping/>
  </p:clrMapOvr>
  <p:transition spd="slow">
    <p:cove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52128B-6F9F-4DAE-8A5C-5EE9343B1720}" type="datetimeFigureOut">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2920607331"/>
      </p:ext>
    </p:extLst>
  </p:cSld>
  <p:clrMapOvr>
    <a:masterClrMapping/>
  </p:clrMapOvr>
  <p:transition spd="slow">
    <p:cove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52128B-6F9F-4DAE-8A5C-5EE9343B1720}" type="datetimeFigureOut">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3577343347"/>
      </p:ext>
    </p:extLst>
  </p:cSld>
  <p:clrMapOvr>
    <a:masterClrMapping/>
  </p:clrMapOvr>
  <p:transition spd="slow">
    <p:cove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52128B-6F9F-4DAE-8A5C-5EE9343B1720}" type="datetimeFigureOut">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3778477709"/>
      </p:ext>
    </p:extLst>
  </p:cSld>
  <p:clrMapOvr>
    <a:masterClrMapping/>
  </p:clrMapOvr>
  <p:transition spd="slow">
    <p:cove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52128B-6F9F-4DAE-8A5C-5EE9343B1720}"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2403226090"/>
      </p:ext>
    </p:extLst>
  </p:cSld>
  <p:clrMapOvr>
    <a:masterClrMapping/>
  </p:clrMapOvr>
  <p:transition spd="slow">
    <p:cove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52128B-6F9F-4DAE-8A5C-5EE9343B1720}"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55865-D2E1-4CDC-B0DF-24BC66BF63CA}" type="slidenum">
              <a:rPr lang="en-US" smtClean="0"/>
              <a:t>‹#›</a:t>
            </a:fld>
            <a:endParaRPr lang="en-US"/>
          </a:p>
        </p:txBody>
      </p:sp>
    </p:spTree>
    <p:extLst>
      <p:ext uri="{BB962C8B-B14F-4D97-AF65-F5344CB8AC3E}">
        <p14:creationId xmlns:p14="http://schemas.microsoft.com/office/powerpoint/2010/main" val="3039461728"/>
      </p:ext>
    </p:extLst>
  </p:cSld>
  <p:clrMapOvr>
    <a:masterClrMapping/>
  </p:clrMapOvr>
  <p:transition spd="slow">
    <p:cove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52128B-6F9F-4DAE-8A5C-5EE9343B1720}" type="datetimeFigureOut">
              <a:rPr lang="en-US" smtClean="0"/>
              <a:t>10/21/2024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355865-D2E1-4CDC-B0DF-24BC66BF63CA}" type="slidenum">
              <a:rPr lang="en-US" smtClean="0"/>
              <a:t>‹#›</a:t>
            </a:fld>
            <a:endParaRPr lang="en-US"/>
          </a:p>
        </p:txBody>
      </p:sp>
    </p:spTree>
    <p:extLst>
      <p:ext uri="{BB962C8B-B14F-4D97-AF65-F5344CB8AC3E}">
        <p14:creationId xmlns:p14="http://schemas.microsoft.com/office/powerpoint/2010/main" val="918963440"/>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ransition spd="slow">
    <p:cover/>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jp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7286" y="3165890"/>
            <a:ext cx="7298459" cy="2976291"/>
          </a:xfrm>
        </p:spPr>
        <p:txBody>
          <a:bodyPr>
            <a:normAutofit fontScale="90000"/>
          </a:bodyPr>
          <a:lstStyle/>
          <a:p>
            <a:pPr algn="ctr"/>
            <a:r>
              <a:rPr lang="en-GB" sz="3600" dirty="0" smtClean="0">
                <a:latin typeface="Bookman Old Style" panose="02050604050505020204"/>
              </a:rPr>
              <a:t/>
            </a:r>
            <a:br>
              <a:rPr lang="en-GB" sz="3600" dirty="0" smtClean="0">
                <a:latin typeface="Bookman Old Style" panose="02050604050505020204"/>
              </a:rPr>
            </a:br>
            <a:r>
              <a:rPr lang="en-GB" sz="3600" dirty="0" smtClean="0">
                <a:latin typeface="Bookman Old Style" panose="02050604050505020204"/>
              </a:rPr>
              <a:t/>
            </a:r>
            <a:br>
              <a:rPr lang="en-GB" sz="3600" dirty="0" smtClean="0">
                <a:latin typeface="Bookman Old Style" panose="02050604050505020204"/>
              </a:rPr>
            </a:br>
            <a:r>
              <a:rPr lang="en-GB" sz="3600" dirty="0" smtClean="0">
                <a:latin typeface="Bookman Old Style" panose="02050604050505020204"/>
              </a:rPr>
              <a:t>                                                              </a:t>
            </a:r>
            <a:br>
              <a:rPr lang="en-GB" sz="3600" dirty="0" smtClean="0">
                <a:latin typeface="Bookman Old Style" panose="02050604050505020204"/>
              </a:rPr>
            </a:br>
            <a:r>
              <a:rPr lang="en-GB" sz="3600" dirty="0" smtClean="0">
                <a:latin typeface="Bookman Old Style" panose="02050604050505020204"/>
              </a:rPr>
              <a:t>WORLD</a:t>
            </a:r>
            <a:r>
              <a:rPr lang="en-GB" sz="3600" dirty="0" smtClean="0">
                <a:solidFill>
                  <a:schemeClr val="tx1"/>
                </a:solidFill>
                <a:latin typeface="Bookman Old Style" panose="02050604050505020204"/>
              </a:rPr>
              <a:t> </a:t>
            </a:r>
            <a:r>
              <a:rPr lang="en-GB" sz="3600" dirty="0" smtClean="0">
                <a:solidFill>
                  <a:schemeClr val="tx1"/>
                </a:solidFill>
                <a:latin typeface="Bookman Old Style" panose="02050604050505020204"/>
              </a:rPr>
              <a:t>IMPORTERS</a:t>
            </a:r>
            <a:br>
              <a:rPr lang="en-GB" sz="3600" dirty="0" smtClean="0">
                <a:solidFill>
                  <a:schemeClr val="tx1"/>
                </a:solidFill>
                <a:latin typeface="Bookman Old Style" panose="02050604050505020204"/>
              </a:rPr>
            </a:br>
            <a:r>
              <a:rPr lang="en-GB" sz="3600" dirty="0">
                <a:latin typeface="Bookman Old Style" panose="02050604050505020204"/>
              </a:rPr>
              <a:t/>
            </a:r>
            <a:br>
              <a:rPr lang="en-GB" sz="3600" dirty="0">
                <a:latin typeface="Bookman Old Style" panose="02050604050505020204"/>
              </a:rPr>
            </a:br>
            <a:r>
              <a:rPr lang="en-GB" sz="3600" dirty="0">
                <a:solidFill>
                  <a:schemeClr val="tx1"/>
                </a:solidFill>
                <a:latin typeface="Franklin Gothic Book" panose="020B0503020102020204"/>
              </a:rPr>
              <a:t>Sales and Location analysis</a:t>
            </a:r>
            <a:r>
              <a:rPr lang="en-US" dirty="0">
                <a:solidFill>
                  <a:schemeClr val="tx1"/>
                </a:solidFill>
                <a:latin typeface="Franklin Gothic Book" panose="020B0503020102020204"/>
              </a:rPr>
              <a:t/>
            </a:r>
            <a:br>
              <a:rPr lang="en-US" dirty="0">
                <a:solidFill>
                  <a:schemeClr val="tx1"/>
                </a:solidFill>
                <a:latin typeface="Franklin Gothic Book" panose="020B0503020102020204"/>
              </a:rPr>
            </a:br>
            <a:endParaRPr lang="en-US" dirty="0"/>
          </a:p>
        </p:txBody>
      </p:sp>
      <p:sp>
        <p:nvSpPr>
          <p:cNvPr id="3" name="Subtitle 2"/>
          <p:cNvSpPr>
            <a:spLocks noGrp="1"/>
          </p:cNvSpPr>
          <p:nvPr>
            <p:ph type="subTitle" idx="1"/>
          </p:nvPr>
        </p:nvSpPr>
        <p:spPr>
          <a:xfrm>
            <a:off x="1431635" y="5467926"/>
            <a:ext cx="8996219" cy="674255"/>
          </a:xfrm>
        </p:spPr>
        <p:txBody>
          <a:bodyPr/>
          <a:lstStyle/>
          <a:p>
            <a:pPr algn="ctr"/>
            <a:r>
              <a:rPr lang="en-GB" dirty="0">
                <a:solidFill>
                  <a:schemeClr val="tx1"/>
                </a:solidFill>
              </a:rPr>
              <a:t>Presented by </a:t>
            </a:r>
            <a:r>
              <a:rPr lang="en-GB" dirty="0" err="1" smtClean="0">
                <a:solidFill>
                  <a:schemeClr val="tx1"/>
                </a:solidFill>
              </a:rPr>
              <a:t>Mowaninuola</a:t>
            </a:r>
            <a:r>
              <a:rPr lang="en-GB" dirty="0" smtClean="0">
                <a:solidFill>
                  <a:schemeClr val="tx1"/>
                </a:solidFill>
              </a:rPr>
              <a:t> </a:t>
            </a:r>
            <a:r>
              <a:rPr lang="en-GB" dirty="0" err="1" smtClean="0">
                <a:solidFill>
                  <a:schemeClr val="tx1"/>
                </a:solidFill>
              </a:rPr>
              <a:t>adeladun</a:t>
            </a:r>
            <a:endParaRPr lang="en-GB" dirty="0">
              <a:solidFill>
                <a:schemeClr val="tx1"/>
              </a:solidFill>
            </a:endParaRPr>
          </a:p>
        </p:txBody>
      </p:sp>
      <p:pic>
        <p:nvPicPr>
          <p:cNvPr id="5" name="Picture 4" descr="Forecast of Global Exporters and Importers of Energy – Officer of the Watch"/>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4265" y="249382"/>
            <a:ext cx="5524500" cy="2916508"/>
          </a:xfrm>
          <a:prstGeom prst="rect">
            <a:avLst/>
          </a:prstGeom>
        </p:spPr>
      </p:pic>
    </p:spTree>
    <p:extLst>
      <p:ext uri="{BB962C8B-B14F-4D97-AF65-F5344CB8AC3E}">
        <p14:creationId xmlns:p14="http://schemas.microsoft.com/office/powerpoint/2010/main" val="95071464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274618"/>
          </a:xfrm>
          <a:solidFill>
            <a:srgbClr val="99CC00"/>
          </a:solidFill>
        </p:spPr>
        <p:txBody>
          <a:bodyPr/>
          <a:lstStyle/>
          <a:p>
            <a:pPr algn="ctr"/>
            <a:r>
              <a:rPr lang="en-US" dirty="0" smtClean="0"/>
              <a:t>Current Situation @ WWI</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051912364"/>
              </p:ext>
            </p:extLst>
          </p:nvPr>
        </p:nvGraphicFramePr>
        <p:xfrm>
          <a:off x="-1" y="1274618"/>
          <a:ext cx="4710545" cy="5583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screenshot of a graph&#10;&#10;Description automatically generated"/>
          <p:cNvPicPr>
            <a:picLocks noChangeAspect="1"/>
          </p:cNvPicPr>
          <p:nvPr/>
        </p:nvPicPr>
        <p:blipFill>
          <a:blip r:embed="rId7"/>
          <a:stretch>
            <a:fillRect/>
          </a:stretch>
        </p:blipFill>
        <p:spPr>
          <a:xfrm>
            <a:off x="5004723" y="1274618"/>
            <a:ext cx="7187275" cy="5583381"/>
          </a:xfrm>
          <a:prstGeom prst="rect">
            <a:avLst/>
          </a:prstGeom>
        </p:spPr>
      </p:pic>
    </p:spTree>
    <p:extLst>
      <p:ext uri="{BB962C8B-B14F-4D97-AF65-F5344CB8AC3E}">
        <p14:creationId xmlns:p14="http://schemas.microsoft.com/office/powerpoint/2010/main" val="368670775"/>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037470"/>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1016000"/>
          </a:xfrm>
          <a:solidFill>
            <a:schemeClr val="accent1"/>
          </a:solidFill>
        </p:spPr>
        <p:txBody>
          <a:bodyPr/>
          <a:lstStyle/>
          <a:p>
            <a:pPr algn="ctr"/>
            <a:r>
              <a:rPr lang="en-US" dirty="0" smtClean="0"/>
              <a:t>Revenue Analysis</a:t>
            </a:r>
            <a:endParaRPr lang="en-US" dirty="0"/>
          </a:p>
        </p:txBody>
      </p:sp>
      <p:sp>
        <p:nvSpPr>
          <p:cNvPr id="3" name="Content Placeholder 2"/>
          <p:cNvSpPr>
            <a:spLocks noGrp="1"/>
          </p:cNvSpPr>
          <p:nvPr>
            <p:ph idx="1"/>
          </p:nvPr>
        </p:nvSpPr>
        <p:spPr>
          <a:xfrm>
            <a:off x="1103312" y="5052291"/>
            <a:ext cx="9712470" cy="1805708"/>
          </a:xfrm>
        </p:spPr>
        <p:txBody>
          <a:bodyPr>
            <a:normAutofit fontScale="92500"/>
          </a:bodyPr>
          <a:lstStyle/>
          <a:p>
            <a:r>
              <a:rPr lang="en-US" dirty="0"/>
              <a:t>Top 5 Provinces delivering over 26% of the current business revenue of  $172.26M</a:t>
            </a:r>
          </a:p>
          <a:p>
            <a:r>
              <a:rPr lang="en-US" dirty="0"/>
              <a:t>And the next 5 gives additional 15%</a:t>
            </a:r>
          </a:p>
          <a:p>
            <a:r>
              <a:rPr lang="en-US" dirty="0"/>
              <a:t>Top 10 Provinces deliver 42% of  total business revenue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1130606"/>
            <a:ext cx="4987637" cy="36924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9110" y="1130606"/>
            <a:ext cx="6869763" cy="36924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19349066"/>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1062182"/>
          </a:xfrm>
          <a:solidFill>
            <a:srgbClr val="99CC00"/>
          </a:solidFill>
        </p:spPr>
        <p:txBody>
          <a:bodyPr/>
          <a:lstStyle/>
          <a:p>
            <a:r>
              <a:rPr lang="en-US" dirty="0" smtClean="0"/>
              <a:t>Sales Analysis</a:t>
            </a:r>
            <a:endParaRPr lang="en-US" dirty="0"/>
          </a:p>
        </p:txBody>
      </p:sp>
      <p:sp>
        <p:nvSpPr>
          <p:cNvPr id="3" name="Content Placeholder 2"/>
          <p:cNvSpPr>
            <a:spLocks noGrp="1"/>
          </p:cNvSpPr>
          <p:nvPr>
            <p:ph idx="1"/>
          </p:nvPr>
        </p:nvSpPr>
        <p:spPr>
          <a:xfrm>
            <a:off x="868218" y="4775200"/>
            <a:ext cx="10695709" cy="1653309"/>
          </a:xfrm>
        </p:spPr>
        <p:txBody>
          <a:bodyPr>
            <a:normAutofit fontScale="92500" lnSpcReduction="10000"/>
          </a:bodyPr>
          <a:lstStyle/>
          <a:p>
            <a:pPr>
              <a:lnSpc>
                <a:spcPct val="100000"/>
              </a:lnSpc>
            </a:pPr>
            <a:r>
              <a:rPr lang="en-US" dirty="0"/>
              <a:t>Top 5 Provinces ,with a total sales figure of  $51.89M constitutes 26%  of total sales of $198.04M for the entire 49 Provinces</a:t>
            </a:r>
          </a:p>
          <a:p>
            <a:pPr>
              <a:lnSpc>
                <a:spcPct val="100000"/>
              </a:lnSpc>
            </a:pPr>
            <a:r>
              <a:rPr lang="en-US" dirty="0"/>
              <a:t>The next 5 Provinces total sales of N29..09M being 15% of  all 49 provinces total sakes</a:t>
            </a:r>
          </a:p>
          <a:p>
            <a:pPr>
              <a:lnSpc>
                <a:spcPct val="100000"/>
              </a:lnSpc>
            </a:pPr>
            <a:r>
              <a:rPr lang="en-US" dirty="0"/>
              <a:t>Topm10 Provinces contributes a total of 40% in sales.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78" y="1173622"/>
            <a:ext cx="4867954" cy="3407614"/>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831" y="1173622"/>
            <a:ext cx="6682913" cy="34076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7415244"/>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766618"/>
          </a:xfrm>
          <a:solidFill>
            <a:schemeClr val="accent1"/>
          </a:solidFill>
        </p:spPr>
        <p:txBody>
          <a:bodyPr/>
          <a:lstStyle/>
          <a:p>
            <a:pPr algn="ctr"/>
            <a:r>
              <a:rPr lang="en-US" sz="2400" dirty="0" smtClean="0"/>
              <a:t>Top 5 Provinces Customer </a:t>
            </a:r>
            <a:r>
              <a:rPr lang="en-US" sz="2400" dirty="0" err="1" smtClean="0"/>
              <a:t>Categorisation</a:t>
            </a:r>
            <a:endParaRPr lang="en-US" sz="2400" dirty="0"/>
          </a:p>
        </p:txBody>
      </p:sp>
      <p:sp>
        <p:nvSpPr>
          <p:cNvPr id="3" name="Content Placeholder 2"/>
          <p:cNvSpPr>
            <a:spLocks noGrp="1"/>
          </p:cNvSpPr>
          <p:nvPr>
            <p:ph idx="1"/>
          </p:nvPr>
        </p:nvSpPr>
        <p:spPr>
          <a:xfrm>
            <a:off x="1" y="5273964"/>
            <a:ext cx="12191999" cy="1473196"/>
          </a:xfrm>
        </p:spPr>
        <p:txBody>
          <a:bodyPr>
            <a:normAutofit fontScale="62500" lnSpcReduction="20000"/>
          </a:bodyPr>
          <a:lstStyle/>
          <a:p>
            <a:pPr marL="0" indent="0">
              <a:buNone/>
            </a:pPr>
            <a:endParaRPr lang="en-US" dirty="0" smtClean="0"/>
          </a:p>
          <a:p>
            <a:r>
              <a:rPr lang="en-US" dirty="0" smtClean="0"/>
              <a:t>hi </a:t>
            </a:r>
            <a:r>
              <a:rPr lang="en-US" dirty="0"/>
              <a:t>This analysis reveals  the Novelty shop as the number 1 Customer category, recording total sales figure in excess of 70% in each of the Provinces</a:t>
            </a:r>
          </a:p>
          <a:p>
            <a:r>
              <a:rPr lang="en-US" dirty="0"/>
              <a:t>The Supermarkets ,Computer stores and corporate shops are the 2  Customer categories in these provinces respectively, however they contribute less than 10% in sales.</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913" y="877454"/>
            <a:ext cx="11585942" cy="47013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3822477"/>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399776"/>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807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Process Flow </a:t>
            </a:r>
            <a:endParaRPr lang="en-US" dirty="0"/>
          </a:p>
        </p:txBody>
      </p:sp>
      <p:pic>
        <p:nvPicPr>
          <p:cNvPr id="4" name="Picture 3"/>
          <p:cNvPicPr>
            <a:picLocks noChangeAspect="1"/>
          </p:cNvPicPr>
          <p:nvPr/>
        </p:nvPicPr>
        <p:blipFill>
          <a:blip r:embed="rId2"/>
          <a:stretch>
            <a:fillRect/>
          </a:stretch>
        </p:blipFill>
        <p:spPr>
          <a:xfrm>
            <a:off x="52966" y="923529"/>
            <a:ext cx="9024359" cy="5677692"/>
          </a:xfrm>
          <a:prstGeom prst="rect">
            <a:avLst/>
          </a:prstGeom>
        </p:spPr>
      </p:pic>
      <p:sp>
        <p:nvSpPr>
          <p:cNvPr id="5" name="TextBox 4"/>
          <p:cNvSpPr txBox="1"/>
          <p:nvPr/>
        </p:nvSpPr>
        <p:spPr>
          <a:xfrm>
            <a:off x="10306050" y="2400300"/>
            <a:ext cx="45719" cy="369332"/>
          </a:xfrm>
          <a:prstGeom prst="rect">
            <a:avLst/>
          </a:prstGeom>
          <a:noFill/>
        </p:spPr>
        <p:txBody>
          <a:bodyPr wrap="square" rtlCol="0">
            <a:spAutoFit/>
          </a:bodyPr>
          <a:lstStyle/>
          <a:p>
            <a:endParaRPr lang="en-US" dirty="0"/>
          </a:p>
        </p:txBody>
      </p:sp>
      <p:sp>
        <p:nvSpPr>
          <p:cNvPr id="8" name="TextBox 7"/>
          <p:cNvSpPr txBox="1"/>
          <p:nvPr/>
        </p:nvSpPr>
        <p:spPr>
          <a:xfrm>
            <a:off x="9077325" y="2247900"/>
            <a:ext cx="3019425"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Process is elongated</a:t>
            </a:r>
          </a:p>
          <a:p>
            <a:pPr marL="285750" indent="-285750">
              <a:buFont typeface="Wingdings" panose="05000000000000000000" pitchFamily="2" charset="2"/>
              <a:buChar char="Ø"/>
            </a:pPr>
            <a:r>
              <a:rPr lang="en-US" dirty="0"/>
              <a:t>Cumbersome</a:t>
            </a:r>
          </a:p>
          <a:p>
            <a:pPr marL="285750" indent="-285750">
              <a:buFont typeface="Wingdings" panose="05000000000000000000" pitchFamily="2" charset="2"/>
              <a:buChar char="Ø"/>
            </a:pPr>
            <a:r>
              <a:rPr lang="en-US" dirty="0"/>
              <a:t>Avoidable repetitions</a:t>
            </a:r>
          </a:p>
          <a:p>
            <a:pPr marL="285750" indent="-285750">
              <a:buFont typeface="Wingdings" panose="05000000000000000000" pitchFamily="2" charset="2"/>
              <a:buChar char="Ø"/>
            </a:pPr>
            <a:r>
              <a:rPr lang="en-US" dirty="0"/>
              <a:t>Manual</a:t>
            </a:r>
          </a:p>
          <a:p>
            <a:pPr marL="285750" indent="-285750">
              <a:buFont typeface="Wingdings" panose="05000000000000000000" pitchFamily="2" charset="2"/>
              <a:buChar char="Ø"/>
            </a:pPr>
            <a:r>
              <a:rPr lang="en-US" dirty="0"/>
              <a:t>Bottle necks at key junctions</a:t>
            </a:r>
          </a:p>
        </p:txBody>
      </p:sp>
    </p:spTree>
    <p:extLst>
      <p:ext uri="{BB962C8B-B14F-4D97-AF65-F5344CB8AC3E}">
        <p14:creationId xmlns:p14="http://schemas.microsoft.com/office/powerpoint/2010/main" val="3896612806"/>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rot="10800000" flipH="1" flipV="1">
            <a:off x="0" y="-1"/>
            <a:ext cx="12191999"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Forecast</a:t>
            </a:r>
            <a:endParaRPr lang="en-US" dirty="0"/>
          </a:p>
        </p:txBody>
      </p:sp>
      <p:sp>
        <p:nvSpPr>
          <p:cNvPr id="3" name="TextBox 2"/>
          <p:cNvSpPr txBox="1"/>
          <p:nvPr/>
        </p:nvSpPr>
        <p:spPr>
          <a:xfrm>
            <a:off x="9067800" y="1695450"/>
            <a:ext cx="2733676" cy="2862322"/>
          </a:xfrm>
          <a:prstGeom prst="rect">
            <a:avLst/>
          </a:prstGeom>
          <a:noFill/>
        </p:spPr>
        <p:txBody>
          <a:bodyPr wrap="square" rtlCol="0">
            <a:spAutoFit/>
          </a:bodyPr>
          <a:lstStyle/>
          <a:p>
            <a:r>
              <a:rPr lang="en-US" dirty="0"/>
              <a:t>Forecast reveals potential for </a:t>
            </a:r>
            <a:r>
              <a:rPr lang="en-US" dirty="0" smtClean="0"/>
              <a:t>growth</a:t>
            </a:r>
          </a:p>
          <a:p>
            <a:endParaRPr lang="en-US" dirty="0"/>
          </a:p>
          <a:p>
            <a:pPr marL="285750" indent="-285750">
              <a:buFont typeface="Arial" panose="020B0604020202020204" pitchFamily="34" charset="0"/>
              <a:buChar char="•"/>
            </a:pPr>
            <a:r>
              <a:rPr lang="en-US" dirty="0"/>
              <a:t>Total districts average growth of 7%/</a:t>
            </a:r>
            <a:r>
              <a:rPr lang="en-US" dirty="0" smtClean="0"/>
              <a:t>annum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Top 5 districts average growth of 4%/annum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3886200"/>
            <a:ext cx="9020175" cy="287692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 y="690348"/>
            <a:ext cx="8934450" cy="297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0606066"/>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3000" b="4000"/>
          </a:stretch>
        </a:blipFill>
        <a:effectLst/>
      </p:bgPr>
    </p:bg>
    <p:spTree>
      <p:nvGrpSpPr>
        <p:cNvPr id="1" name=""/>
        <p:cNvGrpSpPr/>
        <p:nvPr/>
      </p:nvGrpSpPr>
      <p:grpSpPr>
        <a:xfrm>
          <a:off x="0" y="0"/>
          <a:ext cx="0" cy="0"/>
          <a:chOff x="0" y="0"/>
          <a:chExt cx="0" cy="0"/>
        </a:xfrm>
      </p:grpSpPr>
      <p:sp>
        <p:nvSpPr>
          <p:cNvPr id="3" name="Rectangle 2"/>
          <p:cNvSpPr/>
          <p:nvPr/>
        </p:nvSpPr>
        <p:spPr>
          <a:xfrm>
            <a:off x="0" y="0"/>
            <a:ext cx="12192001"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Insights @ a Glance</a:t>
            </a:r>
            <a:endParaRPr lang="en-US" sz="2400" dirty="0"/>
          </a:p>
        </p:txBody>
      </p:sp>
    </p:spTree>
    <p:extLst>
      <p:ext uri="{BB962C8B-B14F-4D97-AF65-F5344CB8AC3E}">
        <p14:creationId xmlns:p14="http://schemas.microsoft.com/office/powerpoint/2010/main" val="2018772010"/>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847725"/>
          </a:xfrm>
          <a:solidFill>
            <a:schemeClr val="accent1"/>
          </a:solidFill>
        </p:spPr>
        <p:txBody>
          <a:bodyPr/>
          <a:lstStyle/>
          <a:p>
            <a:pPr algn="ctr"/>
            <a:r>
              <a:rPr lang="en-US" dirty="0" smtClean="0"/>
              <a:t>SWOT Analysis</a:t>
            </a:r>
            <a:endParaRPr lang="en-US" dirty="0"/>
          </a:p>
        </p:txBody>
      </p:sp>
      <p:pic>
        <p:nvPicPr>
          <p:cNvPr id="5" name="Picture 4"/>
          <p:cNvPicPr>
            <a:picLocks noChangeAspect="1"/>
          </p:cNvPicPr>
          <p:nvPr/>
        </p:nvPicPr>
        <p:blipFill>
          <a:blip r:embed="rId2"/>
          <a:stretch>
            <a:fillRect/>
          </a:stretch>
        </p:blipFill>
        <p:spPr>
          <a:xfrm>
            <a:off x="94696" y="923925"/>
            <a:ext cx="11983003" cy="5867399"/>
          </a:xfrm>
          <a:prstGeom prst="rect">
            <a:avLst/>
          </a:prstGeom>
        </p:spPr>
      </p:pic>
    </p:spTree>
    <p:extLst>
      <p:ext uri="{BB962C8B-B14F-4D97-AF65-F5344CB8AC3E}">
        <p14:creationId xmlns:p14="http://schemas.microsoft.com/office/powerpoint/2010/main" val="86601332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6945" y="1"/>
            <a:ext cx="12155054" cy="720436"/>
          </a:xfrm>
          <a:solidFill>
            <a:schemeClr val="accent1"/>
          </a:solidFill>
        </p:spPr>
        <p:txBody>
          <a:bodyPr/>
          <a:lstStyle/>
          <a:p>
            <a:pPr algn="ctr"/>
            <a:r>
              <a:rPr lang="en-US" sz="3600" dirty="0" smtClean="0"/>
              <a:t>TABLE OF CONTENT</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77156669"/>
              </p:ext>
            </p:extLst>
          </p:nvPr>
        </p:nvGraphicFramePr>
        <p:xfrm>
          <a:off x="1143000" y="720442"/>
          <a:ext cx="10079181" cy="6059053"/>
        </p:xfrm>
        <a:graphic>
          <a:graphicData uri="http://schemas.openxmlformats.org/drawingml/2006/table">
            <a:tbl>
              <a:tblPr firstRow="1" bandRow="1">
                <a:tableStyleId>{5C22544A-7EE6-4342-B048-85BDC9FD1C3A}</a:tableStyleId>
              </a:tblPr>
              <a:tblGrid>
                <a:gridCol w="1203179">
                  <a:extLst>
                    <a:ext uri="{9D8B030D-6E8A-4147-A177-3AD203B41FA5}">
                      <a16:colId xmlns:a16="http://schemas.microsoft.com/office/drawing/2014/main" val="4216558440"/>
                    </a:ext>
                  </a:extLst>
                </a:gridCol>
                <a:gridCol w="5520123">
                  <a:extLst>
                    <a:ext uri="{9D8B030D-6E8A-4147-A177-3AD203B41FA5}">
                      <a16:colId xmlns:a16="http://schemas.microsoft.com/office/drawing/2014/main" val="4036948566"/>
                    </a:ext>
                  </a:extLst>
                </a:gridCol>
                <a:gridCol w="3355879">
                  <a:extLst>
                    <a:ext uri="{9D8B030D-6E8A-4147-A177-3AD203B41FA5}">
                      <a16:colId xmlns:a16="http://schemas.microsoft.com/office/drawing/2014/main" val="3580326246"/>
                    </a:ext>
                  </a:extLst>
                </a:gridCol>
              </a:tblGrid>
              <a:tr h="468812">
                <a:tc>
                  <a:txBody>
                    <a:bodyPr/>
                    <a:lstStyle/>
                    <a:p>
                      <a:r>
                        <a:rPr lang="en-US" dirty="0" smtClean="0"/>
                        <a:t>S/N</a:t>
                      </a:r>
                      <a:endParaRPr lang="en-US" dirty="0"/>
                    </a:p>
                  </a:txBody>
                  <a:tcPr>
                    <a:solidFill>
                      <a:schemeClr val="bg2">
                        <a:lumMod val="60000"/>
                        <a:lumOff val="40000"/>
                      </a:schemeClr>
                    </a:solidFill>
                  </a:tcPr>
                </a:tc>
                <a:tc>
                  <a:txBody>
                    <a:bodyPr/>
                    <a:lstStyle/>
                    <a:p>
                      <a:r>
                        <a:rPr lang="en-US" dirty="0" smtClean="0"/>
                        <a:t>Title</a:t>
                      </a:r>
                      <a:endParaRPr lang="en-US" dirty="0"/>
                    </a:p>
                  </a:txBody>
                  <a:tcPr>
                    <a:solidFill>
                      <a:schemeClr val="bg2">
                        <a:lumMod val="60000"/>
                        <a:lumOff val="40000"/>
                      </a:schemeClr>
                    </a:solidFill>
                  </a:tcPr>
                </a:tc>
                <a:tc>
                  <a:txBody>
                    <a:bodyPr/>
                    <a:lstStyle/>
                    <a:p>
                      <a:r>
                        <a:rPr lang="en-US" dirty="0" smtClean="0"/>
                        <a:t>Slide</a:t>
                      </a:r>
                      <a:r>
                        <a:rPr lang="en-US" baseline="0" dirty="0" smtClean="0"/>
                        <a:t> Nos.</a:t>
                      </a:r>
                      <a:endParaRPr lang="en-US" dirty="0"/>
                    </a:p>
                  </a:txBody>
                  <a:tcPr>
                    <a:solidFill>
                      <a:schemeClr val="bg2">
                        <a:lumMod val="60000"/>
                        <a:lumOff val="40000"/>
                      </a:schemeClr>
                    </a:solidFill>
                  </a:tcPr>
                </a:tc>
                <a:extLst>
                  <a:ext uri="{0D108BD9-81ED-4DB2-BD59-A6C34878D82A}">
                    <a16:rowId xmlns:a16="http://schemas.microsoft.com/office/drawing/2014/main" val="2376961967"/>
                  </a:ext>
                </a:extLst>
              </a:tr>
              <a:tr h="468812">
                <a:tc>
                  <a:txBody>
                    <a:bodyPr/>
                    <a:lstStyle/>
                    <a:p>
                      <a:r>
                        <a:rPr lang="en-US" dirty="0" smtClean="0"/>
                        <a:t>1</a:t>
                      </a:r>
                      <a:endParaRPr lang="en-US" dirty="0"/>
                    </a:p>
                  </a:txBody>
                  <a:tcPr/>
                </a:tc>
                <a:tc>
                  <a:txBody>
                    <a:bodyPr/>
                    <a:lstStyle/>
                    <a:p>
                      <a:r>
                        <a:rPr lang="en-US" dirty="0" smtClean="0"/>
                        <a:t>Introduction</a:t>
                      </a:r>
                      <a:endParaRPr lang="en-US" dirty="0"/>
                    </a:p>
                  </a:txBody>
                  <a:tcPr/>
                </a:tc>
                <a:tc>
                  <a:txBody>
                    <a:bodyPr/>
                    <a:lstStyle/>
                    <a:p>
                      <a:endParaRPr lang="en-US" dirty="0"/>
                    </a:p>
                  </a:txBody>
                  <a:tcPr/>
                </a:tc>
                <a:extLst>
                  <a:ext uri="{0D108BD9-81ED-4DB2-BD59-A6C34878D82A}">
                    <a16:rowId xmlns:a16="http://schemas.microsoft.com/office/drawing/2014/main" val="2171660169"/>
                  </a:ext>
                </a:extLst>
              </a:tr>
              <a:tr h="468812">
                <a:tc>
                  <a:txBody>
                    <a:bodyPr/>
                    <a:lstStyle/>
                    <a:p>
                      <a:r>
                        <a:rPr lang="en-US" dirty="0" smtClean="0"/>
                        <a:t>2</a:t>
                      </a:r>
                      <a:endParaRPr lang="en-US" dirty="0"/>
                    </a:p>
                  </a:txBody>
                  <a:tcPr/>
                </a:tc>
                <a:tc>
                  <a:txBody>
                    <a:bodyPr/>
                    <a:lstStyle/>
                    <a:p>
                      <a:r>
                        <a:rPr lang="en-US" dirty="0" smtClean="0"/>
                        <a:t>Brief Overview </a:t>
                      </a:r>
                      <a:endParaRPr lang="en-US" dirty="0"/>
                    </a:p>
                  </a:txBody>
                  <a:tcPr/>
                </a:tc>
                <a:tc>
                  <a:txBody>
                    <a:bodyPr/>
                    <a:lstStyle/>
                    <a:p>
                      <a:endParaRPr lang="en-US" dirty="0"/>
                    </a:p>
                  </a:txBody>
                  <a:tcPr/>
                </a:tc>
                <a:extLst>
                  <a:ext uri="{0D108BD9-81ED-4DB2-BD59-A6C34878D82A}">
                    <a16:rowId xmlns:a16="http://schemas.microsoft.com/office/drawing/2014/main" val="3208427136"/>
                  </a:ext>
                </a:extLst>
              </a:tr>
              <a:tr h="433309">
                <a:tc>
                  <a:txBody>
                    <a:bodyPr/>
                    <a:lstStyle/>
                    <a:p>
                      <a:r>
                        <a:rPr lang="en-US" dirty="0" smtClean="0"/>
                        <a:t>3</a:t>
                      </a:r>
                      <a:endParaRPr lang="en-US" dirty="0"/>
                    </a:p>
                  </a:txBody>
                  <a:tcPr/>
                </a:tc>
                <a:tc>
                  <a:txBody>
                    <a:bodyPr/>
                    <a:lstStyle/>
                    <a:p>
                      <a:r>
                        <a:rPr lang="en-US" dirty="0" smtClean="0"/>
                        <a:t>Aims</a:t>
                      </a:r>
                      <a:r>
                        <a:rPr lang="en-US" baseline="0" dirty="0" smtClean="0"/>
                        <a:t> and Objectives</a:t>
                      </a:r>
                      <a:endParaRPr lang="en-US" dirty="0"/>
                    </a:p>
                  </a:txBody>
                  <a:tcPr/>
                </a:tc>
                <a:tc>
                  <a:txBody>
                    <a:bodyPr/>
                    <a:lstStyle/>
                    <a:p>
                      <a:endParaRPr lang="en-US" dirty="0"/>
                    </a:p>
                  </a:txBody>
                  <a:tcPr/>
                </a:tc>
                <a:extLst>
                  <a:ext uri="{0D108BD9-81ED-4DB2-BD59-A6C34878D82A}">
                    <a16:rowId xmlns:a16="http://schemas.microsoft.com/office/drawing/2014/main" val="963962397"/>
                  </a:ext>
                </a:extLst>
              </a:tr>
              <a:tr h="468812">
                <a:tc>
                  <a:txBody>
                    <a:bodyPr/>
                    <a:lstStyle/>
                    <a:p>
                      <a:r>
                        <a:rPr lang="en-US" dirty="0" smtClean="0"/>
                        <a:t>4</a:t>
                      </a:r>
                      <a:endParaRPr lang="en-US" dirty="0"/>
                    </a:p>
                  </a:txBody>
                  <a:tcPr/>
                </a:tc>
                <a:tc>
                  <a:txBody>
                    <a:bodyPr/>
                    <a:lstStyle/>
                    <a:p>
                      <a:r>
                        <a:rPr lang="en-US" dirty="0" smtClean="0"/>
                        <a:t>Problem Statement</a:t>
                      </a:r>
                      <a:endParaRPr lang="en-US" dirty="0"/>
                    </a:p>
                  </a:txBody>
                  <a:tcPr/>
                </a:tc>
                <a:tc>
                  <a:txBody>
                    <a:bodyPr/>
                    <a:lstStyle/>
                    <a:p>
                      <a:endParaRPr lang="en-US" dirty="0"/>
                    </a:p>
                  </a:txBody>
                  <a:tcPr/>
                </a:tc>
                <a:extLst>
                  <a:ext uri="{0D108BD9-81ED-4DB2-BD59-A6C34878D82A}">
                    <a16:rowId xmlns:a16="http://schemas.microsoft.com/office/drawing/2014/main" val="2229197614"/>
                  </a:ext>
                </a:extLst>
              </a:tr>
              <a:tr h="468812">
                <a:tc>
                  <a:txBody>
                    <a:bodyPr/>
                    <a:lstStyle/>
                    <a:p>
                      <a:r>
                        <a:rPr lang="en-US" dirty="0" smtClean="0"/>
                        <a:t>5</a:t>
                      </a:r>
                      <a:endParaRPr lang="en-US" dirty="0"/>
                    </a:p>
                  </a:txBody>
                  <a:tcPr/>
                </a:tc>
                <a:tc>
                  <a:txBody>
                    <a:bodyPr/>
                    <a:lstStyle/>
                    <a:p>
                      <a:r>
                        <a:rPr lang="en-US" dirty="0" smtClean="0"/>
                        <a:t>Current Situation</a:t>
                      </a:r>
                      <a:endParaRPr lang="en-US" dirty="0"/>
                    </a:p>
                  </a:txBody>
                  <a:tcPr/>
                </a:tc>
                <a:tc>
                  <a:txBody>
                    <a:bodyPr/>
                    <a:lstStyle/>
                    <a:p>
                      <a:endParaRPr lang="en-US" dirty="0"/>
                    </a:p>
                  </a:txBody>
                  <a:tcPr/>
                </a:tc>
                <a:extLst>
                  <a:ext uri="{0D108BD9-81ED-4DB2-BD59-A6C34878D82A}">
                    <a16:rowId xmlns:a16="http://schemas.microsoft.com/office/drawing/2014/main" val="747200691"/>
                  </a:ext>
                </a:extLst>
              </a:tr>
              <a:tr h="468812">
                <a:tc>
                  <a:txBody>
                    <a:bodyPr/>
                    <a:lstStyle/>
                    <a:p>
                      <a:r>
                        <a:rPr lang="en-US" dirty="0" smtClean="0"/>
                        <a:t>6</a:t>
                      </a:r>
                      <a:endParaRPr lang="en-US" dirty="0"/>
                    </a:p>
                  </a:txBody>
                  <a:tcPr/>
                </a:tc>
                <a:tc>
                  <a:txBody>
                    <a:bodyPr/>
                    <a:lstStyle/>
                    <a:p>
                      <a:r>
                        <a:rPr lang="en-US" dirty="0" smtClean="0"/>
                        <a:t>Pre- Analysis</a:t>
                      </a:r>
                      <a:endParaRPr lang="en-US" dirty="0"/>
                    </a:p>
                  </a:txBody>
                  <a:tcPr/>
                </a:tc>
                <a:tc>
                  <a:txBody>
                    <a:bodyPr/>
                    <a:lstStyle/>
                    <a:p>
                      <a:endParaRPr lang="en-US" dirty="0"/>
                    </a:p>
                  </a:txBody>
                  <a:tcPr/>
                </a:tc>
                <a:extLst>
                  <a:ext uri="{0D108BD9-81ED-4DB2-BD59-A6C34878D82A}">
                    <a16:rowId xmlns:a16="http://schemas.microsoft.com/office/drawing/2014/main" val="2578909040"/>
                  </a:ext>
                </a:extLst>
              </a:tr>
              <a:tr h="468812">
                <a:tc>
                  <a:txBody>
                    <a:bodyPr/>
                    <a:lstStyle/>
                    <a:p>
                      <a:r>
                        <a:rPr lang="en-US" dirty="0" smtClean="0"/>
                        <a:t>7</a:t>
                      </a:r>
                      <a:endParaRPr lang="en-US" dirty="0"/>
                    </a:p>
                  </a:txBody>
                  <a:tcPr/>
                </a:tc>
                <a:tc>
                  <a:txBody>
                    <a:bodyPr/>
                    <a:lstStyle/>
                    <a:p>
                      <a:r>
                        <a:rPr lang="en-US" dirty="0" smtClean="0"/>
                        <a:t>Methodologies and Tools</a:t>
                      </a:r>
                      <a:endParaRPr lang="en-US" u="sng" dirty="0"/>
                    </a:p>
                  </a:txBody>
                  <a:tcPr/>
                </a:tc>
                <a:tc>
                  <a:txBody>
                    <a:bodyPr/>
                    <a:lstStyle/>
                    <a:p>
                      <a:endParaRPr lang="en-US" dirty="0"/>
                    </a:p>
                  </a:txBody>
                  <a:tcPr/>
                </a:tc>
                <a:extLst>
                  <a:ext uri="{0D108BD9-81ED-4DB2-BD59-A6C34878D82A}">
                    <a16:rowId xmlns:a16="http://schemas.microsoft.com/office/drawing/2014/main" val="1033425377"/>
                  </a:ext>
                </a:extLst>
              </a:tr>
              <a:tr h="468812">
                <a:tc>
                  <a:txBody>
                    <a:bodyPr/>
                    <a:lstStyle/>
                    <a:p>
                      <a:r>
                        <a:rPr lang="en-US" dirty="0" smtClean="0"/>
                        <a:t>8</a:t>
                      </a:r>
                      <a:endParaRPr lang="en-US" dirty="0"/>
                    </a:p>
                  </a:txBody>
                  <a:tcPr/>
                </a:tc>
                <a:tc>
                  <a:txBody>
                    <a:bodyPr/>
                    <a:lstStyle/>
                    <a:p>
                      <a:r>
                        <a:rPr lang="en-US" dirty="0" smtClean="0"/>
                        <a:t>Data Analysis</a:t>
                      </a:r>
                      <a:endParaRPr lang="en-US" dirty="0"/>
                    </a:p>
                  </a:txBody>
                  <a:tcPr/>
                </a:tc>
                <a:tc>
                  <a:txBody>
                    <a:bodyPr/>
                    <a:lstStyle/>
                    <a:p>
                      <a:endParaRPr lang="en-US" dirty="0"/>
                    </a:p>
                  </a:txBody>
                  <a:tcPr/>
                </a:tc>
                <a:extLst>
                  <a:ext uri="{0D108BD9-81ED-4DB2-BD59-A6C34878D82A}">
                    <a16:rowId xmlns:a16="http://schemas.microsoft.com/office/drawing/2014/main" val="1948817633"/>
                  </a:ext>
                </a:extLst>
              </a:tr>
              <a:tr h="468812">
                <a:tc>
                  <a:txBody>
                    <a:bodyPr/>
                    <a:lstStyle/>
                    <a:p>
                      <a:r>
                        <a:rPr lang="en-US" dirty="0" smtClean="0">
                          <a:solidFill>
                            <a:schemeClr val="bg1"/>
                          </a:solidFill>
                        </a:rPr>
                        <a:t>9</a:t>
                      </a:r>
                      <a:endParaRPr lang="en-US" dirty="0">
                        <a:solidFill>
                          <a:schemeClr val="bg1"/>
                        </a:solidFill>
                      </a:endParaRPr>
                    </a:p>
                  </a:txBody>
                  <a:tcPr/>
                </a:tc>
                <a:tc>
                  <a:txBody>
                    <a:bodyPr/>
                    <a:lstStyle/>
                    <a:p>
                      <a:pPr lvl="0" rtl="0">
                        <a:lnSpc>
                          <a:spcPct val="100000"/>
                        </a:lnSpc>
                        <a:spcBef>
                          <a:spcPct val="0"/>
                        </a:spcBef>
                        <a:spcAft>
                          <a:spcPct val="35000"/>
                        </a:spcAft>
                      </a:pPr>
                      <a:r>
                        <a:rPr lang="en-US" dirty="0" smtClean="0">
                          <a:solidFill>
                            <a:schemeClr val="bg1"/>
                          </a:solidFill>
                          <a:latin typeface="Franklin Gothic Book" panose="020B0503020102020204"/>
                        </a:rPr>
                        <a:t>Key insight-</a:t>
                      </a:r>
                      <a:r>
                        <a:rPr lang="en-US" baseline="0" dirty="0" smtClean="0">
                          <a:solidFill>
                            <a:schemeClr val="bg1"/>
                          </a:solidFill>
                          <a:latin typeface="Franklin Gothic Book" panose="020B0503020102020204"/>
                        </a:rPr>
                        <a:t> SWOT</a:t>
                      </a:r>
                      <a:r>
                        <a:rPr lang="en-US" dirty="0" smtClean="0">
                          <a:solidFill>
                            <a:schemeClr val="bg1"/>
                          </a:solidFill>
                          <a:latin typeface="Franklin Gothic Book" panose="020B0503020102020204"/>
                        </a:rPr>
                        <a:t>/risk analysis</a:t>
                      </a:r>
                      <a:endParaRPr lang="en-US" dirty="0">
                        <a:solidFill>
                          <a:schemeClr val="bg1"/>
                        </a:solidFill>
                      </a:endParaRPr>
                    </a:p>
                  </a:txBody>
                  <a:tcPr/>
                </a:tc>
                <a:tc>
                  <a:txBody>
                    <a:bodyPr/>
                    <a:lstStyle/>
                    <a:p>
                      <a:endParaRPr lang="en-US" dirty="0"/>
                    </a:p>
                  </a:txBody>
                  <a:tcPr/>
                </a:tc>
                <a:extLst>
                  <a:ext uri="{0D108BD9-81ED-4DB2-BD59-A6C34878D82A}">
                    <a16:rowId xmlns:a16="http://schemas.microsoft.com/office/drawing/2014/main" val="4155728702"/>
                  </a:ext>
                </a:extLst>
              </a:tr>
              <a:tr h="468812">
                <a:tc>
                  <a:txBody>
                    <a:bodyPr/>
                    <a:lstStyle/>
                    <a:p>
                      <a:r>
                        <a:rPr lang="en-US" dirty="0" smtClean="0"/>
                        <a:t>10</a:t>
                      </a:r>
                      <a:endParaRPr lang="en-US" dirty="0"/>
                    </a:p>
                  </a:txBody>
                  <a:tcPr/>
                </a:tc>
                <a:tc>
                  <a:txBody>
                    <a:bodyPr/>
                    <a:lstStyle/>
                    <a:p>
                      <a:r>
                        <a:rPr lang="en-US" dirty="0" smtClean="0"/>
                        <a:t>Solution and Recommendation</a:t>
                      </a:r>
                      <a:endParaRPr lang="en-US" dirty="0"/>
                    </a:p>
                  </a:txBody>
                  <a:tcPr/>
                </a:tc>
                <a:tc>
                  <a:txBody>
                    <a:bodyPr/>
                    <a:lstStyle/>
                    <a:p>
                      <a:endParaRPr lang="en-US" dirty="0"/>
                    </a:p>
                  </a:txBody>
                  <a:tcPr/>
                </a:tc>
                <a:extLst>
                  <a:ext uri="{0D108BD9-81ED-4DB2-BD59-A6C34878D82A}">
                    <a16:rowId xmlns:a16="http://schemas.microsoft.com/office/drawing/2014/main" val="3308209614"/>
                  </a:ext>
                </a:extLst>
              </a:tr>
              <a:tr h="468812">
                <a:tc>
                  <a:txBody>
                    <a:bodyPr/>
                    <a:lstStyle/>
                    <a:p>
                      <a:r>
                        <a:rPr lang="en-US" dirty="0" smtClean="0"/>
                        <a:t>11</a:t>
                      </a:r>
                      <a:endParaRPr lang="en-US" dirty="0"/>
                    </a:p>
                  </a:txBody>
                  <a:tcPr/>
                </a:tc>
                <a:tc>
                  <a:txBody>
                    <a:bodyPr/>
                    <a:lstStyle/>
                    <a:p>
                      <a:r>
                        <a:rPr lang="en-US" dirty="0" smtClean="0"/>
                        <a:t>Conclusion</a:t>
                      </a:r>
                      <a:endParaRPr lang="en-US" dirty="0"/>
                    </a:p>
                  </a:txBody>
                  <a:tcPr/>
                </a:tc>
                <a:tc>
                  <a:txBody>
                    <a:bodyPr/>
                    <a:lstStyle/>
                    <a:p>
                      <a:endParaRPr lang="en-US" dirty="0"/>
                    </a:p>
                  </a:txBody>
                  <a:tcPr/>
                </a:tc>
                <a:extLst>
                  <a:ext uri="{0D108BD9-81ED-4DB2-BD59-A6C34878D82A}">
                    <a16:rowId xmlns:a16="http://schemas.microsoft.com/office/drawing/2014/main" val="3954685439"/>
                  </a:ext>
                </a:extLst>
              </a:tr>
              <a:tr h="468812">
                <a:tc>
                  <a:txBody>
                    <a:bodyPr/>
                    <a:lstStyle/>
                    <a:p>
                      <a:r>
                        <a:rPr lang="en-US" dirty="0" smtClean="0"/>
                        <a:t>12</a:t>
                      </a:r>
                      <a:endParaRPr lang="en-US" dirty="0"/>
                    </a:p>
                  </a:txBody>
                  <a:tcPr/>
                </a:tc>
                <a:tc>
                  <a:txBody>
                    <a:bodyPr/>
                    <a:lstStyle/>
                    <a:p>
                      <a:r>
                        <a:rPr lang="en-US" dirty="0" smtClean="0"/>
                        <a:t>Thanks /Q</a:t>
                      </a:r>
                      <a:r>
                        <a:rPr lang="en-US" baseline="0" dirty="0" smtClean="0"/>
                        <a:t> &amp; A</a:t>
                      </a:r>
                      <a:endParaRPr lang="en-US" dirty="0"/>
                    </a:p>
                  </a:txBody>
                  <a:tcPr/>
                </a:tc>
                <a:tc>
                  <a:txBody>
                    <a:bodyPr/>
                    <a:lstStyle/>
                    <a:p>
                      <a:endParaRPr lang="en-US" dirty="0"/>
                    </a:p>
                  </a:txBody>
                  <a:tcPr/>
                </a:tc>
                <a:extLst>
                  <a:ext uri="{0D108BD9-81ED-4DB2-BD59-A6C34878D82A}">
                    <a16:rowId xmlns:a16="http://schemas.microsoft.com/office/drawing/2014/main" val="2612027295"/>
                  </a:ext>
                </a:extLst>
              </a:tr>
            </a:tbl>
          </a:graphicData>
        </a:graphic>
      </p:graphicFrame>
    </p:spTree>
    <p:extLst>
      <p:ext uri="{BB962C8B-B14F-4D97-AF65-F5344CB8AC3E}">
        <p14:creationId xmlns:p14="http://schemas.microsoft.com/office/powerpoint/2010/main" val="919451747"/>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171575"/>
          </a:xfrm>
          <a:solidFill>
            <a:schemeClr val="accent1">
              <a:hueOff val="0"/>
              <a:satOff val="0"/>
              <a:lumOff val="0"/>
            </a:schemeClr>
          </a:solidFill>
        </p:spPr>
        <p:txBody>
          <a:bodyPr/>
          <a:lstStyle/>
          <a:p>
            <a:r>
              <a:rPr lang="en-US" dirty="0" smtClean="0"/>
              <a:t>Risk Analysis</a:t>
            </a:r>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345755010"/>
              </p:ext>
            </p:extLst>
          </p:nvPr>
        </p:nvGraphicFramePr>
        <p:xfrm>
          <a:off x="133350" y="1952626"/>
          <a:ext cx="11991975" cy="49053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7223507"/>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 y="1791856"/>
            <a:ext cx="12191998" cy="5066144"/>
          </a:xfrm>
        </p:spPr>
        <p:txBody>
          <a:bodyPr>
            <a:normAutofit/>
          </a:bodyPr>
          <a:lstStyle/>
          <a:p>
            <a:pPr marL="0" indent="0">
              <a:buNone/>
            </a:pPr>
            <a:r>
              <a:rPr lang="en-GB" dirty="0" smtClean="0"/>
              <a:t> </a:t>
            </a:r>
            <a:r>
              <a:rPr lang="en-GB" dirty="0"/>
              <a:t>In view of the analysis and findings , these are some insightful recommendations in support of the proposed restriction of business operation to 5 top selling Provinces::</a:t>
            </a:r>
            <a:endParaRPr lang="en-US" dirty="0"/>
          </a:p>
          <a:p>
            <a:pPr marL="457200" indent="-457200">
              <a:lnSpc>
                <a:spcPct val="100000"/>
              </a:lnSpc>
            </a:pPr>
            <a:r>
              <a:rPr lang="en-GB" dirty="0"/>
              <a:t>Automation-To </a:t>
            </a:r>
            <a:r>
              <a:rPr lang="en-GB" dirty="0">
                <a:ea typeface="+mn-lt"/>
                <a:cs typeface="+mn-lt"/>
              </a:rPr>
              <a:t>reduce manual effort, improve efficiency and consistency in execution.</a:t>
            </a:r>
          </a:p>
          <a:p>
            <a:pPr marL="457200" indent="-457200">
              <a:lnSpc>
                <a:spcPct val="100000"/>
              </a:lnSpc>
            </a:pPr>
            <a:r>
              <a:rPr lang="en-GB" dirty="0"/>
              <a:t>Embrace e- commerce- creating an on line shop front</a:t>
            </a:r>
          </a:p>
          <a:p>
            <a:pPr marL="457200" indent="-457200">
              <a:lnSpc>
                <a:spcPct val="100000"/>
              </a:lnSpc>
            </a:pPr>
            <a:r>
              <a:rPr lang="en-GB" dirty="0"/>
              <a:t>Customer engagement-</a:t>
            </a:r>
            <a:r>
              <a:rPr lang="en-GB" dirty="0">
                <a:ea typeface="+mn-lt"/>
                <a:cs typeface="+mn-lt"/>
              </a:rPr>
              <a:t>It involves building and nurturing relationships with customers .</a:t>
            </a:r>
            <a:endParaRPr lang="en-GB" dirty="0"/>
          </a:p>
          <a:p>
            <a:pPr marL="457200" indent="-457200">
              <a:lnSpc>
                <a:spcPct val="100000"/>
              </a:lnSpc>
            </a:pPr>
            <a:r>
              <a:rPr lang="en-GB" dirty="0"/>
              <a:t>Product Customisation- This is make–to-order</a:t>
            </a:r>
          </a:p>
          <a:p>
            <a:pPr marL="457200" indent="-457200">
              <a:lnSpc>
                <a:spcPct val="100000"/>
              </a:lnSpc>
            </a:pPr>
            <a:r>
              <a:rPr lang="en-GB" dirty="0"/>
              <a:t>Supply chain alignment and collaboration (strategic alliance)</a:t>
            </a:r>
          </a:p>
          <a:p>
            <a:pPr marL="457200" indent="-457200">
              <a:lnSpc>
                <a:spcPct val="100000"/>
              </a:lnSpc>
            </a:pPr>
            <a:r>
              <a:rPr lang="en-GB" dirty="0"/>
              <a:t>Controls-Monitoring and compliance</a:t>
            </a:r>
            <a:endParaRPr lang="en-GB" dirty="0">
              <a:ea typeface="+mn-lt"/>
              <a:cs typeface="+mn-lt"/>
            </a:endParaRPr>
          </a:p>
          <a:p>
            <a:pPr marL="457200" indent="-457200">
              <a:lnSpc>
                <a:spcPct val="100000"/>
              </a:lnSpc>
            </a:pPr>
            <a:r>
              <a:rPr lang="en-GB" dirty="0"/>
              <a:t>Well-groomed business development./marketing and sales Team</a:t>
            </a:r>
          </a:p>
          <a:p>
            <a:endParaRPr lang="en-US" dirty="0"/>
          </a:p>
        </p:txBody>
      </p:sp>
      <p:sp>
        <p:nvSpPr>
          <p:cNvPr id="8" name="Rectangle 7"/>
          <p:cNvSpPr/>
          <p:nvPr/>
        </p:nvSpPr>
        <p:spPr>
          <a:xfrm>
            <a:off x="2" y="0"/>
            <a:ext cx="12191997" cy="831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Solutions &amp; Recommendations</a:t>
            </a:r>
          </a:p>
        </p:txBody>
      </p:sp>
      <p:pic>
        <p:nvPicPr>
          <p:cNvPr id="9" name="Picture 8" descr="Product recommendation using predictive analytics | Customiz… | Flick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1332" y="5524500"/>
            <a:ext cx="2370667" cy="1333500"/>
          </a:xfrm>
          <a:prstGeom prst="rect">
            <a:avLst/>
          </a:prstGeom>
          <a:solidFill>
            <a:schemeClr val="bg2"/>
          </a:solidFill>
        </p:spPr>
      </p:pic>
    </p:spTree>
    <p:extLst>
      <p:ext uri="{BB962C8B-B14F-4D97-AF65-F5344CB8AC3E}">
        <p14:creationId xmlns:p14="http://schemas.microsoft.com/office/powerpoint/2010/main" val="1732269814"/>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2401" y="1257300"/>
            <a:ext cx="10325100" cy="5078313"/>
          </a:xfrm>
          <a:prstGeom prst="rect">
            <a:avLst/>
          </a:prstGeom>
        </p:spPr>
        <p:txBody>
          <a:bodyPr wrap="square">
            <a:spAutoFit/>
          </a:bodyPr>
          <a:lstStyle/>
          <a:p>
            <a:pPr>
              <a:buClr>
                <a:srgbClr val="99CC00"/>
              </a:buClr>
            </a:pPr>
            <a:r>
              <a:rPr lang="en-GB" dirty="0">
                <a:ea typeface="+mn-lt"/>
                <a:cs typeface="+mn-lt"/>
              </a:rPr>
              <a:t> Here are processes recommended for </a:t>
            </a:r>
            <a:r>
              <a:rPr lang="en-GB" dirty="0" smtClean="0">
                <a:ea typeface="+mn-lt"/>
                <a:cs typeface="+mn-lt"/>
              </a:rPr>
              <a:t>automation;</a:t>
            </a:r>
          </a:p>
          <a:p>
            <a:pPr>
              <a:buClr>
                <a:srgbClr val="99CC00"/>
              </a:buClr>
            </a:pPr>
            <a:endParaRPr lang="en-GB" dirty="0">
              <a:ea typeface="+mn-lt"/>
              <a:cs typeface="+mn-lt"/>
            </a:endParaRPr>
          </a:p>
          <a:p>
            <a:pPr marL="285750" indent="-285750">
              <a:lnSpc>
                <a:spcPct val="100000"/>
              </a:lnSpc>
              <a:buClr>
                <a:srgbClr val="99CC00"/>
              </a:buClr>
              <a:buFont typeface="Century Gothic" panose="020B0502020202020204" pitchFamily="34" charset="0"/>
              <a:buChar char="◄"/>
            </a:pPr>
            <a:r>
              <a:rPr lang="en-GB" dirty="0">
                <a:ea typeface="+mn-lt"/>
                <a:cs typeface="+mn-lt"/>
              </a:rPr>
              <a:t>Order Processing: When technology is involved,, orders  will be better managed, invoicing  will be machine generated and orders  efficiently manage incoming orders, invoicing, fulfilling orders –processing of orders will be reduced  to an average of 5 days from the current 8days.</a:t>
            </a:r>
          </a:p>
          <a:p>
            <a:pPr marL="285750" indent="-285750">
              <a:lnSpc>
                <a:spcPct val="100000"/>
              </a:lnSpc>
              <a:buClr>
                <a:srgbClr val="99CC00"/>
              </a:buClr>
              <a:buFont typeface="Century Gothic" panose="020B0502020202020204" pitchFamily="34" charset="0"/>
              <a:buChar char="◄"/>
            </a:pPr>
            <a:r>
              <a:rPr lang="en-GB" dirty="0">
                <a:ea typeface="+mn-lt"/>
                <a:cs typeface="+mn-lt"/>
              </a:rPr>
              <a:t>.Inventory Management- this will result  efficient warehousing management will result in better stock update/restocking /track inventory movement and automate replenishing .When this is put in place the instances of backordering will be reduced by about 15%.</a:t>
            </a:r>
            <a:endParaRPr lang="en-GB" dirty="0"/>
          </a:p>
          <a:p>
            <a:pPr marL="285750" indent="-285750">
              <a:lnSpc>
                <a:spcPct val="100000"/>
              </a:lnSpc>
              <a:buClr>
                <a:srgbClr val="99CC00"/>
              </a:buClr>
              <a:buFont typeface="Century Gothic" panose="020B0502020202020204" pitchFamily="34" charset="0"/>
              <a:buChar char="◄"/>
            </a:pPr>
            <a:r>
              <a:rPr lang="en-GB" b="1" dirty="0">
                <a:ea typeface="+mn-lt"/>
                <a:cs typeface="+mn-lt"/>
              </a:rPr>
              <a:t>Supply Chain Management</a:t>
            </a:r>
            <a:r>
              <a:rPr lang="en-GB" dirty="0">
                <a:ea typeface="+mn-lt"/>
                <a:cs typeface="+mn-lt"/>
              </a:rPr>
              <a:t>:- Now that on-line business activity is being considered , tracking should be put in place, </a:t>
            </a:r>
            <a:r>
              <a:rPr lang="en-GB" dirty="0" smtClean="0">
                <a:ea typeface="+mn-lt"/>
                <a:cs typeface="+mn-lt"/>
              </a:rPr>
              <a:t>Client </a:t>
            </a:r>
            <a:r>
              <a:rPr lang="en-GB" dirty="0" smtClean="0">
                <a:ea typeface="+mn-lt"/>
                <a:cs typeface="+mn-lt"/>
              </a:rPr>
              <a:t>will </a:t>
            </a:r>
            <a:r>
              <a:rPr lang="en-GB" dirty="0">
                <a:ea typeface="+mn-lt"/>
                <a:cs typeface="+mn-lt"/>
              </a:rPr>
              <a:t>be  able to monitor orders at different levels along the supply chain , this will reduce leakages and losses that is currently being experienced to about 1%</a:t>
            </a:r>
            <a:endParaRPr lang="en-GB" dirty="0"/>
          </a:p>
          <a:p>
            <a:pPr marL="285750" indent="-285750">
              <a:lnSpc>
                <a:spcPct val="100000"/>
              </a:lnSpc>
              <a:buClr>
                <a:srgbClr val="99CC00"/>
              </a:buClr>
              <a:buFont typeface="Century Gothic" panose="020B0502020202020204" pitchFamily="34" charset="0"/>
              <a:buChar char="◄"/>
            </a:pPr>
            <a:r>
              <a:rPr lang="en-GB" b="1" dirty="0">
                <a:ea typeface="+mn-lt"/>
                <a:cs typeface="+mn-lt"/>
              </a:rPr>
              <a:t>Sales Reporting and Analytics</a:t>
            </a:r>
            <a:r>
              <a:rPr lang="en-GB" dirty="0">
                <a:ea typeface="+mn-lt"/>
                <a:cs typeface="+mn-lt"/>
              </a:rPr>
              <a:t>:-This will facilitate adequate tracking of sales and personnel performance in these regions and formulation of appropriate strategies, resulting in optimisation across board</a:t>
            </a:r>
          </a:p>
          <a:p>
            <a:pPr marL="285750" indent="-285750">
              <a:lnSpc>
                <a:spcPct val="100000"/>
              </a:lnSpc>
              <a:buClr>
                <a:srgbClr val="99CC00"/>
              </a:buClr>
              <a:buFont typeface="Century Gothic" panose="020B0502020202020204" pitchFamily="34" charset="0"/>
              <a:buChar char="◄"/>
            </a:pPr>
            <a:r>
              <a:rPr lang="en-GB" b="1" dirty="0">
                <a:ea typeface="+mn-lt"/>
                <a:cs typeface="+mn-lt"/>
              </a:rPr>
              <a:t>Performance Monitoring and KPI Tracking</a:t>
            </a:r>
            <a:r>
              <a:rPr lang="en-GB" dirty="0">
                <a:ea typeface="+mn-lt"/>
                <a:cs typeface="+mn-lt"/>
              </a:rPr>
              <a:t>:  provide real-time visibility into business performance, track progress towards goals, and trigger alerts for any deviations </a:t>
            </a:r>
          </a:p>
        </p:txBody>
      </p:sp>
      <p:sp>
        <p:nvSpPr>
          <p:cNvPr id="3" name="Rectangle 2"/>
          <p:cNvSpPr/>
          <p:nvPr/>
        </p:nvSpPr>
        <p:spPr>
          <a:xfrm>
            <a:off x="0" y="0"/>
            <a:ext cx="12087226"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Solutions &amp; Recommendations </a:t>
            </a:r>
          </a:p>
          <a:p>
            <a:pPr algn="ctr"/>
            <a:r>
              <a:rPr lang="en-US" dirty="0" smtClean="0"/>
              <a:t>(Automation)</a:t>
            </a:r>
            <a:endParaRPr lang="en-US" dirty="0"/>
          </a:p>
        </p:txBody>
      </p:sp>
      <p:pic>
        <p:nvPicPr>
          <p:cNvPr id="4" name="Picture 3" descr="gears, work, relax, relaxation, woman, move, monitor, viewing, res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9775" y="4657724"/>
            <a:ext cx="2562225" cy="2200275"/>
          </a:xfrm>
          <a:prstGeom prst="rect">
            <a:avLst/>
          </a:prstGeom>
        </p:spPr>
      </p:pic>
    </p:spTree>
    <p:extLst>
      <p:ext uri="{BB962C8B-B14F-4D97-AF65-F5344CB8AC3E}">
        <p14:creationId xmlns:p14="http://schemas.microsoft.com/office/powerpoint/2010/main" val="294970203"/>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0"/>
            <a:ext cx="12192000" cy="93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Solutions &amp; Recommendations,</a:t>
            </a:r>
          </a:p>
          <a:p>
            <a:pPr algn="ctr"/>
            <a:r>
              <a:rPr lang="en-US" dirty="0" smtClean="0"/>
              <a:t>(Embrace E-Commerce)</a:t>
            </a:r>
            <a:endParaRPr lang="en-US" dirty="0"/>
          </a:p>
        </p:txBody>
      </p:sp>
      <p:sp>
        <p:nvSpPr>
          <p:cNvPr id="3" name="Rectangle 2"/>
          <p:cNvSpPr/>
          <p:nvPr/>
        </p:nvSpPr>
        <p:spPr>
          <a:xfrm>
            <a:off x="76200" y="1152526"/>
            <a:ext cx="7800975" cy="3693319"/>
          </a:xfrm>
          <a:prstGeom prst="rect">
            <a:avLst/>
          </a:prstGeom>
        </p:spPr>
        <p:txBody>
          <a:bodyPr wrap="square">
            <a:spAutoFit/>
          </a:bodyPr>
          <a:lstStyle/>
          <a:p>
            <a:pPr marL="285750" indent="-285750">
              <a:buClr>
                <a:srgbClr val="99CC00"/>
              </a:buClr>
              <a:buFont typeface="Century Gothic" panose="020B0502020202020204" pitchFamily="34" charset="0"/>
              <a:buChar char="►"/>
            </a:pPr>
            <a:r>
              <a:rPr lang="en-GB" dirty="0"/>
              <a:t>This is online shop floor being recommended in order to  expand market share beyond geographic boundaries and time limits -</a:t>
            </a:r>
          </a:p>
          <a:p>
            <a:pPr marL="457200" indent="-457200">
              <a:lnSpc>
                <a:spcPct val="100000"/>
              </a:lnSpc>
              <a:buClr>
                <a:srgbClr val="99CC00"/>
              </a:buClr>
              <a:buFont typeface="Century Gothic" panose="020B0502020202020204" pitchFamily="34" charset="0"/>
              <a:buChar char="►"/>
            </a:pPr>
            <a:endParaRPr lang="en-GB" dirty="0"/>
          </a:p>
          <a:p>
            <a:pPr marL="914400" lvl="1" indent="-457200">
              <a:buClr>
                <a:srgbClr val="99CC00"/>
              </a:buClr>
              <a:buFont typeface="Century Gothic" panose="020B0502020202020204" pitchFamily="34" charset="0"/>
              <a:buChar char="►"/>
            </a:pPr>
            <a:r>
              <a:rPr lang="en-GB" dirty="0"/>
              <a:t>This will impact sales within the new business model by over 15%</a:t>
            </a:r>
          </a:p>
          <a:p>
            <a:pPr marL="914400" lvl="1" indent="-457200">
              <a:buClr>
                <a:srgbClr val="99CC00"/>
              </a:buClr>
              <a:buFont typeface="Century Gothic" panose="020B0502020202020204" pitchFamily="34" charset="0"/>
              <a:buChar char="►"/>
            </a:pPr>
            <a:r>
              <a:rPr lang="en-GB" dirty="0"/>
              <a:t>Increase revenue within the new business model by about 25% </a:t>
            </a:r>
            <a:endParaRPr lang="en-GB" dirty="0" smtClean="0"/>
          </a:p>
          <a:p>
            <a:pPr marL="914400" lvl="1" indent="-457200">
              <a:buClr>
                <a:srgbClr val="99CC00"/>
              </a:buClr>
              <a:buFont typeface="Century Gothic" panose="020B0502020202020204" pitchFamily="34" charset="0"/>
              <a:buChar char="►"/>
            </a:pPr>
            <a:r>
              <a:rPr lang="en-GB" dirty="0" smtClean="0"/>
              <a:t>Reduced </a:t>
            </a:r>
            <a:r>
              <a:rPr lang="en-GB" dirty="0"/>
              <a:t>operation cost- Cost associated with renting and maintenance of facilities will reduce by about 21%, however its expected  cost associated with logistics and deliveries will increase.,</a:t>
            </a:r>
          </a:p>
          <a:p>
            <a:pPr marL="742950" lvl="1" indent="-285750">
              <a:buClr>
                <a:srgbClr val="99CC00"/>
              </a:buClr>
              <a:buFont typeface="Century Gothic" panose="020B0502020202020204" pitchFamily="34" charset="0"/>
              <a:buChar char="►"/>
            </a:pPr>
            <a:r>
              <a:rPr lang="en-GB" dirty="0" smtClean="0"/>
              <a:t>  This </a:t>
            </a:r>
            <a:r>
              <a:rPr lang="en-GB" dirty="0"/>
              <a:t>will also </a:t>
            </a:r>
            <a:r>
              <a:rPr lang="en-GB" dirty="0" smtClean="0"/>
              <a:t>avail learning </a:t>
            </a:r>
            <a:r>
              <a:rPr lang="en-GB" dirty="0"/>
              <a:t>opportunities in the new model </a:t>
            </a:r>
            <a:r>
              <a:rPr lang="en-GB" dirty="0" smtClean="0"/>
              <a:t>      resulting </a:t>
            </a:r>
            <a:r>
              <a:rPr lang="en-GB" dirty="0"/>
              <a:t>in Scalability and flexibility in the nearest future.</a:t>
            </a:r>
          </a:p>
        </p:txBody>
      </p:sp>
      <p:pic>
        <p:nvPicPr>
          <p:cNvPr id="4" name="Picture 3" descr="Retail Business PNG Transparent Imag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3209925"/>
            <a:ext cx="6553199" cy="3767137"/>
          </a:xfrm>
          <a:prstGeom prst="rect">
            <a:avLst/>
          </a:prstGeom>
        </p:spPr>
      </p:pic>
    </p:spTree>
    <p:extLst>
      <p:ext uri="{BB962C8B-B14F-4D97-AF65-F5344CB8AC3E}">
        <p14:creationId xmlns:p14="http://schemas.microsoft.com/office/powerpoint/2010/main" val="2853793895"/>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0" y="0"/>
            <a:ext cx="12191999" cy="828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Solutions &amp; Recommendations</a:t>
            </a:r>
          </a:p>
          <a:p>
            <a:pPr algn="ctr"/>
            <a:r>
              <a:rPr lang="en-US" dirty="0" smtClean="0"/>
              <a:t>(Supply Chain Mgt. &amp; Control)</a:t>
            </a:r>
            <a:endParaRPr lang="en-US" dirty="0"/>
          </a:p>
        </p:txBody>
      </p:sp>
      <p:pic>
        <p:nvPicPr>
          <p:cNvPr id="4" name="Picture 3" descr="Benchmarking in the Healthcare System | International Journal of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301" y="914400"/>
            <a:ext cx="5981698" cy="5943600"/>
          </a:xfrm>
          <a:prstGeom prst="rect">
            <a:avLst/>
          </a:prstGeom>
        </p:spPr>
      </p:pic>
      <p:sp>
        <p:nvSpPr>
          <p:cNvPr id="5" name="Rectangle 4"/>
          <p:cNvSpPr/>
          <p:nvPr/>
        </p:nvSpPr>
        <p:spPr>
          <a:xfrm>
            <a:off x="0" y="914400"/>
            <a:ext cx="6210301" cy="5355312"/>
          </a:xfrm>
          <a:prstGeom prst="rect">
            <a:avLst/>
          </a:prstGeom>
        </p:spPr>
        <p:txBody>
          <a:bodyPr wrap="square">
            <a:spAutoFit/>
          </a:bodyPr>
          <a:lstStyle/>
          <a:p>
            <a:pPr marL="457200" indent="-457200">
              <a:buClr>
                <a:srgbClr val="99CC00"/>
              </a:buClr>
              <a:buFont typeface="Century Gothic" panose="020B0502020202020204" pitchFamily="34" charset="0"/>
              <a:buChar char="►"/>
            </a:pPr>
            <a:r>
              <a:rPr lang="en-GB" dirty="0">
                <a:ea typeface="+mn-lt"/>
                <a:cs typeface="+mn-lt"/>
              </a:rPr>
              <a:t>We recommend a  well-structured supply chain focusing resources on the </a:t>
            </a:r>
            <a:r>
              <a:rPr lang="en-GB" dirty="0" smtClean="0">
                <a:ea typeface="+mn-lt"/>
                <a:cs typeface="+mn-lt"/>
              </a:rPr>
              <a:t>top-selling </a:t>
            </a:r>
            <a:r>
              <a:rPr lang="en-GB" dirty="0">
                <a:ea typeface="+mn-lt"/>
                <a:cs typeface="+mn-lt"/>
              </a:rPr>
              <a:t>provinces, </a:t>
            </a:r>
            <a:r>
              <a:rPr lang="en-GB" dirty="0" smtClean="0">
                <a:ea typeface="+mn-lt"/>
                <a:cs typeface="+mn-lt"/>
              </a:rPr>
              <a:t>Client </a:t>
            </a:r>
            <a:r>
              <a:rPr lang="en-GB" dirty="0" smtClean="0">
                <a:ea typeface="+mn-lt"/>
                <a:cs typeface="+mn-lt"/>
              </a:rPr>
              <a:t>can </a:t>
            </a:r>
            <a:r>
              <a:rPr lang="en-GB" dirty="0">
                <a:ea typeface="+mn-lt"/>
                <a:cs typeface="+mn-lt"/>
              </a:rPr>
              <a:t>optimize inventory management, production scheduling, and distribution processes to meet demand more effectively, reducing lead times and minimizing wastage  across board and will result in cost reduction by over 10%</a:t>
            </a:r>
            <a:endParaRPr lang="en-US" dirty="0">
              <a:ea typeface="+mn-lt"/>
              <a:cs typeface="+mn-lt"/>
            </a:endParaRPr>
          </a:p>
          <a:p>
            <a:pPr marL="914400" lvl="1" indent="-457200">
              <a:buClr>
                <a:srgbClr val="99CC00"/>
              </a:buClr>
              <a:buFont typeface="Century Gothic" panose="020B0502020202020204" pitchFamily="34" charset="0"/>
              <a:buChar char="►"/>
            </a:pPr>
            <a:r>
              <a:rPr lang="en-GB" dirty="0">
                <a:ea typeface="+mn-lt"/>
                <a:cs typeface="+mn-lt"/>
              </a:rPr>
              <a:t>Prevent leakages and losses</a:t>
            </a:r>
          </a:p>
          <a:p>
            <a:pPr marL="914400" lvl="1" indent="-457200">
              <a:buClr>
                <a:srgbClr val="99CC00"/>
              </a:buClr>
              <a:buFont typeface="Century Gothic" panose="020B0502020202020204" pitchFamily="34" charset="0"/>
              <a:buChar char="►"/>
            </a:pPr>
            <a:r>
              <a:rPr lang="en-GB" dirty="0"/>
              <a:t>Controls are recommended to monitor the supply chain, </a:t>
            </a:r>
            <a:r>
              <a:rPr lang="en-GB" dirty="0" smtClean="0"/>
              <a:t>access </a:t>
            </a:r>
            <a:r>
              <a:rPr lang="en-GB" dirty="0"/>
              <a:t>to data should be restricted to designated </a:t>
            </a:r>
            <a:r>
              <a:rPr lang="en-GB" dirty="0" smtClean="0"/>
              <a:t>personnel</a:t>
            </a:r>
            <a:r>
              <a:rPr lang="en-GB" dirty="0"/>
              <a:t> to prevent piracy and corruption , Product quality and regulatory compliance.</a:t>
            </a:r>
          </a:p>
          <a:p>
            <a:pPr marL="914400" lvl="1" indent="-457200">
              <a:buClr>
                <a:srgbClr val="99CC00"/>
              </a:buClr>
              <a:buFont typeface="Century Gothic" panose="020B0502020202020204" pitchFamily="34" charset="0"/>
              <a:buChar char="►"/>
            </a:pPr>
            <a:r>
              <a:rPr lang="en-GB" dirty="0">
                <a:ea typeface="+mn-lt"/>
                <a:cs typeface="+mn-lt"/>
              </a:rPr>
              <a:t>The personnel </a:t>
            </a:r>
            <a:r>
              <a:rPr lang="en-GB" dirty="0" smtClean="0">
                <a:ea typeface="+mn-lt"/>
                <a:cs typeface="+mn-lt"/>
              </a:rPr>
              <a:t>who</a:t>
            </a:r>
            <a:r>
              <a:rPr lang="en-GB" dirty="0" smtClean="0">
                <a:ea typeface="+mn-lt"/>
                <a:cs typeface="+mn-lt"/>
              </a:rPr>
              <a:t> </a:t>
            </a:r>
            <a:r>
              <a:rPr lang="en-GB" dirty="0">
                <a:ea typeface="+mn-lt"/>
                <a:cs typeface="+mn-lt"/>
              </a:rPr>
              <a:t>interface with the business </a:t>
            </a:r>
            <a:r>
              <a:rPr lang="en-GB" dirty="0" err="1" smtClean="0">
                <a:ea typeface="+mn-lt"/>
                <a:cs typeface="+mn-lt"/>
              </a:rPr>
              <a:t>commanaccessd</a:t>
            </a:r>
            <a:r>
              <a:rPr lang="en-GB" dirty="0" smtClean="0">
                <a:ea typeface="+mn-lt"/>
                <a:cs typeface="+mn-lt"/>
              </a:rPr>
              <a:t> munity</a:t>
            </a:r>
            <a:r>
              <a:rPr lang="en-GB" dirty="0">
                <a:ea typeface="+mn-lt"/>
                <a:cs typeface="+mn-lt"/>
              </a:rPr>
              <a:t> play a </a:t>
            </a:r>
            <a:r>
              <a:rPr lang="en-GB" dirty="0" smtClean="0">
                <a:ea typeface="+mn-lt"/>
                <a:cs typeface="+mn-lt"/>
              </a:rPr>
              <a:t>pivotal </a:t>
            </a:r>
            <a:r>
              <a:rPr lang="en-GB" dirty="0">
                <a:ea typeface="+mn-lt"/>
                <a:cs typeface="+mn-lt"/>
              </a:rPr>
              <a:t>role in driving customer engagement, sales growth and market expansion, hence .must be well equipped as </a:t>
            </a:r>
            <a:r>
              <a:rPr lang="en-GB" dirty="0" smtClean="0">
                <a:ea typeface="+mn-lt"/>
                <a:cs typeface="+mn-lt"/>
              </a:rPr>
              <a:t>ambassadors of the Business.</a:t>
            </a:r>
            <a:endParaRPr lang="en-GB" dirty="0"/>
          </a:p>
        </p:txBody>
      </p:sp>
    </p:spTree>
    <p:extLst>
      <p:ext uri="{BB962C8B-B14F-4D97-AF65-F5344CB8AC3E}">
        <p14:creationId xmlns:p14="http://schemas.microsoft.com/office/powerpoint/2010/main" val="50946927"/>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844904" y="952499"/>
            <a:ext cx="6347095" cy="3416320"/>
          </a:xfrm>
          <a:prstGeom prst="rect">
            <a:avLst/>
          </a:prstGeom>
        </p:spPr>
        <p:txBody>
          <a:bodyPr wrap="square">
            <a:spAutoFit/>
          </a:bodyPr>
          <a:lstStyle/>
          <a:p>
            <a:pPr marL="285750" indent="-285750">
              <a:buClr>
                <a:srgbClr val="99CC00"/>
              </a:buClr>
              <a:buFont typeface="Century Gothic" panose="020B0502020202020204" pitchFamily="34" charset="0"/>
              <a:buChar char="►"/>
            </a:pPr>
            <a:r>
              <a:rPr lang="en-GB" dirty="0"/>
              <a:t>Personalisation of product can increase customer satisfaction and reduce product returns and exchanges by up to 5%</a:t>
            </a:r>
            <a:endParaRPr lang="en-US" dirty="0"/>
          </a:p>
          <a:p>
            <a:pPr marL="742950" lvl="1" indent="-285750">
              <a:buClr>
                <a:srgbClr val="99CC00"/>
              </a:buClr>
              <a:buFont typeface="Century Gothic" panose="020B0502020202020204" pitchFamily="34" charset="0"/>
              <a:buChar char="►"/>
            </a:pPr>
            <a:r>
              <a:rPr lang="en-GB" dirty="0"/>
              <a:t>If customisation is effective, it will increase customer brand loyalty and competitive advantage –this can increase sales and optimise business to the tune of over 10% within the individualistic/elite class of Customers</a:t>
            </a:r>
            <a:endParaRPr lang="en-GB" dirty="0">
              <a:solidFill>
                <a:srgbClr val="000000"/>
              </a:solidFill>
            </a:endParaRPr>
          </a:p>
          <a:p>
            <a:pPr marL="742950" lvl="1" indent="-285750">
              <a:buClr>
                <a:srgbClr val="99CC00"/>
              </a:buClr>
              <a:buFont typeface="Century Gothic" panose="020B0502020202020204" pitchFamily="34" charset="0"/>
              <a:buChar char="►"/>
            </a:pPr>
            <a:r>
              <a:rPr lang="en-GB" dirty="0"/>
              <a:t>Customer engagement will result in valuable insights that will impact formulation of strategies and improved customer satisfaction and subsequent optimisation of sales and revenue.</a:t>
            </a:r>
          </a:p>
        </p:txBody>
      </p:sp>
      <p:sp>
        <p:nvSpPr>
          <p:cNvPr id="3" name="Rectangle 2"/>
          <p:cNvSpPr/>
          <p:nvPr/>
        </p:nvSpPr>
        <p:spPr>
          <a:xfrm>
            <a:off x="0" y="0"/>
            <a:ext cx="12192000"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Solutions and Recommendation</a:t>
            </a:r>
          </a:p>
          <a:p>
            <a:pPr algn="ctr"/>
            <a:r>
              <a:rPr lang="en-US" dirty="0" smtClean="0"/>
              <a:t>(Product </a:t>
            </a:r>
            <a:r>
              <a:rPr lang="en-US" dirty="0" err="1" smtClean="0"/>
              <a:t>Customisation</a:t>
            </a:r>
            <a:r>
              <a:rPr lang="en-US" dirty="0" smtClean="0"/>
              <a:t>  &amp; Customer Engagement)</a:t>
            </a:r>
            <a:endParaRPr lang="en-US" dirty="0"/>
          </a:p>
        </p:txBody>
      </p:sp>
      <p:pic>
        <p:nvPicPr>
          <p:cNvPr id="4" name="Picture 3" descr="Innovation in Reward through Personalisation / Customisatio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01" y="2933700"/>
            <a:ext cx="6222481" cy="3924300"/>
          </a:xfrm>
          <a:prstGeom prst="rect">
            <a:avLst/>
          </a:prstGeom>
        </p:spPr>
      </p:pic>
    </p:spTree>
    <p:extLst>
      <p:ext uri="{BB962C8B-B14F-4D97-AF65-F5344CB8AC3E}">
        <p14:creationId xmlns:p14="http://schemas.microsoft.com/office/powerpoint/2010/main" val="3945966441"/>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49"/>
            <a:ext cx="12192000" cy="1181100"/>
          </a:xfrm>
          <a:solidFill>
            <a:schemeClr val="accent1"/>
          </a:solidFill>
        </p:spPr>
        <p:txBody>
          <a:bodyPr/>
          <a:lstStyle/>
          <a:p>
            <a:pPr algn="ctr"/>
            <a:r>
              <a:rPr lang="en-US" dirty="0" smtClean="0"/>
              <a:t>Conclusions</a:t>
            </a:r>
            <a:endParaRPr lang="en-US" dirty="0"/>
          </a:p>
        </p:txBody>
      </p:sp>
      <p:sp>
        <p:nvSpPr>
          <p:cNvPr id="3" name="Content Placeholder 2"/>
          <p:cNvSpPr>
            <a:spLocks noGrp="1"/>
          </p:cNvSpPr>
          <p:nvPr>
            <p:ph idx="1"/>
          </p:nvPr>
        </p:nvSpPr>
        <p:spPr>
          <a:xfrm>
            <a:off x="0" y="1381125"/>
            <a:ext cx="12192000" cy="5476875"/>
          </a:xfrm>
        </p:spPr>
        <p:txBody>
          <a:bodyPr/>
          <a:lstStyle/>
          <a:p>
            <a:pPr marL="0" indent="0">
              <a:buNone/>
            </a:pPr>
            <a:endParaRPr lang="en-US" dirty="0" smtClean="0"/>
          </a:p>
          <a:p>
            <a:pPr defTabSz="575945">
              <a:spcAft>
                <a:spcPts val="600"/>
              </a:spcAft>
            </a:pPr>
            <a:r>
              <a:rPr lang="en-US" dirty="0">
                <a:solidFill>
                  <a:srgbClr val="0D0D0D"/>
                </a:solidFill>
                <a:latin typeface="The Hand Black"/>
              </a:rPr>
              <a:t> </a:t>
            </a:r>
            <a:r>
              <a:rPr lang="en-US" dirty="0">
                <a:latin typeface="The Hand Black"/>
              </a:rPr>
              <a:t>Findings and insights from our  data analysis of the 49 Provinces within which </a:t>
            </a:r>
            <a:r>
              <a:rPr lang="en-US" dirty="0" smtClean="0">
                <a:latin typeface="The Hand Black"/>
              </a:rPr>
              <a:t>Client</a:t>
            </a:r>
            <a:r>
              <a:rPr lang="en-US" dirty="0" smtClean="0">
                <a:latin typeface="The Hand Black"/>
              </a:rPr>
              <a:t> </a:t>
            </a:r>
            <a:r>
              <a:rPr lang="en-US" dirty="0">
                <a:latin typeface="The Hand Black"/>
              </a:rPr>
              <a:t>operates </a:t>
            </a:r>
            <a:r>
              <a:rPr lang="en-US" dirty="0" smtClean="0">
                <a:latin typeface="The Hand Black"/>
              </a:rPr>
              <a:t>show</a:t>
            </a:r>
            <a:r>
              <a:rPr lang="en-US" dirty="0">
                <a:latin typeface="The Hand Black"/>
              </a:rPr>
              <a:t> that </a:t>
            </a:r>
            <a:endParaRPr lang="en-US" dirty="0" smtClean="0">
              <a:latin typeface="The Hand Black"/>
            </a:endParaRPr>
          </a:p>
          <a:p>
            <a:pPr lvl="1" defTabSz="575945">
              <a:spcAft>
                <a:spcPts val="600"/>
              </a:spcAft>
            </a:pPr>
            <a:r>
              <a:rPr lang="en-US" dirty="0" smtClean="0">
                <a:latin typeface="The Hand Black"/>
              </a:rPr>
              <a:t>The top </a:t>
            </a:r>
            <a:r>
              <a:rPr lang="en-US" dirty="0">
                <a:latin typeface="The Hand Black"/>
              </a:rPr>
              <a:t>5 most Populated Provinces impact  Sales, revenue and profitability by over 26 % respectively. </a:t>
            </a:r>
            <a:endParaRPr lang="en-US" dirty="0" smtClean="0">
              <a:latin typeface="The Hand Black"/>
            </a:endParaRPr>
          </a:p>
          <a:p>
            <a:pPr lvl="1" defTabSz="575945">
              <a:spcAft>
                <a:spcPts val="600"/>
              </a:spcAft>
            </a:pPr>
            <a:r>
              <a:rPr lang="en-US" dirty="0" smtClean="0">
                <a:latin typeface="The Hand Black"/>
              </a:rPr>
              <a:t>3 </a:t>
            </a:r>
            <a:r>
              <a:rPr lang="en-US" dirty="0">
                <a:latin typeface="The Hand Black"/>
              </a:rPr>
              <a:t>year forecast reveals </a:t>
            </a:r>
            <a:r>
              <a:rPr lang="en-US" dirty="0" smtClean="0">
                <a:latin typeface="The Hand Black"/>
              </a:rPr>
              <a:t>an opportunity </a:t>
            </a:r>
            <a:r>
              <a:rPr lang="en-US" dirty="0">
                <a:latin typeface="The Hand Black"/>
              </a:rPr>
              <a:t>for growth in excess of 21%.</a:t>
            </a:r>
          </a:p>
          <a:p>
            <a:pPr lvl="1" defTabSz="575945">
              <a:spcAft>
                <a:spcPts val="600"/>
              </a:spcAft>
            </a:pPr>
            <a:r>
              <a:rPr lang="en-US" dirty="0">
                <a:latin typeface="The Hand Black"/>
              </a:rPr>
              <a:t>Further analysis of SWOT , potential Risk and benefit demonstrates</a:t>
            </a:r>
            <a:r>
              <a:rPr lang="en-US" dirty="0">
                <a:ea typeface="+mn-lt"/>
                <a:cs typeface="+mn-lt"/>
              </a:rPr>
              <a:t>  alignment with strategic objectives</a:t>
            </a:r>
            <a:r>
              <a:rPr lang="en-US" dirty="0">
                <a:latin typeface="The Hand Black"/>
              </a:rPr>
              <a:t> </a:t>
            </a:r>
            <a:r>
              <a:rPr lang="en-US" dirty="0">
                <a:latin typeface="The Hand Black"/>
                <a:ea typeface="+mn-lt"/>
                <a:cs typeface="+mn-lt"/>
              </a:rPr>
              <a:t>and aims of optimization and cost reduction.</a:t>
            </a:r>
          </a:p>
          <a:p>
            <a:pPr lvl="1" defTabSz="575945">
              <a:spcAft>
                <a:spcPts val="600"/>
              </a:spcAft>
            </a:pPr>
            <a:r>
              <a:rPr lang="en-US" dirty="0" smtClean="0">
                <a:latin typeface="The Hand Black"/>
                <a:ea typeface="+mn-lt"/>
                <a:cs typeface="+mn-lt"/>
              </a:rPr>
              <a:t>We </a:t>
            </a:r>
            <a:r>
              <a:rPr lang="en-US" dirty="0">
                <a:latin typeface="The Hand Black"/>
                <a:ea typeface="+mn-lt"/>
                <a:cs typeface="+mn-lt"/>
              </a:rPr>
              <a:t>conclude that </a:t>
            </a:r>
            <a:r>
              <a:rPr lang="en-US" dirty="0" smtClean="0">
                <a:latin typeface="The Hand Black"/>
                <a:ea typeface="+mn-lt"/>
                <a:cs typeface="+mn-lt"/>
              </a:rPr>
              <a:t>if Client aligns</a:t>
            </a:r>
            <a:r>
              <a:rPr lang="en-US" dirty="0">
                <a:ea typeface="+mn-lt"/>
                <a:cs typeface="+mn-lt"/>
              </a:rPr>
              <a:t> resources and processes as highlighted in the recommendations and restrict business operation to  Texas, Pennsylvania ,California </a:t>
            </a:r>
            <a:r>
              <a:rPr lang="en-US" dirty="0" smtClean="0">
                <a:ea typeface="+mn-lt"/>
                <a:cs typeface="+mn-lt"/>
              </a:rPr>
              <a:t>, New </a:t>
            </a:r>
            <a:r>
              <a:rPr lang="en-US" dirty="0">
                <a:ea typeface="+mn-lt"/>
                <a:cs typeface="+mn-lt"/>
              </a:rPr>
              <a:t>York and Florida while prioritizing the top 2 Customer categories in these selected Provinces in line with the 20: 80 rule this proposed Model </a:t>
            </a:r>
            <a:r>
              <a:rPr lang="en-US" dirty="0" smtClean="0">
                <a:ea typeface="+mn-lt"/>
                <a:cs typeface="+mn-lt"/>
              </a:rPr>
              <a:t>will be </a:t>
            </a:r>
            <a:r>
              <a:rPr lang="en-US" dirty="0">
                <a:ea typeface="+mn-lt"/>
                <a:cs typeface="+mn-lt"/>
              </a:rPr>
              <a:t>a great success.</a:t>
            </a:r>
            <a:endParaRPr lang="en-US" sz="2600" dirty="0">
              <a:latin typeface="The Hand Black"/>
            </a:endParaRPr>
          </a:p>
          <a:p>
            <a:endParaRPr lang="en-US" dirty="0"/>
          </a:p>
        </p:txBody>
      </p:sp>
      <p:pic>
        <p:nvPicPr>
          <p:cNvPr id="5" name="Picture 4" descr="Gifs and animated gifs! : Paussinappula foundation : Free Download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7550" y="5524500"/>
            <a:ext cx="1428750" cy="1428750"/>
          </a:xfrm>
          <a:prstGeom prst="rect">
            <a:avLst/>
          </a:prstGeom>
        </p:spPr>
      </p:pic>
    </p:spTree>
    <p:extLst>
      <p:ext uri="{BB962C8B-B14F-4D97-AF65-F5344CB8AC3E}">
        <p14:creationId xmlns:p14="http://schemas.microsoft.com/office/powerpoint/2010/main" val="2952269218"/>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5000"/>
            <a:lum/>
          </a:blip>
          <a:srcRect/>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3048000" y="3105835"/>
            <a:ext cx="6096000" cy="1477328"/>
          </a:xfrm>
          <a:prstGeom prst="rect">
            <a:avLst/>
          </a:prstGeom>
        </p:spPr>
        <p:txBody>
          <a:bodyPr>
            <a:spAutoFit/>
          </a:bodyPr>
          <a:lstStyle/>
          <a:p>
            <a:r>
              <a:rPr lang="en-US" dirty="0"/>
              <a:t>The way to get started is to quit </a:t>
            </a:r>
            <a:br>
              <a:rPr lang="en-US" dirty="0"/>
            </a:br>
            <a:r>
              <a:rPr lang="en-US" dirty="0"/>
              <a:t>talking and begin </a:t>
            </a:r>
            <a:r>
              <a:rPr lang="en-US" dirty="0" smtClean="0"/>
              <a:t>doing</a:t>
            </a:r>
          </a:p>
          <a:p>
            <a:endParaRPr lang="en-US" dirty="0"/>
          </a:p>
          <a:p>
            <a:r>
              <a:rPr lang="en-US" dirty="0"/>
              <a:t>Walt Disney</a:t>
            </a:r>
          </a:p>
          <a:p>
            <a:endParaRPr lang="en-US" dirty="0" smtClean="0"/>
          </a:p>
        </p:txBody>
      </p:sp>
      <p:pic>
        <p:nvPicPr>
          <p:cNvPr id="4" name="Picture 3" descr="Irregular Verbs 3 Parts Phonetic Group 1 - Begin Began Begun on Vime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81" y="952499"/>
            <a:ext cx="8517467" cy="4791075"/>
          </a:xfrm>
          <a:prstGeom prst="rect">
            <a:avLst/>
          </a:prstGeom>
        </p:spPr>
      </p:pic>
      <p:pic>
        <p:nvPicPr>
          <p:cNvPr id="5" name="Picture 4" descr="Free illustration: Arrow, Change, Start, New Beginning - Free Image on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6" name="Rectangle 5"/>
          <p:cNvSpPr/>
          <p:nvPr/>
        </p:nvSpPr>
        <p:spPr>
          <a:xfrm>
            <a:off x="228601" y="1638302"/>
            <a:ext cx="3876674" cy="1354217"/>
          </a:xfrm>
          <a:prstGeom prst="rect">
            <a:avLst/>
          </a:prstGeom>
        </p:spPr>
        <p:txBody>
          <a:bodyPr wrap="square">
            <a:spAutoFit/>
          </a:bodyPr>
          <a:lstStyle/>
          <a:p>
            <a:r>
              <a:rPr lang="en-US" dirty="0"/>
              <a:t>The way to get started is to quit </a:t>
            </a:r>
            <a:br>
              <a:rPr lang="en-US" dirty="0"/>
            </a:br>
            <a:r>
              <a:rPr lang="en-US" dirty="0"/>
              <a:t>talking and begin </a:t>
            </a:r>
            <a:r>
              <a:rPr lang="en-US" dirty="0" smtClean="0"/>
              <a:t>doing</a:t>
            </a:r>
          </a:p>
          <a:p>
            <a:endParaRPr lang="en-US" dirty="0" smtClean="0"/>
          </a:p>
          <a:p>
            <a:r>
              <a:rPr lang="en-US" sz="1000" dirty="0"/>
              <a:t>Walt Disney</a:t>
            </a:r>
          </a:p>
          <a:p>
            <a:endParaRPr lang="en-US" dirty="0"/>
          </a:p>
        </p:txBody>
      </p:sp>
    </p:spTree>
    <p:extLst>
      <p:ext uri="{BB962C8B-B14F-4D97-AF65-F5344CB8AC3E}">
        <p14:creationId xmlns:p14="http://schemas.microsoft.com/office/powerpoint/2010/main" val="2893698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Team</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05377029"/>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8160698"/>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05826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63491" y="1447800"/>
            <a:ext cx="4378035" cy="611909"/>
          </a:xfrm>
        </p:spPr>
        <p:txBody>
          <a:bodyPr/>
          <a:lstStyle/>
          <a:p>
            <a:pPr algn="ctr"/>
            <a:r>
              <a:rPr lang="en-US" b="1" dirty="0" smtClean="0"/>
              <a:t>MEET THE PRESENTER</a:t>
            </a:r>
            <a:endParaRPr lang="en-US" b="1" dirty="0"/>
          </a:p>
        </p:txBody>
      </p:sp>
      <p:pic>
        <p:nvPicPr>
          <p:cNvPr id="5" name="Content Placeholder 4" descr="The Role of a Business Analyst Certificate - IABAC"/>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7" y="0"/>
            <a:ext cx="5772728" cy="6858000"/>
          </a:xfrm>
          <a:solidFill>
            <a:schemeClr val="accent1"/>
          </a:solidFill>
          <a:ln>
            <a:solidFill>
              <a:srgbClr val="99CC00"/>
            </a:solidFill>
          </a:ln>
        </p:spPr>
      </p:pic>
      <p:sp>
        <p:nvSpPr>
          <p:cNvPr id="4" name="Text Placeholder 3"/>
          <p:cNvSpPr>
            <a:spLocks noGrp="1"/>
          </p:cNvSpPr>
          <p:nvPr>
            <p:ph type="body" sz="half" idx="2"/>
          </p:nvPr>
        </p:nvSpPr>
        <p:spPr>
          <a:xfrm>
            <a:off x="5763491" y="2179782"/>
            <a:ext cx="4378035" cy="3845097"/>
          </a:xfrm>
        </p:spPr>
        <p:txBody>
          <a:bodyPr>
            <a:normAutofit/>
          </a:bodyPr>
          <a:lstStyle/>
          <a:p>
            <a:pPr marL="400050" indent="-342900">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Name: Adeladun </a:t>
            </a:r>
            <a:r>
              <a:rPr lang="en-US" sz="2000" dirty="0" err="1" smtClean="0">
                <a:latin typeface="Arial" panose="020B0604020202020204" pitchFamily="34" charset="0"/>
                <a:cs typeface="Arial" panose="020B0604020202020204" pitchFamily="34" charset="0"/>
              </a:rPr>
              <a:t>Mowaninuola</a:t>
            </a:r>
            <a:endParaRPr lang="en-US" sz="2000" dirty="0">
              <a:latin typeface="Arial" panose="020B0604020202020204" pitchFamily="34" charset="0"/>
              <a:cs typeface="Arial" panose="020B0604020202020204" pitchFamily="34" charset="0"/>
            </a:endParaRPr>
          </a:p>
          <a:p>
            <a:pPr marL="400050" indent="-342900">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Role: Business Analyst &amp; Presenter</a:t>
            </a:r>
          </a:p>
          <a:p>
            <a:pPr marL="400050" indent="-342900">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Project Involvement: Lead Business Analyst for </a:t>
            </a:r>
            <a:r>
              <a:rPr lang="en-US" sz="2000" dirty="0" smtClean="0">
                <a:latin typeface="Arial" panose="020B0604020202020204" pitchFamily="34" charset="0"/>
                <a:cs typeface="Arial" panose="020B0604020202020204" pitchFamily="34" charset="0"/>
              </a:rPr>
              <a:t>Sales</a:t>
            </a:r>
            <a:r>
              <a:rPr lang="en-US" sz="2000" dirty="0">
                <a:latin typeface="Arial" panose="020B0604020202020204" pitchFamily="34" charset="0"/>
                <a:cs typeface="Arial" panose="020B0604020202020204" pitchFamily="34" charset="0"/>
              </a:rPr>
              <a:t>  &amp; Location </a:t>
            </a:r>
            <a:r>
              <a:rPr lang="en-US" sz="2000" dirty="0" smtClean="0">
                <a:latin typeface="Arial" panose="020B0604020202020204" pitchFamily="34" charset="0"/>
                <a:cs typeface="Arial" panose="020B0604020202020204" pitchFamily="34" charset="0"/>
              </a:rPr>
              <a:t>Analysis </a:t>
            </a:r>
            <a:r>
              <a:rPr lang="en-US" sz="2000" dirty="0">
                <a:latin typeface="Arial" panose="020B0604020202020204" pitchFamily="34" charset="0"/>
                <a:cs typeface="Arial" panose="020B0604020202020204" pitchFamily="34" charset="0"/>
              </a:rPr>
              <a:t>Project</a:t>
            </a:r>
          </a:p>
          <a:p>
            <a:pPr marL="400050" indent="-342900">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Expertise: Data Analysis, Requirement Gathering, Stakeholder Management</a:t>
            </a:r>
          </a:p>
        </p:txBody>
      </p:sp>
    </p:spTree>
    <p:extLst>
      <p:ext uri="{BB962C8B-B14F-4D97-AF65-F5344CB8AC3E}">
        <p14:creationId xmlns:p14="http://schemas.microsoft.com/office/powerpoint/2010/main" val="3640128643"/>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1154545"/>
          </a:xfrm>
          <a:solidFill>
            <a:schemeClr val="accent1"/>
          </a:solidFill>
        </p:spPr>
        <p:txBody>
          <a:bodyPr/>
          <a:lstStyle/>
          <a:p>
            <a:pPr algn="ctr"/>
            <a:r>
              <a:rPr lang="en-US" dirty="0" smtClean="0"/>
              <a:t>Business Overview</a:t>
            </a:r>
            <a:endParaRPr lang="en-US" dirty="0"/>
          </a:p>
        </p:txBody>
      </p:sp>
      <p:pic>
        <p:nvPicPr>
          <p:cNvPr id="7" name="Content Placeholder 6" descr="JNC - Tropical Imports | Follow along with the progress of t… | Flick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1154545"/>
            <a:ext cx="5499099" cy="5703455"/>
          </a:xfrm>
        </p:spPr>
      </p:pic>
      <p:sp>
        <p:nvSpPr>
          <p:cNvPr id="4" name="Content Placeholder 3"/>
          <p:cNvSpPr>
            <a:spLocks noGrp="1"/>
          </p:cNvSpPr>
          <p:nvPr>
            <p:ph sz="half" idx="2"/>
          </p:nvPr>
        </p:nvSpPr>
        <p:spPr>
          <a:xfrm>
            <a:off x="5654493" y="1154545"/>
            <a:ext cx="6537507" cy="5703455"/>
          </a:xfrm>
        </p:spPr>
        <p:txBody>
          <a:bodyPr>
            <a:normAutofit fontScale="85000" lnSpcReduction="10000"/>
          </a:bodyPr>
          <a:lstStyle/>
          <a:p>
            <a:pPr>
              <a:spcBef>
                <a:spcPts val="1200"/>
              </a:spcBef>
              <a:spcAft>
                <a:spcPts val="200"/>
              </a:spcAft>
            </a:pPr>
            <a:r>
              <a:rPr lang="en-GB" dirty="0" smtClean="0">
                <a:latin typeface="The Hand Black"/>
              </a:rPr>
              <a:t>Client</a:t>
            </a:r>
            <a:r>
              <a:rPr lang="en-GB" dirty="0" smtClean="0">
                <a:latin typeface="The Hand Black"/>
              </a:rPr>
              <a:t> is a wholesale importer and distributor of novelty goods operating from San </a:t>
            </a:r>
            <a:r>
              <a:rPr lang="en-GB" dirty="0" err="1" smtClean="0">
                <a:latin typeface="The Hand Black"/>
              </a:rPr>
              <a:t>Fransisco</a:t>
            </a:r>
            <a:r>
              <a:rPr lang="en-GB" dirty="0" smtClean="0">
                <a:latin typeface="The Hand Black"/>
              </a:rPr>
              <a:t> Bay area of the United States of America.</a:t>
            </a:r>
          </a:p>
          <a:p>
            <a:pPr>
              <a:spcBef>
                <a:spcPts val="1200"/>
              </a:spcBef>
              <a:spcAft>
                <a:spcPts val="200"/>
              </a:spcAft>
            </a:pPr>
            <a:r>
              <a:rPr lang="en-GB" dirty="0" smtClean="0">
                <a:latin typeface="The Hand Black"/>
              </a:rPr>
              <a:t>B</a:t>
            </a:r>
            <a:r>
              <a:rPr lang="en-GB" dirty="0" smtClean="0">
                <a:latin typeface="The Hand Black"/>
              </a:rPr>
              <a:t>uys novelty goods from Suppliers, Manufacturer and Wholesalers, they also engage in buying packaging materials in large quantities and warehouse.</a:t>
            </a:r>
          </a:p>
          <a:p>
            <a:pPr>
              <a:spcBef>
                <a:spcPts val="1200"/>
              </a:spcBef>
              <a:spcAft>
                <a:spcPts val="200"/>
              </a:spcAft>
            </a:pPr>
            <a:r>
              <a:rPr lang="en-GB" dirty="0" smtClean="0">
                <a:latin typeface="The Hand Black"/>
              </a:rPr>
              <a:t>They sell to their customers via network of agents, wholesale Customers in turn resell to retail outlets across the network.</a:t>
            </a:r>
          </a:p>
          <a:p>
            <a:pPr>
              <a:spcBef>
                <a:spcPts val="1200"/>
              </a:spcBef>
              <a:spcAft>
                <a:spcPts val="200"/>
              </a:spcAft>
            </a:pPr>
            <a:r>
              <a:rPr lang="en-GB" dirty="0" smtClean="0">
                <a:latin typeface="The Hand Black"/>
              </a:rPr>
              <a:t>Growing competition , increasing sales dynamics and rising Customer expectation  makes it imperative for the Management of to embark on the project to reorganize and consolidate operations for business optimization and reduced cost of doing business</a:t>
            </a:r>
          </a:p>
          <a:p>
            <a:endParaRPr lang="en-US" dirty="0"/>
          </a:p>
        </p:txBody>
      </p:sp>
    </p:spTree>
    <p:extLst>
      <p:ext uri="{BB962C8B-B14F-4D97-AF65-F5344CB8AC3E}">
        <p14:creationId xmlns:p14="http://schemas.microsoft.com/office/powerpoint/2010/main" val="1531647052"/>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182255"/>
          </a:xfrm>
          <a:solidFill>
            <a:schemeClr val="accent1"/>
          </a:solidFill>
        </p:spPr>
        <p:txBody>
          <a:bodyPr/>
          <a:lstStyle/>
          <a:p>
            <a:pPr algn="ctr"/>
            <a:r>
              <a:rPr lang="en-US" dirty="0" smtClean="0"/>
              <a:t>Aims &amp; Objectives</a:t>
            </a:r>
            <a:endParaRPr lang="en-US" dirty="0"/>
          </a:p>
        </p:txBody>
      </p:sp>
      <p:sp>
        <p:nvSpPr>
          <p:cNvPr id="3" name="Content Placeholder 2"/>
          <p:cNvSpPr>
            <a:spLocks noGrp="1"/>
          </p:cNvSpPr>
          <p:nvPr>
            <p:ph sz="half" idx="1"/>
          </p:nvPr>
        </p:nvSpPr>
        <p:spPr>
          <a:xfrm>
            <a:off x="600076" y="1745673"/>
            <a:ext cx="4899576" cy="4510666"/>
          </a:xfrm>
        </p:spPr>
        <p:txBody>
          <a:bodyPr>
            <a:normAutofit/>
          </a:bodyPr>
          <a:lstStyle/>
          <a:p>
            <a:pPr marL="0" indent="0">
              <a:buNone/>
            </a:pPr>
            <a:r>
              <a:rPr lang="en-GB" dirty="0" smtClean="0">
                <a:latin typeface="Franklin Gothic Book" panose="020B0503020102020204"/>
              </a:rPr>
              <a:t> </a:t>
            </a:r>
            <a:r>
              <a:rPr lang="en-GB" sz="2400" dirty="0" smtClean="0">
                <a:latin typeface="Franklin Gothic Book" panose="020B0503020102020204"/>
              </a:rPr>
              <a:t>Aims</a:t>
            </a:r>
          </a:p>
          <a:p>
            <a:r>
              <a:rPr lang="en-GB" sz="2400" dirty="0" smtClean="0">
                <a:latin typeface="Franklin Gothic Book" panose="020B0503020102020204"/>
              </a:rPr>
              <a:t>To </a:t>
            </a:r>
            <a:r>
              <a:rPr lang="en-GB" sz="2400" dirty="0">
                <a:latin typeface="Franklin Gothic Book" panose="020B0503020102020204"/>
              </a:rPr>
              <a:t>be able to make Strategic (prompt and insightful) business </a:t>
            </a:r>
            <a:r>
              <a:rPr lang="en-GB" sz="2400" dirty="0" smtClean="0">
                <a:latin typeface="Franklin Gothic Book" panose="020B0503020102020204"/>
              </a:rPr>
              <a:t>decisions</a:t>
            </a:r>
          </a:p>
          <a:p>
            <a:r>
              <a:rPr lang="en-GB" sz="2400" dirty="0" smtClean="0">
                <a:latin typeface="Franklin Gothic Book" panose="020B0503020102020204"/>
              </a:rPr>
              <a:t>To reduce cost of doing business</a:t>
            </a:r>
          </a:p>
          <a:p>
            <a:r>
              <a:rPr lang="en-GB" sz="2400" dirty="0" smtClean="0">
                <a:latin typeface="Franklin Gothic Book" panose="020B0503020102020204"/>
              </a:rPr>
              <a:t>To </a:t>
            </a:r>
            <a:r>
              <a:rPr lang="en-GB" sz="2400" dirty="0">
                <a:latin typeface="Franklin Gothic Book" panose="020B0503020102020204"/>
              </a:rPr>
              <a:t>gain Competitive </a:t>
            </a:r>
            <a:r>
              <a:rPr lang="en-GB" sz="2400" dirty="0" smtClean="0">
                <a:latin typeface="Franklin Gothic Book" panose="020B0503020102020204"/>
              </a:rPr>
              <a:t>advantage</a:t>
            </a:r>
          </a:p>
          <a:p>
            <a:r>
              <a:rPr lang="en-GB" sz="2400" dirty="0" smtClean="0">
                <a:latin typeface="Franklin Gothic Book" panose="020B0503020102020204"/>
              </a:rPr>
              <a:t>Profit </a:t>
            </a:r>
            <a:r>
              <a:rPr lang="en-GB" sz="2400" dirty="0">
                <a:latin typeface="Franklin Gothic Book" panose="020B0503020102020204"/>
              </a:rPr>
              <a:t>optimisation.</a:t>
            </a:r>
          </a:p>
          <a:p>
            <a:endParaRPr lang="en-US" dirty="0"/>
          </a:p>
        </p:txBody>
      </p:sp>
      <p:sp>
        <p:nvSpPr>
          <p:cNvPr id="4" name="Content Placeholder 3"/>
          <p:cNvSpPr>
            <a:spLocks noGrp="1"/>
          </p:cNvSpPr>
          <p:nvPr>
            <p:ph sz="half" idx="2"/>
          </p:nvPr>
        </p:nvSpPr>
        <p:spPr>
          <a:xfrm>
            <a:off x="6029325" y="1857375"/>
            <a:ext cx="5819775" cy="4762499"/>
          </a:xfrm>
        </p:spPr>
        <p:txBody>
          <a:bodyPr>
            <a:normAutofit/>
          </a:bodyPr>
          <a:lstStyle/>
          <a:p>
            <a:pPr marL="0" indent="0">
              <a:buNone/>
            </a:pPr>
            <a:r>
              <a:rPr lang="en-US" sz="2400" dirty="0" smtClean="0"/>
              <a:t>Objectives</a:t>
            </a:r>
          </a:p>
          <a:p>
            <a:r>
              <a:rPr lang="en-US" sz="2400" dirty="0" smtClean="0"/>
              <a:t>To identify high volume</a:t>
            </a:r>
            <a:r>
              <a:rPr lang="en-GB" sz="2400" dirty="0">
                <a:latin typeface="Franklin Gothic Book" panose="020B0503020102020204"/>
              </a:rPr>
              <a:t> </a:t>
            </a:r>
            <a:r>
              <a:rPr lang="en-GB" sz="2400" dirty="0" smtClean="0">
                <a:latin typeface="Franklin Gothic Book" panose="020B0503020102020204"/>
              </a:rPr>
              <a:t>Provinces</a:t>
            </a:r>
            <a:r>
              <a:rPr lang="en-GB" sz="2400" dirty="0">
                <a:latin typeface="Franklin Gothic Book" panose="020B0503020102020204"/>
              </a:rPr>
              <a:t>, </a:t>
            </a:r>
            <a:endParaRPr lang="en-GB" sz="2400" dirty="0" smtClean="0">
              <a:latin typeface="Franklin Gothic Book" panose="020B0503020102020204"/>
            </a:endParaRPr>
          </a:p>
          <a:p>
            <a:r>
              <a:rPr lang="en-GB" sz="2400" dirty="0" smtClean="0">
                <a:latin typeface="Franklin Gothic Book" panose="020B0503020102020204"/>
              </a:rPr>
              <a:t>Customer</a:t>
            </a:r>
            <a:r>
              <a:rPr lang="en-GB" sz="2400" dirty="0">
                <a:latin typeface="Franklin Gothic Book" panose="020B0503020102020204"/>
              </a:rPr>
              <a:t>  </a:t>
            </a:r>
            <a:r>
              <a:rPr lang="en-GB" sz="2400" dirty="0" smtClean="0">
                <a:latin typeface="Franklin Gothic Book" panose="020B0503020102020204"/>
              </a:rPr>
              <a:t>Profiling</a:t>
            </a:r>
          </a:p>
          <a:p>
            <a:r>
              <a:rPr lang="en-GB" sz="2400" dirty="0" smtClean="0">
                <a:latin typeface="Franklin Gothic Book" panose="020B0503020102020204"/>
              </a:rPr>
              <a:t>Carry </a:t>
            </a:r>
            <a:r>
              <a:rPr lang="en-GB" sz="2400" dirty="0">
                <a:latin typeface="Franklin Gothic Book" panose="020B0503020102020204"/>
              </a:rPr>
              <a:t>out market analysis and customer requirement </a:t>
            </a:r>
            <a:r>
              <a:rPr lang="en-GB" sz="2400" dirty="0" smtClean="0">
                <a:latin typeface="Franklin Gothic Book" panose="020B0503020102020204"/>
              </a:rPr>
              <a:t>survey</a:t>
            </a:r>
          </a:p>
          <a:p>
            <a:r>
              <a:rPr lang="en-GB" sz="2400" dirty="0" smtClean="0">
                <a:latin typeface="Franklin Gothic Book" panose="020B0503020102020204"/>
              </a:rPr>
              <a:t>Create </a:t>
            </a:r>
            <a:r>
              <a:rPr lang="en-GB" sz="2400" dirty="0">
                <a:latin typeface="Franklin Gothic Book" panose="020B0503020102020204"/>
              </a:rPr>
              <a:t>workable sales strategies </a:t>
            </a:r>
            <a:endParaRPr lang="en-GB" sz="2400" dirty="0" smtClean="0">
              <a:latin typeface="Franklin Gothic Book" panose="020B0503020102020204"/>
            </a:endParaRPr>
          </a:p>
          <a:p>
            <a:r>
              <a:rPr lang="en-GB" sz="2400" dirty="0" smtClean="0">
                <a:latin typeface="Franklin Gothic Book" panose="020B0503020102020204"/>
              </a:rPr>
              <a:t>Project </a:t>
            </a:r>
            <a:r>
              <a:rPr lang="en-GB" sz="2400" dirty="0">
                <a:latin typeface="Franklin Gothic Book" panose="020B0503020102020204"/>
              </a:rPr>
              <a:t>a 3-year revenue </a:t>
            </a:r>
            <a:r>
              <a:rPr lang="en-GB" sz="2400" dirty="0" smtClean="0">
                <a:latin typeface="Franklin Gothic Book" panose="020B0503020102020204"/>
              </a:rPr>
              <a:t>forecast</a:t>
            </a:r>
          </a:p>
          <a:p>
            <a:r>
              <a:rPr lang="en-GB" sz="2400" dirty="0" smtClean="0">
                <a:latin typeface="Franklin Gothic Book" panose="020B0503020102020204"/>
              </a:rPr>
              <a:t>Present </a:t>
            </a:r>
            <a:r>
              <a:rPr lang="en-GB" sz="2400" dirty="0">
                <a:latin typeface="Franklin Gothic Book" panose="020B0503020102020204"/>
              </a:rPr>
              <a:t>report and insight</a:t>
            </a:r>
          </a:p>
          <a:p>
            <a:endParaRPr lang="en-US" dirty="0"/>
          </a:p>
        </p:txBody>
      </p:sp>
    </p:spTree>
    <p:extLst>
      <p:ext uri="{BB962C8B-B14F-4D97-AF65-F5344CB8AC3E}">
        <p14:creationId xmlns:p14="http://schemas.microsoft.com/office/powerpoint/2010/main" val="2987100445"/>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1339273"/>
          </a:xfrm>
          <a:solidFill>
            <a:schemeClr val="accent1">
              <a:hueOff val="0"/>
              <a:satOff val="0"/>
              <a:lumOff val="0"/>
            </a:schemeClr>
          </a:solidFill>
        </p:spPr>
        <p:txBody>
          <a:bodyPr/>
          <a:lstStyle/>
          <a:p>
            <a:pPr algn="ctr"/>
            <a:r>
              <a:rPr lang="en-US" dirty="0" smtClean="0"/>
              <a:t>Problem Statement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1149923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8736829"/>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32873"/>
          </a:xfrm>
          <a:solidFill>
            <a:schemeClr val="accent1">
              <a:hueOff val="0"/>
              <a:satOff val="0"/>
              <a:lumOff val="0"/>
            </a:schemeClr>
          </a:solidFill>
        </p:spPr>
        <p:txBody>
          <a:bodyPr/>
          <a:lstStyle/>
          <a:p>
            <a:pPr algn="ctr"/>
            <a:r>
              <a:rPr lang="en-US" dirty="0" smtClean="0"/>
              <a:t>Pre-Analysis Work</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20900807"/>
              </p:ext>
            </p:extLst>
          </p:nvPr>
        </p:nvGraphicFramePr>
        <p:xfrm>
          <a:off x="83127" y="932874"/>
          <a:ext cx="12108871" cy="5315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7284825"/>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82255"/>
          </a:xfrm>
          <a:solidFill>
            <a:schemeClr val="accent1">
              <a:hueOff val="0"/>
              <a:satOff val="0"/>
              <a:lumOff val="0"/>
            </a:schemeClr>
          </a:solidFill>
        </p:spPr>
        <p:txBody>
          <a:bodyPr/>
          <a:lstStyle/>
          <a:p>
            <a:pPr algn="ctr"/>
            <a:r>
              <a:rPr lang="en-US" dirty="0" smtClean="0"/>
              <a:t>Methodology &amp; Tools</a:t>
            </a:r>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92599196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8747333"/>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237673"/>
          </a:xfrm>
          <a:solidFill>
            <a:schemeClr val="accent1">
              <a:hueOff val="0"/>
              <a:satOff val="0"/>
              <a:lumOff val="0"/>
            </a:schemeClr>
          </a:solidFill>
        </p:spPr>
        <p:txBody>
          <a:bodyPr/>
          <a:lstStyle/>
          <a:p>
            <a:pPr algn="ctr"/>
            <a:r>
              <a:rPr lang="en-US" dirty="0" smtClean="0"/>
              <a:t>Methodologies &amp; Tools</a:t>
            </a:r>
            <a:endParaRPr lang="en-US" dirty="0"/>
          </a:p>
        </p:txBody>
      </p:sp>
      <p:pic>
        <p:nvPicPr>
          <p:cNvPr id="5" name="Content Placeholder 4" descr="Top view of cubes connected with black lines"/>
          <p:cNvPicPr>
            <a:picLocks noGrp="1" noChangeAspect="1"/>
          </p:cNvPicPr>
          <p:nvPr>
            <p:ph sz="half" idx="1"/>
          </p:nvPr>
        </p:nvPicPr>
        <p:blipFill rotWithShape="1">
          <a:blip r:embed="rId2"/>
          <a:srcRect l="29686" r="19383" b="4"/>
          <a:stretch>
            <a:fillRect/>
          </a:stretch>
        </p:blipFill>
        <p:spPr>
          <a:xfrm>
            <a:off x="0" y="1237673"/>
            <a:ext cx="5400386" cy="5620328"/>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solidFill>
            <a:schemeClr val="accent4">
              <a:lumMod val="60000"/>
              <a:lumOff val="40000"/>
            </a:schemeClr>
          </a:solidFill>
        </p:spPr>
      </p:pic>
      <p:sp>
        <p:nvSpPr>
          <p:cNvPr id="4" name="Content Placeholder 3"/>
          <p:cNvSpPr>
            <a:spLocks noGrp="1"/>
          </p:cNvSpPr>
          <p:nvPr>
            <p:ph sz="half" idx="2"/>
          </p:nvPr>
        </p:nvSpPr>
        <p:spPr>
          <a:xfrm>
            <a:off x="5400387" y="1893454"/>
            <a:ext cx="6357504" cy="3962401"/>
          </a:xfrm>
        </p:spPr>
        <p:txBody>
          <a:bodyPr>
            <a:normAutofit fontScale="85000" lnSpcReduction="20000"/>
          </a:bodyPr>
          <a:lstStyle/>
          <a:p>
            <a:r>
              <a:rPr lang="en-GB" dirty="0" smtClean="0"/>
              <a:t>Agile </a:t>
            </a:r>
            <a:r>
              <a:rPr lang="en-GB" dirty="0"/>
              <a:t>methodology being used in association with the </a:t>
            </a:r>
            <a:r>
              <a:rPr lang="en-GB" dirty="0" err="1"/>
              <a:t>underlisted</a:t>
            </a:r>
            <a:r>
              <a:rPr lang="en-GB" dirty="0"/>
              <a:t> </a:t>
            </a:r>
            <a:r>
              <a:rPr lang="en-GB" dirty="0" smtClean="0"/>
              <a:t>tools:</a:t>
            </a:r>
          </a:p>
          <a:p>
            <a:r>
              <a:rPr lang="en-GB" dirty="0" smtClean="0">
                <a:ea typeface="+mn-lt"/>
                <a:cs typeface="+mn-lt"/>
              </a:rPr>
              <a:t>Confluence </a:t>
            </a:r>
            <a:r>
              <a:rPr lang="en-GB" dirty="0">
                <a:ea typeface="+mn-lt"/>
                <a:cs typeface="+mn-lt"/>
              </a:rPr>
              <a:t>-Project planning, collaboration within team, </a:t>
            </a:r>
            <a:r>
              <a:rPr lang="en-GB" dirty="0" smtClean="0">
                <a:ea typeface="+mn-lt"/>
                <a:cs typeface="+mn-lt"/>
              </a:rPr>
              <a:t>documentation</a:t>
            </a:r>
          </a:p>
          <a:p>
            <a:r>
              <a:rPr lang="en-GB" dirty="0" smtClean="0">
                <a:ea typeface="+mn-lt"/>
                <a:cs typeface="+mn-lt"/>
              </a:rPr>
              <a:t>Jira-project </a:t>
            </a:r>
            <a:r>
              <a:rPr lang="en-GB" dirty="0">
                <a:ea typeface="+mn-lt"/>
                <a:cs typeface="+mn-lt"/>
              </a:rPr>
              <a:t>management, reporting and </a:t>
            </a:r>
            <a:r>
              <a:rPr lang="en-GB" dirty="0" smtClean="0">
                <a:ea typeface="+mn-lt"/>
                <a:cs typeface="+mn-lt"/>
              </a:rPr>
              <a:t>tracking.</a:t>
            </a:r>
            <a:endParaRPr lang="en-GB" dirty="0" smtClean="0"/>
          </a:p>
          <a:p>
            <a:r>
              <a:rPr lang="en-GB" dirty="0" smtClean="0">
                <a:ea typeface="+mn-lt"/>
                <a:cs typeface="+mn-lt"/>
              </a:rPr>
              <a:t>SQL-Data </a:t>
            </a:r>
            <a:r>
              <a:rPr lang="en-GB" dirty="0">
                <a:ea typeface="+mn-lt"/>
                <a:cs typeface="+mn-lt"/>
              </a:rPr>
              <a:t>analysis and Investigate relationship between </a:t>
            </a:r>
            <a:r>
              <a:rPr lang="en-GB" dirty="0" smtClean="0">
                <a:ea typeface="+mn-lt"/>
                <a:cs typeface="+mn-lt"/>
              </a:rPr>
              <a:t>data.</a:t>
            </a:r>
            <a:endParaRPr lang="en-GB" dirty="0" smtClean="0"/>
          </a:p>
          <a:p>
            <a:r>
              <a:rPr lang="en-GB" dirty="0" smtClean="0">
                <a:ea typeface="+mn-lt"/>
                <a:cs typeface="+mn-lt"/>
              </a:rPr>
              <a:t>Power </a:t>
            </a:r>
            <a:r>
              <a:rPr lang="en-GB" dirty="0">
                <a:ea typeface="+mn-lt"/>
                <a:cs typeface="+mn-lt"/>
              </a:rPr>
              <a:t>BI-Data analysis, </a:t>
            </a:r>
            <a:r>
              <a:rPr lang="en-GB" dirty="0" err="1">
                <a:ea typeface="+mn-lt"/>
                <a:cs typeface="+mn-lt"/>
              </a:rPr>
              <a:t>modeling</a:t>
            </a:r>
            <a:r>
              <a:rPr lang="en-GB" dirty="0">
                <a:ea typeface="+mn-lt"/>
                <a:cs typeface="+mn-lt"/>
              </a:rPr>
              <a:t>, visualization and </a:t>
            </a:r>
            <a:r>
              <a:rPr lang="en-GB" dirty="0" smtClean="0">
                <a:ea typeface="+mn-lt"/>
                <a:cs typeface="+mn-lt"/>
              </a:rPr>
              <a:t>reporting.</a:t>
            </a:r>
            <a:endParaRPr lang="en-GB" dirty="0" smtClean="0"/>
          </a:p>
          <a:p>
            <a:r>
              <a:rPr lang="en-GB" dirty="0" smtClean="0">
                <a:ea typeface="+mn-lt"/>
                <a:cs typeface="+mn-lt"/>
              </a:rPr>
              <a:t>Draw.io- </a:t>
            </a:r>
            <a:r>
              <a:rPr lang="en-GB" dirty="0">
                <a:ea typeface="+mn-lt"/>
                <a:cs typeface="+mn-lt"/>
              </a:rPr>
              <a:t>Business process flow chart.</a:t>
            </a:r>
            <a:endParaRPr lang="en-GB" dirty="0"/>
          </a:p>
          <a:p>
            <a:endParaRPr lang="en-US" dirty="0"/>
          </a:p>
        </p:txBody>
      </p:sp>
    </p:spTree>
    <p:extLst>
      <p:ext uri="{BB962C8B-B14F-4D97-AF65-F5344CB8AC3E}">
        <p14:creationId xmlns:p14="http://schemas.microsoft.com/office/powerpoint/2010/main" val="3585609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2479</TotalTime>
  <Words>516</Words>
  <Application>Microsoft Office PowerPoint</Application>
  <PresentationFormat>Widescreen</PresentationFormat>
  <Paragraphs>183</Paragraphs>
  <Slides>29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Bookman Old Style</vt:lpstr>
      <vt:lpstr>Calibri</vt:lpstr>
      <vt:lpstr>Century Gothic</vt:lpstr>
      <vt:lpstr>Franklin Gothic Book</vt:lpstr>
      <vt:lpstr>The Hand Black</vt:lpstr>
      <vt:lpstr>Trebuchet MS</vt:lpstr>
      <vt:lpstr>Tw Cen MT</vt:lpstr>
      <vt:lpstr>Wingdings</vt:lpstr>
      <vt:lpstr>Circuit</vt:lpstr>
      <vt:lpstr>                                                                 WORLD IMPORTERS  Sales and Location analysis </vt:lpstr>
      <vt:lpstr>TABLE OF CONTENT</vt:lpstr>
      <vt:lpstr>MEET THE PRESENTER</vt:lpstr>
      <vt:lpstr>Business Overview</vt:lpstr>
      <vt:lpstr>Aims &amp; Objectives</vt:lpstr>
      <vt:lpstr>Problem Statement</vt:lpstr>
      <vt:lpstr>Pre-Analysis Work</vt:lpstr>
      <vt:lpstr>Methodology &amp; Tools</vt:lpstr>
      <vt:lpstr>Methodologies &amp; Tools</vt:lpstr>
      <vt:lpstr>Current Situation @ WWI</vt:lpstr>
      <vt:lpstr>PowerPoint Presentation</vt:lpstr>
      <vt:lpstr>Revenue Analysis</vt:lpstr>
      <vt:lpstr>Sales Analysis</vt:lpstr>
      <vt:lpstr>Top 5 Provinces Customer Categorisation</vt:lpstr>
      <vt:lpstr>PowerPoint Presentation</vt:lpstr>
      <vt:lpstr>PowerPoint Presentation</vt:lpstr>
      <vt:lpstr>PowerPoint Presentation</vt:lpstr>
      <vt:lpstr>PowerPoint Presentation</vt:lpstr>
      <vt:lpstr>SWOT Analysis</vt:lpstr>
      <vt:lpstr>Risk Analysis</vt:lpstr>
      <vt:lpstr>PowerPoint Presentation</vt:lpstr>
      <vt:lpstr>PowerPoint Presentation</vt:lpstr>
      <vt:lpstr>PowerPoint Presentation</vt:lpstr>
      <vt:lpstr>PowerPoint Presentation</vt:lpstr>
      <vt:lpstr>PowerPoint Presentation</vt:lpstr>
      <vt:lpstr>Conclusions</vt:lpstr>
      <vt:lpstr>PowerPoint Presentation</vt:lpstr>
      <vt:lpstr>Our Team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WORLD IMPORTERS (WWI)  Sales and Location analysis</dc:title>
  <dc:creator>Windows User</dc:creator>
  <cp:lastModifiedBy>Windows User</cp:lastModifiedBy>
  <cp:revision>69</cp:revision>
  <dcterms:created xsi:type="dcterms:W3CDTF">2024-09-23T00:40:11Z</dcterms:created>
  <dcterms:modified xsi:type="dcterms:W3CDTF">2024-10-21T15:26:50Z</dcterms:modified>
</cp:coreProperties>
</file>