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69" r:id="rId3"/>
    <p:sldId id="608" r:id="rId4"/>
    <p:sldId id="610" r:id="rId5"/>
    <p:sldId id="609" r:id="rId6"/>
    <p:sldId id="611" r:id="rId7"/>
    <p:sldId id="612" r:id="rId8"/>
    <p:sldId id="613" r:id="rId9"/>
    <p:sldId id="615" r:id="rId10"/>
    <p:sldId id="614" r:id="rId11"/>
    <p:sldId id="616" r:id="rId12"/>
    <p:sldId id="618" r:id="rId13"/>
    <p:sldId id="617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9" r:id="rId27"/>
    <p:sldId id="631" r:id="rId28"/>
    <p:sldId id="632" r:id="rId29"/>
    <p:sldId id="633" r:id="rId30"/>
    <p:sldId id="634" r:id="rId31"/>
    <p:sldId id="635" r:id="rId32"/>
    <p:sldId id="636" r:id="rId33"/>
    <p:sldId id="637" r:id="rId34"/>
    <p:sldId id="638" r:id="rId35"/>
    <p:sldId id="5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0" id="{B03D0D13-5FFE-A84D-9439-5934219D1B86}">
          <p14:sldIdLst>
            <p14:sldId id="256"/>
            <p14:sldId id="269"/>
          </p14:sldIdLst>
        </p14:section>
        <p14:section name="Lecture 20 &gt; Rel Ops" id="{0068C9B2-F029-B34C-A85A-B6B15B5B03F1}">
          <p14:sldIdLst>
            <p14:sldId id="608"/>
            <p14:sldId id="610"/>
            <p14:sldId id="609"/>
            <p14:sldId id="611"/>
            <p14:sldId id="612"/>
            <p14:sldId id="613"/>
            <p14:sldId id="615"/>
            <p14:sldId id="614"/>
            <p14:sldId id="616"/>
            <p14:sldId id="618"/>
            <p14:sldId id="617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9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00"/>
    <a:srgbClr val="E3ECF3"/>
    <a:srgbClr val="B4AFDF"/>
    <a:srgbClr val="DFB95B"/>
    <a:srgbClr val="DAB459"/>
    <a:srgbClr val="B08400"/>
    <a:srgbClr val="F0FFE6"/>
    <a:srgbClr val="C4B792"/>
    <a:srgbClr val="954F72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5"/>
    <p:restoredTop sz="90934"/>
  </p:normalViewPr>
  <p:slideViewPr>
    <p:cSldViewPr snapToGrid="0" snapToObjects="1">
      <p:cViewPr varScale="1">
        <p:scale>
          <a:sx n="122" d="100"/>
          <a:sy n="122" d="100"/>
        </p:scale>
        <p:origin x="464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3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15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4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20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3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2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7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0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91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9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6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7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6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1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3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63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0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25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61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7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5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23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20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Hash index: </a:t>
                </a:r>
                <a:r>
                  <a:rPr lang="en-US" sz="3600" i="1" dirty="0" smtClean="0"/>
                  <a:t>O</a:t>
                </a:r>
                <a:r>
                  <a:rPr lang="en-US" sz="3600" dirty="0" smtClean="0"/>
                  <a:t>(1</a:t>
                </a:r>
                <a:r>
                  <a:rPr lang="en-US" sz="3600" dirty="0" smtClean="0"/>
                  <a:t>)</a:t>
                </a:r>
              </a:p>
              <a:p>
                <a:pPr lvl="1"/>
                <a:r>
                  <a:rPr lang="en-US" sz="3600" dirty="0" smtClean="0"/>
                  <a:t>But can only use for equality predicates</a:t>
                </a:r>
              </a:p>
              <a:p>
                <a:r>
                  <a:rPr lang="en-US" sz="4000" dirty="0" err="1" smtClean="0"/>
                  <a:t>B+tree</a:t>
                </a:r>
                <a:r>
                  <a:rPr lang="en-US" sz="4000" dirty="0" smtClean="0"/>
                  <a:t> </a:t>
                </a:r>
                <a:r>
                  <a:rPr lang="en-US" sz="4000" dirty="0" smtClean="0"/>
                  <a:t>index: </a:t>
                </a:r>
                <a:r>
                  <a:rPr lang="en-US" sz="3600" i="1" dirty="0" smtClean="0"/>
                  <a:t>O</a:t>
                </a:r>
                <a:r>
                  <a:rPr lang="en-US" sz="3600" dirty="0" smtClean="0"/>
                  <a:t>(</a:t>
                </a:r>
                <a:r>
                  <a:rPr lang="en-US" sz="3600" dirty="0" err="1" smtClean="0"/>
                  <a:t>log</a:t>
                </a:r>
                <a:r>
                  <a:rPr lang="en-US" sz="3600" i="1" baseline="-25000" dirty="0" err="1" smtClean="0"/>
                  <a:t>F</a:t>
                </a:r>
                <a:r>
                  <a:rPr lang="en-US" sz="3600" baseline="-25000" dirty="0" smtClean="0"/>
                  <a:t> </a:t>
                </a:r>
                <a:r>
                  <a:rPr lang="en-US" sz="3600" i="1" dirty="0" smtClean="0"/>
                  <a:t>N</a:t>
                </a:r>
                <a:r>
                  <a:rPr lang="en-US" sz="3600" dirty="0"/>
                  <a:t> + X)</a:t>
                </a:r>
                <a:endParaRPr lang="en-US" sz="3600" dirty="0" smtClean="0"/>
              </a:p>
              <a:p>
                <a:pPr lvl="1"/>
                <a:r>
                  <a:rPr lang="en-US" sz="3600" dirty="0" smtClean="0"/>
                  <a:t>X depends on whether the index is clustered or </a:t>
                </a:r>
                <a:r>
                  <a:rPr lang="en-US" sz="3600" dirty="0" smtClean="0"/>
                  <a:t>not</a:t>
                </a:r>
                <a:endParaRPr lang="en-US" sz="3200" dirty="0" smtClean="0"/>
              </a:p>
              <a:p>
                <a:pPr lvl="2"/>
                <a:r>
                  <a:rPr lang="en-US" sz="3200" dirty="0" err="1" smtClean="0"/>
                  <a:t>Unclustered</a:t>
                </a:r>
                <a:r>
                  <a:rPr lang="en-US" sz="3200" dirty="0" smtClean="0"/>
                  <a:t>: X = number of selected </a:t>
                </a:r>
                <a:r>
                  <a:rPr lang="en-US" sz="3200" dirty="0" smtClean="0"/>
                  <a:t>tuples</a:t>
                </a:r>
              </a:p>
              <a:p>
                <a:pPr lvl="2"/>
                <a:endParaRPr lang="en-US" sz="3200" dirty="0" smtClean="0"/>
              </a:p>
              <a:p>
                <a:pPr lvl="2"/>
                <a:r>
                  <a:rPr lang="en-US" sz="3200" dirty="0" smtClean="0"/>
                  <a:t>Clustered</a:t>
                </a:r>
                <a:r>
                  <a:rPr lang="en-US" sz="3200" dirty="0" smtClean="0"/>
                  <a:t>:    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/>
                          <m:t>number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of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selected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tuples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/>
                          <m:t>number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of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tuples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per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page</m:t>
                        </m:r>
                      </m:den>
                    </m:f>
                  </m:oMath>
                </a14:m>
                <a:endParaRPr lang="en-US" sz="32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Index </a:t>
            </a:r>
            <a:r>
              <a:rPr lang="en-US" sz="4800" dirty="0" smtClean="0"/>
              <a:t>Scan Cost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 index </a:t>
            </a:r>
            <a:r>
              <a:rPr lang="en-US" sz="4000" i="1" dirty="0"/>
              <a:t>matches </a:t>
            </a:r>
            <a:r>
              <a:rPr lang="en-US" sz="4000" dirty="0"/>
              <a:t>a </a:t>
            </a:r>
            <a:r>
              <a:rPr lang="en-US" sz="4000" dirty="0" smtClean="0"/>
              <a:t>predicate w</a:t>
            </a:r>
            <a:r>
              <a:rPr lang="en-US" sz="3600" dirty="0" smtClean="0"/>
              <a:t>hen it can be </a:t>
            </a:r>
            <a:r>
              <a:rPr lang="en-US" sz="3600" dirty="0"/>
              <a:t>used to evaluate </a:t>
            </a:r>
            <a:r>
              <a:rPr lang="en-US" sz="3600" dirty="0" smtClean="0"/>
              <a:t>the predicate </a:t>
            </a:r>
            <a:r>
              <a:rPr lang="en-US" sz="3600" dirty="0"/>
              <a:t>in </a:t>
            </a:r>
            <a:r>
              <a:rPr lang="en-US" sz="3600" dirty="0" smtClean="0"/>
              <a:t>a query</a:t>
            </a:r>
          </a:p>
          <a:p>
            <a:r>
              <a:rPr lang="en-US" sz="4000" dirty="0" smtClean="0"/>
              <a:t>Example</a:t>
            </a:r>
          </a:p>
          <a:p>
            <a:pPr lvl="1"/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Matching Index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63201"/>
              </p:ext>
            </p:extLst>
          </p:nvPr>
        </p:nvGraphicFramePr>
        <p:xfrm>
          <a:off x="2144112" y="3895305"/>
          <a:ext cx="795837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246"/>
                <a:gridCol w="2020482"/>
                <a:gridCol w="221965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Access path</a:t>
                      </a:r>
                      <a:endParaRPr lang="en-US" sz="24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 = 22</a:t>
                      </a:r>
                      <a:endParaRPr lang="en-US" sz="24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 &gt;= 24</a:t>
                      </a:r>
                      <a:endParaRPr lang="en-US" sz="24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13757"/>
              </p:ext>
            </p:extLst>
          </p:nvPr>
        </p:nvGraphicFramePr>
        <p:xfrm>
          <a:off x="2144112" y="4352505"/>
          <a:ext cx="795837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246"/>
                <a:gridCol w="2020482"/>
                <a:gridCol w="221965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Hash index on Age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solidFill>
                          <a:srgbClr val="00B05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5899"/>
              </p:ext>
            </p:extLst>
          </p:nvPr>
        </p:nvGraphicFramePr>
        <p:xfrm>
          <a:off x="2144112" y="4819251"/>
          <a:ext cx="795837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246"/>
                <a:gridCol w="2020482"/>
                <a:gridCol w="221965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34186"/>
              </p:ext>
            </p:extLst>
          </p:nvPr>
        </p:nvGraphicFramePr>
        <p:xfrm>
          <a:off x="2144112" y="5281224"/>
          <a:ext cx="795837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246"/>
                <a:gridCol w="2020482"/>
                <a:gridCol w="221965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Unclustered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55994" y="5618182"/>
            <a:ext cx="1305137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smtClean="0">
                <a:latin typeface="Linux Libertine" charset="0"/>
                <a:ea typeface="Linux Libertine" charset="0"/>
                <a:cs typeface="Linux Libertine" charset="0"/>
              </a:rPr>
              <a:t>First sort </a:t>
            </a:r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rids based on </a:t>
            </a:r>
            <a:r>
              <a:rPr lang="en-US" sz="1600" dirty="0" err="1" smtClean="0">
                <a:latin typeface="Linux Libertine" charset="0"/>
                <a:ea typeface="Linux Libertine" charset="0"/>
                <a:cs typeface="Linux Libertine" charset="0"/>
              </a:rPr>
              <a:t>pid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44188" y="3211358"/>
            <a:ext cx="3449440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/>
              <a:t>User(</a:t>
            </a:r>
            <a:r>
              <a:rPr lang="en-US" sz="2800" u="sng" dirty="0" smtClean="0"/>
              <a:t>UID</a:t>
            </a:r>
            <a:r>
              <a:rPr lang="en-US" sz="2800" dirty="0" smtClean="0"/>
              <a:t>, Name</a:t>
            </a:r>
            <a:r>
              <a:rPr lang="en-US" sz="2800" smtClean="0"/>
              <a:t>, Age)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735304" y="5276451"/>
            <a:ext cx="492444" cy="476603"/>
            <a:chOff x="8735304" y="5724989"/>
            <a:chExt cx="492444" cy="476603"/>
          </a:xfrm>
        </p:grpSpPr>
        <p:sp>
          <p:nvSpPr>
            <p:cNvPr id="3" name="Rectangle 2"/>
            <p:cNvSpPr/>
            <p:nvPr/>
          </p:nvSpPr>
          <p:spPr>
            <a:xfrm rot="20989044">
              <a:off x="8774993" y="5724989"/>
              <a:ext cx="4042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⨯</a:t>
              </a:r>
              <a:endParaRPr lang="en-US" sz="2000" dirty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35304" y="5739927"/>
              <a:ext cx="492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✓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82031" y="5285997"/>
            <a:ext cx="492444" cy="476603"/>
            <a:chOff x="8735304" y="5724989"/>
            <a:chExt cx="492444" cy="476603"/>
          </a:xfrm>
        </p:grpSpPr>
        <p:sp>
          <p:nvSpPr>
            <p:cNvPr id="19" name="Rectangle 18"/>
            <p:cNvSpPr/>
            <p:nvPr/>
          </p:nvSpPr>
          <p:spPr>
            <a:xfrm rot="20989044">
              <a:off x="8774993" y="5724989"/>
              <a:ext cx="4042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⨯</a:t>
              </a:r>
              <a:endParaRPr lang="en-US" sz="2000" dirty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35304" y="5739927"/>
              <a:ext cx="492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✓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46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Matching Index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94334"/>
              </p:ext>
            </p:extLst>
          </p:nvPr>
        </p:nvGraphicFramePr>
        <p:xfrm>
          <a:off x="1240222" y="3034263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Access path</a:t>
                      </a:r>
                      <a:endParaRPr lang="en-US" sz="24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 = 22</a:t>
                      </a:r>
                      <a:endParaRPr lang="en-US" sz="24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 &gt;= 24</a:t>
                      </a:r>
                      <a:endParaRPr lang="en-US" sz="24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112774"/>
              </p:ext>
            </p:extLst>
          </p:nvPr>
        </p:nvGraphicFramePr>
        <p:xfrm>
          <a:off x="1240222" y="3491463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Hash index on (Age, Name)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86041"/>
              </p:ext>
            </p:extLst>
          </p:nvPr>
        </p:nvGraphicFramePr>
        <p:xfrm>
          <a:off x="1240222" y="4405863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(Age, Name)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744187" y="2136446"/>
            <a:ext cx="4962929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/>
              <a:t>User(</a:t>
            </a:r>
            <a:r>
              <a:rPr lang="en-US" sz="2800" u="sng" dirty="0" smtClean="0"/>
              <a:t>UID</a:t>
            </a:r>
            <a:r>
              <a:rPr lang="en-US" sz="2800" dirty="0" smtClean="0"/>
              <a:t>, Name, Age, </a:t>
            </a:r>
            <a:r>
              <a:rPr lang="en-US" sz="2800" dirty="0" err="1" smtClean="0"/>
              <a:t>ParentID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41839"/>
              </p:ext>
            </p:extLst>
          </p:nvPr>
        </p:nvGraphicFramePr>
        <p:xfrm>
          <a:off x="1240222" y="4863063"/>
          <a:ext cx="97115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</a:p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on (Age, Name,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ParentID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63164"/>
              </p:ext>
            </p:extLst>
          </p:nvPr>
        </p:nvGraphicFramePr>
        <p:xfrm>
          <a:off x="1240222" y="5683053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(Name, Age)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55499"/>
              </p:ext>
            </p:extLst>
          </p:nvPr>
        </p:nvGraphicFramePr>
        <p:xfrm>
          <a:off x="1240222" y="3948662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279118" y="4212984"/>
            <a:ext cx="1587061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Prefix-match property of </a:t>
            </a:r>
            <a:r>
              <a:rPr lang="en-US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indexes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3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A</a:t>
            </a:r>
            <a:r>
              <a:rPr lang="en-US" sz="4000" dirty="0" smtClean="0"/>
              <a:t> </a:t>
            </a:r>
            <a:r>
              <a:rPr lang="en-US" sz="4000" dirty="0"/>
              <a:t>combination of </a:t>
            </a:r>
            <a:r>
              <a:rPr lang="en-US" sz="4000" dirty="0" smtClean="0"/>
              <a:t>predicates</a:t>
            </a:r>
          </a:p>
          <a:p>
            <a:pPr lvl="1"/>
            <a:r>
              <a:rPr lang="en-US" sz="3600" dirty="0" smtClean="0"/>
              <a:t>e.g. </a:t>
            </a:r>
            <a:r>
              <a:rPr lang="en-US" sz="3600" dirty="0" err="1" smtClean="0"/>
              <a:t>R.a</a:t>
            </a:r>
            <a:r>
              <a:rPr lang="en-US" sz="3600" dirty="0" smtClean="0"/>
              <a:t>&gt;10, </a:t>
            </a:r>
            <a:r>
              <a:rPr lang="en-US" sz="3600" dirty="0" err="1" smtClean="0"/>
              <a:t>R.c</a:t>
            </a:r>
            <a:r>
              <a:rPr lang="en-US" sz="3600" dirty="0" smtClean="0"/>
              <a:t>=23, </a:t>
            </a:r>
            <a:r>
              <a:rPr lang="en-US" sz="3600" dirty="0" err="1" smtClean="0"/>
              <a:t>R.a</a:t>
            </a:r>
            <a:r>
              <a:rPr lang="en-US" sz="3600" dirty="0" smtClean="0"/>
              <a:t>&gt;10 ∧ </a:t>
            </a:r>
            <a:r>
              <a:rPr lang="en-US" sz="3600" dirty="0" err="1" smtClean="0"/>
              <a:t>R.c</a:t>
            </a:r>
            <a:r>
              <a:rPr lang="en-US" sz="3600" dirty="0" smtClean="0"/>
              <a:t>=23, </a:t>
            </a:r>
            <a:r>
              <a:rPr lang="en-US" sz="3600" dirty="0" err="1" smtClean="0"/>
              <a:t>R.a</a:t>
            </a:r>
            <a:r>
              <a:rPr lang="en-US" sz="3600" dirty="0" smtClean="0"/>
              <a:t>&gt;10 ∨ </a:t>
            </a:r>
            <a:r>
              <a:rPr lang="en-US" sz="3600" dirty="0" err="1" smtClean="0"/>
              <a:t>R.c</a:t>
            </a:r>
            <a:r>
              <a:rPr lang="en-US" sz="3600" dirty="0" smtClean="0"/>
              <a:t>=23</a:t>
            </a:r>
          </a:p>
          <a:p>
            <a:r>
              <a:rPr lang="en-US" sz="4000" dirty="0" smtClean="0"/>
              <a:t>Convert </a:t>
            </a:r>
            <a:r>
              <a:rPr lang="en-US" sz="4000" dirty="0"/>
              <a:t>to conjunctive normal form (CNF</a:t>
            </a:r>
            <a:r>
              <a:rPr lang="en-US" sz="4000" dirty="0" smtClean="0"/>
              <a:t>)</a:t>
            </a:r>
          </a:p>
          <a:p>
            <a:pPr lvl="1"/>
            <a:r>
              <a:rPr lang="en-US" sz="3600" dirty="0"/>
              <a:t>General form: p</a:t>
            </a:r>
            <a:r>
              <a:rPr lang="en-US" sz="3600" baseline="-25000" dirty="0"/>
              <a:t>1</a:t>
            </a:r>
            <a:r>
              <a:rPr lang="en-US" sz="3600" dirty="0"/>
              <a:t> </a:t>
            </a:r>
            <a:r>
              <a:rPr lang="en-US" sz="3600" dirty="0"/>
              <a:t>∧ p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</a:t>
            </a:r>
            <a:r>
              <a:rPr lang="mr-IN" sz="3600" dirty="0"/>
              <a:t>…</a:t>
            </a:r>
            <a:r>
              <a:rPr lang="en-US" sz="3600" dirty="0"/>
              <a:t> </a:t>
            </a:r>
            <a:r>
              <a:rPr lang="en-US" sz="3600" dirty="0"/>
              <a:t>∧ </a:t>
            </a:r>
            <a:r>
              <a:rPr lang="en-US" sz="3600" dirty="0" err="1"/>
              <a:t>p</a:t>
            </a:r>
            <a:r>
              <a:rPr lang="en-US" sz="3600" baseline="-25000" dirty="0" err="1" smtClean="0"/>
              <a:t>n</a:t>
            </a:r>
            <a:r>
              <a:rPr lang="en-US" sz="3600" dirty="0" smtClean="0"/>
              <a:t> </a:t>
            </a:r>
            <a:r>
              <a:rPr lang="en-US" sz="3600" dirty="0"/>
              <a:t>where each p</a:t>
            </a:r>
            <a:r>
              <a:rPr lang="en-US" sz="3600" baseline="-25000" dirty="0"/>
              <a:t>i</a:t>
            </a:r>
            <a:r>
              <a:rPr lang="en-US" sz="3600" dirty="0"/>
              <a:t> is called a </a:t>
            </a:r>
            <a:r>
              <a:rPr lang="en-US" sz="3600" i="1" dirty="0" smtClean="0"/>
              <a:t>conjunct</a:t>
            </a:r>
            <a:endParaRPr lang="en-US" sz="3600" dirty="0"/>
          </a:p>
          <a:p>
            <a:pPr lvl="1"/>
            <a:r>
              <a:rPr lang="en-US" sz="3600" dirty="0" smtClean="0"/>
              <a:t>Example: (</a:t>
            </a:r>
            <a:r>
              <a:rPr lang="en-US" sz="3600" dirty="0" err="1" smtClean="0"/>
              <a:t>R.a</a:t>
            </a:r>
            <a:r>
              <a:rPr lang="en-US" sz="3600" dirty="0" smtClean="0"/>
              <a:t>&gt;10 </a:t>
            </a:r>
            <a:r>
              <a:rPr lang="en-US" sz="3600" dirty="0"/>
              <a:t>∧ </a:t>
            </a:r>
            <a:r>
              <a:rPr lang="en-US" sz="3600" dirty="0" err="1" smtClean="0"/>
              <a:t>R.c</a:t>
            </a:r>
            <a:r>
              <a:rPr lang="en-US" sz="3600" dirty="0" smtClean="0"/>
              <a:t>=23) </a:t>
            </a:r>
            <a:r>
              <a:rPr lang="en-US" sz="3600" dirty="0"/>
              <a:t>∨</a:t>
            </a:r>
            <a:r>
              <a:rPr lang="en-US" sz="3600" dirty="0" smtClean="0"/>
              <a:t> </a:t>
            </a:r>
            <a:r>
              <a:rPr lang="en-US" sz="3600" dirty="0" err="1" smtClean="0"/>
              <a:t>R.b</a:t>
            </a:r>
            <a:r>
              <a:rPr lang="en-US" sz="3600" dirty="0" smtClean="0"/>
              <a:t>&lt;=12</a:t>
            </a:r>
          </a:p>
          <a:p>
            <a:pPr lvl="2"/>
            <a:r>
              <a:rPr lang="en-US" sz="3200" dirty="0" smtClean="0"/>
              <a:t>Convert to </a:t>
            </a:r>
            <a:r>
              <a:rPr lang="en-US" sz="3200" dirty="0" smtClean="0"/>
              <a:t>(</a:t>
            </a:r>
            <a:r>
              <a:rPr lang="en-US" sz="3200" dirty="0" err="1"/>
              <a:t>R.a</a:t>
            </a:r>
            <a:r>
              <a:rPr lang="en-US" sz="3200" dirty="0"/>
              <a:t>&gt;10 ∨ </a:t>
            </a:r>
            <a:r>
              <a:rPr lang="en-US" sz="3200" dirty="0" err="1" smtClean="0"/>
              <a:t>R.b</a:t>
            </a:r>
            <a:r>
              <a:rPr lang="en-US" sz="3200" dirty="0"/>
              <a:t>&lt;=</a:t>
            </a:r>
            <a:r>
              <a:rPr lang="en-US" sz="3200" dirty="0" smtClean="0"/>
              <a:t>12) ∧ (</a:t>
            </a:r>
            <a:r>
              <a:rPr lang="en-US" sz="3200" dirty="0" err="1" smtClean="0"/>
              <a:t>R.c</a:t>
            </a:r>
            <a:r>
              <a:rPr lang="en-US" sz="3200" dirty="0" smtClean="0"/>
              <a:t>=23</a:t>
            </a:r>
            <a:r>
              <a:rPr lang="en-US" sz="3200" dirty="0"/>
              <a:t> ∨ </a:t>
            </a:r>
            <a:r>
              <a:rPr lang="en-US" sz="3200" dirty="0" err="1" smtClean="0"/>
              <a:t>R.b</a:t>
            </a:r>
            <a:r>
              <a:rPr lang="en-US" sz="3200" dirty="0"/>
              <a:t>&lt;=12</a:t>
            </a:r>
            <a:r>
              <a:rPr lang="en-US" sz="3200" dirty="0" smtClean="0"/>
              <a:t>) </a:t>
            </a:r>
          </a:p>
          <a:p>
            <a:r>
              <a:rPr lang="en-US" sz="4000" dirty="0" smtClean="0"/>
              <a:t>An index can be used to evaluate a selection operation only if it matches some predicate in the selection condition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General </a:t>
            </a:r>
            <a:r>
              <a:rPr lang="en-US" sz="4800" dirty="0" smtClean="0"/>
              <a:t>Selection Condition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81605" y="3872881"/>
            <a:ext cx="1587061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Notice the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difference with cow book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 smtClean="0"/>
              <a:t>Selection condition p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 ∧ p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 </a:t>
            </a:r>
            <a:r>
              <a:rPr lang="mr-IN" sz="4000" dirty="0"/>
              <a:t>…</a:t>
            </a:r>
            <a:r>
              <a:rPr lang="en-US" sz="4000" dirty="0"/>
              <a:t> ∧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baseline="-25000" dirty="0" err="1"/>
              <a:t>n</a:t>
            </a:r>
            <a:r>
              <a:rPr lang="en-US" sz="4000" dirty="0"/>
              <a:t> where each p</a:t>
            </a:r>
            <a:r>
              <a:rPr lang="en-US" sz="4000" baseline="-25000" dirty="0"/>
              <a:t>i</a:t>
            </a:r>
            <a:r>
              <a:rPr lang="en-US" sz="4000" dirty="0"/>
              <a:t> is </a:t>
            </a:r>
            <a:r>
              <a:rPr lang="en-US" sz="4000" dirty="0" smtClean="0"/>
              <a:t>a </a:t>
            </a:r>
            <a:r>
              <a:rPr lang="en-US" sz="4000" i="1" dirty="0" smtClean="0"/>
              <a:t>simple</a:t>
            </a:r>
            <a:r>
              <a:rPr lang="en-US" sz="4000" dirty="0" smtClean="0"/>
              <a:t> predicate (i.e. of the form “</a:t>
            </a:r>
            <a:r>
              <a:rPr lang="en-US" sz="4000" dirty="0" err="1" smtClean="0"/>
              <a:t>att</a:t>
            </a:r>
            <a:r>
              <a:rPr lang="en-US" sz="4000" dirty="0" smtClean="0"/>
              <a:t> </a:t>
            </a:r>
            <a:r>
              <a:rPr lang="en-US" sz="4000" b="1" dirty="0" smtClean="0"/>
              <a:t>op</a:t>
            </a:r>
            <a:r>
              <a:rPr lang="en-US" sz="4000" dirty="0" smtClean="0"/>
              <a:t> </a:t>
            </a:r>
            <a:r>
              <a:rPr lang="en-US" sz="4000" dirty="0" err="1" smtClean="0"/>
              <a:t>val</a:t>
            </a:r>
            <a:r>
              <a:rPr lang="en-US" sz="4000" dirty="0" smtClean="0"/>
              <a:t>”)</a:t>
            </a:r>
          </a:p>
          <a:p>
            <a:pPr lvl="1"/>
            <a:r>
              <a:rPr lang="en-US" sz="3600" dirty="0" smtClean="0"/>
              <a:t>e.g. </a:t>
            </a:r>
            <a:r>
              <a:rPr lang="en-US" sz="3600" dirty="0"/>
              <a:t>a=7 </a:t>
            </a:r>
            <a:r>
              <a:rPr lang="en-US" sz="3600" b="1" dirty="0"/>
              <a:t>∧ </a:t>
            </a:r>
            <a:r>
              <a:rPr lang="en-US" sz="3600" dirty="0" smtClean="0"/>
              <a:t>b&lt;5 </a:t>
            </a:r>
            <a:r>
              <a:rPr lang="en-US" sz="3600" b="1" dirty="0"/>
              <a:t>∧</a:t>
            </a:r>
            <a:r>
              <a:rPr lang="en-US" sz="3600" dirty="0"/>
              <a:t> </a:t>
            </a:r>
            <a:r>
              <a:rPr lang="en-US" sz="3600" dirty="0" smtClean="0"/>
              <a:t>c=4</a:t>
            </a:r>
            <a:endParaRPr lang="en-US" sz="3600" dirty="0"/>
          </a:p>
          <a:p>
            <a:r>
              <a:rPr lang="en-US" sz="4000" dirty="0" smtClean="0"/>
              <a:t>When can we use an index to evaluate a selection?</a:t>
            </a:r>
          </a:p>
          <a:p>
            <a:pPr lvl="1"/>
            <a:r>
              <a:rPr lang="en-US" sz="3600" dirty="0"/>
              <a:t>Hash index on search key </a:t>
            </a:r>
            <a:r>
              <a:rPr lang="en-US" sz="3600" i="1" dirty="0"/>
              <a:t>K </a:t>
            </a:r>
            <a:endParaRPr lang="en-US" sz="3600" dirty="0"/>
          </a:p>
          <a:p>
            <a:pPr lvl="2"/>
            <a:r>
              <a:rPr lang="en-US" sz="3200" dirty="0"/>
              <a:t>If all </a:t>
            </a:r>
            <a:r>
              <a:rPr lang="en-US" sz="3200" dirty="0" err="1"/>
              <a:t>p</a:t>
            </a:r>
            <a:r>
              <a:rPr lang="en-US" sz="3200" baseline="-25000" dirty="0" err="1"/>
              <a:t>i</a:t>
            </a:r>
            <a:r>
              <a:rPr lang="en-US" sz="3200" dirty="0" err="1"/>
              <a:t>s</a:t>
            </a:r>
            <a:r>
              <a:rPr lang="en-US" sz="3200" dirty="0"/>
              <a:t> are equality predicates (e.g. Age=23) and the set of attributes in </a:t>
            </a:r>
            <a:r>
              <a:rPr lang="en-US" sz="3200" i="1" dirty="0"/>
              <a:t>K</a:t>
            </a:r>
            <a:r>
              <a:rPr lang="en-US" sz="3200" dirty="0"/>
              <a:t> is a subset of attributes appearing in p</a:t>
            </a:r>
            <a:r>
              <a:rPr lang="en-US" sz="3200" baseline="-25000" dirty="0"/>
              <a:t>1</a:t>
            </a:r>
            <a:r>
              <a:rPr lang="en-US" sz="3200" dirty="0"/>
              <a:t>, p</a:t>
            </a:r>
            <a:r>
              <a:rPr lang="en-US" sz="3200" baseline="-25000" dirty="0"/>
              <a:t>2</a:t>
            </a:r>
            <a:r>
              <a:rPr lang="en-US" sz="3200" dirty="0"/>
              <a:t>, 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p</a:t>
            </a:r>
            <a:r>
              <a:rPr lang="en-US" sz="3200" baseline="-25000" dirty="0" err="1"/>
              <a:t>n</a:t>
            </a:r>
            <a:endParaRPr lang="en-US" sz="3200" dirty="0"/>
          </a:p>
          <a:p>
            <a:pPr lvl="1"/>
            <a:r>
              <a:rPr lang="en-US" sz="3600" dirty="0" err="1" smtClean="0"/>
              <a:t>B+tree</a:t>
            </a:r>
            <a:r>
              <a:rPr lang="en-US" sz="3600" dirty="0" smtClean="0"/>
              <a:t> </a:t>
            </a:r>
            <a:r>
              <a:rPr lang="en-US" sz="3600" dirty="0" smtClean="0"/>
              <a:t>index on search key </a:t>
            </a:r>
            <a:r>
              <a:rPr lang="en-US" sz="3600" i="1" dirty="0" smtClean="0"/>
              <a:t>K </a:t>
            </a:r>
            <a:endParaRPr lang="en-US" sz="3600" dirty="0"/>
          </a:p>
          <a:p>
            <a:pPr lvl="2"/>
            <a:r>
              <a:rPr lang="en-US" sz="3200" dirty="0" smtClean="0"/>
              <a:t>If </a:t>
            </a:r>
            <a:r>
              <a:rPr lang="en-US" sz="3200" dirty="0" smtClean="0"/>
              <a:t>a </a:t>
            </a:r>
            <a:r>
              <a:rPr lang="en-US" sz="3200" i="1" dirty="0" smtClean="0"/>
              <a:t>prefix </a:t>
            </a:r>
            <a:r>
              <a:rPr lang="en-US" sz="3200" i="1" dirty="0" smtClean="0"/>
              <a:t>subset </a:t>
            </a:r>
            <a:r>
              <a:rPr lang="en-US" sz="3200" dirty="0" smtClean="0"/>
              <a:t>of </a:t>
            </a:r>
            <a:r>
              <a:rPr lang="en-US" sz="3200" i="1" dirty="0" smtClean="0"/>
              <a:t>K</a:t>
            </a:r>
            <a:r>
              <a:rPr lang="en-US" sz="3200" dirty="0" smtClean="0"/>
              <a:t> </a:t>
            </a:r>
            <a:r>
              <a:rPr lang="en-US" sz="3200" dirty="0" smtClean="0"/>
              <a:t>is a subset </a:t>
            </a:r>
            <a:r>
              <a:rPr lang="en-US" sz="3200" dirty="0"/>
              <a:t>of </a:t>
            </a:r>
            <a:r>
              <a:rPr lang="en-US" sz="3200" dirty="0" smtClean="0"/>
              <a:t>attributes appearing in p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p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 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p</a:t>
            </a:r>
            <a:r>
              <a:rPr lang="en-US" sz="3200" baseline="-25000" dirty="0" err="1" smtClean="0"/>
              <a:t>n</a:t>
            </a:r>
            <a:endParaRPr lang="en-US" sz="3200" baseline="-25000" dirty="0" smtClean="0"/>
          </a:p>
          <a:p>
            <a:r>
              <a:rPr lang="en-US" sz="4000" i="1" dirty="0" smtClean="0"/>
              <a:t>Primary conjunct</a:t>
            </a:r>
            <a:r>
              <a:rPr lang="en-US" sz="4000" dirty="0" smtClean="0"/>
              <a:t>: conjuncts in the selection conditions that an index matches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Conjunction of Simple Predicates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/>
              <a:t>Conjunction of Simple </a:t>
            </a:r>
            <a:r>
              <a:rPr lang="en-US" sz="4800" dirty="0" smtClean="0"/>
              <a:t>Predicates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14468"/>
              </p:ext>
            </p:extLst>
          </p:nvPr>
        </p:nvGraphicFramePr>
        <p:xfrm>
          <a:off x="1839311" y="237031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Index</a:t>
                      </a:r>
                      <a:endParaRPr lang="en-US" sz="2400" b="1" i="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a=10 ∧ b=24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d=10 ∧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c&lt;=19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∧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a&gt;24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57193"/>
              </p:ext>
            </p:extLst>
          </p:nvPr>
        </p:nvGraphicFramePr>
        <p:xfrm>
          <a:off x="1839311" y="374191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b)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45102"/>
              </p:ext>
            </p:extLst>
          </p:nvPr>
        </p:nvGraphicFramePr>
        <p:xfrm>
          <a:off x="1839311" y="465631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(b, c)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835745" y="1472674"/>
            <a:ext cx="1872889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/>
              <a:t>R(a, b, c, d)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60284"/>
              </p:ext>
            </p:extLst>
          </p:nvPr>
        </p:nvGraphicFramePr>
        <p:xfrm>
          <a:off x="1839311" y="511351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(b, c, d)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48058"/>
              </p:ext>
            </p:extLst>
          </p:nvPr>
        </p:nvGraphicFramePr>
        <p:xfrm>
          <a:off x="1839311" y="556774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(c,</a:t>
                      </a:r>
                      <a:r>
                        <a:rPr lang="en-US" sz="2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d, a)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715"/>
              </p:ext>
            </p:extLst>
          </p:nvPr>
        </p:nvGraphicFramePr>
        <p:xfrm>
          <a:off x="1839311" y="4199118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a)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974836"/>
              </p:ext>
            </p:extLst>
          </p:nvPr>
        </p:nvGraphicFramePr>
        <p:xfrm>
          <a:off x="1839311" y="282454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HashInx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, b)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7989"/>
              </p:ext>
            </p:extLst>
          </p:nvPr>
        </p:nvGraphicFramePr>
        <p:xfrm>
          <a:off x="1839311" y="328174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HashInx</a:t>
                      </a:r>
                      <a:r>
                        <a:rPr lang="en-US" sz="2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(d)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0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What if you have disjunctions?</a:t>
            </a:r>
            <a:endParaRPr lang="en-US" sz="4000" dirty="0"/>
          </a:p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Relation R(</a:t>
            </a:r>
            <a:r>
              <a:rPr lang="en-US" sz="3600" i="1" dirty="0" smtClean="0"/>
              <a:t>a</a:t>
            </a:r>
            <a:r>
              <a:rPr lang="en-US" sz="3600" dirty="0" smtClean="0"/>
              <a:t>, </a:t>
            </a:r>
            <a:r>
              <a:rPr lang="en-US" sz="3600" i="1" dirty="0" smtClean="0"/>
              <a:t>b</a:t>
            </a:r>
            <a:r>
              <a:rPr lang="en-US" sz="3600" dirty="0" smtClean="0"/>
              <a:t>, </a:t>
            </a:r>
            <a:r>
              <a:rPr lang="en-US" sz="3600" i="1" dirty="0" smtClean="0"/>
              <a:t>c</a:t>
            </a:r>
            <a:r>
              <a:rPr lang="en-US" sz="3600" dirty="0" smtClean="0"/>
              <a:t>, </a:t>
            </a:r>
            <a:r>
              <a:rPr lang="en-US" sz="3600" i="1" dirty="0" smtClean="0"/>
              <a:t>d</a:t>
            </a:r>
            <a:r>
              <a:rPr lang="en-US" sz="3600" dirty="0" smtClean="0"/>
              <a:t>)</a:t>
            </a:r>
          </a:p>
          <a:p>
            <a:pPr lvl="1"/>
            <a:r>
              <a:rPr lang="en-US" sz="3600" dirty="0"/>
              <a:t>Selection condition: </a:t>
            </a:r>
            <a:r>
              <a:rPr lang="en-US" sz="3600" i="1" dirty="0"/>
              <a:t>a</a:t>
            </a:r>
            <a:r>
              <a:rPr lang="en-US" sz="3600" dirty="0"/>
              <a:t>=7 ∨</a:t>
            </a:r>
            <a:r>
              <a:rPr lang="en-US" sz="3600" b="1" dirty="0" smtClean="0"/>
              <a:t> </a:t>
            </a:r>
            <a:r>
              <a:rPr lang="en-US" sz="3600" i="1" dirty="0" smtClean="0"/>
              <a:t>b</a:t>
            </a:r>
            <a:r>
              <a:rPr lang="en-US" sz="3600" dirty="0" smtClean="0"/>
              <a:t>&lt;5 </a:t>
            </a:r>
            <a:r>
              <a:rPr lang="en-US" sz="3600" dirty="0"/>
              <a:t>∨</a:t>
            </a:r>
            <a:r>
              <a:rPr lang="en-US" sz="3600" dirty="0" smtClean="0"/>
              <a:t> </a:t>
            </a:r>
            <a:r>
              <a:rPr lang="en-US" sz="3600" i="1" dirty="0"/>
              <a:t>c</a:t>
            </a:r>
            <a:r>
              <a:rPr lang="en-US" sz="3600" dirty="0"/>
              <a:t>=4 	</a:t>
            </a:r>
          </a:p>
          <a:p>
            <a:pPr lvl="1"/>
            <a:r>
              <a:rPr lang="en-US" sz="3600" dirty="0" smtClean="0"/>
              <a:t>Hash </a:t>
            </a:r>
            <a:r>
              <a:rPr lang="en-US" sz="3600" dirty="0"/>
              <a:t>index on </a:t>
            </a:r>
            <a:r>
              <a:rPr lang="en-US" sz="3600" i="1" dirty="0" smtClean="0"/>
              <a:t>a</a:t>
            </a:r>
            <a:r>
              <a:rPr lang="en-US" sz="3600" dirty="0" smtClean="0"/>
              <a:t> </a:t>
            </a:r>
            <a:r>
              <a:rPr lang="en-US" sz="3600" dirty="0"/>
              <a:t>and </a:t>
            </a:r>
            <a:r>
              <a:rPr lang="en-US" sz="3600" dirty="0" err="1" smtClean="0"/>
              <a:t>B+tree</a:t>
            </a:r>
            <a:r>
              <a:rPr lang="en-US" sz="3600" dirty="0" smtClean="0"/>
              <a:t> </a:t>
            </a:r>
            <a:r>
              <a:rPr lang="en-US" sz="3600" dirty="0"/>
              <a:t>index on </a:t>
            </a:r>
            <a:r>
              <a:rPr lang="en-US" sz="3600" dirty="0" smtClean="0"/>
              <a:t>(</a:t>
            </a:r>
            <a:r>
              <a:rPr lang="en-US" sz="3600" i="1" dirty="0" smtClean="0"/>
              <a:t>b</a:t>
            </a:r>
            <a:r>
              <a:rPr lang="en-US" sz="3600" dirty="0"/>
              <a:t>, </a:t>
            </a:r>
            <a:r>
              <a:rPr lang="en-US" sz="3600" i="1" dirty="0"/>
              <a:t>c</a:t>
            </a:r>
            <a:r>
              <a:rPr lang="en-US" sz="3600" dirty="0"/>
              <a:t>) </a:t>
            </a:r>
            <a:endParaRPr lang="en-US" sz="3600" dirty="0" smtClean="0"/>
          </a:p>
          <a:p>
            <a:pPr lvl="2"/>
            <a:r>
              <a:rPr lang="en-US" sz="3200" dirty="0" smtClean="0"/>
              <a:t>Use both indexes to obtain partial results, then union them to generate the final result set</a:t>
            </a:r>
          </a:p>
          <a:p>
            <a:pPr lvl="1"/>
            <a:r>
              <a:rPr lang="en-US" sz="3600" dirty="0"/>
              <a:t>Hash index on </a:t>
            </a:r>
            <a:r>
              <a:rPr lang="en-US" sz="3600" i="1" dirty="0"/>
              <a:t>a</a:t>
            </a:r>
            <a:r>
              <a:rPr lang="en-US" sz="3600" dirty="0"/>
              <a:t> and </a:t>
            </a:r>
            <a:r>
              <a:rPr lang="en-US" sz="3600" dirty="0" err="1"/>
              <a:t>B+tree</a:t>
            </a:r>
            <a:r>
              <a:rPr lang="en-US" sz="3600" dirty="0"/>
              <a:t> index on </a:t>
            </a:r>
            <a:r>
              <a:rPr lang="en-US" sz="3600" i="1" dirty="0" smtClean="0"/>
              <a:t>b</a:t>
            </a:r>
            <a:r>
              <a:rPr lang="en-US" sz="3600" dirty="0" smtClean="0"/>
              <a:t> </a:t>
            </a:r>
            <a:endParaRPr lang="en-US" sz="3600" dirty="0"/>
          </a:p>
          <a:p>
            <a:pPr lvl="2"/>
            <a:r>
              <a:rPr lang="en-US" sz="3200" dirty="0" smtClean="0"/>
              <a:t>Don’t use any indexes; scan the whole R</a:t>
            </a:r>
          </a:p>
          <a:p>
            <a:r>
              <a:rPr lang="en-US" sz="4000" dirty="0" smtClean="0"/>
              <a:t>Can use indexes only when we have appropriate indexes for every simple predicate in the disjunction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Disjunction </a:t>
            </a:r>
            <a:r>
              <a:rPr lang="en-US" sz="4800" dirty="0"/>
              <a:t>of Simple Predicates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More examples</a:t>
            </a:r>
          </a:p>
          <a:p>
            <a:pPr lvl="1"/>
            <a:r>
              <a:rPr lang="en-US" sz="3200" dirty="0" smtClean="0"/>
              <a:t>Hash </a:t>
            </a:r>
            <a:r>
              <a:rPr lang="en-US" sz="3200" dirty="0"/>
              <a:t>index on </a:t>
            </a:r>
            <a:r>
              <a:rPr lang="en-US" sz="3200" i="1" dirty="0" smtClean="0"/>
              <a:t>a</a:t>
            </a:r>
            <a:r>
              <a:rPr lang="en-US" sz="3200" dirty="0" smtClean="0"/>
              <a:t> and </a:t>
            </a:r>
            <a:r>
              <a:rPr lang="en-US" sz="3200" dirty="0"/>
              <a:t>hash index on </a:t>
            </a:r>
            <a:r>
              <a:rPr lang="en-US" sz="3200" i="1" dirty="0" smtClean="0"/>
              <a:t>b</a:t>
            </a:r>
            <a:endParaRPr lang="en-US" sz="3200" i="1" dirty="0"/>
          </a:p>
          <a:p>
            <a:pPr lvl="1"/>
            <a:r>
              <a:rPr lang="en-US" sz="3200" dirty="0" smtClean="0"/>
              <a:t>Selection condition: </a:t>
            </a:r>
            <a:r>
              <a:rPr lang="en-US" sz="3200" i="1" dirty="0" smtClean="0"/>
              <a:t>a</a:t>
            </a:r>
            <a:r>
              <a:rPr lang="en-US" sz="3200" dirty="0" smtClean="0"/>
              <a:t>=7 </a:t>
            </a:r>
            <a:r>
              <a:rPr lang="en-US" sz="3200" dirty="0"/>
              <a:t>∨</a:t>
            </a:r>
            <a:r>
              <a:rPr lang="en-US" sz="3200" dirty="0" smtClean="0"/>
              <a:t> </a:t>
            </a:r>
            <a:r>
              <a:rPr lang="en-US" sz="3200" i="1" dirty="0" smtClean="0"/>
              <a:t>b</a:t>
            </a:r>
            <a:r>
              <a:rPr lang="en-US" sz="3200" dirty="0" smtClean="0"/>
              <a:t>&gt;5</a:t>
            </a:r>
            <a:endParaRPr lang="en-US" sz="3200" dirty="0"/>
          </a:p>
          <a:p>
            <a:pPr lvl="2"/>
            <a:r>
              <a:rPr lang="en-US" sz="2800" dirty="0" smtClean="0"/>
              <a:t>Need a scan</a:t>
            </a:r>
            <a:endParaRPr lang="en-US" sz="2800" dirty="0"/>
          </a:p>
          <a:p>
            <a:pPr lvl="1"/>
            <a:r>
              <a:rPr lang="en-US" sz="3200" dirty="0" smtClean="0"/>
              <a:t>Hash </a:t>
            </a:r>
            <a:r>
              <a:rPr lang="en-US" sz="3200" dirty="0"/>
              <a:t>index on </a:t>
            </a:r>
            <a:r>
              <a:rPr lang="en-US" sz="3200" i="1" dirty="0" smtClean="0"/>
              <a:t>a</a:t>
            </a:r>
            <a:r>
              <a:rPr lang="en-US" sz="3200" dirty="0" smtClean="0"/>
              <a:t> and </a:t>
            </a:r>
            <a:r>
              <a:rPr lang="en-US" sz="3200" dirty="0" err="1" smtClean="0"/>
              <a:t>B+tree</a:t>
            </a:r>
            <a:r>
              <a:rPr lang="en-US" sz="3200" dirty="0" smtClean="0"/>
              <a:t> </a:t>
            </a:r>
            <a:r>
              <a:rPr lang="en-US" sz="3200" dirty="0"/>
              <a:t>on </a:t>
            </a:r>
            <a:r>
              <a:rPr lang="en-US" sz="3200" i="1" dirty="0" smtClean="0"/>
              <a:t>b</a:t>
            </a:r>
            <a:r>
              <a:rPr lang="en-US" sz="3200" dirty="0" smtClean="0"/>
              <a:t> </a:t>
            </a:r>
            <a:endParaRPr lang="en-US" sz="3200" dirty="0"/>
          </a:p>
          <a:p>
            <a:pPr lvl="1"/>
            <a:r>
              <a:rPr lang="en-US" sz="3200" dirty="0"/>
              <a:t>Selection condition: </a:t>
            </a:r>
            <a:r>
              <a:rPr lang="en-US" sz="3200" i="1" dirty="0" smtClean="0"/>
              <a:t>a</a:t>
            </a:r>
            <a:r>
              <a:rPr lang="en-US" sz="3200" dirty="0" smtClean="0"/>
              <a:t>=7 </a:t>
            </a:r>
            <a:r>
              <a:rPr lang="en-US" sz="3200" dirty="0"/>
              <a:t>∨</a:t>
            </a:r>
            <a:r>
              <a:rPr lang="en-US" sz="3200" dirty="0" smtClean="0"/>
              <a:t> </a:t>
            </a:r>
            <a:r>
              <a:rPr lang="en-US" sz="3200" i="1" dirty="0" smtClean="0"/>
              <a:t>b</a:t>
            </a:r>
            <a:r>
              <a:rPr lang="en-US" sz="3200" dirty="0" smtClean="0"/>
              <a:t>&gt;5</a:t>
            </a:r>
            <a:endParaRPr lang="en-US" sz="3200" dirty="0"/>
          </a:p>
          <a:p>
            <a:pPr lvl="2"/>
            <a:r>
              <a:rPr lang="en-US" sz="2800" smtClean="0"/>
              <a:t>Scan or </a:t>
            </a:r>
            <a:r>
              <a:rPr lang="en-US" sz="2800" dirty="0"/>
              <a:t>use both indexes (fetch rids and take the union)</a:t>
            </a:r>
          </a:p>
          <a:p>
            <a:pPr lvl="1"/>
            <a:r>
              <a:rPr lang="en-US" sz="3200" dirty="0" smtClean="0"/>
              <a:t>Hash </a:t>
            </a:r>
            <a:r>
              <a:rPr lang="en-US" sz="3200" dirty="0"/>
              <a:t>index on </a:t>
            </a:r>
            <a:r>
              <a:rPr lang="en-US" sz="3200" i="1" dirty="0" smtClean="0"/>
              <a:t>a</a:t>
            </a:r>
            <a:r>
              <a:rPr lang="en-US" sz="3200" dirty="0" smtClean="0"/>
              <a:t> and </a:t>
            </a:r>
            <a:r>
              <a:rPr lang="en-US" sz="3200" dirty="0" err="1" smtClean="0"/>
              <a:t>B+tree</a:t>
            </a:r>
            <a:r>
              <a:rPr lang="en-US" sz="3200" dirty="0" smtClean="0"/>
              <a:t> </a:t>
            </a:r>
            <a:r>
              <a:rPr lang="en-US" sz="3200" dirty="0"/>
              <a:t>on </a:t>
            </a:r>
            <a:r>
              <a:rPr lang="en-US" sz="3200" i="1" dirty="0" smtClean="0"/>
              <a:t>b</a:t>
            </a:r>
            <a:endParaRPr lang="en-US" sz="3200" dirty="0" smtClean="0"/>
          </a:p>
          <a:p>
            <a:pPr lvl="1"/>
            <a:r>
              <a:rPr lang="en-US" sz="3200" dirty="0"/>
              <a:t>Selection condition</a:t>
            </a:r>
            <a:r>
              <a:rPr lang="en-US" sz="3200" dirty="0" smtClean="0"/>
              <a:t>: (</a:t>
            </a:r>
            <a:r>
              <a:rPr lang="en-US" sz="3200" i="1" dirty="0"/>
              <a:t>a</a:t>
            </a:r>
            <a:r>
              <a:rPr lang="en-US" sz="3200" dirty="0"/>
              <a:t>=7 ∨</a:t>
            </a:r>
            <a:r>
              <a:rPr lang="en-US" sz="3200" dirty="0" smtClean="0"/>
              <a:t> </a:t>
            </a:r>
            <a:r>
              <a:rPr lang="en-US" sz="3200" i="1" dirty="0"/>
              <a:t>c</a:t>
            </a:r>
            <a:r>
              <a:rPr lang="en-US" sz="3200" dirty="0"/>
              <a:t>&gt;5) </a:t>
            </a:r>
            <a:r>
              <a:rPr lang="en-US" sz="3200" b="1" dirty="0"/>
              <a:t>∧</a:t>
            </a:r>
            <a:r>
              <a:rPr lang="en-US" sz="3200" dirty="0" smtClean="0"/>
              <a:t> </a:t>
            </a:r>
            <a:r>
              <a:rPr lang="en-US" sz="3200" i="1" dirty="0" smtClean="0"/>
              <a:t>b</a:t>
            </a:r>
            <a:r>
              <a:rPr lang="en-US" sz="3200" dirty="0" smtClean="0"/>
              <a:t>&gt;5</a:t>
            </a:r>
            <a:endParaRPr lang="en-US" sz="3200" dirty="0"/>
          </a:p>
          <a:p>
            <a:pPr lvl="2"/>
            <a:r>
              <a:rPr lang="en-US" sz="2800" dirty="0" smtClean="0"/>
              <a:t>Scan or use </a:t>
            </a:r>
            <a:r>
              <a:rPr lang="en-US" sz="2800" dirty="0" err="1" smtClean="0"/>
              <a:t>B+tree</a:t>
            </a:r>
            <a:endParaRPr lang="en-US" sz="2800" dirty="0" smtClean="0"/>
          </a:p>
          <a:p>
            <a:pPr lvl="1"/>
            <a:r>
              <a:rPr lang="en-US" sz="3200" dirty="0"/>
              <a:t>Hash index on </a:t>
            </a:r>
            <a:r>
              <a:rPr lang="en-US" sz="3200" dirty="0" smtClean="0"/>
              <a:t>(</a:t>
            </a:r>
            <a:r>
              <a:rPr lang="en-US" sz="3200" i="1" dirty="0" smtClean="0"/>
              <a:t>a</a:t>
            </a:r>
            <a:r>
              <a:rPr lang="en-US" sz="3200" dirty="0" smtClean="0"/>
              <a:t>, </a:t>
            </a:r>
            <a:r>
              <a:rPr lang="en-US" sz="3200" i="1" dirty="0" smtClean="0"/>
              <a:t>c</a:t>
            </a:r>
            <a:r>
              <a:rPr lang="en-US" sz="3200" dirty="0" smtClean="0"/>
              <a:t>) </a:t>
            </a:r>
            <a:r>
              <a:rPr lang="en-US" sz="3200" dirty="0"/>
              <a:t>and </a:t>
            </a:r>
            <a:r>
              <a:rPr lang="en-US" sz="3200" dirty="0" err="1"/>
              <a:t>B+tree</a:t>
            </a:r>
            <a:r>
              <a:rPr lang="en-US" sz="3200" dirty="0"/>
              <a:t> on </a:t>
            </a:r>
            <a:r>
              <a:rPr lang="en-US" sz="3200" i="1" dirty="0"/>
              <a:t>b</a:t>
            </a:r>
            <a:endParaRPr lang="en-US" sz="3200" dirty="0"/>
          </a:p>
          <a:p>
            <a:pPr lvl="1"/>
            <a:r>
              <a:rPr lang="en-US" sz="3200" dirty="0"/>
              <a:t>Selection condition: </a:t>
            </a:r>
            <a:r>
              <a:rPr lang="en-US" sz="3200" i="1" dirty="0" smtClean="0"/>
              <a:t>a</a:t>
            </a:r>
            <a:r>
              <a:rPr lang="en-US" sz="3200" dirty="0" smtClean="0"/>
              <a:t>=7 </a:t>
            </a:r>
            <a:r>
              <a:rPr lang="en-US" sz="3200" b="1" dirty="0" smtClean="0"/>
              <a:t>∧</a:t>
            </a:r>
            <a:r>
              <a:rPr lang="en-US" sz="3200" dirty="0" smtClean="0"/>
              <a:t> </a:t>
            </a:r>
            <a:r>
              <a:rPr lang="en-US" sz="3200" i="1" dirty="0" smtClean="0"/>
              <a:t>b</a:t>
            </a:r>
            <a:r>
              <a:rPr lang="en-US" sz="3200" dirty="0" smtClean="0"/>
              <a:t>&gt;5 </a:t>
            </a:r>
            <a:r>
              <a:rPr lang="en-US" sz="3200" b="1" dirty="0"/>
              <a:t>∧</a:t>
            </a:r>
            <a:r>
              <a:rPr lang="en-US" sz="3200" dirty="0"/>
              <a:t> </a:t>
            </a:r>
            <a:r>
              <a:rPr lang="en-US" sz="3200" i="1" dirty="0" smtClean="0"/>
              <a:t>c</a:t>
            </a:r>
            <a:r>
              <a:rPr lang="en-US" sz="3200" dirty="0" smtClean="0"/>
              <a:t>=15</a:t>
            </a:r>
            <a:endParaRPr lang="en-US" sz="3200" dirty="0"/>
          </a:p>
          <a:p>
            <a:pPr lvl="2"/>
            <a:r>
              <a:rPr lang="en-US" sz="2800" dirty="0" smtClean="0"/>
              <a:t>U</a:t>
            </a:r>
            <a:r>
              <a:rPr lang="en-US" sz="2800" dirty="0"/>
              <a:t>se both indexes (fetch rids and take the </a:t>
            </a:r>
            <a:r>
              <a:rPr lang="en-US" sz="2800" dirty="0" smtClean="0"/>
              <a:t>intersection)</a:t>
            </a:r>
            <a:endParaRPr lang="en-US" sz="2800" dirty="0"/>
          </a:p>
          <a:p>
            <a:endParaRPr lang="en-US" sz="4000" dirty="0"/>
          </a:p>
          <a:p>
            <a:endParaRPr lang="en-US" sz="3600" dirty="0" smtClean="0"/>
          </a:p>
          <a:p>
            <a:pPr lvl="1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General Selection Condition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7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A </a:t>
            </a:r>
            <a:r>
              <a:rPr lang="en-US" sz="4000" dirty="0" smtClean="0"/>
              <a:t>selection condition can </a:t>
            </a:r>
            <a:r>
              <a:rPr lang="en-US" sz="4000" dirty="0"/>
              <a:t>match more than one index</a:t>
            </a:r>
          </a:p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Relation R(</a:t>
            </a:r>
            <a:r>
              <a:rPr lang="en-US" sz="3600" i="1" dirty="0" smtClean="0"/>
              <a:t>a</a:t>
            </a:r>
            <a:r>
              <a:rPr lang="en-US" sz="3600" dirty="0" smtClean="0"/>
              <a:t>, </a:t>
            </a:r>
            <a:r>
              <a:rPr lang="en-US" sz="3600" i="1" dirty="0" smtClean="0"/>
              <a:t>b</a:t>
            </a:r>
            <a:r>
              <a:rPr lang="en-US" sz="3600" dirty="0" smtClean="0"/>
              <a:t>, </a:t>
            </a:r>
            <a:r>
              <a:rPr lang="en-US" sz="3600" i="1" dirty="0" smtClean="0"/>
              <a:t>c</a:t>
            </a:r>
            <a:r>
              <a:rPr lang="en-US" sz="3600" dirty="0" smtClean="0"/>
              <a:t>, </a:t>
            </a:r>
            <a:r>
              <a:rPr lang="en-US" sz="3600" i="1" dirty="0" smtClean="0"/>
              <a:t>d</a:t>
            </a:r>
            <a:r>
              <a:rPr lang="en-US" sz="3600" dirty="0" smtClean="0"/>
              <a:t>)</a:t>
            </a:r>
            <a:endParaRPr lang="en-US" sz="3600" dirty="0"/>
          </a:p>
          <a:p>
            <a:pPr lvl="1"/>
            <a:r>
              <a:rPr lang="en-US" sz="3600" dirty="0" smtClean="0"/>
              <a:t>Hash </a:t>
            </a:r>
            <a:r>
              <a:rPr lang="en-US" sz="3600" dirty="0"/>
              <a:t>index on </a:t>
            </a:r>
            <a:r>
              <a:rPr lang="en-US" sz="3600" i="1" dirty="0" smtClean="0"/>
              <a:t>a</a:t>
            </a:r>
            <a:r>
              <a:rPr lang="en-US" sz="3600" dirty="0" smtClean="0"/>
              <a:t> </a:t>
            </a:r>
            <a:r>
              <a:rPr lang="en-US" sz="3600" dirty="0"/>
              <a:t>and </a:t>
            </a:r>
            <a:r>
              <a:rPr lang="en-US" sz="3600" dirty="0" err="1" smtClean="0"/>
              <a:t>B+tree</a:t>
            </a:r>
            <a:r>
              <a:rPr lang="en-US" sz="3600" dirty="0" smtClean="0"/>
              <a:t> </a:t>
            </a:r>
            <a:r>
              <a:rPr lang="en-US" sz="3600" dirty="0"/>
              <a:t>index on </a:t>
            </a:r>
            <a:r>
              <a:rPr lang="en-US" sz="3600" dirty="0" smtClean="0"/>
              <a:t>(</a:t>
            </a:r>
            <a:r>
              <a:rPr lang="en-US" sz="3600" i="1" dirty="0" smtClean="0"/>
              <a:t>b</a:t>
            </a:r>
            <a:r>
              <a:rPr lang="en-US" sz="3600" dirty="0"/>
              <a:t>, </a:t>
            </a:r>
            <a:r>
              <a:rPr lang="en-US" sz="3600" i="1" dirty="0"/>
              <a:t>c</a:t>
            </a:r>
            <a:r>
              <a:rPr lang="en-US" sz="3600" dirty="0"/>
              <a:t>) </a:t>
            </a:r>
          </a:p>
          <a:p>
            <a:pPr lvl="1"/>
            <a:r>
              <a:rPr lang="en-US" sz="3600" dirty="0" smtClean="0"/>
              <a:t>Selection condition: </a:t>
            </a:r>
            <a:r>
              <a:rPr lang="en-US" sz="3600" i="1" dirty="0"/>
              <a:t>a</a:t>
            </a:r>
            <a:r>
              <a:rPr lang="en-US" sz="3600" dirty="0"/>
              <a:t>=7 </a:t>
            </a:r>
            <a:r>
              <a:rPr lang="en-US" sz="3600" b="1" dirty="0" smtClean="0"/>
              <a:t>∧ </a:t>
            </a:r>
            <a:r>
              <a:rPr lang="en-US" sz="3600" i="1" dirty="0" smtClean="0"/>
              <a:t>b</a:t>
            </a:r>
            <a:r>
              <a:rPr lang="en-US" sz="3600" dirty="0" smtClean="0"/>
              <a:t>=5 </a:t>
            </a:r>
            <a:r>
              <a:rPr lang="en-US" sz="3600" b="1" dirty="0"/>
              <a:t>∧</a:t>
            </a:r>
            <a:r>
              <a:rPr lang="en-US" sz="3600" dirty="0" smtClean="0"/>
              <a:t> </a:t>
            </a:r>
            <a:r>
              <a:rPr lang="en-US" sz="3600" i="1" dirty="0"/>
              <a:t>c</a:t>
            </a:r>
            <a:r>
              <a:rPr lang="en-US" sz="3600" dirty="0"/>
              <a:t>=4	</a:t>
            </a:r>
          </a:p>
          <a:p>
            <a:r>
              <a:rPr lang="en-US" sz="4000" dirty="0" smtClean="0"/>
              <a:t>Which </a:t>
            </a:r>
            <a:r>
              <a:rPr lang="en-US" sz="4000" dirty="0"/>
              <a:t>index should we use?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/>
              <a:t>Use </a:t>
            </a:r>
            <a:r>
              <a:rPr lang="en-US" sz="3600" dirty="0"/>
              <a:t>either index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/>
              <a:t>Use </a:t>
            </a:r>
            <a:r>
              <a:rPr lang="en-US" sz="3600" dirty="0"/>
              <a:t>both indexes, then intersect the rid sets, and then fetch the tuples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Matching Index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A </a:t>
            </a:r>
            <a:r>
              <a:rPr lang="en-US" sz="4000" dirty="0" smtClean="0"/>
              <a:t>predicate can </a:t>
            </a:r>
            <a:r>
              <a:rPr lang="en-US" sz="4000" dirty="0"/>
              <a:t>match more than one </a:t>
            </a:r>
            <a:r>
              <a:rPr lang="en-US" sz="4000" dirty="0" smtClean="0"/>
              <a:t>index/access path</a:t>
            </a:r>
            <a:endParaRPr lang="en-US" sz="4000" dirty="0"/>
          </a:p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Relation R(</a:t>
            </a:r>
            <a:r>
              <a:rPr lang="en-US" sz="3600" i="1" dirty="0" smtClean="0"/>
              <a:t>a</a:t>
            </a:r>
            <a:r>
              <a:rPr lang="en-US" sz="3600" dirty="0" smtClean="0"/>
              <a:t>, </a:t>
            </a:r>
            <a:r>
              <a:rPr lang="en-US" sz="3600" i="1" dirty="0" smtClean="0"/>
              <a:t>b</a:t>
            </a:r>
            <a:r>
              <a:rPr lang="en-US" sz="3600" dirty="0" smtClean="0"/>
              <a:t>, </a:t>
            </a:r>
            <a:r>
              <a:rPr lang="en-US" sz="3600" i="1" dirty="0"/>
              <a:t>c</a:t>
            </a:r>
            <a:r>
              <a:rPr lang="en-US" sz="3600" dirty="0" smtClean="0"/>
              <a:t>)</a:t>
            </a:r>
            <a:endParaRPr lang="en-US" sz="3600" dirty="0"/>
          </a:p>
          <a:p>
            <a:pPr lvl="1"/>
            <a:r>
              <a:rPr lang="en-US" sz="3600" dirty="0" smtClean="0"/>
              <a:t>Hash </a:t>
            </a:r>
            <a:r>
              <a:rPr lang="en-US" sz="3600" dirty="0"/>
              <a:t>index on </a:t>
            </a:r>
            <a:r>
              <a:rPr lang="en-US" sz="3600" i="1" dirty="0" smtClean="0"/>
              <a:t>a</a:t>
            </a:r>
            <a:r>
              <a:rPr lang="en-US" sz="3600" dirty="0" smtClean="0"/>
              <a:t> </a:t>
            </a:r>
            <a:r>
              <a:rPr lang="en-US" sz="3600" dirty="0"/>
              <a:t>and </a:t>
            </a:r>
            <a:r>
              <a:rPr lang="en-US" sz="3600" dirty="0" err="1" smtClean="0"/>
              <a:t>B+tree</a:t>
            </a:r>
            <a:r>
              <a:rPr lang="en-US" sz="3600" dirty="0" smtClean="0"/>
              <a:t> </a:t>
            </a:r>
            <a:r>
              <a:rPr lang="en-US" sz="3600" dirty="0"/>
              <a:t>index on </a:t>
            </a:r>
            <a:r>
              <a:rPr lang="en-US" sz="3600" dirty="0" smtClean="0"/>
              <a:t>(</a:t>
            </a:r>
            <a:r>
              <a:rPr lang="en-US" sz="3600" i="1" dirty="0" smtClean="0"/>
              <a:t>a</a:t>
            </a:r>
            <a:r>
              <a:rPr lang="en-US" sz="3600" dirty="0" smtClean="0"/>
              <a:t>, </a:t>
            </a:r>
            <a:r>
              <a:rPr lang="en-US" sz="3600" i="1" dirty="0" smtClean="0"/>
              <a:t>c</a:t>
            </a:r>
            <a:r>
              <a:rPr lang="en-US" sz="3600" dirty="0" smtClean="0"/>
              <a:t>) </a:t>
            </a:r>
            <a:endParaRPr lang="en-US" sz="3600" dirty="0"/>
          </a:p>
          <a:p>
            <a:pPr lvl="1"/>
            <a:r>
              <a:rPr lang="en-US" sz="3600" dirty="0" smtClean="0"/>
              <a:t>Selection condition: </a:t>
            </a:r>
            <a:r>
              <a:rPr lang="en-US" sz="3600" i="1" dirty="0"/>
              <a:t>a</a:t>
            </a:r>
            <a:r>
              <a:rPr lang="en-US" sz="3600" dirty="0"/>
              <a:t>=7 </a:t>
            </a:r>
            <a:r>
              <a:rPr lang="en-US" sz="3600" b="1" dirty="0" smtClean="0"/>
              <a:t>∧ </a:t>
            </a:r>
            <a:r>
              <a:rPr lang="en-US" sz="3600" i="1" dirty="0" smtClean="0"/>
              <a:t>b</a:t>
            </a:r>
            <a:r>
              <a:rPr lang="en-US" sz="3600" dirty="0" smtClean="0"/>
              <a:t>=5</a:t>
            </a:r>
            <a:endParaRPr lang="en-US" sz="3600" dirty="0"/>
          </a:p>
          <a:p>
            <a:r>
              <a:rPr lang="en-US" sz="4000" dirty="0" smtClean="0"/>
              <a:t>Which </a:t>
            </a:r>
            <a:r>
              <a:rPr lang="en-US" sz="4000" dirty="0"/>
              <a:t>index should we use?</a:t>
            </a:r>
          </a:p>
          <a:p>
            <a:pPr lvl="1"/>
            <a:r>
              <a:rPr lang="en-US" sz="3600" dirty="0" smtClean="0"/>
              <a:t>Decide based on </a:t>
            </a:r>
            <a:r>
              <a:rPr lang="en-US" sz="3600" i="1" dirty="0" smtClean="0"/>
              <a:t>selectivity </a:t>
            </a:r>
            <a:r>
              <a:rPr lang="en-US" sz="3600" dirty="0" smtClean="0"/>
              <a:t>of the access paths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Matching Index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Relational Operators:</a:t>
            </a:r>
            <a:br>
              <a:rPr lang="en-US" sz="8000" dirty="0" smtClean="0"/>
            </a:br>
            <a:r>
              <a:rPr lang="en-US" sz="8000" dirty="0" smtClean="0"/>
              <a:t>Building Blocks of </a:t>
            </a:r>
            <a:br>
              <a:rPr lang="en-US" sz="8000" dirty="0" smtClean="0"/>
            </a:br>
            <a:r>
              <a:rPr lang="en-US" sz="8000" dirty="0" smtClean="0"/>
              <a:t>Relational Query Answering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Finally,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rather than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what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Fraction </a:t>
            </a:r>
            <a:r>
              <a:rPr lang="en-US" sz="4000" dirty="0"/>
              <a:t>of </a:t>
            </a:r>
            <a:r>
              <a:rPr lang="en-US" sz="4000" dirty="0" smtClean="0"/>
              <a:t>pages (data and index pages) that </a:t>
            </a:r>
            <a:r>
              <a:rPr lang="en-US" sz="4000" dirty="0"/>
              <a:t>need to be </a:t>
            </a:r>
            <a:r>
              <a:rPr lang="en-US" sz="4000" dirty="0" smtClean="0"/>
              <a:t>retrieved if we use this access pattern to retrieve all the desired tuples</a:t>
            </a:r>
            <a:endParaRPr lang="en-US" sz="4000" dirty="0"/>
          </a:p>
          <a:p>
            <a:r>
              <a:rPr lang="en-US" sz="4000" dirty="0" smtClean="0"/>
              <a:t>Want </a:t>
            </a:r>
            <a:r>
              <a:rPr lang="en-US" sz="4000" dirty="0"/>
              <a:t>to choose the most selective </a:t>
            </a:r>
            <a:r>
              <a:rPr lang="en-US" sz="4000" dirty="0" smtClean="0"/>
              <a:t>path</a:t>
            </a:r>
            <a:endParaRPr lang="en-US" sz="4000" dirty="0"/>
          </a:p>
          <a:p>
            <a:r>
              <a:rPr lang="en-US" sz="4000" dirty="0"/>
              <a:t>Estimating the selectivity of an access path is a hard 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Selectivity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4000" dirty="0" smtClean="0"/>
                  <a:t>Selection predicate</a:t>
                </a:r>
                <a:r>
                  <a:rPr lang="en-US" sz="4000" dirty="0"/>
                  <a:t>: </a:t>
                </a:r>
                <a:r>
                  <a:rPr lang="en-US" sz="4000" i="1" dirty="0"/>
                  <a:t>a</a:t>
                </a:r>
                <a:r>
                  <a:rPr lang="en-US" sz="4000" dirty="0"/>
                  <a:t>=3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b</a:t>
                </a:r>
                <a:r>
                  <a:rPr lang="en-US" sz="4000" dirty="0" smtClean="0"/>
                  <a:t>=4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c</a:t>
                </a:r>
                <a:r>
                  <a:rPr lang="en-US" sz="4000" dirty="0" smtClean="0"/>
                  <a:t>=5</a:t>
                </a:r>
                <a:endParaRPr lang="en-US" sz="4000" dirty="0"/>
              </a:p>
              <a:p>
                <a:r>
                  <a:rPr lang="en-US" sz="4000" dirty="0" smtClean="0"/>
                  <a:t>Hash </a:t>
                </a:r>
                <a:r>
                  <a:rPr lang="en-US" sz="4000" dirty="0"/>
                  <a:t>index on (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, </a:t>
                </a:r>
                <a:r>
                  <a:rPr lang="en-US" sz="4000" i="1" dirty="0" smtClean="0"/>
                  <a:t>b</a:t>
                </a:r>
                <a:r>
                  <a:rPr lang="en-US" sz="4000" dirty="0" smtClean="0"/>
                  <a:t>, </a:t>
                </a:r>
                <a:r>
                  <a:rPr lang="en-US" sz="4000" i="1" dirty="0" smtClean="0"/>
                  <a:t>c</a:t>
                </a:r>
                <a:r>
                  <a:rPr lang="en-US" sz="4000" dirty="0"/>
                  <a:t>)</a:t>
                </a:r>
              </a:p>
              <a:p>
                <a:pPr lvl="1"/>
                <a:r>
                  <a:rPr lang="en-US" sz="3600" dirty="0" smtClean="0"/>
                  <a:t>Selectivity </a:t>
                </a:r>
                <a:r>
                  <a:rPr lang="en-US" sz="3600" dirty="0"/>
                  <a:t>is approximated </a:t>
                </a:r>
                <a:r>
                  <a:rPr lang="en-US" sz="3600" dirty="0" smtClean="0"/>
                  <a:t>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/>
                          <m:t>#</m:t>
                        </m:r>
                        <m:r>
                          <m:rPr>
                            <m:nor/>
                          </m:rPr>
                          <a:rPr lang="en-US" sz="3600" b="0" i="0" smtClean="0"/>
                          <m:t>pages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0" i="0" smtClean="0"/>
                          <m:t>#</m:t>
                        </m:r>
                        <m:r>
                          <m:rPr>
                            <m:nor/>
                          </m:rPr>
                          <a:rPr lang="en-US" sz="3600" b="0" i="0" smtClean="0"/>
                          <m:t>keys</m:t>
                        </m:r>
                      </m:den>
                    </m:f>
                  </m:oMath>
                </a14:m>
                <a:endParaRPr lang="en-US" sz="3600" dirty="0"/>
              </a:p>
              <a:p>
                <a:pPr lvl="1"/>
                <a:r>
                  <a:rPr lang="en-US" sz="3600" dirty="0"/>
                  <a:t>#keys is known from the index</a:t>
                </a:r>
              </a:p>
              <a:p>
                <a:r>
                  <a:rPr lang="en-US" sz="4000" dirty="0" smtClean="0"/>
                  <a:t>Hash indexes </a:t>
                </a:r>
                <a:r>
                  <a:rPr lang="en-US" sz="4000" dirty="0"/>
                  <a:t>on </a:t>
                </a:r>
                <a:r>
                  <a:rPr lang="en-US" sz="4000" i="1" dirty="0" smtClean="0"/>
                  <a:t>b</a:t>
                </a:r>
                <a:endParaRPr lang="en-US" sz="4000" i="1" dirty="0"/>
              </a:p>
              <a:p>
                <a:pPr lvl="1"/>
                <a:r>
                  <a:rPr lang="en-US" sz="3600" dirty="0" smtClean="0"/>
                  <a:t>Multiply </a:t>
                </a:r>
                <a:r>
                  <a:rPr lang="en-US" sz="3600" dirty="0"/>
                  <a:t>the </a:t>
                </a:r>
                <a:r>
                  <a:rPr lang="en-US" sz="3600" i="1" dirty="0"/>
                  <a:t>reduction factors </a:t>
                </a:r>
                <a:r>
                  <a:rPr lang="en-US" sz="3600" dirty="0"/>
                  <a:t>for each primary </a:t>
                </a:r>
                <a:r>
                  <a:rPr lang="en-US" sz="3600" dirty="0" smtClean="0"/>
                  <a:t>conjunct</a:t>
                </a:r>
              </a:p>
              <a:p>
                <a:pPr lvl="1"/>
                <a:r>
                  <a:rPr lang="en-US" sz="3600" dirty="0" smtClean="0"/>
                  <a:t>Reduction </a:t>
                </a:r>
                <a:r>
                  <a:rPr lang="en-US" sz="3600" dirty="0"/>
                  <a:t>factor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/>
                          <m:t>#</m:t>
                        </m:r>
                        <m:r>
                          <m:rPr>
                            <m:nor/>
                          </m:rPr>
                          <a:rPr lang="en-US" sz="3600"/>
                          <m:t>pages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/>
                          <m:t>#</m:t>
                        </m:r>
                        <m:r>
                          <m:rPr>
                            <m:nor/>
                          </m:rPr>
                          <a:rPr lang="en-US" sz="3600"/>
                          <m:t>keys</m:t>
                        </m:r>
                      </m:den>
                    </m:f>
                  </m:oMath>
                </a14:m>
                <a:endParaRPr lang="en-US" sz="3600" dirty="0" smtClean="0"/>
              </a:p>
              <a:p>
                <a:pPr lvl="2"/>
                <a:r>
                  <a:rPr lang="en-US" sz="3200" dirty="0"/>
                  <a:t>i.e. </a:t>
                </a:r>
                <a:r>
                  <a:rPr lang="en-US" sz="3200" dirty="0" smtClean="0"/>
                  <a:t>fraction </a:t>
                </a:r>
                <a:r>
                  <a:rPr lang="en-US" sz="3200" dirty="0"/>
                  <a:t>of </a:t>
                </a:r>
                <a:r>
                  <a:rPr lang="en-US" sz="3200" dirty="0" smtClean="0"/>
                  <a:t>pages in table that contain tuples which satisfy the conjunct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If </a:t>
                </a:r>
                <a:r>
                  <a:rPr lang="en-US" sz="3600" dirty="0"/>
                  <a:t>#keys is unknown, use </a:t>
                </a:r>
                <a:r>
                  <a:rPr lang="en-US" sz="3600" dirty="0" smtClean="0"/>
                  <a:t>0.1 </a:t>
                </a:r>
                <a:r>
                  <a:rPr lang="en-US" sz="3600" dirty="0"/>
                  <a:t>as default value</a:t>
                </a:r>
              </a:p>
              <a:p>
                <a:pPr lvl="1"/>
                <a:r>
                  <a:rPr lang="en-US" sz="3600" dirty="0" smtClean="0"/>
                  <a:t>Assumes </a:t>
                </a:r>
                <a:r>
                  <a:rPr lang="en-US" sz="3600" dirty="0"/>
                  <a:t>independence of the </a:t>
                </a:r>
                <a:r>
                  <a:rPr lang="en-US" sz="3600" dirty="0" smtClean="0"/>
                  <a:t>attributes (not always realistic, why?)</a:t>
                </a:r>
                <a:endParaRPr lang="en-US" sz="36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185" t="-4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Estimating Selectivity: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Selection predicate</a:t>
                </a:r>
                <a:r>
                  <a:rPr lang="en-US" sz="4000" dirty="0"/>
                  <a:t>: 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&gt;10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&lt;60</a:t>
                </a:r>
                <a:endParaRPr lang="en-US" sz="4000" dirty="0"/>
              </a:p>
              <a:p>
                <a:r>
                  <a:rPr lang="en-US" sz="4000" dirty="0" err="1" smtClean="0"/>
                  <a:t>B+tree</a:t>
                </a:r>
                <a:r>
                  <a:rPr lang="en-US" sz="4000" dirty="0" smtClean="0"/>
                  <a:t> index on </a:t>
                </a:r>
                <a:r>
                  <a:rPr lang="en-US" sz="4000" i="1" dirty="0" smtClean="0"/>
                  <a:t>a</a:t>
                </a:r>
              </a:p>
              <a:p>
                <a:pPr lvl="1"/>
                <a:r>
                  <a:rPr lang="en-US" sz="3600" dirty="0" smtClean="0"/>
                  <a:t>For range conditions, assume the </a:t>
                </a:r>
                <a:r>
                  <a:rPr lang="en-US" sz="3600" dirty="0"/>
                  <a:t>values are uniformly </a:t>
                </a:r>
                <a:r>
                  <a:rPr lang="en-US" sz="3600" dirty="0" smtClean="0"/>
                  <a:t>distributed</a:t>
                </a:r>
              </a:p>
              <a:p>
                <a:pPr lvl="2"/>
                <a:r>
                  <a:rPr lang="en-US" sz="3200" dirty="0" smtClean="0"/>
                  <a:t>Rather strong assumption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Selectivity </a:t>
                </a:r>
                <a:r>
                  <a:rPr lang="en-US" sz="3200" dirty="0" smtClean="0"/>
                  <a:t>~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b="0" i="0" smtClean="0"/>
                          <m:t>interval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length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b="0" i="0" smtClean="0"/>
                          <m:t>High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 - 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Low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pPr lvl="2"/>
                <a:r>
                  <a:rPr lang="en-US" sz="2800" dirty="0" smtClean="0"/>
                  <a:t>High and Low are the largest and smallest keys respectively</a:t>
                </a:r>
              </a:p>
              <a:p>
                <a:pPr lvl="2"/>
                <a:r>
                  <a:rPr lang="en-US" sz="2800" dirty="0" smtClean="0"/>
                  <a:t>e.g. interval length=50, High=100, Low=0; selectivity=50%</a:t>
                </a:r>
                <a:endParaRPr lang="en-US" sz="28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Estimating Selectivity: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Logical vs physical operations</a:t>
            </a:r>
            <a:endParaRPr lang="en-US" dirty="0" smtClean="0"/>
          </a:p>
          <a:p>
            <a:r>
              <a:rPr lang="en-US" sz="4000" dirty="0" smtClean="0"/>
              <a:t>Different ways of implementing each operation</a:t>
            </a:r>
          </a:p>
          <a:p>
            <a:r>
              <a:rPr lang="en-US" sz="4000" dirty="0" smtClean="0"/>
              <a:t>Selection operation</a:t>
            </a:r>
          </a:p>
          <a:p>
            <a:pPr lvl="1"/>
            <a:r>
              <a:rPr lang="en-US" sz="3600" dirty="0" smtClean="0"/>
              <a:t>Access paths</a:t>
            </a:r>
          </a:p>
          <a:p>
            <a:pPr lvl="2"/>
            <a:r>
              <a:rPr lang="en-US" sz="3200" dirty="0" smtClean="0"/>
              <a:t>Scan</a:t>
            </a:r>
          </a:p>
          <a:p>
            <a:pPr lvl="2"/>
            <a:r>
              <a:rPr lang="en-US" sz="3200" dirty="0" smtClean="0"/>
              <a:t>Utilize matching index</a:t>
            </a:r>
          </a:p>
          <a:p>
            <a:pPr lvl="1"/>
            <a:r>
              <a:rPr lang="en-US" sz="3600" dirty="0" smtClean="0"/>
              <a:t>Decide among access paths</a:t>
            </a:r>
          </a:p>
          <a:p>
            <a:pPr lvl="2"/>
            <a:r>
              <a:rPr lang="en-US" sz="3200" dirty="0" smtClean="0"/>
              <a:t>Use selectivity</a:t>
            </a:r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Simple case: 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R.a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R.d</a:t>
            </a:r>
            <a:endParaRPr lang="en-US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3600" dirty="0" smtClean="0"/>
              <a:t>Scan </a:t>
            </a:r>
            <a:r>
              <a:rPr lang="en-US" sz="3600" dirty="0"/>
              <a:t>the file and for each tuple output </a:t>
            </a:r>
            <a:r>
              <a:rPr lang="en-US" sz="3600" dirty="0" err="1"/>
              <a:t>R.a</a:t>
            </a:r>
            <a:r>
              <a:rPr lang="en-US" sz="3600" dirty="0"/>
              <a:t>, </a:t>
            </a:r>
            <a:r>
              <a:rPr lang="en-US" sz="3600" dirty="0" err="1" smtClean="0"/>
              <a:t>R.d</a:t>
            </a:r>
            <a:endParaRPr lang="en-US" sz="4000" dirty="0"/>
          </a:p>
          <a:p>
            <a:r>
              <a:rPr lang="en-US" sz="4000" dirty="0"/>
              <a:t>Hard case: 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3600" b="1" dirty="0">
                <a:latin typeface="Courier New" charset="0"/>
                <a:ea typeface="Courier New" charset="0"/>
                <a:cs typeface="Courier New" charset="0"/>
              </a:rPr>
              <a:t>DISTINCT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R.a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R.d</a:t>
            </a:r>
            <a:endParaRPr lang="en-US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3600" dirty="0" smtClean="0"/>
              <a:t>Project </a:t>
            </a:r>
            <a:r>
              <a:rPr lang="en-US" sz="3600" dirty="0"/>
              <a:t>out the attributes </a:t>
            </a:r>
          </a:p>
          <a:p>
            <a:pPr lvl="1"/>
            <a:r>
              <a:rPr lang="en-US" sz="3600" dirty="0" smtClean="0"/>
              <a:t>Eliminate </a:t>
            </a:r>
            <a:r>
              <a:rPr lang="en-US" sz="3600" dirty="0"/>
              <a:t>duplicate tuples </a:t>
            </a:r>
            <a:r>
              <a:rPr lang="en-US" sz="3600" dirty="0" smtClean="0"/>
              <a:t>(the </a:t>
            </a:r>
            <a:r>
              <a:rPr lang="en-US" sz="3600" dirty="0"/>
              <a:t>difficult part!)</a:t>
            </a:r>
          </a:p>
          <a:p>
            <a:r>
              <a:rPr lang="en-US" sz="4000" dirty="0" smtClean="0"/>
              <a:t>Two solutions</a:t>
            </a:r>
          </a:p>
          <a:p>
            <a:pPr lvl="1"/>
            <a:r>
              <a:rPr lang="en-US" sz="3600" dirty="0" smtClean="0"/>
              <a:t>Sorting-based</a:t>
            </a:r>
          </a:p>
          <a:p>
            <a:pPr lvl="1"/>
            <a:r>
              <a:rPr lang="en-US" sz="3600" dirty="0" smtClean="0"/>
              <a:t>Hashing-based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Projection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Sort R on (</a:t>
            </a:r>
            <a:r>
              <a:rPr lang="en-US" sz="4000" i="1" dirty="0" smtClean="0"/>
              <a:t>a</a:t>
            </a:r>
            <a:r>
              <a:rPr lang="en-US" sz="4000" dirty="0" smtClean="0"/>
              <a:t>, </a:t>
            </a:r>
            <a:r>
              <a:rPr lang="en-US" sz="4000" i="1" dirty="0" smtClean="0"/>
              <a:t>b</a:t>
            </a:r>
            <a:r>
              <a:rPr lang="en-US" sz="4000" dirty="0" smtClean="0"/>
              <a:t>)</a:t>
            </a:r>
            <a:endParaRPr lang="en-US" sz="4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3600" dirty="0" smtClean="0"/>
              <a:t>During the first pass, eliminate everything but </a:t>
            </a:r>
            <a:r>
              <a:rPr lang="en-US" sz="3600" i="1" dirty="0" smtClean="0"/>
              <a:t>a</a:t>
            </a:r>
            <a:r>
              <a:rPr lang="en-US" sz="3600" dirty="0" smtClean="0"/>
              <a:t> and </a:t>
            </a:r>
            <a:r>
              <a:rPr lang="en-US" sz="3600" i="1" dirty="0" smtClean="0"/>
              <a:t>b</a:t>
            </a:r>
            <a:r>
              <a:rPr lang="en-US" sz="3600" dirty="0" smtClean="0"/>
              <a:t> from each tuple</a:t>
            </a:r>
          </a:p>
          <a:p>
            <a:pPr lvl="2"/>
            <a:r>
              <a:rPr lang="en-US" sz="3200" dirty="0" smtClean="0"/>
              <a:t>Call the collection of resulting runs T</a:t>
            </a:r>
          </a:p>
          <a:p>
            <a:pPr lvl="1"/>
            <a:r>
              <a:rPr lang="en-US" sz="3600" dirty="0" smtClean="0"/>
              <a:t>During the later passes, eliminate duplicates when encountered</a:t>
            </a:r>
          </a:p>
          <a:p>
            <a:pPr lvl="1"/>
            <a:r>
              <a:rPr lang="en-US" sz="3600" dirty="0" smtClean="0"/>
              <a:t>Cost =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R</a:t>
            </a:r>
            <a:r>
              <a:rPr lang="en-US" sz="3600" dirty="0" err="1" smtClean="0"/>
              <a:t>+N</a:t>
            </a:r>
            <a:r>
              <a:rPr lang="en-US" sz="3600" baseline="-25000" dirty="0" err="1" smtClean="0"/>
              <a:t>T</a:t>
            </a:r>
            <a:r>
              <a:rPr lang="en-US" sz="3600" dirty="0" err="1" smtClean="0"/>
              <a:t>+EMrgCost</a:t>
            </a:r>
            <a:r>
              <a:rPr lang="en-US" sz="3600" dirty="0" smtClean="0"/>
              <a:t>(</a:t>
            </a:r>
            <a:r>
              <a:rPr lang="en-US" sz="3600" dirty="0"/>
              <a:t>N</a:t>
            </a:r>
            <a:r>
              <a:rPr lang="en-US" sz="3600" baseline="-25000" dirty="0"/>
              <a:t>T</a:t>
            </a:r>
            <a:r>
              <a:rPr lang="en-US" sz="3600" dirty="0" smtClean="0"/>
              <a:t>)</a:t>
            </a:r>
          </a:p>
          <a:p>
            <a:pPr lvl="2"/>
            <a:r>
              <a:rPr lang="en-US" sz="3600" dirty="0" smtClean="0"/>
              <a:t>N</a:t>
            </a:r>
            <a:r>
              <a:rPr lang="en-US" sz="3600" baseline="-25000" dirty="0" smtClean="0"/>
              <a:t>R</a:t>
            </a:r>
            <a:r>
              <a:rPr lang="en-US" sz="3600" dirty="0" smtClean="0"/>
              <a:t> = number of pages of relation R</a:t>
            </a:r>
          </a:p>
          <a:p>
            <a:pPr lvl="2"/>
            <a:r>
              <a:rPr lang="en-US" sz="3600" dirty="0" smtClean="0"/>
              <a:t>N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 = number of pages storing the results of the first pass, i.e. containing </a:t>
            </a:r>
            <a:r>
              <a:rPr lang="en-US" sz="3600" i="1" dirty="0" smtClean="0"/>
              <a:t>a</a:t>
            </a:r>
            <a:r>
              <a:rPr lang="en-US" sz="3600" dirty="0" smtClean="0"/>
              <a:t> and </a:t>
            </a:r>
            <a:r>
              <a:rPr lang="en-US" sz="3600" i="1" dirty="0" smtClean="0"/>
              <a:t>b</a:t>
            </a:r>
            <a:r>
              <a:rPr lang="en-US" sz="3600" dirty="0" smtClean="0"/>
              <a:t> only</a:t>
            </a:r>
          </a:p>
          <a:p>
            <a:pPr lvl="2"/>
            <a:r>
              <a:rPr lang="en-US" sz="3600" dirty="0" err="1" smtClean="0"/>
              <a:t>EMrgCost</a:t>
            </a:r>
            <a:r>
              <a:rPr lang="en-US" sz="3600" dirty="0" smtClean="0"/>
              <a:t>(N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) = cost of merging (second and later </a:t>
            </a:r>
            <a:r>
              <a:rPr lang="en-US" sz="3600" dirty="0"/>
              <a:t>passes </a:t>
            </a:r>
            <a:r>
              <a:rPr lang="en-US" sz="3600" dirty="0" smtClean="0"/>
              <a:t>of external merge-sort) N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 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Sorting-based Deduplication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77655" y="5934670"/>
            <a:ext cx="365760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What </a:t>
            </a:r>
            <a:r>
              <a:rPr lang="en-US" dirty="0" err="1" smtClean="0">
                <a:latin typeface="Linux Libertine" charset="0"/>
                <a:ea typeface="Linux Libertine" charset="0"/>
                <a:cs typeface="Linux Libertine" charset="0"/>
              </a:rPr>
              <a:t>params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 would this depend on?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Sorting-based </a:t>
            </a:r>
            <a:r>
              <a:rPr lang="en-US" sz="4800" dirty="0" smtClean="0"/>
              <a:t>Deduplication: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4191122" y="1257876"/>
            <a:ext cx="4803689" cy="342201"/>
            <a:chOff x="6682074" y="1362980"/>
            <a:chExt cx="4803689" cy="34220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0530373" y="1396762"/>
              <a:ext cx="955390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 file</a:t>
              </a: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721726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769351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8116580" y="1399937"/>
              <a:ext cx="42545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8646011" y="1399937"/>
              <a:ext cx="425309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9122261" y="1399937"/>
              <a:ext cx="43447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9598511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10073173" y="1399937"/>
              <a:ext cx="319088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6742598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6682074" y="1364064"/>
              <a:ext cx="46166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1-3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7148205" y="1368399"/>
              <a:ext cx="46166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4-6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7628347" y="1362980"/>
              <a:ext cx="46166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7-9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8046878" y="1373765"/>
              <a:ext cx="58349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10-12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8566918" y="1373765"/>
              <a:ext cx="58349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13-15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9052037" y="1381300"/>
              <a:ext cx="58349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16-18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9542850" y="1381299"/>
              <a:ext cx="418384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19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208643" y="1777210"/>
            <a:ext cx="4965704" cy="335629"/>
            <a:chOff x="6699595" y="1882314"/>
            <a:chExt cx="4965704" cy="335629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0530373" y="1909524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1-page runs</a:t>
              </a: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6742598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721726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69351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816976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864601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9122261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9598511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10073173" y="1914287"/>
              <a:ext cx="319088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6699595" y="1896602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860459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717584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2,6</a:t>
              </a: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765209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4,9</a:t>
              </a: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8137870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9071320" y="18823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1,3</a:t>
              </a: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9608036" y="1909524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429400" y="2287020"/>
            <a:ext cx="4744947" cy="575119"/>
            <a:chOff x="6920352" y="2392124"/>
            <a:chExt cx="4744947" cy="575119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0530373" y="2530014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2-page runs</a:t>
              </a: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69791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69791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79316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79316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88841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88841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9836636" y="242863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9836636" y="2684224"/>
              <a:ext cx="317500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6920352" y="241134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6929877" y="265740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4,6</a:t>
              </a: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7882423" y="23921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4,7</a:t>
              </a: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7872898" y="26588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8,9</a:t>
              </a: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8838931" y="240467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1,3</a:t>
              </a: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8844448" y="26588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9846161" y="2658824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869309" y="4376170"/>
            <a:ext cx="3305038" cy="1587945"/>
            <a:chOff x="8360261" y="4481274"/>
            <a:chExt cx="3305038" cy="1587945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0530373" y="5337779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8-page runs</a:t>
              </a: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8407886" y="4481274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8407886" y="4736862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8407886" y="49940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8407886" y="5251212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8407886" y="55083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8407886" y="5769195"/>
              <a:ext cx="319087" cy="253234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8420586" y="5760800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9</a:t>
              </a:r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8360261" y="470975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1,2</a:t>
              </a:r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8360261" y="4971253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8360261" y="5239475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</a:t>
              </a:r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,6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8360261" y="5503625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915221" y="3091883"/>
            <a:ext cx="4260714" cy="1064069"/>
            <a:chOff x="7406173" y="3196987"/>
            <a:chExt cx="4260714" cy="1064069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0531961" y="3535124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4-page runs</a:t>
              </a: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7455386" y="3454162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7455386" y="3711337"/>
              <a:ext cx="32067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1"/>
                </a:cxn>
                <a:cxn ang="0">
                  <a:pos x="0" y="161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7455386" y="3966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9358798" y="3196987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9358798" y="3454162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9358798" y="3711337"/>
              <a:ext cx="32067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1"/>
                </a:cxn>
                <a:cxn ang="0">
                  <a:pos x="0" y="161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9358798" y="3966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7406173" y="320333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7406173" y="343647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4,6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7415698" y="36825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7437747" y="3948507"/>
              <a:ext cx="323807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9</a:t>
              </a:r>
              <a:endParaRPr lang="en-US" sz="1400" b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9312760" y="343647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1,2</a:t>
              </a:r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9312760" y="36825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3,5</a:t>
              </a:r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9393723" y="3952637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</a:t>
              </a: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7455386" y="3204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434050" y="1566295"/>
            <a:ext cx="4524409" cy="308419"/>
            <a:chOff x="5925002" y="1671399"/>
            <a:chExt cx="4524409" cy="308419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5925002" y="1671399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0</a:t>
              </a:r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>
              <a:off x="6634648" y="1823799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691722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7341086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7836386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8330098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8825398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9249261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>
              <a:off x="974297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1023827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434057" y="2020615"/>
            <a:ext cx="4524402" cy="308419"/>
            <a:chOff x="5925009" y="2125719"/>
            <a:chExt cx="4524402" cy="308419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925009" y="2125719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6634648" y="2280999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>
              <a:off x="6847373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 flipH="1">
              <a:off x="7129948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5" name="Line 106"/>
            <p:cNvSpPr>
              <a:spLocks noChangeShapeType="1"/>
            </p:cNvSpPr>
            <p:nvPr/>
          </p:nvSpPr>
          <p:spPr bwMode="auto">
            <a:xfrm>
              <a:off x="7836386" y="2204799"/>
              <a:ext cx="211137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 flipH="1">
              <a:off x="8118961" y="2204799"/>
              <a:ext cx="211137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>
              <a:off x="8825398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Line 109"/>
            <p:cNvSpPr>
              <a:spLocks noChangeShapeType="1"/>
            </p:cNvSpPr>
            <p:nvPr/>
          </p:nvSpPr>
          <p:spPr bwMode="auto">
            <a:xfrm flipH="1">
              <a:off x="9107973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110"/>
            <p:cNvSpPr>
              <a:spLocks noChangeShapeType="1"/>
            </p:cNvSpPr>
            <p:nvPr/>
          </p:nvSpPr>
          <p:spPr bwMode="auto">
            <a:xfrm>
              <a:off x="9742973" y="2204799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111"/>
            <p:cNvSpPr>
              <a:spLocks noChangeShapeType="1"/>
            </p:cNvSpPr>
            <p:nvPr/>
          </p:nvSpPr>
          <p:spPr bwMode="auto">
            <a:xfrm flipH="1">
              <a:off x="10025548" y="2204799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450653" y="2771050"/>
            <a:ext cx="4579243" cy="319245"/>
            <a:chOff x="5941605" y="2876154"/>
            <a:chExt cx="4579243" cy="319245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5941605" y="2876154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6706086" y="3042999"/>
              <a:ext cx="3814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12"/>
            <p:cNvSpPr>
              <a:spLocks noChangeShapeType="1"/>
            </p:cNvSpPr>
            <p:nvPr/>
          </p:nvSpPr>
          <p:spPr bwMode="auto">
            <a:xfrm>
              <a:off x="7129948" y="2966799"/>
              <a:ext cx="4238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Line 113"/>
            <p:cNvSpPr>
              <a:spLocks noChangeShapeType="1"/>
            </p:cNvSpPr>
            <p:nvPr/>
          </p:nvSpPr>
          <p:spPr bwMode="auto">
            <a:xfrm flipH="1">
              <a:off x="7695098" y="2966799"/>
              <a:ext cx="3524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Line 114"/>
            <p:cNvSpPr>
              <a:spLocks noChangeShapeType="1"/>
            </p:cNvSpPr>
            <p:nvPr/>
          </p:nvSpPr>
          <p:spPr bwMode="auto">
            <a:xfrm>
              <a:off x="9036536" y="2966799"/>
              <a:ext cx="423862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 flipH="1">
              <a:off x="9601686" y="2966799"/>
              <a:ext cx="354012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450672" y="4067751"/>
            <a:ext cx="4579224" cy="317944"/>
            <a:chOff x="5941624" y="4172855"/>
            <a:chExt cx="4579224" cy="317944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5941624" y="4172855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3</a:t>
              </a:r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6706086" y="4338399"/>
              <a:ext cx="3814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Line 116"/>
            <p:cNvSpPr>
              <a:spLocks noChangeShapeType="1"/>
            </p:cNvSpPr>
            <p:nvPr/>
          </p:nvSpPr>
          <p:spPr bwMode="auto">
            <a:xfrm>
              <a:off x="7623661" y="4262199"/>
              <a:ext cx="847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 flipH="1">
              <a:off x="8612673" y="4262199"/>
              <a:ext cx="9191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19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Create a hash table on R(</a:t>
            </a:r>
            <a:r>
              <a:rPr lang="en-US" sz="4000" i="1" dirty="0" smtClean="0"/>
              <a:t>a</a:t>
            </a:r>
            <a:r>
              <a:rPr lang="en-US" sz="4000" dirty="0" smtClean="0"/>
              <a:t>, </a:t>
            </a:r>
            <a:r>
              <a:rPr lang="en-US" sz="4000" i="1" dirty="0" smtClean="0"/>
              <a:t>b</a:t>
            </a:r>
            <a:r>
              <a:rPr lang="en-US" sz="4000" dirty="0" smtClean="0"/>
              <a:t>)</a:t>
            </a:r>
          </a:p>
          <a:p>
            <a:pPr lvl="1"/>
            <a:r>
              <a:rPr lang="en-US" sz="3600" dirty="0" smtClean="0"/>
              <a:t>If the hash table fits entirely in memory, done!</a:t>
            </a:r>
          </a:p>
          <a:p>
            <a:pPr lvl="2"/>
            <a:r>
              <a:rPr lang="en-US" sz="3200" dirty="0" smtClean="0"/>
              <a:t>Cost = N</a:t>
            </a:r>
            <a:r>
              <a:rPr lang="en-US" sz="3200" baseline="-25000" dirty="0" smtClean="0"/>
              <a:t>R</a:t>
            </a:r>
          </a:p>
          <a:p>
            <a:pPr lvl="1"/>
            <a:r>
              <a:rPr lang="en-US" sz="3600" dirty="0" smtClean="0"/>
              <a:t>Else, use a 2-phase algorithm</a:t>
            </a:r>
          </a:p>
          <a:p>
            <a:pPr lvl="2"/>
            <a:r>
              <a:rPr lang="en-US" sz="3200" i="1" dirty="0" smtClean="0"/>
              <a:t>Partitioning</a:t>
            </a:r>
            <a:r>
              <a:rPr lang="en-US" sz="3200" dirty="0" smtClean="0"/>
              <a:t>: project out attributes and split the input into B-1 partitions using a hash function </a:t>
            </a:r>
            <a:r>
              <a:rPr lang="en-US" sz="3200" b="1" dirty="0" smtClean="0"/>
              <a:t>h</a:t>
            </a:r>
            <a:r>
              <a:rPr lang="en-US" sz="3200" b="1" baseline="-25000" dirty="0" smtClean="0"/>
              <a:t>1</a:t>
            </a:r>
          </a:p>
          <a:p>
            <a:pPr lvl="2"/>
            <a:r>
              <a:rPr lang="en-US" sz="3200" i="1" dirty="0" smtClean="0"/>
              <a:t>Deduplication</a:t>
            </a:r>
            <a:r>
              <a:rPr lang="en-US" sz="3200" dirty="0" smtClean="0"/>
              <a:t>: read </a:t>
            </a:r>
            <a:r>
              <a:rPr lang="en-US" sz="3200" dirty="0"/>
              <a:t>each partition into memory and use an in-memory hash table (with a different hash </a:t>
            </a:r>
            <a:r>
              <a:rPr lang="en-US" sz="3200" dirty="0" smtClean="0"/>
              <a:t>function </a:t>
            </a:r>
            <a:r>
              <a:rPr lang="en-US" sz="3200" b="1" dirty="0" smtClean="0"/>
              <a:t>h</a:t>
            </a:r>
            <a:r>
              <a:rPr lang="en-US" sz="3200" b="1" baseline="-25000" dirty="0" smtClean="0"/>
              <a:t>2</a:t>
            </a:r>
            <a:r>
              <a:rPr lang="en-US" sz="3200" dirty="0" smtClean="0"/>
              <a:t>) </a:t>
            </a:r>
            <a:r>
              <a:rPr lang="en-US" sz="3200" dirty="0"/>
              <a:t>to remove duplicates</a:t>
            </a:r>
          </a:p>
          <a:p>
            <a:pPr lvl="2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Hashing-based Deduplication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5696442" y="2615559"/>
            <a:ext cx="1061245" cy="2075373"/>
            <a:chOff x="5696442" y="2615559"/>
            <a:chExt cx="1061245" cy="2075373"/>
          </a:xfrm>
        </p:grpSpPr>
        <p:sp>
          <p:nvSpPr>
            <p:cNvPr id="114" name="Can 113"/>
            <p:cNvSpPr/>
            <p:nvPr/>
          </p:nvSpPr>
          <p:spPr>
            <a:xfrm>
              <a:off x="5696442" y="2615559"/>
              <a:ext cx="1061245" cy="2075373"/>
            </a:xfrm>
            <a:prstGeom prst="can">
              <a:avLst>
                <a:gd name="adj" fmla="val 15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5"/>
            <p:cNvSpPr>
              <a:spLocks/>
            </p:cNvSpPr>
            <p:nvPr/>
          </p:nvSpPr>
          <p:spPr bwMode="auto">
            <a:xfrm>
              <a:off x="5814528" y="2969981"/>
              <a:ext cx="250825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Freeform 76"/>
            <p:cNvSpPr>
              <a:spLocks/>
            </p:cNvSpPr>
            <p:nvPr/>
          </p:nvSpPr>
          <p:spPr bwMode="auto">
            <a:xfrm>
              <a:off x="6105040" y="2969981"/>
              <a:ext cx="249238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5813422" y="3474189"/>
              <a:ext cx="250825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Freeform 78"/>
            <p:cNvSpPr>
              <a:spLocks/>
            </p:cNvSpPr>
            <p:nvPr/>
          </p:nvSpPr>
          <p:spPr bwMode="auto">
            <a:xfrm>
              <a:off x="6113459" y="3474189"/>
              <a:ext cx="249238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Freeform 80"/>
            <p:cNvSpPr>
              <a:spLocks/>
            </p:cNvSpPr>
            <p:nvPr/>
          </p:nvSpPr>
          <p:spPr bwMode="auto">
            <a:xfrm>
              <a:off x="6413497" y="3474189"/>
              <a:ext cx="249238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4" name="Freeform 82"/>
            <p:cNvSpPr>
              <a:spLocks/>
            </p:cNvSpPr>
            <p:nvPr/>
          </p:nvSpPr>
          <p:spPr bwMode="auto">
            <a:xfrm>
              <a:off x="5813422" y="4309214"/>
              <a:ext cx="250825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Rectangle 100"/>
            <p:cNvSpPr>
              <a:spLocks noChangeArrowheads="1"/>
            </p:cNvSpPr>
            <p:nvPr/>
          </p:nvSpPr>
          <p:spPr bwMode="auto">
            <a:xfrm>
              <a:off x="5902320" y="3657368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</p:grpSp>
      <p:sp>
        <p:nvSpPr>
          <p:cNvPr id="27" name="Freeform 30"/>
          <p:cNvSpPr>
            <a:spLocks/>
          </p:cNvSpPr>
          <p:nvPr/>
        </p:nvSpPr>
        <p:spPr bwMode="auto">
          <a:xfrm>
            <a:off x="7315201" y="2361352"/>
            <a:ext cx="2578098" cy="2288841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0" y="0"/>
              </a:cxn>
              <a:cxn ang="0">
                <a:pos x="1525" y="0"/>
              </a:cxn>
              <a:cxn ang="0">
                <a:pos x="1525" y="1392"/>
              </a:cxn>
              <a:cxn ang="0">
                <a:pos x="0" y="1392"/>
              </a:cxn>
            </a:cxnLst>
            <a:rect l="0" t="0" r="r" b="b"/>
            <a:pathLst>
              <a:path w="1526" h="1393">
                <a:moveTo>
                  <a:pt x="0" y="1392"/>
                </a:moveTo>
                <a:lnTo>
                  <a:pt x="0" y="0"/>
                </a:lnTo>
                <a:lnTo>
                  <a:pt x="1525" y="0"/>
                </a:lnTo>
                <a:lnTo>
                  <a:pt x="1525" y="1392"/>
                </a:lnTo>
                <a:lnTo>
                  <a:pt x="0" y="1392"/>
                </a:lnTo>
              </a:path>
            </a:pathLst>
          </a:custGeom>
          <a:solidFill>
            <a:schemeClr val="bg1">
              <a:lumMod val="9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Hashing-based Deduplication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271590" y="3979699"/>
            <a:ext cx="1303243" cy="4129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50000"/>
              </a:lnSpc>
            </a:pPr>
            <a:r>
              <a: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</a:p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for </a:t>
            </a:r>
            <a:r>
              <a: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partition </a:t>
            </a:r>
            <a:r>
              <a:rPr lang="en-US" sz="1400" b="1" dirty="0" err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</a:t>
            </a:r>
            <a:endParaRPr lang="en-US" sz="14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7512631" y="3485301"/>
            <a:ext cx="230187" cy="247650"/>
          </a:xfrm>
          <a:custGeom>
            <a:avLst/>
            <a:gdLst/>
            <a:ahLst/>
            <a:cxnLst>
              <a:cxn ang="0">
                <a:pos x="0" y="155"/>
              </a:cxn>
              <a:cxn ang="0">
                <a:pos x="0" y="0"/>
              </a:cxn>
              <a:cxn ang="0">
                <a:pos x="144" y="0"/>
              </a:cxn>
              <a:cxn ang="0">
                <a:pos x="144" y="155"/>
              </a:cxn>
              <a:cxn ang="0">
                <a:pos x="0" y="155"/>
              </a:cxn>
            </a:cxnLst>
            <a:rect l="0" t="0" r="r" b="b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7805891" y="4687039"/>
            <a:ext cx="168475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 </a:t>
            </a:r>
            <a:r>
              <a:rPr lang="en-US" sz="18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buffer pages</a:t>
            </a:r>
            <a:endParaRPr lang="en-US" sz="18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6758147" y="3619560"/>
            <a:ext cx="758221" cy="1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62284" y="5045814"/>
            <a:ext cx="194786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Partitioning</a:t>
            </a:r>
            <a:endParaRPr lang="en-US" sz="24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480725" y="5050282"/>
            <a:ext cx="225974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Deduplication</a:t>
            </a:r>
            <a:endParaRPr lang="en-US" sz="24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4" name="Freeform 69"/>
          <p:cNvSpPr>
            <a:spLocks/>
          </p:cNvSpPr>
          <p:nvPr/>
        </p:nvSpPr>
        <p:spPr bwMode="auto">
          <a:xfrm>
            <a:off x="2700334" y="2361352"/>
            <a:ext cx="2671763" cy="2289175"/>
          </a:xfrm>
          <a:custGeom>
            <a:avLst/>
            <a:gdLst/>
            <a:ahLst/>
            <a:cxnLst>
              <a:cxn ang="0">
                <a:pos x="0" y="1441"/>
              </a:cxn>
              <a:cxn ang="0">
                <a:pos x="0" y="0"/>
              </a:cxn>
              <a:cxn ang="0">
                <a:pos x="1682" y="0"/>
              </a:cxn>
              <a:cxn ang="0">
                <a:pos x="1682" y="1441"/>
              </a:cxn>
              <a:cxn ang="0">
                <a:pos x="0" y="1441"/>
              </a:cxn>
            </a:cxnLst>
            <a:rect l="0" t="0" r="r" b="b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solidFill>
            <a:schemeClr val="bg1">
              <a:lumMod val="9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7" name="Rectangle 62"/>
          <p:cNvSpPr>
            <a:spLocks noChangeArrowheads="1"/>
          </p:cNvSpPr>
          <p:nvPr/>
        </p:nvSpPr>
        <p:spPr bwMode="auto">
          <a:xfrm>
            <a:off x="3221377" y="4687039"/>
            <a:ext cx="16843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 </a:t>
            </a:r>
            <a:r>
              <a:rPr lang="en-US" sz="18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buffer pages</a:t>
            </a:r>
            <a:endParaRPr lang="en-US" sz="18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5" name="Freeform 70"/>
          <p:cNvSpPr>
            <a:spLocks/>
          </p:cNvSpPr>
          <p:nvPr/>
        </p:nvSpPr>
        <p:spPr bwMode="auto">
          <a:xfrm>
            <a:off x="3077110" y="3680564"/>
            <a:ext cx="272750" cy="269875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0" y="0"/>
              </a:cxn>
              <a:cxn ang="0">
                <a:pos x="210" y="0"/>
              </a:cxn>
              <a:cxn ang="0">
                <a:pos x="210" y="169"/>
              </a:cxn>
              <a:cxn ang="0">
                <a:pos x="0" y="169"/>
              </a:cxn>
            </a:cxnLst>
            <a:rect l="0" t="0" r="r" b="b"/>
            <a:pathLst>
              <a:path w="211" h="170">
                <a:moveTo>
                  <a:pt x="0" y="169"/>
                </a:moveTo>
                <a:lnTo>
                  <a:pt x="0" y="0"/>
                </a:lnTo>
                <a:lnTo>
                  <a:pt x="210" y="0"/>
                </a:lnTo>
                <a:lnTo>
                  <a:pt x="210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6" name="Rectangle 84"/>
          <p:cNvSpPr>
            <a:spLocks noChangeArrowheads="1"/>
          </p:cNvSpPr>
          <p:nvPr/>
        </p:nvSpPr>
        <p:spPr bwMode="auto">
          <a:xfrm>
            <a:off x="2816222" y="3261464"/>
            <a:ext cx="7413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INPUT</a:t>
            </a:r>
          </a:p>
        </p:txBody>
      </p:sp>
      <p:sp>
        <p:nvSpPr>
          <p:cNvPr id="80" name="Rectangle 88"/>
          <p:cNvSpPr>
            <a:spLocks noChangeArrowheads="1"/>
          </p:cNvSpPr>
          <p:nvPr/>
        </p:nvSpPr>
        <p:spPr bwMode="auto">
          <a:xfrm>
            <a:off x="5368975" y="1968349"/>
            <a:ext cx="1639874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(Partitions</a:t>
            </a:r>
            <a:r>
              <a:rPr lang="en-US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of)</a:t>
            </a:r>
          </a:p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T</a:t>
            </a:r>
            <a:endParaRPr lang="en-US" sz="18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1475816" y="2219144"/>
            <a:ext cx="896938" cy="2471788"/>
            <a:chOff x="1475816" y="2219144"/>
            <a:chExt cx="896938" cy="2471788"/>
          </a:xfrm>
        </p:grpSpPr>
        <p:sp>
          <p:nvSpPr>
            <p:cNvPr id="3" name="Can 2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1750359" y="2219144"/>
              <a:ext cx="34785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Rectangle 97"/>
            <p:cNvSpPr>
              <a:spLocks noChangeArrowheads="1"/>
            </p:cNvSpPr>
            <p:nvPr/>
          </p:nvSpPr>
          <p:spPr bwMode="auto">
            <a:xfrm>
              <a:off x="1769266" y="30138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Rectangle 98"/>
            <p:cNvSpPr>
              <a:spLocks noChangeArrowheads="1"/>
            </p:cNvSpPr>
            <p:nvPr/>
          </p:nvSpPr>
          <p:spPr bwMode="auto">
            <a:xfrm>
              <a:off x="1769266" y="3471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Rectangle 99"/>
            <p:cNvSpPr>
              <a:spLocks noChangeArrowheads="1"/>
            </p:cNvSpPr>
            <p:nvPr/>
          </p:nvSpPr>
          <p:spPr bwMode="auto">
            <a:xfrm>
              <a:off x="1769266" y="4233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Rectangle 100"/>
            <p:cNvSpPr>
              <a:spLocks noChangeArrowheads="1"/>
            </p:cNvSpPr>
            <p:nvPr/>
          </p:nvSpPr>
          <p:spPr bwMode="auto">
            <a:xfrm>
              <a:off x="1588291" y="3658333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sp>
        <p:nvSpPr>
          <p:cNvPr id="90" name="Line 106"/>
          <p:cNvSpPr>
            <a:spLocks noChangeShapeType="1"/>
          </p:cNvSpPr>
          <p:nvPr/>
        </p:nvSpPr>
        <p:spPr bwMode="auto">
          <a:xfrm flipV="1">
            <a:off x="2372719" y="3804746"/>
            <a:ext cx="706811" cy="331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4" name="Line 110"/>
          <p:cNvSpPr>
            <a:spLocks noChangeShapeType="1"/>
          </p:cNvSpPr>
          <p:nvPr/>
        </p:nvSpPr>
        <p:spPr bwMode="auto">
          <a:xfrm flipV="1">
            <a:off x="5180008" y="3101009"/>
            <a:ext cx="637695" cy="232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5" name="Line 111"/>
          <p:cNvSpPr>
            <a:spLocks noChangeShapeType="1"/>
          </p:cNvSpPr>
          <p:nvPr/>
        </p:nvSpPr>
        <p:spPr bwMode="auto">
          <a:xfrm flipV="1">
            <a:off x="5180008" y="3591339"/>
            <a:ext cx="637695" cy="389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Line 112"/>
          <p:cNvSpPr>
            <a:spLocks noChangeShapeType="1"/>
          </p:cNvSpPr>
          <p:nvPr/>
        </p:nvSpPr>
        <p:spPr bwMode="auto">
          <a:xfrm>
            <a:off x="5180009" y="4424530"/>
            <a:ext cx="650948" cy="169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3352800" y="2365094"/>
            <a:ext cx="2046780" cy="2188596"/>
            <a:chOff x="3352800" y="2365094"/>
            <a:chExt cx="2046780" cy="2188596"/>
          </a:xfrm>
        </p:grpSpPr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3852681" y="2365094"/>
              <a:ext cx="1546899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Partition buffers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4894833" y="3169389"/>
              <a:ext cx="324863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  <p:sp>
          <p:nvSpPr>
            <p:cNvPr id="75" name="Freeform 83"/>
            <p:cNvSpPr>
              <a:spLocks/>
            </p:cNvSpPr>
            <p:nvPr/>
          </p:nvSpPr>
          <p:spPr bwMode="auto">
            <a:xfrm>
              <a:off x="4859334" y="4266352"/>
              <a:ext cx="32067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 useBgFill="1"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4884267" y="2621312"/>
              <a:ext cx="335430" cy="304800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3593742" y="3304245"/>
              <a:ext cx="52899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  <a:endParaRPr lang="en-US" sz="2800" b="1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4797141" y="3965998"/>
              <a:ext cx="471488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B-1</a:t>
              </a:r>
            </a:p>
          </p:txBody>
        </p:sp>
        <p:sp>
          <p:nvSpPr>
            <p:cNvPr id="91" name="Line 107"/>
            <p:cNvSpPr>
              <a:spLocks noChangeShapeType="1"/>
            </p:cNvSpPr>
            <p:nvPr/>
          </p:nvSpPr>
          <p:spPr bwMode="auto">
            <a:xfrm flipV="1">
              <a:off x="4230684" y="3007320"/>
              <a:ext cx="635300" cy="80818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Line 108"/>
            <p:cNvSpPr>
              <a:spLocks noChangeShapeType="1"/>
            </p:cNvSpPr>
            <p:nvPr/>
          </p:nvSpPr>
          <p:spPr bwMode="auto">
            <a:xfrm flipV="1">
              <a:off x="4230684" y="3596354"/>
              <a:ext cx="635300" cy="2191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Line 109"/>
            <p:cNvSpPr>
              <a:spLocks noChangeShapeType="1"/>
            </p:cNvSpPr>
            <p:nvPr/>
          </p:nvSpPr>
          <p:spPr bwMode="auto">
            <a:xfrm>
              <a:off x="4230684" y="3815502"/>
              <a:ext cx="628650" cy="603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Freeform 113"/>
            <p:cNvSpPr>
              <a:spLocks/>
            </p:cNvSpPr>
            <p:nvPr/>
          </p:nvSpPr>
          <p:spPr bwMode="auto">
            <a:xfrm>
              <a:off x="4868364" y="3428152"/>
              <a:ext cx="31164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Freeform 114"/>
            <p:cNvSpPr>
              <a:spLocks/>
            </p:cNvSpPr>
            <p:nvPr/>
          </p:nvSpPr>
          <p:spPr bwMode="auto">
            <a:xfrm>
              <a:off x="4864158" y="2894752"/>
              <a:ext cx="315851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 flipV="1">
              <a:off x="3352800" y="3815255"/>
              <a:ext cx="877885" cy="24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00"/>
            <p:cNvSpPr>
              <a:spLocks noChangeArrowheads="1"/>
            </p:cNvSpPr>
            <p:nvPr/>
          </p:nvSpPr>
          <p:spPr bwMode="auto">
            <a:xfrm>
              <a:off x="4673242" y="3537617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318119" y="2321679"/>
            <a:ext cx="160941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Hash table for </a:t>
            </a:r>
            <a:br>
              <a:rPr lang="en-US" sz="16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</a:br>
            <a:r>
              <a:rPr lang="en-US" sz="16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partition </a:t>
            </a:r>
            <a:r>
              <a:rPr lang="en-US" sz="1600" b="1" dirty="0" err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</a:t>
            </a:r>
            <a:endParaRPr lang="en-US" sz="16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0054649" y="2219143"/>
            <a:ext cx="939361" cy="2471789"/>
            <a:chOff x="10054649" y="2219143"/>
            <a:chExt cx="939361" cy="2471789"/>
          </a:xfrm>
        </p:grpSpPr>
        <p:sp>
          <p:nvSpPr>
            <p:cNvPr id="118" name="Can 117"/>
            <p:cNvSpPr/>
            <p:nvPr/>
          </p:nvSpPr>
          <p:spPr>
            <a:xfrm>
              <a:off x="10112374" y="2612115"/>
              <a:ext cx="823913" cy="2078817"/>
            </a:xfrm>
            <a:prstGeom prst="can">
              <a:avLst>
                <a:gd name="adj" fmla="val 15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10416171" y="3007320"/>
              <a:ext cx="228600" cy="246063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10416171" y="3364508"/>
              <a:ext cx="228600" cy="247650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10416171" y="4129683"/>
              <a:ext cx="228600" cy="246063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10054649" y="2219143"/>
              <a:ext cx="93936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Output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4" name="Rectangle 100"/>
            <p:cNvSpPr>
              <a:spLocks noChangeArrowheads="1"/>
            </p:cNvSpPr>
            <p:nvPr/>
          </p:nvSpPr>
          <p:spPr bwMode="auto">
            <a:xfrm>
              <a:off x="10198541" y="3494852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sp>
        <p:nvSpPr>
          <p:cNvPr id="55" name="Line 60"/>
          <p:cNvSpPr>
            <a:spLocks noChangeShapeType="1"/>
          </p:cNvSpPr>
          <p:nvPr/>
        </p:nvSpPr>
        <p:spPr bwMode="auto">
          <a:xfrm flipV="1">
            <a:off x="9755843" y="3414681"/>
            <a:ext cx="355086" cy="1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731989" y="2708148"/>
            <a:ext cx="1452204" cy="1658938"/>
            <a:chOff x="3823385" y="2894752"/>
            <a:chExt cx="1452204" cy="1658938"/>
          </a:xfrm>
        </p:grpSpPr>
        <p:sp>
          <p:nvSpPr>
            <p:cNvPr id="134" name="Freeform 83"/>
            <p:cNvSpPr>
              <a:spLocks/>
            </p:cNvSpPr>
            <p:nvPr/>
          </p:nvSpPr>
          <p:spPr bwMode="auto">
            <a:xfrm>
              <a:off x="4859334" y="4266352"/>
              <a:ext cx="32067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6" name="Rectangle 86"/>
            <p:cNvSpPr>
              <a:spLocks noChangeArrowheads="1"/>
            </p:cNvSpPr>
            <p:nvPr/>
          </p:nvSpPr>
          <p:spPr bwMode="auto">
            <a:xfrm>
              <a:off x="3823385" y="3264495"/>
              <a:ext cx="52899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  <a:endParaRPr lang="en-US" sz="2800" b="1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8" name="Line 107"/>
            <p:cNvSpPr>
              <a:spLocks noChangeShapeType="1"/>
            </p:cNvSpPr>
            <p:nvPr/>
          </p:nvSpPr>
          <p:spPr bwMode="auto">
            <a:xfrm flipV="1">
              <a:off x="4230684" y="3056545"/>
              <a:ext cx="628650" cy="75895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9" name="Line 108"/>
            <p:cNvSpPr>
              <a:spLocks noChangeShapeType="1"/>
            </p:cNvSpPr>
            <p:nvPr/>
          </p:nvSpPr>
          <p:spPr bwMode="auto">
            <a:xfrm flipV="1">
              <a:off x="4230684" y="3596354"/>
              <a:ext cx="635300" cy="2191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0" name="Line 109"/>
            <p:cNvSpPr>
              <a:spLocks noChangeShapeType="1"/>
            </p:cNvSpPr>
            <p:nvPr/>
          </p:nvSpPr>
          <p:spPr bwMode="auto">
            <a:xfrm>
              <a:off x="4230684" y="3815502"/>
              <a:ext cx="628650" cy="603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1" name="Freeform 113"/>
            <p:cNvSpPr>
              <a:spLocks/>
            </p:cNvSpPr>
            <p:nvPr/>
          </p:nvSpPr>
          <p:spPr bwMode="auto">
            <a:xfrm>
              <a:off x="4868364" y="3428152"/>
              <a:ext cx="31164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4864158" y="2894752"/>
              <a:ext cx="315851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H="1">
              <a:off x="3836071" y="3808458"/>
              <a:ext cx="389563" cy="398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00"/>
            <p:cNvSpPr>
              <a:spLocks noChangeArrowheads="1"/>
            </p:cNvSpPr>
            <p:nvPr/>
          </p:nvSpPr>
          <p:spPr bwMode="auto">
            <a:xfrm>
              <a:off x="4777054" y="3721419"/>
              <a:ext cx="49853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</p:grpSp>
      <p:sp>
        <p:nvSpPr>
          <p:cNvPr id="146" name="Freeform 28"/>
          <p:cNvSpPr>
            <a:spLocks/>
          </p:cNvSpPr>
          <p:nvPr/>
        </p:nvSpPr>
        <p:spPr bwMode="auto">
          <a:xfrm>
            <a:off x="8708354" y="2627858"/>
            <a:ext cx="453143" cy="188792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0" y="0"/>
              </a:cxn>
              <a:cxn ang="0">
                <a:pos x="1101" y="0"/>
              </a:cxn>
              <a:cxn ang="0">
                <a:pos x="1101" y="230"/>
              </a:cxn>
              <a:cxn ang="0">
                <a:pos x="0" y="230"/>
              </a:cxn>
            </a:cxnLst>
            <a:rect l="0" t="0" r="r" b="b"/>
            <a:pathLst>
              <a:path w="1102" h="231">
                <a:moveTo>
                  <a:pt x="0" y="230"/>
                </a:moveTo>
                <a:lnTo>
                  <a:pt x="0" y="0"/>
                </a:lnTo>
                <a:lnTo>
                  <a:pt x="1101" y="0"/>
                </a:lnTo>
                <a:lnTo>
                  <a:pt x="1101" y="230"/>
                </a:lnTo>
                <a:lnTo>
                  <a:pt x="0" y="2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9" name="Freeform 83"/>
          <p:cNvSpPr>
            <a:spLocks/>
          </p:cNvSpPr>
          <p:nvPr/>
        </p:nvSpPr>
        <p:spPr bwMode="auto">
          <a:xfrm>
            <a:off x="9435481" y="3261464"/>
            <a:ext cx="320675" cy="287338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265" y="0"/>
              </a:cxn>
              <a:cxn ang="0">
                <a:pos x="265" y="180"/>
              </a:cxn>
              <a:cxn ang="0">
                <a:pos x="0" y="180"/>
              </a:cxn>
            </a:cxnLst>
            <a:rect l="0" t="0" r="r" b="b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0" name="Right Brace 149"/>
          <p:cNvSpPr/>
          <p:nvPr/>
        </p:nvSpPr>
        <p:spPr>
          <a:xfrm>
            <a:off x="9193223" y="2627858"/>
            <a:ext cx="185903" cy="1877071"/>
          </a:xfrm>
          <a:prstGeom prst="rightBrace">
            <a:avLst>
              <a:gd name="adj1" fmla="val 30441"/>
              <a:gd name="adj2" fmla="val 407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0"/>
          <p:cNvSpPr>
            <a:spLocks noChangeArrowheads="1"/>
          </p:cNvSpPr>
          <p:nvPr/>
        </p:nvSpPr>
        <p:spPr bwMode="auto">
          <a:xfrm>
            <a:off x="9256796" y="3671684"/>
            <a:ext cx="7149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50000"/>
              </a:lnSpc>
            </a:pPr>
            <a:r>
              <a:rPr lang="en-US" sz="12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Output </a:t>
            </a:r>
            <a:endParaRPr lang="en-US" sz="12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algn="ctr" eaLnBrk="0" hangingPunct="0"/>
            <a:r>
              <a:rPr lang="en-US" sz="12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buffer</a:t>
            </a:r>
            <a:endParaRPr lang="en-US" sz="12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/>
      <p:bldP spid="10" grpId="0" animBg="1"/>
      <p:bldP spid="35" grpId="0"/>
      <p:bldP spid="53" grpId="0" animBg="1"/>
      <p:bldP spid="112" grpId="0"/>
      <p:bldP spid="113" grpId="0"/>
      <p:bldP spid="64" grpId="0" animBg="1"/>
      <p:bldP spid="57" grpId="0"/>
      <p:bldP spid="65" grpId="0" animBg="1"/>
      <p:bldP spid="76" grpId="0"/>
      <p:bldP spid="80" grpId="0"/>
      <p:bldP spid="90" grpId="0" animBg="1"/>
      <p:bldP spid="94" grpId="0" animBg="1"/>
      <p:bldP spid="95" grpId="0" animBg="1"/>
      <p:bldP spid="96" grpId="0" animBg="1"/>
      <p:bldP spid="9" grpId="0"/>
      <p:bldP spid="55" grpId="0" animBg="1"/>
      <p:bldP spid="146" grpId="0" animBg="1"/>
      <p:bldP spid="149" grpId="0" animBg="1"/>
      <p:bldP spid="150" grpId="0" animBg="1"/>
      <p:bldP spid="15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4000" dirty="0" smtClean="0"/>
                  <a:t>Split the input into B-1 partitions using </a:t>
                </a:r>
                <a:r>
                  <a:rPr lang="en-US" sz="4000" b="1" dirty="0" smtClean="0"/>
                  <a:t>h</a:t>
                </a:r>
                <a:r>
                  <a:rPr lang="en-US" sz="4000" b="1" baseline="-25000" dirty="0" smtClean="0"/>
                  <a:t>1</a:t>
                </a:r>
                <a:r>
                  <a:rPr lang="en-US" sz="4000" b="1" dirty="0" smtClean="0"/>
                  <a:t> </a:t>
                </a:r>
                <a:r>
                  <a:rPr lang="en-US" sz="4000" dirty="0" smtClean="0"/>
                  <a:t>applied to the target attributes (e.g. (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, </a:t>
                </a:r>
                <a:r>
                  <a:rPr lang="en-US" sz="4000" i="1" dirty="0"/>
                  <a:t>b</a:t>
                </a:r>
                <a:r>
                  <a:rPr lang="en-US" sz="4000" dirty="0" smtClean="0"/>
                  <a:t>))</a:t>
                </a:r>
                <a:endParaRPr lang="en-US" sz="4000" baseline="-25000" dirty="0" smtClean="0"/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4000" dirty="0" smtClean="0"/>
                  <a:t>Result: B-1 partitions of projected R tuples (e.g. on 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 and </a:t>
                </a:r>
                <a:r>
                  <a:rPr lang="en-US" sz="4000" i="1" dirty="0" smtClean="0"/>
                  <a:t>b</a:t>
                </a:r>
                <a:r>
                  <a:rPr lang="en-US" sz="4000" dirty="0" smtClean="0"/>
                  <a:t>) written to disk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600" dirty="0" smtClean="0"/>
                  <a:t>(Projected) tuples in each partition are mapped to the same hash value using (</a:t>
                </a:r>
                <a:r>
                  <a:rPr lang="en-US" sz="3600" dirty="0"/>
                  <a:t>e</a:t>
                </a:r>
                <a:r>
                  <a:rPr lang="en-US" sz="3600" dirty="0" smtClean="0"/>
                  <a:t>.g. </a:t>
                </a:r>
                <a:r>
                  <a:rPr lang="en-US" sz="3600" b="1" dirty="0" smtClean="0"/>
                  <a:t>h</a:t>
                </a:r>
                <a:r>
                  <a:rPr lang="en-US" sz="3600" b="1" baseline="-25000" dirty="0" smtClean="0"/>
                  <a:t>1</a:t>
                </a:r>
                <a:r>
                  <a:rPr lang="en-US" sz="3600" dirty="0" smtClean="0"/>
                  <a:t>(</a:t>
                </a:r>
                <a:r>
                  <a:rPr lang="en-US" sz="3600" i="1" dirty="0" smtClean="0"/>
                  <a:t>a</a:t>
                </a:r>
                <a:r>
                  <a:rPr lang="en-US" sz="3600" dirty="0" smtClean="0"/>
                  <a:t>, </a:t>
                </a:r>
                <a:r>
                  <a:rPr lang="en-US" sz="3600" i="1" dirty="0" smtClean="0"/>
                  <a:t>b</a:t>
                </a:r>
                <a:r>
                  <a:rPr lang="en-US" sz="3600" dirty="0" smtClean="0"/>
                  <a:t>) of all the tuples in a specific partition are the same)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600" dirty="0" smtClean="0"/>
                  <a:t>Call the collection of partitions T</a:t>
                </a:r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4000" dirty="0" smtClean="0"/>
                  <a:t>Two tuples belonging to different partitions in T are guaranteed not to be duplicates</a:t>
                </a:r>
              </a:p>
              <a:p>
                <a:pPr marL="228600" lvl="2">
                  <a:lnSpc>
                    <a:spcPct val="110000"/>
                  </a:lnSpc>
                </a:pPr>
                <a:r>
                  <a:rPr lang="en-US" sz="4000" dirty="0"/>
                  <a:t>Each partition in T contains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40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/>
                          <m:t>N</m:t>
                        </m:r>
                        <m:r>
                          <m:rPr>
                            <m:nor/>
                          </m:rPr>
                          <a:rPr lang="en-US" sz="4000" baseline="-2500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/>
                          <m:t>B</m:t>
                        </m:r>
                        <m:r>
                          <m:rPr>
                            <m:nor/>
                          </m:rPr>
                          <a:rPr lang="en-US" sz="4000"/>
                          <m:t>−1</m:t>
                        </m:r>
                      </m:den>
                    </m:f>
                  </m:oMath>
                </a14:m>
                <a:r>
                  <a:rPr lang="en-US" sz="4000" dirty="0"/>
                  <a:t> </a:t>
                </a:r>
                <a:r>
                  <a:rPr lang="en-US" sz="4000" dirty="0" smtClean="0"/>
                  <a:t>pages (assuming uniformity)</a:t>
                </a:r>
                <a:endParaRPr lang="en-US" sz="40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185" t="-2577" r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Partitioning Phase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DBMS </a:t>
            </a:r>
            <a:r>
              <a:rPr lang="en-US" sz="4800" dirty="0"/>
              <a:t>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5" y="2751220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sz="1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900051" y="2751808"/>
            <a:ext cx="6186800" cy="950258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92500"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sz="4000" dirty="0" smtClean="0"/>
                  <a:t>Read </a:t>
                </a:r>
                <a:r>
                  <a:rPr lang="en-US" sz="4000" dirty="0"/>
                  <a:t>each partition into memory and use an in-memory hash table </a:t>
                </a:r>
                <a:r>
                  <a:rPr lang="en-US" sz="4000" dirty="0" smtClean="0"/>
                  <a:t>with </a:t>
                </a:r>
                <a:r>
                  <a:rPr lang="en-US" sz="4000" b="1" dirty="0" smtClean="0"/>
                  <a:t>h</a:t>
                </a:r>
                <a:r>
                  <a:rPr lang="en-US" sz="4000" b="1" baseline="-25000" dirty="0" smtClean="0"/>
                  <a:t>2</a:t>
                </a:r>
                <a:r>
                  <a:rPr lang="en-US" sz="4000" dirty="0" smtClean="0"/>
                  <a:t> </a:t>
                </a:r>
                <a:r>
                  <a:rPr lang="en-US" sz="4000" dirty="0"/>
                  <a:t>to remove </a:t>
                </a:r>
                <a:r>
                  <a:rPr lang="en-US" sz="4000" dirty="0" smtClean="0"/>
                  <a:t>duplicates</a:t>
                </a:r>
              </a:p>
              <a:p>
                <a:pPr lvl="1"/>
                <a:r>
                  <a:rPr lang="en-US" sz="3600" dirty="0" smtClean="0"/>
                  <a:t>If there is a collision, check and drop duplicates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sz="4000" dirty="0" smtClean="0"/>
                  <a:t>Size of hash table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 charset="0"/>
                      </a:rPr>
                      <m:t>F</m:t>
                    </m:r>
                    <m:f>
                      <m:fPr>
                        <m:ctrlPr>
                          <a:rPr lang="mr-IN" sz="40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/>
                          <m:t>N</m:t>
                        </m:r>
                        <m:r>
                          <m:rPr>
                            <m:nor/>
                          </m:rPr>
                          <a:rPr lang="en-US" sz="4000" baseline="-2500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/>
                          <m:t>B</m:t>
                        </m:r>
                        <m:r>
                          <m:rPr>
                            <m:nor/>
                          </m:rPr>
                          <a:rPr lang="en-US" sz="4000"/>
                          <m:t>−1</m:t>
                        </m:r>
                      </m:den>
                    </m:f>
                  </m:oMath>
                </a14:m>
                <a:r>
                  <a:rPr lang="en-US" sz="4000" dirty="0" smtClean="0"/>
                  <a:t> pages</a:t>
                </a:r>
              </a:p>
              <a:p>
                <a:pPr lvl="1"/>
                <a:r>
                  <a:rPr lang="en-US" sz="3600" dirty="0" smtClean="0"/>
                  <a:t>F is the </a:t>
                </a:r>
                <a:r>
                  <a:rPr lang="en-US" sz="3600" i="1" dirty="0" smtClean="0"/>
                  <a:t>fudge factor</a:t>
                </a:r>
                <a:r>
                  <a:rPr lang="en-US" sz="3600" dirty="0" smtClean="0"/>
                  <a:t> of </a:t>
                </a:r>
                <a:r>
                  <a:rPr lang="en-US" sz="3600" b="1" dirty="0"/>
                  <a:t>h</a:t>
                </a:r>
                <a:r>
                  <a:rPr lang="en-US" sz="3600" b="1" baseline="-25000" dirty="0"/>
                  <a:t>2</a:t>
                </a:r>
                <a:r>
                  <a:rPr lang="en-US" sz="3600" dirty="0" smtClean="0"/>
                  <a:t>; i.e. the increase in size between the partition and the hash table for the partition (F ≈ 1.4)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sz="3800" dirty="0" smtClean="0"/>
                  <a:t>To have enough memory pages, we roughly need </a:t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charset="0"/>
                      </a:rPr>
                      <m:t>B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3600">
                        <a:latin typeface="Cambria Math" charset="0"/>
                      </a:rPr>
                      <m:t>F</m:t>
                    </m:r>
                    <m:f>
                      <m:fPr>
                        <m:ctrlPr>
                          <a:rPr lang="mr-I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/>
                          <m:t>N</m:t>
                        </m:r>
                        <m:r>
                          <m:rPr>
                            <m:nor/>
                          </m:rPr>
                          <a:rPr lang="en-US" sz="3600" baseline="-2500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/>
                          <m:t>B</m:t>
                        </m:r>
                        <m:r>
                          <m:rPr>
                            <m:nor/>
                          </m:rPr>
                          <a:rPr lang="en-US" sz="3600"/>
                          <m:t>−1</m:t>
                        </m:r>
                      </m:den>
                    </m:f>
                  </m:oMath>
                </a14:m>
                <a:r>
                  <a:rPr lang="en-US" sz="3800" dirty="0" smtClean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charset="0"/>
                      </a:rPr>
                      <m:t>B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3600" b="0" i="0" smtClean="0"/>
                          <m:t>FN</m:t>
                        </m:r>
                        <m:r>
                          <m:rPr>
                            <m:nor/>
                          </m:rPr>
                          <a:rPr lang="en-US" sz="3600" b="0" i="0" baseline="-25000" smtClean="0"/>
                          <m:t>T</m:t>
                        </m:r>
                      </m:e>
                    </m:rad>
                  </m:oMath>
                </a14:m>
                <a:r>
                  <a:rPr lang="en-US" sz="3800" dirty="0" smtClean="0"/>
                  <a:t> pages</a:t>
                </a:r>
                <a:endParaRPr lang="en-US" sz="3800" dirty="0"/>
              </a:p>
              <a:p>
                <a:endParaRPr lang="en-US" sz="40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509" t="-3067" r="-1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Deduplication Phase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Usually</a:t>
            </a:r>
            <a:r>
              <a:rPr lang="en-US" sz="4000" dirty="0"/>
              <a:t>, I/O cost is the </a:t>
            </a:r>
            <a:r>
              <a:rPr lang="en-US" sz="4000" dirty="0" smtClean="0"/>
              <a:t>same = </a:t>
            </a:r>
            <a:r>
              <a:rPr lang="en-US" sz="4000" dirty="0"/>
              <a:t>N</a:t>
            </a:r>
            <a:r>
              <a:rPr lang="en-US" sz="4000" baseline="-25000" dirty="0"/>
              <a:t>R</a:t>
            </a:r>
            <a:r>
              <a:rPr lang="en-US" sz="4000" dirty="0"/>
              <a:t> + 2N</a:t>
            </a:r>
            <a:r>
              <a:rPr lang="en-US" sz="4000" baseline="-25000" dirty="0"/>
              <a:t>T</a:t>
            </a:r>
            <a:r>
              <a:rPr lang="en-US" sz="4000" dirty="0"/>
              <a:t> (why</a:t>
            </a:r>
            <a:r>
              <a:rPr lang="en-US" sz="4000" dirty="0" smtClean="0"/>
              <a:t>?)</a:t>
            </a:r>
          </a:p>
          <a:p>
            <a:endParaRPr lang="en-US" sz="4000" dirty="0"/>
          </a:p>
          <a:p>
            <a:r>
              <a:rPr lang="en-US" sz="4000" dirty="0" smtClean="0"/>
              <a:t>In practice, sorting-based is popular for projection</a:t>
            </a:r>
          </a:p>
          <a:p>
            <a:pPr lvl="1"/>
            <a:r>
              <a:rPr lang="en-US" sz="3600" dirty="0" smtClean="0"/>
              <a:t>Gives </a:t>
            </a:r>
            <a:r>
              <a:rPr lang="en-US" sz="3600" dirty="0"/>
              <a:t>sorted result (preferred)</a:t>
            </a:r>
          </a:p>
          <a:p>
            <a:pPr lvl="1"/>
            <a:r>
              <a:rPr lang="en-US" sz="3600" dirty="0" smtClean="0"/>
              <a:t>Handles skewed data better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Sort- vs. Hashing-based Deduplication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3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I</a:t>
            </a:r>
            <a:r>
              <a:rPr lang="en-US" sz="4000" dirty="0" smtClean="0"/>
              <a:t>ndex </a:t>
            </a:r>
            <a:r>
              <a:rPr lang="en-US" sz="4000" dirty="0"/>
              <a:t>with </a:t>
            </a:r>
            <a:r>
              <a:rPr lang="en-US" sz="4000" dirty="0" smtClean="0"/>
              <a:t>projection list </a:t>
            </a:r>
            <a:r>
              <a:rPr lang="en-US" sz="4000" dirty="0"/>
              <a:t>as </a:t>
            </a:r>
            <a:r>
              <a:rPr lang="en-US" sz="4000" i="1" dirty="0"/>
              <a:t>subset</a:t>
            </a:r>
            <a:r>
              <a:rPr lang="en-US" sz="4000" dirty="0"/>
              <a:t> of </a:t>
            </a:r>
            <a:r>
              <a:rPr lang="en-US" sz="4000" dirty="0" smtClean="0"/>
              <a:t>index key (</a:t>
            </a:r>
            <a:r>
              <a:rPr lang="en-US" sz="4000" i="1" dirty="0" smtClean="0"/>
              <a:t>index-only scan)</a:t>
            </a:r>
            <a:endParaRPr lang="en-US" sz="4000" dirty="0"/>
          </a:p>
          <a:p>
            <a:pPr lvl="1"/>
            <a:r>
              <a:rPr lang="en-US" sz="3600" dirty="0" smtClean="0"/>
              <a:t>Use </a:t>
            </a:r>
            <a:r>
              <a:rPr lang="en-US" sz="3600" dirty="0"/>
              <a:t>only </a:t>
            </a:r>
            <a:r>
              <a:rPr lang="en-US" sz="3600" dirty="0" smtClean="0"/>
              <a:t>key values as the T for </a:t>
            </a:r>
            <a:r>
              <a:rPr lang="en-US" sz="3600" dirty="0"/>
              <a:t>sorting/hashing</a:t>
            </a:r>
          </a:p>
          <a:p>
            <a:r>
              <a:rPr lang="en-US" sz="4000" dirty="0" smtClean="0"/>
              <a:t>Tree-based </a:t>
            </a:r>
            <a:r>
              <a:rPr lang="en-US" sz="4000" dirty="0"/>
              <a:t>index with </a:t>
            </a:r>
            <a:r>
              <a:rPr lang="en-US" sz="4000" dirty="0" smtClean="0"/>
              <a:t>projection list </a:t>
            </a:r>
            <a:r>
              <a:rPr lang="en-US" sz="4000" dirty="0"/>
              <a:t>as </a:t>
            </a:r>
            <a:r>
              <a:rPr lang="en-US" sz="4000" i="1" dirty="0"/>
              <a:t>prefix </a:t>
            </a:r>
            <a:r>
              <a:rPr lang="en-US" sz="4000" dirty="0"/>
              <a:t>of </a:t>
            </a:r>
            <a:r>
              <a:rPr lang="en-US" sz="4000" dirty="0" smtClean="0"/>
              <a:t>index key</a:t>
            </a:r>
            <a:endParaRPr lang="en-US" sz="4000" dirty="0"/>
          </a:p>
          <a:p>
            <a:pPr lvl="1"/>
            <a:r>
              <a:rPr lang="en-US" sz="3600" dirty="0" smtClean="0"/>
              <a:t>Leaf </a:t>
            </a:r>
            <a:r>
              <a:rPr lang="en-US" sz="3600" dirty="0"/>
              <a:t>pages are already sorted on </a:t>
            </a:r>
            <a:r>
              <a:rPr lang="en-US" sz="3600" dirty="0" smtClean="0"/>
              <a:t>projection list</a:t>
            </a:r>
          </a:p>
          <a:p>
            <a:pPr lvl="1"/>
            <a:r>
              <a:rPr lang="en-US" sz="3600" dirty="0" smtClean="0"/>
              <a:t>Just </a:t>
            </a:r>
            <a:r>
              <a:rPr lang="en-US" sz="3600" dirty="0"/>
              <a:t>scan them in </a:t>
            </a:r>
            <a:r>
              <a:rPr lang="en-US" sz="3600" dirty="0" smtClean="0"/>
              <a:t>order, project out </a:t>
            </a:r>
            <a:r>
              <a:rPr lang="en-US" sz="3600" dirty="0"/>
              <a:t>and </a:t>
            </a:r>
            <a:r>
              <a:rPr lang="en-US" sz="3600" dirty="0" err="1"/>
              <a:t>deduplicate</a:t>
            </a:r>
            <a:r>
              <a:rPr lang="en-US" sz="3600" dirty="0"/>
              <a:t> </a:t>
            </a:r>
            <a:r>
              <a:rPr lang="en-US" sz="3600" dirty="0" smtClean="0"/>
              <a:t>on-the-fly</a:t>
            </a:r>
            <a:endParaRPr lang="en-US" sz="3600" dirty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Indexes for Projection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Selection operation</a:t>
            </a:r>
          </a:p>
          <a:p>
            <a:pPr lvl="1"/>
            <a:r>
              <a:rPr lang="en-US" sz="3600" dirty="0" smtClean="0"/>
              <a:t>Access paths</a:t>
            </a:r>
          </a:p>
          <a:p>
            <a:pPr lvl="2"/>
            <a:r>
              <a:rPr lang="en-US" sz="3200" dirty="0" smtClean="0"/>
              <a:t>Scan vs utilize matching index</a:t>
            </a:r>
          </a:p>
          <a:p>
            <a:pPr lvl="1"/>
            <a:r>
              <a:rPr lang="en-US" sz="3600" dirty="0"/>
              <a:t>Use selectivity </a:t>
            </a:r>
            <a:r>
              <a:rPr lang="en-US" sz="3600" dirty="0" smtClean="0"/>
              <a:t>to decide among access paths</a:t>
            </a:r>
          </a:p>
          <a:p>
            <a:r>
              <a:rPr lang="en-US" sz="4000" dirty="0" smtClean="0"/>
              <a:t>Projection operation</a:t>
            </a:r>
            <a:endParaRPr lang="en-US" sz="4000" dirty="0"/>
          </a:p>
          <a:p>
            <a:pPr lvl="1"/>
            <a:r>
              <a:rPr lang="en-US" sz="3600" dirty="0" smtClean="0"/>
              <a:t>Sorting-based</a:t>
            </a:r>
          </a:p>
          <a:p>
            <a:pPr lvl="2"/>
            <a:r>
              <a:rPr lang="en-US" sz="3200" dirty="0" smtClean="0"/>
              <a:t>Variations on external merge-sort</a:t>
            </a:r>
          </a:p>
          <a:p>
            <a:pPr lvl="1"/>
            <a:r>
              <a:rPr lang="en-US" sz="3600" dirty="0" smtClean="0"/>
              <a:t>Hash-based</a:t>
            </a:r>
          </a:p>
          <a:p>
            <a:pPr lvl="2"/>
            <a:r>
              <a:rPr lang="en-US" sz="3200" dirty="0" smtClean="0"/>
              <a:t>2-phase algorithm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We consider </a:t>
            </a:r>
            <a:r>
              <a:rPr lang="en-US" sz="4000" dirty="0" err="1" smtClean="0"/>
              <a:t>equi</a:t>
            </a:r>
            <a:r>
              <a:rPr lang="en-US" sz="4000" dirty="0" smtClean="0"/>
              <a:t>-join</a:t>
            </a:r>
          </a:p>
          <a:p>
            <a:pPr lvl="1"/>
            <a:r>
              <a:rPr lang="en-US" sz="3600" dirty="0" smtClean="0"/>
              <a:t>Most common, important and well-studied join op</a:t>
            </a:r>
          </a:p>
          <a:p>
            <a:r>
              <a:rPr lang="en-US" sz="4000" dirty="0" smtClean="0"/>
              <a:t>Example: Course </a:t>
            </a:r>
            <a:r>
              <a:rPr lang="en-US" sz="4400" dirty="0" smtClean="0">
                <a:solidFill>
                  <a:sysClr val="windowText" lastClr="000000"/>
                </a:solidFill>
              </a:rPr>
              <a:t>⨝</a:t>
            </a:r>
            <a:r>
              <a:rPr lang="en-US" sz="4000" baseline="-25000" dirty="0" err="1" smtClean="0">
                <a:solidFill>
                  <a:sysClr val="windowText" lastClr="000000"/>
                </a:solidFill>
              </a:rPr>
              <a:t>Course.CID</a:t>
            </a:r>
            <a:r>
              <a:rPr lang="en-US" sz="4000" baseline="-25000" dirty="0" smtClean="0">
                <a:solidFill>
                  <a:sysClr val="windowText" lastClr="000000"/>
                </a:solidFill>
              </a:rPr>
              <a:t>=</a:t>
            </a:r>
            <a:r>
              <a:rPr lang="en-US" sz="4000" baseline="-25000" dirty="0" err="1" smtClean="0">
                <a:solidFill>
                  <a:sysClr val="windowText" lastClr="000000"/>
                </a:solidFill>
              </a:rPr>
              <a:t>Section.CID</a:t>
            </a:r>
            <a:r>
              <a:rPr lang="en-US" sz="4000" baseline="-25000" dirty="0" smtClean="0">
                <a:solidFill>
                  <a:sysClr val="windowText" lastClr="000000"/>
                </a:solidFill>
              </a:rPr>
              <a:t> </a:t>
            </a:r>
            <a:r>
              <a:rPr lang="en-US" sz="4000" dirty="0" smtClean="0">
                <a:solidFill>
                  <a:sysClr val="windowText" lastClr="000000"/>
                </a:solidFill>
              </a:rPr>
              <a:t>Section</a:t>
            </a:r>
          </a:p>
          <a:p>
            <a:r>
              <a:rPr lang="en-US" sz="4000" dirty="0" smtClean="0">
                <a:solidFill>
                  <a:sysClr val="windowText" lastClr="000000"/>
                </a:solidFill>
              </a:rPr>
              <a:t>Various algorithms</a:t>
            </a:r>
          </a:p>
          <a:p>
            <a:pPr lvl="1"/>
            <a:r>
              <a:rPr lang="en-US" sz="3600" dirty="0" smtClean="0"/>
              <a:t>Nested </a:t>
            </a:r>
            <a:r>
              <a:rPr lang="en-US" sz="3600" dirty="0"/>
              <a:t>loop join</a:t>
            </a:r>
          </a:p>
          <a:p>
            <a:pPr lvl="1"/>
            <a:r>
              <a:rPr lang="en-US" sz="3600" dirty="0" smtClean="0"/>
              <a:t>Block </a:t>
            </a:r>
            <a:r>
              <a:rPr lang="en-US" sz="3600" dirty="0"/>
              <a:t>nested loop join</a:t>
            </a:r>
          </a:p>
          <a:p>
            <a:pPr lvl="1"/>
            <a:r>
              <a:rPr lang="en-US" sz="3600" dirty="0" smtClean="0"/>
              <a:t>Index </a:t>
            </a:r>
            <a:r>
              <a:rPr lang="en-US" sz="3600" dirty="0"/>
              <a:t>nested loop join</a:t>
            </a:r>
          </a:p>
          <a:p>
            <a:pPr lvl="1"/>
            <a:r>
              <a:rPr lang="en-US" sz="3600" dirty="0" smtClean="0"/>
              <a:t>Block </a:t>
            </a:r>
            <a:r>
              <a:rPr lang="en-US" sz="3600" dirty="0"/>
              <a:t>index nested loop join</a:t>
            </a:r>
          </a:p>
          <a:p>
            <a:pPr lvl="1"/>
            <a:r>
              <a:rPr lang="en-US" sz="3600" dirty="0" smtClean="0"/>
              <a:t>Sort-merge </a:t>
            </a:r>
            <a:r>
              <a:rPr lang="en-US" sz="3600" dirty="0"/>
              <a:t>join</a:t>
            </a:r>
          </a:p>
          <a:p>
            <a:pPr lvl="1"/>
            <a:r>
              <a:rPr lang="en-US" sz="3600" dirty="0" smtClean="0"/>
              <a:t>Hash </a:t>
            </a:r>
            <a:r>
              <a:rPr lang="en-US" sz="3600" dirty="0"/>
              <a:t>join</a:t>
            </a:r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Join Operation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402" y="1426207"/>
            <a:ext cx="10901196" cy="2473131"/>
          </a:xfrm>
        </p:spPr>
        <p:txBody>
          <a:bodyPr>
            <a:noAutofit/>
          </a:bodyPr>
          <a:lstStyle/>
          <a:p>
            <a:r>
              <a:rPr lang="en-US" sz="8000" dirty="0" smtClean="0"/>
              <a:t>Join Processing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57784" y="1426207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62073" y="2408055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402" y="4332030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57784" y="4617350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Execution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8129" y="4918912"/>
            <a:ext cx="4555742" cy="1094221"/>
          </a:xfrm>
          <a:prstGeom prst="roundRect">
            <a:avLst>
              <a:gd name="adj" fmla="val 118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8129" y="1832226"/>
            <a:ext cx="4555742" cy="612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Parser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8600" y="5488890"/>
            <a:ext cx="4114800" cy="3792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Evaluators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8129" y="2924931"/>
            <a:ext cx="4555742" cy="1495235"/>
          </a:xfrm>
          <a:prstGeom prst="roundRect">
            <a:avLst>
              <a:gd name="adj" fmla="val 963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63615" y="4897146"/>
            <a:ext cx="3864769" cy="591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Plan Evaluator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43904" y="2900065"/>
            <a:ext cx="3304190" cy="5434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Optimizer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38600" y="3471855"/>
            <a:ext cx="4114800" cy="3806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Generator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38600" y="3909088"/>
            <a:ext cx="4114800" cy="374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Cost Estimator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069681" y="1369997"/>
            <a:ext cx="2052638" cy="423524"/>
          </a:xfrm>
          <a:prstGeom prst="downArrow">
            <a:avLst>
              <a:gd name="adj1" fmla="val 687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SQL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Query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812506" y="2473043"/>
            <a:ext cx="2566988" cy="423524"/>
          </a:xfrm>
          <a:prstGeom prst="downArrow">
            <a:avLst>
              <a:gd name="adj1" fmla="val 672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Parsed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Query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686710" y="4446894"/>
            <a:ext cx="2692784" cy="423524"/>
          </a:xfrm>
          <a:prstGeom prst="downArrow">
            <a:avLst>
              <a:gd name="adj1" fmla="val 7546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Evaluation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Logical operators</a:t>
            </a:r>
          </a:p>
          <a:p>
            <a:pPr lvl="1"/>
            <a:r>
              <a:rPr lang="en-US" sz="3600" b="1" i="1" dirty="0" smtClean="0"/>
              <a:t>What</a:t>
            </a:r>
            <a:r>
              <a:rPr lang="en-US" sz="3600" dirty="0" smtClean="0"/>
              <a:t> </a:t>
            </a:r>
            <a:r>
              <a:rPr lang="en-US" sz="3600" dirty="0"/>
              <a:t>they do</a:t>
            </a:r>
          </a:p>
          <a:p>
            <a:pPr lvl="1"/>
            <a:r>
              <a:rPr lang="en-US" sz="3600" dirty="0"/>
              <a:t>e.g., selection, project, join, </a:t>
            </a:r>
            <a:r>
              <a:rPr lang="en-US" sz="3600" dirty="0" smtClean="0"/>
              <a:t>union</a:t>
            </a:r>
            <a:r>
              <a:rPr lang="en-US" sz="3600" dirty="0"/>
              <a:t>, </a:t>
            </a:r>
            <a:r>
              <a:rPr lang="en-US" sz="3600" dirty="0" smtClean="0"/>
              <a:t>grouping</a:t>
            </a:r>
            <a:endParaRPr lang="en-US" sz="3600" dirty="0"/>
          </a:p>
          <a:p>
            <a:r>
              <a:rPr lang="en-US" sz="4000" dirty="0" smtClean="0"/>
              <a:t>Physical </a:t>
            </a:r>
            <a:r>
              <a:rPr lang="en-US" sz="4000" dirty="0"/>
              <a:t>operators</a:t>
            </a:r>
          </a:p>
          <a:p>
            <a:pPr lvl="1"/>
            <a:r>
              <a:rPr lang="en-US" sz="3600" b="1" i="1" dirty="0" smtClean="0"/>
              <a:t>How</a:t>
            </a:r>
            <a:r>
              <a:rPr lang="en-US" sz="3600" dirty="0" smtClean="0"/>
              <a:t> </a:t>
            </a:r>
            <a:r>
              <a:rPr lang="en-US" sz="3600" dirty="0"/>
              <a:t>they do it</a:t>
            </a:r>
          </a:p>
          <a:p>
            <a:pPr lvl="1"/>
            <a:r>
              <a:rPr lang="en-US" sz="3600" dirty="0"/>
              <a:t>e.g., nested loop join, sort-merge join, hash join, index join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Logical </a:t>
            </a:r>
            <a:r>
              <a:rPr lang="en-US" sz="4800" dirty="0" smtClean="0"/>
              <a:t>vs Physical </a:t>
            </a:r>
            <a:r>
              <a:rPr lang="en-US" sz="4800" dirty="0" smtClean="0"/>
              <a:t>Operators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3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9388" y="2694396"/>
            <a:ext cx="37353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DISTINCT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P.buyer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FROM   Purchase P,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Person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Q</a:t>
            </a:r>
          </a:p>
          <a:p>
            <a:pPr eaLnBrk="0" hangingPunct="0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WHERE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P.buyer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Q.name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AND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Q.city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=‘Madison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eaLnBrk="0" hangingPunct="0"/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ORDER BY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P.buyer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161276" y="3044331"/>
            <a:ext cx="481612" cy="1437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144820" y="3044331"/>
            <a:ext cx="481612" cy="1437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46805" y="1655634"/>
            <a:ext cx="3129437" cy="4273041"/>
            <a:chOff x="4230586" y="1661871"/>
            <a:chExt cx="3129437" cy="4273041"/>
          </a:xfrm>
        </p:grpSpPr>
        <p:sp>
          <p:nvSpPr>
            <p:cNvPr id="7" name="Oval 6"/>
            <p:cNvSpPr/>
            <p:nvPr/>
          </p:nvSpPr>
          <p:spPr>
            <a:xfrm>
              <a:off x="5134800" y="2530712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35720" y="4440359"/>
              <a:ext cx="1324303" cy="56653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14205" y="2942557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102752" y="3375677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8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>
              <a:stCxn id="8" idx="4"/>
              <a:endCxn id="13" idx="0"/>
            </p:cNvCxnSpPr>
            <p:nvPr/>
          </p:nvCxnSpPr>
          <p:spPr>
            <a:xfrm flipH="1">
              <a:off x="6697871" y="5006893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30586" y="4590924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114417" y="5518943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102752" y="3868792"/>
              <a:ext cx="595182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65963" y="3868792"/>
              <a:ext cx="672861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134800" y="1661871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14205" y="2073716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731160" y="1677782"/>
            <a:ext cx="3021452" cy="4458878"/>
            <a:chOff x="8731160" y="1677782"/>
            <a:chExt cx="3021452" cy="445887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9311375" y="3633824"/>
              <a:ext cx="1861022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Nested Loop Join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824117" y="4785908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29687" y="4785907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Index Scan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84511" y="2792258"/>
              <a:ext cx="2314750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824117" y="5720691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0432232" y="5705394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8731160" y="1677782"/>
              <a:ext cx="3021452" cy="69797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30577" y="5369638"/>
            <a:ext cx="2521362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Assume that Person has a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hash </a:t>
            </a:r>
            <a:r>
              <a:rPr lang="en-US" dirty="0">
                <a:latin typeface="Linux Libertine" charset="0"/>
                <a:ea typeface="Linux Libertine" charset="0"/>
                <a:cs typeface="Linux Libertine" charset="0"/>
              </a:rPr>
              <a:t>index on city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A </a:t>
            </a:r>
            <a:r>
              <a:rPr lang="en-US" sz="4000" i="1" dirty="0" smtClean="0"/>
              <a:t>query plan</a:t>
            </a:r>
          </a:p>
          <a:p>
            <a:pPr lvl="1"/>
            <a:r>
              <a:rPr lang="en-US" sz="3600" dirty="0" smtClean="0"/>
              <a:t>Logical </a:t>
            </a:r>
            <a:r>
              <a:rPr lang="en-US" sz="3600" dirty="0"/>
              <a:t>tree</a:t>
            </a:r>
          </a:p>
          <a:p>
            <a:pPr lvl="1"/>
            <a:r>
              <a:rPr lang="en-US" sz="3600" dirty="0" smtClean="0"/>
              <a:t>Implementation choice </a:t>
            </a:r>
            <a:r>
              <a:rPr lang="en-US" sz="3600" dirty="0"/>
              <a:t>at every node</a:t>
            </a:r>
          </a:p>
          <a:p>
            <a:pPr lvl="1"/>
            <a:r>
              <a:rPr lang="en-US" sz="3600" dirty="0" smtClean="0"/>
              <a:t>Scheduling </a:t>
            </a:r>
            <a:r>
              <a:rPr lang="en-US" sz="3600" dirty="0"/>
              <a:t>of operations</a:t>
            </a:r>
          </a:p>
          <a:p>
            <a:r>
              <a:rPr lang="en-US" sz="4000" dirty="0" smtClean="0"/>
              <a:t>Will see implementations for the following relational </a:t>
            </a:r>
            <a:r>
              <a:rPr lang="en-US" sz="4000" dirty="0" smtClean="0"/>
              <a:t>operations</a:t>
            </a:r>
            <a:endParaRPr lang="en-US" sz="4000" dirty="0" smtClean="0"/>
          </a:p>
          <a:p>
            <a:pPr lvl="1"/>
            <a:r>
              <a:rPr lang="en-US" sz="3600" dirty="0" smtClean="0"/>
              <a:t>Select</a:t>
            </a:r>
          </a:p>
          <a:p>
            <a:pPr lvl="1"/>
            <a:r>
              <a:rPr lang="en-US" sz="3600" dirty="0" smtClean="0"/>
              <a:t>Project</a:t>
            </a:r>
          </a:p>
          <a:p>
            <a:pPr lvl="1"/>
            <a:r>
              <a:rPr lang="en-US" sz="3600" dirty="0" smtClean="0"/>
              <a:t>Join</a:t>
            </a:r>
          </a:p>
          <a:p>
            <a:pPr lvl="1"/>
            <a:r>
              <a:rPr lang="en-US" sz="3600" dirty="0" smtClean="0"/>
              <a:t>Aggregation</a:t>
            </a:r>
          </a:p>
          <a:p>
            <a:pPr lvl="1"/>
            <a:r>
              <a:rPr lang="en-US" sz="3600" dirty="0" smtClean="0"/>
              <a:t>Set operators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Relational </a:t>
            </a:r>
            <a:r>
              <a:rPr lang="en-US" sz="4800" dirty="0" smtClean="0"/>
              <a:t>Operations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0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Example: </a:t>
            </a:r>
            <a:r>
              <a:rPr lang="en-US" sz="4800" dirty="0">
                <a:solidFill>
                  <a:sysClr val="windowText" lastClr="000000"/>
                </a:solidFill>
              </a:rPr>
              <a:t>𝜎</a:t>
            </a:r>
            <a:r>
              <a:rPr lang="en-US" sz="4000" baseline="-25000" dirty="0" smtClean="0">
                <a:solidFill>
                  <a:sysClr val="windowText" lastClr="000000"/>
                </a:solidFill>
              </a:rPr>
              <a:t>city=‘</a:t>
            </a:r>
            <a:r>
              <a:rPr lang="en-US" sz="4000" baseline="-25000" dirty="0">
                <a:solidFill>
                  <a:sysClr val="windowText" lastClr="000000"/>
                </a:solidFill>
              </a:rPr>
              <a:t>Madison</a:t>
            </a:r>
            <a:r>
              <a:rPr lang="en-US" sz="4000" baseline="-25000" dirty="0" smtClean="0">
                <a:solidFill>
                  <a:sysClr val="windowText" lastClr="000000"/>
                </a:solidFill>
              </a:rPr>
              <a:t>’</a:t>
            </a:r>
            <a:r>
              <a:rPr lang="en-US" sz="4000" dirty="0" smtClean="0">
                <a:solidFill>
                  <a:sysClr val="windowText" lastClr="000000"/>
                </a:solidFill>
              </a:rPr>
              <a:t>(Purchase)</a:t>
            </a:r>
            <a:endParaRPr lang="en-US" sz="4000" dirty="0" smtClean="0"/>
          </a:p>
          <a:p>
            <a:r>
              <a:rPr lang="en-US" sz="4000" i="1" dirty="0" smtClean="0"/>
              <a:t>Access </a:t>
            </a:r>
            <a:r>
              <a:rPr lang="en-US" sz="4000" i="1" dirty="0" smtClean="0"/>
              <a:t>path</a:t>
            </a:r>
            <a:r>
              <a:rPr lang="en-US" sz="4000" dirty="0" smtClean="0"/>
              <a:t>: a specific way of retrieving tuples from </a:t>
            </a:r>
            <a:r>
              <a:rPr lang="en-US" sz="4000" dirty="0" smtClean="0"/>
              <a:t>a relation</a:t>
            </a:r>
            <a:endParaRPr lang="en-US" sz="4000" dirty="0" smtClean="0"/>
          </a:p>
          <a:p>
            <a:pPr lvl="1"/>
            <a:r>
              <a:rPr lang="en-US" sz="3600" dirty="0" smtClean="0"/>
              <a:t>File scan access path</a:t>
            </a:r>
          </a:p>
          <a:p>
            <a:pPr lvl="2"/>
            <a:r>
              <a:rPr lang="en-US" sz="3200" dirty="0" smtClean="0"/>
              <a:t>Scan the entire file of </a:t>
            </a:r>
            <a:r>
              <a:rPr lang="en-US" sz="3200" i="1" dirty="0" smtClean="0"/>
              <a:t>R</a:t>
            </a:r>
            <a:r>
              <a:rPr lang="en-US" sz="3200" dirty="0" smtClean="0"/>
              <a:t>, match selection predicate for each tuple</a:t>
            </a:r>
          </a:p>
          <a:p>
            <a:pPr lvl="2"/>
            <a:r>
              <a:rPr lang="en-US" sz="3200" dirty="0" smtClean="0"/>
              <a:t>Cost = </a:t>
            </a:r>
            <a:r>
              <a:rPr lang="en-US" sz="3200" i="1" dirty="0" smtClean="0"/>
              <a:t>O</a:t>
            </a:r>
            <a:r>
              <a:rPr lang="en-US" sz="3200" dirty="0" smtClean="0"/>
              <a:t>(</a:t>
            </a:r>
            <a:r>
              <a:rPr lang="en-US" sz="3200" i="1" dirty="0" smtClean="0"/>
              <a:t>N</a:t>
            </a:r>
            <a:r>
              <a:rPr lang="en-US" sz="3200" dirty="0" smtClean="0"/>
              <a:t>) where </a:t>
            </a:r>
            <a:r>
              <a:rPr lang="en-US" sz="3200" i="1" dirty="0" smtClean="0"/>
              <a:t>N</a:t>
            </a:r>
            <a:r>
              <a:rPr lang="en-US" sz="3200" dirty="0" smtClean="0"/>
              <a:t> is the number of </a:t>
            </a:r>
            <a:r>
              <a:rPr lang="en-US" sz="3200" i="1" dirty="0" smtClean="0"/>
              <a:t>R</a:t>
            </a:r>
            <a:r>
              <a:rPr lang="en-US" sz="3200" dirty="0" smtClean="0"/>
              <a:t>’s pages</a:t>
            </a:r>
          </a:p>
          <a:p>
            <a:pPr lvl="1"/>
            <a:r>
              <a:rPr lang="en-US" sz="3600" dirty="0" smtClean="0"/>
              <a:t>Indexed access path</a:t>
            </a:r>
          </a:p>
          <a:p>
            <a:pPr lvl="2"/>
            <a:r>
              <a:rPr lang="en-US" sz="3200" dirty="0" smtClean="0"/>
              <a:t>Use an index </a:t>
            </a:r>
            <a:r>
              <a:rPr lang="en-US" sz="3200" i="1" dirty="0" smtClean="0"/>
              <a:t>matching </a:t>
            </a:r>
            <a:r>
              <a:rPr lang="en-US" sz="3200" dirty="0" smtClean="0"/>
              <a:t>the selection </a:t>
            </a:r>
            <a:r>
              <a:rPr lang="en-US" sz="3200" dirty="0" smtClean="0"/>
              <a:t>predicate (e.g. city=‘Madison’)</a:t>
            </a:r>
            <a:endParaRPr lang="en-US" sz="3200" dirty="0" smtClean="0"/>
          </a:p>
          <a:p>
            <a:pPr lvl="2"/>
            <a:r>
              <a:rPr lang="en-US" sz="3200" dirty="0" smtClean="0"/>
              <a:t>Cost varies depending on the index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Selection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3426372"/>
            <a:ext cx="4371151" cy="292998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1M </a:t>
            </a:r>
            <a:r>
              <a:rPr lang="en-US" sz="3200" dirty="0"/>
              <a:t>records</a:t>
            </a:r>
          </a:p>
          <a:p>
            <a:r>
              <a:rPr lang="en-US" sz="3200" dirty="0" smtClean="0"/>
              <a:t>Each page holds</a:t>
            </a:r>
          </a:p>
          <a:p>
            <a:pPr lvl="1"/>
            <a:r>
              <a:rPr lang="en-US" sz="2800" dirty="0" smtClean="0"/>
              <a:t>100 </a:t>
            </a:r>
            <a:r>
              <a:rPr lang="en-US" sz="2800" dirty="0" smtClean="0"/>
              <a:t>records, </a:t>
            </a:r>
            <a:r>
              <a:rPr lang="en-US" sz="2800" dirty="0" smtClean="0"/>
              <a:t>or</a:t>
            </a:r>
          </a:p>
          <a:p>
            <a:pPr lvl="1"/>
            <a:r>
              <a:rPr lang="en-US" sz="2800" dirty="0" smtClean="0"/>
              <a:t>500 </a:t>
            </a:r>
            <a:r>
              <a:rPr lang="en-US" sz="2800" dirty="0"/>
              <a:t>(key, rid) </a:t>
            </a:r>
            <a:r>
              <a:rPr lang="en-US" sz="2800" dirty="0" smtClean="0"/>
              <a:t>pairs</a:t>
            </a:r>
          </a:p>
          <a:p>
            <a:r>
              <a:rPr lang="en-US" sz="3200" dirty="0" smtClean="0"/>
              <a:t>S% of records satisfy the selection criteria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Selection: </a:t>
            </a:r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388" y="1389411"/>
            <a:ext cx="3449440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/>
              <a:t>User(</a:t>
            </a:r>
            <a:r>
              <a:rPr lang="en-US" sz="2800" u="sng" dirty="0" smtClean="0"/>
              <a:t>UID</a:t>
            </a:r>
            <a:r>
              <a:rPr lang="en-US" sz="2800" dirty="0" smtClean="0"/>
              <a:t>, Name</a:t>
            </a:r>
            <a:r>
              <a:rPr lang="en-US" sz="2800" smtClean="0"/>
              <a:t>, Age)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39388" y="2000470"/>
            <a:ext cx="5351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UID, Name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FROM  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User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WHERE 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Age BETWEEN 20 AND 30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83476"/>
              </p:ext>
            </p:extLst>
          </p:nvPr>
        </p:nvGraphicFramePr>
        <p:xfrm>
          <a:off x="5791200" y="3579293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Sorted</a:t>
                      </a:r>
                      <a:r>
                        <a:rPr lang="en-US" sz="18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f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ile scan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~14+100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~14+1000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77398"/>
              </p:ext>
            </p:extLst>
          </p:nvPr>
        </p:nvGraphicFramePr>
        <p:xfrm>
          <a:off x="5791201" y="2817925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Access path</a:t>
                      </a:r>
                      <a:endParaRPr lang="en-US" sz="18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 = 1</a:t>
                      </a:r>
                      <a:endParaRPr lang="en-US" sz="18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 = 10</a:t>
                      </a:r>
                      <a:endParaRPr lang="en-US" sz="18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36027"/>
              </p:ext>
            </p:extLst>
          </p:nvPr>
        </p:nvGraphicFramePr>
        <p:xfrm>
          <a:off x="5791200" y="3950382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Unclustered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1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3+10000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3+100000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2138"/>
              </p:ext>
            </p:extLst>
          </p:nvPr>
        </p:nvGraphicFramePr>
        <p:xfrm>
          <a:off x="5791200" y="4328100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1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3+100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3+1000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3038"/>
              </p:ext>
            </p:extLst>
          </p:nvPr>
        </p:nvGraphicFramePr>
        <p:xfrm>
          <a:off x="5785945" y="3195666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Unsorted</a:t>
                      </a:r>
                      <a:r>
                        <a:rPr lang="en-US" sz="18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f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ile scan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2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76743</TotalTime>
  <Words>2240</Words>
  <Application>Microsoft Macintosh PowerPoint</Application>
  <PresentationFormat>Widescreen</PresentationFormat>
  <Paragraphs>526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Relational Operators: Building Blocks of  Relational Query Answering</vt:lpstr>
      <vt:lpstr>DBMS Architecture</vt:lpstr>
      <vt:lpstr>Query Execution</vt:lpstr>
      <vt:lpstr>Logical vs Physical Operators</vt:lpstr>
      <vt:lpstr>Example</vt:lpstr>
      <vt:lpstr>Relational Operations</vt:lpstr>
      <vt:lpstr>Selection</vt:lpstr>
      <vt:lpstr>Selection: Example</vt:lpstr>
      <vt:lpstr>Index Scan Cost</vt:lpstr>
      <vt:lpstr>Matching Index</vt:lpstr>
      <vt:lpstr>Matching Index (Cont.)</vt:lpstr>
      <vt:lpstr>General Selection Condition</vt:lpstr>
      <vt:lpstr>Conjunction of Simple Predicates</vt:lpstr>
      <vt:lpstr>Conjunction of Simple Predicates (Cont.)</vt:lpstr>
      <vt:lpstr>Disjunction of Simple Predicates</vt:lpstr>
      <vt:lpstr>General Selection Condition (Cont.)</vt:lpstr>
      <vt:lpstr>Matching Index (Cont.)</vt:lpstr>
      <vt:lpstr>Matching Index (Cont.)</vt:lpstr>
      <vt:lpstr>Selectivity</vt:lpstr>
      <vt:lpstr>Estimating Selectivity: Example</vt:lpstr>
      <vt:lpstr>Estimating Selectivity: Example (Cont.)</vt:lpstr>
      <vt:lpstr>Recap</vt:lpstr>
      <vt:lpstr>Projection</vt:lpstr>
      <vt:lpstr>Sorting-based Deduplication</vt:lpstr>
      <vt:lpstr>Sorting-based Deduplication: Example</vt:lpstr>
      <vt:lpstr>Hashing-based Deduplication</vt:lpstr>
      <vt:lpstr>Hashing-based Deduplication (Cont.)</vt:lpstr>
      <vt:lpstr>Partitioning Phase</vt:lpstr>
      <vt:lpstr>Deduplication Phase</vt:lpstr>
      <vt:lpstr>Sort- vs. Hashing-based Deduplication</vt:lpstr>
      <vt:lpstr>Using Indexes for Projection</vt:lpstr>
      <vt:lpstr>Recap</vt:lpstr>
      <vt:lpstr>Join Operation</vt:lpstr>
      <vt:lpstr>Join Processing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1626</cp:revision>
  <dcterms:created xsi:type="dcterms:W3CDTF">2017-08-17T19:27:17Z</dcterms:created>
  <dcterms:modified xsi:type="dcterms:W3CDTF">2017-11-10T21:47:23Z</dcterms:modified>
</cp:coreProperties>
</file>