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269" r:id="rId3"/>
    <p:sldId id="413" r:id="rId4"/>
    <p:sldId id="417" r:id="rId5"/>
    <p:sldId id="412" r:id="rId6"/>
    <p:sldId id="274" r:id="rId7"/>
    <p:sldId id="257" r:id="rId8"/>
    <p:sldId id="339" r:id="rId9"/>
    <p:sldId id="340" r:id="rId10"/>
    <p:sldId id="276" r:id="rId11"/>
    <p:sldId id="414" r:id="rId12"/>
    <p:sldId id="341" r:id="rId13"/>
    <p:sldId id="343" r:id="rId14"/>
    <p:sldId id="344" r:id="rId15"/>
    <p:sldId id="345" r:id="rId16"/>
    <p:sldId id="342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418" r:id="rId28"/>
    <p:sldId id="357" r:id="rId29"/>
    <p:sldId id="358" r:id="rId30"/>
    <p:sldId id="359" r:id="rId31"/>
    <p:sldId id="382" r:id="rId32"/>
    <p:sldId id="360" r:id="rId33"/>
    <p:sldId id="361" r:id="rId34"/>
    <p:sldId id="362" r:id="rId35"/>
    <p:sldId id="365" r:id="rId36"/>
    <p:sldId id="419" r:id="rId37"/>
    <p:sldId id="416" r:id="rId38"/>
    <p:sldId id="363" r:id="rId39"/>
    <p:sldId id="367" r:id="rId40"/>
    <p:sldId id="364" r:id="rId41"/>
    <p:sldId id="369" r:id="rId42"/>
    <p:sldId id="370" r:id="rId43"/>
    <p:sldId id="371" r:id="rId44"/>
    <p:sldId id="372" r:id="rId45"/>
    <p:sldId id="373" r:id="rId46"/>
    <p:sldId id="374" r:id="rId47"/>
    <p:sldId id="415" r:id="rId48"/>
    <p:sldId id="37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8" id="{B03D0D13-5FFE-A84D-9439-5934219D1B86}">
          <p14:sldIdLst>
            <p14:sldId id="256"/>
          </p14:sldIdLst>
        </p14:section>
        <p14:section name="Lecture 8 &gt; Relational Algebra" id="{142615CA-BD94-7447-BECB-5A43967E34AA}">
          <p14:sldIdLst>
            <p14:sldId id="269"/>
            <p14:sldId id="413"/>
            <p14:sldId id="417"/>
            <p14:sldId id="412"/>
            <p14:sldId id="274"/>
            <p14:sldId id="257"/>
            <p14:sldId id="339"/>
            <p14:sldId id="340"/>
            <p14:sldId id="276"/>
            <p14:sldId id="414"/>
            <p14:sldId id="341"/>
            <p14:sldId id="343"/>
            <p14:sldId id="344"/>
            <p14:sldId id="345"/>
            <p14:sldId id="342"/>
          </p14:sldIdLst>
        </p14:section>
        <p14:section name="Lecture 8 &gt; Basic RA Ops" id="{C8FE2E06-3DE5-4146-B9C2-CEA7AE07F41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418"/>
            <p14:sldId id="357"/>
            <p14:sldId id="358"/>
            <p14:sldId id="359"/>
            <p14:sldId id="382"/>
          </p14:sldIdLst>
        </p14:section>
        <p14:section name="Lecture 8 &gt; Derived RA Ops" id="{392274FC-CB48-E546-8271-47443FB12243}">
          <p14:sldIdLst>
            <p14:sldId id="360"/>
            <p14:sldId id="361"/>
            <p14:sldId id="362"/>
            <p14:sldId id="365"/>
            <p14:sldId id="419"/>
            <p14:sldId id="416"/>
            <p14:sldId id="363"/>
            <p14:sldId id="367"/>
            <p14:sldId id="364"/>
            <p14:sldId id="369"/>
            <p14:sldId id="370"/>
            <p14:sldId id="371"/>
            <p14:sldId id="372"/>
            <p14:sldId id="373"/>
            <p14:sldId id="374"/>
            <p14:sldId id="415"/>
            <p14:sldId id="3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1D"/>
    <a:srgbClr val="F3CFF4"/>
    <a:srgbClr val="D9BAD8"/>
    <a:srgbClr val="D90000"/>
    <a:srgbClr val="AAB9FF"/>
    <a:srgbClr val="B3A0C5"/>
    <a:srgbClr val="FA6EFF"/>
    <a:srgbClr val="A59790"/>
    <a:srgbClr val="E5D2C7"/>
    <a:srgbClr val="FAE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03"/>
    <p:restoredTop sz="86401"/>
  </p:normalViewPr>
  <p:slideViewPr>
    <p:cSldViewPr snapToGrid="0" snapToObjects="1">
      <p:cViewPr varScale="1">
        <p:scale>
          <a:sx n="122" d="100"/>
          <a:sy n="122" d="100"/>
        </p:scale>
        <p:origin x="896" y="208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commentAuthors" Target="commentAuthors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6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74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5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6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83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4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2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27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4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90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25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2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1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85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14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63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0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283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95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1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10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449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22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758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7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296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797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80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66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80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54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249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260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954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84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67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9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6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1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77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6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9/29/17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9/29/17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9/29/17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/>
              <a:t>8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632" y="1646237"/>
            <a:ext cx="65527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Student.Name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Student, Department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AND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Age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22;</a:t>
            </a:r>
            <a:endParaRPr lang="en-US" sz="2400" dirty="0"/>
          </a:p>
        </p:txBody>
      </p:sp>
      <p:sp>
        <p:nvSpPr>
          <p:cNvPr id="7" name="Down Arrow 6"/>
          <p:cNvSpPr/>
          <p:nvPr/>
        </p:nvSpPr>
        <p:spPr>
          <a:xfrm>
            <a:off x="4188715" y="3388777"/>
            <a:ext cx="766568" cy="4005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99378" y="4020832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16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Student.Name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99378" y="4555787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22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2" name="Straight Connector 11"/>
          <p:cNvCxnSpPr>
            <a:stCxn id="8" idx="4"/>
            <a:endCxn id="10" idx="0"/>
          </p:cNvCxnSpPr>
          <p:nvPr/>
        </p:nvCxnSpPr>
        <p:spPr>
          <a:xfrm>
            <a:off x="4561530" y="4313931"/>
            <a:ext cx="0" cy="241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899378" y="5149820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</a:t>
            </a:r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 = DID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0" name="Straight Connector 19"/>
          <p:cNvCxnSpPr>
            <a:stCxn id="10" idx="4"/>
            <a:endCxn id="19" idx="0"/>
          </p:cNvCxnSpPr>
          <p:nvPr/>
        </p:nvCxnSpPr>
        <p:spPr>
          <a:xfrm>
            <a:off x="4561530" y="4859865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540556" y="5770792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25465" y="5770792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5" name="Straight Connector 24"/>
          <p:cNvCxnSpPr>
            <a:endCxn id="23" idx="7"/>
          </p:cNvCxnSpPr>
          <p:nvPr/>
        </p:nvCxnSpPr>
        <p:spPr>
          <a:xfrm flipH="1">
            <a:off x="3846780" y="5542828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4" idx="1"/>
          </p:cNvCxnSpPr>
          <p:nvPr/>
        </p:nvCxnSpPr>
        <p:spPr>
          <a:xfrm>
            <a:off x="4769510" y="5542828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5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9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632" y="1646237"/>
            <a:ext cx="65527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Student.Name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Student, Department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Major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AND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Age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22;</a:t>
            </a:r>
            <a:endParaRPr lang="en-US" sz="2400" dirty="0"/>
          </a:p>
        </p:txBody>
      </p:sp>
      <p:sp>
        <p:nvSpPr>
          <p:cNvPr id="7" name="Down Arrow 6"/>
          <p:cNvSpPr/>
          <p:nvPr/>
        </p:nvSpPr>
        <p:spPr>
          <a:xfrm>
            <a:off x="4188715" y="3388777"/>
            <a:ext cx="766568" cy="4005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99378" y="4020832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16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Student.Name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028950" y="5321652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22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10152" y="5655568"/>
            <a:ext cx="0" cy="193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899378" y="4694807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</a:t>
            </a:r>
            <a:r>
              <a:rPr lang="en-US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sz="16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 = DID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4561490" y="4383560"/>
            <a:ext cx="40" cy="311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540556" y="5770792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25465" y="5315779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827732" y="5082176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4" idx="1"/>
          </p:cNvCxnSpPr>
          <p:nvPr/>
        </p:nvCxnSpPr>
        <p:spPr>
          <a:xfrm>
            <a:off x="4769510" y="5087815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94" y="4298252"/>
            <a:ext cx="411297" cy="3084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168" y="449864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0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Formal </a:t>
            </a:r>
            <a:br>
              <a:rPr lang="en-US" dirty="0" smtClean="0"/>
            </a:br>
            <a:r>
              <a:rPr lang="en-US" dirty="0" smtClean="0"/>
              <a:t>Relational Query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Help fetching </a:t>
            </a:r>
            <a:r>
              <a:rPr lang="en-US" sz="3600" i="1" dirty="0" smtClean="0"/>
              <a:t>exactly the data we want</a:t>
            </a:r>
          </a:p>
          <a:p>
            <a:pPr lvl="1"/>
            <a:r>
              <a:rPr lang="en-US" sz="2900" dirty="0" smtClean="0"/>
              <a:t>Easy to specify matching conditions</a:t>
            </a:r>
          </a:p>
          <a:p>
            <a:pPr lvl="1"/>
            <a:r>
              <a:rPr lang="en-US" sz="2900" dirty="0" smtClean="0"/>
              <a:t>Easy to compose and construct complex queries</a:t>
            </a:r>
          </a:p>
          <a:p>
            <a:r>
              <a:rPr lang="en-US" sz="3600" dirty="0" smtClean="0"/>
              <a:t>Declarative, i.e. specify </a:t>
            </a:r>
            <a:r>
              <a:rPr lang="en-US" sz="3600" i="1" dirty="0" smtClean="0"/>
              <a:t>what</a:t>
            </a:r>
            <a:r>
              <a:rPr lang="en-US" sz="3600" dirty="0" smtClean="0"/>
              <a:t> you want, not how to obtain it</a:t>
            </a:r>
          </a:p>
          <a:p>
            <a:r>
              <a:rPr lang="en-US" sz="3600" dirty="0" smtClean="0"/>
              <a:t>Rich formal frameworks to enable composition/inference of operations on data</a:t>
            </a:r>
          </a:p>
          <a:p>
            <a:r>
              <a:rPr lang="en-US" sz="3600" dirty="0" smtClean="0"/>
              <a:t>Two main formal relational query language</a:t>
            </a:r>
          </a:p>
          <a:p>
            <a:pPr lvl="1"/>
            <a:r>
              <a:rPr lang="en-US" sz="2900" dirty="0" smtClean="0"/>
              <a:t>Relational algebra</a:t>
            </a:r>
          </a:p>
          <a:p>
            <a:pPr lvl="1"/>
            <a:r>
              <a:rPr lang="en-US" sz="2900" dirty="0" smtClean="0"/>
              <a:t>Relational calculus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0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Most widely used formalization for manipulating structured data</a:t>
            </a:r>
          </a:p>
          <a:p>
            <a:r>
              <a:rPr lang="en-US" sz="3600" dirty="0" smtClean="0"/>
              <a:t>Main components of an (abstract) algebra</a:t>
            </a:r>
          </a:p>
          <a:p>
            <a:pPr lvl="1"/>
            <a:r>
              <a:rPr lang="en-US" sz="3200" dirty="0" smtClean="0"/>
              <a:t>Operands</a:t>
            </a:r>
          </a:p>
          <a:p>
            <a:pPr lvl="2"/>
            <a:r>
              <a:rPr lang="en-US" sz="2800" dirty="0" smtClean="0"/>
              <a:t>e.g. integers</a:t>
            </a:r>
          </a:p>
          <a:p>
            <a:pPr lvl="1"/>
            <a:r>
              <a:rPr lang="en-US" sz="3200" dirty="0" smtClean="0"/>
              <a:t>Operations</a:t>
            </a:r>
          </a:p>
          <a:p>
            <a:pPr lvl="2"/>
            <a:r>
              <a:rPr lang="en-US" sz="2800" dirty="0" smtClean="0"/>
              <a:t>e.g. addition and multiplication</a:t>
            </a:r>
          </a:p>
          <a:p>
            <a:pPr lvl="1"/>
            <a:r>
              <a:rPr lang="en-US" sz="3200" dirty="0"/>
              <a:t>Properties of operations</a:t>
            </a:r>
          </a:p>
          <a:p>
            <a:pPr lvl="2"/>
            <a:r>
              <a:rPr lang="en-US" sz="2800" dirty="0"/>
              <a:t>e.g. associativity and commutativity</a:t>
            </a:r>
          </a:p>
          <a:p>
            <a:pPr lvl="1"/>
            <a:r>
              <a:rPr lang="en-US" sz="3200" dirty="0" smtClean="0"/>
              <a:t>Special elements</a:t>
            </a:r>
          </a:p>
          <a:p>
            <a:pPr lvl="2"/>
            <a:r>
              <a:rPr lang="en-US" sz="2800" dirty="0" smtClean="0"/>
              <a:t>e.g. identity elements for addition (0) and multiplication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22325" y="3174798"/>
            <a:ext cx="2093025" cy="132343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Go </a:t>
            </a:r>
            <a:r>
              <a:rPr lang="en-US" sz="1600" smtClean="0">
                <a:latin typeface="Linux Libertine" charset="0"/>
                <a:ea typeface="Linux Libertine" charset="0"/>
                <a:cs typeface="Linux Libertine" charset="0"/>
              </a:rPr>
              <a:t>read about groups, rings and fields, among most beautiful mathematical constructs!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RA Operands: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Input and output of RA operations are relations (instances)</a:t>
            </a:r>
          </a:p>
          <a:p>
            <a:pPr lvl="1"/>
            <a:r>
              <a:rPr lang="en-US" sz="3200" dirty="0" smtClean="0"/>
              <a:t>i.e. sets of tuples</a:t>
            </a:r>
          </a:p>
          <a:p>
            <a:r>
              <a:rPr lang="en-US" sz="3600" dirty="0" smtClean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49602"/>
              </p:ext>
            </p:extLst>
          </p:nvPr>
        </p:nvGraphicFramePr>
        <p:xfrm>
          <a:off x="3660580" y="5542979"/>
          <a:ext cx="2296026" cy="6339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21225"/>
                <a:gridCol w="496936"/>
                <a:gridCol w="463053"/>
                <a:gridCol w="406583"/>
                <a:gridCol w="508229"/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571418" y="5290254"/>
            <a:ext cx="718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Section1</a:t>
            </a:r>
            <a:endParaRPr lang="en-US" sz="105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24132"/>
              </p:ext>
            </p:extLst>
          </p:nvPr>
        </p:nvGraphicFramePr>
        <p:xfrm>
          <a:off x="6142246" y="5538037"/>
          <a:ext cx="2272268" cy="6339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14825"/>
                <a:gridCol w="494948"/>
                <a:gridCol w="456020"/>
                <a:gridCol w="400406"/>
                <a:gridCol w="506069"/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045768" y="5293514"/>
            <a:ext cx="718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Section2</a:t>
            </a:r>
            <a:endParaRPr lang="en-US" sz="105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08384"/>
              </p:ext>
            </p:extLst>
          </p:nvPr>
        </p:nvGraphicFramePr>
        <p:xfrm>
          <a:off x="4727457" y="3627122"/>
          <a:ext cx="2243928" cy="9509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21792"/>
                <a:gridCol w="481985"/>
                <a:gridCol w="470228"/>
                <a:gridCol w="358549"/>
                <a:gridCol w="511374"/>
              </a:tblGrid>
              <a:tr h="89463">
                <a:tc>
                  <a:txBody>
                    <a:bodyPr/>
                    <a:lstStyle/>
                    <a:p>
                      <a:r>
                        <a:rPr lang="en-US" sz="8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8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5204637" y="4794459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∪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866789" y="4627031"/>
            <a:ext cx="1" cy="259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357347" y="5202208"/>
            <a:ext cx="321934" cy="106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0"/>
          </p:cNvCxnSpPr>
          <p:nvPr/>
        </p:nvCxnSpPr>
        <p:spPr>
          <a:xfrm>
            <a:off x="6045768" y="5202208"/>
            <a:ext cx="359233" cy="913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collection of actions to manipulate relations</a:t>
            </a:r>
          </a:p>
          <a:p>
            <a:pPr lvl="1"/>
            <a:r>
              <a:rPr lang="en-US" sz="3200" dirty="0" smtClean="0"/>
              <a:t>e.g. </a:t>
            </a:r>
            <a:r>
              <a:rPr lang="en-US" sz="3200" dirty="0" smtClean="0">
                <a:latin typeface="+mj-lt"/>
              </a:rPr>
              <a:t>∪</a:t>
            </a:r>
            <a:r>
              <a:rPr lang="en-US" sz="3200" dirty="0" smtClean="0"/>
              <a:t> in the previous example</a:t>
            </a:r>
          </a:p>
          <a:p>
            <a:r>
              <a:rPr lang="en-US" sz="3600" dirty="0" smtClean="0"/>
              <a:t>A query is a composition of relations using relational operations</a:t>
            </a:r>
          </a:p>
          <a:p>
            <a:r>
              <a:rPr lang="en-US" sz="3600" dirty="0" smtClean="0"/>
              <a:t>Two main categories</a:t>
            </a:r>
          </a:p>
          <a:p>
            <a:pPr lvl="1"/>
            <a:r>
              <a:rPr lang="en-US" sz="3200" dirty="0" smtClean="0"/>
              <a:t>Basic operations</a:t>
            </a:r>
          </a:p>
          <a:p>
            <a:pPr lvl="1"/>
            <a:r>
              <a:rPr lang="en-US" sz="3200" dirty="0" smtClean="0"/>
              <a:t>Derived and auxiliary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1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Schema vs. Instance,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dirty="0"/>
              <a:t>A query </a:t>
            </a:r>
            <a:r>
              <a:rPr lang="en-US" sz="3700" dirty="0" smtClean="0"/>
              <a:t>(in relational algebra or calculus) </a:t>
            </a:r>
            <a:r>
              <a:rPr lang="en-US" sz="3700" dirty="0"/>
              <a:t>is applied to a database instance</a:t>
            </a:r>
          </a:p>
          <a:p>
            <a:pPr lvl="1"/>
            <a:r>
              <a:rPr lang="en-US" sz="3200" dirty="0" smtClean="0"/>
              <a:t>The </a:t>
            </a:r>
            <a:r>
              <a:rPr lang="en-US" sz="3200" dirty="0"/>
              <a:t>result (output) is also a database instance</a:t>
            </a:r>
          </a:p>
          <a:p>
            <a:r>
              <a:rPr lang="en-US" sz="3700" dirty="0" smtClean="0"/>
              <a:t>Schema </a:t>
            </a:r>
            <a:r>
              <a:rPr lang="en-US" sz="3700" dirty="0"/>
              <a:t>of the input is fixed for a query</a:t>
            </a:r>
          </a:p>
          <a:p>
            <a:pPr lvl="1"/>
            <a:r>
              <a:rPr lang="en-US" sz="3200" dirty="0" smtClean="0"/>
              <a:t>Schema </a:t>
            </a:r>
            <a:r>
              <a:rPr lang="en-US" sz="3200" dirty="0"/>
              <a:t>of the output is determined </a:t>
            </a:r>
            <a:r>
              <a:rPr lang="en-US" sz="3200" dirty="0" smtClean="0"/>
              <a:t>by the </a:t>
            </a:r>
            <a:r>
              <a:rPr lang="en-US" sz="3200" dirty="0"/>
              <a:t>query specifics</a:t>
            </a:r>
          </a:p>
          <a:p>
            <a:r>
              <a:rPr lang="en-US" sz="3700" dirty="0" smtClean="0"/>
              <a:t>Same </a:t>
            </a:r>
            <a:r>
              <a:rPr lang="en-US" sz="3700" dirty="0"/>
              <a:t>query can be applied to </a:t>
            </a:r>
            <a:r>
              <a:rPr lang="en-US" sz="3700" i="1" dirty="0"/>
              <a:t>different</a:t>
            </a:r>
            <a:r>
              <a:rPr lang="en-US" sz="3700" dirty="0"/>
              <a:t> instances that have the </a:t>
            </a:r>
            <a:r>
              <a:rPr lang="en-US" sz="3700" i="1" dirty="0"/>
              <a:t>same</a:t>
            </a:r>
            <a:r>
              <a:rPr lang="en-US" sz="3700" dirty="0"/>
              <a:t>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5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Basic 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Selection (𝜎)</a:t>
            </a:r>
          </a:p>
          <a:p>
            <a:r>
              <a:rPr lang="en-US" sz="3600" dirty="0" smtClean="0"/>
              <a:t>Projection (𝜋)</a:t>
            </a:r>
          </a:p>
          <a:p>
            <a:r>
              <a:rPr lang="en-US" sz="3600" dirty="0" smtClean="0"/>
              <a:t>Cartesian product (×)</a:t>
            </a:r>
            <a:endParaRPr lang="en-US" dirty="0" smtClean="0"/>
          </a:p>
          <a:p>
            <a:r>
              <a:rPr lang="en-US" sz="3600" dirty="0" smtClean="0"/>
              <a:t>Set operations</a:t>
            </a:r>
          </a:p>
          <a:p>
            <a:pPr lvl="1"/>
            <a:r>
              <a:rPr lang="en-US" sz="3200" dirty="0" smtClean="0"/>
              <a:t>Union (∪)</a:t>
            </a:r>
          </a:p>
          <a:p>
            <a:pPr lvl="1"/>
            <a:r>
              <a:rPr lang="en-US" sz="3200" dirty="0" smtClean="0"/>
              <a:t>Difference (- or ∖)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all rows that satisfy a condition</a:t>
            </a:r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𝜎</a:t>
            </a:r>
            <a:r>
              <a:rPr lang="en-US" sz="3600" baseline="-25000" dirty="0" smtClean="0"/>
              <a:t>C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C: condition that output rows should satisfy</a:t>
            </a:r>
          </a:p>
          <a:p>
            <a:pPr lvl="2"/>
            <a:r>
              <a:rPr lang="en-US" sz="2800" dirty="0" smtClean="0"/>
              <a:t>=, &lt;, &gt;, ≥, ≤, ∧, ∨, ¬, </a:t>
            </a:r>
            <a:r>
              <a:rPr lang="mr-IN" sz="2800" dirty="0" smtClean="0"/>
              <a:t>…</a:t>
            </a:r>
            <a:endParaRPr lang="en-US" sz="2800" dirty="0" smtClean="0"/>
          </a:p>
          <a:p>
            <a:pPr lvl="1"/>
            <a:r>
              <a:rPr lang="en-US" sz="3200" dirty="0" smtClean="0"/>
              <a:t>R: input relation</a:t>
            </a:r>
          </a:p>
          <a:p>
            <a:pPr lvl="1"/>
            <a:r>
              <a:rPr lang="en-US" sz="3200" dirty="0" smtClean="0"/>
              <a:t>Output schema: same as input schema (i.e. R’s schema)</a:t>
            </a:r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𝜎</a:t>
            </a:r>
            <a:r>
              <a:rPr lang="en-US" sz="3600" baseline="-25000" dirty="0">
                <a:solidFill>
                  <a:sysClr val="windowText" lastClr="000000"/>
                </a:solidFill>
              </a:rPr>
              <a:t>Age &gt; 22</a:t>
            </a:r>
            <a:r>
              <a:rPr lang="en-US" sz="3600" dirty="0">
                <a:solidFill>
                  <a:sysClr val="windowText" lastClr="000000"/>
                </a:solidFill>
              </a:rPr>
              <a:t>(Student)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1606" y="3823134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22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552032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325599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92708"/>
              </p:ext>
            </p:extLst>
          </p:nvPr>
        </p:nvGraphicFramePr>
        <p:xfrm>
          <a:off x="3464969" y="4729555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74287" y="4446645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452092"/>
              </p:ext>
            </p:extLst>
          </p:nvPr>
        </p:nvGraphicFramePr>
        <p:xfrm>
          <a:off x="3464969" y="2834926"/>
          <a:ext cx="2112880" cy="5897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478272" y="3434998"/>
            <a:ext cx="1578769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Operator </a:t>
            </a:r>
          </a:p>
          <a:p>
            <a:pPr algn="ctr"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vs </a:t>
            </a:r>
          </a:p>
          <a:p>
            <a:pPr algn="ctr"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Operation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6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Algebra: Foundations of Operating on Relational Data</a:t>
            </a: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“Art is fire plus algebra.”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					   - J. L. </a:t>
            </a:r>
            <a:r>
              <a:rPr lang="en-US" i="1" smtClean="0">
                <a:solidFill>
                  <a:schemeClr val="bg1">
                    <a:lumMod val="50000"/>
                  </a:schemeClr>
                </a:solidFill>
              </a:rPr>
              <a:t>Borges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specific attributes of all rows</a:t>
            </a:r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𝜋</a:t>
            </a:r>
            <a:r>
              <a:rPr lang="is-IS" sz="3600" baseline="-25000" dirty="0" smtClean="0"/>
              <a:t>A1</a:t>
            </a:r>
            <a:r>
              <a:rPr lang="is-IS" sz="3600" baseline="-25000" dirty="0"/>
              <a:t>, …, An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Input schema: R(B1, </a:t>
            </a:r>
            <a:r>
              <a:rPr lang="mr-IN" sz="3200" dirty="0" smtClean="0"/>
              <a:t>…</a:t>
            </a:r>
            <a:r>
              <a:rPr lang="en-US" sz="3200" dirty="0" smtClean="0"/>
              <a:t>, 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is-IS" sz="3200" dirty="0"/>
              <a:t>A1, …, </a:t>
            </a:r>
            <a:r>
              <a:rPr lang="is-IS" sz="3200" dirty="0" smtClean="0"/>
              <a:t>An</a:t>
            </a:r>
            <a:r>
              <a:rPr lang="en-US" sz="3200" dirty="0" smtClean="0"/>
              <a:t>: list of attributes to project onto, </a:t>
            </a:r>
            <a:r>
              <a:rPr lang="en-US" sz="3200" dirty="0" err="1" smtClean="0"/>
              <a:t>s.t.</a:t>
            </a:r>
            <a:r>
              <a:rPr lang="en-US" sz="3200" dirty="0" smtClean="0"/>
              <a:t> {A1, </a:t>
            </a:r>
            <a:r>
              <a:rPr lang="mr-IN" sz="3200" dirty="0" smtClean="0"/>
              <a:t>…</a:t>
            </a:r>
            <a:r>
              <a:rPr lang="en-US" sz="3200" dirty="0" smtClean="0"/>
              <a:t>, An</a:t>
            </a:r>
            <a:r>
              <a:rPr lang="en-US" sz="3200" dirty="0"/>
              <a:t>} ⊆{B1, </a:t>
            </a:r>
            <a:r>
              <a:rPr lang="mr-IN" sz="3200" dirty="0"/>
              <a:t>…</a:t>
            </a:r>
            <a:r>
              <a:rPr lang="en-US" sz="3200" dirty="0"/>
              <a:t>, </a:t>
            </a:r>
            <a:r>
              <a:rPr lang="en-US" sz="3200" dirty="0" err="1"/>
              <a:t>Bm</a:t>
            </a:r>
            <a:r>
              <a:rPr lang="en-US" sz="3200" dirty="0"/>
              <a:t>}</a:t>
            </a:r>
            <a:endParaRPr lang="en-US" sz="3200" dirty="0" smtClean="0"/>
          </a:p>
          <a:p>
            <a:pPr lvl="1"/>
            <a:r>
              <a:rPr lang="en-US" sz="3200" dirty="0" smtClean="0"/>
              <a:t>Output schema: S(</a:t>
            </a:r>
            <a:r>
              <a:rPr lang="en-US" sz="3600" dirty="0"/>
              <a:t>A1, </a:t>
            </a:r>
            <a:r>
              <a:rPr lang="mr-IN" sz="3600" dirty="0"/>
              <a:t>…</a:t>
            </a:r>
            <a:r>
              <a:rPr lang="en-US" sz="3600" dirty="0"/>
              <a:t>, An</a:t>
            </a:r>
            <a:r>
              <a:rPr lang="en-US" sz="3600" dirty="0" smtClean="0"/>
              <a:t>)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Projection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𝜋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Name, Major</a:t>
            </a:r>
            <a:r>
              <a:rPr lang="en-US" sz="3600" dirty="0" smtClean="0">
                <a:solidFill>
                  <a:sysClr val="windowText" lastClr="000000"/>
                </a:solidFill>
              </a:rPr>
              <a:t>(Student</a:t>
            </a:r>
            <a:r>
              <a:rPr lang="en-US" sz="3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1606" y="4090966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, Major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819864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593431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23866"/>
              </p:ext>
            </p:extLst>
          </p:nvPr>
        </p:nvGraphicFramePr>
        <p:xfrm>
          <a:off x="3464969" y="4997387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74287" y="4714477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70663"/>
              </p:ext>
            </p:extLst>
          </p:nvPr>
        </p:nvGraphicFramePr>
        <p:xfrm>
          <a:off x="3968972" y="2737158"/>
          <a:ext cx="1104874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/>
                <a:gridCol w="461218"/>
              </a:tblGrid>
              <a:tr h="102334"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919504" y="4090966"/>
            <a:ext cx="1988627" cy="58477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Set semantics; i.e. eliminates duplicates</a:t>
            </a:r>
            <a:endParaRPr 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4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Cartesian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the concatenation of every tuple in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with every tuple in R</a:t>
            </a:r>
            <a:r>
              <a:rPr lang="en-US" sz="3600" baseline="-25000" dirty="0" smtClean="0"/>
              <a:t>2</a:t>
            </a:r>
            <a:endParaRPr lang="en-US" sz="3600" dirty="0" smtClean="0"/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×R</a:t>
            </a:r>
            <a:r>
              <a:rPr lang="en-US" sz="3600" baseline="-25000" dirty="0" smtClean="0"/>
              <a:t>2</a:t>
            </a:r>
            <a:endParaRPr lang="en-US" sz="3600" dirty="0" smtClean="0"/>
          </a:p>
          <a:p>
            <a:pPr lvl="1"/>
            <a:r>
              <a:rPr lang="en-US" sz="3200" dirty="0"/>
              <a:t>Input schemas: R</a:t>
            </a:r>
            <a:r>
              <a:rPr lang="en-US" sz="3200" baseline="-25000" dirty="0"/>
              <a:t>1</a:t>
            </a:r>
            <a:r>
              <a:rPr lang="en-US" sz="3200" dirty="0"/>
              <a:t>(A1</a:t>
            </a:r>
            <a:r>
              <a:rPr lang="en-US" sz="3200" dirty="0" smtClean="0"/>
              <a:t>,</a:t>
            </a:r>
            <a:r>
              <a:rPr lang="mr-IN" sz="3200" dirty="0" smtClean="0"/>
              <a:t>…</a:t>
            </a:r>
            <a:r>
              <a:rPr lang="en-US" sz="3200" dirty="0" smtClean="0"/>
              <a:t>,An),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/>
              <a:t>)</a:t>
            </a:r>
            <a:endParaRPr lang="en-US" sz="3200" dirty="0" smtClean="0"/>
          </a:p>
          <a:p>
            <a:pPr lvl="1"/>
            <a:r>
              <a:rPr lang="en-US" sz="3200" dirty="0" smtClean="0"/>
              <a:t>Condition: {</a:t>
            </a:r>
            <a:r>
              <a:rPr lang="en-US" sz="3200" dirty="0"/>
              <a:t>A1</a:t>
            </a:r>
            <a:r>
              <a:rPr lang="en-US" sz="3200" dirty="0" smtClean="0"/>
              <a:t>,</a:t>
            </a:r>
            <a:r>
              <a:rPr lang="mr-IN" sz="3200" dirty="0" smtClean="0"/>
              <a:t>…</a:t>
            </a:r>
            <a:r>
              <a:rPr lang="en-US" sz="3200" dirty="0" smtClean="0"/>
              <a:t>,An}∩{B1,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}=∅</a:t>
            </a:r>
          </a:p>
          <a:p>
            <a:pPr lvl="1"/>
            <a:r>
              <a:rPr lang="en-US" sz="3200" dirty="0" smtClean="0"/>
              <a:t>Output schema: S(</a:t>
            </a:r>
            <a:r>
              <a:rPr lang="en-US" sz="3200" dirty="0"/>
              <a:t>A1</a:t>
            </a:r>
            <a:r>
              <a:rPr lang="en-US" sz="3200" dirty="0" smtClean="0"/>
              <a:t>,</a:t>
            </a:r>
            <a:r>
              <a:rPr lang="mr-IN" sz="3200" dirty="0" smtClean="0"/>
              <a:t>…</a:t>
            </a:r>
            <a:r>
              <a:rPr lang="en-US" sz="3200" dirty="0" smtClean="0"/>
              <a:t>,An,B1,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2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Cartesian Product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err="1" smtClean="0">
                <a:solidFill>
                  <a:sysClr val="windowText" lastClr="000000"/>
                </a:solidFill>
              </a:rPr>
              <a:t>Student</a:t>
            </a:r>
            <a:r>
              <a:rPr lang="en-US" sz="3600" dirty="0" err="1" smtClean="0"/>
              <a:t>×Department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09848" y="4381262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×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1999" y="4037360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331779" y="4782207"/>
            <a:ext cx="1089933" cy="324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9812"/>
              </p:ext>
            </p:extLst>
          </p:nvPr>
        </p:nvGraphicFramePr>
        <p:xfrm>
          <a:off x="2308831" y="5390579"/>
          <a:ext cx="2112880" cy="5897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218149" y="5107669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85330"/>
              </p:ext>
            </p:extLst>
          </p:nvPr>
        </p:nvGraphicFramePr>
        <p:xfrm>
          <a:off x="2638095" y="2540019"/>
          <a:ext cx="3871754" cy="13761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3781"/>
                <a:gridCol w="420413"/>
                <a:gridCol w="409904"/>
                <a:gridCol w="472965"/>
                <a:gridCol w="483476"/>
                <a:gridCol w="1187669"/>
                <a:gridCol w="613546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DName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 Sciences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 Sciences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82215"/>
              </p:ext>
            </p:extLst>
          </p:nvPr>
        </p:nvGraphicFramePr>
        <p:xfrm>
          <a:off x="4649483" y="5390579"/>
          <a:ext cx="2274299" cy="7863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5219"/>
                <a:gridCol w="1141215"/>
                <a:gridCol w="627865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i="0" u="sng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050" i="0" u="sng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DName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 Sciences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548566" y="5107044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727107" y="4782207"/>
            <a:ext cx="1169196" cy="324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9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the union of all the tuples in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R</a:t>
            </a:r>
            <a:r>
              <a:rPr lang="en-US" sz="3600" baseline="-25000" dirty="0" smtClean="0"/>
              <a:t>2</a:t>
            </a:r>
            <a:endParaRPr lang="en-US" sz="3200" dirty="0" smtClean="0"/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∪R</a:t>
            </a:r>
            <a:r>
              <a:rPr lang="en-US" sz="3600" baseline="-25000" dirty="0" smtClean="0"/>
              <a:t>2</a:t>
            </a:r>
          </a:p>
          <a:p>
            <a:pPr lvl="1"/>
            <a:r>
              <a:rPr lang="en-US" sz="3200" dirty="0" smtClean="0"/>
              <a:t>Input schemas: 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have the same schema, with attributes A1,</a:t>
            </a:r>
            <a:r>
              <a:rPr lang="mr-IN" sz="3200" dirty="0" smtClean="0"/>
              <a:t>…</a:t>
            </a:r>
            <a:r>
              <a:rPr lang="en-US" sz="3200" dirty="0" smtClean="0"/>
              <a:t>,An</a:t>
            </a:r>
          </a:p>
          <a:p>
            <a:pPr lvl="2"/>
            <a:r>
              <a:rPr lang="en-US" sz="2800" dirty="0" smtClean="0"/>
              <a:t>i.e. </a:t>
            </a:r>
            <a:r>
              <a:rPr lang="en-US" sz="2800" i="1" dirty="0" smtClean="0"/>
              <a:t>union-compatible</a:t>
            </a:r>
            <a:endParaRPr lang="en-US" sz="2800" dirty="0" smtClean="0"/>
          </a:p>
          <a:p>
            <a:pPr lvl="1"/>
            <a:r>
              <a:rPr lang="en-US" sz="3200" dirty="0" smtClean="0"/>
              <a:t>Output schema: the same as the input relations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4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Union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77244" y="5157087"/>
          <a:ext cx="3489994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0268"/>
                <a:gridCol w="755350"/>
                <a:gridCol w="703848"/>
                <a:gridCol w="618012"/>
                <a:gridCol w="7725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04891" y="4820279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52876" y="5152145"/>
          <a:ext cx="3345278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0713"/>
                <a:gridCol w="728672"/>
                <a:gridCol w="671362"/>
                <a:gridCol w="589486"/>
                <a:gridCol w="74504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777421" y="4823539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016347" y="2618847"/>
          <a:ext cx="3543717" cy="13167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66114"/>
                <a:gridCol w="761173"/>
                <a:gridCol w="742606"/>
                <a:gridCol w="566237"/>
                <a:gridCol w="807587"/>
              </a:tblGrid>
              <a:tr h="89463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4125390" y="4249752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∪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787542" y="4082324"/>
            <a:ext cx="1" cy="259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405352" y="4657501"/>
            <a:ext cx="1194682" cy="195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74562" y="4651749"/>
            <a:ext cx="1373686" cy="189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the the tuples in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that are not in R</a:t>
            </a:r>
            <a:r>
              <a:rPr lang="en-US" sz="3600" baseline="-25000" dirty="0" smtClean="0"/>
              <a:t>2</a:t>
            </a:r>
            <a:endParaRPr lang="en-US" sz="3200" dirty="0" smtClean="0"/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-R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(or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∖R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)</a:t>
            </a:r>
          </a:p>
          <a:p>
            <a:pPr lvl="1"/>
            <a:r>
              <a:rPr lang="en-US" sz="3200" dirty="0" smtClean="0"/>
              <a:t>Input schemas: 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are union-compatible</a:t>
            </a:r>
          </a:p>
          <a:p>
            <a:pPr lvl="1"/>
            <a:r>
              <a:rPr lang="en-US" sz="3200" dirty="0" smtClean="0"/>
              <a:t>Output schema: the same as the input relations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Difference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205964" y="4594513"/>
          <a:ext cx="3489994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0268"/>
                <a:gridCol w="755350"/>
                <a:gridCol w="703848"/>
                <a:gridCol w="618012"/>
                <a:gridCol w="7725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33611" y="4257705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81596" y="4589571"/>
          <a:ext cx="3345278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0713"/>
                <a:gridCol w="728672"/>
                <a:gridCol w="671362"/>
                <a:gridCol w="589486"/>
                <a:gridCol w="74504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806141" y="4260965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985844" y="2671857"/>
          <a:ext cx="3543717" cy="6583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66114"/>
                <a:gridCol w="761173"/>
                <a:gridCol w="742606"/>
                <a:gridCol w="566237"/>
                <a:gridCol w="807587"/>
              </a:tblGrid>
              <a:tr h="89463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4443342" y="3703214"/>
            <a:ext cx="628722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/>
              <a:t>-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 flipH="1">
            <a:off x="4757703" y="3463917"/>
            <a:ext cx="2" cy="239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3"/>
          </p:cNvCxnSpPr>
          <p:nvPr/>
        </p:nvCxnSpPr>
        <p:spPr>
          <a:xfrm flipH="1">
            <a:off x="3375513" y="4065171"/>
            <a:ext cx="1159903" cy="241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5"/>
          </p:cNvCxnSpPr>
          <p:nvPr/>
        </p:nvCxnSpPr>
        <p:spPr>
          <a:xfrm>
            <a:off x="4979990" y="4065171"/>
            <a:ext cx="1338419" cy="229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9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Queries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2314498"/>
            <a:ext cx="3131063" cy="1317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User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Age &gt;= 20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AND Age &lt; 30;</a:t>
            </a:r>
          </a:p>
        </p:txBody>
      </p:sp>
      <p:sp>
        <p:nvSpPr>
          <p:cNvPr id="8" name="Oval 7"/>
          <p:cNvSpPr/>
          <p:nvPr/>
        </p:nvSpPr>
        <p:spPr>
          <a:xfrm>
            <a:off x="4145594" y="4324938"/>
            <a:ext cx="840908" cy="4620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≥ 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20 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∧ Age &lt; 30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86666" y="5417291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stCxn id="8" idx="4"/>
            <a:endCxn id="12" idx="0"/>
          </p:cNvCxnSpPr>
          <p:nvPr/>
        </p:nvCxnSpPr>
        <p:spPr>
          <a:xfrm>
            <a:off x="4566048" y="4787030"/>
            <a:ext cx="0" cy="630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060773" y="2460802"/>
            <a:ext cx="1156138" cy="946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40345" y="2579883"/>
            <a:ext cx="2868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≥ 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20 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∧ Age &lt; 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30</a:t>
            </a:r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(User)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6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5" grpId="0" animBg="1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Queries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908902"/>
            <a:ext cx="3131063" cy="1317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User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Age &gt;= 20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AND Age &lt; 30;</a:t>
            </a:r>
          </a:p>
        </p:txBody>
      </p:sp>
      <p:sp>
        <p:nvSpPr>
          <p:cNvPr id="8" name="Oval 7"/>
          <p:cNvSpPr/>
          <p:nvPr/>
        </p:nvSpPr>
        <p:spPr>
          <a:xfrm>
            <a:off x="4139106" y="4468073"/>
            <a:ext cx="840908" cy="5778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≥ 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20 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∧ Age &lt; 30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80178" y="5560426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stCxn id="8" idx="4"/>
            <a:endCxn id="12" idx="0"/>
          </p:cNvCxnSpPr>
          <p:nvPr/>
        </p:nvCxnSpPr>
        <p:spPr>
          <a:xfrm>
            <a:off x="4559560" y="5045915"/>
            <a:ext cx="0" cy="5145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060773" y="2055206"/>
            <a:ext cx="1156138" cy="946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9106" y="3606766"/>
            <a:ext cx="840908" cy="4620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stCxn id="17" idx="4"/>
            <a:endCxn id="8" idx="0"/>
          </p:cNvCxnSpPr>
          <p:nvPr/>
        </p:nvCxnSpPr>
        <p:spPr>
          <a:xfrm>
            <a:off x="4559560" y="4068858"/>
            <a:ext cx="0" cy="399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304215" y="2266620"/>
            <a:ext cx="3211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0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0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≥ </a:t>
            </a:r>
            <a:r>
              <a:rPr lang="en-US" sz="20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20 </a:t>
            </a:r>
            <a:r>
              <a:rPr lang="en-US" sz="20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∧ Age &lt; </a:t>
            </a:r>
            <a:r>
              <a:rPr lang="en-US" sz="20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30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(User))</a:t>
            </a:r>
            <a:endParaRPr lang="en-US" sz="20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5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5" grpId="0" animBg="1"/>
      <p:bldP spid="1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Building </a:t>
            </a:r>
            <a:r>
              <a:rPr lang="en-US" sz="3600" dirty="0"/>
              <a:t>a </a:t>
            </a:r>
            <a:r>
              <a:rPr lang="en-US" sz="3600" dirty="0" smtClean="0"/>
              <a:t>Data-Driven Application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70480" y="1704121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7476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 Queries </a:t>
            </a:r>
            <a:r>
              <a:rPr lang="en-US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91278" y="3523523"/>
            <a:ext cx="840908" cy="4105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0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 = DID </a:t>
            </a:r>
            <a:r>
              <a:rPr lang="en-US" sz="20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∧ </a:t>
            </a:r>
            <a:r>
              <a:rPr lang="en-US" sz="20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Class = 21</a:t>
            </a:r>
            <a:endParaRPr lang="en-US" sz="20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88721" y="4270803"/>
            <a:ext cx="646022" cy="3674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×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stCxn id="8" idx="4"/>
            <a:endCxn id="12" idx="0"/>
          </p:cNvCxnSpPr>
          <p:nvPr/>
        </p:nvCxnSpPr>
        <p:spPr>
          <a:xfrm>
            <a:off x="6711732" y="3934046"/>
            <a:ext cx="0" cy="336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 rot="5400000">
            <a:off x="1404977" y="4310076"/>
            <a:ext cx="831186" cy="946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91278" y="2779624"/>
            <a:ext cx="840908" cy="4620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32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4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stCxn id="17" idx="4"/>
            <a:endCxn id="8" idx="0"/>
          </p:cNvCxnSpPr>
          <p:nvPr/>
        </p:nvCxnSpPr>
        <p:spPr>
          <a:xfrm>
            <a:off x="6711732" y="3241716"/>
            <a:ext cx="0" cy="281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623790" y="2832112"/>
            <a:ext cx="3984522" cy="1655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DeptName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Student, Department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Major = DID AND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Class = 21;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89361"/>
              </p:ext>
            </p:extLst>
          </p:nvPr>
        </p:nvGraphicFramePr>
        <p:xfrm>
          <a:off x="1147999" y="1886572"/>
          <a:ext cx="3465174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071605" y="1553369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14098"/>
              </p:ext>
            </p:extLst>
          </p:nvPr>
        </p:nvGraphicFramePr>
        <p:xfrm>
          <a:off x="4917688" y="1895551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829774" y="1558253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sp>
        <p:nvSpPr>
          <p:cNvPr id="21" name="Oval 20"/>
          <p:cNvSpPr/>
          <p:nvPr/>
        </p:nvSpPr>
        <p:spPr>
          <a:xfrm>
            <a:off x="5377374" y="4868482"/>
            <a:ext cx="1154976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711732" y="4868481"/>
            <a:ext cx="1536907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8" name="Straight Connector 37"/>
          <p:cNvCxnSpPr>
            <a:stCxn id="12" idx="5"/>
            <a:endCxn id="22" idx="0"/>
          </p:cNvCxnSpPr>
          <p:nvPr/>
        </p:nvCxnSpPr>
        <p:spPr>
          <a:xfrm>
            <a:off x="6940135" y="4584429"/>
            <a:ext cx="540051" cy="284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3"/>
            <a:endCxn id="21" idx="0"/>
          </p:cNvCxnSpPr>
          <p:nvPr/>
        </p:nvCxnSpPr>
        <p:spPr>
          <a:xfrm flipH="1">
            <a:off x="5954862" y="4584429"/>
            <a:ext cx="528467" cy="284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30053" y="4331180"/>
            <a:ext cx="2490359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Is this an efficient way of answering this query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in practice?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20605" y="5456243"/>
            <a:ext cx="5830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0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8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0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Major = DID ∧ Class = </a:t>
            </a:r>
            <a:r>
              <a:rPr lang="en-US" sz="20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21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×</a:t>
            </a:r>
            <a:r>
              <a:rPr lang="en-US" sz="2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r>
              <a:rPr lang="en-US" sz="2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))</a:t>
            </a:r>
            <a:endParaRPr lang="en-US" sz="20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0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5" grpId="0" animBg="1"/>
      <p:bldP spid="17" grpId="0"/>
      <p:bldP spid="21" grpId="0"/>
      <p:bldP spid="22" grpId="0"/>
      <p:bldP spid="55" grpId="0" animBg="1"/>
      <p:bldP spid="5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</a:t>
            </a:r>
            <a:br>
              <a:rPr lang="en-US" dirty="0" smtClean="0"/>
            </a:br>
            <a:r>
              <a:rPr lang="en-US" dirty="0" smtClean="0"/>
              <a:t>Basic 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Selection (𝜎)</a:t>
            </a:r>
          </a:p>
          <a:p>
            <a:r>
              <a:rPr lang="en-US" sz="3600" dirty="0"/>
              <a:t>Projection </a:t>
            </a:r>
            <a:r>
              <a:rPr lang="en-US" sz="3600" dirty="0" smtClean="0"/>
              <a:t>(𝜋)</a:t>
            </a:r>
          </a:p>
          <a:p>
            <a:r>
              <a:rPr lang="en-US" sz="3600" dirty="0" smtClean="0"/>
              <a:t>Cartesian product</a:t>
            </a:r>
            <a:r>
              <a:rPr lang="en-US" sz="3600" dirty="0"/>
              <a:t> </a:t>
            </a:r>
            <a:r>
              <a:rPr lang="en-US" sz="3600" dirty="0" smtClean="0"/>
              <a:t>(×)</a:t>
            </a:r>
            <a:endParaRPr lang="en-US" dirty="0"/>
          </a:p>
          <a:p>
            <a:r>
              <a:rPr lang="en-US" sz="3600" dirty="0"/>
              <a:t>Set operations</a:t>
            </a:r>
          </a:p>
          <a:p>
            <a:pPr lvl="1"/>
            <a:r>
              <a:rPr lang="en-US" sz="3200" dirty="0"/>
              <a:t>Union (∪)</a:t>
            </a:r>
          </a:p>
          <a:p>
            <a:pPr lvl="1"/>
            <a:r>
              <a:rPr lang="en-US" sz="3200" dirty="0"/>
              <a:t>Difference </a:t>
            </a:r>
            <a:r>
              <a:rPr lang="en-US" sz="3200" dirty="0" smtClean="0"/>
              <a:t>(- or ∖)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Derived and Auxiliary Relational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Renaming (𝜌)</a:t>
            </a:r>
          </a:p>
          <a:p>
            <a:r>
              <a:rPr lang="en-US" sz="3600" dirty="0" smtClean="0"/>
              <a:t>Join (</a:t>
            </a:r>
            <a:r>
              <a:rPr lang="en-US" sz="3600" dirty="0"/>
              <a:t>⨝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Set </a:t>
            </a:r>
            <a:r>
              <a:rPr lang="en-US" sz="3600" dirty="0"/>
              <a:t>operations</a:t>
            </a:r>
          </a:p>
          <a:p>
            <a:pPr lvl="1"/>
            <a:r>
              <a:rPr lang="en-US" sz="3200" dirty="0" smtClean="0"/>
              <a:t>Intersection (∩)</a:t>
            </a:r>
          </a:p>
          <a:p>
            <a:pPr lvl="1"/>
            <a:r>
              <a:rPr lang="en-US" sz="3200" dirty="0" smtClean="0"/>
              <a:t>Division (/)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the same relation instance with the attributes renamed</a:t>
            </a:r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𝜌</a:t>
            </a:r>
            <a:r>
              <a:rPr lang="en-US" sz="3600" baseline="-25000" dirty="0"/>
              <a:t>B</a:t>
            </a:r>
            <a:r>
              <a:rPr lang="en-US" sz="3600" baseline="-25000" dirty="0" smtClean="0"/>
              <a:t>1,</a:t>
            </a:r>
            <a:r>
              <a:rPr lang="mr-IN" sz="3600" baseline="-25000" dirty="0" smtClean="0"/>
              <a:t>…</a:t>
            </a:r>
            <a:r>
              <a:rPr lang="en-US" sz="3600" baseline="-25000" dirty="0" smtClean="0"/>
              <a:t>,</a:t>
            </a:r>
            <a:r>
              <a:rPr lang="en-US" sz="3600" baseline="-25000" dirty="0" err="1" smtClean="0"/>
              <a:t>Bn</a:t>
            </a:r>
            <a:r>
              <a:rPr lang="en-US" sz="3600" dirty="0" smtClean="0"/>
              <a:t>(R)</a:t>
            </a:r>
          </a:p>
          <a:p>
            <a:pPr lvl="1"/>
            <a:r>
              <a:rPr lang="en-US" sz="3200" dirty="0" smtClean="0"/>
              <a:t>Input schema: R(A1,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/>
              <a:t>A</a:t>
            </a:r>
            <a:r>
              <a:rPr lang="en-US" sz="3200" dirty="0" smtClean="0"/>
              <a:t>n)</a:t>
            </a:r>
          </a:p>
          <a:p>
            <a:pPr lvl="1"/>
            <a:r>
              <a:rPr lang="en-US" sz="3200" dirty="0"/>
              <a:t>Output schema: </a:t>
            </a:r>
            <a:r>
              <a:rPr lang="en-US" sz="3200" dirty="0" smtClean="0"/>
              <a:t>S(B1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Bn</a:t>
            </a:r>
            <a:r>
              <a:rPr lang="en-US" sz="3200" dirty="0" smtClean="0"/>
              <a:t>)</a:t>
            </a:r>
          </a:p>
          <a:p>
            <a:r>
              <a:rPr lang="en-US" sz="3600" dirty="0" smtClean="0"/>
              <a:t>Another notation</a:t>
            </a:r>
            <a:r>
              <a:rPr lang="en-US" sz="3600" dirty="0"/>
              <a:t>: </a:t>
            </a:r>
            <a:r>
              <a:rPr lang="en-US" sz="3600" dirty="0" smtClean="0"/>
              <a:t>𝜌</a:t>
            </a:r>
            <a:r>
              <a:rPr lang="en-US" sz="3600" baseline="-25000" dirty="0" smtClean="0"/>
              <a:t>{Ai</a:t>
            </a:r>
            <a:r>
              <a:rPr lang="is-IS" sz="3600" baseline="-25000" dirty="0" smtClean="0"/>
              <a:t>➝</a:t>
            </a:r>
            <a:r>
              <a:rPr lang="en-US" sz="3600" baseline="-25000" dirty="0" smtClean="0"/>
              <a:t>Bi}</a:t>
            </a:r>
            <a:r>
              <a:rPr lang="en-US" sz="3600" dirty="0" smtClean="0"/>
              <a:t>(</a:t>
            </a:r>
            <a:r>
              <a:rPr lang="en-US" sz="3600" dirty="0"/>
              <a:t>R)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Renaming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𝜌</a:t>
            </a:r>
            <a:r>
              <a:rPr lang="en-US" sz="3600" baseline="-25000" dirty="0" err="1" smtClean="0">
                <a:solidFill>
                  <a:sysClr val="windowText" lastClr="000000"/>
                </a:solidFill>
              </a:rPr>
              <a:t>StID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, </a:t>
            </a:r>
            <a:r>
              <a:rPr lang="en-US" sz="3600" baseline="-25000" dirty="0" err="1" smtClean="0">
                <a:solidFill>
                  <a:sysClr val="windowText" lastClr="000000"/>
                </a:solidFill>
              </a:rPr>
              <a:t>StName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, </a:t>
            </a:r>
            <a:r>
              <a:rPr lang="en-US" sz="3600" baseline="-25000" dirty="0" err="1" smtClean="0">
                <a:solidFill>
                  <a:sysClr val="windowText" lastClr="000000"/>
                </a:solidFill>
              </a:rPr>
              <a:t>StClass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, </a:t>
            </a:r>
            <a:r>
              <a:rPr lang="en-US" sz="3600" baseline="-25000" dirty="0" err="1" smtClean="0">
                <a:solidFill>
                  <a:sysClr val="windowText" lastClr="000000"/>
                </a:solidFill>
              </a:rPr>
              <a:t>StMaj</a:t>
            </a:r>
            <a:r>
              <a:rPr lang="en-US" sz="3600" dirty="0" smtClean="0">
                <a:solidFill>
                  <a:sysClr val="windowText" lastClr="000000"/>
                </a:solidFill>
              </a:rPr>
              <a:t>(Student</a:t>
            </a:r>
            <a:r>
              <a:rPr lang="en-US" sz="3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01095" y="4287562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         </a:t>
            </a:r>
            <a:r>
              <a:rPr lang="en-US" sz="2400" dirty="0" smtClean="0"/>
              <a:t>𝜌</a:t>
            </a:r>
            <a:r>
              <a:rPr lang="en-US" sz="2400" baseline="-25000" dirty="0" err="1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StID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sz="2400" baseline="-25000" dirty="0" err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StName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sz="2400" baseline="-25000" dirty="0" err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StClass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, </a:t>
            </a:r>
            <a:r>
              <a:rPr lang="en-US" sz="2400" baseline="-25000" dirty="0" err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StMaj</a:t>
            </a:r>
            <a:endParaRPr lang="en-US" sz="9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63247" y="4016460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63247" y="4790027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10046"/>
              </p:ext>
            </p:extLst>
          </p:nvPr>
        </p:nvGraphicFramePr>
        <p:xfrm>
          <a:off x="3454458" y="5193983"/>
          <a:ext cx="2112880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643656"/>
                <a:gridCol w="461218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05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63776" y="4911073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24418"/>
              </p:ext>
            </p:extLst>
          </p:nvPr>
        </p:nvGraphicFramePr>
        <p:xfrm>
          <a:off x="3406806" y="2826781"/>
          <a:ext cx="2112880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/>
                <a:gridCol w="565854"/>
                <a:gridCol w="539020"/>
                <a:gridCol w="461218"/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StID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StName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StClass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StMaj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05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8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Return the intersection of tuples in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R</a:t>
            </a:r>
            <a:r>
              <a:rPr lang="en-US" sz="3600" baseline="-25000" dirty="0" smtClean="0"/>
              <a:t>2</a:t>
            </a:r>
            <a:endParaRPr lang="en-US" sz="3600" dirty="0" smtClean="0"/>
          </a:p>
          <a:p>
            <a:r>
              <a:rPr lang="en-US" sz="3600" dirty="0" smtClean="0"/>
              <a:t>Notation</a:t>
            </a:r>
            <a:r>
              <a:rPr lang="en-US" sz="3600" dirty="0"/>
              <a:t>: 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∩R</a:t>
            </a:r>
            <a:r>
              <a:rPr lang="en-US" sz="3600" baseline="-25000" dirty="0" smtClean="0"/>
              <a:t>2</a:t>
            </a:r>
            <a:endParaRPr lang="en-US" sz="3600" dirty="0" smtClean="0"/>
          </a:p>
          <a:p>
            <a:pPr lvl="1"/>
            <a:r>
              <a:rPr lang="en-US" sz="3200" dirty="0" smtClean="0"/>
              <a:t>Input schemas</a:t>
            </a:r>
            <a:r>
              <a:rPr lang="en-US" sz="3200" dirty="0"/>
              <a:t>: R</a:t>
            </a:r>
            <a:r>
              <a:rPr lang="en-US" sz="3200" baseline="-25000" dirty="0"/>
              <a:t>1</a:t>
            </a:r>
            <a:r>
              <a:rPr lang="en-US" sz="3200" dirty="0"/>
              <a:t> and R</a:t>
            </a:r>
            <a:r>
              <a:rPr lang="en-US" sz="3200" baseline="-25000" dirty="0"/>
              <a:t>2</a:t>
            </a:r>
            <a:r>
              <a:rPr lang="en-US" sz="3200" dirty="0"/>
              <a:t> </a:t>
            </a:r>
            <a:r>
              <a:rPr lang="en-US" sz="3200" dirty="0" smtClean="0"/>
              <a:t>are union-compatible</a:t>
            </a:r>
          </a:p>
          <a:p>
            <a:pPr lvl="1"/>
            <a:r>
              <a:rPr lang="en-US" sz="3200" dirty="0" smtClean="0"/>
              <a:t>Output schema: the same as the input relations</a:t>
            </a:r>
          </a:p>
          <a:p>
            <a:r>
              <a:rPr lang="en-US" sz="3600" dirty="0" smtClean="0"/>
              <a:t>Intersection is derived</a:t>
            </a:r>
          </a:p>
          <a:p>
            <a:pPr lvl="1"/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/>
              <a:t>∩</a:t>
            </a:r>
            <a:r>
              <a:rPr lang="en-US" sz="3200" dirty="0" smtClean="0"/>
              <a:t>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= 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-(R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-R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8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Intersection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201008" y="4846181"/>
          <a:ext cx="3489994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0268"/>
                <a:gridCol w="755350"/>
                <a:gridCol w="703848"/>
                <a:gridCol w="618012"/>
                <a:gridCol w="7725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28655" y="4509373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876640" y="4841239"/>
          <a:ext cx="3345278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0713"/>
                <a:gridCol w="728672"/>
                <a:gridCol w="671362"/>
                <a:gridCol w="589486"/>
                <a:gridCol w="74504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801185" y="4512633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005562" y="2747421"/>
          <a:ext cx="3543717" cy="6583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66114"/>
                <a:gridCol w="761173"/>
                <a:gridCol w="742606"/>
                <a:gridCol w="566237"/>
                <a:gridCol w="807587"/>
              </a:tblGrid>
              <a:tr h="89463">
                <a:tc>
                  <a:txBody>
                    <a:bodyPr/>
                    <a:lstStyle/>
                    <a:p>
                      <a:r>
                        <a:rPr lang="en-US" sz="12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4488608" y="3894783"/>
            <a:ext cx="625154" cy="33296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latin typeface="Linux Libertine" charset="0"/>
                <a:ea typeface="Linux Libertine" charset="0"/>
                <a:cs typeface="Linux Libertine" charset="0"/>
              </a:rPr>
              <a:t>∩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 flipH="1">
            <a:off x="4801185" y="3636264"/>
            <a:ext cx="2" cy="258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3"/>
          </p:cNvCxnSpPr>
          <p:nvPr/>
        </p:nvCxnSpPr>
        <p:spPr>
          <a:xfrm flipH="1">
            <a:off x="3202733" y="4178989"/>
            <a:ext cx="1377427" cy="435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5"/>
          </p:cNvCxnSpPr>
          <p:nvPr/>
        </p:nvCxnSpPr>
        <p:spPr>
          <a:xfrm>
            <a:off x="5022210" y="4178989"/>
            <a:ext cx="1459504" cy="456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55"/>
            <a:ext cx="7886700" cy="1408386"/>
          </a:xfrm>
        </p:spPr>
        <p:txBody>
          <a:bodyPr>
            <a:normAutofit/>
          </a:bodyPr>
          <a:lstStyle/>
          <a:p>
            <a:r>
              <a:rPr lang="en-US" dirty="0" smtClean="0"/>
              <a:t>Side Note:</a:t>
            </a:r>
            <a:br>
              <a:rPr lang="en-US" dirty="0" smtClean="0"/>
            </a:br>
            <a:r>
              <a:rPr lang="en-US" dirty="0" smtClean="0"/>
              <a:t>Operations on Bags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Union:  {</a:t>
            </a:r>
            <a:r>
              <a:rPr lang="en-US" dirty="0" err="1"/>
              <a:t>a,b,b,c</a:t>
            </a:r>
            <a:r>
              <a:rPr lang="en-US" dirty="0" smtClean="0"/>
              <a:t>} </a:t>
            </a:r>
            <a:r>
              <a:rPr lang="en-US" dirty="0" smtClean="0">
                <a:solidFill>
                  <a:prstClr val="black"/>
                </a:solidFill>
              </a:rPr>
              <a:t>∪ </a:t>
            </a:r>
            <a:r>
              <a:rPr lang="en-US" dirty="0" smtClean="0"/>
              <a:t>{</a:t>
            </a:r>
            <a:r>
              <a:rPr lang="en-US" dirty="0" err="1"/>
              <a:t>a,b,b,b,e,f,f</a:t>
            </a:r>
            <a:r>
              <a:rPr lang="en-US" dirty="0"/>
              <a:t>} = {</a:t>
            </a:r>
            <a:r>
              <a:rPr lang="en-US" dirty="0" err="1"/>
              <a:t>a,a,b,b,b,b,b,c,e,f,f</a:t>
            </a:r>
            <a:r>
              <a:rPr lang="en-US" dirty="0"/>
              <a:t>}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the number of occurrences</a:t>
            </a:r>
          </a:p>
          <a:p>
            <a:r>
              <a:rPr lang="en-US" dirty="0"/>
              <a:t>Difference: {</a:t>
            </a:r>
            <a:r>
              <a:rPr lang="en-US" dirty="0" err="1"/>
              <a:t>a,b,b,b,c,c</a:t>
            </a:r>
            <a:r>
              <a:rPr lang="en-US" dirty="0"/>
              <a:t>} – {</a:t>
            </a:r>
            <a:r>
              <a:rPr lang="en-US" dirty="0" err="1"/>
              <a:t>b,c,c,c,d</a:t>
            </a:r>
            <a:r>
              <a:rPr lang="en-US" dirty="0"/>
              <a:t>} = {</a:t>
            </a:r>
            <a:r>
              <a:rPr lang="en-US" dirty="0" err="1"/>
              <a:t>a,b,b,d</a:t>
            </a:r>
            <a:r>
              <a:rPr lang="en-US" dirty="0"/>
              <a:t>}</a:t>
            </a:r>
          </a:p>
          <a:p>
            <a:pPr lvl="1"/>
            <a:r>
              <a:rPr lang="en-US" dirty="0" smtClean="0"/>
              <a:t>Subtract </a:t>
            </a:r>
            <a:r>
              <a:rPr lang="en-US" dirty="0"/>
              <a:t>the number of occurrences</a:t>
            </a:r>
          </a:p>
          <a:p>
            <a:r>
              <a:rPr lang="en-US" dirty="0"/>
              <a:t>Intersection: {</a:t>
            </a:r>
            <a:r>
              <a:rPr lang="en-US" dirty="0" err="1"/>
              <a:t>a,b,b,b,c,c</a:t>
            </a:r>
            <a:r>
              <a:rPr lang="en-US" dirty="0" smtClean="0"/>
              <a:t>}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/>
              <a:t>∩ {</a:t>
            </a:r>
            <a:r>
              <a:rPr lang="en-US" dirty="0" err="1"/>
              <a:t>b,b,c,c,c,c,d</a:t>
            </a:r>
            <a:r>
              <a:rPr lang="en-US" dirty="0"/>
              <a:t>} = {</a:t>
            </a:r>
            <a:r>
              <a:rPr lang="en-US" dirty="0" err="1"/>
              <a:t>b,b,c,c</a:t>
            </a:r>
            <a:r>
              <a:rPr lang="en-US" dirty="0"/>
              <a:t>}</a:t>
            </a:r>
          </a:p>
          <a:p>
            <a:pPr lvl="1"/>
            <a:r>
              <a:rPr lang="en-US" dirty="0" smtClean="0"/>
              <a:t>Minimum </a:t>
            </a:r>
            <a:r>
              <a:rPr lang="en-US" dirty="0"/>
              <a:t>of the two numbers of occurrences</a:t>
            </a:r>
          </a:p>
          <a:p>
            <a:r>
              <a:rPr lang="en-US" dirty="0"/>
              <a:t>Selection: preserve the number of occurrences</a:t>
            </a:r>
          </a:p>
          <a:p>
            <a:r>
              <a:rPr lang="en-US" dirty="0"/>
              <a:t>Projection: preserve the number of occurrences (no duplicate elimination)</a:t>
            </a:r>
          </a:p>
          <a:p>
            <a:r>
              <a:rPr lang="en-US" dirty="0"/>
              <a:t>Cartesian product, join: no duplicate elimination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One of the most important and well-studied operations in relational databases</a:t>
            </a:r>
          </a:p>
          <a:p>
            <a:r>
              <a:rPr lang="en-US" sz="3600" dirty="0" smtClean="0"/>
              <a:t>Comes in various flavors</a:t>
            </a:r>
          </a:p>
          <a:p>
            <a:pPr lvl="1"/>
            <a:r>
              <a:rPr lang="en-US" sz="3200" dirty="0" smtClean="0"/>
              <a:t>Theta join</a:t>
            </a:r>
          </a:p>
          <a:p>
            <a:pPr lvl="1"/>
            <a:r>
              <a:rPr lang="en-US" sz="3200" dirty="0" smtClean="0"/>
              <a:t>Natural join</a:t>
            </a:r>
          </a:p>
          <a:p>
            <a:pPr lvl="1"/>
            <a:r>
              <a:rPr lang="en-US" sz="3200" dirty="0" err="1" smtClean="0"/>
              <a:t>Equi</a:t>
            </a:r>
            <a:r>
              <a:rPr lang="en-US" sz="3200" dirty="0" smtClean="0"/>
              <a:t>-join</a:t>
            </a:r>
          </a:p>
          <a:p>
            <a:pPr lvl="1"/>
            <a:r>
              <a:rPr lang="en-US" sz="3200" dirty="0" smtClean="0"/>
              <a:t>Semi-join</a:t>
            </a:r>
          </a:p>
          <a:p>
            <a:pPr lvl="1"/>
            <a:r>
              <a:rPr lang="en-US" sz="3200" dirty="0" smtClean="0"/>
              <a:t>Inner join</a:t>
            </a:r>
          </a:p>
          <a:p>
            <a:pPr lvl="1"/>
            <a:r>
              <a:rPr lang="en-US" sz="3200" dirty="0" smtClean="0"/>
              <a:t>Outer join</a:t>
            </a:r>
          </a:p>
          <a:p>
            <a:pPr lvl="1"/>
            <a:r>
              <a:rPr lang="en-US" sz="3200" dirty="0" smtClean="0"/>
              <a:t>Anti-join</a:t>
            </a:r>
          </a:p>
          <a:p>
            <a:pPr lvl="1"/>
            <a:r>
              <a:rPr lang="mr-IN" sz="3200" dirty="0" smtClean="0"/>
              <a:t>…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Theta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Return all the combinations of </a:t>
            </a:r>
            <a:r>
              <a:rPr lang="en-US" sz="3600" dirty="0"/>
              <a:t>R</a:t>
            </a:r>
            <a:r>
              <a:rPr lang="en-US" sz="3600" baseline="-25000" dirty="0"/>
              <a:t>1</a:t>
            </a:r>
            <a:r>
              <a:rPr lang="en-US" sz="3600" dirty="0"/>
              <a:t> and R</a:t>
            </a:r>
            <a:r>
              <a:rPr lang="en-US" sz="3600" baseline="-25000" dirty="0"/>
              <a:t>2</a:t>
            </a:r>
            <a:r>
              <a:rPr lang="en-US" sz="3600" dirty="0"/>
              <a:t> tuples which </a:t>
            </a:r>
            <a:r>
              <a:rPr lang="en-US" sz="3600" dirty="0" smtClean="0"/>
              <a:t>satisfy the join condition 𝜃</a:t>
            </a:r>
          </a:p>
          <a:p>
            <a:r>
              <a:rPr lang="en-US" sz="3600" dirty="0" smtClean="0"/>
              <a:t>Notation: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⨝</a:t>
            </a:r>
            <a:r>
              <a:rPr lang="en-US" sz="3600" baseline="-25000" dirty="0" smtClean="0"/>
              <a:t>𝜃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2</a:t>
            </a: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Equivalent expression: </a:t>
            </a:r>
            <a:r>
              <a:rPr lang="en-US" sz="4000" dirty="0" smtClean="0">
                <a:solidFill>
                  <a:sysClr val="windowText" lastClr="000000"/>
                </a:solidFill>
              </a:rPr>
              <a:t>𝜎</a:t>
            </a:r>
            <a:r>
              <a:rPr lang="en-US" sz="3200" baseline="-25000" dirty="0" smtClean="0"/>
              <a:t>𝜃</a:t>
            </a:r>
            <a:r>
              <a:rPr lang="en-US" sz="3200" dirty="0">
                <a:solidFill>
                  <a:sysClr val="windowText" lastClr="000000"/>
                </a:solidFill>
              </a:rPr>
              <a:t>(R</a:t>
            </a:r>
            <a:r>
              <a:rPr lang="en-US" sz="3200" baseline="-25000" dirty="0">
                <a:solidFill>
                  <a:sysClr val="windowText" lastClr="000000"/>
                </a:solidFill>
              </a:rPr>
              <a:t>1</a:t>
            </a:r>
            <a:r>
              <a:rPr lang="en-US" sz="3200" dirty="0"/>
              <a:t>×</a:t>
            </a:r>
            <a:r>
              <a:rPr lang="en-US" sz="3200" dirty="0">
                <a:solidFill>
                  <a:sysClr val="windowText" lastClr="000000"/>
                </a:solidFill>
              </a:rPr>
              <a:t>R</a:t>
            </a:r>
            <a:r>
              <a:rPr lang="en-US" sz="3200" baseline="-25000" dirty="0">
                <a:solidFill>
                  <a:sysClr val="windowText" lastClr="000000"/>
                </a:solidFill>
              </a:rPr>
              <a:t>2</a:t>
            </a:r>
            <a:r>
              <a:rPr lang="en-US" sz="3200" dirty="0">
                <a:solidFill>
                  <a:sysClr val="windowText" lastClr="000000"/>
                </a:solidFill>
              </a:rPr>
              <a:t>)</a:t>
            </a:r>
            <a:endParaRPr lang="en-US" sz="320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Input schemas: </a:t>
            </a:r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(A1,</a:t>
            </a:r>
            <a:r>
              <a:rPr lang="mr-IN" sz="3200" dirty="0" smtClean="0"/>
              <a:t>…</a:t>
            </a:r>
            <a:r>
              <a:rPr lang="en-US" sz="3200" dirty="0" smtClean="0"/>
              <a:t>,An)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  <a:endParaRPr lang="en-US" sz="2800" dirty="0" smtClean="0"/>
          </a:p>
          <a:p>
            <a:pPr lvl="1"/>
            <a:r>
              <a:rPr lang="en-US" sz="3200" dirty="0" smtClean="0"/>
              <a:t>Condition 𝜃: a Boolean condition on </a:t>
            </a:r>
            <a:r>
              <a:rPr lang="en-US" sz="3200" dirty="0"/>
              <a:t>A1,</a:t>
            </a:r>
            <a:r>
              <a:rPr lang="mr-IN" sz="3200" dirty="0"/>
              <a:t>…</a:t>
            </a:r>
            <a:r>
              <a:rPr lang="en-US" sz="3200" dirty="0"/>
              <a:t>,An,B1,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endParaRPr lang="en-US" sz="3200" dirty="0" smtClean="0"/>
          </a:p>
          <a:p>
            <a:pPr lvl="1"/>
            <a:r>
              <a:rPr lang="en-US" sz="3200" dirty="0" smtClean="0"/>
              <a:t>Output schema: S(A1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smtClean="0"/>
              <a:t>An,B1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Building </a:t>
            </a:r>
            <a:r>
              <a:rPr lang="en-US" sz="3600" dirty="0"/>
              <a:t>a </a:t>
            </a:r>
            <a:r>
              <a:rPr lang="en-US" sz="3600" dirty="0" smtClean="0"/>
              <a:t>Data-Driven Application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46150" y="1677710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latin typeface="Linux Libertine" charset="0"/>
                  <a:ea typeface="Linux Libertine" charset="0"/>
                  <a:cs typeface="Linux Libertine" charset="0"/>
                </a:rPr>
                <a:t>Requirement Analysis</a:t>
              </a:r>
              <a:endParaRPr lang="en-US" sz="2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Conceptual Database Design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Logical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Schema Refinement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Physical Database </a:t>
              </a: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Linux Libertine" charset="0"/>
                  <a:ea typeface="Linux Libertine" charset="0"/>
                  <a:cs typeface="Linux Libertine" charset="0"/>
                </a:rPr>
                <a:t>Application Development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47838" y="4671560"/>
            <a:ext cx="2717964" cy="147820"/>
            <a:chOff x="3530338" y="4705555"/>
            <a:chExt cx="2717964" cy="147820"/>
          </a:xfrm>
        </p:grpSpPr>
        <p:sp>
          <p:nvSpPr>
            <p:cNvPr id="22" name="Chevron 21"/>
            <p:cNvSpPr/>
            <p:nvPr/>
          </p:nvSpPr>
          <p:spPr>
            <a:xfrm>
              <a:off x="3530338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4392972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>
              <a:off x="5255606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78" y="1762582"/>
            <a:ext cx="411297" cy="3084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252" y="1962970"/>
            <a:ext cx="510023" cy="1240452"/>
          </a:xfrm>
          <a:prstGeom prst="rect">
            <a:avLst/>
          </a:prstGeom>
        </p:spPr>
      </p:pic>
      <p:sp>
        <p:nvSpPr>
          <p:cNvPr id="30" name="Up-Down Arrow 29"/>
          <p:cNvSpPr/>
          <p:nvPr/>
        </p:nvSpPr>
        <p:spPr>
          <a:xfrm>
            <a:off x="6674307" y="3274752"/>
            <a:ext cx="1629434" cy="1013822"/>
          </a:xfrm>
          <a:prstGeom prst="upDownArrow">
            <a:avLst>
              <a:gd name="adj1" fmla="val 50000"/>
              <a:gd name="adj2" fmla="val 24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Query using SQL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1667" y="4585075"/>
            <a:ext cx="184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Linux Libertine" charset="0"/>
                <a:ea typeface="Linux Libertine" charset="0"/>
                <a:cs typeface="Linux Libertine" charset="0"/>
              </a:rPr>
              <a:t>Create DB using SQL</a:t>
            </a:r>
            <a:endParaRPr lang="en-US" sz="1400">
              <a:solidFill>
                <a:schemeClr val="bg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Can 20"/>
          <p:cNvSpPr/>
          <p:nvPr/>
        </p:nvSpPr>
        <p:spPr>
          <a:xfrm>
            <a:off x="6775450" y="4365075"/>
            <a:ext cx="1427148" cy="7856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Database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Theta Join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 Student ⨝</a:t>
            </a:r>
            <a:r>
              <a:rPr lang="en-US" sz="3600" baseline="-25000" dirty="0" smtClean="0">
                <a:solidFill>
                  <a:sysClr val="windowText" lastClr="000000"/>
                </a:solidFill>
              </a:rPr>
              <a:t>Major=DID ∧ Class=21 </a:t>
            </a:r>
            <a:r>
              <a:rPr lang="en-US" sz="3600" dirty="0" smtClean="0"/>
              <a:t>Department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83497"/>
              </p:ext>
            </p:extLst>
          </p:nvPr>
        </p:nvGraphicFramePr>
        <p:xfrm>
          <a:off x="947974" y="5360099"/>
          <a:ext cx="3465174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71580" y="5026896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80944"/>
              </p:ext>
            </p:extLst>
          </p:nvPr>
        </p:nvGraphicFramePr>
        <p:xfrm>
          <a:off x="4717663" y="5369078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29749" y="5031780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17132"/>
              </p:ext>
            </p:extLst>
          </p:nvPr>
        </p:nvGraphicFramePr>
        <p:xfrm>
          <a:off x="2155163" y="3291028"/>
          <a:ext cx="4833674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3235"/>
                <a:gridCol w="705753"/>
                <a:gridCol w="472548"/>
                <a:gridCol w="601425"/>
                <a:gridCol w="540055"/>
                <a:gridCol w="988055"/>
                <a:gridCol w="101260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52864" y="4186586"/>
            <a:ext cx="625154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  ⨝</a:t>
            </a:r>
            <a:r>
              <a:rPr lang="en-US" sz="2400" baseline="-250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Major=DID ∧ Class=21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564856" y="4014788"/>
            <a:ext cx="0" cy="350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2966990" y="4754887"/>
            <a:ext cx="1377426" cy="381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</p:cNvCxnSpPr>
          <p:nvPr/>
        </p:nvCxnSpPr>
        <p:spPr>
          <a:xfrm>
            <a:off x="4786466" y="4754887"/>
            <a:ext cx="1459504" cy="402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Natural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Return all the combinations of tuples of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which agree on the </a:t>
            </a:r>
            <a:r>
              <a:rPr lang="en-US" sz="3600" i="1" dirty="0" smtClean="0"/>
              <a:t>join attributes</a:t>
            </a:r>
            <a:endParaRPr lang="en-US" sz="3600" dirty="0" smtClean="0"/>
          </a:p>
          <a:p>
            <a:r>
              <a:rPr lang="en-US" sz="3600" dirty="0" smtClean="0"/>
              <a:t>Notation: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⨝R</a:t>
            </a:r>
            <a:r>
              <a:rPr lang="en-US" sz="3600" baseline="-25000" dirty="0" smtClean="0"/>
              <a:t>2</a:t>
            </a:r>
            <a:endParaRPr lang="en-US" sz="360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Input schemas: </a:t>
            </a:r>
            <a:r>
              <a:rPr lang="en-US" sz="3200" dirty="0" smtClean="0"/>
              <a:t>R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(A1,</a:t>
            </a:r>
            <a:r>
              <a:rPr lang="mr-IN" sz="3200" dirty="0" smtClean="0"/>
              <a:t>…</a:t>
            </a:r>
            <a:r>
              <a:rPr lang="en-US" sz="3200" dirty="0" smtClean="0"/>
              <a:t>,An) and R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(B1,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Join attributes: </a:t>
            </a:r>
            <a:r>
              <a:rPr lang="en-US" sz="2800" dirty="0" smtClean="0"/>
              <a:t>{</a:t>
            </a:r>
            <a:r>
              <a:rPr lang="en-US" sz="2800" dirty="0"/>
              <a:t>A1,</a:t>
            </a:r>
            <a:r>
              <a:rPr lang="mr-IN" sz="2800" dirty="0"/>
              <a:t>…</a:t>
            </a:r>
            <a:r>
              <a:rPr lang="en-US" sz="2800" dirty="0"/>
              <a:t>,An</a:t>
            </a:r>
            <a:r>
              <a:rPr lang="en-US" sz="2800" dirty="0" smtClean="0"/>
              <a:t>}∩{</a:t>
            </a:r>
            <a:r>
              <a:rPr lang="en-US" sz="2800" dirty="0"/>
              <a:t>B1,</a:t>
            </a:r>
            <a:r>
              <a:rPr lang="mr-IN" sz="2800" dirty="0"/>
              <a:t>…</a:t>
            </a:r>
            <a:r>
              <a:rPr lang="en-US" sz="2800" dirty="0"/>
              <a:t>,</a:t>
            </a:r>
            <a:r>
              <a:rPr lang="en-US" sz="2800" dirty="0" err="1"/>
              <a:t>Bm</a:t>
            </a:r>
            <a:r>
              <a:rPr lang="en-US" sz="2800" dirty="0"/>
              <a:t>}</a:t>
            </a:r>
            <a:endParaRPr lang="en-US" sz="2800" dirty="0" smtClean="0"/>
          </a:p>
          <a:p>
            <a:pPr lvl="1"/>
            <a:r>
              <a:rPr lang="en-US" sz="3200" dirty="0" smtClean="0"/>
              <a:t>Output schema: S(C1,</a:t>
            </a:r>
            <a:r>
              <a:rPr lang="mr-IN" sz="3200" dirty="0" smtClean="0"/>
              <a:t>…</a:t>
            </a:r>
            <a:r>
              <a:rPr lang="en-US" sz="3200" dirty="0" smtClean="0"/>
              <a:t>,</a:t>
            </a:r>
            <a:r>
              <a:rPr lang="en-US" sz="3200" dirty="0" err="1" smtClean="0"/>
              <a:t>Cp</a:t>
            </a:r>
            <a:r>
              <a:rPr lang="en-US" sz="3200" dirty="0" smtClean="0"/>
              <a:t>) </a:t>
            </a:r>
            <a:r>
              <a:rPr lang="en-US" sz="3200" dirty="0" err="1" smtClean="0"/>
              <a:t>s.t.</a:t>
            </a:r>
            <a:r>
              <a:rPr lang="en-US" sz="3200" dirty="0" smtClean="0"/>
              <a:t> {</a:t>
            </a:r>
            <a:r>
              <a:rPr lang="en-US" sz="3200" dirty="0"/>
              <a:t>C1,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Cp</a:t>
            </a:r>
            <a:r>
              <a:rPr lang="en-US" sz="3200" dirty="0" smtClean="0"/>
              <a:t>}={A1</a:t>
            </a:r>
            <a:r>
              <a:rPr lang="en-US" sz="3200" dirty="0"/>
              <a:t>,</a:t>
            </a:r>
            <a:r>
              <a:rPr lang="mr-IN" sz="3200" dirty="0"/>
              <a:t>…</a:t>
            </a:r>
            <a:r>
              <a:rPr lang="en-US" sz="3200" dirty="0"/>
              <a:t>,An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ysClr val="windowText" lastClr="000000"/>
                </a:solidFill>
              </a:rPr>
              <a:t>∪</a:t>
            </a:r>
            <a:r>
              <a:rPr lang="en-US" sz="3200" dirty="0" smtClean="0"/>
              <a:t>{</a:t>
            </a:r>
            <a:r>
              <a:rPr lang="en-US" sz="3200" dirty="0"/>
              <a:t>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5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Natural Join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Student ⨝ Department</a:t>
            </a:r>
            <a:r>
              <a:rPr lang="en-US" sz="3600" dirty="0">
                <a:solidFill>
                  <a:sysClr val="windowText" lastClr="000000"/>
                </a:solidFill>
              </a:rPr>
              <a:t/>
            </a:r>
            <a:br>
              <a:rPr lang="en-US" sz="3600" dirty="0">
                <a:solidFill>
                  <a:sysClr val="windowText" lastClr="000000"/>
                </a:solidFill>
              </a:rPr>
            </a:br>
            <a:r>
              <a:rPr lang="en-US" sz="3600" dirty="0" smtClean="0">
                <a:solidFill>
                  <a:sysClr val="windowText" lastClr="000000"/>
                </a:solidFill>
              </a:rPr>
              <a:t>= </a:t>
            </a:r>
            <a:r>
              <a:rPr lang="en-US" dirty="0" smtClean="0">
                <a:solidFill>
                  <a:sysClr val="windowText" lastClr="000000"/>
                </a:solidFill>
              </a:rPr>
              <a:t>π</a:t>
            </a:r>
            <a:r>
              <a:rPr lang="en-US" sz="1400" baseline="-25000" dirty="0" err="1" smtClean="0">
                <a:solidFill>
                  <a:sysClr val="windowText" lastClr="000000"/>
                </a:solidFill>
              </a:rPr>
              <a:t>SID,SName,Class,DID,DeptName,Address</a:t>
            </a:r>
            <a:r>
              <a:rPr lang="en-US" dirty="0" smtClean="0">
                <a:solidFill>
                  <a:sysClr val="windowText" lastClr="000000"/>
                </a:solidFill>
              </a:rPr>
              <a:t>(𝜎</a:t>
            </a:r>
            <a:r>
              <a:rPr lang="en-US" sz="1400" baseline="-25000" dirty="0" smtClean="0"/>
              <a:t>DID=DID2</a:t>
            </a:r>
            <a:r>
              <a:rPr lang="en-US" sz="2000" dirty="0" smtClean="0">
                <a:solidFill>
                  <a:sysClr val="windowText" lastClr="000000"/>
                </a:solidFill>
              </a:rPr>
              <a:t>(Student</a:t>
            </a:r>
            <a:r>
              <a:rPr lang="en-US" sz="2000" dirty="0" smtClean="0"/>
              <a:t>×</a:t>
            </a:r>
            <a:r>
              <a:rPr lang="en-US" dirty="0" smtClean="0"/>
              <a:t>𝜌</a:t>
            </a:r>
            <a:r>
              <a:rPr lang="en-US" sz="1400" baseline="-25000" dirty="0" smtClean="0">
                <a:solidFill>
                  <a:sysClr val="windowText" lastClr="000000"/>
                </a:solidFill>
              </a:rPr>
              <a:t>DID2,DeptName,Address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ysClr val="windowText" lastClr="000000"/>
                </a:solidFill>
              </a:rPr>
              <a:t>Department))</a:t>
            </a:r>
            <a:r>
              <a:rPr lang="en-US" dirty="0" smtClean="0">
                <a:solidFill>
                  <a:sysClr val="windowText" lastClr="000000"/>
                </a:solidFill>
              </a:rPr>
              <a:t>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47027"/>
              </p:ext>
            </p:extLst>
          </p:nvPr>
        </p:nvGraphicFramePr>
        <p:xfrm>
          <a:off x="955118" y="5192370"/>
          <a:ext cx="3465174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78724" y="4859167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41789"/>
              </p:ext>
            </p:extLst>
          </p:nvPr>
        </p:nvGraphicFramePr>
        <p:xfrm>
          <a:off x="4724807" y="5201349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36893" y="4864051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45583"/>
              </p:ext>
            </p:extLst>
          </p:nvPr>
        </p:nvGraphicFramePr>
        <p:xfrm>
          <a:off x="2109852" y="3092939"/>
          <a:ext cx="4838569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86762"/>
                <a:gridCol w="806861"/>
                <a:gridCol w="540246"/>
                <a:gridCol w="617424"/>
                <a:gridCol w="1129606"/>
                <a:gridCol w="115767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16560" y="4320194"/>
            <a:ext cx="625154" cy="4091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>
            <a:off x="4529136" y="4021931"/>
            <a:ext cx="1" cy="298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3714750" y="4669457"/>
            <a:ext cx="593362" cy="2184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  <a:endCxn id="15" idx="0"/>
          </p:cNvCxnSpPr>
          <p:nvPr/>
        </p:nvCxnSpPr>
        <p:spPr>
          <a:xfrm>
            <a:off x="4750162" y="4669457"/>
            <a:ext cx="539314" cy="194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2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Equi</a:t>
            </a:r>
            <a:r>
              <a:rPr lang="en-US" dirty="0" smtClean="0"/>
              <a:t>-join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Return all the combinations of tuples of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and R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which satisfy the equality </a:t>
            </a:r>
            <a:r>
              <a:rPr lang="en-US" sz="3600" dirty="0"/>
              <a:t>condition </a:t>
            </a:r>
            <a:r>
              <a:rPr lang="en-US" sz="3600" dirty="0" smtClean="0"/>
              <a:t>C=D</a:t>
            </a:r>
          </a:p>
          <a:p>
            <a:pPr lvl="1"/>
            <a:r>
              <a:rPr lang="en-US" sz="3200" dirty="0" err="1" smtClean="0"/>
              <a:t>Equi</a:t>
            </a:r>
            <a:r>
              <a:rPr lang="en-US" sz="3200" dirty="0" smtClean="0"/>
              <a:t>-join is a special case of theta join</a:t>
            </a:r>
          </a:p>
          <a:p>
            <a:pPr lvl="1"/>
            <a:r>
              <a:rPr lang="en-US" sz="3200" dirty="0" smtClean="0"/>
              <a:t>Natural join is a special case of </a:t>
            </a:r>
            <a:r>
              <a:rPr lang="en-US" sz="3200" dirty="0" err="1" smtClean="0"/>
              <a:t>equi</a:t>
            </a:r>
            <a:r>
              <a:rPr lang="en-US" sz="3200" dirty="0" smtClean="0"/>
              <a:t>-join</a:t>
            </a:r>
            <a:endParaRPr lang="en-US" sz="3200" dirty="0"/>
          </a:p>
          <a:p>
            <a:r>
              <a:rPr lang="en-US" sz="3600" dirty="0"/>
              <a:t>Notation: R</a:t>
            </a:r>
            <a:r>
              <a:rPr lang="en-US" sz="3600" baseline="-25000" dirty="0"/>
              <a:t>1</a:t>
            </a:r>
            <a:r>
              <a:rPr lang="en-US" sz="3600" dirty="0" smtClean="0"/>
              <a:t>⨝</a:t>
            </a:r>
            <a:r>
              <a:rPr lang="en-US" sz="3600" baseline="-25000" dirty="0" smtClean="0"/>
              <a:t>C=D</a:t>
            </a:r>
            <a:r>
              <a:rPr lang="en-US" sz="3600" dirty="0" smtClean="0"/>
              <a:t>R</a:t>
            </a:r>
            <a:r>
              <a:rPr lang="en-US" sz="3600" baseline="-25000" dirty="0" smtClean="0"/>
              <a:t>2</a:t>
            </a:r>
            <a:endParaRPr lang="en-US" sz="3600" dirty="0"/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Equivalent expression: </a:t>
            </a:r>
            <a:r>
              <a:rPr lang="en-US" sz="4000" dirty="0">
                <a:solidFill>
                  <a:sysClr val="windowText" lastClr="000000"/>
                </a:solidFill>
              </a:rPr>
              <a:t>𝜎</a:t>
            </a:r>
            <a:r>
              <a:rPr lang="en-US" sz="3200" baseline="-25000" dirty="0"/>
              <a:t>C=D</a:t>
            </a:r>
            <a:r>
              <a:rPr lang="en-US" sz="3200" dirty="0">
                <a:solidFill>
                  <a:sysClr val="windowText" lastClr="000000"/>
                </a:solidFill>
              </a:rPr>
              <a:t>(R</a:t>
            </a:r>
            <a:r>
              <a:rPr lang="en-US" sz="3200" baseline="-25000" dirty="0">
                <a:solidFill>
                  <a:sysClr val="windowText" lastClr="000000"/>
                </a:solidFill>
              </a:rPr>
              <a:t>1</a:t>
            </a:r>
            <a:r>
              <a:rPr lang="en-US" sz="3200" dirty="0"/>
              <a:t>×</a:t>
            </a:r>
            <a:r>
              <a:rPr lang="en-US" sz="3200" dirty="0">
                <a:solidFill>
                  <a:sysClr val="windowText" lastClr="000000"/>
                </a:solidFill>
              </a:rPr>
              <a:t>R</a:t>
            </a:r>
            <a:r>
              <a:rPr lang="en-US" sz="3200" baseline="-25000" dirty="0">
                <a:solidFill>
                  <a:sysClr val="windowText" lastClr="000000"/>
                </a:solidFill>
              </a:rPr>
              <a:t>2</a:t>
            </a:r>
            <a:r>
              <a:rPr lang="en-US" sz="3200" dirty="0">
                <a:solidFill>
                  <a:sysClr val="windowText" lastClr="000000"/>
                </a:solidFill>
              </a:rPr>
              <a:t>)</a:t>
            </a:r>
          </a:p>
          <a:p>
            <a:pPr lvl="1"/>
            <a:r>
              <a:rPr lang="en-US" sz="3200" dirty="0">
                <a:solidFill>
                  <a:sysClr val="windowText" lastClr="000000"/>
                </a:solidFill>
              </a:rPr>
              <a:t>Input schemas: </a:t>
            </a:r>
            <a:r>
              <a:rPr lang="en-US" sz="3200" dirty="0"/>
              <a:t>R</a:t>
            </a:r>
            <a:r>
              <a:rPr lang="en-US" sz="3200" baseline="-25000" dirty="0"/>
              <a:t>1</a:t>
            </a:r>
            <a:r>
              <a:rPr lang="en-US" sz="3200" dirty="0"/>
              <a:t>(A1,</a:t>
            </a:r>
            <a:r>
              <a:rPr lang="mr-IN" sz="3200" dirty="0"/>
              <a:t>…</a:t>
            </a:r>
            <a:r>
              <a:rPr lang="en-US" sz="3200" dirty="0"/>
              <a:t>,An) and R</a:t>
            </a:r>
            <a:r>
              <a:rPr lang="en-US" sz="3200" baseline="-25000" dirty="0"/>
              <a:t>2</a:t>
            </a:r>
            <a:r>
              <a:rPr lang="en-US" sz="3200" dirty="0"/>
              <a:t>(B1,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C⊆{</a:t>
            </a:r>
            <a:r>
              <a:rPr lang="en-US" sz="3200" dirty="0"/>
              <a:t>A1,</a:t>
            </a:r>
            <a:r>
              <a:rPr lang="mr-IN" sz="3200" dirty="0"/>
              <a:t>…</a:t>
            </a:r>
            <a:r>
              <a:rPr lang="en-US" sz="3200" dirty="0"/>
              <a:t>,An</a:t>
            </a:r>
            <a:r>
              <a:rPr lang="en-US" sz="3200" dirty="0" smtClean="0"/>
              <a:t>} and D⊆{</a:t>
            </a:r>
            <a:r>
              <a:rPr lang="en-US" sz="3200" dirty="0"/>
              <a:t>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}</a:t>
            </a:r>
            <a:endParaRPr lang="en-US" sz="2800" dirty="0"/>
          </a:p>
          <a:p>
            <a:pPr lvl="1"/>
            <a:r>
              <a:rPr lang="en-US" sz="3200" dirty="0" smtClean="0"/>
              <a:t>Output </a:t>
            </a:r>
            <a:r>
              <a:rPr lang="en-US" sz="3200" dirty="0"/>
              <a:t>schema: S(A1,</a:t>
            </a:r>
            <a:r>
              <a:rPr lang="mr-IN" sz="3200" dirty="0"/>
              <a:t>…</a:t>
            </a:r>
            <a:r>
              <a:rPr lang="en-US" sz="3200" dirty="0"/>
              <a:t>,An,B1,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0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Equi</a:t>
            </a:r>
            <a:r>
              <a:rPr lang="en-US" dirty="0" smtClean="0"/>
              <a:t>-join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Student ⨝</a:t>
            </a:r>
            <a:r>
              <a:rPr lang="en-US" sz="2400" baseline="-25000" dirty="0"/>
              <a:t>Major=DID</a:t>
            </a:r>
            <a:r>
              <a:rPr lang="en-US" sz="3600" dirty="0" smtClean="0"/>
              <a:t> Department</a:t>
            </a:r>
            <a:r>
              <a:rPr lang="en-US" sz="3600" dirty="0">
                <a:solidFill>
                  <a:sysClr val="windowText" lastClr="000000"/>
                </a:solidFill>
              </a:rPr>
              <a:t/>
            </a:r>
            <a:br>
              <a:rPr lang="en-US" sz="3600" dirty="0">
                <a:solidFill>
                  <a:sysClr val="windowText" lastClr="000000"/>
                </a:solidFill>
              </a:rPr>
            </a:b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5505"/>
              </p:ext>
            </p:extLst>
          </p:nvPr>
        </p:nvGraphicFramePr>
        <p:xfrm>
          <a:off x="955118" y="5192370"/>
          <a:ext cx="3465174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78724" y="4859167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724807" y="5201349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/>
                <a:gridCol w="1805262"/>
                <a:gridCol w="993205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36893" y="4864051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56122"/>
              </p:ext>
            </p:extLst>
          </p:nvPr>
        </p:nvGraphicFramePr>
        <p:xfrm>
          <a:off x="1873911" y="3096076"/>
          <a:ext cx="5310449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14"/>
                <a:gridCol w="704193"/>
                <a:gridCol w="546538"/>
                <a:gridCol w="609600"/>
                <a:gridCol w="620110"/>
                <a:gridCol w="1206506"/>
                <a:gridCol w="112678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16560" y="4048444"/>
            <a:ext cx="625154" cy="6809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⨝</a:t>
            </a:r>
            <a:r>
              <a:rPr lang="en-US" sz="2000" baseline="-25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Major=DID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529136" y="4021931"/>
            <a:ext cx="823" cy="173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3714750" y="4629661"/>
            <a:ext cx="593362" cy="258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  <a:endCxn id="15" idx="0"/>
          </p:cNvCxnSpPr>
          <p:nvPr/>
        </p:nvCxnSpPr>
        <p:spPr>
          <a:xfrm>
            <a:off x="4750162" y="4629661"/>
            <a:ext cx="539314" cy="234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3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Semi-join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Return all tuples of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which satisfy the natural join</a:t>
            </a:r>
            <a:r>
              <a:rPr lang="en-US" sz="3600" dirty="0"/>
              <a:t> </a:t>
            </a:r>
            <a:r>
              <a:rPr lang="en-US" sz="3600" dirty="0" smtClean="0"/>
              <a:t>condition</a:t>
            </a:r>
            <a:endParaRPr lang="en-US" sz="3200" dirty="0" smtClean="0"/>
          </a:p>
          <a:p>
            <a:r>
              <a:rPr lang="en-US" sz="3600" dirty="0" smtClean="0"/>
              <a:t>Notation: R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⋉R</a:t>
            </a:r>
            <a:r>
              <a:rPr lang="en-US" sz="3600" baseline="-25000" dirty="0" smtClean="0"/>
              <a:t>2</a:t>
            </a:r>
            <a:endParaRPr lang="en-US" sz="3600" dirty="0"/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Equivalent expression: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π</a:t>
            </a:r>
            <a:r>
              <a:rPr lang="en-US" sz="2800" baseline="-25000" dirty="0" smtClean="0"/>
              <a:t>A1,</a:t>
            </a:r>
            <a:r>
              <a:rPr lang="mr-IN" sz="2800" baseline="-25000" dirty="0" smtClean="0"/>
              <a:t>…</a:t>
            </a:r>
            <a:r>
              <a:rPr lang="en-US" sz="2800" baseline="-25000" dirty="0" smtClean="0"/>
              <a:t>,An</a:t>
            </a:r>
            <a:r>
              <a:rPr lang="en-US" sz="2800" dirty="0" smtClean="0">
                <a:solidFill>
                  <a:sysClr val="windowText" lastClr="000000"/>
                </a:solidFill>
              </a:rPr>
              <a:t>(R</a:t>
            </a:r>
            <a:r>
              <a:rPr lang="en-US" sz="2800" baseline="-25000" dirty="0" smtClean="0">
                <a:solidFill>
                  <a:sysClr val="windowText" lastClr="000000"/>
                </a:solidFill>
              </a:rPr>
              <a:t>1</a:t>
            </a:r>
            <a:r>
              <a:rPr lang="en-US" sz="2800" dirty="0" smtClean="0"/>
              <a:t>⨝</a:t>
            </a:r>
            <a:r>
              <a:rPr lang="en-US" sz="2800" dirty="0" smtClean="0">
                <a:solidFill>
                  <a:sysClr val="windowText" lastClr="000000"/>
                </a:solidFill>
              </a:rPr>
              <a:t>R</a:t>
            </a:r>
            <a:r>
              <a:rPr lang="en-US" sz="2800" baseline="-25000" dirty="0" smtClean="0">
                <a:solidFill>
                  <a:sysClr val="windowText" lastClr="000000"/>
                </a:solidFill>
              </a:rPr>
              <a:t>2</a:t>
            </a:r>
            <a:r>
              <a:rPr lang="en-US" sz="2800" dirty="0" smtClean="0">
                <a:solidFill>
                  <a:sysClr val="windowText" lastClr="000000"/>
                </a:solidFill>
              </a:rPr>
              <a:t>)</a:t>
            </a:r>
          </a:p>
          <a:p>
            <a:pPr lvl="1"/>
            <a:r>
              <a:rPr lang="en-US" sz="3200" dirty="0" smtClean="0">
                <a:solidFill>
                  <a:sysClr val="windowText" lastClr="000000"/>
                </a:solidFill>
              </a:rPr>
              <a:t>Input </a:t>
            </a:r>
            <a:r>
              <a:rPr lang="en-US" sz="3200" dirty="0">
                <a:solidFill>
                  <a:sysClr val="windowText" lastClr="000000"/>
                </a:solidFill>
              </a:rPr>
              <a:t>schemas: </a:t>
            </a:r>
            <a:r>
              <a:rPr lang="en-US" sz="3200" dirty="0"/>
              <a:t>R</a:t>
            </a:r>
            <a:r>
              <a:rPr lang="en-US" sz="3200" baseline="-25000" dirty="0"/>
              <a:t>1</a:t>
            </a:r>
            <a:r>
              <a:rPr lang="en-US" sz="3200" dirty="0"/>
              <a:t>(A1,</a:t>
            </a:r>
            <a:r>
              <a:rPr lang="mr-IN" sz="3200" dirty="0"/>
              <a:t>…</a:t>
            </a:r>
            <a:r>
              <a:rPr lang="en-US" sz="3200" dirty="0"/>
              <a:t>,An) and R</a:t>
            </a:r>
            <a:r>
              <a:rPr lang="en-US" sz="3200" baseline="-25000" dirty="0"/>
              <a:t>2</a:t>
            </a:r>
            <a:r>
              <a:rPr lang="en-US" sz="3200" dirty="0"/>
              <a:t>(B1,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/>
              <a:t>Bm</a:t>
            </a:r>
            <a:r>
              <a:rPr lang="en-US" sz="3200" dirty="0" smtClean="0"/>
              <a:t>)</a:t>
            </a:r>
          </a:p>
          <a:p>
            <a:pPr lvl="1"/>
            <a:r>
              <a:rPr lang="en-US" sz="3600" dirty="0"/>
              <a:t>Join attributes: </a:t>
            </a:r>
            <a:r>
              <a:rPr lang="en-US" sz="3200" dirty="0"/>
              <a:t>{A1,</a:t>
            </a:r>
            <a:r>
              <a:rPr lang="mr-IN" sz="3200" dirty="0"/>
              <a:t>…</a:t>
            </a:r>
            <a:r>
              <a:rPr lang="en-US" sz="3200" dirty="0"/>
              <a:t>,An}∩{B1,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err="1" smtClean="0"/>
              <a:t>Bm</a:t>
            </a:r>
            <a:r>
              <a:rPr lang="en-US" sz="3200" dirty="0" smtClean="0"/>
              <a:t>}</a:t>
            </a:r>
          </a:p>
          <a:p>
            <a:pPr lvl="1"/>
            <a:r>
              <a:rPr lang="en-US" sz="3200" dirty="0" smtClean="0"/>
              <a:t>Output </a:t>
            </a:r>
            <a:r>
              <a:rPr lang="en-US" sz="3200" dirty="0"/>
              <a:t>schema: S(A1,</a:t>
            </a:r>
            <a:r>
              <a:rPr lang="mr-IN" sz="3200" dirty="0"/>
              <a:t>…</a:t>
            </a:r>
            <a:r>
              <a:rPr lang="en-US" sz="3200" dirty="0"/>
              <a:t>,</a:t>
            </a:r>
            <a:r>
              <a:rPr lang="en-US" sz="3200" dirty="0" smtClean="0"/>
              <a:t>An)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9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Semi-join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dirty="0" smtClean="0"/>
              <a:t>Student ⋉ </a:t>
            </a:r>
            <a:r>
              <a:rPr lang="en-US" sz="3600" dirty="0" err="1" smtClean="0">
                <a:solidFill>
                  <a:sysClr val="windowText" lastClr="000000"/>
                </a:solidFill>
              </a:rPr>
              <a:t>GradeReport</a:t>
            </a: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16854"/>
              </p:ext>
            </p:extLst>
          </p:nvPr>
        </p:nvGraphicFramePr>
        <p:xfrm>
          <a:off x="2030006" y="5192370"/>
          <a:ext cx="2390285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577"/>
                <a:gridCol w="728164"/>
                <a:gridCol w="521772"/>
                <a:gridCol w="52177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950780" y="4859167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854315"/>
              </p:ext>
            </p:extLst>
          </p:nvPr>
        </p:nvGraphicFramePr>
        <p:xfrm>
          <a:off x="4724807" y="5201349"/>
          <a:ext cx="2117427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448"/>
                <a:gridCol w="657822"/>
                <a:gridCol w="845157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36893" y="4864051"/>
            <a:ext cx="1388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GradeReport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11015"/>
              </p:ext>
            </p:extLst>
          </p:nvPr>
        </p:nvGraphicFramePr>
        <p:xfrm>
          <a:off x="3350613" y="3188503"/>
          <a:ext cx="2357045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14"/>
                <a:gridCol w="704193"/>
                <a:gridCol w="546538"/>
                <a:gridCol w="609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16560" y="4288220"/>
            <a:ext cx="625154" cy="4170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60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⋉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>
            <a:off x="4529136" y="4021931"/>
            <a:ext cx="1" cy="2662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3714750" y="4644221"/>
            <a:ext cx="593362" cy="2436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  <a:endCxn id="15" idx="0"/>
          </p:cNvCxnSpPr>
          <p:nvPr/>
        </p:nvCxnSpPr>
        <p:spPr>
          <a:xfrm>
            <a:off x="4750162" y="4644221"/>
            <a:ext cx="580992" cy="21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Anti-join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Return all tuples of R</a:t>
                </a:r>
                <a:r>
                  <a:rPr lang="en-US" sz="3600" baseline="-25000" dirty="0" smtClean="0"/>
                  <a:t>1</a:t>
                </a:r>
                <a:r>
                  <a:rPr lang="en-US" sz="3600" dirty="0" smtClean="0"/>
                  <a:t> which DONOT satisfy the natural join</a:t>
                </a:r>
                <a:r>
                  <a:rPr lang="en-US" sz="3600" dirty="0"/>
                  <a:t> </a:t>
                </a:r>
                <a:r>
                  <a:rPr lang="en-US" sz="3600" dirty="0" smtClean="0"/>
                  <a:t>condition</a:t>
                </a:r>
                <a:endParaRPr lang="en-US" sz="3200" dirty="0" smtClean="0"/>
              </a:p>
              <a:p>
                <a:r>
                  <a:rPr lang="en-US" sz="3600" dirty="0" smtClean="0"/>
                  <a:t>Notation: R</a:t>
                </a:r>
                <a:r>
                  <a:rPr lang="en-US" sz="3600" baseline="-25000" dirty="0" smtClean="0"/>
                  <a:t>1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⋉</m:t>
                        </m:r>
                      </m:e>
                    </m:bar>
                  </m:oMath>
                </a14:m>
                <a:r>
                  <a:rPr lang="en-US" sz="3600" dirty="0" smtClean="0"/>
                  <a:t>R</a:t>
                </a:r>
                <a:r>
                  <a:rPr lang="en-US" sz="3600" baseline="-25000" dirty="0" smtClean="0"/>
                  <a:t>2</a:t>
                </a:r>
                <a:endParaRPr lang="en-US" sz="3600" dirty="0"/>
              </a:p>
              <a:p>
                <a:pPr lvl="1"/>
                <a:r>
                  <a:rPr lang="en-US" sz="3200" dirty="0" smtClean="0">
                    <a:solidFill>
                      <a:sysClr val="windowText" lastClr="000000"/>
                    </a:solidFill>
                  </a:rPr>
                  <a:t>Input </a:t>
                </a:r>
                <a:r>
                  <a:rPr lang="en-US" sz="3200" dirty="0">
                    <a:solidFill>
                      <a:sysClr val="windowText" lastClr="000000"/>
                    </a:solidFill>
                  </a:rPr>
                  <a:t>schemas: </a:t>
                </a:r>
                <a:r>
                  <a:rPr lang="en-US" sz="3200" dirty="0"/>
                  <a:t>R</a:t>
                </a:r>
                <a:r>
                  <a:rPr lang="en-US" sz="3200" baseline="-25000" dirty="0"/>
                  <a:t>1</a:t>
                </a:r>
                <a:r>
                  <a:rPr lang="en-US" sz="3200" dirty="0"/>
                  <a:t>(A1,</a:t>
                </a:r>
                <a:r>
                  <a:rPr lang="mr-IN" sz="3200" dirty="0"/>
                  <a:t>…</a:t>
                </a:r>
                <a:r>
                  <a:rPr lang="en-US" sz="3200" dirty="0"/>
                  <a:t>,An) and R</a:t>
                </a:r>
                <a:r>
                  <a:rPr lang="en-US" sz="3200" baseline="-25000" dirty="0"/>
                  <a:t>2</a:t>
                </a:r>
                <a:r>
                  <a:rPr lang="en-US" sz="3200" dirty="0"/>
                  <a:t>(B1,</a:t>
                </a:r>
                <a:r>
                  <a:rPr lang="mr-IN" sz="3200" dirty="0"/>
                  <a:t>…</a:t>
                </a:r>
                <a:r>
                  <a:rPr lang="en-US" sz="3200" dirty="0"/>
                  <a:t>,</a:t>
                </a:r>
                <a:r>
                  <a:rPr lang="en-US" sz="3200" dirty="0" err="1"/>
                  <a:t>Bm</a:t>
                </a:r>
                <a:r>
                  <a:rPr lang="en-US" sz="3200" dirty="0" smtClean="0"/>
                  <a:t>)</a:t>
                </a:r>
              </a:p>
              <a:p>
                <a:pPr lvl="1"/>
                <a:r>
                  <a:rPr lang="en-US" sz="3600" dirty="0"/>
                  <a:t>Join attributes: </a:t>
                </a:r>
                <a:r>
                  <a:rPr lang="en-US" sz="3200" dirty="0"/>
                  <a:t>{A1,</a:t>
                </a:r>
                <a:r>
                  <a:rPr lang="mr-IN" sz="3200" dirty="0"/>
                  <a:t>…</a:t>
                </a:r>
                <a:r>
                  <a:rPr lang="en-US" sz="3200" dirty="0"/>
                  <a:t>,An}∩{B1,</a:t>
                </a:r>
                <a:r>
                  <a:rPr lang="mr-IN" sz="3200" dirty="0"/>
                  <a:t>…</a:t>
                </a:r>
                <a:r>
                  <a:rPr lang="en-US" sz="3200" dirty="0"/>
                  <a:t>,</a:t>
                </a:r>
                <a:r>
                  <a:rPr lang="en-US" sz="3200" dirty="0" err="1" smtClean="0"/>
                  <a:t>Bm</a:t>
                </a:r>
                <a:r>
                  <a:rPr lang="en-US" sz="3200" dirty="0" smtClean="0"/>
                  <a:t>}</a:t>
                </a:r>
              </a:p>
              <a:p>
                <a:pPr lvl="1"/>
                <a:r>
                  <a:rPr lang="en-US" sz="3200" dirty="0" smtClean="0"/>
                  <a:t>Output </a:t>
                </a:r>
                <a:r>
                  <a:rPr lang="en-US" sz="3200" dirty="0"/>
                  <a:t>schema: S(A1,</a:t>
                </a:r>
                <a:r>
                  <a:rPr lang="mr-IN" sz="3200" dirty="0"/>
                  <a:t>…</a:t>
                </a:r>
                <a:r>
                  <a:rPr lang="en-US" sz="3200" dirty="0"/>
                  <a:t>,</a:t>
                </a:r>
                <a:r>
                  <a:rPr lang="en-US" sz="3200" dirty="0" smtClean="0"/>
                  <a:t>An)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087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Anti-join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Example: 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⋉</m:t>
                        </m:r>
                      </m:e>
                    </m:bar>
                  </m:oMath>
                </a14:m>
                <a:r>
                  <a:rPr lang="en-US" sz="3600" dirty="0" smtClean="0"/>
                  <a:t> G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087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83317"/>
              </p:ext>
            </p:extLst>
          </p:nvPr>
        </p:nvGraphicFramePr>
        <p:xfrm>
          <a:off x="3703122" y="4666403"/>
          <a:ext cx="2390285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577"/>
                <a:gridCol w="728164"/>
                <a:gridCol w="521772"/>
                <a:gridCol w="52177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623896" y="4333200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77759"/>
              </p:ext>
            </p:extLst>
          </p:nvPr>
        </p:nvGraphicFramePr>
        <p:xfrm>
          <a:off x="6397923" y="4675382"/>
          <a:ext cx="2117427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448"/>
                <a:gridCol w="657822"/>
                <a:gridCol w="845157"/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sng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AB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310009" y="4338084"/>
            <a:ext cx="340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G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51807"/>
              </p:ext>
            </p:extLst>
          </p:nvPr>
        </p:nvGraphicFramePr>
        <p:xfrm>
          <a:off x="4920490" y="2770978"/>
          <a:ext cx="2542501" cy="40843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35796"/>
                <a:gridCol w="759600"/>
                <a:gridCol w="589541"/>
                <a:gridCol w="65756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1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1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5889676" y="3762254"/>
                <a:ext cx="625154" cy="40810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bar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⋉</m:t>
                          </m:r>
                        </m:e>
                      </m:bar>
                    </m:oMath>
                  </m:oMathPara>
                </a14:m>
                <a:endParaRPr lang="en-US" sz="11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76" y="3762254"/>
                <a:ext cx="625154" cy="408102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190593" y="3266207"/>
            <a:ext cx="1" cy="391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5387866" y="4110591"/>
            <a:ext cx="593362" cy="251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</p:cNvCxnSpPr>
          <p:nvPr/>
        </p:nvCxnSpPr>
        <p:spPr>
          <a:xfrm>
            <a:off x="6423278" y="4110591"/>
            <a:ext cx="718030" cy="239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55309" y="3050526"/>
            <a:ext cx="2490359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Can you </a:t>
            </a:r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rewrite anti-join using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other RA operations?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7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Redundancy causes various kinds of anomalies</a:t>
            </a:r>
          </a:p>
          <a:p>
            <a:r>
              <a:rPr lang="en-US" sz="3600" dirty="0" smtClean="0"/>
              <a:t>To refine schemas:</a:t>
            </a:r>
          </a:p>
          <a:p>
            <a:pPr lvl="1"/>
            <a:r>
              <a:rPr lang="en-US" sz="3200" dirty="0" smtClean="0"/>
              <a:t>Detect anomalies</a:t>
            </a:r>
          </a:p>
          <a:p>
            <a:pPr lvl="2"/>
            <a:r>
              <a:rPr lang="en-US" sz="2800" dirty="0" smtClean="0"/>
              <a:t>Find FDs , apply Armstrong’s axioms, find anomalies</a:t>
            </a:r>
          </a:p>
          <a:p>
            <a:pPr lvl="1"/>
            <a:r>
              <a:rPr lang="en-US" sz="3200" dirty="0" smtClean="0"/>
              <a:t>Remove anomalies</a:t>
            </a:r>
          </a:p>
          <a:p>
            <a:pPr lvl="2"/>
            <a:r>
              <a:rPr lang="en-US" sz="2800" dirty="0" smtClean="0"/>
              <a:t>Decompose the anomalous schemas</a:t>
            </a:r>
          </a:p>
          <a:p>
            <a:r>
              <a:rPr lang="en-US" sz="3600" dirty="0" smtClean="0"/>
              <a:t>Desired decomposition properties</a:t>
            </a:r>
          </a:p>
          <a:p>
            <a:pPr lvl="1"/>
            <a:r>
              <a:rPr lang="en-US" sz="3200" dirty="0" smtClean="0"/>
              <a:t>Redundancy reducing, lossless join, dependency preserving</a:t>
            </a:r>
          </a:p>
          <a:p>
            <a:r>
              <a:rPr lang="en-US" sz="3600" dirty="0" smtClean="0"/>
              <a:t>Normal forms</a:t>
            </a:r>
          </a:p>
          <a:p>
            <a:pPr lvl="1"/>
            <a:r>
              <a:rPr lang="en-US" sz="3200" dirty="0" smtClean="0"/>
              <a:t>3NF, BCNF, 4NF, </a:t>
            </a:r>
            <a:r>
              <a:rPr lang="mr-IN" sz="3200" dirty="0" smtClean="0"/>
              <a:t>…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Review 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Consider a relation R with d attributes. The number of FDs possible on R is (2</a:t>
                </a:r>
                <a:r>
                  <a:rPr lang="en-US" sz="3200" baseline="30000" dirty="0"/>
                  <a:t>d</a:t>
                </a:r>
                <a:r>
                  <a:rPr lang="en-US" sz="3200" dirty="0"/>
                  <a:t> − 1)</a:t>
                </a:r>
                <a:r>
                  <a:rPr lang="en-US" sz="3200" baseline="30000" dirty="0"/>
                  <a:t>2</a:t>
                </a:r>
                <a:r>
                  <a:rPr lang="en-US" sz="3200" dirty="0"/>
                  <a:t> because the number of non-empty attribute subsets is 2</a:t>
                </a:r>
                <a:r>
                  <a:rPr lang="en-US" sz="3200" baseline="30000" dirty="0"/>
                  <a:t>d</a:t>
                </a:r>
                <a:r>
                  <a:rPr lang="en-US" sz="3200" dirty="0"/>
                  <a:t> − 1 and we have as many choices for both the LHS and RHS. But many of these FDs are trivial</a:t>
                </a:r>
                <a:r>
                  <a:rPr lang="en-US" sz="3200" dirty="0" smtClean="0"/>
                  <a:t>. </a:t>
                </a:r>
              </a:p>
              <a:p>
                <a:r>
                  <a:rPr lang="en-US" sz="3200" dirty="0" smtClean="0"/>
                  <a:t>How </a:t>
                </a:r>
                <a:r>
                  <a:rPr lang="en-US" sz="3200" dirty="0"/>
                  <a:t>many of those FDs are non-trivial?</a:t>
                </a:r>
              </a:p>
              <a:p>
                <a:pPr lvl="1"/>
                <a:r>
                  <a:rPr lang="en-US" sz="2800" i="1" dirty="0" smtClean="0"/>
                  <a:t>X</a:t>
                </a:r>
                <a:r>
                  <a:rPr lang="is-IS" sz="2800" dirty="0"/>
                  <a:t> → </a:t>
                </a:r>
                <a:r>
                  <a:rPr lang="is-IS" sz="2800" i="1" dirty="0" smtClean="0"/>
                  <a:t>Y</a:t>
                </a:r>
                <a:r>
                  <a:rPr lang="is-IS" sz="2800" dirty="0" smtClean="0"/>
                  <a:t> is trivial if </a:t>
                </a:r>
                <a:r>
                  <a:rPr lang="en-US" sz="2800" i="1" dirty="0"/>
                  <a:t>Y</a:t>
                </a:r>
                <a:r>
                  <a:rPr lang="en-US" sz="2800" dirty="0"/>
                  <a:t> ⊆ </a:t>
                </a:r>
                <a:r>
                  <a:rPr lang="en-US" sz="2800" i="1" dirty="0" smtClean="0"/>
                  <a:t>X</a:t>
                </a:r>
                <a:endParaRPr lang="en-US" sz="2800" dirty="0" smtClean="0"/>
              </a:p>
              <a:p>
                <a:pPr lvl="1"/>
                <a:r>
                  <a:rPr lang="en-US" sz="2800" dirty="0" smtClean="0"/>
                  <a:t>Hint: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mr-IN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mr-IN" sz="280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800" dirty="0"/>
              </a:p>
              <a:p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3"/>
                <a:stretch>
                  <a:fillRect l="-1777" t="-2941" r="-309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7382593" y="5117771"/>
            <a:ext cx="1132757" cy="1059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31" y="203255"/>
            <a:ext cx="2016119" cy="123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85" y="777766"/>
            <a:ext cx="4638216" cy="5323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767"/>
            <a:ext cx="4675737" cy="532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Processing Pipeline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835146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9950" y="1775140"/>
            <a:ext cx="1145999" cy="1293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SQL Query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17474" y="1777907"/>
            <a:ext cx="1576458" cy="1293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Relational Algebra (RA) Plan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113130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695457" y="1775140"/>
            <a:ext cx="1621789" cy="1293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Optimized RA Plan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436443" y="1908037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8770" y="1770985"/>
            <a:ext cx="1599712" cy="129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Execution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9483" y="3169383"/>
            <a:ext cx="1326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Declarative query 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(from user)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2446" y="3175152"/>
            <a:ext cx="1926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Translate to relational algebra expression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53334" y="3169383"/>
            <a:ext cx="2094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Find 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logically equivalent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-but more efficient- RA expression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45196" y="3175417"/>
            <a:ext cx="1746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Execute each operation of the optimized plan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05046" y="4389826"/>
            <a:ext cx="2002630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smtClean="0">
                <a:latin typeface="Linux Libertine" charset="0"/>
                <a:ea typeface="Linux Libertine" charset="0"/>
                <a:cs typeface="Linux Libertine" charset="0"/>
              </a:rPr>
              <a:t>A rough analogy: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9483" y="4917203"/>
            <a:ext cx="8249903" cy="1300804"/>
            <a:chOff x="479483" y="4917203"/>
            <a:chExt cx="8249903" cy="1300804"/>
          </a:xfrm>
        </p:grpSpPr>
        <p:sp>
          <p:nvSpPr>
            <p:cNvPr id="29" name="Right Arrow 28"/>
            <p:cNvSpPr/>
            <p:nvPr/>
          </p:nvSpPr>
          <p:spPr>
            <a:xfrm>
              <a:off x="2028313" y="5057725"/>
              <a:ext cx="463130" cy="102668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79483" y="4924125"/>
              <a:ext cx="1466567" cy="129388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Java Program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573706" y="4924125"/>
              <a:ext cx="1531130" cy="129388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Bytecode</a:t>
              </a: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4224034" y="5054256"/>
              <a:ext cx="463130" cy="102668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851690" y="4921358"/>
              <a:ext cx="1576460" cy="129388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Hotspot Detection &amp; Optimization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6547347" y="5054255"/>
              <a:ext cx="463130" cy="102668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129674" y="4917203"/>
              <a:ext cx="1599712" cy="1293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Execution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86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Query Processing Pipeline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64276" y="4751392"/>
            <a:ext cx="7886700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Relational algebra gives us a precise and optimizable framework to </a:t>
            </a:r>
            <a:r>
              <a:rPr lang="en-US" sz="2800" smtClean="0">
                <a:latin typeface="Linux Libertine" charset="0"/>
                <a:ea typeface="Linux Libertine" charset="0"/>
                <a:cs typeface="Linux Libertine" charset="0"/>
              </a:rPr>
              <a:t>execute declarative (SQL) queries</a:t>
            </a:r>
            <a:r>
              <a:rPr lang="en-US" sz="2800" dirty="0" smtClean="0">
                <a:latin typeface="Linux Libertine" charset="0"/>
                <a:ea typeface="Linux Libertine" charset="0"/>
                <a:cs typeface="Linux Libertine" charset="0"/>
              </a:rPr>
              <a:t>.</a:t>
            </a:r>
            <a:endParaRPr lang="en-US" sz="28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835146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950" y="1775140"/>
            <a:ext cx="1145999" cy="1293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SQL Query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417474" y="1777907"/>
            <a:ext cx="1576458" cy="1293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Relational Algebra (RA) Plan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4113130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695457" y="1775140"/>
            <a:ext cx="1621789" cy="1293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Optimized RA Plan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6436443" y="1908037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8770" y="1770985"/>
            <a:ext cx="1599712" cy="129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Execution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483" y="3169383"/>
            <a:ext cx="1326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Declarative query 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(from user)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42446" y="3175152"/>
            <a:ext cx="1926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Translate to relational algebra expression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53334" y="3169383"/>
            <a:ext cx="2094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Find 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logically equivalent</a:t>
            </a:r>
          </a:p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-but more efficient- RA expression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45196" y="3175417"/>
            <a:ext cx="1746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Execute each operation of the optimized plan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58639</TotalTime>
  <Words>2830</Words>
  <Application>Microsoft Macintosh PowerPoint</Application>
  <PresentationFormat>On-screen Show (4:3)</PresentationFormat>
  <Paragraphs>1168</Paragraphs>
  <Slides>48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Calibri</vt:lpstr>
      <vt:lpstr>Calibri Light</vt:lpstr>
      <vt:lpstr>Cambria Math</vt:lpstr>
      <vt:lpstr>Courier New</vt:lpstr>
      <vt:lpstr>Linux Libertine</vt:lpstr>
      <vt:lpstr>Arial</vt:lpstr>
      <vt:lpstr>4by3DefaultTheme</vt:lpstr>
      <vt:lpstr>Database Management Systems (CS 564)</vt:lpstr>
      <vt:lpstr>Relational Algebra: Foundations of Operating on Relational Data</vt:lpstr>
      <vt:lpstr>Building a Data-Driven Application</vt:lpstr>
      <vt:lpstr>Building a Data-Driven Application</vt:lpstr>
      <vt:lpstr>Recap: Schema Refinement</vt:lpstr>
      <vt:lpstr>Review Exercise</vt:lpstr>
      <vt:lpstr>PowerPoint Presentation</vt:lpstr>
      <vt:lpstr>Query Processing Pipeline</vt:lpstr>
      <vt:lpstr>Query Processing Pipeline</vt:lpstr>
      <vt:lpstr>Example</vt:lpstr>
      <vt:lpstr>Example</vt:lpstr>
      <vt:lpstr>Formal  Relational Query Languages</vt:lpstr>
      <vt:lpstr>Relational Algebra (RA)</vt:lpstr>
      <vt:lpstr>RA Operands: Relations</vt:lpstr>
      <vt:lpstr>Relational Operations</vt:lpstr>
      <vt:lpstr>Schema vs. Instance, Revisited</vt:lpstr>
      <vt:lpstr>Basic Relational Operations</vt:lpstr>
      <vt:lpstr>Selection</vt:lpstr>
      <vt:lpstr>Selection (Cont.)</vt:lpstr>
      <vt:lpstr>Projection</vt:lpstr>
      <vt:lpstr>Projection (Cont.)</vt:lpstr>
      <vt:lpstr>Cartesian Product</vt:lpstr>
      <vt:lpstr>Cartesian Product (Cont.)</vt:lpstr>
      <vt:lpstr>Union</vt:lpstr>
      <vt:lpstr>Union (Cont.)</vt:lpstr>
      <vt:lpstr>Difference</vt:lpstr>
      <vt:lpstr>Difference (Cont.)</vt:lpstr>
      <vt:lpstr>Example Queries</vt:lpstr>
      <vt:lpstr>Example Queries (Cont.)</vt:lpstr>
      <vt:lpstr>Example Queries (Cont.)</vt:lpstr>
      <vt:lpstr>Recap:  Basic Relational Operations</vt:lpstr>
      <vt:lpstr>Derived and Auxiliary Relational Operations</vt:lpstr>
      <vt:lpstr>Renaming</vt:lpstr>
      <vt:lpstr>Renaming (Cont.)</vt:lpstr>
      <vt:lpstr>Intersection</vt:lpstr>
      <vt:lpstr>Intersection (Cont.)</vt:lpstr>
      <vt:lpstr>Side Note: Operations on Bags</vt:lpstr>
      <vt:lpstr>Join</vt:lpstr>
      <vt:lpstr>Theta Join</vt:lpstr>
      <vt:lpstr>Theta Join (Cont.)</vt:lpstr>
      <vt:lpstr>Natural Join</vt:lpstr>
      <vt:lpstr>Natural Join (Cont.)</vt:lpstr>
      <vt:lpstr>Equi-join</vt:lpstr>
      <vt:lpstr>Equi-join (Cont.)</vt:lpstr>
      <vt:lpstr>Semi-join</vt:lpstr>
      <vt:lpstr>Semi-join (Cont.)</vt:lpstr>
      <vt:lpstr>Anti-join</vt:lpstr>
      <vt:lpstr>Anti-join (Cont.)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1189</cp:revision>
  <cp:lastPrinted>2017-09-26T05:39:05Z</cp:lastPrinted>
  <dcterms:created xsi:type="dcterms:W3CDTF">2017-08-17T19:27:17Z</dcterms:created>
  <dcterms:modified xsi:type="dcterms:W3CDTF">2017-09-29T21:14:54Z</dcterms:modified>
</cp:coreProperties>
</file>