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69" r:id="rId3"/>
    <p:sldId id="700" r:id="rId4"/>
    <p:sldId id="638" r:id="rId5"/>
    <p:sldId id="701" r:id="rId6"/>
    <p:sldId id="702" r:id="rId7"/>
    <p:sldId id="691" r:id="rId8"/>
    <p:sldId id="692" r:id="rId9"/>
    <p:sldId id="690" r:id="rId10"/>
    <p:sldId id="693" r:id="rId11"/>
    <p:sldId id="689" r:id="rId12"/>
    <p:sldId id="674" r:id="rId13"/>
    <p:sldId id="711" r:id="rId14"/>
    <p:sldId id="675" r:id="rId15"/>
    <p:sldId id="694" r:id="rId16"/>
    <p:sldId id="703" r:id="rId17"/>
    <p:sldId id="695" r:id="rId18"/>
    <p:sldId id="704" r:id="rId19"/>
    <p:sldId id="696" r:id="rId20"/>
    <p:sldId id="697" r:id="rId21"/>
    <p:sldId id="698" r:id="rId22"/>
    <p:sldId id="705" r:id="rId23"/>
    <p:sldId id="706" r:id="rId24"/>
    <p:sldId id="708" r:id="rId25"/>
    <p:sldId id="709" r:id="rId26"/>
    <p:sldId id="707" r:id="rId27"/>
    <p:sldId id="699" r:id="rId28"/>
    <p:sldId id="710" r:id="rId29"/>
    <p:sldId id="5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5" id="{B03D0D13-5FFE-A84D-9439-5934219D1B86}">
          <p14:sldIdLst>
            <p14:sldId id="256"/>
            <p14:sldId id="269"/>
            <p14:sldId id="700"/>
          </p14:sldIdLst>
        </p14:section>
        <p14:section name="Lecture 25 &gt; Query Optimization" id="{0068C9B2-F029-B34C-A85A-B6B15B5B03F1}">
          <p14:sldIdLst>
            <p14:sldId id="638"/>
            <p14:sldId id="701"/>
            <p14:sldId id="702"/>
            <p14:sldId id="691"/>
            <p14:sldId id="692"/>
            <p14:sldId id="690"/>
            <p14:sldId id="693"/>
            <p14:sldId id="689"/>
            <p14:sldId id="674"/>
            <p14:sldId id="711"/>
            <p14:sldId id="675"/>
            <p14:sldId id="694"/>
            <p14:sldId id="703"/>
            <p14:sldId id="695"/>
            <p14:sldId id="704"/>
            <p14:sldId id="696"/>
            <p14:sldId id="697"/>
            <p14:sldId id="698"/>
            <p14:sldId id="705"/>
            <p14:sldId id="706"/>
            <p14:sldId id="708"/>
            <p14:sldId id="709"/>
            <p14:sldId id="707"/>
            <p14:sldId id="699"/>
            <p14:sldId id="710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8B"/>
    <a:srgbClr val="D284DF"/>
    <a:srgbClr val="B4AFDF"/>
    <a:srgbClr val="8AB6BD"/>
    <a:srgbClr val="E05C53"/>
    <a:srgbClr val="D10100"/>
    <a:srgbClr val="AD0000"/>
    <a:srgbClr val="FF8F00"/>
    <a:srgbClr val="E3ECF3"/>
    <a:srgbClr val="DFB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0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248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88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9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3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4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9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0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36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1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9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54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6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6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4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0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46" Type="http://schemas.openxmlformats.org/officeDocument/2006/relationships/hyperlink" Target="https://www.postgresql.org/docs/9.1/static/catalog-pg-ts-dict.html" TargetMode="External"/><Relationship Id="rId47" Type="http://schemas.openxmlformats.org/officeDocument/2006/relationships/hyperlink" Target="https://www.postgresql.org/docs/9.1/static/catalog-pg-ts-parser.html" TargetMode="External"/><Relationship Id="rId48" Type="http://schemas.openxmlformats.org/officeDocument/2006/relationships/hyperlink" Target="https://www.postgresql.org/docs/9.1/static/catalog-pg-ts-template.html" TargetMode="External"/><Relationship Id="rId49" Type="http://schemas.openxmlformats.org/officeDocument/2006/relationships/hyperlink" Target="https://www.postgresql.org/docs/9.1/static/catalog-pg-type.html" TargetMode="External"/><Relationship Id="rId20" Type="http://schemas.openxmlformats.org/officeDocument/2006/relationships/hyperlink" Target="https://www.postgresql.org/docs/9.1/static/catalog-pg-description.html" TargetMode="External"/><Relationship Id="rId21" Type="http://schemas.openxmlformats.org/officeDocument/2006/relationships/hyperlink" Target="https://www.postgresql.org/docs/9.1/static/catalog-pg-enum.html" TargetMode="External"/><Relationship Id="rId22" Type="http://schemas.openxmlformats.org/officeDocument/2006/relationships/hyperlink" Target="https://www.postgresql.org/docs/9.1/static/catalog-pg-extension.html" TargetMode="External"/><Relationship Id="rId23" Type="http://schemas.openxmlformats.org/officeDocument/2006/relationships/hyperlink" Target="https://www.postgresql.org/docs/9.1/static/catalog-pg-foreign-data-wrapper.html" TargetMode="External"/><Relationship Id="rId24" Type="http://schemas.openxmlformats.org/officeDocument/2006/relationships/hyperlink" Target="https://www.postgresql.org/docs/9.1/static/catalog-pg-foreign-server.html" TargetMode="External"/><Relationship Id="rId25" Type="http://schemas.openxmlformats.org/officeDocument/2006/relationships/hyperlink" Target="https://www.postgresql.org/docs/9.1/static/catalog-pg-foreign-table.html" TargetMode="External"/><Relationship Id="rId26" Type="http://schemas.openxmlformats.org/officeDocument/2006/relationships/hyperlink" Target="https://www.postgresql.org/docs/9.1/static/catalog-pg-index.html" TargetMode="External"/><Relationship Id="rId27" Type="http://schemas.openxmlformats.org/officeDocument/2006/relationships/hyperlink" Target="https://www.postgresql.org/docs/9.1/static/catalog-pg-inherits.html" TargetMode="External"/><Relationship Id="rId28" Type="http://schemas.openxmlformats.org/officeDocument/2006/relationships/hyperlink" Target="https://www.postgresql.org/docs/9.1/static/catalog-pg-language.html" TargetMode="External"/><Relationship Id="rId29" Type="http://schemas.openxmlformats.org/officeDocument/2006/relationships/hyperlink" Target="https://www.postgresql.org/docs/9.1/static/catalog-pg-largeobject.html" TargetMode="External"/><Relationship Id="rId50" Type="http://schemas.openxmlformats.org/officeDocument/2006/relationships/hyperlink" Target="https://www.postgresql.org/docs/9.1/static/catalog-pg-user-mapp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ostgresql.org/docs/9.1/static/catalog-pg-aggregate.html" TargetMode="External"/><Relationship Id="rId4" Type="http://schemas.openxmlformats.org/officeDocument/2006/relationships/hyperlink" Target="https://www.postgresql.org/docs/9.1/static/catalog-pg-am.html" TargetMode="External"/><Relationship Id="rId5" Type="http://schemas.openxmlformats.org/officeDocument/2006/relationships/hyperlink" Target="https://www.postgresql.org/docs/9.1/static/catalog-pg-amop.html" TargetMode="External"/><Relationship Id="rId30" Type="http://schemas.openxmlformats.org/officeDocument/2006/relationships/hyperlink" Target="https://www.postgresql.org/docs/9.1/static/catalog-pg-largeobject-metadata.html" TargetMode="External"/><Relationship Id="rId31" Type="http://schemas.openxmlformats.org/officeDocument/2006/relationships/hyperlink" Target="https://www.postgresql.org/docs/9.1/static/catalog-pg-namespace.html" TargetMode="External"/><Relationship Id="rId32" Type="http://schemas.openxmlformats.org/officeDocument/2006/relationships/hyperlink" Target="https://www.postgresql.org/docs/9.1/static/catalog-pg-opclass.html" TargetMode="External"/><Relationship Id="rId9" Type="http://schemas.openxmlformats.org/officeDocument/2006/relationships/hyperlink" Target="https://www.postgresql.org/docs/9.1/static/catalog-pg-authid.html" TargetMode="External"/><Relationship Id="rId6" Type="http://schemas.openxmlformats.org/officeDocument/2006/relationships/hyperlink" Target="https://www.postgresql.org/docs/9.1/static/catalog-pg-amproc.html" TargetMode="External"/><Relationship Id="rId7" Type="http://schemas.openxmlformats.org/officeDocument/2006/relationships/hyperlink" Target="https://www.postgresql.org/docs/9.1/static/catalog-pg-attrdef.html" TargetMode="External"/><Relationship Id="rId8" Type="http://schemas.openxmlformats.org/officeDocument/2006/relationships/hyperlink" Target="https://www.postgresql.org/docs/9.1/static/catalog-pg-attribute.html" TargetMode="External"/><Relationship Id="rId33" Type="http://schemas.openxmlformats.org/officeDocument/2006/relationships/hyperlink" Target="https://www.postgresql.org/docs/9.1/static/catalog-pg-operator.html" TargetMode="External"/><Relationship Id="rId34" Type="http://schemas.openxmlformats.org/officeDocument/2006/relationships/hyperlink" Target="https://www.postgresql.org/docs/9.1/static/catalog-pg-opfamily.html" TargetMode="External"/><Relationship Id="rId35" Type="http://schemas.openxmlformats.org/officeDocument/2006/relationships/hyperlink" Target="https://www.postgresql.org/docs/9.1/static/catalog-pg-pltemplate.html" TargetMode="External"/><Relationship Id="rId36" Type="http://schemas.openxmlformats.org/officeDocument/2006/relationships/hyperlink" Target="https://www.postgresql.org/docs/9.1/static/catalog-pg-proc.html" TargetMode="External"/><Relationship Id="rId10" Type="http://schemas.openxmlformats.org/officeDocument/2006/relationships/hyperlink" Target="https://www.postgresql.org/docs/9.1/static/catalog-pg-auth-members.html" TargetMode="External"/><Relationship Id="rId11" Type="http://schemas.openxmlformats.org/officeDocument/2006/relationships/hyperlink" Target="https://www.postgresql.org/docs/9.1/static/catalog-pg-cast.html" TargetMode="External"/><Relationship Id="rId12" Type="http://schemas.openxmlformats.org/officeDocument/2006/relationships/hyperlink" Target="https://www.postgresql.org/docs/9.1/static/catalog-pg-class.html" TargetMode="External"/><Relationship Id="rId13" Type="http://schemas.openxmlformats.org/officeDocument/2006/relationships/hyperlink" Target="https://www.postgresql.org/docs/9.1/static/catalog-pg-constraint.html" TargetMode="External"/><Relationship Id="rId14" Type="http://schemas.openxmlformats.org/officeDocument/2006/relationships/hyperlink" Target="https://www.postgresql.org/docs/9.1/static/catalog-pg-collation.html" TargetMode="External"/><Relationship Id="rId15" Type="http://schemas.openxmlformats.org/officeDocument/2006/relationships/hyperlink" Target="https://www.postgresql.org/docs/9.1/static/catalog-pg-conversion.html" TargetMode="External"/><Relationship Id="rId16" Type="http://schemas.openxmlformats.org/officeDocument/2006/relationships/hyperlink" Target="https://www.postgresql.org/docs/9.1/static/catalog-pg-database.html" TargetMode="External"/><Relationship Id="rId17" Type="http://schemas.openxmlformats.org/officeDocument/2006/relationships/hyperlink" Target="https://www.postgresql.org/docs/9.1/static/catalog-pg-db-role-setting.html" TargetMode="External"/><Relationship Id="rId18" Type="http://schemas.openxmlformats.org/officeDocument/2006/relationships/hyperlink" Target="https://www.postgresql.org/docs/9.1/static/catalog-pg-default-acl.html" TargetMode="External"/><Relationship Id="rId19" Type="http://schemas.openxmlformats.org/officeDocument/2006/relationships/hyperlink" Target="https://www.postgresql.org/docs/9.1/static/catalog-pg-depend.html" TargetMode="External"/><Relationship Id="rId37" Type="http://schemas.openxmlformats.org/officeDocument/2006/relationships/hyperlink" Target="https://www.postgresql.org/docs/9.1/static/catalog-pg-rewrite.html" TargetMode="External"/><Relationship Id="rId38" Type="http://schemas.openxmlformats.org/officeDocument/2006/relationships/hyperlink" Target="https://www.postgresql.org/docs/9.1/static/catalog-pg-seclabel.html" TargetMode="External"/><Relationship Id="rId39" Type="http://schemas.openxmlformats.org/officeDocument/2006/relationships/hyperlink" Target="https://www.postgresql.org/docs/9.1/static/catalog-pg-shdepend.html" TargetMode="External"/><Relationship Id="rId40" Type="http://schemas.openxmlformats.org/officeDocument/2006/relationships/hyperlink" Target="https://www.postgresql.org/docs/9.1/static/catalog-pg-shdescription.html" TargetMode="External"/><Relationship Id="rId41" Type="http://schemas.openxmlformats.org/officeDocument/2006/relationships/hyperlink" Target="https://www.postgresql.org/docs/9.1/static/catalog-pg-statistic.html" TargetMode="External"/><Relationship Id="rId42" Type="http://schemas.openxmlformats.org/officeDocument/2006/relationships/hyperlink" Target="https://www.postgresql.org/docs/9.1/static/catalog-pg-tablespace.html" TargetMode="External"/><Relationship Id="rId43" Type="http://schemas.openxmlformats.org/officeDocument/2006/relationships/hyperlink" Target="https://www.postgresql.org/docs/9.1/static/catalog-pg-trigger.html" TargetMode="External"/><Relationship Id="rId44" Type="http://schemas.openxmlformats.org/officeDocument/2006/relationships/hyperlink" Target="https://www.postgresql.org/docs/9.1/static/catalog-pg-ts-config.html" TargetMode="External"/><Relationship Id="rId45" Type="http://schemas.openxmlformats.org/officeDocument/2006/relationships/hyperlink" Target="https://www.postgresql.org/docs/9.1/static/catalog-pg-ts-config-map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25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Estimating the cost of a query plan </a:t>
            </a:r>
            <a:r>
              <a:rPr lang="en-US" sz="4000" dirty="0" smtClean="0"/>
              <a:t>involves</a:t>
            </a:r>
            <a:endParaRPr lang="en-US" sz="4000" dirty="0"/>
          </a:p>
          <a:p>
            <a:pPr marL="920750" lvl="1" indent="-463550">
              <a:buFont typeface="+mj-lt"/>
              <a:buAutoNum type="arabicPeriod"/>
            </a:pPr>
            <a:r>
              <a:rPr lang="en-US" sz="3600" dirty="0" smtClean="0"/>
              <a:t>Estimating </a:t>
            </a:r>
            <a:r>
              <a:rPr lang="en-US" sz="3600" dirty="0"/>
              <a:t>the cost of each operation in the </a:t>
            </a:r>
            <a:r>
              <a:rPr lang="en-US" sz="3600" dirty="0" smtClean="0"/>
              <a:t>plan, which depends </a:t>
            </a:r>
            <a:r>
              <a:rPr lang="en-US" sz="3600" dirty="0"/>
              <a:t>on </a:t>
            </a:r>
            <a:endParaRPr lang="en-US" sz="3600" dirty="0" smtClean="0"/>
          </a:p>
          <a:p>
            <a:pPr marL="1381125" lvl="2" indent="-466725"/>
            <a:r>
              <a:rPr lang="en-US" sz="3200" dirty="0" smtClean="0"/>
              <a:t>Input </a:t>
            </a:r>
            <a:r>
              <a:rPr lang="en-US" sz="3200" dirty="0"/>
              <a:t>cardinalities</a:t>
            </a:r>
          </a:p>
          <a:p>
            <a:pPr marL="1381125" lvl="2" indent="-466725"/>
            <a:r>
              <a:rPr lang="en-US" sz="3200" dirty="0" smtClean="0"/>
              <a:t>Algorithm </a:t>
            </a:r>
            <a:r>
              <a:rPr lang="en-US" sz="3200" dirty="0"/>
              <a:t>cost </a:t>
            </a:r>
            <a:r>
              <a:rPr lang="en-US" sz="3200" dirty="0" smtClean="0"/>
              <a:t>(known)</a:t>
            </a:r>
            <a:endParaRPr lang="en-US" sz="3200" dirty="0"/>
          </a:p>
          <a:p>
            <a:pPr marL="920750" lvl="1" indent="-463550">
              <a:buFont typeface="+mj-lt"/>
              <a:buAutoNum type="arabicPeriod"/>
            </a:pPr>
            <a:r>
              <a:rPr lang="en-US" sz="3600" dirty="0" smtClean="0"/>
              <a:t>Estimating </a:t>
            </a:r>
            <a:r>
              <a:rPr lang="en-US" sz="3600" dirty="0"/>
              <a:t>the </a:t>
            </a:r>
            <a:r>
              <a:rPr lang="en-US" sz="3600" dirty="0" smtClean="0"/>
              <a:t>cardinalities of </a:t>
            </a:r>
            <a:r>
              <a:rPr lang="en-US" sz="3600" dirty="0"/>
              <a:t>intermediate results</a:t>
            </a:r>
          </a:p>
          <a:p>
            <a:pPr marL="1381125" lvl="2" indent="-466725"/>
            <a:r>
              <a:rPr lang="en-US" sz="3200" dirty="0"/>
              <a:t>N</a:t>
            </a:r>
            <a:r>
              <a:rPr lang="en-US" sz="3200" dirty="0" smtClean="0"/>
              <a:t>eed </a:t>
            </a:r>
            <a:r>
              <a:rPr lang="en-US" sz="3200" dirty="0"/>
              <a:t>statistics about input </a:t>
            </a:r>
            <a:r>
              <a:rPr lang="en-US" sz="3200" dirty="0" smtClean="0"/>
              <a:t>relations</a:t>
            </a:r>
          </a:p>
          <a:p>
            <a:pPr marL="1660525" lvl="3" indent="-288925"/>
            <a:r>
              <a:rPr lang="en-US" sz="3000" dirty="0" smtClean="0"/>
              <a:t>Tracked in </a:t>
            </a:r>
            <a:r>
              <a:rPr lang="en-US" sz="3000" i="1" dirty="0" smtClean="0"/>
              <a:t>system catalog</a:t>
            </a:r>
            <a:endParaRPr lang="en-US" sz="3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92" y="3452605"/>
            <a:ext cx="577920" cy="43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5" y="3723331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Set of pre-defined relations for metadata about DB (schema)</a:t>
            </a:r>
          </a:p>
          <a:p>
            <a:r>
              <a:rPr lang="en-US" sz="4000" dirty="0"/>
              <a:t>For each r</a:t>
            </a:r>
            <a:r>
              <a:rPr lang="en-US" sz="4000" dirty="0"/>
              <a:t>elation</a:t>
            </a:r>
            <a:endParaRPr lang="en-US" sz="4000" dirty="0"/>
          </a:p>
          <a:p>
            <a:pPr lvl="1"/>
            <a:r>
              <a:rPr lang="en-US" sz="3800" dirty="0"/>
              <a:t>Relation </a:t>
            </a:r>
            <a:r>
              <a:rPr lang="en-US" sz="3800" dirty="0"/>
              <a:t>name, </a:t>
            </a:r>
            <a:endParaRPr lang="en-US" sz="3800" dirty="0" smtClean="0"/>
          </a:p>
          <a:p>
            <a:pPr lvl="1"/>
            <a:r>
              <a:rPr lang="en-US" sz="3800" dirty="0"/>
              <a:t>F</a:t>
            </a:r>
            <a:r>
              <a:rPr lang="en-US" sz="3800" dirty="0" smtClean="0"/>
              <a:t>ile name and structure </a:t>
            </a:r>
            <a:r>
              <a:rPr lang="en-US" sz="3800" dirty="0"/>
              <a:t>(heap </a:t>
            </a:r>
            <a:r>
              <a:rPr lang="en-US" sz="3800" dirty="0" smtClean="0"/>
              <a:t>file, clustered </a:t>
            </a:r>
            <a:r>
              <a:rPr lang="en-US" sz="3800" dirty="0" err="1" smtClean="0"/>
              <a:t>B+tree</a:t>
            </a:r>
            <a:r>
              <a:rPr lang="en-US" sz="3800" dirty="0"/>
              <a:t>, etc.)</a:t>
            </a:r>
          </a:p>
          <a:p>
            <a:pPr lvl="1"/>
            <a:r>
              <a:rPr lang="en-US" sz="3800" dirty="0"/>
              <a:t>Attribute </a:t>
            </a:r>
            <a:r>
              <a:rPr lang="en-US" sz="3800" dirty="0"/>
              <a:t>names and </a:t>
            </a:r>
            <a:r>
              <a:rPr lang="en-US" sz="3800" dirty="0" smtClean="0"/>
              <a:t>types</a:t>
            </a:r>
          </a:p>
          <a:p>
            <a:pPr lvl="1"/>
            <a:r>
              <a:rPr lang="en-US" sz="3800" dirty="0" smtClean="0"/>
              <a:t>Integrity constraints</a:t>
            </a:r>
          </a:p>
          <a:p>
            <a:pPr lvl="1"/>
            <a:r>
              <a:rPr lang="en-US" sz="3800" dirty="0" smtClean="0"/>
              <a:t>Indexes</a:t>
            </a:r>
            <a:endParaRPr lang="en-US" sz="3800" dirty="0"/>
          </a:p>
          <a:p>
            <a:r>
              <a:rPr lang="en-US" sz="4000" dirty="0"/>
              <a:t>For each i</a:t>
            </a:r>
            <a:r>
              <a:rPr lang="en-US" sz="4000" dirty="0"/>
              <a:t>ndex</a:t>
            </a:r>
            <a:endParaRPr lang="en-US" sz="4000" dirty="0"/>
          </a:p>
          <a:p>
            <a:pPr lvl="1"/>
            <a:r>
              <a:rPr lang="en-US" sz="3800" dirty="0"/>
              <a:t>Index </a:t>
            </a:r>
            <a:r>
              <a:rPr lang="en-US" sz="3800" dirty="0"/>
              <a:t>name, </a:t>
            </a:r>
            <a:r>
              <a:rPr lang="en-US" sz="3800" dirty="0" smtClean="0"/>
              <a:t>structure </a:t>
            </a:r>
            <a:r>
              <a:rPr lang="en-US" sz="3800" dirty="0"/>
              <a:t>(</a:t>
            </a:r>
            <a:r>
              <a:rPr lang="en-US" sz="3800" dirty="0" err="1" smtClean="0"/>
              <a:t>B+tree</a:t>
            </a:r>
            <a:r>
              <a:rPr lang="en-US" sz="3800" dirty="0" smtClean="0"/>
              <a:t>, hash</a:t>
            </a:r>
            <a:r>
              <a:rPr lang="en-US" sz="3800" dirty="0"/>
              <a:t>, etc</a:t>
            </a:r>
            <a:r>
              <a:rPr lang="en-US" sz="3800" dirty="0" smtClean="0"/>
              <a:t>.), search key</a:t>
            </a:r>
            <a:endParaRPr lang="en-US" sz="3800" dirty="0"/>
          </a:p>
          <a:p>
            <a:r>
              <a:rPr lang="en-US" sz="4000" dirty="0"/>
              <a:t>For each v</a:t>
            </a:r>
            <a:r>
              <a:rPr lang="en-US" sz="4000" dirty="0"/>
              <a:t>iew</a:t>
            </a:r>
            <a:endParaRPr lang="en-US" sz="4000" dirty="0"/>
          </a:p>
          <a:p>
            <a:pPr lvl="1"/>
            <a:r>
              <a:rPr lang="en-US" sz="3800" dirty="0"/>
              <a:t>View </a:t>
            </a:r>
            <a:r>
              <a:rPr lang="en-US" sz="3800" dirty="0" smtClean="0"/>
              <a:t>name</a:t>
            </a:r>
          </a:p>
          <a:p>
            <a:pPr lvl="1"/>
            <a:r>
              <a:rPr lang="en-US" sz="3800" dirty="0" smtClean="0"/>
              <a:t>View </a:t>
            </a:r>
            <a:r>
              <a:rPr lang="en-US" sz="3800" dirty="0"/>
              <a:t>definition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SQLite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9388" y="2561020"/>
            <a:ext cx="113132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b="1" dirty="0">
                <a:latin typeface="Courier New" charset="0"/>
              </a:rPr>
              <a:t>select * from sqlite_master</a:t>
            </a:r>
            <a:r>
              <a:rPr lang="is-IS" sz="1400" b="1" dirty="0" smtClean="0">
                <a:latin typeface="Courier New" charset="0"/>
              </a:rPr>
              <a:t>;</a:t>
            </a:r>
          </a:p>
          <a:p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type        name        tbl_name    rootpage    </a:t>
            </a:r>
            <a:r>
              <a:rPr lang="is-IS" sz="1400" b="1" dirty="0" smtClean="0">
                <a:latin typeface="Courier New" charset="0"/>
              </a:rPr>
              <a:t>sql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----------  ----------  ----------  ----------  </a:t>
            </a:r>
            <a:r>
              <a:rPr lang="is-IS" sz="1400" b="1" dirty="0" smtClean="0">
                <a:latin typeface="Courier New" charset="0"/>
              </a:rPr>
              <a:t>----------------------------------------------------table </a:t>
            </a:r>
            <a:r>
              <a:rPr lang="is-IS" sz="1400" b="1" dirty="0">
                <a:latin typeface="Courier New" charset="0"/>
              </a:rPr>
              <a:t>      User        User        2           CREATE TABLE User ( UID CHAR(20), Name CHAR(50), </a:t>
            </a:r>
            <a:r>
              <a:rPr lang="is-IS" sz="1400" b="1" dirty="0" smtClean="0">
                <a:latin typeface="Courier New" charset="0"/>
              </a:rPr>
              <a:t>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User        3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Event       Event       4           CREATE TABLE Event ( EID CHAR(20), Name CHAR(50</a:t>
            </a:r>
            <a:r>
              <a:rPr lang="is-IS" sz="1400" b="1" dirty="0" smtClean="0">
                <a:latin typeface="Courier New" charset="0"/>
              </a:rPr>
              <a:t>),...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Event       5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Participat  Participat  6           CREATE TABLE ParticipateIn ( EID CHAR(20), UID </a:t>
            </a:r>
            <a:r>
              <a:rPr lang="is-IS" sz="1400" b="1" dirty="0" smtClean="0">
                <a:latin typeface="Courier New" charset="0"/>
              </a:rPr>
              <a:t>CH...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Participat  7                                                        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128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PostgreSQL*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220"/>
              </p:ext>
            </p:extLst>
          </p:nvPr>
        </p:nvGraphicFramePr>
        <p:xfrm>
          <a:off x="750628" y="2071015"/>
          <a:ext cx="5638414" cy="3983163"/>
        </p:xfrm>
        <a:graphic>
          <a:graphicData uri="http://schemas.openxmlformats.org/drawingml/2006/table">
            <a:tbl>
              <a:tblPr/>
              <a:tblGrid>
                <a:gridCol w="1477786"/>
                <a:gridCol w="4160628"/>
              </a:tblGrid>
              <a:tr h="158713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Catalog </a:t>
                      </a:r>
                      <a:r>
                        <a:rPr lang="en-US" sz="900" dirty="0" smtClean="0">
                          <a:effectLst/>
                        </a:rPr>
                        <a:t>Table Name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Purpose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"/>
                        </a:rPr>
                        <a:t>pg_aggregate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aggregate functions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"/>
                        </a:rPr>
                        <a:t>pg_am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index access methods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5"/>
                        </a:rPr>
                        <a:t>pg_amop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access method operators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6"/>
                        </a:rPr>
                        <a:t>pg_amproc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access method support procedures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7"/>
                        </a:rPr>
                        <a:t>pg_attrdef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column default values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8"/>
                        </a:rPr>
                        <a:t>pg_attribute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table columns ("attributes")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9"/>
                        </a:rPr>
                        <a:t>pg_authid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authorization identifiers (roles)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0"/>
                        </a:rPr>
                        <a:t>pg_auth_members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authorization identifier membership relationships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11"/>
                        </a:rPr>
                        <a:t>pg_cast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casts (data type conversions)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12"/>
                        </a:rPr>
                        <a:t>pg_class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tables, indexes, sequences, views ("relations")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3"/>
                        </a:rPr>
                        <a:t>pg_constraint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check constraints, unique constraints, primary key constraints, foreign key constraints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4"/>
                        </a:rPr>
                        <a:t>pg_collation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collations (locale information)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5"/>
                        </a:rPr>
                        <a:t>pg_conversion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encoding conversion information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6"/>
                        </a:rPr>
                        <a:t>pg_database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databases within this database cluster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7"/>
                        </a:rPr>
                        <a:t>pg_db_role_setting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per-role and per-database settings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8"/>
                        </a:rPr>
                        <a:t>pg_default_acl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default privileges for object types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9"/>
                        </a:rPr>
                        <a:t>pg_depend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dependencies between database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0"/>
                        </a:rPr>
                        <a:t>pg_description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descriptions or comments on database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1"/>
                        </a:rPr>
                        <a:t>pg_enum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enum label and value definitions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2"/>
                        </a:rPr>
                        <a:t>pg_extension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installed extensions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3"/>
                        </a:rPr>
                        <a:t>pg_foreign_data_wrapper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foreign-data wrapper definitions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24"/>
                        </a:rPr>
                        <a:t>pg_foreign_server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foreign server definitions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5"/>
                        </a:rPr>
                        <a:t>pg_foreign_table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additional foreign table information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26"/>
                        </a:rPr>
                        <a:t>pg_index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additional index information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69872"/>
              </p:ext>
            </p:extLst>
          </p:nvPr>
        </p:nvGraphicFramePr>
        <p:xfrm>
          <a:off x="6615082" y="2071015"/>
          <a:ext cx="4911490" cy="3975650"/>
        </p:xfrm>
        <a:graphic>
          <a:graphicData uri="http://schemas.openxmlformats.org/drawingml/2006/table">
            <a:tbl>
              <a:tblPr/>
              <a:tblGrid>
                <a:gridCol w="1287265"/>
                <a:gridCol w="3624225"/>
              </a:tblGrid>
              <a:tr h="15437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Catalog </a:t>
                      </a:r>
                      <a:r>
                        <a:rPr lang="en-US" sz="900" dirty="0" smtClean="0">
                          <a:effectLst/>
                        </a:rPr>
                        <a:t>Table Name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Purpose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7"/>
                        </a:rPr>
                        <a:t>pg_inherits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table inheritance hierarchy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8"/>
                        </a:rPr>
                        <a:t>pg_language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languages for writing functions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9"/>
                        </a:rPr>
                        <a:t>pg_largeobject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data pages for large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0"/>
                        </a:rPr>
                        <a:t>pg_largeobject_metadata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metadata for large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1"/>
                        </a:rPr>
                        <a:t>pg_namespace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schemas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2"/>
                        </a:rPr>
                        <a:t>pg_opclass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access method operator classes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33"/>
                        </a:rPr>
                        <a:t>pg_operator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operators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4"/>
                        </a:rPr>
                        <a:t>pg_opfamily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access method operator families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5"/>
                        </a:rPr>
                        <a:t>pg_pltemplate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template data for procedural languages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36"/>
                        </a:rPr>
                        <a:t>pg_proc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functions and procedures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7"/>
                        </a:rPr>
                        <a:t>pg_rewrite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query rewrite rules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8"/>
                        </a:rPr>
                        <a:t>pg_seclabel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security labels on database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9"/>
                        </a:rPr>
                        <a:t>pg_shdepend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dependencies on shared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0"/>
                        </a:rPr>
                        <a:t>pg_shdescription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comments on shared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41"/>
                        </a:rPr>
                        <a:t>pg_statistic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planner statistics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2"/>
                        </a:rPr>
                        <a:t>pg_tablespace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tablespaces within this database cluster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43"/>
                        </a:rPr>
                        <a:t>pg_trigger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triggers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4"/>
                        </a:rPr>
                        <a:t>pg_ts_config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text search configurations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5"/>
                        </a:rPr>
                        <a:t>pg_ts_config_map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configurations' token mappings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6"/>
                        </a:rPr>
                        <a:t>pg_ts_dict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dictionaries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7"/>
                        </a:rPr>
                        <a:t>pg_ts_parser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parsers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8"/>
                        </a:rPr>
                        <a:t>pg_ts_template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templates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9"/>
                        </a:rPr>
                        <a:t>pg_type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data types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50"/>
                        </a:rPr>
                        <a:t>pg_user_mapping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mappings of users to foreign servers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0628" y="6127751"/>
            <a:ext cx="5313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latin typeface="Linux Libertine" charset="0"/>
                <a:ea typeface="Linux Libertine" charset="0"/>
                <a:cs typeface="Linux Libertine" charset="0"/>
              </a:rPr>
              <a:t>* https</a:t>
            </a:r>
            <a:r>
              <a:rPr lang="en-US" sz="1100" dirty="0">
                <a:latin typeface="Linux Libertine" charset="0"/>
                <a:ea typeface="Linux Libertine" charset="0"/>
                <a:cs typeface="Linux Libertine" charset="0"/>
              </a:rPr>
              <a:t>://</a:t>
            </a:r>
            <a:r>
              <a:rPr lang="en-US" sz="1100" dirty="0" err="1">
                <a:latin typeface="Linux Libertine" charset="0"/>
                <a:ea typeface="Linux Libertine" charset="0"/>
                <a:cs typeface="Linux Libertine" charset="0"/>
              </a:rPr>
              <a:t>www.postgresql.org</a:t>
            </a:r>
            <a:r>
              <a:rPr lang="en-US" sz="1100" dirty="0">
                <a:latin typeface="Linux Libertine" charset="0"/>
                <a:ea typeface="Linux Libertine" charset="0"/>
                <a:cs typeface="Linux Libertine" charset="0"/>
              </a:rPr>
              <a:t>/docs/9.1/static/catalogs-</a:t>
            </a:r>
            <a:r>
              <a:rPr lang="en-US" sz="1100" dirty="0" err="1">
                <a:latin typeface="Linux Libertine" charset="0"/>
                <a:ea typeface="Linux Libertine" charset="0"/>
                <a:cs typeface="Linux Libertine" charset="0"/>
              </a:rPr>
              <a:t>overview.html</a:t>
            </a:r>
            <a:endParaRPr lang="en-US" sz="1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RDBMS periodically collects stats about </a:t>
            </a:r>
            <a:r>
              <a:rPr lang="en-US" sz="4000" dirty="0" smtClean="0"/>
              <a:t>the data</a:t>
            </a:r>
          </a:p>
          <a:p>
            <a:pPr lvl="1"/>
            <a:r>
              <a:rPr lang="en-US" sz="3600" dirty="0" smtClean="0"/>
              <a:t>Can be slightly out-of-date</a:t>
            </a:r>
            <a:endParaRPr lang="en-US" sz="3600" dirty="0"/>
          </a:p>
          <a:p>
            <a:r>
              <a:rPr lang="en-US" sz="4000" dirty="0"/>
              <a:t>For each </a:t>
            </a:r>
            <a:r>
              <a:rPr lang="en-US" sz="4000" dirty="0" smtClean="0"/>
              <a:t>table R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tuples, </a:t>
            </a:r>
            <a:r>
              <a:rPr lang="en-US" sz="3600" dirty="0" err="1" smtClean="0"/>
              <a:t>NTuples</a:t>
            </a:r>
            <a:r>
              <a:rPr lang="en-US" sz="3600" dirty="0" smtClean="0"/>
              <a:t>(R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pages, </a:t>
            </a:r>
            <a:r>
              <a:rPr lang="en-US" sz="3600" dirty="0" err="1" smtClean="0"/>
              <a:t>NPages</a:t>
            </a:r>
            <a:r>
              <a:rPr lang="en-US" sz="3600" dirty="0" smtClean="0"/>
              <a:t>(R</a:t>
            </a:r>
            <a:r>
              <a:rPr lang="en-US" sz="3600" dirty="0"/>
              <a:t>), or just N</a:t>
            </a:r>
            <a:r>
              <a:rPr lang="en-US" sz="3600" baseline="-25000" dirty="0"/>
              <a:t>R</a:t>
            </a:r>
          </a:p>
          <a:p>
            <a:r>
              <a:rPr lang="en-US" sz="4000" dirty="0"/>
              <a:t>For each Index </a:t>
            </a:r>
            <a:r>
              <a:rPr lang="en-US" sz="4000" dirty="0" smtClean="0"/>
              <a:t>X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distinct keys </a:t>
            </a:r>
            <a:r>
              <a:rPr lang="en-US" sz="3600" dirty="0" err="1" smtClean="0"/>
              <a:t>IKeys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 </a:t>
            </a:r>
            <a:r>
              <a:rPr lang="en-US" sz="3600" dirty="0" err="1" smtClean="0"/>
              <a:t>IPages</a:t>
            </a:r>
            <a:r>
              <a:rPr lang="en-US" sz="3600" dirty="0" smtClean="0"/>
              <a:t>(X</a:t>
            </a:r>
            <a:r>
              <a:rPr lang="en-US" sz="3600" dirty="0"/>
              <a:t>) (for a B+ </a:t>
            </a:r>
            <a:r>
              <a:rPr lang="en-US" sz="3600" dirty="0" smtClean="0"/>
              <a:t>tree, this </a:t>
            </a:r>
            <a:r>
              <a:rPr lang="en-US" sz="3600" dirty="0"/>
              <a:t>is the number of leaf pages only)</a:t>
            </a:r>
          </a:p>
          <a:p>
            <a:pPr lvl="1"/>
            <a:r>
              <a:rPr lang="en-US" sz="3600" dirty="0" smtClean="0"/>
              <a:t>Height </a:t>
            </a:r>
            <a:r>
              <a:rPr lang="en-US" sz="3600" dirty="0"/>
              <a:t>(for tree indexes) </a:t>
            </a:r>
            <a:r>
              <a:rPr lang="en-US" sz="3600" dirty="0" err="1" smtClean="0"/>
              <a:t>IHeight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Min </a:t>
            </a:r>
            <a:r>
              <a:rPr lang="en-US" sz="3600" dirty="0"/>
              <a:t>and max </a:t>
            </a:r>
            <a:r>
              <a:rPr lang="en-US" sz="3600" dirty="0" smtClean="0"/>
              <a:t>key values </a:t>
            </a:r>
            <a:r>
              <a:rPr lang="en-US" sz="3600" dirty="0"/>
              <a:t>in index </a:t>
            </a:r>
            <a:r>
              <a:rPr lang="en-US" sz="3600" dirty="0" err="1" smtClean="0"/>
              <a:t>ILow</a:t>
            </a:r>
            <a:r>
              <a:rPr lang="en-US" sz="3600" dirty="0" smtClean="0"/>
              <a:t>(X</a:t>
            </a:r>
            <a:r>
              <a:rPr lang="en-US" sz="3600" dirty="0"/>
              <a:t>), </a:t>
            </a:r>
            <a:r>
              <a:rPr lang="en-US" sz="3600" dirty="0" err="1" smtClean="0"/>
              <a:t>IHigh</a:t>
            </a:r>
            <a:r>
              <a:rPr lang="en-US" sz="3600" dirty="0" smtClean="0"/>
              <a:t>(X); i.e. key ranges</a:t>
            </a:r>
          </a:p>
          <a:p>
            <a:r>
              <a:rPr lang="en-US" sz="4000" dirty="0" smtClean="0"/>
              <a:t>More advanced query optimizers</a:t>
            </a:r>
          </a:p>
          <a:p>
            <a:pPr lvl="1"/>
            <a:r>
              <a:rPr lang="en-US" sz="3600" dirty="0" smtClean="0"/>
              <a:t>Histograms</a:t>
            </a:r>
          </a:p>
          <a:p>
            <a:pPr lvl="1"/>
            <a:r>
              <a:rPr lang="en-US" sz="3600" dirty="0" smtClean="0"/>
              <a:t>Wavelets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Statistics in 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chemeClr val="tx1"/>
                    </a:solidFill>
                  </a:rPr>
                  <a:t>Most RDBMSs use various heuristics to make cost estimation tractable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complex predicates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3600" dirty="0"/>
                  <a:t>Suppose </a:t>
                </a:r>
                <a:r>
                  <a:rPr lang="en-US" sz="3600" dirty="0" smtClean="0"/>
                  <a:t>reduction factor (RF)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is 5% and RF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is 10</a:t>
                </a:r>
                <a:r>
                  <a:rPr lang="en-US" sz="3600" dirty="0" smtClean="0"/>
                  <a:t>%</a:t>
                </a:r>
                <a:endParaRPr lang="en-US" sz="3200" dirty="0"/>
              </a:p>
              <a:p>
                <a:pPr lvl="1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6499" y="4975409"/>
                <a:ext cx="2956426" cy="830997"/>
              </a:xfrm>
              <a:prstGeom prst="rect">
                <a:avLst/>
              </a:prstGeom>
              <a:solidFill>
                <a:srgbClr val="E2E5FF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4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Q: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What is the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?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99" y="4975409"/>
                <a:ext cx="295642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6499" y="5894686"/>
            <a:ext cx="29564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4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Not enough info!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52399" y="5015496"/>
                <a:ext cx="6250738" cy="1107996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2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Heuristic</a:t>
                </a:r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: assume independence of predicates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Hence,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2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0.05∗0.1=0.005</m:t>
                    </m:r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i.e. 0.5%</a:t>
                </a:r>
                <a:endParaRPr lang="en-US" sz="22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99" y="5015496"/>
                <a:ext cx="6250738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System R</a:t>
            </a:r>
            <a:endParaRPr lang="en-US" dirty="0" smtClean="0"/>
          </a:p>
          <a:p>
            <a:pPr lvl="1"/>
            <a:r>
              <a:rPr lang="en-US" sz="3600" dirty="0"/>
              <a:t>First RDBMS to implement SQL</a:t>
            </a:r>
          </a:p>
          <a:p>
            <a:pPr lvl="1"/>
            <a:r>
              <a:rPr lang="en-US" sz="3600" dirty="0" smtClean="0"/>
              <a:t>Developed at IBM in the 70’s</a:t>
            </a:r>
          </a:p>
          <a:p>
            <a:pPr lvl="1"/>
            <a:r>
              <a:rPr lang="en-US" sz="3600" dirty="0" smtClean="0"/>
              <a:t>Many ideas from System R persist to the day as fundamental building blocks of data management systems</a:t>
            </a:r>
          </a:p>
          <a:p>
            <a:r>
              <a:rPr lang="en-US" sz="4000" dirty="0" smtClean="0"/>
              <a:t>Didn’t have a logo!</a:t>
            </a:r>
          </a:p>
          <a:p>
            <a:pPr lvl="1"/>
            <a:r>
              <a:rPr lang="en-US" sz="3600" dirty="0" smtClean="0"/>
              <a:t>What they created in its loving 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15" y="4309936"/>
            <a:ext cx="1925805" cy="19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Unit of optimization: </a:t>
            </a:r>
            <a:r>
              <a:rPr lang="en-US" sz="4000" i="1" dirty="0" smtClean="0"/>
              <a:t>query block</a:t>
            </a:r>
          </a:p>
          <a:p>
            <a:r>
              <a:rPr lang="en-US" sz="4000" dirty="0" smtClean="0"/>
              <a:t>Example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3181555"/>
            <a:ext cx="53042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S.name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FROM Student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 </a:t>
            </a:r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(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SELECT MAX (S2.age) </a:t>
            </a:r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 FROM Student S2 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 GROUP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S2.class)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133036" y="3352896"/>
            <a:ext cx="2908765" cy="1233172"/>
            <a:chOff x="9884321" y="1937461"/>
            <a:chExt cx="2570406" cy="803357"/>
          </a:xfrm>
        </p:grpSpPr>
        <p:sp>
          <p:nvSpPr>
            <p:cNvPr id="6" name="Right Brace 5"/>
            <p:cNvSpPr/>
            <p:nvPr/>
          </p:nvSpPr>
          <p:spPr>
            <a:xfrm>
              <a:off x="9884321" y="1937461"/>
              <a:ext cx="276188" cy="775718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60509" y="2094487"/>
              <a:ext cx="22942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Outer block</a:t>
              </a:r>
              <a:endParaRPr lang="en-US" sz="2000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33036" y="4557932"/>
            <a:ext cx="3099063" cy="1301279"/>
            <a:chOff x="9884321" y="2713180"/>
            <a:chExt cx="2738569" cy="853384"/>
          </a:xfrm>
        </p:grpSpPr>
        <p:sp>
          <p:nvSpPr>
            <p:cNvPr id="8" name="Right Brace 7"/>
            <p:cNvSpPr/>
            <p:nvPr/>
          </p:nvSpPr>
          <p:spPr>
            <a:xfrm>
              <a:off x="9884321" y="2713180"/>
              <a:ext cx="276188" cy="853384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60356" y="2909039"/>
              <a:ext cx="24625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Nested block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Optimize one block at a time</a:t>
            </a:r>
            <a:endParaRPr lang="en-US" sz="4000" dirty="0"/>
          </a:p>
          <a:p>
            <a:r>
              <a:rPr lang="en-US" sz="4000" dirty="0" smtClean="0"/>
              <a:t>Treat </a:t>
            </a:r>
            <a:r>
              <a:rPr lang="en-US" sz="4000" dirty="0"/>
              <a:t>nested blocks as calls to a </a:t>
            </a:r>
            <a:r>
              <a:rPr lang="en-US" sz="4000" dirty="0" smtClean="0"/>
              <a:t>subroutine</a:t>
            </a:r>
          </a:p>
          <a:p>
            <a:pPr lvl="1"/>
            <a:r>
              <a:rPr lang="en-US" sz="3600" dirty="0" smtClean="0"/>
              <a:t>Execute the nested block </a:t>
            </a:r>
            <a:r>
              <a:rPr lang="en-US" sz="3600" dirty="0"/>
              <a:t>once per outer </a:t>
            </a:r>
            <a:r>
              <a:rPr lang="en-US" sz="3600" dirty="0" smtClean="0"/>
              <a:t>tuple</a:t>
            </a:r>
          </a:p>
          <a:p>
            <a:pPr lvl="2"/>
            <a:r>
              <a:rPr lang="en-US" sz="3200" dirty="0" smtClean="0"/>
              <a:t>Today, </a:t>
            </a:r>
            <a:r>
              <a:rPr lang="en-US" sz="3200" dirty="0"/>
              <a:t>more complex </a:t>
            </a:r>
            <a:r>
              <a:rPr lang="en-US" sz="3200" dirty="0" smtClean="0"/>
              <a:t>optimization</a:t>
            </a:r>
          </a:p>
          <a:p>
            <a:r>
              <a:rPr lang="en-US" sz="4000" dirty="0" smtClean="0"/>
              <a:t>For </a:t>
            </a:r>
            <a:r>
              <a:rPr lang="en-US" sz="4000" dirty="0"/>
              <a:t>each block, consider the following </a:t>
            </a:r>
            <a:r>
              <a:rPr lang="en-US" sz="4000" dirty="0" smtClean="0"/>
              <a:t>plans</a:t>
            </a:r>
          </a:p>
          <a:p>
            <a:pPr lvl="1"/>
            <a:r>
              <a:rPr lang="en-US" sz="3600" dirty="0" smtClean="0"/>
              <a:t>All </a:t>
            </a:r>
            <a:r>
              <a:rPr lang="en-US" sz="3600" dirty="0"/>
              <a:t>available access </a:t>
            </a:r>
            <a:r>
              <a:rPr lang="en-US" sz="3600" dirty="0" smtClean="0"/>
              <a:t>paths, </a:t>
            </a:r>
            <a:r>
              <a:rPr lang="en-US" sz="3600" dirty="0"/>
              <a:t>for each relation in FROM </a:t>
            </a:r>
            <a:r>
              <a:rPr lang="en-US" sz="3600" dirty="0" smtClean="0"/>
              <a:t>clause</a:t>
            </a:r>
          </a:p>
          <a:p>
            <a:pPr lvl="1"/>
            <a:r>
              <a:rPr lang="en-US" sz="3600" dirty="0" smtClean="0"/>
              <a:t>All </a:t>
            </a:r>
            <a:r>
              <a:rPr lang="en-US" sz="3600" dirty="0"/>
              <a:t>join permutations of left-deep join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Two main </a:t>
            </a:r>
            <a:r>
              <a:rPr lang="en-US" sz="4000" dirty="0" smtClean="0"/>
              <a:t>cases</a:t>
            </a:r>
          </a:p>
          <a:p>
            <a:pPr lvl="1"/>
            <a:r>
              <a:rPr lang="en-US" sz="3600" dirty="0" smtClean="0"/>
              <a:t>Single-relation plans</a:t>
            </a:r>
          </a:p>
          <a:p>
            <a:pPr lvl="1"/>
            <a:r>
              <a:rPr lang="en-US" sz="3600" dirty="0" smtClean="0"/>
              <a:t>Multiple-relation plans</a:t>
            </a:r>
          </a:p>
          <a:p>
            <a:r>
              <a:rPr lang="en-US" sz="4000" dirty="0" smtClean="0"/>
              <a:t>Single-relation </a:t>
            </a:r>
            <a:r>
              <a:rPr lang="en-US" sz="4000" dirty="0"/>
              <a:t>plan (no </a:t>
            </a:r>
            <a:r>
              <a:rPr lang="en-US" sz="4000" dirty="0" smtClean="0"/>
              <a:t>joins)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/>
              <a:t>F</a:t>
            </a:r>
            <a:r>
              <a:rPr lang="en-US" sz="3200" dirty="0" smtClean="0"/>
              <a:t>ile scan</a:t>
            </a:r>
          </a:p>
          <a:p>
            <a:pPr lvl="2"/>
            <a:r>
              <a:rPr lang="en-US" sz="3200" dirty="0" smtClean="0"/>
              <a:t>Index scan(s)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Plan Enumeration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Query Optimization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Disaster-prevention mode!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4000" dirty="0"/>
                  <a:t>Index scan(s)</a:t>
                </a:r>
              </a:p>
              <a:p>
                <a:pPr lvl="1"/>
                <a:r>
                  <a:rPr lang="en-US" sz="3600" dirty="0"/>
                  <a:t>Clustered, non-clustered</a:t>
                </a:r>
              </a:p>
              <a:p>
                <a:pPr lvl="1"/>
                <a:r>
                  <a:rPr lang="en-US" sz="3600" dirty="0"/>
                  <a:t>More than one index may “match” predicates</a:t>
                </a:r>
              </a:p>
              <a:p>
                <a:pPr lvl="1"/>
                <a:r>
                  <a:rPr lang="en-US" sz="3600" dirty="0" smtClean="0"/>
                  <a:t>One (clustered) </a:t>
                </a:r>
                <a:r>
                  <a:rPr lang="en-US" sz="3600" dirty="0"/>
                  <a:t>index </a:t>
                </a:r>
                <a:r>
                  <a:rPr lang="en-US" sz="3600" dirty="0" smtClean="0"/>
                  <a:t>X </a:t>
                </a:r>
                <a:r>
                  <a:rPr lang="en-US" sz="3600" dirty="0"/>
                  <a:t>matching one or more selects</a:t>
                </a:r>
              </a:p>
              <a:p>
                <a:pPr lvl="2"/>
                <a:r>
                  <a:rPr lang="en-US" sz="3200" dirty="0" smtClean="0"/>
                  <a:t>Cost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= (</a:t>
                </a:r>
                <a:r>
                  <a:rPr lang="en-US" sz="3200" dirty="0" err="1" smtClean="0"/>
                  <a:t>IPages</a:t>
                </a:r>
                <a:r>
                  <a:rPr lang="en-US" sz="3200" dirty="0" smtClean="0"/>
                  <a:t>(X)+</a:t>
                </a:r>
                <a:r>
                  <a:rPr lang="en-US" sz="3200" dirty="0" err="1"/>
                  <a:t>NPages</a:t>
                </a:r>
                <a:r>
                  <a:rPr lang="en-US" sz="3200" dirty="0"/>
                  <a:t>(R)) * product of </a:t>
                </a:r>
                <a:r>
                  <a:rPr lang="en-US" sz="3200" dirty="0" smtClean="0"/>
                  <a:t>reduction factors of </a:t>
                </a:r>
                <a:r>
                  <a:rPr lang="en-US" sz="3200" dirty="0"/>
                  <a:t>matching </a:t>
                </a:r>
                <a:r>
                  <a:rPr lang="en-US" sz="3200" dirty="0" smtClean="0"/>
                  <a:t>selects</a:t>
                </a:r>
                <a:endParaRPr lang="en-US" sz="3200" dirty="0"/>
              </a:p>
              <a:p>
                <a:r>
                  <a:rPr lang="en-US" sz="4000" dirty="0"/>
                  <a:t>Choose the </a:t>
                </a:r>
                <a:r>
                  <a:rPr lang="en-US" sz="4000" dirty="0" smtClean="0"/>
                  <a:t>plan with </a:t>
                </a:r>
                <a:r>
                  <a:rPr lang="en-US" sz="4000" dirty="0"/>
                  <a:t>the least estimated cost</a:t>
                </a:r>
              </a:p>
              <a:p>
                <a:r>
                  <a:rPr lang="en-US" sz="4000" dirty="0"/>
                  <a:t>Merge/pipeline selection and projection (and aggregate)</a:t>
                </a:r>
              </a:p>
              <a:p>
                <a:pPr lvl="1"/>
                <a:r>
                  <a:rPr lang="en-US" sz="3600" dirty="0" smtClean="0"/>
                  <a:t>rid intersection techniques</a:t>
                </a:r>
              </a:p>
              <a:p>
                <a:pPr lvl="2"/>
                <a:r>
                  <a:rPr lang="en-US" sz="3200" dirty="0"/>
                  <a:t>F</a:t>
                </a:r>
                <a:r>
                  <a:rPr lang="en-US" sz="3200" dirty="0" smtClean="0"/>
                  <a:t>or multiple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3200" dirty="0" smtClean="0"/>
                  <a:t>s with matching indexes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Index </a:t>
                </a:r>
                <a:r>
                  <a:rPr lang="en-US" sz="3600" dirty="0"/>
                  <a:t>aggregate evaluation</a:t>
                </a:r>
                <a:endParaRPr lang="en-US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4785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Single-relation Plans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9388" y="3323027"/>
            <a:ext cx="11313224" cy="3033324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File scan: 1,000 pages</a:t>
            </a:r>
          </a:p>
          <a:p>
            <a:r>
              <a:rPr lang="en-US" sz="4000" dirty="0" err="1" smtClean="0"/>
              <a:t>B+tree</a:t>
            </a:r>
            <a:r>
              <a:rPr lang="en-US" sz="4000" dirty="0" smtClean="0"/>
              <a:t> index on </a:t>
            </a:r>
            <a:r>
              <a:rPr lang="en-US" sz="4000" dirty="0" err="1" smtClean="0"/>
              <a:t>DeptID</a:t>
            </a:r>
            <a:endParaRPr lang="en-US" sz="4000" dirty="0"/>
          </a:p>
          <a:p>
            <a:pPr lvl="1"/>
            <a:r>
              <a:rPr lang="en-US" sz="3600" dirty="0" smtClean="0"/>
              <a:t>#tuples retrieved</a:t>
            </a:r>
            <a:r>
              <a:rPr lang="en-US" sz="3600" dirty="0"/>
              <a:t>: (1/10) * </a:t>
            </a:r>
            <a:r>
              <a:rPr lang="en-US" sz="3600" dirty="0" smtClean="0"/>
              <a:t>10,000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(1/10)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(1/10) * (</a:t>
            </a:r>
            <a:r>
              <a:rPr lang="en-US" sz="3600" dirty="0" smtClean="0"/>
              <a:t>100+10,000</a:t>
            </a:r>
            <a:r>
              <a:rPr lang="en-US" sz="3600" dirty="0"/>
              <a:t>) </a:t>
            </a:r>
            <a:r>
              <a:rPr lang="en-US" sz="3600" dirty="0" smtClean="0"/>
              <a:t>pages</a:t>
            </a:r>
          </a:p>
          <a:p>
            <a:r>
              <a:rPr lang="en-US" sz="4000" dirty="0" err="1" smtClean="0"/>
              <a:t>B+tree</a:t>
            </a:r>
            <a:r>
              <a:rPr lang="en-US" sz="4000" dirty="0" smtClean="0"/>
              <a:t> index </a:t>
            </a:r>
            <a:r>
              <a:rPr lang="en-US" sz="4000" dirty="0"/>
              <a:t>on </a:t>
            </a:r>
            <a:r>
              <a:rPr lang="en-US" sz="4000" dirty="0" smtClean="0"/>
              <a:t>Salary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(200-40)/(200-10)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</a:t>
            </a:r>
            <a:r>
              <a:rPr lang="en-US" sz="3600" dirty="0" smtClean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8" y="1907255"/>
            <a:ext cx="3599212" cy="162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DeptID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 AND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Salary &gt; 40000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646102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Employee(SSN, Name, Address, Salary, </a:t>
            </a:r>
            <a:r>
              <a:rPr lang="en-US" sz="2200" dirty="0" err="1" smtClean="0"/>
              <a:t>DeptID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504444" y="1595507"/>
            <a:ext cx="2901001" cy="163121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1,000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data pages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10K tuples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100 pages in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#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depts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: 10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Salary range: 10K–200K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3990" y="5385968"/>
            <a:ext cx="258728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What if we have histograms?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Need to deal with joins</a:t>
            </a:r>
          </a:p>
          <a:p>
            <a:r>
              <a:rPr lang="en-US" sz="4000" dirty="0" smtClean="0"/>
              <a:t>Consider left-deep plans only</a:t>
            </a:r>
          </a:p>
          <a:p>
            <a:pPr lvl="1"/>
            <a:r>
              <a:rPr lang="en-US" sz="3600" dirty="0" smtClean="0"/>
              <a:t>Left-deep </a:t>
            </a:r>
            <a:r>
              <a:rPr lang="en-US" sz="3600" dirty="0"/>
              <a:t>plans can </a:t>
            </a:r>
            <a:r>
              <a:rPr lang="en-US" sz="3600" dirty="0" smtClean="0"/>
              <a:t>potentially be </a:t>
            </a:r>
            <a:r>
              <a:rPr lang="en-US" sz="3600" dirty="0"/>
              <a:t>fully pipelined </a:t>
            </a:r>
            <a:endParaRPr lang="en-US" sz="3600" dirty="0" smtClean="0"/>
          </a:p>
          <a:p>
            <a:pPr lvl="2"/>
            <a:r>
              <a:rPr lang="en-US" sz="3200" dirty="0" smtClean="0"/>
              <a:t>Intermediate </a:t>
            </a:r>
            <a:r>
              <a:rPr lang="en-US" sz="3200" dirty="0"/>
              <a:t>results not written to temporary </a:t>
            </a:r>
            <a:r>
              <a:rPr lang="en-US" sz="3200" dirty="0" smtClean="0"/>
              <a:t>files</a:t>
            </a:r>
          </a:p>
          <a:p>
            <a:pPr lvl="2"/>
            <a:r>
              <a:rPr lang="en-US" sz="3200" dirty="0"/>
              <a:t>Not all left-deep </a:t>
            </a:r>
            <a:r>
              <a:rPr lang="en-US" sz="3200" dirty="0" smtClean="0"/>
              <a:t>plans can be fully </a:t>
            </a:r>
            <a:r>
              <a:rPr lang="en-US" sz="3200" dirty="0"/>
              <a:t>pipelined (e.g</a:t>
            </a:r>
            <a:r>
              <a:rPr lang="en-US" sz="3200" dirty="0" smtClean="0"/>
              <a:t>. SMJ)</a:t>
            </a:r>
            <a:endParaRPr lang="en-US" sz="3200" dirty="0"/>
          </a:p>
          <a:p>
            <a:r>
              <a:rPr lang="en-US" sz="4000" dirty="0" smtClean="0"/>
              <a:t>Decide</a:t>
            </a:r>
          </a:p>
          <a:p>
            <a:pPr lvl="1"/>
            <a:r>
              <a:rPr lang="en-US" sz="3600" dirty="0" smtClean="0"/>
              <a:t>Join order</a:t>
            </a:r>
          </a:p>
          <a:p>
            <a:pPr lvl="1"/>
            <a:r>
              <a:rPr lang="en-US" sz="3600" dirty="0" smtClean="0"/>
              <a:t>Method used for each join</a:t>
            </a:r>
            <a:endParaRPr lang="en-US" sz="4000" dirty="0" smtClean="0"/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Multiple-relation Plans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Using </a:t>
            </a:r>
            <a:r>
              <a:rPr lang="en-US" sz="4000" dirty="0"/>
              <a:t>N passes </a:t>
            </a:r>
            <a:r>
              <a:rPr lang="en-US" sz="4000" dirty="0" smtClean="0"/>
              <a:t>(for </a:t>
            </a:r>
            <a:r>
              <a:rPr lang="en-US" sz="4000" dirty="0"/>
              <a:t>N relations </a:t>
            </a:r>
            <a:r>
              <a:rPr lang="en-US" sz="4000" dirty="0" smtClean="0"/>
              <a:t>joined)</a:t>
            </a:r>
          </a:p>
          <a:p>
            <a:pPr lvl="1"/>
            <a:r>
              <a:rPr lang="en-US" sz="3600" dirty="0" smtClean="0"/>
              <a:t>Pass </a:t>
            </a:r>
            <a:r>
              <a:rPr lang="en-US" sz="3600" dirty="0"/>
              <a:t>1: </a:t>
            </a:r>
            <a:r>
              <a:rPr lang="en-US" sz="3600" dirty="0" smtClean="0"/>
              <a:t>find </a:t>
            </a:r>
            <a:r>
              <a:rPr lang="en-US" sz="3600" dirty="0"/>
              <a:t>best 1-relation plan for each </a:t>
            </a:r>
            <a:r>
              <a:rPr lang="en-US" sz="3600" dirty="0" smtClean="0"/>
              <a:t>relation</a:t>
            </a:r>
          </a:p>
          <a:p>
            <a:pPr lvl="1"/>
            <a:r>
              <a:rPr lang="en-US" sz="3600" dirty="0" smtClean="0"/>
              <a:t>Pass </a:t>
            </a:r>
            <a:r>
              <a:rPr lang="en-US" sz="3600" dirty="0"/>
              <a:t>2: </a:t>
            </a:r>
            <a:r>
              <a:rPr lang="en-US" sz="3600" dirty="0" smtClean="0"/>
              <a:t>find </a:t>
            </a:r>
            <a:r>
              <a:rPr lang="en-US" sz="3600" dirty="0"/>
              <a:t>best way to join result of each 1-relation plan (as outer) </a:t>
            </a:r>
            <a:r>
              <a:rPr lang="en-US" sz="3600" dirty="0" smtClean="0"/>
              <a:t>to </a:t>
            </a:r>
            <a:r>
              <a:rPr lang="en-US" sz="3600" dirty="0"/>
              <a:t>another </a:t>
            </a:r>
            <a:r>
              <a:rPr lang="en-US" sz="3600" dirty="0" smtClean="0"/>
              <a:t>relation (all </a:t>
            </a:r>
            <a:r>
              <a:rPr lang="en-US" sz="3600" dirty="0"/>
              <a:t>2-relation </a:t>
            </a:r>
            <a:r>
              <a:rPr lang="en-US" sz="3600" dirty="0" smtClean="0"/>
              <a:t>plans)</a:t>
            </a:r>
          </a:p>
          <a:p>
            <a:pPr lvl="1"/>
            <a:r>
              <a:rPr lang="mr-IN" sz="3600" dirty="0" smtClean="0"/>
              <a:t>…</a:t>
            </a:r>
            <a:endParaRPr lang="en-US" sz="3600" dirty="0" smtClean="0"/>
          </a:p>
          <a:p>
            <a:pPr lvl="1"/>
            <a:r>
              <a:rPr lang="en-US" sz="3600" dirty="0" smtClean="0"/>
              <a:t>Pass </a:t>
            </a:r>
            <a:r>
              <a:rPr lang="en-US" sz="3600" dirty="0"/>
              <a:t>N: </a:t>
            </a:r>
            <a:r>
              <a:rPr lang="en-US" sz="3600" dirty="0" smtClean="0"/>
              <a:t>find </a:t>
            </a:r>
            <a:r>
              <a:rPr lang="en-US" sz="3600" dirty="0"/>
              <a:t>best way to join result of a (N-1)-relation plan </a:t>
            </a:r>
            <a:r>
              <a:rPr lang="en-US" sz="3600" dirty="0" smtClean="0"/>
              <a:t>(as </a:t>
            </a:r>
            <a:r>
              <a:rPr lang="en-US" sz="3600" dirty="0"/>
              <a:t>outer) to the </a:t>
            </a:r>
            <a:r>
              <a:rPr lang="en-US" sz="3600" dirty="0" smtClean="0"/>
              <a:t>N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relation</a:t>
            </a:r>
            <a:r>
              <a:rPr lang="en-US" sz="3600" dirty="0"/>
              <a:t> </a:t>
            </a:r>
            <a:r>
              <a:rPr lang="en-US" sz="3600" dirty="0" smtClean="0"/>
              <a:t>(all </a:t>
            </a:r>
            <a:r>
              <a:rPr lang="en-US" sz="3600" dirty="0"/>
              <a:t>N-relation </a:t>
            </a:r>
            <a:r>
              <a:rPr lang="en-US" sz="3600" dirty="0" smtClean="0"/>
              <a:t>plans)</a:t>
            </a:r>
          </a:p>
          <a:p>
            <a:r>
              <a:rPr lang="en-US" sz="4000" dirty="0" smtClean="0"/>
              <a:t>For </a:t>
            </a:r>
            <a:r>
              <a:rPr lang="en-US" sz="4000" dirty="0"/>
              <a:t>each subset of relations, retain </a:t>
            </a:r>
            <a:r>
              <a:rPr lang="en-US" sz="4000" dirty="0" smtClean="0"/>
              <a:t>only</a:t>
            </a:r>
          </a:p>
          <a:p>
            <a:pPr lvl="1"/>
            <a:r>
              <a:rPr lang="en-US" sz="3600" dirty="0" smtClean="0"/>
              <a:t>Cheapest </a:t>
            </a:r>
            <a:r>
              <a:rPr lang="en-US" sz="3600" dirty="0"/>
              <a:t>plan </a:t>
            </a:r>
            <a:r>
              <a:rPr lang="en-US" sz="3600" dirty="0" smtClean="0"/>
              <a:t>overall</a:t>
            </a:r>
          </a:p>
          <a:p>
            <a:pPr lvl="1"/>
            <a:r>
              <a:rPr lang="en-US" sz="3600" dirty="0" smtClean="0"/>
              <a:t>Cheapest </a:t>
            </a:r>
            <a:r>
              <a:rPr lang="en-US" sz="3600" dirty="0"/>
              <a:t>plan for each interesting order of the </a:t>
            </a:r>
            <a:r>
              <a:rPr lang="en-US" sz="3600" dirty="0" smtClean="0"/>
              <a:t>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Enumeration of Left-deep Plans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2996418"/>
            <a:ext cx="11313224" cy="335993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Pass 1</a:t>
            </a:r>
            <a:endParaRPr lang="en-US" sz="3200" dirty="0"/>
          </a:p>
          <a:p>
            <a:pPr lvl="1"/>
            <a:r>
              <a:rPr lang="en-US" sz="3600" dirty="0" smtClean="0"/>
              <a:t>Employee (E)</a:t>
            </a:r>
          </a:p>
          <a:p>
            <a:pPr lvl="2"/>
            <a:r>
              <a:rPr lang="en-US" sz="3200" dirty="0" smtClean="0"/>
              <a:t>P1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: Scan E, P2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: Indexed scan on </a:t>
            </a:r>
            <a:r>
              <a:rPr lang="en-US" sz="3200" dirty="0" err="1" smtClean="0"/>
              <a:t>E.DeptID</a:t>
            </a:r>
            <a:endParaRPr lang="en-US" sz="3200" dirty="0" smtClean="0"/>
          </a:p>
          <a:p>
            <a:pPr lvl="1"/>
            <a:r>
              <a:rPr lang="en-US" sz="3600" dirty="0" smtClean="0"/>
              <a:t>Department (D)</a:t>
            </a:r>
          </a:p>
          <a:p>
            <a:pPr lvl="2"/>
            <a:r>
              <a:rPr lang="en-US" sz="3200" dirty="0" smtClean="0"/>
              <a:t>P1</a:t>
            </a:r>
            <a:r>
              <a:rPr lang="en-US" sz="3200" baseline="-25000" dirty="0" smtClean="0"/>
              <a:t>D</a:t>
            </a:r>
            <a:r>
              <a:rPr lang="en-US" sz="3200" dirty="0" smtClean="0"/>
              <a:t>: </a:t>
            </a:r>
            <a:r>
              <a:rPr lang="en-US" sz="3200" dirty="0"/>
              <a:t>Scan </a:t>
            </a:r>
            <a:r>
              <a:rPr lang="en-US" sz="3200" dirty="0" smtClean="0"/>
              <a:t>D, P2</a:t>
            </a:r>
            <a:r>
              <a:rPr lang="en-US" sz="3200" baseline="-25000" dirty="0" smtClean="0"/>
              <a:t>D</a:t>
            </a:r>
            <a:r>
              <a:rPr lang="en-US" sz="3200" dirty="0" smtClean="0"/>
              <a:t>: </a:t>
            </a:r>
            <a:r>
              <a:rPr lang="en-US" sz="3200" dirty="0"/>
              <a:t>Indexed scan on </a:t>
            </a:r>
            <a:r>
              <a:rPr lang="en-US" sz="3200" dirty="0" err="1" smtClean="0"/>
              <a:t>D.DeptID</a:t>
            </a:r>
            <a:r>
              <a:rPr lang="en-US" sz="3200" dirty="0" smtClean="0"/>
              <a:t>, P3</a:t>
            </a:r>
            <a:r>
              <a:rPr lang="en-US" sz="3200" baseline="-25000" dirty="0" smtClean="0"/>
              <a:t>D</a:t>
            </a:r>
            <a:r>
              <a:rPr lang="en-US" sz="3200" dirty="0"/>
              <a:t>: Indexed scan on </a:t>
            </a:r>
            <a:r>
              <a:rPr lang="en-US" sz="3200" dirty="0" err="1" smtClean="0"/>
              <a:t>D.dName</a:t>
            </a:r>
            <a:endParaRPr lang="en-US" sz="3200" dirty="0" smtClean="0"/>
          </a:p>
          <a:p>
            <a:pPr lvl="2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Enumeration of Left-deep Plans: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7" y="1907255"/>
            <a:ext cx="5032945" cy="1089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eName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Employee JOIN Department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`Toy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750397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Employee(SSN, </a:t>
            </a:r>
            <a:r>
              <a:rPr lang="en-US" sz="2200" dirty="0" err="1" smtClean="0"/>
              <a:t>eName</a:t>
            </a:r>
            <a:r>
              <a:rPr lang="en-US" sz="2200" dirty="0" smtClean="0"/>
              <a:t>, Address, Salary, </a:t>
            </a:r>
            <a:r>
              <a:rPr lang="en-US" sz="2200" dirty="0" err="1" smtClean="0"/>
              <a:t>DeptID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0461" y="1380064"/>
            <a:ext cx="5422151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Department(</a:t>
            </a:r>
            <a:r>
              <a:rPr lang="en-US" sz="2200" dirty="0" err="1" smtClean="0"/>
              <a:t>DeptID</a:t>
            </a:r>
            <a:r>
              <a:rPr lang="en-US" sz="2200" dirty="0" smtClean="0"/>
              <a:t>, </a:t>
            </a:r>
            <a:r>
              <a:rPr lang="en-US" sz="2200" dirty="0" err="1"/>
              <a:t>d</a:t>
            </a:r>
            <a:r>
              <a:rPr lang="en-US" sz="2200" dirty="0" err="1" smtClean="0"/>
              <a:t>Name</a:t>
            </a:r>
            <a:r>
              <a:rPr lang="en-US" sz="2200" dirty="0" smtClean="0"/>
              <a:t>, Floor, Manager)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504444" y="2097894"/>
            <a:ext cx="4848184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Employee: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on SSN and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DeptID</a:t>
            </a:r>
            <a:endParaRPr lang="en-US" sz="20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Department: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on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DeptID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and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dName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2996418"/>
                <a:ext cx="11313224" cy="335993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4000" dirty="0"/>
                  <a:t>Pass 2: Consider </a:t>
                </a:r>
                <a:r>
                  <a:rPr lang="en-US" sz="4000" dirty="0" smtClean="0"/>
                  <a:t>EMP </a:t>
                </a:r>
                <a14:m>
                  <m:oMath xmlns:m="http://schemas.openxmlformats.org/officeDocument/2006/math">
                    <m:r>
                      <a:rPr lang="en-US" sz="39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4000" dirty="0"/>
                  <a:t> DEPT and </a:t>
                </a:r>
                <a:r>
                  <a:rPr lang="en-US" sz="4000" dirty="0" smtClean="0"/>
                  <a:t>DEPT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4000" dirty="0"/>
                  <a:t>EMP</a:t>
                </a:r>
                <a:endParaRPr lang="en-US" dirty="0" smtClean="0"/>
              </a:p>
              <a:p>
                <a:pPr lvl="1"/>
                <a:r>
                  <a:rPr lang="en-US" sz="3600" dirty="0"/>
                  <a:t>EMP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DEPT alternatives</a:t>
                </a:r>
              </a:p>
              <a:p>
                <a:pPr lvl="2"/>
                <a:r>
                  <a:rPr lang="en-US" sz="3200" dirty="0" smtClean="0"/>
                  <a:t>E1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D2: Algorithms </a:t>
                </a:r>
                <a:r>
                  <a:rPr lang="en-US" sz="3200" dirty="0" smtClean="0"/>
                  <a:t>…</a:t>
                </a:r>
              </a:p>
              <a:p>
                <a:pPr lvl="2"/>
                <a:r>
                  <a:rPr lang="en-US" sz="3200" dirty="0" smtClean="0"/>
                  <a:t>E1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D3: Algorithms </a:t>
                </a:r>
                <a:r>
                  <a:rPr lang="en-US" sz="3200" dirty="0" smtClean="0"/>
                  <a:t>…</a:t>
                </a:r>
              </a:p>
              <a:p>
                <a:pPr lvl="2"/>
                <a:r>
                  <a:rPr lang="en-US" sz="3200" dirty="0" smtClean="0"/>
                  <a:t>E2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D2: Algorithms </a:t>
                </a:r>
                <a:r>
                  <a:rPr lang="en-US" sz="3200" dirty="0" smtClean="0"/>
                  <a:t>BNLJ, INLJ, HJ, SMJ</a:t>
                </a:r>
              </a:p>
              <a:p>
                <a:pPr lvl="2"/>
                <a:r>
                  <a:rPr lang="en-US" sz="3200" dirty="0" smtClean="0"/>
                  <a:t>E2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D3: </a:t>
                </a:r>
                <a:r>
                  <a:rPr lang="en-US" sz="3200" dirty="0" smtClean="0"/>
                  <a:t>Algorithms</a:t>
                </a:r>
              </a:p>
              <a:p>
                <a:pPr lvl="1"/>
                <a:r>
                  <a:rPr lang="en-US" sz="3600" dirty="0" smtClean="0"/>
                  <a:t>Same for </a:t>
                </a:r>
                <a:r>
                  <a:rPr lang="en-US" sz="3600" dirty="0"/>
                  <a:t>DEPT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EMP</a:t>
                </a:r>
              </a:p>
              <a:p>
                <a:r>
                  <a:rPr lang="en-US" sz="4000" dirty="0" smtClean="0"/>
                  <a:t>Pick the cheapest 2-relation plan and done with join </a:t>
                </a:r>
                <a:r>
                  <a:rPr lang="en-US" sz="4000" dirty="0" err="1" smtClean="0"/>
                  <a:t>optimizaiton</a:t>
                </a:r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2996418"/>
                <a:ext cx="11313224" cy="3359933"/>
              </a:xfrm>
              <a:blipFill rotWithShape="0">
                <a:blip r:embed="rId3"/>
                <a:stretch>
                  <a:fillRect l="-1185" t="-5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/>
              <a:t>Enumeration of Left-deep Plans: Example (Cont.)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7" y="1907255"/>
            <a:ext cx="5032945" cy="1089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eName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Employee JOIN Department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`Toy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750397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Employee(SSN, </a:t>
            </a:r>
            <a:r>
              <a:rPr lang="en-US" sz="2200" dirty="0" err="1" smtClean="0"/>
              <a:t>eName</a:t>
            </a:r>
            <a:r>
              <a:rPr lang="en-US" sz="2200" dirty="0" smtClean="0"/>
              <a:t>, Address, Salary, </a:t>
            </a:r>
            <a:r>
              <a:rPr lang="en-US" sz="2200" dirty="0" err="1" smtClean="0"/>
              <a:t>DeptID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0461" y="1380064"/>
            <a:ext cx="5422151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Department(</a:t>
            </a:r>
            <a:r>
              <a:rPr lang="en-US" sz="2200" dirty="0" err="1" smtClean="0"/>
              <a:t>DeptID</a:t>
            </a:r>
            <a:r>
              <a:rPr lang="en-US" sz="2200" dirty="0" smtClean="0"/>
              <a:t>, </a:t>
            </a:r>
            <a:r>
              <a:rPr lang="en-US" sz="2200" dirty="0" err="1"/>
              <a:t>d</a:t>
            </a:r>
            <a:r>
              <a:rPr lang="en-US" sz="2200" dirty="0" err="1" smtClean="0"/>
              <a:t>Name</a:t>
            </a:r>
            <a:r>
              <a:rPr lang="en-US" sz="2200" dirty="0" smtClean="0"/>
              <a:t>, Floor, Manager)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504444" y="2097894"/>
            <a:ext cx="4848184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Employee: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on SSN and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DeptID</a:t>
            </a:r>
            <a:endParaRPr lang="en-US" sz="20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Department: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on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DeptID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and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dName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ORDER BY, GROUP BY handled as a final </a:t>
            </a:r>
            <a:r>
              <a:rPr lang="en-US" sz="4000" dirty="0" smtClean="0"/>
              <a:t>step</a:t>
            </a:r>
          </a:p>
          <a:p>
            <a:r>
              <a:rPr lang="en-US" sz="4000" dirty="0" smtClean="0"/>
              <a:t>Only </a:t>
            </a:r>
            <a:r>
              <a:rPr lang="en-US" sz="4000" dirty="0"/>
              <a:t>“join” relations if there is a connecting join </a:t>
            </a:r>
            <a:r>
              <a:rPr lang="en-US" sz="4000" dirty="0" smtClean="0"/>
              <a:t>condition, </a:t>
            </a:r>
            <a:r>
              <a:rPr lang="en-US" sz="4000" dirty="0"/>
              <a:t>i.e</a:t>
            </a:r>
            <a:r>
              <a:rPr lang="en-US" sz="4000" dirty="0" smtClean="0"/>
              <a:t>. </a:t>
            </a:r>
            <a:r>
              <a:rPr lang="en-US" sz="4000" dirty="0"/>
              <a:t>avoid Cartesian products if </a:t>
            </a:r>
            <a:r>
              <a:rPr lang="en-US" sz="4000" dirty="0" smtClean="0"/>
              <a:t>possible</a:t>
            </a:r>
          </a:p>
          <a:p>
            <a:r>
              <a:rPr lang="en-US" sz="4000" dirty="0" smtClean="0"/>
              <a:t>Still </a:t>
            </a:r>
            <a:r>
              <a:rPr lang="en-US" sz="4000" dirty="0"/>
              <a:t>exponential in </a:t>
            </a:r>
            <a:r>
              <a:rPr lang="en-US" sz="4000" dirty="0" smtClean="0"/>
              <a:t>number of tables to join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System R </a:t>
            </a:r>
            <a:r>
              <a:rPr lang="en-US" sz="4800" dirty="0" smtClean="0"/>
              <a:t>Optimizer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Plan </a:t>
            </a:r>
            <a:r>
              <a:rPr lang="en-US" sz="4000" dirty="0" smtClean="0"/>
              <a:t>generator and cost estimator work </a:t>
            </a:r>
            <a:r>
              <a:rPr lang="en-US" sz="4000" dirty="0"/>
              <a:t>in </a:t>
            </a:r>
            <a:r>
              <a:rPr lang="en-US" sz="4000" dirty="0" smtClean="0"/>
              <a:t>tandem</a:t>
            </a:r>
            <a:endParaRPr lang="en-US" sz="4000" dirty="0"/>
          </a:p>
          <a:p>
            <a:pPr lvl="1"/>
            <a:r>
              <a:rPr lang="en-US" sz="3600" dirty="0" smtClean="0"/>
              <a:t>Rules </a:t>
            </a:r>
            <a:r>
              <a:rPr lang="en-US" sz="3600" dirty="0"/>
              <a:t>determine what PQPs are enumerated</a:t>
            </a:r>
          </a:p>
          <a:p>
            <a:pPr lvl="2"/>
            <a:r>
              <a:rPr lang="en-US" sz="3200" dirty="0" smtClean="0"/>
              <a:t>Logical</a:t>
            </a:r>
            <a:r>
              <a:rPr lang="en-US" sz="3200" dirty="0"/>
              <a:t>: </a:t>
            </a:r>
            <a:r>
              <a:rPr lang="en-US" sz="3200" dirty="0" smtClean="0"/>
              <a:t>algebraic </a:t>
            </a:r>
            <a:r>
              <a:rPr lang="en-US" sz="3200" dirty="0"/>
              <a:t>rewrites of LQP</a:t>
            </a:r>
          </a:p>
          <a:p>
            <a:pPr lvl="2"/>
            <a:r>
              <a:rPr lang="en-US" sz="3200" dirty="0" smtClean="0"/>
              <a:t>Physical</a:t>
            </a:r>
            <a:r>
              <a:rPr lang="en-US" sz="3200" dirty="0"/>
              <a:t>: </a:t>
            </a:r>
            <a:r>
              <a:rPr lang="en-US" sz="3200" dirty="0" smtClean="0"/>
              <a:t>operation implementations and </a:t>
            </a:r>
            <a:r>
              <a:rPr lang="en-US" sz="3200" dirty="0"/>
              <a:t>ordering alternatives</a:t>
            </a:r>
          </a:p>
          <a:p>
            <a:pPr lvl="1"/>
            <a:r>
              <a:rPr lang="en-US" sz="3600" dirty="0" smtClean="0"/>
              <a:t>Cost </a:t>
            </a:r>
            <a:r>
              <a:rPr lang="en-US" sz="3600" dirty="0"/>
              <a:t>models and heuristics help </a:t>
            </a:r>
            <a:r>
              <a:rPr lang="en-US" sz="3600" dirty="0" smtClean="0"/>
              <a:t>approximating the costs of the </a:t>
            </a:r>
            <a:r>
              <a:rPr lang="en-US" sz="3600" dirty="0"/>
              <a:t>PQPs	</a:t>
            </a:r>
          </a:p>
          <a:p>
            <a:r>
              <a:rPr lang="en-US" sz="4000" dirty="0"/>
              <a:t>Active research </a:t>
            </a:r>
            <a:r>
              <a:rPr lang="en-US" sz="4000" dirty="0" smtClean="0"/>
              <a:t>area</a:t>
            </a:r>
            <a:endParaRPr lang="en-US" sz="4000" dirty="0"/>
          </a:p>
          <a:p>
            <a:pPr lvl="1"/>
            <a:r>
              <a:rPr lang="en-US" sz="3600" dirty="0" smtClean="0"/>
              <a:t>Parametric query optimization, multi-objective </a:t>
            </a:r>
            <a:r>
              <a:rPr lang="en-US" sz="3600" dirty="0"/>
              <a:t>query </a:t>
            </a:r>
            <a:r>
              <a:rPr lang="en-US" sz="3600" dirty="0" smtClean="0"/>
              <a:t>optimization, multiple </a:t>
            </a:r>
            <a:r>
              <a:rPr lang="en-US" sz="3600" dirty="0"/>
              <a:t>query </a:t>
            </a:r>
            <a:r>
              <a:rPr lang="en-US" sz="3600" dirty="0" smtClean="0"/>
              <a:t>optimization, online </a:t>
            </a:r>
            <a:r>
              <a:rPr lang="en-US" sz="3600" dirty="0"/>
              <a:t>query </a:t>
            </a:r>
            <a:r>
              <a:rPr lang="en-US" sz="3600" dirty="0" smtClean="0"/>
              <a:t>optimization, dynamic </a:t>
            </a:r>
            <a:r>
              <a:rPr lang="en-US" sz="3600" dirty="0"/>
              <a:t>r</a:t>
            </a:r>
            <a:r>
              <a:rPr lang="en-US" sz="3600" dirty="0" smtClean="0"/>
              <a:t>e-optimization, etc.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340313"/>
            <a:ext cx="10892618" cy="1622458"/>
          </a:xfrm>
        </p:spPr>
        <p:txBody>
          <a:bodyPr>
            <a:noAutofit/>
          </a:bodyPr>
          <a:lstStyle/>
          <a:p>
            <a:r>
              <a:rPr lang="en-US" sz="8000" dirty="0" smtClean="0"/>
              <a:t>Transaction Management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5402" y="1417551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6191" y="234031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407304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629572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Stage 5 is up! </a:t>
            </a:r>
          </a:p>
          <a:p>
            <a:pPr lvl="1"/>
            <a:r>
              <a:rPr lang="en-US" sz="3600" b="1" dirty="0" smtClean="0"/>
              <a:t>Please start early</a:t>
            </a:r>
            <a:r>
              <a:rPr lang="en-US" sz="3600" dirty="0" smtClean="0"/>
              <a:t>; you’ll need time to debug, add extra features, write report, etc.</a:t>
            </a:r>
          </a:p>
          <a:p>
            <a:pPr lvl="0"/>
            <a:endParaRPr lang="en-US" sz="4000" dirty="0" smtClean="0">
              <a:solidFill>
                <a:prstClr val="black"/>
              </a:solidFill>
            </a:endParaRPr>
          </a:p>
          <a:p>
            <a:pPr lvl="0"/>
            <a:r>
              <a:rPr lang="en-US" sz="4000" dirty="0" smtClean="0">
                <a:solidFill>
                  <a:prstClr val="black"/>
                </a:solidFill>
              </a:rPr>
              <a:t>Course evaluations are out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1"/>
            <a:r>
              <a:rPr lang="en-US" sz="3200" dirty="0" smtClean="0">
                <a:solidFill>
                  <a:prstClr val="black"/>
                </a:solidFill>
              </a:rPr>
              <a:t>Please give your feedback and suggestions</a:t>
            </a: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en-US" sz="4000" dirty="0" smtClea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Announcements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Logical vs physical query plans</a:t>
            </a:r>
          </a:p>
          <a:p>
            <a:r>
              <a:rPr lang="en-US" sz="4000" dirty="0" smtClean="0"/>
              <a:t>Relational query optimization: given a logical query plan, find a PQP that is not clearly awful!</a:t>
            </a:r>
            <a:endParaRPr lang="en-US" sz="4000" dirty="0"/>
          </a:p>
          <a:p>
            <a:r>
              <a:rPr lang="en-US" sz="4000" dirty="0" smtClean="0"/>
              <a:t> Query optimizer components</a:t>
            </a:r>
            <a:endParaRPr lang="en-US" dirty="0"/>
          </a:p>
          <a:p>
            <a:pPr lvl="1"/>
            <a:r>
              <a:rPr lang="en-US" sz="3600" dirty="0" smtClean="0"/>
              <a:t>Plan generator/enumerator: generate a subset of all possible PQP</a:t>
            </a:r>
          </a:p>
          <a:p>
            <a:pPr lvl="1"/>
            <a:r>
              <a:rPr lang="en-US" sz="3600" dirty="0" smtClean="0"/>
              <a:t>Plan cost estimator: estimate the cost of each PQP and pick the fastest one to execute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Two main types of rules for enumerating plans</a:t>
                </a:r>
              </a:p>
              <a:p>
                <a:pPr lvl="1"/>
                <a:r>
                  <a:rPr lang="en-US" sz="3600" dirty="0"/>
                  <a:t>Logical: algebraic rewrites</a:t>
                </a:r>
              </a:p>
              <a:p>
                <a:pPr lvl="2"/>
                <a:r>
                  <a:rPr lang="en-US" sz="3200" dirty="0"/>
                  <a:t>Use relational algebraic equivalence to rewrite LQP </a:t>
                </a:r>
                <a:r>
                  <a:rPr lang="en-US" sz="3200" dirty="0" smtClean="0"/>
                  <a:t>itself</a:t>
                </a:r>
              </a:p>
              <a:p>
                <a:pPr lvl="2"/>
                <a:r>
                  <a:rPr lang="en-US" sz="3200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 dirty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200" i="1" dirty="0">
                        <a:latin typeface="Cambria Math" charset="0"/>
                      </a:rPr>
                      <m:t>(</m:t>
                    </m:r>
                    <m:r>
                      <a:rPr lang="en-US" sz="3200" i="1" dirty="0">
                        <a:latin typeface="Cambria Math" charset="0"/>
                      </a:rPr>
                      <m:t>𝑅</m:t>
                    </m:r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  <m:r>
                      <a:rPr lang="en-US" sz="3200" i="1" dirty="0">
                        <a:latin typeface="Cambria Math" charset="0"/>
                      </a:rPr>
                      <m:t>𝑆</m:t>
                    </m:r>
                    <m:r>
                      <a:rPr lang="en-US" sz="3200" i="1" dirty="0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sz="32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 dirty="0">
                            <a:latin typeface="Cambria Math" charset="0"/>
                          </a:rPr>
                          <m:t>𝑝</m:t>
                        </m:r>
                        <m:r>
                          <a:rPr lang="en-US" sz="32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charset="0"/>
                          </a:rPr>
                          <m:t>𝐴</m:t>
                        </m:r>
                        <m:r>
                          <a:rPr lang="en-US" sz="3200" i="1" dirty="0"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200" i="1" dirty="0">
                        <a:latin typeface="Cambria Math" charset="0"/>
                      </a:rPr>
                      <m:t>(</m:t>
                    </m:r>
                    <m:r>
                      <a:rPr lang="en-US" sz="3200" i="1" dirty="0">
                        <a:latin typeface="Cambria Math" charset="0"/>
                      </a:rPr>
                      <m:t>𝑅</m:t>
                    </m:r>
                    <m:r>
                      <a:rPr lang="en-US" sz="3200" i="1" dirty="0">
                        <a:latin typeface="Cambria Math" charset="0"/>
                      </a:rPr>
                      <m:t>)⋈</m:t>
                    </m:r>
                    <m:r>
                      <a:rPr lang="en-US" sz="32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3200" i="1" dirty="0"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3200" i="1" dirty="0"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600" dirty="0"/>
                  <a:t>Physical: various physical implementations of operations</a:t>
                </a:r>
              </a:p>
              <a:p>
                <a:pPr lvl="2"/>
                <a:r>
                  <a:rPr lang="en-US" sz="3200" dirty="0"/>
                  <a:t>Use different implementations for a given logical operation in </a:t>
                </a:r>
                <a:r>
                  <a:rPr lang="en-US" sz="3200" dirty="0" smtClean="0"/>
                  <a:t>LQP</a:t>
                </a:r>
              </a:p>
              <a:p>
                <a:pPr lvl="2"/>
                <a:r>
                  <a:rPr lang="en-US" sz="3200" dirty="0" smtClean="0"/>
                  <a:t>e.g. implement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600" dirty="0" smtClean="0"/>
                  <a:t> using </a:t>
                </a:r>
                <a:r>
                  <a:rPr lang="en-US" sz="3200" dirty="0"/>
                  <a:t>BNLJ vs. INLJ vs. </a:t>
                </a:r>
                <a:r>
                  <a:rPr lang="en-US" sz="3200" dirty="0"/>
                  <a:t>SMJ vs. </a:t>
                </a:r>
                <a:r>
                  <a:rPr lang="en-US" sz="3200" dirty="0" smtClean="0"/>
                  <a:t>HJ</a:t>
                </a:r>
                <a:endParaRPr lang="en-US" sz="32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 r="-754" b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 (Cont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Join orderings</a:t>
            </a:r>
          </a:p>
          <a:p>
            <a:pPr lvl="1"/>
            <a:r>
              <a:rPr lang="en-US" sz="3600" dirty="0" smtClean="0"/>
              <a:t>Bushy, left-deep or right-deep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Materialization vs. pipelining</a:t>
            </a:r>
          </a:p>
          <a:p>
            <a:pPr lvl="1"/>
            <a:r>
              <a:rPr lang="en-US" sz="3600" dirty="0" smtClean="0"/>
              <a:t>Benefits of pipelining</a:t>
            </a:r>
            <a:endParaRPr lang="en-US" sz="3600" dirty="0"/>
          </a:p>
          <a:p>
            <a:pPr lvl="2"/>
            <a:r>
              <a:rPr lang="en-US" sz="3200" dirty="0"/>
              <a:t>Display the outputs to the user incrementally</a:t>
            </a:r>
          </a:p>
          <a:p>
            <a:pPr lvl="2"/>
            <a:r>
              <a:rPr lang="en-US" sz="3200" dirty="0"/>
              <a:t>Parallelize execution on multi-core CPUs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 (Cont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69929" y="2781429"/>
            <a:ext cx="1758618" cy="906103"/>
            <a:chOff x="439388" y="3135242"/>
            <a:chExt cx="4963423" cy="1572914"/>
          </a:xfrm>
        </p:grpSpPr>
        <p:sp>
          <p:nvSpPr>
            <p:cNvPr id="7" name="Oval 6"/>
            <p:cNvSpPr/>
            <p:nvPr/>
          </p:nvSpPr>
          <p:spPr>
            <a:xfrm>
              <a:off x="1516785" y="3790986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9388" y="4480169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164172" y="448493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311554" y="4092656"/>
              <a:ext cx="595182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74765" y="4092657"/>
              <a:ext cx="672861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588515" y="3786217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1119" y="4475400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35903" y="4480169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3383285" y="4087887"/>
              <a:ext cx="595182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46496" y="4087888"/>
              <a:ext cx="672861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97786" y="3135242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289469" y="3448930"/>
              <a:ext cx="595182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52085" y="3436912"/>
              <a:ext cx="672861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84119" y="2538233"/>
            <a:ext cx="1574889" cy="1247588"/>
            <a:chOff x="3795552" y="2311229"/>
            <a:chExt cx="4879408" cy="2165700"/>
          </a:xfrm>
        </p:grpSpPr>
        <p:sp>
          <p:nvSpPr>
            <p:cNvPr id="21" name="Oval 20"/>
            <p:cNvSpPr/>
            <p:nvPr/>
          </p:nvSpPr>
          <p:spPr>
            <a:xfrm>
              <a:off x="4872949" y="355975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95552" y="4248942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520336" y="425371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667718" y="3861429"/>
              <a:ext cx="595182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430929" y="3861430"/>
              <a:ext cx="672861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860665" y="231122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585724" y="362411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508052" y="300518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6655434" y="2612899"/>
              <a:ext cx="595182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418645" y="2612900"/>
              <a:ext cx="672861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953950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645633" y="3217703"/>
              <a:ext cx="595182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608249" y="3205685"/>
              <a:ext cx="672861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880711" y="2538233"/>
            <a:ext cx="1576120" cy="1313398"/>
            <a:chOff x="7489050" y="2297131"/>
            <a:chExt cx="4830354" cy="2175029"/>
          </a:xfrm>
        </p:grpSpPr>
        <p:sp>
          <p:nvSpPr>
            <p:cNvPr id="36" name="Oval 35"/>
            <p:cNvSpPr/>
            <p:nvPr/>
          </p:nvSpPr>
          <p:spPr>
            <a:xfrm>
              <a:off x="8566447" y="2297131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489050" y="2986314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22608" y="360382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361216" y="2598801"/>
              <a:ext cx="595182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124427" y="2598802"/>
              <a:ext cx="672861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0505109" y="3554990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427712" y="4244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1152496" y="4248942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299878" y="3856660"/>
              <a:ext cx="595182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063089" y="3856661"/>
              <a:ext cx="672861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9514379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206062" y="3217703"/>
              <a:ext cx="595182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168678" y="3205685"/>
              <a:ext cx="672861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0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Blocking Operations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09563" y="2291256"/>
            <a:ext cx="5081334" cy="3303934"/>
            <a:chOff x="8946980" y="1677782"/>
            <a:chExt cx="2980445" cy="44588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46980" y="4787596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0519" y="4776282"/>
              <a:ext cx="1916906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 Scan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(Index Leaf Nodes)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946980" y="5720691"/>
              <a:ext cx="122162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504661" y="5705394"/>
              <a:ext cx="102205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4089" y="3103921"/>
            <a:ext cx="1460284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join results can be pipelined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projection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42401" y="2291256"/>
            <a:ext cx="3922721" cy="3303934"/>
            <a:chOff x="9109895" y="1677782"/>
            <a:chExt cx="2300863" cy="445887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976797" y="5205260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8" idx="0"/>
            </p:cNvCxnSpPr>
            <p:nvPr/>
          </p:nvCxnSpPr>
          <p:spPr>
            <a:xfrm flipH="1">
              <a:off x="9528804" y="4066944"/>
              <a:ext cx="438473" cy="720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9" idx="0"/>
            </p:cNvCxnSpPr>
            <p:nvPr/>
          </p:nvCxnSpPr>
          <p:spPr>
            <a:xfrm>
              <a:off x="10484861" y="4054607"/>
              <a:ext cx="491936" cy="721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660332" y="3621488"/>
              <a:ext cx="1163108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Sort-merge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09895" y="4787594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42836" y="4776282"/>
              <a:ext cx="867922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109896" y="5720691"/>
              <a:ext cx="895790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01881" y="5705394"/>
              <a:ext cx="74983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72266" y="3513615"/>
            <a:ext cx="2506242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Sorting results have to be materialized and cannot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pipelined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Enables </a:t>
            </a:r>
            <a:r>
              <a:rPr lang="en-US" sz="4000" dirty="0"/>
              <a:t>us to abstract away individual </a:t>
            </a:r>
            <a:r>
              <a:rPr lang="en-US" sz="4000" dirty="0" smtClean="0"/>
              <a:t>physical operation implementation details</a:t>
            </a:r>
          </a:p>
          <a:p>
            <a:pPr lvl="1"/>
            <a:r>
              <a:rPr lang="en-US" sz="3600" dirty="0"/>
              <a:t>Makes pipelining </a:t>
            </a:r>
            <a:r>
              <a:rPr lang="en-US" sz="3600" dirty="0" smtClean="0"/>
              <a:t>easier</a:t>
            </a:r>
            <a:endParaRPr lang="en-US" sz="3600" dirty="0"/>
          </a:p>
          <a:p>
            <a:r>
              <a:rPr lang="en-US" sz="4000" dirty="0" smtClean="0"/>
              <a:t>Each physical operation should support three functions</a:t>
            </a:r>
            <a:endParaRPr lang="en-US" sz="4000" dirty="0"/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Open()</a:t>
            </a:r>
            <a:r>
              <a:rPr lang="en-US" sz="3600" dirty="0" smtClean="0"/>
              <a:t>: initialize </a:t>
            </a:r>
            <a:r>
              <a:rPr lang="en-US" sz="3600" dirty="0"/>
              <a:t>the </a:t>
            </a:r>
            <a:r>
              <a:rPr lang="en-US" sz="3600" dirty="0" smtClean="0"/>
              <a:t>operation’s </a:t>
            </a:r>
            <a:r>
              <a:rPr lang="en-US" sz="3600" dirty="0"/>
              <a:t>“state”, get </a:t>
            </a:r>
            <a:r>
              <a:rPr lang="en-US" sz="3600" dirty="0" smtClean="0"/>
              <a:t>arguments</a:t>
            </a:r>
            <a:r>
              <a:rPr lang="en-US" sz="3200" dirty="0" smtClean="0"/>
              <a:t>, allocate </a:t>
            </a:r>
            <a:r>
              <a:rPr lang="en-US" sz="3200" dirty="0"/>
              <a:t>input and output buffers </a:t>
            </a:r>
          </a:p>
          <a:p>
            <a:pPr lvl="1"/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GetNext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3600" dirty="0" smtClean="0"/>
              <a:t>: ask </a:t>
            </a:r>
            <a:r>
              <a:rPr lang="en-US" sz="3600" dirty="0"/>
              <a:t>the </a:t>
            </a:r>
            <a:r>
              <a:rPr lang="en-US" sz="3600" dirty="0" smtClean="0"/>
              <a:t>operation </a:t>
            </a:r>
            <a:r>
              <a:rPr lang="en-US" sz="3600" dirty="0"/>
              <a:t>to “deliver” next </a:t>
            </a:r>
            <a:r>
              <a:rPr lang="en-US" sz="3600" dirty="0" smtClean="0"/>
              <a:t>output </a:t>
            </a:r>
            <a:r>
              <a:rPr lang="en-US" sz="3600" dirty="0"/>
              <a:t>tuple; pass it on; if blocking, wait</a:t>
            </a:r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Close()</a:t>
            </a:r>
            <a:r>
              <a:rPr lang="en-US" sz="3600" dirty="0" smtClean="0"/>
              <a:t>: clear operation’s </a:t>
            </a:r>
            <a:r>
              <a:rPr lang="en-US" sz="3600" dirty="0"/>
              <a:t>state, free up space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Iterator Interface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Do not know the exact cost of PQPs (why?)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For </a:t>
            </a:r>
            <a:r>
              <a:rPr lang="en-US" sz="4000" dirty="0"/>
              <a:t>each PQP considered by the </a:t>
            </a:r>
            <a:r>
              <a:rPr lang="en-US" sz="4000" dirty="0" smtClean="0"/>
              <a:t>plan generator, </a:t>
            </a:r>
            <a:r>
              <a:rPr lang="en-US" sz="4000" dirty="0"/>
              <a:t>the </a:t>
            </a:r>
            <a:r>
              <a:rPr lang="en-US" sz="4000" dirty="0" smtClean="0"/>
              <a:t>plan cost estimator </a:t>
            </a:r>
            <a:r>
              <a:rPr lang="en-US" sz="4000" dirty="0"/>
              <a:t>computes </a:t>
            </a:r>
            <a:r>
              <a:rPr lang="en-US" sz="4000" dirty="0" smtClean="0"/>
              <a:t>estimated cost </a:t>
            </a:r>
            <a:r>
              <a:rPr lang="en-US" sz="4000" dirty="0"/>
              <a:t>of the PQP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Weighted </a:t>
            </a:r>
            <a:r>
              <a:rPr lang="en-US" sz="3600" dirty="0"/>
              <a:t>sum of </a:t>
            </a:r>
            <a:r>
              <a:rPr lang="en-US" sz="3600" dirty="0" smtClean="0"/>
              <a:t>plan operations’ I/O costs </a:t>
            </a:r>
            <a:r>
              <a:rPr lang="en-US" sz="3600" dirty="0"/>
              <a:t>and CPU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Distributed </a:t>
            </a:r>
            <a:r>
              <a:rPr lang="en-US" sz="3200" dirty="0"/>
              <a:t>RDBMSs also include </a:t>
            </a:r>
            <a:r>
              <a:rPr lang="en-US" sz="3200" dirty="0" smtClean="0"/>
              <a:t>network cost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Challenge: Given a PQP, compute overall cost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Pipelining </a:t>
            </a:r>
            <a:r>
              <a:rPr lang="en-US" sz="3600" dirty="0"/>
              <a:t>vs. blocking ops; cannot simply add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Hard to estimate cardinality </a:t>
            </a:r>
            <a:r>
              <a:rPr lang="en-US" sz="3600" dirty="0"/>
              <a:t>of intermediate </a:t>
            </a:r>
            <a:r>
              <a:rPr lang="en-US" sz="3600" dirty="0" smtClean="0"/>
              <a:t>relations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81605" y="4695302"/>
            <a:ext cx="171705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Remember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we ignored OUTPUT cost!?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94247</TotalTime>
  <Words>2104</Words>
  <Application>Microsoft Macintosh PowerPoint</Application>
  <PresentationFormat>Widescreen</PresentationFormat>
  <Paragraphs>481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Query Optimization</vt:lpstr>
      <vt:lpstr>Announcements</vt:lpstr>
      <vt:lpstr>Recap</vt:lpstr>
      <vt:lpstr>Recap (Cont.)</vt:lpstr>
      <vt:lpstr>Recap (Cont.)</vt:lpstr>
      <vt:lpstr>Blocking Operations</vt:lpstr>
      <vt:lpstr>Iterator Interface</vt:lpstr>
      <vt:lpstr>Plan Cost Estimation</vt:lpstr>
      <vt:lpstr>Plan Cost Estimation (Cont.)</vt:lpstr>
      <vt:lpstr>System Catalog</vt:lpstr>
      <vt:lpstr>System Catalog: Example</vt:lpstr>
      <vt:lpstr>System Catalog: Example (Cont.)</vt:lpstr>
      <vt:lpstr>Statistics in System Catalog</vt:lpstr>
      <vt:lpstr>Plan Cost Estimation (Cont.)</vt:lpstr>
      <vt:lpstr>Example: System R Query Optimizer</vt:lpstr>
      <vt:lpstr>Example: System R Query Optimizer</vt:lpstr>
      <vt:lpstr>Example: System R Query Optimizer</vt:lpstr>
      <vt:lpstr>System R Optimizer: Plan Enumeration</vt:lpstr>
      <vt:lpstr>System R Optimizer: Single-relation Plans</vt:lpstr>
      <vt:lpstr>System R Optimizer: Example</vt:lpstr>
      <vt:lpstr>System R Optimizer: Multiple-relation Plans</vt:lpstr>
      <vt:lpstr>Enumeration of Left-deep Plans</vt:lpstr>
      <vt:lpstr>Enumeration of Left-deep Plans: Example</vt:lpstr>
      <vt:lpstr>Enumeration of Left-deep Plans: Example (Cont.)</vt:lpstr>
      <vt:lpstr>System R Optimizer (Cont.)</vt:lpstr>
      <vt:lpstr>Recap</vt:lpstr>
      <vt:lpstr> Detailed DBMS Architecture</vt:lpstr>
      <vt:lpstr>Transaction Management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2103</cp:revision>
  <dcterms:created xsi:type="dcterms:W3CDTF">2017-08-17T19:27:17Z</dcterms:created>
  <dcterms:modified xsi:type="dcterms:W3CDTF">2017-12-01T21:47:52Z</dcterms:modified>
</cp:coreProperties>
</file>