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69" r:id="rId3"/>
    <p:sldId id="417" r:id="rId4"/>
    <p:sldId id="340" r:id="rId5"/>
    <p:sldId id="343" r:id="rId6"/>
    <p:sldId id="346" r:id="rId7"/>
    <p:sldId id="360" r:id="rId8"/>
    <p:sldId id="363" r:id="rId9"/>
    <p:sldId id="367" r:id="rId10"/>
    <p:sldId id="364" r:id="rId11"/>
    <p:sldId id="274" r:id="rId12"/>
    <p:sldId id="377" r:id="rId13"/>
    <p:sldId id="378" r:id="rId14"/>
    <p:sldId id="380" r:id="rId15"/>
    <p:sldId id="423" r:id="rId16"/>
    <p:sldId id="383" r:id="rId17"/>
    <p:sldId id="368" r:id="rId18"/>
    <p:sldId id="384" r:id="rId19"/>
    <p:sldId id="385" r:id="rId20"/>
    <p:sldId id="386" r:id="rId21"/>
    <p:sldId id="389" r:id="rId22"/>
    <p:sldId id="390" r:id="rId23"/>
    <p:sldId id="418" r:id="rId24"/>
    <p:sldId id="419" r:id="rId25"/>
    <p:sldId id="420" r:id="rId26"/>
    <p:sldId id="421" r:id="rId27"/>
    <p:sldId id="391" r:id="rId28"/>
    <p:sldId id="392" r:id="rId29"/>
    <p:sldId id="393" r:id="rId30"/>
    <p:sldId id="394" r:id="rId31"/>
    <p:sldId id="399" r:id="rId32"/>
    <p:sldId id="401" r:id="rId33"/>
    <p:sldId id="400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10" r:id="rId42"/>
    <p:sldId id="411" r:id="rId43"/>
    <p:sldId id="396" r:id="rId44"/>
    <p:sldId id="409" r:id="rId45"/>
    <p:sldId id="27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8" id="{B03D0D13-5FFE-A84D-9439-5934219D1B86}">
          <p14:sldIdLst>
            <p14:sldId id="256"/>
          </p14:sldIdLst>
        </p14:section>
        <p14:section name="Lecture 8 &gt; Relational Algebra" id="{142615CA-BD94-7447-BECB-5A43967E34AA}">
          <p14:sldIdLst>
            <p14:sldId id="269"/>
            <p14:sldId id="417"/>
            <p14:sldId id="340"/>
            <p14:sldId id="343"/>
            <p14:sldId id="346"/>
            <p14:sldId id="360"/>
          </p14:sldIdLst>
        </p14:section>
        <p14:section name="Lecture 8 &gt; Derived RA Ops" id="{392274FC-CB48-E546-8271-47443FB12243}">
          <p14:sldIdLst>
            <p14:sldId id="363"/>
            <p14:sldId id="367"/>
            <p14:sldId id="364"/>
            <p14:sldId id="274"/>
            <p14:sldId id="377"/>
            <p14:sldId id="378"/>
            <p14:sldId id="380"/>
            <p14:sldId id="423"/>
            <p14:sldId id="383"/>
            <p14:sldId id="368"/>
          </p14:sldIdLst>
        </p14:section>
        <p14:section name="Lecture 8 &gt; Extended RA" id="{EA3C0188-96AC-224A-A6CD-ACDB7611124A}">
          <p14:sldIdLst>
            <p14:sldId id="384"/>
            <p14:sldId id="385"/>
            <p14:sldId id="386"/>
            <p14:sldId id="389"/>
            <p14:sldId id="390"/>
            <p14:sldId id="418"/>
            <p14:sldId id="419"/>
            <p14:sldId id="420"/>
            <p14:sldId id="421"/>
            <p14:sldId id="391"/>
          </p14:sldIdLst>
        </p14:section>
        <p14:section name="Lecture 8 &gt; RA Queries" id="{6BF82F30-CFFB-D045-8891-ED60F2E1B652}">
          <p14:sldIdLst>
            <p14:sldId id="392"/>
            <p14:sldId id="393"/>
            <p14:sldId id="394"/>
            <p14:sldId id="399"/>
            <p14:sldId id="401"/>
            <p14:sldId id="400"/>
            <p14:sldId id="402"/>
            <p14:sldId id="403"/>
            <p14:sldId id="404"/>
            <p14:sldId id="405"/>
            <p14:sldId id="406"/>
          </p14:sldIdLst>
        </p14:section>
        <p14:section name="Lecture 8 &gt; Other Formal RA Langs" id="{73A72141-DC70-D348-A51C-6D78EA213D4E}">
          <p14:sldIdLst>
            <p14:sldId id="407"/>
            <p14:sldId id="408"/>
            <p14:sldId id="410"/>
            <p14:sldId id="411"/>
            <p14:sldId id="396"/>
            <p14:sldId id="40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/>
    <p:restoredTop sz="86401"/>
  </p:normalViewPr>
  <p:slideViewPr>
    <p:cSldViewPr snapToGrid="0" snapToObjects="1">
      <p:cViewPr varScale="1">
        <p:scale>
          <a:sx n="104" d="100"/>
          <a:sy n="104" d="100"/>
        </p:scale>
        <p:origin x="216" y="600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8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5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2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3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8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2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6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2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5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7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0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5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5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8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8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9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Student ⨝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Major=DID ∧ Class=21 </a:t>
            </a:r>
            <a:r>
              <a:rPr lang="en-US" sz="3600" dirty="0" smtClean="0"/>
              <a:t>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3497"/>
              </p:ext>
            </p:extLst>
          </p:nvPr>
        </p:nvGraphicFramePr>
        <p:xfrm>
          <a:off x="947974" y="5360099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1580" y="502689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80944"/>
              </p:ext>
            </p:extLst>
          </p:nvPr>
        </p:nvGraphicFramePr>
        <p:xfrm>
          <a:off x="4717663" y="5369078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29749" y="503178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7132"/>
              </p:ext>
            </p:extLst>
          </p:nvPr>
        </p:nvGraphicFramePr>
        <p:xfrm>
          <a:off x="2155163" y="3291028"/>
          <a:ext cx="4833674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3235"/>
                <a:gridCol w="705753"/>
                <a:gridCol w="472548"/>
                <a:gridCol w="601425"/>
                <a:gridCol w="540055"/>
                <a:gridCol w="988055"/>
                <a:gridCol w="10126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52864" y="4186586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⨝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DID∧Class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=21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4856" y="4014788"/>
            <a:ext cx="0" cy="350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2966990" y="4754887"/>
            <a:ext cx="1377426" cy="38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4786466" y="4754887"/>
            <a:ext cx="1459504" cy="402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Review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26979"/>
            <a:ext cx="7886700" cy="2249214"/>
          </a:xfrm>
        </p:spPr>
        <p:txBody>
          <a:bodyPr>
            <a:normAutofit/>
          </a:bodyPr>
          <a:lstStyle/>
          <a:p>
            <a:r>
              <a:rPr lang="en-US" dirty="0" smtClean="0"/>
              <a:t>Given the above schema, write the following query in three forms: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/>
              <a:t>RA using Cartesian product</a:t>
            </a:r>
          </a:p>
          <a:p>
            <a:pPr lvl="1"/>
            <a:r>
              <a:rPr lang="en-US" dirty="0" smtClean="0"/>
              <a:t>RA using theta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038505" y="3706073"/>
            <a:ext cx="1476845" cy="1380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72" y="344439"/>
            <a:ext cx="1903978" cy="107098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992251" y="2543554"/>
            <a:ext cx="610749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Rating(</a:t>
            </a:r>
            <a:r>
              <a:rPr lang="en-US" u="sng" dirty="0" err="1" smtClean="0"/>
              <a:t>RatingID</a:t>
            </a:r>
            <a:r>
              <a:rPr lang="en-US" dirty="0" smtClean="0"/>
              <a:t>, </a:t>
            </a:r>
            <a:r>
              <a:rPr lang="en-US" dirty="0" err="1" smtClean="0"/>
              <a:t>RUserID</a:t>
            </a:r>
            <a:r>
              <a:rPr lang="en-US" dirty="0"/>
              <a:t>, </a:t>
            </a:r>
            <a:r>
              <a:rPr lang="en-US" dirty="0" err="1" smtClean="0"/>
              <a:t>RMovieID</a:t>
            </a:r>
            <a:r>
              <a:rPr lang="en-US" dirty="0" smtClean="0"/>
              <a:t>, Stars, Timestamp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92251" y="1626030"/>
            <a:ext cx="406947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Age, </a:t>
            </a:r>
            <a:r>
              <a:rPr lang="en-US" dirty="0" err="1" smtClean="0"/>
              <a:t>JoinDate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92251" y="2084792"/>
            <a:ext cx="447937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Movie(</a:t>
            </a:r>
            <a:r>
              <a:rPr lang="en-US" u="sng" dirty="0" err="1" smtClean="0"/>
              <a:t>MovieID</a:t>
            </a:r>
            <a:r>
              <a:rPr lang="en-US" dirty="0" smtClean="0"/>
              <a:t>, </a:t>
            </a:r>
            <a:r>
              <a:rPr lang="en-US" dirty="0" err="1" smtClean="0"/>
              <a:t>MName</a:t>
            </a:r>
            <a:r>
              <a:rPr lang="en-US" dirty="0" smtClean="0"/>
              <a:t>, Year, Director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7325" y="5156022"/>
            <a:ext cx="6107496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Q: what are the Names and Ages of all Users who has given a Rating of at least 3 Stars to some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M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ovie made before 1975?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0" r="26940"/>
          <a:stretch/>
        </p:blipFill>
        <p:spPr>
          <a:xfrm>
            <a:off x="912855" y="1626030"/>
            <a:ext cx="877330" cy="13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Inner vs.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Inner join: non-matching tuples from either side of the join are dropped</a:t>
            </a:r>
          </a:p>
          <a:p>
            <a:r>
              <a:rPr lang="en-US" sz="3600" dirty="0" smtClean="0"/>
              <a:t>All of the join operations we have seen so far are examples of inner join</a:t>
            </a:r>
          </a:p>
          <a:p>
            <a:r>
              <a:rPr lang="en-US" sz="3600" dirty="0" smtClean="0"/>
              <a:t>Outer join: </a:t>
            </a:r>
            <a:r>
              <a:rPr lang="en-US" sz="3600" dirty="0"/>
              <a:t>non-matching tuples </a:t>
            </a:r>
            <a:r>
              <a:rPr lang="en-US" sz="3600" dirty="0" smtClean="0"/>
              <a:t>from one or both sides of the join are included in the results</a:t>
            </a:r>
          </a:p>
          <a:p>
            <a:r>
              <a:rPr lang="en-US" sz="3600" dirty="0" smtClean="0"/>
              <a:t>Left/right/full outer join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 ⟕ </a:t>
            </a:r>
            <a:r>
              <a:rPr lang="en-US" sz="3600" dirty="0" smtClean="0"/>
              <a:t>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51568"/>
              </p:ext>
            </p:extLst>
          </p:nvPr>
        </p:nvGraphicFramePr>
        <p:xfrm>
          <a:off x="3191334" y="523724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12108" y="490404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5922"/>
              </p:ext>
            </p:extLst>
          </p:nvPr>
        </p:nvGraphicFramePr>
        <p:xfrm>
          <a:off x="5886135" y="524622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798221" y="490892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04405"/>
              </p:ext>
            </p:extLst>
          </p:nvPr>
        </p:nvGraphicFramePr>
        <p:xfrm>
          <a:off x="3761649" y="3087562"/>
          <a:ext cx="385762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/>
                <a:gridCol w="759600"/>
                <a:gridCol w="589541"/>
                <a:gridCol w="657564"/>
                <a:gridCol w="657564"/>
                <a:gridCol w="6575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377888" y="4333094"/>
            <a:ext cx="625154" cy="40810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/>
              <a:t>⟕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5690464" y="4066804"/>
            <a:ext cx="1" cy="26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4876078" y="468143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5911490" y="468143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8650" y="2978874"/>
            <a:ext cx="185900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Similarly, right (⟖) and full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(⟗)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outer joins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693" y="4679651"/>
            <a:ext cx="2197334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rewrite outer joins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using anti-join?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every tuple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which “subsumes” every tuple of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/>
              <a:t>/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Requires </a:t>
            </a:r>
            <a:r>
              <a:rPr lang="en-US" sz="2800" dirty="0"/>
              <a:t>{B1,</a:t>
            </a:r>
            <a:r>
              <a:rPr lang="mr-IN" sz="2800" dirty="0"/>
              <a:t>…</a:t>
            </a:r>
            <a:r>
              <a:rPr lang="en-US" sz="2800" dirty="0"/>
              <a:t>,</a:t>
            </a:r>
            <a:r>
              <a:rPr lang="en-US" sz="2800" dirty="0" err="1"/>
              <a:t>Bm</a:t>
            </a:r>
            <a:r>
              <a:rPr lang="en-US" sz="2800" dirty="0" smtClean="0"/>
              <a:t>}⊆{</a:t>
            </a:r>
            <a:r>
              <a:rPr lang="en-US" sz="2800" dirty="0"/>
              <a:t>A1,</a:t>
            </a:r>
            <a:r>
              <a:rPr lang="mr-IN" sz="2800" dirty="0"/>
              <a:t>…</a:t>
            </a:r>
            <a:r>
              <a:rPr lang="en-US" sz="2800" dirty="0"/>
              <a:t>,An</a:t>
            </a:r>
            <a:r>
              <a:rPr lang="en-US" sz="2800" dirty="0" smtClean="0"/>
              <a:t>}</a:t>
            </a:r>
          </a:p>
          <a:p>
            <a:pPr lvl="1"/>
            <a:r>
              <a:rPr lang="en-US" sz="3200" dirty="0" smtClean="0"/>
              <a:t>Output schema: S(C1,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Cp</a:t>
            </a:r>
            <a:r>
              <a:rPr lang="en-US" sz="3200" dirty="0" smtClean="0"/>
              <a:t>) </a:t>
            </a:r>
            <a:r>
              <a:rPr lang="en-US" sz="3200" dirty="0" err="1" smtClean="0"/>
              <a:t>s.t.</a:t>
            </a:r>
            <a:r>
              <a:rPr lang="en-US" sz="3200" dirty="0" smtClean="0"/>
              <a:t> 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Cp</a:t>
            </a:r>
            <a:r>
              <a:rPr lang="en-US" sz="3200" dirty="0" smtClean="0"/>
              <a:t>}={A1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</a:t>
            </a:r>
            <a:r>
              <a:rPr lang="en-US" sz="3200" dirty="0">
                <a:solidFill>
                  <a:sysClr val="windowText" lastClr="000000"/>
                </a:solidFill>
              </a:rPr>
              <a:t>-</a:t>
            </a:r>
            <a:r>
              <a:rPr lang="en-US" sz="3200" dirty="0" smtClean="0"/>
              <a:t>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R</a:t>
            </a:r>
            <a:r>
              <a:rPr lang="en-US" sz="3600" dirty="0" smtClean="0"/>
              <a:t> /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313061" y="3509053"/>
          <a:ext cx="1435418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2823114" y="2967351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Movies (M)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136922" y="3502974"/>
          <a:ext cx="1942670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4758"/>
                <a:gridCol w="1037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>
          <a:xfrm>
            <a:off x="628650" y="2955560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Ratings (R)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406684" y="5577212"/>
          <a:ext cx="125126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2793436" y="5037108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715803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494664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M”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485216" y="4763676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7153107" y="4164035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987361" y="3501227"/>
          <a:ext cx="143541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6678492" y="3500346"/>
          <a:ext cx="143541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079436" y="5316534"/>
          <a:ext cx="125126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Title 1"/>
          <p:cNvSpPr txBox="1">
            <a:spLocks/>
          </p:cNvSpPr>
          <p:nvPr/>
        </p:nvSpPr>
        <p:spPr>
          <a:xfrm>
            <a:off x="6233095" y="4503715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</a:t>
            </a:r>
            <a:r>
              <a:rPr lang="en-US" sz="2000" b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/ M’’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ight Arrow 47"/>
          <p:cNvSpPr/>
          <p:nvPr/>
        </p:nvSpPr>
        <p:spPr>
          <a:xfrm rot="5400000">
            <a:off x="5439890" y="4431059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3763957" y="4694507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4214" y="1775548"/>
            <a:ext cx="2289695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rewrite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division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using basic RA operations?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9280" y="5505099"/>
            <a:ext cx="66951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6" grpId="0"/>
      <p:bldP spid="38" grpId="0"/>
      <p:bldP spid="41" grpId="0" animBg="1"/>
      <p:bldP spid="47" grpId="0"/>
      <p:bldP spid="48" grpId="0" animBg="1"/>
      <p:bldP spid="49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(∩)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4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Complete Set of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{</a:t>
            </a:r>
            <a:r>
              <a:rPr lang="en-US" sz="3600" dirty="0" smtClean="0"/>
              <a:t>𝜎, 𝜋, ×, ∪, -, </a:t>
            </a:r>
            <a:r>
              <a:rPr lang="en-US" sz="3600" dirty="0"/>
              <a:t>𝜌} </a:t>
            </a:r>
            <a:r>
              <a:rPr lang="en-US" sz="3600" dirty="0" smtClean="0"/>
              <a:t>is a complete set of RA operations; i.e. any other RA operation can be expressed as a sequence of operations form this set</a:t>
            </a:r>
          </a:p>
          <a:p>
            <a:r>
              <a:rPr lang="en-US" sz="3600" dirty="0" smtClean="0"/>
              <a:t>However, there are some useful operations that cannot be expressed in RA</a:t>
            </a:r>
          </a:p>
          <a:p>
            <a:r>
              <a:rPr lang="en-US" sz="3600" dirty="0" smtClean="0"/>
              <a:t>Hence, </a:t>
            </a:r>
            <a:r>
              <a:rPr lang="en-US" sz="3600" i="1" dirty="0" smtClean="0"/>
              <a:t>extended RA operations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Extended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fancier operations that are not available in the original RA</a:t>
            </a:r>
          </a:p>
          <a:p>
            <a:endParaRPr lang="en-US" sz="3600" dirty="0" smtClean="0"/>
          </a:p>
          <a:p>
            <a:r>
              <a:rPr lang="en-US" sz="3600" dirty="0" smtClean="0"/>
              <a:t>Aggregate </a:t>
            </a:r>
            <a:r>
              <a:rPr lang="en-US" sz="3600" dirty="0"/>
              <a:t>functions and grouping</a:t>
            </a:r>
          </a:p>
          <a:p>
            <a:r>
              <a:rPr lang="en-US" sz="3600" dirty="0" smtClean="0"/>
              <a:t>Generalized </a:t>
            </a:r>
            <a:r>
              <a:rPr lang="en-US" sz="3600" dirty="0" smtClean="0"/>
              <a:t>projection</a:t>
            </a:r>
          </a:p>
          <a:p>
            <a:r>
              <a:rPr lang="en-US" sz="3600" dirty="0" smtClean="0"/>
              <a:t>Sort</a:t>
            </a:r>
          </a:p>
          <a:p>
            <a:r>
              <a:rPr lang="en-US" sz="3600" dirty="0" smtClean="0"/>
              <a:t>Duplicate elimination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</a:t>
            </a:r>
            <a:r>
              <a:rPr lang="en-US" dirty="0" smtClean="0"/>
              <a:t>Functions </a:t>
            </a:r>
            <a:r>
              <a:rPr lang="en-US" dirty="0"/>
              <a:t>and </a:t>
            </a:r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grouping attributes and the corresponding aggregated values </a:t>
            </a:r>
          </a:p>
          <a:p>
            <a:r>
              <a:rPr lang="en-US" sz="3600" dirty="0" smtClean="0"/>
              <a:t>Notation: 𝛾</a:t>
            </a:r>
            <a:r>
              <a:rPr lang="en-US" sz="3600" baseline="-25000" dirty="0" smtClean="0"/>
              <a:t>B1,</a:t>
            </a:r>
            <a:r>
              <a:rPr lang="mr-IN" sz="3600" baseline="-25000" dirty="0" smtClean="0"/>
              <a:t>…</a:t>
            </a:r>
            <a:r>
              <a:rPr lang="en-US" sz="3600" baseline="-25000" dirty="0" smtClean="0"/>
              <a:t>,</a:t>
            </a:r>
            <a:r>
              <a:rPr lang="en-US" sz="3600" baseline="-25000" dirty="0" err="1" smtClean="0"/>
              <a:t>Bm,Agg</a:t>
            </a:r>
            <a:r>
              <a:rPr lang="en-US" sz="3600" baseline="-25000" dirty="0" smtClean="0"/>
              <a:t>(A)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R(C1,</a:t>
            </a:r>
            <a:r>
              <a:rPr lang="mr-IN" sz="3200" dirty="0" smtClean="0"/>
              <a:t>…</a:t>
            </a:r>
            <a:r>
              <a:rPr lang="en-US" sz="3200" dirty="0" smtClean="0"/>
              <a:t>Cn)</a:t>
            </a:r>
          </a:p>
          <a:p>
            <a:pPr lvl="1"/>
            <a:r>
              <a:rPr lang="en-US" sz="3200" dirty="0" smtClean="0"/>
              <a:t>Grouping attributes: {B1,</a:t>
            </a:r>
            <a:r>
              <a:rPr lang="mr-IN" sz="3200" dirty="0" smtClean="0"/>
              <a:t>…</a:t>
            </a:r>
            <a:r>
              <a:rPr lang="en-US" sz="3200" dirty="0" err="1" smtClean="0"/>
              <a:t>Bm</a:t>
            </a:r>
            <a:r>
              <a:rPr lang="en-US" sz="3200" dirty="0" smtClean="0"/>
              <a:t>}⊆{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Cn}</a:t>
            </a:r>
            <a:endParaRPr lang="en-US" sz="3200" dirty="0" smtClean="0"/>
          </a:p>
          <a:p>
            <a:pPr lvl="1"/>
            <a:r>
              <a:rPr lang="en-US" sz="3200" dirty="0" err="1" smtClean="0"/>
              <a:t>Agg</a:t>
            </a:r>
            <a:r>
              <a:rPr lang="en-US" sz="3200" dirty="0" smtClean="0"/>
              <a:t>: the aggregate function</a:t>
            </a:r>
          </a:p>
          <a:p>
            <a:pPr lvl="2"/>
            <a:r>
              <a:rPr lang="en-US" sz="2800" dirty="0" smtClean="0"/>
              <a:t>e.g. SUM, COUNT, AVG, MIN and MAX</a:t>
            </a:r>
          </a:p>
          <a:p>
            <a:pPr lvl="1"/>
            <a:r>
              <a:rPr lang="en-US" sz="3200" dirty="0" smtClean="0"/>
              <a:t>Output schema: </a:t>
            </a:r>
            <a:r>
              <a:rPr lang="en-US" sz="3200" dirty="0"/>
              <a:t>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Bm,Y</a:t>
            </a:r>
            <a:r>
              <a:rPr lang="en-US" sz="3200" dirty="0" smtClean="0"/>
              <a:t> where Y is an extra </a:t>
            </a:r>
            <a:r>
              <a:rPr lang="en-US" sz="3200" dirty="0" smtClean="0"/>
              <a:t>(numerical) </a:t>
            </a:r>
            <a:r>
              <a:rPr lang="en-US" sz="3200" dirty="0" smtClean="0"/>
              <a:t>attribute for the result of the aggregate function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Algebra: Foundations of Operating on Relational Data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“Art is fire plus algebra.”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J. L.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Borges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𝛾</a:t>
            </a:r>
            <a:r>
              <a:rPr lang="en-US" sz="3200" baseline="-25000" dirty="0" err="1" smtClean="0"/>
              <a:t>Major,AVG</a:t>
            </a:r>
            <a:r>
              <a:rPr lang="en-US" sz="3200" baseline="-25000" dirty="0" smtClean="0"/>
              <a:t>(Age)</a:t>
            </a:r>
            <a:r>
              <a:rPr lang="en-US" sz="3600" dirty="0" smtClean="0"/>
              <a:t>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22117" y="390178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𝛾</a:t>
            </a:r>
            <a:r>
              <a:rPr lang="en-US" sz="2000" baseline="-25000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Major,AVG</a:t>
            </a:r>
            <a:r>
              <a:rPr lang="en-US" sz="2000" baseline="-25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(Age)</a:t>
            </a:r>
            <a:endParaRPr lang="en-US" sz="8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84269" y="3630678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4269" y="4404245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4513"/>
              </p:ext>
            </p:extLst>
          </p:nvPr>
        </p:nvGraphicFramePr>
        <p:xfrm>
          <a:off x="3475480" y="4808201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384798" y="4525291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80423"/>
              </p:ext>
            </p:extLst>
          </p:nvPr>
        </p:nvGraphicFramePr>
        <p:xfrm>
          <a:off x="3931831" y="2899435"/>
          <a:ext cx="1104874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22.5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specific attributes or functions of attributes of all rows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𝜋</a:t>
            </a:r>
            <a:r>
              <a:rPr lang="is-IS" sz="3600" baseline="-25000" dirty="0" smtClean="0"/>
              <a:t>F1,...,Fn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is-IS" sz="3200" dirty="0"/>
              <a:t>F</a:t>
            </a:r>
            <a:r>
              <a:rPr lang="is-IS" sz="3200" dirty="0" smtClean="0"/>
              <a:t>1,…,Fn</a:t>
            </a:r>
            <a:r>
              <a:rPr lang="en-US" sz="3200" dirty="0" smtClean="0"/>
              <a:t>: list of attributes or functions of attributes </a:t>
            </a:r>
            <a:r>
              <a:rPr lang="en-US" sz="3200" dirty="0"/>
              <a:t>in {B1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/>
              <a:t>} </a:t>
            </a:r>
            <a:r>
              <a:rPr lang="en-US" sz="3200" dirty="0" smtClean="0"/>
              <a:t>to project onto</a:t>
            </a:r>
          </a:p>
          <a:p>
            <a:pPr lvl="1"/>
            <a:r>
              <a:rPr lang="en-US" sz="3200" dirty="0" smtClean="0"/>
              <a:t>Output schema: S(</a:t>
            </a:r>
            <a:r>
              <a:rPr lang="en-US" sz="3600" dirty="0" smtClean="0"/>
              <a:t>F1,</a:t>
            </a:r>
            <a:r>
              <a:rPr lang="mr-IN" sz="3600" dirty="0" smtClean="0"/>
              <a:t>…</a:t>
            </a:r>
            <a:r>
              <a:rPr lang="en-US" sz="3600" dirty="0" smtClean="0"/>
              <a:t>,</a:t>
            </a:r>
            <a:r>
              <a:rPr lang="en-US" sz="3600" dirty="0" err="1" smtClean="0"/>
              <a:t>Fn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𝜋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</a:t>
            </a:r>
            <a:r>
              <a:rPr lang="en-US" sz="3600" baseline="-25000" dirty="0">
                <a:solidFill>
                  <a:sysClr val="windowText" lastClr="000000"/>
                </a:solidFill>
              </a:rPr>
              <a:t>Age-20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Age-20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49345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86038"/>
              </p:ext>
            </p:extLst>
          </p:nvPr>
        </p:nvGraphicFramePr>
        <p:xfrm>
          <a:off x="3921320" y="2559217"/>
          <a:ext cx="1104874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Age-20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-1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</a:t>
            </a:r>
            <a:r>
              <a:rPr lang="en-US" sz="3600" dirty="0" smtClean="0"/>
              <a:t>list of tuples sorted by value of particular attribute(s)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𝜏</a:t>
            </a:r>
            <a:r>
              <a:rPr lang="is-IS" sz="3600" baseline="-25000" dirty="0" smtClean="0"/>
              <a:t>B1,...,Bm</a:t>
            </a:r>
            <a:r>
              <a:rPr lang="en-US" sz="3600" dirty="0" smtClean="0"/>
              <a:t>(R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Input </a:t>
            </a:r>
            <a:r>
              <a:rPr lang="en-US" sz="3200" dirty="0" smtClean="0"/>
              <a:t>schema</a:t>
            </a:r>
            <a:r>
              <a:rPr lang="en-US" sz="3200" dirty="0" smtClean="0"/>
              <a:t>: </a:t>
            </a:r>
            <a:r>
              <a:rPr lang="en-US" sz="3200" dirty="0" smtClean="0"/>
              <a:t>R(A1,</a:t>
            </a:r>
            <a:r>
              <a:rPr lang="mr-IN" sz="3200" dirty="0" smtClean="0"/>
              <a:t>…</a:t>
            </a:r>
            <a:r>
              <a:rPr lang="en-US" sz="3200" dirty="0" smtClean="0"/>
              <a:t>,An)</a:t>
            </a:r>
            <a:endParaRPr lang="en-US" sz="3200" dirty="0" smtClean="0"/>
          </a:p>
          <a:p>
            <a:pPr lvl="1"/>
            <a:r>
              <a:rPr lang="is-IS" sz="3200" dirty="0" smtClean="0"/>
              <a:t>B1,...Bm</a:t>
            </a:r>
            <a:r>
              <a:rPr lang="en-US" sz="3200" dirty="0" smtClean="0"/>
              <a:t>: </a:t>
            </a:r>
            <a:r>
              <a:rPr lang="en-US" sz="3200" dirty="0" smtClean="0"/>
              <a:t>list of attributes </a:t>
            </a:r>
            <a:r>
              <a:rPr lang="en-US" sz="3200" dirty="0" smtClean="0"/>
              <a:t>used </a:t>
            </a:r>
            <a:r>
              <a:rPr lang="en-US" sz="3200" dirty="0" smtClean="0"/>
              <a:t>to sort R </a:t>
            </a:r>
            <a:r>
              <a:rPr lang="en-US" sz="3200" dirty="0" err="1" smtClean="0"/>
              <a:t>s.t.</a:t>
            </a:r>
            <a:r>
              <a:rPr lang="en-US" sz="3200" dirty="0" smtClean="0"/>
              <a:t> </a:t>
            </a:r>
            <a:r>
              <a:rPr lang="en-US" sz="3200" dirty="0"/>
              <a:t>{B1,</a:t>
            </a:r>
            <a:r>
              <a:rPr lang="mr-IN" sz="3200" dirty="0"/>
              <a:t>…</a:t>
            </a:r>
            <a:r>
              <a:rPr lang="en-US" sz="3200" dirty="0" err="1"/>
              <a:t>Bm</a:t>
            </a:r>
            <a:r>
              <a:rPr lang="en-US" sz="3200" dirty="0"/>
              <a:t>}⊆</a:t>
            </a:r>
            <a:r>
              <a:rPr lang="en-US" sz="3200" dirty="0" smtClean="0"/>
              <a:t>{A1</a:t>
            </a:r>
            <a:r>
              <a:rPr lang="en-US" sz="3200" dirty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An</a:t>
            </a:r>
            <a:r>
              <a:rPr lang="en-US" sz="3200" dirty="0"/>
              <a:t>}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</a:t>
            </a:r>
            <a:r>
              <a:rPr lang="en-US" sz="3200" dirty="0" smtClean="0"/>
              <a:t>the same as the input relation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Sort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r>
              <a:rPr lang="en-US" sz="3600" dirty="0"/>
              <a:t>: </a:t>
            </a:r>
            <a:r>
              <a:rPr lang="en-US" sz="3600" dirty="0" smtClean="0"/>
              <a:t>𝜏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SID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(Student)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/>
              <a:t>𝜏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Name, SID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6169"/>
              </p:ext>
            </p:extLst>
          </p:nvPr>
        </p:nvGraphicFramePr>
        <p:xfrm>
          <a:off x="3464969" y="2561882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Duplicate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Eliminates the duplicates from a bag and returns a set as the result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𝛿(</a:t>
            </a:r>
            <a:r>
              <a:rPr lang="en-US" sz="3600" dirty="0" smtClean="0"/>
              <a:t>R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Output </a:t>
            </a:r>
            <a:r>
              <a:rPr lang="en-US" sz="3200" dirty="0" smtClean="0"/>
              <a:t>schema: </a:t>
            </a:r>
            <a:r>
              <a:rPr lang="en-US" sz="3200" dirty="0" smtClean="0"/>
              <a:t>the same as the input schema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Duplicate Elimination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r>
              <a:rPr lang="en-US" sz="3600" dirty="0"/>
              <a:t>: 𝛿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(Student)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279605"/>
            <a:ext cx="1324303" cy="2354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𝛿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52847"/>
              </p:ext>
            </p:extLst>
          </p:nvPr>
        </p:nvGraphicFramePr>
        <p:xfrm>
          <a:off x="3690711" y="4997387"/>
          <a:ext cx="1566092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95005" y="4703966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44277"/>
              </p:ext>
            </p:extLst>
          </p:nvPr>
        </p:nvGraphicFramePr>
        <p:xfrm>
          <a:off x="3690711" y="2742413"/>
          <a:ext cx="1566092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 cannot express transitive closure!</a:t>
            </a:r>
          </a:p>
          <a:p>
            <a:endParaRPr lang="en-US" sz="3600" dirty="0"/>
          </a:p>
          <a:p>
            <a:r>
              <a:rPr lang="en-US" sz="3600" dirty="0" smtClean="0"/>
              <a:t>Example: find all the supervising relationships </a:t>
            </a:r>
            <a:r>
              <a:rPr lang="en-US" sz="3600" i="1" dirty="0" smtClean="0"/>
              <a:t>on all levels </a:t>
            </a:r>
            <a:r>
              <a:rPr lang="en-US" sz="3600" dirty="0" smtClean="0"/>
              <a:t>in the following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252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Sal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SupID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230000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74287" y="4714477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Employee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7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RA Queries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There is always an example the like of which you haven’t seen before. However, the more examples you see, the less likely you’d get caught surprised.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RA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 smtClean="0"/>
              <a:t>RA query </a:t>
            </a:r>
            <a:r>
              <a:rPr lang="en-US" sz="3600" dirty="0"/>
              <a:t>is a composition of relations (instances) using relational operations</a:t>
            </a:r>
          </a:p>
          <a:p>
            <a:r>
              <a:rPr lang="en-US" sz="3600" dirty="0" smtClean="0"/>
              <a:t>Represent a RA query in three different ways</a:t>
            </a:r>
          </a:p>
          <a:p>
            <a:pPr lvl="1"/>
            <a:r>
              <a:rPr lang="en-US" sz="3200" dirty="0" smtClean="0"/>
              <a:t>Expressions with operators</a:t>
            </a:r>
          </a:p>
          <a:p>
            <a:pPr lvl="1"/>
            <a:r>
              <a:rPr lang="en-US" sz="3200" dirty="0" smtClean="0"/>
              <a:t>Sequence of assignment statements</a:t>
            </a:r>
          </a:p>
          <a:p>
            <a:pPr lvl="1"/>
            <a:r>
              <a:rPr lang="en-US" sz="3200" dirty="0" smtClean="0"/>
              <a:t>Expression tree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46150" y="1677710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7838" y="4671560"/>
            <a:ext cx="2717964" cy="147820"/>
            <a:chOff x="3530338" y="4705555"/>
            <a:chExt cx="2717964" cy="147820"/>
          </a:xfrm>
        </p:grpSpPr>
        <p:sp>
          <p:nvSpPr>
            <p:cNvPr id="22" name="Chevron 21"/>
            <p:cNvSpPr/>
            <p:nvPr/>
          </p:nvSpPr>
          <p:spPr>
            <a:xfrm>
              <a:off x="3530338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4392972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255606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78" y="1762582"/>
            <a:ext cx="411297" cy="308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52" y="1962970"/>
            <a:ext cx="510023" cy="1240452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>
            <a:off x="6674307" y="3274752"/>
            <a:ext cx="1629434" cy="1013822"/>
          </a:xfrm>
          <a:prstGeom prst="upDownArrow">
            <a:avLst>
              <a:gd name="adj1" fmla="val 50000"/>
              <a:gd name="adj2" fmla="val 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Query using SQL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67" y="4585075"/>
            <a:ext cx="184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Create DB using SQL</a:t>
            </a:r>
            <a:endParaRPr lang="en-US" sz="140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775450" y="4365075"/>
            <a:ext cx="1427148" cy="785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402225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800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57950" y="4447010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18" idx="4"/>
            <a:endCxn id="20" idx="0"/>
          </p:cNvCxnSpPr>
          <p:nvPr/>
        </p:nvCxnSpPr>
        <p:spPr>
          <a:xfrm>
            <a:off x="7120102" y="4205154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57950" y="5041043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stCxn id="20" idx="4"/>
          </p:cNvCxnSpPr>
          <p:nvPr/>
        </p:nvCxnSpPr>
        <p:spPr>
          <a:xfrm>
            <a:off x="7120102" y="475108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99128" y="5662015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84037" y="5662015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05352" y="5434051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28082" y="5434051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User)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376256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(User) 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 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400" dirty="0" smtClean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20102" y="420515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73872" y="440479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77786" y="564858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99959" y="502576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21274" y="479779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44004" y="479779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95017" y="505681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357168" y="541796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Various </a:t>
            </a:r>
            <a:r>
              <a:rPr lang="en-US" sz="3600" i="1" dirty="0" smtClean="0"/>
              <a:t>algebraic rewritings</a:t>
            </a:r>
            <a:r>
              <a:rPr lang="en-US" sz="3600" dirty="0" smtClean="0"/>
              <a:t> (or </a:t>
            </a:r>
            <a:r>
              <a:rPr lang="en-US" sz="3600" i="1" dirty="0" smtClean="0"/>
              <a:t>plans</a:t>
            </a:r>
            <a:r>
              <a:rPr lang="en-US" sz="3600" dirty="0" smtClean="0"/>
              <a:t>) of the same query</a:t>
            </a:r>
          </a:p>
          <a:p>
            <a:pPr lvl="1"/>
            <a:r>
              <a:rPr lang="en-US" sz="3200" dirty="0" smtClean="0"/>
              <a:t>Retrieve </a:t>
            </a:r>
            <a:r>
              <a:rPr lang="en-US" sz="3200" u="sng" dirty="0" smtClean="0"/>
              <a:t>exactly</a:t>
            </a:r>
            <a:r>
              <a:rPr lang="en-US" sz="3200" dirty="0" smtClean="0"/>
              <a:t> the same data</a:t>
            </a:r>
          </a:p>
          <a:p>
            <a:r>
              <a:rPr lang="en-US" sz="3600" dirty="0" smtClean="0"/>
              <a:t>Use the last component of the (relational) algebra (properties of operations) to create alternative plans</a:t>
            </a:r>
          </a:p>
          <a:p>
            <a:r>
              <a:rPr lang="en-US" sz="3600" dirty="0" smtClean="0"/>
              <a:t>Cost of answering a query using various plans may significantly vary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</a:t>
            </a:r>
            <a:r>
              <a:rPr lang="en-US" dirty="0" smtClean="0"/>
              <a:t>Plans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47227" y="193051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9379" y="222361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63149" y="242325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67063" y="366704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9236" y="304422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510551" y="281625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33281" y="281625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84294" y="307527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68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46445" y="343642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83016" y="1917233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83016" y="2452188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45168" y="2210332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083016" y="3046221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45168" y="2756266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24194" y="3667193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9103" y="3667193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030418" y="3439229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53148" y="3439229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517" y="3695887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7130" y="3690511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17" y="3093808"/>
            <a:ext cx="1766712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baseline="30000" smtClean="0"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 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17" y="2479976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7850" y="3503255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01825" y="3497157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2144" y="2467222"/>
            <a:ext cx="185223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1500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92788" y="2989857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4764" y="4675585"/>
            <a:ext cx="6834472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Query optimizers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 use rewriting rules (based on operations properties) to find better (i.e. faster) plans to answer any given query, i.e. optimize the query execution.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0319" y="5854522"/>
            <a:ext cx="252911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More on this later </a:t>
            </a:r>
            <a:r>
              <a:rPr lang="mr-IN" sz="2200" dirty="0" smtClean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Q2: what are the SIDs of all Students who have taken Course “Computer Graphics” ever?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5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Q3: what are the Names of all Course which are prerequisites of “Computer Graphics”?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4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Q4: what are the Names of all Students getting a Grade of 85 or more in CS564 who are not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11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Q5: what are the Names of all Students who have either taken some CS course or are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18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Q6: what is the average Grade for each Section of any CS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ourse offered in the Fall of 2016?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16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Other Relational 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Tuple relational calculus (TRC)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 subset of first-order logic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No notion of operations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Less popular today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/>
              <a:t>More involved to work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4276" y="4751392"/>
            <a:ext cx="788670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Relational algebra gives us a precise and optimizable framework to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execute declarative (SQL) queries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operation of the optimized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TRC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723583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1063" y="2261173"/>
            <a:ext cx="6357806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2" y="3106539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over 18?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497" y="3955899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6745" y="4160619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16" y="5132028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0497" y="5002236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86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56" y="4516804"/>
            <a:ext cx="1592187" cy="1092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Other Relational  </a:t>
            </a:r>
            <a:r>
              <a:rPr lang="en-US" dirty="0" smtClean="0"/>
              <a:t>Languages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Datalog</a:t>
            </a:r>
            <a:endParaRPr lang="en-US" sz="3600" dirty="0" smtClean="0"/>
          </a:p>
          <a:p>
            <a:pPr lvl="1"/>
            <a:r>
              <a:rPr lang="en-US" sz="3200" dirty="0" smtClean="0"/>
              <a:t>Based on AI languages such as Prolog</a:t>
            </a:r>
          </a:p>
          <a:p>
            <a:pPr lvl="1"/>
            <a:r>
              <a:rPr lang="en-US" sz="3200" dirty="0" smtClean="0"/>
              <a:t>Used in </a:t>
            </a:r>
            <a:r>
              <a:rPr lang="en-US" sz="3200" i="1" dirty="0" smtClean="0"/>
              <a:t>deductive databases </a:t>
            </a:r>
            <a:r>
              <a:rPr lang="en-US" sz="3200" dirty="0" smtClean="0"/>
              <a:t>(90s)</a:t>
            </a:r>
          </a:p>
          <a:p>
            <a:pPr lvl="1"/>
            <a:r>
              <a:rPr lang="en-US" sz="3200" dirty="0" smtClean="0"/>
              <a:t>Making a comeback in data integration, machine learning and cloud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06" y="4516804"/>
            <a:ext cx="1029983" cy="1532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2" y="4516804"/>
            <a:ext cx="1488988" cy="1116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10" y="4831031"/>
            <a:ext cx="887941" cy="1345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60" y="4831031"/>
            <a:ext cx="1083023" cy="13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Datalog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630274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9048" y="1617735"/>
            <a:ext cx="5236302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Description,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3" y="2367847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over 18?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8456" y="3709695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4704" y="3914415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475" y="4628982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8456" y="4499190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779" y="5600282"/>
            <a:ext cx="125491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Datalog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7009" y="5480135"/>
            <a:ext cx="6938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R1(Name, Age) :- User(UID, Name, Age), Event(_,_,_,_,_,_,UID,_)</a:t>
            </a:r>
          </a:p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R(Name)           :- R1(Name, Age) </a:t>
            </a:r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Age &gt; 18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7009" y="2957408"/>
            <a:ext cx="6898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FROM Event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(SELECT UID FROM User WHERE Age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475" y="2983429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SQL: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br>
              <a:rPr lang="en-US" dirty="0" smtClean="0"/>
            </a:br>
            <a:r>
              <a:rPr lang="en-US" dirty="0" smtClean="0"/>
              <a:t>Relational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not Turing-complete</a:t>
            </a:r>
          </a:p>
          <a:p>
            <a:pPr lvl="1"/>
            <a:r>
              <a:rPr lang="en-US" sz="3200" dirty="0" smtClean="0"/>
              <a:t>Some don’t have loops and recursions</a:t>
            </a:r>
          </a:p>
          <a:p>
            <a:pPr lvl="1"/>
            <a:r>
              <a:rPr lang="en-US" sz="3200" dirty="0" smtClean="0"/>
              <a:t>Not general-purpose PLs</a:t>
            </a:r>
          </a:p>
          <a:p>
            <a:r>
              <a:rPr lang="en-US" sz="3600" dirty="0" smtClean="0"/>
              <a:t>However, are increasingly used within other general-purpose PLs to query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(∩)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More SQL!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Most widely used formalization for manipulating structured data</a:t>
            </a:r>
          </a:p>
          <a:p>
            <a:r>
              <a:rPr lang="en-US" sz="3600" dirty="0" smtClean="0"/>
              <a:t>Main components of </a:t>
            </a:r>
            <a:r>
              <a:rPr lang="en-US" sz="3600" dirty="0" smtClean="0"/>
              <a:t>RA</a:t>
            </a:r>
            <a:endParaRPr lang="en-US" sz="3600" dirty="0" smtClean="0"/>
          </a:p>
          <a:p>
            <a:pPr lvl="1"/>
            <a:r>
              <a:rPr lang="en-US" sz="3200" dirty="0" smtClean="0"/>
              <a:t>Operands: relations</a:t>
            </a:r>
            <a:endParaRPr lang="en-US" sz="3200" dirty="0" smtClean="0"/>
          </a:p>
          <a:p>
            <a:pPr lvl="1"/>
            <a:r>
              <a:rPr lang="en-US" sz="3200" dirty="0" smtClean="0"/>
              <a:t>Operations: basic, derived and auxiliary</a:t>
            </a:r>
            <a:endParaRPr lang="en-US" sz="3200" dirty="0" smtClean="0"/>
          </a:p>
          <a:p>
            <a:pPr lvl="1"/>
            <a:r>
              <a:rPr lang="en-US" sz="3200" dirty="0" smtClean="0"/>
              <a:t>Properties </a:t>
            </a:r>
            <a:r>
              <a:rPr lang="en-US" sz="3200" dirty="0"/>
              <a:t>of </a:t>
            </a:r>
            <a:r>
              <a:rPr lang="en-US" sz="3200" dirty="0" smtClean="0"/>
              <a:t>operations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 smtClean="0"/>
              <a:t>Projection (𝜋)</a:t>
            </a:r>
          </a:p>
          <a:p>
            <a:r>
              <a:rPr lang="en-US" sz="3600" dirty="0" smtClean="0"/>
              <a:t>Cartesian product (×)</a:t>
            </a:r>
            <a:endParaRPr lang="en-US" dirty="0" smtClean="0"/>
          </a:p>
          <a:p>
            <a:r>
              <a:rPr lang="en-US" sz="3600" dirty="0" smtClean="0"/>
              <a:t>Set operations</a:t>
            </a:r>
          </a:p>
          <a:p>
            <a:pPr lvl="1"/>
            <a:r>
              <a:rPr lang="en-US" sz="3200" dirty="0" smtClean="0"/>
              <a:t>Union (∪)</a:t>
            </a:r>
          </a:p>
          <a:p>
            <a:pPr lvl="1"/>
            <a:r>
              <a:rPr lang="en-US" sz="3200" dirty="0" smtClean="0"/>
              <a:t>Difference 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and Auxiliary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Renaming (𝜌)</a:t>
            </a:r>
          </a:p>
          <a:p>
            <a:r>
              <a:rPr lang="en-US" sz="3600" dirty="0" smtClean="0"/>
              <a:t>Join (</a:t>
            </a:r>
            <a:r>
              <a:rPr lang="en-US" sz="3600" dirty="0"/>
              <a:t>⨝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Set </a:t>
            </a:r>
            <a:r>
              <a:rPr lang="en-US" sz="3600" dirty="0"/>
              <a:t>operations</a:t>
            </a:r>
          </a:p>
          <a:p>
            <a:pPr lvl="1"/>
            <a:r>
              <a:rPr lang="en-US" sz="3200" dirty="0" smtClean="0"/>
              <a:t>Intersection (∩)</a:t>
            </a:r>
          </a:p>
          <a:p>
            <a:pPr lvl="1"/>
            <a:r>
              <a:rPr lang="en-US" sz="3200" dirty="0" smtClean="0"/>
              <a:t>Division (/)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One of the most important and well-studied operations in relational databases</a:t>
            </a:r>
          </a:p>
          <a:p>
            <a:r>
              <a:rPr lang="en-US" sz="3600" dirty="0" smtClean="0"/>
              <a:t>Comes in various flavors</a:t>
            </a:r>
          </a:p>
          <a:p>
            <a:pPr lvl="1"/>
            <a:r>
              <a:rPr lang="en-US" sz="3200" dirty="0" smtClean="0"/>
              <a:t>Theta join</a:t>
            </a:r>
          </a:p>
          <a:p>
            <a:pPr lvl="1"/>
            <a:r>
              <a:rPr lang="en-US" sz="3200" dirty="0" smtClean="0"/>
              <a:t>Natural join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</a:p>
          <a:p>
            <a:pPr lvl="1"/>
            <a:r>
              <a:rPr lang="en-US" sz="3200" dirty="0" smtClean="0"/>
              <a:t>Semi-join</a:t>
            </a:r>
          </a:p>
          <a:p>
            <a:pPr lvl="1"/>
            <a:r>
              <a:rPr lang="en-US" sz="3200" dirty="0" smtClean="0"/>
              <a:t>Inner join</a:t>
            </a:r>
          </a:p>
          <a:p>
            <a:pPr lvl="1"/>
            <a:r>
              <a:rPr lang="en-US" sz="3200" dirty="0" smtClean="0"/>
              <a:t>Outer join</a:t>
            </a:r>
          </a:p>
          <a:p>
            <a:pPr lvl="1"/>
            <a:r>
              <a:rPr lang="en-US" sz="3200" dirty="0" smtClean="0"/>
              <a:t>Anti-join</a:t>
            </a:r>
          </a:p>
          <a:p>
            <a:pPr lvl="1"/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all the combinations of </a:t>
            </a:r>
            <a:r>
              <a:rPr lang="en-US" sz="3600" dirty="0"/>
              <a:t>R</a:t>
            </a:r>
            <a:r>
              <a:rPr lang="en-US" sz="3600" baseline="-25000" dirty="0"/>
              <a:t>1</a:t>
            </a:r>
            <a:r>
              <a:rPr lang="en-US" sz="3600" dirty="0"/>
              <a:t> and R</a:t>
            </a:r>
            <a:r>
              <a:rPr lang="en-US" sz="3600" baseline="-25000" dirty="0"/>
              <a:t>2</a:t>
            </a:r>
            <a:r>
              <a:rPr lang="en-US" sz="3600" dirty="0"/>
              <a:t> tuples which </a:t>
            </a:r>
            <a:r>
              <a:rPr lang="en-US" sz="3600" dirty="0" smtClean="0"/>
              <a:t>satisfy the join condition 𝜃</a:t>
            </a:r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𝜃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 smtClean="0"/>
              <a:t>𝜃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  <a:endParaRPr lang="en-US" sz="2800" dirty="0" smtClean="0"/>
          </a:p>
          <a:p>
            <a:pPr lvl="1"/>
            <a:r>
              <a:rPr lang="en-US" sz="3200" dirty="0" smtClean="0"/>
              <a:t>Condition 𝜃: a Boolean condition on 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An,B1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65832</TotalTime>
  <Words>2655</Words>
  <Application>Microsoft Macintosh PowerPoint</Application>
  <PresentationFormat>On-screen Show (4:3)</PresentationFormat>
  <Paragraphs>774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Courier New</vt:lpstr>
      <vt:lpstr>Linux Libertine</vt:lpstr>
      <vt:lpstr>Arial</vt:lpstr>
      <vt:lpstr>4by3DefaultTheme</vt:lpstr>
      <vt:lpstr>Database Management Systems (CS 564)</vt:lpstr>
      <vt:lpstr>Relational Algebra: Foundations of Operating on Relational Data</vt:lpstr>
      <vt:lpstr>Building a Data-Driven Application</vt:lpstr>
      <vt:lpstr>Query Processing Pipeline</vt:lpstr>
      <vt:lpstr>Relational Algebra (RA)</vt:lpstr>
      <vt:lpstr>Basic Relational Operations</vt:lpstr>
      <vt:lpstr>Derived and Auxiliary Relational Operations</vt:lpstr>
      <vt:lpstr>Join</vt:lpstr>
      <vt:lpstr>Theta Join</vt:lpstr>
      <vt:lpstr>Theta Join (Cont.)</vt:lpstr>
      <vt:lpstr>Review Exercise</vt:lpstr>
      <vt:lpstr>Inner vs. Outer Join</vt:lpstr>
      <vt:lpstr>Left Outer Join</vt:lpstr>
      <vt:lpstr>Division</vt:lpstr>
      <vt:lpstr>Division (Cont.)</vt:lpstr>
      <vt:lpstr>Recap:  Relational Operations</vt:lpstr>
      <vt:lpstr>A Complete Set of RA Operations</vt:lpstr>
      <vt:lpstr>Extended RA Operations</vt:lpstr>
      <vt:lpstr>Aggregate Functions and Grouping</vt:lpstr>
      <vt:lpstr>Aggregate Functions and Grouping (Cont.)</vt:lpstr>
      <vt:lpstr>Generalized Projection</vt:lpstr>
      <vt:lpstr>Generalized Projection (Cont.)</vt:lpstr>
      <vt:lpstr>Sort</vt:lpstr>
      <vt:lpstr>Sort (Cont.)</vt:lpstr>
      <vt:lpstr>Duplicate Elimination</vt:lpstr>
      <vt:lpstr>Duplicate Elimination (Cont.)</vt:lpstr>
      <vt:lpstr>RA Limitations</vt:lpstr>
      <vt:lpstr>RA Queries</vt:lpstr>
      <vt:lpstr>Representing RA Queries</vt:lpstr>
      <vt:lpstr>Query Examples</vt:lpstr>
      <vt:lpstr>Query Examples (Cont.)</vt:lpstr>
      <vt:lpstr>Alternative Plans</vt:lpstr>
      <vt:lpstr>Alternative Plans (Cont.)</vt:lpstr>
      <vt:lpstr>Query Examples (Cont.)</vt:lpstr>
      <vt:lpstr>Query Examples (Cont.)</vt:lpstr>
      <vt:lpstr>Query Examples (Cont.)</vt:lpstr>
      <vt:lpstr>Query Examples (Cont.)</vt:lpstr>
      <vt:lpstr>Query Examples (Cont.)</vt:lpstr>
      <vt:lpstr>Other Relational  Languages</vt:lpstr>
      <vt:lpstr>TRC Example</vt:lpstr>
      <vt:lpstr>Other Relational  Languages (Cont.)</vt:lpstr>
      <vt:lpstr>Datalog Example</vt:lpstr>
      <vt:lpstr>Limitations of  Relational Languages</vt:lpstr>
      <vt:lpstr>Recap:  Relational Operations</vt:lpstr>
      <vt:lpstr>More SQL!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1214</cp:revision>
  <cp:lastPrinted>2017-09-26T05:39:05Z</cp:lastPrinted>
  <dcterms:created xsi:type="dcterms:W3CDTF">2017-08-17T19:27:17Z</dcterms:created>
  <dcterms:modified xsi:type="dcterms:W3CDTF">2017-10-04T18:37:39Z</dcterms:modified>
</cp:coreProperties>
</file>