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0" r:id="rId13"/>
    <p:sldId id="30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4" r:id="rId26"/>
    <p:sldId id="295" r:id="rId27"/>
    <p:sldId id="296" r:id="rId28"/>
    <p:sldId id="297" r:id="rId29"/>
    <p:sldId id="298" r:id="rId30"/>
    <p:sldId id="303" r:id="rId31"/>
    <p:sldId id="304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6" id="{B03D0D13-5FFE-A84D-9439-5934219D1B86}">
          <p14:sldIdLst>
            <p14:sldId id="256"/>
          </p14:sldIdLst>
        </p14:section>
        <p14:section name="Lecture 6 &gt; Functional Dependencies" id="{142615CA-BD94-7447-BECB-5A43967E34AA}">
          <p14:sldIdLst>
            <p14:sldId id="269"/>
            <p14:sldId id="257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  <p14:section name="Lecture 6 &gt; Functional Dependency" id="{C2F47D6A-E803-3B45-B503-4A99B620E69D}">
          <p14:sldIdLst>
            <p14:sldId id="282"/>
            <p14:sldId id="280"/>
            <p14:sldId id="30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303"/>
            <p14:sldId id="30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4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2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9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</a:t>
            </a:r>
            <a:r>
              <a:rPr lang="en-US" dirty="0"/>
              <a:t>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Schema Refinement:</a:t>
            </a:r>
            <a:br>
              <a:rPr lang="en-US" dirty="0"/>
            </a:br>
            <a:r>
              <a:rPr lang="en-US" dirty="0"/>
              <a:t>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Detect anomalies</a:t>
            </a:r>
          </a:p>
          <a:p>
            <a:pPr lvl="1"/>
            <a:r>
              <a:rPr lang="en-US" sz="3200" dirty="0"/>
              <a:t>Find FDs in the </a:t>
            </a:r>
            <a:r>
              <a:rPr lang="en-US" sz="3200" dirty="0" smtClean="0"/>
              <a:t>relations’ schemas</a:t>
            </a:r>
            <a:endParaRPr lang="en-US" sz="3200" dirty="0"/>
          </a:p>
          <a:p>
            <a:pPr lvl="1"/>
            <a:r>
              <a:rPr lang="en-US" sz="3200" dirty="0"/>
              <a:t>Apply Armstrong’s axioms to expand these FDs</a:t>
            </a:r>
          </a:p>
          <a:p>
            <a:pPr lvl="1"/>
            <a:r>
              <a:rPr lang="en-US" sz="3200" dirty="0"/>
              <a:t>Use the FDs to find the anomalies in the </a:t>
            </a:r>
            <a:r>
              <a:rPr lang="en-US" sz="3200" dirty="0" smtClean="0"/>
              <a:t>schemas</a:t>
            </a:r>
            <a:endParaRPr lang="en-US" sz="3200" dirty="0"/>
          </a:p>
          <a:p>
            <a:r>
              <a:rPr lang="en-US" sz="3600" dirty="0"/>
              <a:t>Remove anomalies</a:t>
            </a:r>
          </a:p>
          <a:p>
            <a:pPr lvl="1"/>
            <a:r>
              <a:rPr lang="en-US" sz="3200" dirty="0"/>
              <a:t>Decompose the </a:t>
            </a:r>
            <a:r>
              <a:rPr lang="en-US" sz="3200" dirty="0" smtClean="0"/>
              <a:t>anomalous schemas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 𝓡(J, K, </a:t>
            </a:r>
            <a:r>
              <a:rPr lang="en-US" sz="3600" dirty="0"/>
              <a:t>L) be </a:t>
            </a:r>
            <a:r>
              <a:rPr lang="en-US" sz="3600" dirty="0" smtClean="0"/>
              <a:t>a </a:t>
            </a:r>
            <a:r>
              <a:rPr lang="en-US" sz="3600" dirty="0"/>
              <a:t>relational </a:t>
            </a:r>
            <a:r>
              <a:rPr lang="en-US" sz="3600" dirty="0" smtClean="0"/>
              <a:t>schema</a:t>
            </a:r>
          </a:p>
          <a:p>
            <a:pPr lvl="1"/>
            <a:r>
              <a:rPr lang="en-US" sz="3200" dirty="0" smtClean="0"/>
              <a:t>J, K and L are sets of attributes</a:t>
            </a:r>
          </a:p>
          <a:p>
            <a:endParaRPr lang="en-US" sz="1800" dirty="0" smtClean="0"/>
          </a:p>
          <a:p>
            <a:r>
              <a:rPr lang="en-US" sz="3600" dirty="0" smtClean="0"/>
              <a:t>A functional dependency </a:t>
            </a:r>
            <a:r>
              <a:rPr lang="en-US" sz="3600" b="1" dirty="0" smtClean="0"/>
              <a:t>J → K</a:t>
            </a:r>
            <a:r>
              <a:rPr lang="en-US" sz="3600" dirty="0" smtClean="0"/>
              <a:t> holds if and only if for any instance R of </a:t>
            </a:r>
            <a:r>
              <a:rPr lang="en-US" sz="3600" dirty="0"/>
              <a:t>𝓡(J, K, L</a:t>
            </a:r>
            <a:r>
              <a:rPr lang="en-US" sz="3600" dirty="0" smtClean="0"/>
              <a:t>) and for any pair of tuples t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and t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in 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.J =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.J </a:t>
            </a:r>
            <a:r>
              <a:rPr lang="en-US" sz="3600" b="1" dirty="0" smtClean="0"/>
              <a:t>⇒</a:t>
            </a:r>
            <a:r>
              <a:rPr lang="en-US" sz="3600" dirty="0" smtClean="0"/>
              <a:t>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.K </a:t>
            </a:r>
            <a:r>
              <a:rPr lang="en-US" sz="3600" dirty="0"/>
              <a:t>=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2248" y="2901819"/>
            <a:ext cx="1838557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“J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determines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K”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695699"/>
            <a:ext cx="7886700" cy="348126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Functional dependencies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SecID</a:t>
            </a:r>
            <a:r>
              <a:rPr lang="en-US" sz="2000" dirty="0" smtClean="0"/>
              <a:t> → CID, Name, Credits, Department, Semester, Year, Instructor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CID → Name</a:t>
            </a:r>
            <a:r>
              <a:rPr lang="en-US" sz="2000" dirty="0"/>
              <a:t>, Credits, </a:t>
            </a:r>
            <a:r>
              <a:rPr lang="en-US" sz="2000" dirty="0" smtClean="0"/>
              <a:t>Department</a:t>
            </a:r>
          </a:p>
          <a:p>
            <a:pPr marL="0" indent="0">
              <a:buNone/>
            </a:pPr>
            <a:r>
              <a:rPr lang="en-US" sz="2000" dirty="0" err="1" smtClean="0"/>
              <a:t>SecID</a:t>
            </a:r>
            <a:r>
              <a:rPr lang="en-US" sz="2000" dirty="0" smtClean="0"/>
              <a:t>, </a:t>
            </a:r>
            <a:r>
              <a:rPr lang="en-US" sz="2000" dirty="0"/>
              <a:t>CID </a:t>
            </a:r>
            <a:r>
              <a:rPr lang="en-US" sz="2000" dirty="0" smtClean="0"/>
              <a:t>→ Name</a:t>
            </a:r>
            <a:r>
              <a:rPr lang="en-US" sz="2000" dirty="0"/>
              <a:t>, Credits, Department, Semester, Year, Instructor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3200" dirty="0" smtClean="0"/>
              <a:t>A FD is a property of the application for which the database is designed</a:t>
            </a:r>
          </a:p>
          <a:p>
            <a:pPr lvl="1"/>
            <a:r>
              <a:rPr lang="en-US" dirty="0" smtClean="0"/>
              <a:t>e.g. we might know that CID </a:t>
            </a:r>
            <a:r>
              <a:rPr lang="en-US" dirty="0"/>
              <a:t>→ </a:t>
            </a:r>
            <a:r>
              <a:rPr lang="en-US" dirty="0" smtClean="0"/>
              <a:t>Instructor</a:t>
            </a:r>
          </a:p>
          <a:p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035" y="1609887"/>
            <a:ext cx="7209064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b="1" dirty="0" err="1" smtClean="0"/>
              <a:t>CourseSection</a:t>
            </a:r>
            <a:r>
              <a:rPr lang="en-US" sz="2800" dirty="0" smtClean="0"/>
              <a:t>(CID, </a:t>
            </a:r>
            <a:r>
              <a:rPr lang="en-US" sz="2800" dirty="0" err="1" smtClean="0"/>
              <a:t>SecID</a:t>
            </a:r>
            <a:r>
              <a:rPr lang="en-US" sz="2800" dirty="0" smtClean="0"/>
              <a:t>, </a:t>
            </a:r>
            <a:r>
              <a:rPr lang="en-US" sz="2800" dirty="0" err="1" smtClean="0"/>
              <a:t>CourseName</a:t>
            </a:r>
            <a:r>
              <a:rPr lang="en-US" sz="2800" dirty="0" smtClean="0"/>
              <a:t>, Credits, Department, Semester, Year, Instructor)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4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28439"/>
            <a:ext cx="7886700" cy="44485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Every key constraints is a FD!</a:t>
            </a:r>
            <a:endParaRPr lang="en-US" dirty="0"/>
          </a:p>
          <a:p>
            <a:r>
              <a:rPr lang="en-US" sz="3200" dirty="0" smtClean="0"/>
              <a:t>Reminder</a:t>
            </a:r>
          </a:p>
          <a:p>
            <a:pPr lvl="1"/>
            <a:r>
              <a:rPr lang="en-US" sz="2800" dirty="0" smtClean="0"/>
              <a:t>Superkey: </a:t>
            </a:r>
            <a:r>
              <a:rPr lang="en-US" sz="2800" dirty="0"/>
              <a:t>a subset of attributes uniquely identifying </a:t>
            </a:r>
            <a:r>
              <a:rPr lang="en-US" sz="2800" dirty="0" smtClean="0"/>
              <a:t>(i.e. determining all the attributes of) each </a:t>
            </a:r>
            <a:r>
              <a:rPr lang="en-US" sz="2800" dirty="0"/>
              <a:t>tuple</a:t>
            </a:r>
          </a:p>
          <a:p>
            <a:pPr lvl="1"/>
            <a:r>
              <a:rPr lang="en-US" sz="2800" dirty="0" smtClean="0"/>
              <a:t>Key</a:t>
            </a:r>
            <a:r>
              <a:rPr lang="en-US" sz="2800" dirty="0"/>
              <a:t>: a minimal/irreducible superkey</a:t>
            </a:r>
          </a:p>
          <a:p>
            <a:pPr lvl="1"/>
            <a:r>
              <a:rPr lang="en-US" sz="2800" dirty="0" smtClean="0"/>
              <a:t>Candidate </a:t>
            </a:r>
            <a:r>
              <a:rPr lang="en-US" sz="2800" dirty="0"/>
              <a:t>key: any of the set of keys of a relation</a:t>
            </a:r>
          </a:p>
          <a:p>
            <a:pPr lvl="1"/>
            <a:r>
              <a:rPr lang="en-US" sz="2800" dirty="0"/>
              <a:t>Primary key: a designated candidate key of a relation</a:t>
            </a:r>
          </a:p>
          <a:p>
            <a:pPr lvl="1"/>
            <a:endParaRPr lang="en-US" sz="2800" dirty="0" smtClean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64" y="1722103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38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 smtClean="0"/>
              <a:t>Suppose you want to inspect the FD </a:t>
            </a:r>
            <a:br>
              <a:rPr lang="en-US" sz="3600" dirty="0" smtClean="0"/>
            </a:br>
            <a:r>
              <a:rPr lang="en-US" sz="3600" dirty="0" smtClean="0"/>
              <a:t>J </a:t>
            </a:r>
            <a:r>
              <a:rPr lang="en-US" sz="3600" dirty="0"/>
              <a:t>→ K for </a:t>
            </a:r>
            <a:r>
              <a:rPr lang="en-US" sz="3600" dirty="0" smtClean="0"/>
              <a:t>relation R with schema </a:t>
            </a:r>
            <a:br>
              <a:rPr lang="en-US" sz="3600" dirty="0" smtClean="0"/>
            </a:br>
            <a:r>
              <a:rPr lang="en-US" sz="3600" dirty="0" smtClean="0"/>
              <a:t>𝓡</a:t>
            </a:r>
            <a:r>
              <a:rPr lang="en-US" sz="3600" dirty="0"/>
              <a:t>(J, K, L</a:t>
            </a:r>
            <a:r>
              <a:rPr lang="en-US" sz="3600" dirty="0" smtClean="0"/>
              <a:t>) </a:t>
            </a:r>
          </a:p>
          <a:p>
            <a:pPr marL="228600" lvl="1">
              <a:spcBef>
                <a:spcPts val="1000"/>
              </a:spcBef>
            </a:pPr>
            <a:r>
              <a:rPr lang="en-US" sz="3600" dirty="0" smtClean="0"/>
              <a:t>Example procedure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Remove attributes in L from all R tuples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the remaining relation is many-to-one, then FD is probably valid</a:t>
            </a:r>
          </a:p>
          <a:p>
            <a:pPr lvl="2"/>
            <a:r>
              <a:rPr lang="en-US" sz="2800" dirty="0" smtClean="0"/>
              <a:t>i.e. if each combination of J values corresponds to exactly one combination of K values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not, then the FD is definitely invalid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34499"/>
              </p:ext>
            </p:extLst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84883"/>
              </p:ext>
            </p:extLst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43" y="5038286"/>
            <a:ext cx="2209007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Instructor </a:t>
            </a:r>
            <a:r>
              <a:rPr 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CID?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Easy-to-spot FDs: using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Refresher: a key of a relationship R is an irreducible subset of R’s attributes which uniquely identify each tuple in R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i.e. the key </a:t>
            </a:r>
            <a:r>
              <a:rPr lang="en-US" sz="3000" i="1" dirty="0" smtClean="0"/>
              <a:t>determines</a:t>
            </a:r>
            <a:r>
              <a:rPr lang="en-US" sz="3000" dirty="0" smtClean="0"/>
              <a:t> all the other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</a:t>
            </a:r>
            <a:br>
              <a:rPr lang="en-US" sz="3400" dirty="0" smtClean="0"/>
            </a:br>
            <a:r>
              <a:rPr lang="en-US" sz="3400" dirty="0" err="1" smtClean="0"/>
              <a:t>SecID</a:t>
            </a:r>
            <a:r>
              <a:rPr lang="en-US" sz="3400" dirty="0" smtClean="0"/>
              <a:t> </a:t>
            </a:r>
            <a:r>
              <a:rPr lang="en-US" sz="3400" dirty="0"/>
              <a:t>→ </a:t>
            </a:r>
            <a:r>
              <a:rPr lang="en-US" sz="3400" dirty="0" smtClean="0"/>
              <a:t>CID, Semester, Year, Instructor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/>
              <a:t>From which we can also infer that</a:t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CID /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Semester </a:t>
            </a:r>
            <a:r>
              <a:rPr lang="en-US" sz="3400" dirty="0"/>
              <a:t>/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CID, </a:t>
            </a:r>
            <a:r>
              <a:rPr lang="en-US" sz="3400" dirty="0" smtClean="0"/>
              <a:t>Year / 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Closure of FD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More generally, 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we want to know the set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r>
              <a:rPr lang="en-US" sz="3400" i="1" dirty="0" smtClean="0"/>
              <a:t> </a:t>
            </a:r>
            <a:r>
              <a:rPr lang="en-US" sz="3400" dirty="0" smtClean="0"/>
              <a:t>of all the FDs that are logically implied by </a:t>
            </a:r>
            <a:r>
              <a:rPr lang="en-US" sz="3400" i="1" dirty="0" smtClean="0"/>
              <a:t>S</a:t>
            </a:r>
            <a:r>
              <a:rPr lang="en-US" sz="3400" dirty="0" smtClean="0"/>
              <a:t>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We call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the </a:t>
            </a:r>
            <a:r>
              <a:rPr lang="en-US" sz="3400" i="1" dirty="0" smtClean="0"/>
              <a:t>closure </a:t>
            </a:r>
            <a:r>
              <a:rPr lang="en-US" sz="3400" dirty="0" smtClean="0"/>
              <a:t>of </a:t>
            </a:r>
            <a:r>
              <a:rPr lang="en-US" sz="3400" i="1" dirty="0" smtClean="0"/>
              <a:t>S</a:t>
            </a:r>
            <a:endParaRPr lang="en-US" sz="3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Given </a:t>
            </a:r>
            <a:r>
              <a:rPr lang="en-US" sz="3400" i="1" dirty="0" smtClean="0"/>
              <a:t>S</a:t>
            </a:r>
            <a:r>
              <a:rPr lang="en-US" sz="3400" dirty="0" smtClean="0"/>
              <a:t>, find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using </a:t>
            </a:r>
            <a:r>
              <a:rPr lang="en-US" sz="3400" i="1" dirty="0" smtClean="0"/>
              <a:t>Armstrong’s axioms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X, Y and Z be three sets of attributes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1 (</a:t>
            </a:r>
            <a:r>
              <a:rPr lang="en-US" sz="3400" b="1" dirty="0" smtClean="0"/>
              <a:t>Reflexivity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Y ⊆ X ⇒ X → Y (called a </a:t>
            </a:r>
            <a:r>
              <a:rPr lang="en-US" sz="3000" i="1" dirty="0"/>
              <a:t>trivial FD</a:t>
            </a:r>
            <a:r>
              <a:rPr lang="en-US" sz="30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{Semester} ⊆ {Semester</a:t>
            </a:r>
            <a:r>
              <a:rPr lang="en-US" sz="3000" dirty="0"/>
              <a:t>, </a:t>
            </a:r>
            <a:r>
              <a:rPr lang="en-US" sz="3000" dirty="0" smtClean="0"/>
              <a:t>Year} </a:t>
            </a:r>
            <a:r>
              <a:rPr lang="en-US" sz="3000" dirty="0"/>
              <a:t>⇒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{Semester, Year} → {Semester}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As seen before, we usually write the above FD as Semester</a:t>
            </a:r>
            <a:r>
              <a:rPr lang="en-US" sz="3000" dirty="0"/>
              <a:t>, </a:t>
            </a:r>
            <a:r>
              <a:rPr lang="en-US" sz="3000" dirty="0" smtClean="0"/>
              <a:t>Year </a:t>
            </a:r>
            <a:r>
              <a:rPr lang="en-US" sz="3000" dirty="0"/>
              <a:t>→ </a:t>
            </a:r>
            <a:r>
              <a:rPr lang="en-US" sz="3000" dirty="0" smtClean="0"/>
              <a:t>Semester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Schema Refinement: Escaping Data Traps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“Perfection is achieved not when there is nothing more to add,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but when there is nothing left to take away.”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A. de Saint-Exupery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2 (</a:t>
            </a:r>
            <a:r>
              <a:rPr lang="en-US" sz="3400" b="1" dirty="0" smtClean="0"/>
              <a:t>Augmentation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Y </a:t>
            </a:r>
            <a:r>
              <a:rPr lang="en-US" sz="3000" dirty="0" smtClean="0"/>
              <a:t>⇒ XZ </a:t>
            </a:r>
            <a:r>
              <a:rPr lang="en-US" sz="3000" dirty="0"/>
              <a:t>→ </a:t>
            </a:r>
            <a:r>
              <a:rPr lang="en-US" sz="3000" dirty="0" smtClean="0"/>
              <a:t>YZ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 smtClean="0"/>
              <a:t>SecID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Instructor ⇒ </a:t>
            </a:r>
            <a:br>
              <a:rPr lang="en-US" sz="2400" dirty="0" smtClean="0"/>
            </a:br>
            <a:r>
              <a:rPr lang="en-US" sz="2400" dirty="0" err="1" smtClean="0"/>
              <a:t>SecID</a:t>
            </a:r>
            <a:r>
              <a:rPr lang="en-US" sz="2400" dirty="0" smtClean="0"/>
              <a:t>, Semester, Year → Instructor, </a:t>
            </a:r>
            <a:r>
              <a:rPr lang="en-US" sz="2400" dirty="0"/>
              <a:t>Semester, </a:t>
            </a:r>
            <a:r>
              <a:rPr lang="en-US" sz="2400" dirty="0" smtClean="0"/>
              <a:t>Year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3 (</a:t>
            </a:r>
            <a:r>
              <a:rPr lang="en-US" sz="3400" b="1" dirty="0" smtClean="0"/>
              <a:t>Transitivity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</a:t>
            </a:r>
            <a:r>
              <a:rPr lang="en-US" sz="3000" dirty="0" smtClean="0"/>
              <a:t>Y</a:t>
            </a:r>
            <a:r>
              <a:rPr lang="en-US" sz="3000" dirty="0"/>
              <a:t> </a:t>
            </a:r>
            <a:r>
              <a:rPr lang="en-US" sz="3000" dirty="0" smtClean="0"/>
              <a:t>and Y </a:t>
            </a:r>
            <a:r>
              <a:rPr lang="en-US" sz="3000" dirty="0"/>
              <a:t>→ </a:t>
            </a:r>
            <a:r>
              <a:rPr lang="en-US" sz="3000" dirty="0" smtClean="0"/>
              <a:t>Z ⇒ X </a:t>
            </a:r>
            <a:r>
              <a:rPr lang="en-US" sz="3000" dirty="0"/>
              <a:t>→ </a:t>
            </a:r>
            <a:r>
              <a:rPr lang="en-U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err="1" smtClean="0"/>
              <a:t>SecID</a:t>
            </a:r>
            <a:r>
              <a:rPr lang="en-US" sz="3000" dirty="0" smtClean="0"/>
              <a:t> </a:t>
            </a:r>
            <a:r>
              <a:rPr lang="en-US" sz="3000" dirty="0"/>
              <a:t>→ </a:t>
            </a:r>
            <a:r>
              <a:rPr lang="en-US" sz="3000" dirty="0" smtClean="0"/>
              <a:t>CID and CID </a:t>
            </a:r>
            <a:r>
              <a:rPr lang="en-US" sz="3000" dirty="0"/>
              <a:t>→ </a:t>
            </a:r>
            <a:r>
              <a:rPr lang="en-US" sz="3000" dirty="0" smtClean="0"/>
              <a:t>Textbook ⇒</a:t>
            </a:r>
            <a:br>
              <a:rPr lang="en-US" sz="3000" dirty="0" smtClean="0"/>
            </a:br>
            <a:r>
              <a:rPr lang="en-US" sz="3000" dirty="0" err="1" smtClean="0"/>
              <a:t>SecID</a:t>
            </a:r>
            <a:r>
              <a:rPr lang="en-US" sz="3000" dirty="0" smtClean="0"/>
              <a:t> → Textbook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apply the three axioms above repeatedly to </a:t>
            </a:r>
            <a:r>
              <a:rPr lang="en-US" sz="3400" i="1" dirty="0" smtClean="0"/>
              <a:t>S</a:t>
            </a:r>
            <a:r>
              <a:rPr lang="en-US" sz="3400" dirty="0" smtClean="0"/>
              <a:t> in order to obtain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2322" y="3396715"/>
            <a:ext cx="5999356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i="1" dirty="0" smtClean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loop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f in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reflexivity and augmentation rules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FDs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pair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of </a:t>
            </a:r>
            <a:r>
              <a:rPr lang="en-US" sz="2400" dirty="0"/>
              <a:t>FDs in </a:t>
            </a:r>
            <a:r>
              <a:rPr lang="en-US" sz="2400" i="1" dirty="0"/>
              <a:t>S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the transitivity </a:t>
            </a:r>
            <a:r>
              <a:rPr lang="en-US" sz="2400" dirty="0" smtClean="0"/>
              <a:t>rule </a:t>
            </a:r>
            <a:r>
              <a:rPr lang="en-US" sz="2400" dirty="0"/>
              <a:t>to f</a:t>
            </a:r>
            <a:r>
              <a:rPr lang="en-US" sz="2400" baseline="-25000" dirty="0"/>
              <a:t>1</a:t>
            </a:r>
            <a:r>
              <a:rPr lang="en-US" sz="2400" dirty="0"/>
              <a:t>,f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10530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Theorem: Armstrong’s axioms are </a:t>
            </a:r>
            <a:r>
              <a:rPr lang="en-US" sz="3400" i="1" dirty="0" smtClean="0"/>
              <a:t>sound</a:t>
            </a:r>
            <a:r>
              <a:rPr lang="en-US" sz="3400" dirty="0" smtClean="0"/>
              <a:t> and </a:t>
            </a:r>
            <a:r>
              <a:rPr lang="en-US" sz="3400" i="1" dirty="0" smtClean="0"/>
              <a:t>complete</a:t>
            </a:r>
            <a:endParaRPr lang="en-US" sz="34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Sound: any FD generated by applying these axioms to </a:t>
            </a:r>
            <a:r>
              <a:rPr lang="en-US" sz="2800" i="1" dirty="0" smtClean="0"/>
              <a:t>S</a:t>
            </a:r>
            <a:r>
              <a:rPr lang="en-US" sz="3000" dirty="0" smtClean="0"/>
              <a:t> holds for any relation satisfying FDs in </a:t>
            </a:r>
            <a:r>
              <a:rPr lang="en-US" sz="3000" i="1" dirty="0" smtClean="0"/>
              <a:t>S</a:t>
            </a:r>
            <a:endParaRPr lang="en-US" sz="30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Complete: repeated application of the axioms on </a:t>
            </a:r>
            <a:r>
              <a:rPr lang="en-US" sz="3200" i="1" dirty="0"/>
              <a:t>S </a:t>
            </a:r>
            <a:r>
              <a:rPr lang="en-US" sz="3000" dirty="0" smtClean="0"/>
              <a:t>will eventually generate all the FDs in </a:t>
            </a:r>
            <a:r>
              <a:rPr lang="en-US" sz="2800" i="1" dirty="0"/>
              <a:t>S</a:t>
            </a:r>
            <a:r>
              <a:rPr lang="en-US" sz="2800" i="1" baseline="30000" dirty="0" smtClean="0"/>
              <a:t>+</a:t>
            </a:r>
          </a:p>
          <a:p>
            <a:pPr marL="685800" lvl="2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Additional rules, which can be derived from Armstrong’s axioms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More convenient to use them than to derive them every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Union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X → Z  ⇒ X → YZ</a:t>
            </a:r>
          </a:p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Decomposition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YZ ⇒ X → Y and X → </a:t>
            </a:r>
            <a:r>
              <a:rPr lang="is-I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r>
              <a:rPr lang="is-IS" sz="3400" b="1" dirty="0" smtClean="0"/>
              <a:t>Pseudo-transitive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YZ → U  ⇒ XZ → U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09" y="2653215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83" y="2853603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Checking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Department},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59115" y="4747140"/>
            <a:ext cx="3825769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Any problems with this design?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59114" y="5317623"/>
            <a:ext cx="382576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NumEnrollments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redundant.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  a ⟶ b 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a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 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9341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Write a SQL DDL command to create a view on Section which would automatically compute the </a:t>
            </a:r>
            <a:r>
              <a:rPr lang="en-US" dirty="0" err="1" smtClean="0"/>
              <a:t>NumEnrollments</a:t>
            </a:r>
            <a:r>
              <a:rPr lang="en-US" dirty="0" smtClean="0"/>
              <a:t> column based on the the other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225700" y="1878835"/>
            <a:ext cx="2057400" cy="1923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727"/>
          <a:stretch/>
        </p:blipFill>
        <p:spPr>
          <a:xfrm>
            <a:off x="6617825" y="339823"/>
            <a:ext cx="1897525" cy="10802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1547" y="4011419"/>
            <a:ext cx="6575103" cy="2136132"/>
            <a:chOff x="898866" y="4169545"/>
            <a:chExt cx="6575103" cy="213613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98866" y="4169545"/>
              <a:ext cx="4769452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Student</a:t>
              </a:r>
              <a:r>
                <a:rPr lang="en-US" sz="1600" dirty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Name: string, Age: </a:t>
              </a:r>
              <a:r>
                <a:rPr lang="en-US" sz="1600" dirty="0" err="1"/>
                <a:t>int</a:t>
              </a:r>
              <a:r>
                <a:rPr lang="en-US" sz="1600" dirty="0"/>
                <a:t>, Major: string)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8867" y="4621732"/>
              <a:ext cx="5798876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Course</a:t>
              </a:r>
              <a:r>
                <a:rPr lang="en-US" sz="1600" dirty="0"/>
                <a:t>(CID: string, Name: string, Credits: </a:t>
              </a:r>
              <a:r>
                <a:rPr lang="en-US" sz="1600" dirty="0" err="1"/>
                <a:t>int</a:t>
              </a:r>
              <a:r>
                <a:rPr lang="en-US" sz="1600" dirty="0"/>
                <a:t>, Department: string)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98866" y="5070228"/>
              <a:ext cx="6575103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Section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CID: </a:t>
              </a:r>
              <a:r>
                <a:rPr lang="en-US" sz="1600" dirty="0"/>
                <a:t>string, </a:t>
              </a:r>
              <a:r>
                <a:rPr lang="en-US" sz="1600" dirty="0" smtClean="0"/>
                <a:t>Semester: string, Year: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Instructor: string)</a:t>
              </a:r>
              <a:endParaRPr lang="en-US" sz="16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98866" y="5967123"/>
              <a:ext cx="4260168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err="1" smtClean="0"/>
                <a:t>GradeReport</a:t>
              </a:r>
              <a:r>
                <a:rPr lang="en-US" sz="1600" dirty="0" smtClean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/>
                <a:t>int</a:t>
              </a:r>
              <a:r>
                <a:rPr lang="en-US" sz="1600" dirty="0" smtClean="0"/>
                <a:t>, Grade: string)</a:t>
              </a:r>
              <a:endParaRPr lang="en-US" sz="16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98866" y="5518627"/>
              <a:ext cx="3820330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Prerequisite</a:t>
              </a:r>
              <a:r>
                <a:rPr lang="en-US" sz="1600" dirty="0" smtClean="0"/>
                <a:t>(CID: </a:t>
              </a:r>
              <a:r>
                <a:rPr lang="en-US" sz="1600" dirty="0"/>
                <a:t>string,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PrereqID</a:t>
              </a:r>
              <a:r>
                <a:rPr lang="en-US" sz="1600" dirty="0" smtClean="0"/>
                <a:t>: string)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Exercise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24628"/>
            <a:ext cx="7886700" cy="4452335"/>
          </a:xfrm>
        </p:spPr>
        <p:txBody>
          <a:bodyPr>
            <a:normAutofit/>
          </a:bodyPr>
          <a:lstStyle/>
          <a:p>
            <a:pPr marL="0" marR="0" lvl="0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buNone/>
              <a:tabLst/>
              <a:defRPr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CREATE VIEW </a:t>
            </a:r>
            <a:r>
              <a:rPr lang="en-US" sz="2400" dirty="0" err="1">
                <a:latin typeface="Courier New" pitchFamily="49" charset="0"/>
                <a:ea typeface="+mj-ea"/>
                <a:cs typeface="Courier New" pitchFamily="49" charset="0"/>
              </a:rPr>
              <a:t>SectionWithEnrollments</a:t>
            </a: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AS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SELECT </a:t>
            </a:r>
            <a:r>
              <a:rPr lang="en-US" sz="2400" dirty="0" err="1">
                <a:latin typeface="Courier New" pitchFamily="49" charset="0"/>
                <a:ea typeface="+mj-ea"/>
                <a:cs typeface="Courier New" pitchFamily="49" charset="0"/>
              </a:rPr>
              <a:t>E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 E.CID,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E.Semester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E.Year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(SELECT COUNT(*)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   FROM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AS GR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   WHERE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GR.SecID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AS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NumEnrollments</a:t>
            </a:r>
            <a:endParaRPr lang="en-US" sz="2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FROM Section AS E;</a:t>
            </a:r>
            <a:endParaRPr lang="en-US" sz="2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What’s Wrong with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Redundant </a:t>
            </a:r>
            <a:r>
              <a:rPr lang="en-US" sz="3200" dirty="0" smtClean="0"/>
              <a:t>storage</a:t>
            </a:r>
          </a:p>
          <a:p>
            <a:pPr lvl="1"/>
            <a:r>
              <a:rPr lang="en-US" sz="2800" dirty="0" smtClean="0"/>
              <a:t>Costs money!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Insert </a:t>
            </a:r>
            <a:r>
              <a:rPr lang="en-US" sz="3200" dirty="0" smtClean="0"/>
              <a:t>anomalies</a:t>
            </a:r>
          </a:p>
          <a:p>
            <a:pPr lvl="1"/>
            <a:r>
              <a:rPr lang="en-US" sz="2800" dirty="0" smtClean="0"/>
              <a:t>Have </a:t>
            </a:r>
            <a:r>
              <a:rPr lang="en-US" sz="2800" dirty="0"/>
              <a:t>to insert other </a:t>
            </a:r>
            <a:r>
              <a:rPr lang="en-US" sz="2800" dirty="0" smtClean="0"/>
              <a:t>data or deal with NULLs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Delete anomalies</a:t>
            </a:r>
          </a:p>
          <a:p>
            <a:pPr lvl="1"/>
            <a:r>
              <a:rPr lang="en-US" sz="2800" dirty="0" smtClean="0"/>
              <a:t>May lose information by deleting all the copies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Update anomalies</a:t>
            </a:r>
          </a:p>
          <a:p>
            <a:pPr lvl="1"/>
            <a:r>
              <a:rPr lang="en-US" sz="2800" dirty="0"/>
              <a:t>If one </a:t>
            </a:r>
            <a:r>
              <a:rPr lang="en-US" sz="2800" dirty="0" smtClean="0"/>
              <a:t>copy </a:t>
            </a:r>
            <a:r>
              <a:rPr lang="en-US" sz="2800" dirty="0"/>
              <a:t>is updated, an inconsistency is created unless all other copies are </a:t>
            </a:r>
            <a:r>
              <a:rPr lang="en-US" sz="2800" dirty="0" smtClean="0"/>
              <a:t>updated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19515" y="4747140"/>
            <a:ext cx="5165370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types of anomaly might we have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9516" y="5317623"/>
            <a:ext cx="51653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Redundant storage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and update anomaly.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80428" y="4200562"/>
            <a:ext cx="1655177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the problem?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91852" y="4200562"/>
            <a:ext cx="350712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know CID, the values of Name, Credits and Department are fixed.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7" y="2189363"/>
            <a:ext cx="7462925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CourseSection</a:t>
            </a:r>
            <a:r>
              <a:rPr lang="en-US" dirty="0" smtClean="0"/>
              <a:t>(CID: </a:t>
            </a:r>
            <a:r>
              <a:rPr lang="en-US" dirty="0"/>
              <a:t>string, </a:t>
            </a:r>
            <a:r>
              <a:rPr lang="en-US" dirty="0" err="1"/>
              <a:t>SecID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CourseName</a:t>
            </a:r>
            <a:r>
              <a:rPr lang="en-US" dirty="0"/>
              <a:t>: string, Credits: </a:t>
            </a:r>
            <a:r>
              <a:rPr lang="en-US" dirty="0" err="1"/>
              <a:t>int</a:t>
            </a:r>
            <a:r>
              <a:rPr lang="en-US" dirty="0"/>
              <a:t>, Department: </a:t>
            </a:r>
            <a:r>
              <a:rPr lang="en-US" dirty="0" smtClean="0"/>
              <a:t>string, </a:t>
            </a:r>
            <a:r>
              <a:rPr lang="en-US" dirty="0"/>
              <a:t>Semester</a:t>
            </a:r>
            <a:r>
              <a:rPr lang="en-US" dirty="0" smtClean="0"/>
              <a:t>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460297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2978718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0427" y="5308310"/>
            <a:ext cx="5218549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i.e. there is a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functional dependency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between some of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CourseSection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non-key attributes.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functional dependency (FD) is a form of constraint</a:t>
            </a:r>
          </a:p>
          <a:p>
            <a:pPr lvl="1"/>
            <a:r>
              <a:rPr lang="en-US" sz="3200" dirty="0" smtClean="0"/>
              <a:t>Generalizes the concept of key</a:t>
            </a:r>
          </a:p>
          <a:p>
            <a:r>
              <a:rPr lang="en-US" sz="3200" dirty="0" smtClean="0"/>
              <a:t>Schema refinement (a.k.a. normalization)</a:t>
            </a:r>
            <a:r>
              <a:rPr lang="en-US" sz="3200" dirty="0"/>
              <a:t> </a:t>
            </a:r>
            <a:r>
              <a:rPr lang="en-US" sz="3200" dirty="0" smtClean="0"/>
              <a:t>is the process of 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etecting FDs that cause anomalies, and</a:t>
            </a:r>
          </a:p>
          <a:p>
            <a:pPr lvl="1"/>
            <a:r>
              <a:rPr lang="en-US" sz="3200" dirty="0" smtClean="0"/>
              <a:t>Decomposing the relations to get rid of those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56060</TotalTime>
  <Words>1866</Words>
  <Application>Microsoft Macintosh PowerPoint</Application>
  <PresentationFormat>On-screen Show (4:3)</PresentationFormat>
  <Paragraphs>353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Schema Refinement: Escaping Data Traps</vt:lpstr>
      <vt:lpstr>Motivating Example</vt:lpstr>
      <vt:lpstr>SQL Exercise</vt:lpstr>
      <vt:lpstr>SQL Exercise Solution</vt:lpstr>
      <vt:lpstr>What’s Wrong with Redundancy</vt:lpstr>
      <vt:lpstr>Motivating Example (Cont.)</vt:lpstr>
      <vt:lpstr>Another Example</vt:lpstr>
      <vt:lpstr>What is a  Functional Dependency</vt:lpstr>
      <vt:lpstr>Schema Refinement: An Outline</vt:lpstr>
      <vt:lpstr>Functional Dependency</vt:lpstr>
      <vt:lpstr>Functional Dependency: Example</vt:lpstr>
      <vt:lpstr>Functional Dependency: Example (Cont.)</vt:lpstr>
      <vt:lpstr>How to Infer FDs</vt:lpstr>
      <vt:lpstr>How to Infer FDs (Cont.)</vt:lpstr>
      <vt:lpstr>How to Infer FDs (Cont.)</vt:lpstr>
      <vt:lpstr>How to Infer FDs (Cont.)</vt:lpstr>
      <vt:lpstr>Closure of FD Set</vt:lpstr>
      <vt:lpstr>Armstrong’s Axioms</vt:lpstr>
      <vt:lpstr>Armstrong’s Axioms (Cont.)</vt:lpstr>
      <vt:lpstr>Armstrong’s Axioms (Cont.)</vt:lpstr>
      <vt:lpstr>Using Armstrong’s Axioms</vt:lpstr>
      <vt:lpstr>Using Armstrong’s Axioms (Cont.)</vt:lpstr>
      <vt:lpstr>Derived Rules</vt:lpstr>
      <vt:lpstr>Derived Rules (Cont.)</vt:lpstr>
      <vt:lpstr>Checking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Recap: Schema Refinement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981</cp:revision>
  <dcterms:created xsi:type="dcterms:W3CDTF">2017-08-17T19:27:17Z</dcterms:created>
  <dcterms:modified xsi:type="dcterms:W3CDTF">2017-09-27T15:34:54Z</dcterms:modified>
</cp:coreProperties>
</file>