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8"/>
  </p:notesMasterIdLst>
  <p:sldIdLst>
    <p:sldId id="256" r:id="rId2"/>
    <p:sldId id="340" r:id="rId3"/>
    <p:sldId id="341" r:id="rId4"/>
    <p:sldId id="343" r:id="rId5"/>
    <p:sldId id="295" r:id="rId6"/>
    <p:sldId id="296" r:id="rId7"/>
    <p:sldId id="297" r:id="rId8"/>
    <p:sldId id="298" r:id="rId9"/>
    <p:sldId id="303" r:id="rId10"/>
    <p:sldId id="304" r:id="rId11"/>
    <p:sldId id="344" r:id="rId12"/>
    <p:sldId id="307" r:id="rId13"/>
    <p:sldId id="302" r:id="rId14"/>
    <p:sldId id="308" r:id="rId15"/>
    <p:sldId id="305" r:id="rId16"/>
    <p:sldId id="306" r:id="rId17"/>
    <p:sldId id="309" r:id="rId18"/>
    <p:sldId id="311" r:id="rId19"/>
    <p:sldId id="310" r:id="rId20"/>
    <p:sldId id="312" r:id="rId21"/>
    <p:sldId id="313" r:id="rId22"/>
    <p:sldId id="314" r:id="rId23"/>
    <p:sldId id="315" r:id="rId24"/>
    <p:sldId id="317" r:id="rId25"/>
    <p:sldId id="316" r:id="rId26"/>
    <p:sldId id="318" r:id="rId27"/>
    <p:sldId id="319" r:id="rId28"/>
    <p:sldId id="320" r:id="rId29"/>
    <p:sldId id="321" r:id="rId30"/>
    <p:sldId id="322" r:id="rId31"/>
    <p:sldId id="339" r:id="rId32"/>
    <p:sldId id="324" r:id="rId33"/>
    <p:sldId id="326" r:id="rId34"/>
    <p:sldId id="327" r:id="rId35"/>
    <p:sldId id="328" r:id="rId36"/>
    <p:sldId id="329" r:id="rId37"/>
    <p:sldId id="331" r:id="rId38"/>
    <p:sldId id="330" r:id="rId39"/>
    <p:sldId id="332" r:id="rId40"/>
    <p:sldId id="335" r:id="rId41"/>
    <p:sldId id="336" r:id="rId42"/>
    <p:sldId id="333" r:id="rId43"/>
    <p:sldId id="334" r:id="rId44"/>
    <p:sldId id="337" r:id="rId45"/>
    <p:sldId id="338" r:id="rId46"/>
    <p:sldId id="27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7" id="{B03D0D13-5FFE-A84D-9439-5934219D1B86}">
          <p14:sldIdLst>
            <p14:sldId id="256"/>
          </p14:sldIdLst>
        </p14:section>
        <p14:section name="Lecture 7 &gt; Functional Dependency" id="{C2F47D6A-E803-3B45-B503-4A99B620E69D}">
          <p14:sldIdLst>
            <p14:sldId id="340"/>
            <p14:sldId id="341"/>
            <p14:sldId id="343"/>
            <p14:sldId id="295"/>
            <p14:sldId id="296"/>
            <p14:sldId id="297"/>
            <p14:sldId id="298"/>
            <p14:sldId id="303"/>
            <p14:sldId id="304"/>
            <p14:sldId id="344"/>
          </p14:sldIdLst>
        </p14:section>
        <p14:section name="Lecture 7 &gt; Decomposition" id="{CC131172-861B-A244-A382-2BD9E285BA10}">
          <p14:sldIdLst>
            <p14:sldId id="307"/>
            <p14:sldId id="302"/>
            <p14:sldId id="308"/>
            <p14:sldId id="305"/>
            <p14:sldId id="306"/>
            <p14:sldId id="309"/>
            <p14:sldId id="311"/>
            <p14:sldId id="310"/>
            <p14:sldId id="312"/>
            <p14:sldId id="313"/>
            <p14:sldId id="314"/>
          </p14:sldIdLst>
        </p14:section>
        <p14:section name="Lecture 7 &gt; Normal Forms" id="{4B7BC59A-DF28-7A4B-BFA1-E6234A95AAFE}">
          <p14:sldIdLst>
            <p14:sldId id="315"/>
            <p14:sldId id="317"/>
            <p14:sldId id="316"/>
            <p14:sldId id="318"/>
            <p14:sldId id="319"/>
            <p14:sldId id="320"/>
            <p14:sldId id="321"/>
            <p14:sldId id="322"/>
            <p14:sldId id="339"/>
            <p14:sldId id="324"/>
            <p14:sldId id="326"/>
            <p14:sldId id="327"/>
            <p14:sldId id="328"/>
            <p14:sldId id="329"/>
            <p14:sldId id="331"/>
            <p14:sldId id="330"/>
            <p14:sldId id="332"/>
            <p14:sldId id="335"/>
            <p14:sldId id="336"/>
            <p14:sldId id="333"/>
            <p14:sldId id="334"/>
            <p14:sldId id="337"/>
            <p14:sldId id="338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F1D"/>
    <a:srgbClr val="F3CFF4"/>
    <a:srgbClr val="D9BAD8"/>
    <a:srgbClr val="D90000"/>
    <a:srgbClr val="AAB9FF"/>
    <a:srgbClr val="B3A0C5"/>
    <a:srgbClr val="FA6EFF"/>
    <a:srgbClr val="A59790"/>
    <a:srgbClr val="E5D2C7"/>
    <a:srgbClr val="FAE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69"/>
    <p:restoredTop sz="86401"/>
  </p:normalViewPr>
  <p:slideViewPr>
    <p:cSldViewPr snapToGrid="0" snapToObjects="1">
      <p:cViewPr varScale="1">
        <p:scale>
          <a:sx n="105" d="100"/>
          <a:sy n="105" d="100"/>
        </p:scale>
        <p:origin x="192" y="568"/>
      </p:cViewPr>
      <p:guideLst/>
    </p:cSldViewPr>
  </p:slideViewPr>
  <p:outlineViewPr>
    <p:cViewPr>
      <p:scale>
        <a:sx n="33" d="100"/>
        <a:sy n="33" d="100"/>
      </p:scale>
      <p:origin x="0" y="-25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9/22/17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60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24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82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29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41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57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5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45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13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224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7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741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91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82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387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92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400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606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713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97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698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597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180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868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517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77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9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29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969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612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31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721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828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303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872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278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943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37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07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85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3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37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06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21DC-0885-1D4E-AFF9-606D9C7382F9}" type="datetime1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8650" y="151384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9/22/17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9/22/17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9/22/17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8154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Linux Libertine" charset="0"/>
                <a:ea typeface="Linux Libertine" charset="0"/>
                <a:cs typeface="Linux Libertine" charset="0"/>
              </a:rPr>
              <a:t>Database Management Systems (CS 564)</a:t>
            </a:r>
            <a:endParaRPr lang="en-US" sz="4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98188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Fall 2017</a:t>
            </a:r>
          </a:p>
          <a:p>
            <a:r>
              <a:rPr lang="en-US" smtClean="0"/>
              <a:t>Lecture </a:t>
            </a:r>
            <a:r>
              <a:rPr lang="en-US" dirty="0"/>
              <a:t>6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Minimal Basis of FD Sets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731614"/>
          </a:xfrm>
        </p:spPr>
        <p:txBody>
          <a:bodyPr>
            <a:normAutofit fontScale="70000" lnSpcReduction="20000"/>
          </a:bodyPr>
          <a:lstStyle/>
          <a:p>
            <a:r>
              <a:rPr lang="en-US" sz="3400" i="1" smtClean="0"/>
              <a:t>S</a:t>
            </a:r>
            <a:r>
              <a:rPr lang="en-US" sz="3400" smtClean="0"/>
              <a:t> </a:t>
            </a:r>
            <a:r>
              <a:rPr lang="en-US" sz="3400" dirty="0"/>
              <a:t>is a </a:t>
            </a:r>
            <a:r>
              <a:rPr lang="en-US" sz="3400" i="1" dirty="0"/>
              <a:t>minimal basis </a:t>
            </a:r>
            <a:r>
              <a:rPr lang="en-US" sz="3400" dirty="0"/>
              <a:t>for a set </a:t>
            </a:r>
            <a:r>
              <a:rPr lang="en-US" sz="3400" i="1" dirty="0"/>
              <a:t>F</a:t>
            </a:r>
            <a:r>
              <a:rPr lang="en-US" sz="3400" dirty="0"/>
              <a:t> </a:t>
            </a:r>
            <a:r>
              <a:rPr lang="en-US" sz="3400" dirty="0" smtClean="0"/>
              <a:t>of </a:t>
            </a:r>
            <a:r>
              <a:rPr lang="en-US" sz="3400" dirty="0"/>
              <a:t>FDs </a:t>
            </a:r>
            <a:r>
              <a:rPr lang="en-US" sz="3400" dirty="0" smtClean="0"/>
              <a:t>if </a:t>
            </a:r>
            <a:endParaRPr lang="en-US" sz="3400" dirty="0"/>
          </a:p>
          <a:p>
            <a:pPr lvl="1"/>
            <a:r>
              <a:rPr lang="en-US" sz="2800" i="1" dirty="0"/>
              <a:t>S</a:t>
            </a:r>
            <a:r>
              <a:rPr lang="en-US" sz="2800" i="1" baseline="30000" dirty="0"/>
              <a:t>+</a:t>
            </a:r>
            <a:r>
              <a:rPr lang="en-US" sz="2800" i="1" dirty="0"/>
              <a:t> = F</a:t>
            </a:r>
            <a:r>
              <a:rPr lang="en-US" sz="2800" i="1" baseline="30000" dirty="0"/>
              <a:t>+</a:t>
            </a:r>
            <a:endParaRPr lang="en-US" sz="2800" i="1" dirty="0"/>
          </a:p>
          <a:p>
            <a:pPr lvl="1"/>
            <a:r>
              <a:rPr lang="en-US" sz="2800" dirty="0" smtClean="0"/>
              <a:t>Every </a:t>
            </a:r>
            <a:r>
              <a:rPr lang="en-US" sz="2800" dirty="0"/>
              <a:t>FD in </a:t>
            </a:r>
            <a:r>
              <a:rPr lang="en-US" sz="2800" i="1" dirty="0"/>
              <a:t>S</a:t>
            </a:r>
            <a:r>
              <a:rPr lang="en-US" sz="2800" dirty="0"/>
              <a:t> has one attribute on the RHS</a:t>
            </a:r>
          </a:p>
          <a:p>
            <a:pPr lvl="1"/>
            <a:r>
              <a:rPr lang="en-US" sz="2800" dirty="0" smtClean="0"/>
              <a:t>If </a:t>
            </a:r>
            <a:r>
              <a:rPr lang="en-US" sz="2800" dirty="0"/>
              <a:t>we remove any FD from </a:t>
            </a:r>
            <a:r>
              <a:rPr lang="en-US" sz="2800" i="1" dirty="0"/>
              <a:t>S</a:t>
            </a:r>
            <a:r>
              <a:rPr lang="en-US" sz="2800" dirty="0"/>
              <a:t>, the closure is not </a:t>
            </a:r>
            <a:r>
              <a:rPr lang="en-US" sz="2800" i="1" dirty="0"/>
              <a:t>F</a:t>
            </a:r>
            <a:r>
              <a:rPr lang="en-US" sz="2800" i="1" baseline="30000" dirty="0"/>
              <a:t>+</a:t>
            </a:r>
            <a:endParaRPr lang="en-US" sz="2800" dirty="0"/>
          </a:p>
          <a:p>
            <a:pPr lvl="1"/>
            <a:r>
              <a:rPr lang="en-US" sz="2800" dirty="0" smtClean="0"/>
              <a:t>If </a:t>
            </a:r>
            <a:r>
              <a:rPr lang="en-US" sz="2800" dirty="0"/>
              <a:t>for any FD in </a:t>
            </a:r>
            <a:r>
              <a:rPr lang="en-US" sz="2800" i="1" dirty="0"/>
              <a:t>S</a:t>
            </a:r>
            <a:r>
              <a:rPr lang="en-US" sz="2800" dirty="0"/>
              <a:t> we remove one or more attributes from the LHS, the closure is not </a:t>
            </a:r>
            <a:r>
              <a:rPr lang="en-US" sz="2800" i="1" dirty="0"/>
              <a:t>F</a:t>
            </a:r>
            <a:r>
              <a:rPr lang="en-US" sz="2800" i="1" baseline="30000" dirty="0"/>
              <a:t>+</a:t>
            </a:r>
            <a:endParaRPr lang="en-US" sz="2800" dirty="0">
              <a:solidFill>
                <a:srgbClr val="000000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  <p:pic>
        <p:nvPicPr>
          <p:cNvPr id="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053" y="4725623"/>
            <a:ext cx="411297" cy="308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27" y="4926011"/>
            <a:ext cx="510023" cy="12404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8650" y="3557239"/>
            <a:ext cx="3709174" cy="260922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120650" indent="-120650">
              <a:buFont typeface="Arial" charset="0"/>
              <a:buChar char="•"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Example</a:t>
            </a:r>
          </a:p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      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       a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b </a:t>
            </a:r>
            <a:endParaRPr lang="en-US" sz="2400" dirty="0" smtClean="0">
              <a:latin typeface="Linux Libertine" charset="0"/>
              <a:ea typeface="Linux Libertine" charset="0"/>
              <a:cs typeface="Linux Libertine" charset="0"/>
            </a:endParaRPr>
          </a:p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      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a,b,c,d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e</a:t>
            </a:r>
            <a:endParaRPr lang="en-US" sz="2400" dirty="0" smtClean="0">
              <a:latin typeface="Linux Libertine" charset="0"/>
              <a:ea typeface="Linux Libertine" charset="0"/>
              <a:cs typeface="Linux Libertine" charset="0"/>
            </a:endParaRPr>
          </a:p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            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e,f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g,h</a:t>
            </a:r>
            <a:endParaRPr lang="en-US" sz="2400" dirty="0" smtClean="0">
              <a:latin typeface="Linux Libertine" charset="0"/>
              <a:ea typeface="Linux Libertine" charset="0"/>
              <a:cs typeface="Linux Libertine" charset="0"/>
            </a:endParaRPr>
          </a:p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       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a,c,d,f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⟶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e,g</a:t>
            </a:r>
            <a:endParaRPr lang="en-US" sz="2400" dirty="0" smtClean="0">
              <a:latin typeface="Linux Libertine" charset="0"/>
              <a:ea typeface="Linux Libertine" charset="0"/>
              <a:cs typeface="Linux Libertine" charset="0"/>
            </a:endParaRPr>
          </a:p>
          <a:p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88338" y="3557239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0650" indent="-120650">
              <a:buFont typeface="Arial" charset="0"/>
              <a:buChar char="•"/>
            </a:pP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What is the minimal basis for the above FD set?</a:t>
            </a:r>
          </a:p>
          <a:p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       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     a</a:t>
            </a:r>
            <a:r>
              <a:rPr lang="mr-IN" sz="2400" dirty="0" smtClean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mr-IN" sz="2400" dirty="0"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b</a:t>
            </a:r>
            <a:endParaRPr lang="mr-IN" sz="2400" dirty="0">
              <a:latin typeface="Linux Libertine" charset="0"/>
              <a:ea typeface="Linux Libertine" charset="0"/>
              <a:cs typeface="Linux Libertine" charset="0"/>
            </a:endParaRPr>
          </a:p>
          <a:p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        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a,c,d</a:t>
            </a:r>
            <a:r>
              <a:rPr lang="mr-IN" sz="2400" dirty="0" smtClean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mr-IN" sz="2400" dirty="0"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e</a:t>
            </a:r>
            <a:endParaRPr lang="mr-IN" sz="2400" dirty="0">
              <a:latin typeface="Linux Libertine" charset="0"/>
              <a:ea typeface="Linux Libertine" charset="0"/>
              <a:cs typeface="Linux Libertine" charset="0"/>
            </a:endParaRPr>
          </a:p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          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e,f</a:t>
            </a:r>
            <a:r>
              <a:rPr lang="mr-IN" sz="2400" dirty="0" smtClean="0">
                <a:latin typeface="Linux Libertine" charset="0"/>
                <a:ea typeface="Linux Libertine" charset="0"/>
                <a:cs typeface="Linux Libertine" charset="0"/>
              </a:rPr>
              <a:t> ⟶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g</a:t>
            </a:r>
            <a:endParaRPr lang="mr-IN" sz="2400" dirty="0">
              <a:latin typeface="Linux Libertine" charset="0"/>
              <a:ea typeface="Linux Libertine" charset="0"/>
              <a:cs typeface="Linux Libertine" charset="0"/>
            </a:endParaRPr>
          </a:p>
          <a:p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  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       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e,f</a:t>
            </a:r>
            <a:r>
              <a:rPr lang="mr-IN" sz="2400" dirty="0" smtClean="0">
                <a:latin typeface="Linux Libertine" charset="0"/>
                <a:ea typeface="Linux Libertine" charset="0"/>
                <a:cs typeface="Linux Libertine" charset="0"/>
              </a:rPr>
              <a:t> ⟶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h</a:t>
            </a:r>
            <a:r>
              <a:rPr lang="mr-IN" sz="2400" dirty="0" smtClean="0">
                <a:latin typeface="Linux Libertine" charset="0"/>
                <a:ea typeface="Linux Libertine" charset="0"/>
                <a:cs typeface="Linux Libertine" charset="0"/>
              </a:rPr>
              <a:t>  </a:t>
            </a:r>
            <a:endParaRPr lang="mr-IN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2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Schema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700" dirty="0" smtClean="0"/>
              <a:t>Redundancy causes various kinds of anomalies</a:t>
            </a:r>
          </a:p>
          <a:p>
            <a:r>
              <a:rPr lang="en-US" sz="3700" dirty="0" smtClean="0"/>
              <a:t>To refine schemas:</a:t>
            </a:r>
          </a:p>
          <a:p>
            <a:pPr lvl="1"/>
            <a:r>
              <a:rPr lang="en-US" sz="3200" dirty="0"/>
              <a:t>Detect anomalies</a:t>
            </a:r>
          </a:p>
          <a:p>
            <a:pPr lvl="2"/>
            <a:r>
              <a:rPr lang="en-US" sz="2800" dirty="0"/>
              <a:t>Find FDs in the relations’ schemas</a:t>
            </a:r>
          </a:p>
          <a:p>
            <a:pPr lvl="2"/>
            <a:r>
              <a:rPr lang="en-US" sz="2800" dirty="0"/>
              <a:t>Apply Armstrong’s axioms to expand these FDs</a:t>
            </a:r>
          </a:p>
          <a:p>
            <a:pPr lvl="2"/>
            <a:r>
              <a:rPr lang="en-US" sz="2800" dirty="0"/>
              <a:t>Use the FDs to find the anomalies in the schemas</a:t>
            </a:r>
          </a:p>
          <a:p>
            <a:pPr lvl="1"/>
            <a:r>
              <a:rPr lang="en-US" sz="3200" dirty="0"/>
              <a:t>Remove anomalies</a:t>
            </a:r>
          </a:p>
          <a:p>
            <a:pPr lvl="2"/>
            <a:r>
              <a:rPr lang="en-US" sz="2800" dirty="0"/>
              <a:t>Decompose the anomalous schemas</a:t>
            </a:r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3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Detect 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Anomaly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680597"/>
              </p:ext>
            </p:extLst>
          </p:nvPr>
        </p:nvGraphicFramePr>
        <p:xfrm>
          <a:off x="1785192" y="2760582"/>
          <a:ext cx="5541159" cy="1173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1272"/>
                <a:gridCol w="2112804"/>
                <a:gridCol w="557561"/>
                <a:gridCol w="953432"/>
                <a:gridCol w="1076090"/>
              </a:tblGrid>
              <a:tr h="140376">
                <a:tc>
                  <a:txBody>
                    <a:bodyPr/>
                    <a:lstStyle/>
                    <a:p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</a:t>
                      </a:r>
                      <a:r>
                        <a:rPr lang="en-US" sz="1200" b="1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684832" y="239125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200" b="1" dirty="0"/>
          </a:p>
        </p:txBody>
      </p:sp>
      <p:pic>
        <p:nvPicPr>
          <p:cNvPr id="8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300" y="4488890"/>
            <a:ext cx="411297" cy="3084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574" y="4689278"/>
            <a:ext cx="510023" cy="12404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8650" y="4393593"/>
            <a:ext cx="3006955" cy="1015663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is the source of redundancy in the above relation?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91852" y="4393593"/>
            <a:ext cx="3924431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The moment we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know </a:t>
            </a:r>
            <a:r>
              <a:rPr lang="en-US" sz="2000" dirty="0" err="1">
                <a:latin typeface="Linux Libertine" charset="0"/>
                <a:ea typeface="Linux Libertine" charset="0"/>
                <a:cs typeface="Linux Libertine" charset="0"/>
              </a:rPr>
              <a:t>DeptName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,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the value of </a:t>
            </a: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DeptAddress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is fixed, i.e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.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the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FD </a:t>
            </a:r>
            <a:r>
              <a:rPr lang="en-US" sz="2000" dirty="0" err="1">
                <a:latin typeface="Linux Libertine" charset="0"/>
                <a:ea typeface="Linux Libertine" charset="0"/>
                <a:cs typeface="Linux Libertine" charset="0"/>
              </a:rPr>
              <a:t>DeptName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→ </a:t>
            </a:r>
            <a:r>
              <a:rPr lang="en-US" sz="2000" dirty="0" err="1">
                <a:latin typeface="Linux Libertine" charset="0"/>
                <a:ea typeface="Linux Libertine" charset="0"/>
                <a:cs typeface="Linux Libertine" charset="0"/>
              </a:rPr>
              <a:t>DeptAddress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holds. But </a:t>
            </a:r>
            <a:r>
              <a:rPr lang="en-US" sz="2000" dirty="0" err="1">
                <a:latin typeface="Linux Libertine" charset="0"/>
                <a:ea typeface="Linux Libertine" charset="0"/>
                <a:cs typeface="Linux Libertine" charset="0"/>
              </a:rPr>
              <a:t>DeptName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in not a superkey.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3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Detect Anomalies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In general, when a non-trivial FD </a:t>
            </a:r>
            <a:r>
              <a:rPr lang="en-US" sz="3600" i="1" dirty="0" smtClean="0"/>
              <a:t>X</a:t>
            </a:r>
            <a:r>
              <a:rPr lang="en-US" sz="3600" dirty="0"/>
              <a:t> → </a:t>
            </a:r>
            <a:r>
              <a:rPr lang="en-US" sz="3600" i="1" dirty="0" smtClean="0"/>
              <a:t>Y </a:t>
            </a:r>
            <a:r>
              <a:rPr lang="en-US" sz="3600" dirty="0" smtClean="0"/>
              <a:t>holds </a:t>
            </a:r>
            <a:r>
              <a:rPr lang="en-US" sz="3600" dirty="0"/>
              <a:t>for relation R, </a:t>
            </a:r>
            <a:r>
              <a:rPr lang="en-US" sz="3600" dirty="0" smtClean="0"/>
              <a:t>but </a:t>
            </a:r>
            <a:r>
              <a:rPr lang="en-US" sz="3600" i="1" dirty="0" smtClean="0"/>
              <a:t>X</a:t>
            </a:r>
            <a:r>
              <a:rPr lang="en-US" sz="3600" dirty="0" smtClean="0"/>
              <a:t> is not a superkey, multiple </a:t>
            </a:r>
            <a:r>
              <a:rPr lang="en-US" sz="3600" dirty="0" smtClean="0"/>
              <a:t>tuples can </a:t>
            </a:r>
            <a:r>
              <a:rPr lang="en-US" sz="3600" dirty="0" smtClean="0"/>
              <a:t>have the same value(s) for attributes in </a:t>
            </a:r>
            <a:r>
              <a:rPr lang="en-US" sz="3600" i="1" dirty="0" smtClean="0"/>
              <a:t>X</a:t>
            </a:r>
            <a:r>
              <a:rPr lang="en-US" sz="3600" dirty="0" smtClean="0"/>
              <a:t> </a:t>
            </a:r>
            <a:endParaRPr lang="en-US" sz="3600" dirty="0" smtClean="0"/>
          </a:p>
          <a:p>
            <a:r>
              <a:rPr lang="en-US" sz="3600" dirty="0" smtClean="0"/>
              <a:t>W</a:t>
            </a:r>
            <a:r>
              <a:rPr lang="en-US" sz="3600" dirty="0" smtClean="0"/>
              <a:t>hich </a:t>
            </a:r>
            <a:r>
              <a:rPr lang="en-US" sz="3600" dirty="0" smtClean="0"/>
              <a:t>automatically means than the same value(s) for attributes in </a:t>
            </a:r>
            <a:r>
              <a:rPr lang="en-US" sz="3600" i="1" dirty="0" smtClean="0"/>
              <a:t>Y</a:t>
            </a:r>
            <a:r>
              <a:rPr lang="en-US" sz="3600" dirty="0" smtClean="0"/>
              <a:t> would be repeated for </a:t>
            </a:r>
            <a:r>
              <a:rPr lang="en-US" sz="3600" dirty="0" smtClean="0"/>
              <a:t>those tuples, </a:t>
            </a:r>
            <a:r>
              <a:rPr lang="en-US" sz="3600" dirty="0" smtClean="0"/>
              <a:t>causing redundancy</a:t>
            </a:r>
          </a:p>
          <a:p>
            <a:r>
              <a:rPr lang="en-US" sz="3600" dirty="0" smtClean="0"/>
              <a:t>To deal with this situation, we </a:t>
            </a:r>
            <a:r>
              <a:rPr lang="en-US" sz="3600" i="1" dirty="0" smtClean="0"/>
              <a:t>decompose </a:t>
            </a:r>
            <a:r>
              <a:rPr lang="en-US" sz="3600" dirty="0" smtClean="0"/>
              <a:t>the anomalous relation schema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0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Schema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Let 𝓡</a:t>
            </a:r>
            <a:r>
              <a:rPr lang="en-US" sz="3600" dirty="0" smtClean="0"/>
              <a:t>(</a:t>
            </a:r>
            <a:r>
              <a:rPr lang="en-US" sz="3600" i="1" dirty="0" smtClean="0"/>
              <a:t>A</a:t>
            </a:r>
            <a:r>
              <a:rPr lang="en-US" sz="3600" dirty="0" smtClean="0"/>
              <a:t>) be a relational schema with schema name 𝓡 and schema attribute set </a:t>
            </a:r>
            <a:r>
              <a:rPr lang="en-US" sz="3600" i="1" dirty="0" smtClean="0"/>
              <a:t>A</a:t>
            </a:r>
          </a:p>
          <a:p>
            <a:r>
              <a:rPr lang="en-US" sz="3600" dirty="0" smtClean="0"/>
              <a:t>We can decompose 𝓡 into two schemas 𝓡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(</a:t>
            </a:r>
            <a:r>
              <a:rPr lang="en-US" sz="3600" i="1" dirty="0" smtClean="0"/>
              <a:t>B</a:t>
            </a:r>
            <a:r>
              <a:rPr lang="en-US" sz="3600" dirty="0" smtClean="0"/>
              <a:t>) and 𝓡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(</a:t>
            </a:r>
            <a:r>
              <a:rPr lang="en-US" sz="3600" i="1" dirty="0" smtClean="0"/>
              <a:t>C</a:t>
            </a:r>
            <a:r>
              <a:rPr lang="en-US" sz="3600" dirty="0" smtClean="0"/>
              <a:t>) such that </a:t>
            </a:r>
            <a:r>
              <a:rPr lang="en-US" sz="3600" i="1" dirty="0" smtClean="0"/>
              <a:t>B</a:t>
            </a:r>
            <a:r>
              <a:rPr lang="en-US" sz="3600" dirty="0" smtClean="0">
                <a:latin typeface="Courier New" charset="0"/>
                <a:ea typeface="Courier New" charset="0"/>
                <a:cs typeface="Courier New" charset="0"/>
              </a:rPr>
              <a:t>∪</a:t>
            </a:r>
            <a:r>
              <a:rPr lang="en-US" sz="3600" i="1" dirty="0" smtClean="0"/>
              <a:t>C</a:t>
            </a:r>
            <a:r>
              <a:rPr lang="en-US" sz="3600" dirty="0" smtClean="0"/>
              <a:t> = </a:t>
            </a:r>
            <a:r>
              <a:rPr lang="en-US" sz="3600" i="1" dirty="0" smtClean="0"/>
              <a:t>A</a:t>
            </a:r>
          </a:p>
          <a:p>
            <a:pPr lvl="1"/>
            <a:r>
              <a:rPr lang="en-US" sz="3200" dirty="0" smtClean="0"/>
              <a:t>In case of the previously discussed anomaly, </a:t>
            </a:r>
            <a:r>
              <a:rPr lang="en-US" sz="3200" i="1" dirty="0" smtClean="0"/>
              <a:t>B </a:t>
            </a:r>
            <a:r>
              <a:rPr lang="en-US" sz="3200" dirty="0" smtClean="0"/>
              <a:t>= </a:t>
            </a:r>
            <a:r>
              <a:rPr lang="en-US" sz="3200" i="1" dirty="0" smtClean="0"/>
              <a:t>A</a:t>
            </a:r>
            <a:r>
              <a:rPr lang="en-US" sz="3200" dirty="0" smtClean="0"/>
              <a:t> </a:t>
            </a:r>
            <a: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  <a:t>∖</a:t>
            </a:r>
            <a:r>
              <a:rPr lang="en-US" sz="3200" dirty="0"/>
              <a:t> </a:t>
            </a:r>
            <a:r>
              <a:rPr lang="en-US" sz="3200" i="1" dirty="0" smtClean="0"/>
              <a:t>Y</a:t>
            </a:r>
            <a:r>
              <a:rPr lang="en-US" sz="3200" dirty="0" smtClean="0"/>
              <a:t> </a:t>
            </a:r>
            <a:r>
              <a:rPr lang="en-US" sz="3200" dirty="0" smtClean="0"/>
              <a:t>and </a:t>
            </a:r>
            <a:r>
              <a:rPr lang="en-US" sz="3200" i="1" dirty="0" smtClean="0"/>
              <a:t>C</a:t>
            </a:r>
            <a:r>
              <a:rPr lang="en-US" sz="3200" dirty="0" smtClean="0"/>
              <a:t> </a:t>
            </a:r>
            <a:r>
              <a:rPr lang="en-US" sz="3200" dirty="0" smtClean="0"/>
              <a:t>= </a:t>
            </a:r>
            <a:r>
              <a:rPr lang="en-US" sz="3200" i="1" dirty="0" smtClean="0"/>
              <a:t>X</a:t>
            </a:r>
            <a: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  <a:t>∪</a:t>
            </a:r>
            <a:r>
              <a:rPr lang="en-US" sz="3200" i="1" dirty="0" smtClean="0"/>
              <a:t>Y</a:t>
            </a:r>
            <a:endParaRPr lang="en-US" sz="3200" i="1" dirty="0" smtClean="0"/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8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Schema Decomposition: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246949"/>
              </p:ext>
            </p:extLst>
          </p:nvPr>
        </p:nvGraphicFramePr>
        <p:xfrm>
          <a:off x="1807494" y="1968844"/>
          <a:ext cx="5541159" cy="1173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1272"/>
                <a:gridCol w="2112804"/>
                <a:gridCol w="557561"/>
                <a:gridCol w="953432"/>
                <a:gridCol w="1076090"/>
              </a:tblGrid>
              <a:tr h="140376">
                <a:tc>
                  <a:txBody>
                    <a:bodyPr/>
                    <a:lstStyle/>
                    <a:p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</a:t>
                      </a:r>
                      <a:r>
                        <a:rPr lang="en-US" sz="1200" b="1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07134" y="1599512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2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659070"/>
              </p:ext>
            </p:extLst>
          </p:nvPr>
        </p:nvGraphicFramePr>
        <p:xfrm>
          <a:off x="796415" y="4492247"/>
          <a:ext cx="4465069" cy="1173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1272"/>
                <a:gridCol w="2112804"/>
                <a:gridCol w="557561"/>
                <a:gridCol w="953432"/>
              </a:tblGrid>
              <a:tr h="140376">
                <a:tc>
                  <a:txBody>
                    <a:bodyPr/>
                    <a:lstStyle/>
                    <a:p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96055" y="4122915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20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514380"/>
              </p:ext>
            </p:extLst>
          </p:nvPr>
        </p:nvGraphicFramePr>
        <p:xfrm>
          <a:off x="6195827" y="4753321"/>
          <a:ext cx="2029522" cy="65836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53432"/>
                <a:gridCol w="1076090"/>
              </a:tblGrid>
              <a:tr h="140376"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DeptAddress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115050" y="4391424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2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189249" y="3334215"/>
            <a:ext cx="1382751" cy="83634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72000" y="3334215"/>
            <a:ext cx="1543050" cy="83634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1332175" y="1883103"/>
            <a:ext cx="475319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smtClean="0">
                <a:solidFill>
                  <a:srgbClr val="00B0F0"/>
                </a:solidFill>
              </a:rPr>
              <a:t>A</a:t>
            </a:r>
            <a:endParaRPr lang="en-US" sz="2400" i="1" dirty="0">
              <a:solidFill>
                <a:srgbClr val="00B0F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807494" y="1974900"/>
            <a:ext cx="5541159" cy="186236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549822" y="1556317"/>
            <a:ext cx="475319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07980" y="1938934"/>
            <a:ext cx="959005" cy="269007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D9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570158" y="1562586"/>
            <a:ext cx="475319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7030A0"/>
                </a:solidFill>
              </a:rPr>
              <a:t>Y</a:t>
            </a:r>
            <a:endParaRPr lang="en-US" sz="2400" i="1" dirty="0">
              <a:solidFill>
                <a:srgbClr val="7030A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266983" y="1938934"/>
            <a:ext cx="1081670" cy="269007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03827" y="1447544"/>
            <a:ext cx="76815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0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→ </a:t>
            </a:r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21096" y="4411279"/>
            <a:ext cx="475319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00B050"/>
                </a:solidFill>
              </a:rPr>
              <a:t>B</a:t>
            </a:r>
            <a:endParaRPr lang="en-US" sz="2400" i="1" dirty="0">
              <a:solidFill>
                <a:srgbClr val="00B05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96415" y="4496883"/>
            <a:ext cx="4444658" cy="213890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5720508" y="4681416"/>
            <a:ext cx="475319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195827" y="4756046"/>
            <a:ext cx="2044924" cy="239699"/>
          </a:xfrm>
          <a:prstGeom prst="roundRect">
            <a:avLst>
              <a:gd name="adj" fmla="val 9696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728424" y="3382938"/>
            <a:ext cx="1538754" cy="88537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i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B </a:t>
            </a:r>
            <a:r>
              <a:rPr lang="en-US" sz="24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∩</a:t>
            </a:r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 </a:t>
            </a:r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= </a:t>
            </a:r>
            <a:r>
              <a:rPr lang="en-US" sz="2400" i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i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</a:t>
            </a:r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∖</a:t>
            </a:r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= </a:t>
            </a:r>
            <a:r>
              <a:rPr lang="en-US" sz="2400" i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55039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/>
      <p:bldP spid="26" grpId="0" animBg="1"/>
      <p:bldP spid="27" grpId="0"/>
      <p:bldP spid="28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Schema Decomposition Desiderata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Minimize redundancy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Avoid information loss (lossless join)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Preserve the FDs (dependency-preserving)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Ensure good query performance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8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Lossless Join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Join refresher: querying related tuples from two or more relations</a:t>
            </a:r>
          </a:p>
          <a:p>
            <a:r>
              <a:rPr lang="en-US" sz="3600" dirty="0" smtClean="0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632" y="3800655"/>
            <a:ext cx="65527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Student AS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Department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S.Major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D.DID AND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S.SID = 17;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550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Lossy</a:t>
            </a:r>
            <a:r>
              <a:rPr lang="en-US" dirty="0" smtClean="0"/>
              <a:t> Join Decomposition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64141"/>
              </p:ext>
            </p:extLst>
          </p:nvPr>
        </p:nvGraphicFramePr>
        <p:xfrm>
          <a:off x="1952460" y="1811686"/>
          <a:ext cx="5541159" cy="9829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1272"/>
                <a:gridCol w="2112804"/>
                <a:gridCol w="557561"/>
                <a:gridCol w="953432"/>
                <a:gridCol w="1076090"/>
              </a:tblGrid>
              <a:tr h="94504">
                <a:tc>
                  <a:txBody>
                    <a:bodyPr/>
                    <a:lstStyle/>
                    <a:p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</a:t>
                      </a:r>
                      <a:r>
                        <a:rPr lang="en-US" sz="1050" b="1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5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5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371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371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919007" y="1498110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05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51905"/>
              </p:ext>
            </p:extLst>
          </p:nvPr>
        </p:nvGraphicFramePr>
        <p:xfrm>
          <a:off x="959203" y="3283692"/>
          <a:ext cx="4805978" cy="9829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05503"/>
                <a:gridCol w="2071675"/>
                <a:gridCol w="802573"/>
                <a:gridCol w="1026227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</a:t>
                      </a:r>
                      <a:r>
                        <a:rPr lang="en-US" sz="1050" b="1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08697" y="2955153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05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847368"/>
              </p:ext>
            </p:extLst>
          </p:nvPr>
        </p:nvGraphicFramePr>
        <p:xfrm>
          <a:off x="6231939" y="3469372"/>
          <a:ext cx="1651974" cy="7863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76067"/>
                <a:gridCol w="875907"/>
              </a:tblGrid>
              <a:tr h="76183"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83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183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183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162313" y="3163231"/>
            <a:ext cx="1039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DeptCreds</a:t>
            </a:r>
            <a:endParaRPr lang="en-US" sz="1050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028950" y="2912816"/>
            <a:ext cx="1688018" cy="17704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16966" y="2912816"/>
            <a:ext cx="1740984" cy="16960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769932" y="4391106"/>
            <a:ext cx="1688018" cy="17704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28950" y="4395983"/>
            <a:ext cx="1746250" cy="17601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063172"/>
              </p:ext>
            </p:extLst>
          </p:nvPr>
        </p:nvGraphicFramePr>
        <p:xfrm>
          <a:off x="1952460" y="4725806"/>
          <a:ext cx="5541159" cy="157276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1272"/>
                <a:gridCol w="2112804"/>
                <a:gridCol w="557561"/>
                <a:gridCol w="953432"/>
                <a:gridCol w="107609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</a:t>
                      </a:r>
                      <a:r>
                        <a:rPr lang="en-US" sz="1050" b="1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1875527" y="4422710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050" b="1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-195346" y="5407752"/>
            <a:ext cx="2385966" cy="1374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 smtClean="0">
                <a:solidFill>
                  <a:srgbClr val="C00000"/>
                </a:solidFill>
              </a:rPr>
              <a:t>Extra data!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 smtClean="0">
                <a:solidFill>
                  <a:srgbClr val="C00000"/>
                </a:solidFill>
              </a:rPr>
              <a:t>i.e. </a:t>
            </a:r>
            <a:r>
              <a:rPr lang="en-US" sz="2000" i="1" dirty="0" err="1" smtClean="0">
                <a:solidFill>
                  <a:srgbClr val="C00000"/>
                </a:solidFill>
              </a:rPr>
              <a:t>lossy</a:t>
            </a:r>
            <a:r>
              <a:rPr lang="en-US" sz="2000" i="1" dirty="0" smtClean="0">
                <a:solidFill>
                  <a:srgbClr val="C00000"/>
                </a:solidFill>
              </a:rPr>
              <a:t> join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 smtClean="0">
                <a:solidFill>
                  <a:srgbClr val="C00000"/>
                </a:solidFill>
              </a:rPr>
              <a:t>decomposition</a:t>
            </a:r>
            <a:endParaRPr lang="en-US" sz="2000" i="1" dirty="0">
              <a:solidFill>
                <a:srgbClr val="C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856905" y="5634788"/>
            <a:ext cx="5703622" cy="732558"/>
          </a:xfrm>
          <a:prstGeom prst="roundRect">
            <a:avLst>
              <a:gd name="adj" fmla="val 9696"/>
            </a:avLst>
          </a:prstGeom>
          <a:noFill/>
          <a:ln w="50800">
            <a:solidFill>
              <a:srgbClr val="D9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300" y="4488890"/>
            <a:ext cx="411297" cy="30847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574" y="4689278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1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21" grpId="0"/>
      <p:bldP spid="22" grpId="0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Lossless Join Decomposition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Suppose you </a:t>
            </a:r>
            <a:r>
              <a:rPr lang="en-US" sz="3600" dirty="0"/>
              <a:t>decompose </a:t>
            </a:r>
            <a:r>
              <a:rPr lang="en-US" sz="3600" dirty="0" smtClean="0"/>
              <a:t>relation schema 𝓡 </a:t>
            </a:r>
            <a:r>
              <a:rPr lang="en-US" sz="3600" dirty="0"/>
              <a:t>into two schemas 𝓡</a:t>
            </a:r>
            <a:r>
              <a:rPr lang="en-US" sz="3600" baseline="-25000" dirty="0" smtClean="0"/>
              <a:t>1</a:t>
            </a:r>
            <a:r>
              <a:rPr lang="en-US" sz="3600" dirty="0"/>
              <a:t> </a:t>
            </a:r>
            <a:r>
              <a:rPr lang="en-US" sz="3600" dirty="0" smtClean="0"/>
              <a:t>and </a:t>
            </a:r>
            <a:r>
              <a:rPr lang="en-US" sz="3600" dirty="0"/>
              <a:t>𝓡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</a:t>
            </a:r>
          </a:p>
          <a:p>
            <a:r>
              <a:rPr lang="en-US" sz="3600" dirty="0" smtClean="0"/>
              <a:t>If </a:t>
            </a:r>
            <a:r>
              <a:rPr lang="en-US" sz="3600" i="1" dirty="0" smtClean="0"/>
              <a:t>for any instance </a:t>
            </a:r>
            <a:r>
              <a:rPr lang="en-US" sz="3600" dirty="0" smtClean="0"/>
              <a:t>R (with schema 𝓡), you can decompose R into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(with schema </a:t>
            </a:r>
            <a:r>
              <a:rPr lang="en-US" sz="3600" dirty="0"/>
              <a:t>𝓡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) and R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(with schema 𝓡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) such that R can be recovered by joining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and R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, then the decomposition is a lossless join decomposition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0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Schema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700" dirty="0" smtClean="0"/>
              <a:t>Redundancy causes various kinds of anomalies</a:t>
            </a:r>
          </a:p>
          <a:p>
            <a:r>
              <a:rPr lang="en-US" sz="3700" dirty="0" smtClean="0"/>
              <a:t>To refine schemas:</a:t>
            </a:r>
          </a:p>
          <a:p>
            <a:pPr lvl="1"/>
            <a:r>
              <a:rPr lang="en-US" sz="3200" dirty="0"/>
              <a:t>Detect anomalies</a:t>
            </a:r>
          </a:p>
          <a:p>
            <a:pPr lvl="2"/>
            <a:r>
              <a:rPr lang="en-US" sz="2800" dirty="0"/>
              <a:t>Find FDs in the relations’ schemas</a:t>
            </a:r>
          </a:p>
          <a:p>
            <a:pPr lvl="2"/>
            <a:r>
              <a:rPr lang="en-US" sz="2800" dirty="0"/>
              <a:t>Apply Armstrong’s axioms to expand these FDs</a:t>
            </a:r>
          </a:p>
          <a:p>
            <a:pPr lvl="2"/>
            <a:r>
              <a:rPr lang="en-US" sz="2800" dirty="0"/>
              <a:t>Use the FDs to find the anomalies in the schemas</a:t>
            </a:r>
          </a:p>
          <a:p>
            <a:pPr lvl="1"/>
            <a:r>
              <a:rPr lang="en-US" sz="3200" dirty="0"/>
              <a:t>Remove anomalies</a:t>
            </a:r>
          </a:p>
          <a:p>
            <a:pPr lvl="2"/>
            <a:r>
              <a:rPr lang="en-US" sz="2800" dirty="0"/>
              <a:t>Decompose the anomalous schemas</a:t>
            </a:r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Dependency-preserving Decomposition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258976"/>
              </p:ext>
            </p:extLst>
          </p:nvPr>
        </p:nvGraphicFramePr>
        <p:xfrm>
          <a:off x="2717712" y="1856291"/>
          <a:ext cx="5541159" cy="9829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1272"/>
                <a:gridCol w="2112804"/>
                <a:gridCol w="557561"/>
                <a:gridCol w="953432"/>
                <a:gridCol w="1076090"/>
              </a:tblGrid>
              <a:tr h="94504">
                <a:tc>
                  <a:txBody>
                    <a:bodyPr/>
                    <a:lstStyle/>
                    <a:p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</a:t>
                      </a:r>
                      <a:r>
                        <a:rPr lang="en-US" sz="1050" b="1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5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5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371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371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684259" y="1542715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05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16340"/>
              </p:ext>
            </p:extLst>
          </p:nvPr>
        </p:nvGraphicFramePr>
        <p:xfrm>
          <a:off x="1724455" y="3328297"/>
          <a:ext cx="4805978" cy="9829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05503"/>
                <a:gridCol w="2071675"/>
                <a:gridCol w="802573"/>
                <a:gridCol w="1026227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</a:t>
                      </a:r>
                      <a:r>
                        <a:rPr lang="en-US" sz="1050" b="1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673949" y="2999758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05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512771"/>
              </p:ext>
            </p:extLst>
          </p:nvPr>
        </p:nvGraphicFramePr>
        <p:xfrm>
          <a:off x="6997191" y="3513977"/>
          <a:ext cx="1651974" cy="7863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76067"/>
                <a:gridCol w="875907"/>
              </a:tblGrid>
              <a:tr h="76183"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83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183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183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927565" y="3207836"/>
            <a:ext cx="1039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DeptCreds</a:t>
            </a:r>
            <a:endParaRPr lang="en-US" sz="1050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794202" y="2957421"/>
            <a:ext cx="1688018" cy="17704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82218" y="2957421"/>
            <a:ext cx="1740984" cy="16960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2237" y="1819826"/>
            <a:ext cx="2241394" cy="116955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F={CID</a:t>
            </a:r>
            <a:r>
              <a:rPr lang="is-IS" sz="1400" dirty="0">
                <a:latin typeface="Linux Libertine" charset="0"/>
                <a:ea typeface="Linux Libertine" charset="0"/>
                <a:cs typeface="Linux Libertine" charset="0"/>
              </a:rPr>
              <a:t> → 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Name,</a:t>
            </a:r>
          </a:p>
          <a:p>
            <a:pPr eaLnBrk="0" hangingPunct="0"/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CID</a:t>
            </a:r>
            <a:r>
              <a:rPr lang="is-IS" sz="1400" dirty="0">
                <a:latin typeface="Linux Libertine" charset="0"/>
                <a:ea typeface="Linux Libertine" charset="0"/>
                <a:cs typeface="Linux Libertine" charset="0"/>
              </a:rPr>
              <a:t> → 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Credits,</a:t>
            </a:r>
          </a:p>
          <a:p>
            <a:pPr eaLnBrk="0" hangingPunct="0"/>
            <a:r>
              <a:rPr lang="is-IS" sz="1400" dirty="0">
                <a:latin typeface="Linux Libertine" charset="0"/>
                <a:ea typeface="Linux Libertine" charset="0"/>
                <a:cs typeface="Linux Libertine" charset="0"/>
              </a:rPr>
              <a:t>CID → 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DeptName</a:t>
            </a:r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,</a:t>
            </a:r>
          </a:p>
          <a:p>
            <a:pPr eaLnBrk="0" hangingPunct="0"/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CID</a:t>
            </a:r>
            <a:r>
              <a:rPr lang="is-IS" sz="1400" dirty="0">
                <a:latin typeface="Linux Libertine" charset="0"/>
                <a:ea typeface="Linux Libertine" charset="0"/>
                <a:cs typeface="Linux Libertine" charset="0"/>
              </a:rPr>
              <a:t> → 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DeptAddress,</a:t>
            </a:r>
          </a:p>
          <a:p>
            <a:pPr eaLnBrk="0" hangingPunct="0"/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DeptName</a:t>
            </a:r>
            <a:r>
              <a:rPr lang="is-IS" sz="1400" dirty="0">
                <a:latin typeface="Linux Libertine" charset="0"/>
                <a:ea typeface="Linux Libertine" charset="0"/>
                <a:cs typeface="Linux Libertine" charset="0"/>
              </a:rPr>
              <a:t> → 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DeptAddress}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40824" y="4452613"/>
            <a:ext cx="2241394" cy="95410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F={CID</a:t>
            </a:r>
            <a:r>
              <a:rPr lang="is-IS" sz="1400" dirty="0">
                <a:latin typeface="Linux Libertine" charset="0"/>
                <a:ea typeface="Linux Libertine" charset="0"/>
                <a:cs typeface="Linux Libertine" charset="0"/>
              </a:rPr>
              <a:t> → 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Name,</a:t>
            </a:r>
          </a:p>
          <a:p>
            <a:pPr eaLnBrk="0" hangingPunct="0"/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CID </a:t>
            </a:r>
            <a:r>
              <a:rPr lang="is-IS" sz="1400" dirty="0">
                <a:latin typeface="Linux Libertine" charset="0"/>
                <a:ea typeface="Linux Libertine" charset="0"/>
                <a:cs typeface="Linux Libertine" charset="0"/>
              </a:rPr>
              <a:t>→ 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DeptName</a:t>
            </a:r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,</a:t>
            </a:r>
          </a:p>
          <a:p>
            <a:pPr eaLnBrk="0" hangingPunct="0"/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CID</a:t>
            </a:r>
            <a:r>
              <a:rPr lang="is-IS" sz="1400" dirty="0">
                <a:latin typeface="Linux Libertine" charset="0"/>
                <a:ea typeface="Linux Libertine" charset="0"/>
                <a:cs typeface="Linux Libertine" charset="0"/>
              </a:rPr>
              <a:t> → 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DeptAddress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,</a:t>
            </a:r>
          </a:p>
          <a:p>
            <a:pPr eaLnBrk="0" hangingPunct="0"/>
            <a:r>
              <a:rPr lang="is-IS" sz="1400" dirty="0">
                <a:latin typeface="Linux Libertine" charset="0"/>
                <a:ea typeface="Linux Libertine" charset="0"/>
                <a:cs typeface="Linux Libertine" charset="0"/>
              </a:rPr>
              <a:t>DeptName → DeptAddress}</a:t>
            </a:r>
            <a:endParaRPr lang="is-IS" sz="1400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96373" y="4452613"/>
            <a:ext cx="653609" cy="30777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400" smtClean="0">
                <a:latin typeface="Linux Libertine" charset="0"/>
                <a:ea typeface="Linux Libertine" charset="0"/>
                <a:cs typeface="Linux Libertine" charset="0"/>
              </a:rPr>
              <a:t>F={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77368" y="5542981"/>
            <a:ext cx="6789264" cy="677108"/>
          </a:xfrm>
          <a:prstGeom prst="rect">
            <a:avLst/>
          </a:prstGeom>
          <a:solidFill>
            <a:srgbClr val="D9BAD8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900" dirty="0" smtClean="0">
                <a:latin typeface="Linux Libertine" charset="0"/>
                <a:ea typeface="Linux Libertine" charset="0"/>
                <a:cs typeface="Linux Libertine" charset="0"/>
              </a:rPr>
              <a:t>Semantic is lost, since if you are only given Course and </a:t>
            </a:r>
            <a:r>
              <a:rPr lang="en-US" sz="1900" dirty="0" err="1" smtClean="0">
                <a:latin typeface="Linux Libertine" charset="0"/>
                <a:ea typeface="Linux Libertine" charset="0"/>
                <a:cs typeface="Linux Libertine" charset="0"/>
              </a:rPr>
              <a:t>DeptCreds</a:t>
            </a:r>
            <a:r>
              <a:rPr lang="en-US" sz="1900" dirty="0" smtClean="0">
                <a:latin typeface="Linux Libertine" charset="0"/>
                <a:ea typeface="Linux Libertine" charset="0"/>
                <a:cs typeface="Linux Libertine" charset="0"/>
              </a:rPr>
              <a:t> there is no way to account for the </a:t>
            </a:r>
            <a:r>
              <a:rPr lang="en-US" sz="1900" dirty="0" smtClean="0">
                <a:latin typeface="Linux Libertine" charset="0"/>
                <a:ea typeface="Linux Libertine" charset="0"/>
                <a:cs typeface="Linux Libertine" charset="0"/>
              </a:rPr>
              <a:t>FD </a:t>
            </a:r>
            <a:r>
              <a:rPr lang="en-US" sz="1900" dirty="0" smtClean="0">
                <a:latin typeface="Linux Libertine" charset="0"/>
                <a:ea typeface="Linux Libertine" charset="0"/>
                <a:cs typeface="Linux Libertine" charset="0"/>
              </a:rPr>
              <a:t>CID</a:t>
            </a:r>
            <a:r>
              <a:rPr lang="is-IS" sz="1900" dirty="0" smtClean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is-IS" sz="1900" dirty="0">
                <a:latin typeface="Linux Libertine" charset="0"/>
                <a:ea typeface="Linux Libertine" charset="0"/>
                <a:cs typeface="Linux Libertine" charset="0"/>
              </a:rPr>
              <a:t>→ Credits.</a:t>
            </a:r>
            <a:endParaRPr lang="is-IS" sz="1900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64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Dependency-preserving </a:t>
            </a:r>
            <a:r>
              <a:rPr lang="en-US" dirty="0" smtClean="0"/>
              <a:t>Decomposition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Suppose you decompose relation schema 𝓡 </a:t>
            </a:r>
            <a:r>
              <a:rPr lang="en-US" sz="3600" dirty="0" smtClean="0"/>
              <a:t>with FD set F into </a:t>
            </a:r>
            <a:r>
              <a:rPr lang="en-US" sz="3600" dirty="0"/>
              <a:t>two schemas 𝓡</a:t>
            </a:r>
            <a:r>
              <a:rPr lang="en-US" sz="3600" baseline="-25000" dirty="0"/>
              <a:t>1</a:t>
            </a:r>
            <a:r>
              <a:rPr lang="en-US" sz="3600" dirty="0"/>
              <a:t> </a:t>
            </a:r>
            <a:r>
              <a:rPr lang="en-US" sz="3600" dirty="0" smtClean="0"/>
              <a:t>and </a:t>
            </a:r>
            <a:r>
              <a:rPr lang="en-US" sz="3600" dirty="0"/>
              <a:t>𝓡</a:t>
            </a:r>
            <a:r>
              <a:rPr lang="en-US" sz="3600" baseline="-25000" dirty="0"/>
              <a:t>2</a:t>
            </a:r>
            <a:r>
              <a:rPr lang="en-US" sz="3600" dirty="0"/>
              <a:t> </a:t>
            </a:r>
            <a:r>
              <a:rPr lang="en-US" sz="3600" dirty="0" smtClean="0"/>
              <a:t>with FD sets F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and F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respectively</a:t>
            </a:r>
            <a:endParaRPr lang="en-US" sz="3600" dirty="0"/>
          </a:p>
          <a:p>
            <a:r>
              <a:rPr lang="en-US" sz="3600" dirty="0"/>
              <a:t>If </a:t>
            </a:r>
            <a:r>
              <a:rPr lang="en-US" sz="3600" dirty="0" smtClean="0"/>
              <a:t>all the FDs inferable from F can also be inferred from the union of </a:t>
            </a:r>
            <a:r>
              <a:rPr lang="en-US" sz="3600" dirty="0"/>
              <a:t>F</a:t>
            </a:r>
            <a:r>
              <a:rPr lang="en-US" sz="3600" baseline="-25000" dirty="0"/>
              <a:t>1</a:t>
            </a:r>
            <a:r>
              <a:rPr lang="en-US" sz="3600" dirty="0"/>
              <a:t> and </a:t>
            </a:r>
            <a:r>
              <a:rPr lang="en-US" sz="3600" dirty="0" smtClean="0"/>
              <a:t>F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, we say that the decomposition is dependency preserving</a:t>
            </a:r>
          </a:p>
          <a:p>
            <a:pPr lvl="1"/>
            <a:r>
              <a:rPr lang="en-US" sz="3200" dirty="0" smtClean="0"/>
              <a:t>i.e. if (F</a:t>
            </a:r>
            <a:r>
              <a:rPr lang="en-US" sz="3200" baseline="-25000" dirty="0" smtClean="0"/>
              <a:t>1</a:t>
            </a:r>
            <a: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  <a:t>∪</a:t>
            </a:r>
            <a:r>
              <a:rPr lang="en-US" sz="3200" dirty="0" smtClean="0"/>
              <a:t>F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)</a:t>
            </a:r>
            <a:r>
              <a:rPr lang="en-US" sz="3200" baseline="30000" dirty="0" smtClean="0"/>
              <a:t>+</a:t>
            </a:r>
            <a:r>
              <a:rPr lang="en-US" sz="3200" dirty="0" smtClean="0"/>
              <a:t> = F</a:t>
            </a:r>
            <a:r>
              <a:rPr lang="en-US" sz="3200" baseline="30000" dirty="0" smtClean="0"/>
              <a:t>+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2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Schema Decomposition Desiderata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3600" dirty="0"/>
          </a:p>
          <a:p>
            <a:endParaRPr lang="en-US" dirty="0" smtClean="0"/>
          </a:p>
          <a:p>
            <a:r>
              <a:rPr lang="en-US" dirty="0" smtClean="0"/>
              <a:t>Example: let </a:t>
            </a:r>
            <a:r>
              <a:rPr lang="en-US" dirty="0"/>
              <a:t>𝓡</a:t>
            </a:r>
            <a:r>
              <a:rPr lang="en-US" dirty="0" smtClean="0"/>
              <a:t>(J, K, L) have FDs F={J</a:t>
            </a:r>
            <a:r>
              <a:rPr lang="is-IS" dirty="0"/>
              <a:t> → </a:t>
            </a:r>
            <a:r>
              <a:rPr lang="is-IS" dirty="0" smtClean="0"/>
              <a:t>K, KL </a:t>
            </a:r>
            <a:r>
              <a:rPr lang="is-IS" dirty="0"/>
              <a:t>→ </a:t>
            </a:r>
            <a:r>
              <a:rPr lang="is-IS" dirty="0" smtClean="0"/>
              <a:t>J}</a:t>
            </a:r>
          </a:p>
          <a:p>
            <a:r>
              <a:rPr lang="is-IS" dirty="0" smtClean="0"/>
              <a:t>We cannot achieve all the three properties above</a:t>
            </a:r>
          </a:p>
          <a:p>
            <a:pPr lvl="1"/>
            <a:r>
              <a:rPr lang="en-US" dirty="0" smtClean="0"/>
              <a:t>𝓡</a:t>
            </a:r>
            <a:r>
              <a:rPr lang="en-US" baseline="-25000" dirty="0" smtClean="0"/>
              <a:t>1</a:t>
            </a:r>
            <a:r>
              <a:rPr lang="en-US" dirty="0" smtClean="0"/>
              <a:t>(J</a:t>
            </a:r>
            <a:r>
              <a:rPr lang="en-US" dirty="0"/>
              <a:t>, </a:t>
            </a:r>
            <a:r>
              <a:rPr lang="en-US" dirty="0" smtClean="0"/>
              <a:t>K) and 𝓡</a:t>
            </a:r>
            <a:r>
              <a:rPr lang="en-US" baseline="-25000" dirty="0" smtClean="0"/>
              <a:t>2</a:t>
            </a:r>
            <a:r>
              <a:rPr lang="en-US" dirty="0" smtClean="0"/>
              <a:t>(K</a:t>
            </a:r>
            <a:r>
              <a:rPr lang="en-US" dirty="0"/>
              <a:t>, L</a:t>
            </a:r>
            <a:r>
              <a:rPr lang="en-US" dirty="0" smtClean="0"/>
              <a:t>)</a:t>
            </a:r>
            <a:endParaRPr lang="is-IS" dirty="0"/>
          </a:p>
          <a:p>
            <a:pPr lvl="1"/>
            <a:r>
              <a:rPr lang="en-US" dirty="0"/>
              <a:t>𝓡</a:t>
            </a:r>
            <a:r>
              <a:rPr lang="en-US" baseline="-25000" dirty="0"/>
              <a:t>1</a:t>
            </a:r>
            <a:r>
              <a:rPr lang="en-US" dirty="0"/>
              <a:t>(J, </a:t>
            </a:r>
            <a:r>
              <a:rPr lang="en-US" dirty="0" smtClean="0"/>
              <a:t>L</a:t>
            </a:r>
            <a:r>
              <a:rPr lang="en-US" dirty="0"/>
              <a:t>) and 𝓡</a:t>
            </a:r>
            <a:r>
              <a:rPr lang="en-US" baseline="-25000" dirty="0" smtClean="0"/>
              <a:t>2</a:t>
            </a:r>
            <a:r>
              <a:rPr lang="en-US" dirty="0" smtClean="0"/>
              <a:t>(K</a:t>
            </a:r>
            <a:r>
              <a:rPr lang="en-US" dirty="0"/>
              <a:t>, L)</a:t>
            </a:r>
            <a:endParaRPr lang="is-IS" dirty="0"/>
          </a:p>
          <a:p>
            <a:pPr lvl="1"/>
            <a:r>
              <a:rPr lang="en-US" dirty="0"/>
              <a:t>𝓡</a:t>
            </a:r>
            <a:r>
              <a:rPr lang="en-US" baseline="-25000" dirty="0"/>
              <a:t>1</a:t>
            </a:r>
            <a:r>
              <a:rPr lang="en-US" dirty="0"/>
              <a:t>(J, </a:t>
            </a:r>
            <a:r>
              <a:rPr lang="en-US" dirty="0" smtClean="0"/>
              <a:t>K) </a:t>
            </a:r>
            <a:r>
              <a:rPr lang="en-US" dirty="0"/>
              <a:t>and 𝓡</a:t>
            </a:r>
            <a:r>
              <a:rPr lang="en-US" baseline="-25000" dirty="0" smtClean="0"/>
              <a:t>2</a:t>
            </a:r>
            <a:r>
              <a:rPr lang="en-US" dirty="0" smtClean="0"/>
              <a:t>(J, L</a:t>
            </a:r>
            <a:r>
              <a:rPr lang="en-US" dirty="0" smtClean="0"/>
              <a:t>),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If we want both lossless join and privacy preservation, we have to tolerate some redundancy</a:t>
            </a:r>
          </a:p>
          <a:p>
            <a:r>
              <a:rPr lang="en-US" dirty="0" smtClean="0"/>
              <a:t>Fortunately, there situations are rare in real-world</a:t>
            </a:r>
            <a:endParaRPr lang="is-I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8581" y="1825625"/>
            <a:ext cx="5856233" cy="707886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Is it always possible to find a redundancy-reducing, lossless join,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privacy-preserving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decomposition?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8811" y="1979513"/>
            <a:ext cx="94273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</a:t>
            </a:r>
            <a:r>
              <a:rPr lang="en-US" sz="2000" b="1" smtClean="0">
                <a:latin typeface="Linux Libertine" charset="0"/>
                <a:ea typeface="Linux Libertine" charset="0"/>
                <a:cs typeface="Linux Libertine" charset="0"/>
              </a:rPr>
              <a:t>: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 No.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Normal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 make anomaly detection and decomposition more systematic, we define </a:t>
            </a:r>
            <a:r>
              <a:rPr lang="en-US" sz="3600" i="1" dirty="0" smtClean="0"/>
              <a:t>normal forms</a:t>
            </a:r>
            <a:endParaRPr lang="en-US" sz="3600" dirty="0" smtClean="0"/>
          </a:p>
          <a:p>
            <a:r>
              <a:rPr lang="en-US" sz="3600" dirty="0" smtClean="0"/>
              <a:t>Informally, </a:t>
            </a:r>
            <a:r>
              <a:rPr lang="en-US" sz="3600" dirty="0" smtClean="0"/>
              <a:t>a relation is said to be in a particular normal form </a:t>
            </a:r>
            <a:r>
              <a:rPr lang="en-US" sz="3600" dirty="0" smtClean="0"/>
              <a:t>if it</a:t>
            </a:r>
            <a:r>
              <a:rPr lang="en-US" sz="3600" dirty="0"/>
              <a:t> </a:t>
            </a:r>
            <a:r>
              <a:rPr lang="en-US" sz="3600" dirty="0" smtClean="0"/>
              <a:t>doesn’t have certain anomalies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6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Normal Forms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2400" y="1621718"/>
            <a:ext cx="8839200" cy="46556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90635" y="1907468"/>
            <a:ext cx="8162731" cy="3742410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633456" y="3949014"/>
            <a:ext cx="1877087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BCNF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08180" y="2155118"/>
            <a:ext cx="7327641" cy="286500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415143" y="2402768"/>
            <a:ext cx="6313714" cy="198759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821025" y="2593267"/>
            <a:ext cx="5501951" cy="1226579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272004" y="2764718"/>
            <a:ext cx="4599992" cy="464381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753378" y="4540549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rgbClr val="FFC000"/>
                </a:solidFill>
                <a:latin typeface="Linux Libertine" charset="0"/>
                <a:ea typeface="Linux Libertine" charset="0"/>
                <a:cs typeface="Linux Libertine" charset="0"/>
              </a:rPr>
              <a:t>Third Normal Form  (3NF)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753378" y="5194446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Second Normal Form  (2NF)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753378" y="5811785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rgbClr val="FF0000"/>
                </a:solidFill>
                <a:latin typeface="Linux Libertine" charset="0"/>
                <a:ea typeface="Linux Libertine" charset="0"/>
                <a:cs typeface="Linux Libertine" charset="0"/>
              </a:rPr>
              <a:t>First Normal Form  (1NF)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753378" y="3326637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chemeClr val="accent1"/>
                </a:solidFill>
                <a:latin typeface="Linux Libertine" charset="0"/>
                <a:ea typeface="Linux Libertine" charset="0"/>
                <a:cs typeface="Linux Libertine" charset="0"/>
              </a:rPr>
              <a:t>Fourth Normal Form  (4NF)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753378" y="2764718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rgbClr val="7030A0"/>
                </a:solidFill>
                <a:latin typeface="Linux Libertine" charset="0"/>
                <a:ea typeface="Linux Libertine" charset="0"/>
                <a:cs typeface="Linux Libertine" charset="0"/>
              </a:rPr>
              <a:t>Fifth Normal Form  (5NF)</a:t>
            </a:r>
          </a:p>
        </p:txBody>
      </p:sp>
    </p:spTree>
    <p:extLst>
      <p:ext uri="{BB962C8B-B14F-4D97-AF65-F5344CB8AC3E}">
        <p14:creationId xmlns:p14="http://schemas.microsoft.com/office/powerpoint/2010/main" val="20876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dirty="0" smtClean="0"/>
              <a:t> Normal Form (BCNF)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One of the most commonly used normal forms</a:t>
            </a:r>
          </a:p>
          <a:p>
            <a:r>
              <a:rPr lang="en-US" sz="3600" dirty="0" smtClean="0"/>
              <a:t>Let </a:t>
            </a:r>
            <a:r>
              <a:rPr lang="en-US" sz="3600" dirty="0"/>
              <a:t>𝓡 </a:t>
            </a:r>
            <a:r>
              <a:rPr lang="en-US" sz="3600" dirty="0" smtClean="0"/>
              <a:t>be a relation schema with the FD set F. 𝓡 is in BCNF if for every FD </a:t>
            </a:r>
            <a:br>
              <a:rPr lang="en-US" sz="3600" dirty="0" smtClean="0"/>
            </a:br>
            <a:r>
              <a:rPr lang="en-US" sz="3600" i="1" dirty="0" smtClean="0"/>
              <a:t>X</a:t>
            </a:r>
            <a:r>
              <a:rPr lang="is-IS" sz="3600" dirty="0" smtClean="0"/>
              <a:t> </a:t>
            </a:r>
            <a:r>
              <a:rPr lang="is-IS" sz="3600" dirty="0"/>
              <a:t>→ </a:t>
            </a:r>
            <a:r>
              <a:rPr lang="is-IS" sz="3600" i="1" dirty="0" smtClean="0"/>
              <a:t>Y </a:t>
            </a:r>
            <a:r>
              <a:rPr lang="is-IS" sz="3600" dirty="0" smtClean="0"/>
              <a:t>in F</a:t>
            </a:r>
          </a:p>
          <a:p>
            <a:pPr lvl="1"/>
            <a:r>
              <a:rPr lang="en-US" sz="3200" i="1" dirty="0"/>
              <a:t>X</a:t>
            </a:r>
            <a:r>
              <a:rPr lang="is-IS" sz="3200" dirty="0"/>
              <a:t> → </a:t>
            </a:r>
            <a:r>
              <a:rPr lang="is-IS" sz="3200" i="1" dirty="0" smtClean="0"/>
              <a:t>Y</a:t>
            </a:r>
            <a:r>
              <a:rPr lang="is-IS" sz="3200" dirty="0" smtClean="0"/>
              <a:t> is trivial (i.e. </a:t>
            </a:r>
            <a:r>
              <a:rPr lang="en-US" sz="3200" dirty="0"/>
              <a:t>Y ⊆ </a:t>
            </a:r>
            <a:r>
              <a:rPr lang="en-US" sz="3200" dirty="0" smtClean="0"/>
              <a:t>X), or</a:t>
            </a:r>
          </a:p>
          <a:p>
            <a:pPr lvl="1"/>
            <a:r>
              <a:rPr lang="is-IS" sz="3200" i="1" dirty="0" smtClean="0"/>
              <a:t>X</a:t>
            </a:r>
            <a:r>
              <a:rPr lang="is-IS" sz="3200" dirty="0" smtClean="0"/>
              <a:t> is a superkey of </a:t>
            </a:r>
            <a:r>
              <a:rPr lang="en-US" sz="3200" dirty="0"/>
              <a:t>𝓡</a:t>
            </a:r>
            <a:endParaRPr lang="is-IS" sz="3200" i="1" dirty="0" smtClean="0"/>
          </a:p>
          <a:p>
            <a:pPr lvl="1"/>
            <a:endParaRPr lang="en-US" sz="3200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454264" y="3164230"/>
            <a:ext cx="2187870" cy="95410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F={</a:t>
            </a:r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CID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→Name,</a:t>
            </a:r>
          </a:p>
          <a:p>
            <a:pPr eaLnBrk="0" hangingPunct="0"/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CID→DeptName</a:t>
            </a:r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,</a:t>
            </a:r>
          </a:p>
          <a:p>
            <a:pPr eaLnBrk="0" hangingPunct="0"/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CID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→DeptAddress,</a:t>
            </a:r>
          </a:p>
          <a:p>
            <a:pPr eaLnBrk="0" hangingPunct="0"/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DeptName→DeptAddress</a:t>
            </a:r>
            <a:r>
              <a:rPr lang="is-IS" sz="1400" dirty="0">
                <a:latin typeface="Linux Libertine" charset="0"/>
                <a:ea typeface="Linux Libertine" charset="0"/>
                <a:cs typeface="Linux Libertine" charset="0"/>
              </a:rPr>
              <a:t>}</a:t>
            </a:r>
            <a:endParaRPr lang="is-IS" sz="1400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BCNF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022190"/>
              </p:ext>
            </p:extLst>
          </p:nvPr>
        </p:nvGraphicFramePr>
        <p:xfrm>
          <a:off x="2454264" y="1916625"/>
          <a:ext cx="5541159" cy="1173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1272"/>
                <a:gridCol w="2112804"/>
                <a:gridCol w="557561"/>
                <a:gridCol w="953432"/>
                <a:gridCol w="1076090"/>
              </a:tblGrid>
              <a:tr h="140376">
                <a:tc>
                  <a:txBody>
                    <a:bodyPr/>
                    <a:lstStyle/>
                    <a:p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</a:t>
                      </a:r>
                      <a:r>
                        <a:rPr lang="en-US" sz="1200" b="1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353904" y="1547293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2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744443"/>
              </p:ext>
            </p:extLst>
          </p:nvPr>
        </p:nvGraphicFramePr>
        <p:xfrm>
          <a:off x="1443185" y="4440028"/>
          <a:ext cx="4465069" cy="1173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1272"/>
                <a:gridCol w="2112804"/>
                <a:gridCol w="557561"/>
                <a:gridCol w="953432"/>
              </a:tblGrid>
              <a:tr h="140376">
                <a:tc>
                  <a:txBody>
                    <a:bodyPr/>
                    <a:lstStyle/>
                    <a:p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342825" y="4070696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2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034879"/>
              </p:ext>
            </p:extLst>
          </p:nvPr>
        </p:nvGraphicFramePr>
        <p:xfrm>
          <a:off x="6296187" y="4727211"/>
          <a:ext cx="2029522" cy="65836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53432"/>
                <a:gridCol w="1076090"/>
              </a:tblGrid>
              <a:tr h="140376"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DeptAddress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215410" y="4365314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200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836019" y="3281996"/>
            <a:ext cx="1382751" cy="83634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218770" y="3281996"/>
            <a:ext cx="1427357" cy="93316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5051" y="1811099"/>
            <a:ext cx="1356268" cy="1015663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Is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this relation in BCNF?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2649" y="2927343"/>
            <a:ext cx="133867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</a:t>
            </a:r>
            <a:r>
              <a:rPr lang="en-US" sz="2000" b="1" smtClean="0">
                <a:latin typeface="Linux Libertine" charset="0"/>
                <a:ea typeface="Linux Libertine" charset="0"/>
                <a:cs typeface="Linux Libertine" charset="0"/>
              </a:rPr>
              <a:t>: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 No.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21319" y="5782385"/>
            <a:ext cx="3726537" cy="400110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Are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these relations in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BCNF?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16258" y="5782385"/>
            <a:ext cx="100247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</a:t>
            </a:r>
            <a:r>
              <a:rPr lang="en-US" sz="2000" b="1" smtClean="0">
                <a:latin typeface="Linux Libertine" charset="0"/>
                <a:ea typeface="Linux Libertine" charset="0"/>
                <a:cs typeface="Linux Libertine" charset="0"/>
              </a:rPr>
              <a:t>: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 Yes.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16258" y="3347361"/>
            <a:ext cx="2864568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Such a decomposition is called a </a:t>
            </a:r>
            <a:r>
              <a:rPr lang="en-US" i="1" smtClean="0">
                <a:latin typeface="Linux Libertine" charset="0"/>
                <a:ea typeface="Linux Libertine" charset="0"/>
                <a:cs typeface="Linux Libertine" charset="0"/>
              </a:rPr>
              <a:t>BCNF decomposition.</a:t>
            </a:r>
            <a:endParaRPr lang="is-IS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30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9" grpId="0"/>
      <p:bldP spid="11" grpId="0"/>
      <p:bldP spid="27" grpId="0" animBg="1"/>
      <p:bldP spid="29" grpId="0" animBg="1"/>
      <p:bldP spid="30" grpId="0" animBg="1"/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BCNF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Given a relation schema 𝓡(Z) with BCNF-violating FD </a:t>
            </a:r>
            <a:r>
              <a:rPr lang="en-US" sz="3600" i="1" dirty="0" smtClean="0"/>
              <a:t>X</a:t>
            </a:r>
            <a:r>
              <a:rPr lang="is-IS" sz="3600" dirty="0" smtClean="0"/>
              <a:t> </a:t>
            </a:r>
            <a:r>
              <a:rPr lang="is-IS" sz="3600" dirty="0"/>
              <a:t>→ </a:t>
            </a:r>
            <a:r>
              <a:rPr lang="is-IS" sz="3600" i="1" dirty="0" smtClean="0"/>
              <a:t>Y</a:t>
            </a:r>
            <a:r>
              <a:rPr lang="is-IS" sz="3600" dirty="0" smtClean="0"/>
              <a:t>, decompose </a:t>
            </a:r>
            <a:r>
              <a:rPr lang="en-US" sz="3600" dirty="0" smtClean="0"/>
              <a:t>𝓡 into 𝓡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(X, Y) and 𝓡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(Z</a:t>
            </a:r>
            <a:r>
              <a:rPr lang="en-US" sz="3600" dirty="0" smtClean="0">
                <a:latin typeface="Courier New" charset="0"/>
                <a:ea typeface="Courier New" charset="0"/>
                <a:cs typeface="Courier New" charset="0"/>
              </a:rPr>
              <a:t>∖</a:t>
            </a:r>
            <a:r>
              <a:rPr lang="en-US" sz="3600" dirty="0" smtClean="0"/>
              <a:t>Y)</a:t>
            </a:r>
          </a:p>
          <a:p>
            <a:r>
              <a:rPr lang="en-US" sz="3600" dirty="0" smtClean="0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93610" y="4452885"/>
            <a:ext cx="4682232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smtClean="0"/>
              <a:t>Course(CID, Name, Credits, </a:t>
            </a:r>
            <a:r>
              <a:rPr lang="en-US" sz="1600" dirty="0" err="1" smtClean="0"/>
              <a:t>DeptName</a:t>
            </a:r>
            <a:r>
              <a:rPr lang="en-US" sz="1600" dirty="0" smtClean="0"/>
              <a:t>, </a:t>
            </a:r>
            <a:r>
              <a:rPr lang="en-US" sz="1600" dirty="0" err="1" smtClean="0"/>
              <a:t>DeptAddress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0" y="5570596"/>
            <a:ext cx="3489051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smtClean="0"/>
              <a:t>Course(CID, Name, Credits, </a:t>
            </a:r>
            <a:r>
              <a:rPr lang="en-US" sz="1600" dirty="0" err="1" smtClean="0"/>
              <a:t>DeptName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63086" y="5570596"/>
            <a:ext cx="3368594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smtClean="0"/>
              <a:t>Department(</a:t>
            </a:r>
            <a:r>
              <a:rPr lang="en-US" sz="1600" dirty="0" err="1" smtClean="0"/>
              <a:t>DeptName</a:t>
            </a:r>
            <a:r>
              <a:rPr lang="en-US" sz="1600" dirty="0" smtClean="0"/>
              <a:t>, </a:t>
            </a:r>
            <a:r>
              <a:rPr lang="en-US" sz="1600" dirty="0" err="1" smtClean="0"/>
              <a:t>DeptAddress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718139" y="4452885"/>
            <a:ext cx="2556066" cy="338554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err="1" smtClean="0"/>
              <a:t>DeptName</a:t>
            </a:r>
            <a:r>
              <a:rPr lang="en-US" sz="1600" dirty="0" smtClean="0"/>
              <a:t> </a:t>
            </a:r>
            <a:r>
              <a:rPr lang="is-IS" sz="1600" dirty="0"/>
              <a:t>→ </a:t>
            </a:r>
            <a:r>
              <a:rPr lang="en-US" sz="1600" dirty="0" err="1" smtClean="0"/>
              <a:t>DeptAddress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20899" y="4917688"/>
            <a:ext cx="479501" cy="47352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4917688"/>
            <a:ext cx="3044283" cy="47352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87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BCNF Decomposition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Removes certain types of redundancy</a:t>
            </a:r>
          </a:p>
          <a:p>
            <a:pPr lvl="1"/>
            <a:r>
              <a:rPr lang="en-US" sz="3200" dirty="0" smtClean="0"/>
              <a:t>See multivalued dependency for a type of redundancy BCNF decomposition does NOT remove</a:t>
            </a:r>
          </a:p>
          <a:p>
            <a:r>
              <a:rPr lang="en-US" sz="3600" dirty="0" smtClean="0"/>
              <a:t>Is lossless join</a:t>
            </a:r>
          </a:p>
          <a:p>
            <a:r>
              <a:rPr lang="en-US" sz="3600" dirty="0" smtClean="0"/>
              <a:t>Is NOT ALWAYS dependency preserving</a:t>
            </a:r>
          </a:p>
          <a:p>
            <a:pPr lvl="1"/>
            <a:r>
              <a:rPr lang="en-US" sz="3200" dirty="0" smtClean="0"/>
              <a:t>As we saw before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46849" y="4677196"/>
            <a:ext cx="1668501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No. Why?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05816" y="5256694"/>
            <a:ext cx="3809534" cy="707886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Is it possible for a binary relation </a:t>
            </a:r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R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(x</a:t>
            </a:r>
            <a:r>
              <a:rPr lang="en-US" sz="20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1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, x</a:t>
            </a:r>
            <a:r>
              <a:rPr lang="en-US" sz="20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2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) to be non-BCNF?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14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510" y="2994707"/>
            <a:ext cx="411297" cy="3084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784" y="3195095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5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BCNF Decomposition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38215" y="2088827"/>
            <a:ext cx="5830575" cy="461665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400" dirty="0" smtClean="0"/>
              <a:t>Person(Name, SSN, Age, </a:t>
            </a:r>
            <a:r>
              <a:rPr lang="en-US" sz="2400" dirty="0" err="1" smtClean="0"/>
              <a:t>EyeColor</a:t>
            </a:r>
            <a:r>
              <a:rPr lang="en-US" sz="2400" dirty="0" smtClean="0"/>
              <a:t>, </a:t>
            </a:r>
            <a:r>
              <a:rPr lang="en-US" sz="2400" dirty="0" err="1" smtClean="0"/>
              <a:t>PhoneNo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973444" y="5158002"/>
            <a:ext cx="3066585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Phone(SSN, </a:t>
            </a:r>
            <a:r>
              <a:rPr lang="en-US" dirty="0" err="1" smtClean="0"/>
              <a:t>PhoneNumber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938215" y="5158002"/>
            <a:ext cx="3812205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Person(Name, SSN, Age, </a:t>
            </a:r>
            <a:r>
              <a:rPr lang="en-US" dirty="0" err="1" smtClean="0"/>
              <a:t>EyeColor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938215" y="2618901"/>
            <a:ext cx="3867961" cy="461665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400" dirty="0" smtClean="0"/>
              <a:t>SSN </a:t>
            </a:r>
            <a:r>
              <a:rPr lang="is-IS" sz="2400" dirty="0" smtClean="0"/>
              <a:t>→ </a:t>
            </a:r>
            <a:r>
              <a:rPr lang="en-US" sz="2400" dirty="0" smtClean="0"/>
              <a:t>Name, Age, </a:t>
            </a:r>
            <a:r>
              <a:rPr lang="en-US" sz="2400" dirty="0" err="1" smtClean="0"/>
              <a:t>EyeColor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862324" y="3245005"/>
            <a:ext cx="1810037" cy="173360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72361" y="3245005"/>
            <a:ext cx="1713746" cy="173360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0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How to </a:t>
            </a:r>
            <a:r>
              <a:rPr lang="en-US" dirty="0" smtClean="0"/>
              <a:t>Find FDs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52425" indent="-352425">
              <a:buFont typeface="+mj-lt"/>
              <a:buAutoNum type="arabicPeriod"/>
            </a:pPr>
            <a:r>
              <a:rPr lang="en-US" sz="3600" dirty="0" smtClean="0"/>
              <a:t>Create ER model</a:t>
            </a:r>
          </a:p>
          <a:p>
            <a:pPr marL="352425" indent="-352425">
              <a:buFont typeface="+mj-lt"/>
              <a:buAutoNum type="arabicPeriod"/>
            </a:pPr>
            <a:r>
              <a:rPr lang="en-US" sz="3600" dirty="0" smtClean="0"/>
              <a:t>Translate it into a relational schema</a:t>
            </a:r>
          </a:p>
          <a:p>
            <a:pPr marL="352425" indent="-352425">
              <a:buFont typeface="+mj-lt"/>
              <a:buAutoNum type="arabicPeriod"/>
            </a:pPr>
            <a:r>
              <a:rPr lang="en-US" sz="3600" dirty="0" smtClean="0"/>
              <a:t>Think about FDs that are valid</a:t>
            </a:r>
            <a:endParaRPr lang="en-US" sz="3600" dirty="0"/>
          </a:p>
          <a:p>
            <a:pPr lvl="1"/>
            <a:r>
              <a:rPr lang="en-US" sz="3200" dirty="0" smtClean="0"/>
              <a:t>From the application point of view</a:t>
            </a:r>
          </a:p>
          <a:p>
            <a:endParaRPr lang="en-US" sz="3600" dirty="0" smtClean="0"/>
          </a:p>
          <a:p>
            <a:r>
              <a:rPr lang="en-US" sz="3600" dirty="0" smtClean="0"/>
              <a:t>Given a table with a set of tuples, the best you can do is to</a:t>
            </a:r>
          </a:p>
          <a:p>
            <a:pPr lvl="1"/>
            <a:r>
              <a:rPr lang="en-US" sz="3200" dirty="0" smtClean="0"/>
              <a:t>Confirm that a FD </a:t>
            </a:r>
            <a:r>
              <a:rPr lang="en-US" sz="3200" i="1" dirty="0" smtClean="0"/>
              <a:t>seems to be</a:t>
            </a:r>
            <a:r>
              <a:rPr lang="en-US" sz="3200" dirty="0" smtClean="0"/>
              <a:t> valid, or</a:t>
            </a:r>
          </a:p>
          <a:p>
            <a:pPr lvl="1"/>
            <a:r>
              <a:rPr lang="en-US" sz="3200" dirty="0" smtClean="0"/>
              <a:t>Prove that </a:t>
            </a:r>
            <a:r>
              <a:rPr lang="en-US" sz="3200" dirty="0" smtClean="0"/>
              <a:t>a FD is definitely not valid (through counterexamples)</a:t>
            </a:r>
          </a:p>
          <a:p>
            <a:r>
              <a:rPr lang="en-US" sz="3600" dirty="0" smtClean="0"/>
              <a:t>You </a:t>
            </a:r>
            <a:r>
              <a:rPr lang="en-US" sz="3600" i="1" dirty="0" smtClean="0"/>
              <a:t>cannot prove </a:t>
            </a:r>
            <a:r>
              <a:rPr lang="en-US" sz="3600" dirty="0" smtClean="0"/>
              <a:t>that a FD is valid</a:t>
            </a:r>
            <a:endParaRPr lang="en-US" sz="3600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BCNF Decomposition Example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30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38215" y="1867268"/>
            <a:ext cx="7213326" cy="461665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400" dirty="0" smtClean="0"/>
              <a:t>Person(Name, SSN, Age, </a:t>
            </a:r>
            <a:r>
              <a:rPr lang="en-US" sz="2400" dirty="0" err="1" smtClean="0"/>
              <a:t>EyeColor</a:t>
            </a:r>
            <a:r>
              <a:rPr lang="en-US" sz="2400" dirty="0" smtClean="0"/>
              <a:t>, </a:t>
            </a:r>
            <a:r>
              <a:rPr lang="en-US" sz="2400" dirty="0" err="1" smtClean="0"/>
              <a:t>PhoneNo</a:t>
            </a:r>
            <a:r>
              <a:rPr lang="en-US" sz="2400" dirty="0" smtClean="0"/>
              <a:t>, </a:t>
            </a:r>
            <a:r>
              <a:rPr lang="en-US" sz="2400" dirty="0" err="1" smtClean="0"/>
              <a:t>CanDrink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597911" y="4148726"/>
            <a:ext cx="3100039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Phone(SSN, </a:t>
            </a:r>
            <a:r>
              <a:rPr lang="en-US" dirty="0" err="1" smtClean="0"/>
              <a:t>PhoneNumber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35261" y="4148726"/>
            <a:ext cx="496717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Person(Name, SSN, Age, </a:t>
            </a:r>
            <a:r>
              <a:rPr lang="en-US" dirty="0" err="1" smtClean="0"/>
              <a:t>EyeColor</a:t>
            </a:r>
            <a:r>
              <a:rPr lang="en-US" dirty="0" smtClean="0"/>
              <a:t>, </a:t>
            </a:r>
            <a:r>
              <a:rPr lang="en-US" dirty="0" err="1" smtClean="0"/>
              <a:t>CanDrink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938215" y="2452434"/>
            <a:ext cx="3867961" cy="830997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400" dirty="0" smtClean="0"/>
              <a:t>SSN </a:t>
            </a:r>
            <a:r>
              <a:rPr lang="is-IS" sz="2400" dirty="0" smtClean="0"/>
              <a:t>→ </a:t>
            </a:r>
            <a:r>
              <a:rPr lang="en-US" sz="2400" dirty="0" smtClean="0"/>
              <a:t>Name, Age, </a:t>
            </a:r>
            <a:r>
              <a:rPr lang="en-US" sz="2400" dirty="0" err="1" smtClean="0"/>
              <a:t>EyeColor</a:t>
            </a:r>
            <a:endParaRPr lang="en-US" sz="2400" dirty="0" smtClean="0"/>
          </a:p>
          <a:p>
            <a:r>
              <a:rPr lang="en-US" sz="2400" dirty="0" smtClean="0"/>
              <a:t>Age </a:t>
            </a:r>
            <a:r>
              <a:rPr lang="is-IS" sz="2400" dirty="0" smtClean="0"/>
              <a:t>→ CanDrink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490332" y="3359014"/>
            <a:ext cx="1182030" cy="53306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72362" y="3359014"/>
            <a:ext cx="925550" cy="53306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535261" y="4694709"/>
            <a:ext cx="2638246" cy="584775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smtClean="0"/>
              <a:t>SSN </a:t>
            </a:r>
            <a:r>
              <a:rPr lang="is-IS" sz="1600" dirty="0" smtClean="0"/>
              <a:t>→ </a:t>
            </a:r>
            <a:r>
              <a:rPr lang="en-US" sz="1600" dirty="0" smtClean="0"/>
              <a:t>Name, Age, </a:t>
            </a:r>
            <a:r>
              <a:rPr lang="en-US" sz="1600" dirty="0" err="1" smtClean="0"/>
              <a:t>EyeColor</a:t>
            </a:r>
            <a:endParaRPr lang="en-US" sz="1600" dirty="0" smtClean="0"/>
          </a:p>
          <a:p>
            <a:r>
              <a:rPr lang="en-US" sz="1600" dirty="0" smtClean="0"/>
              <a:t>Age </a:t>
            </a:r>
            <a:r>
              <a:rPr lang="is-IS" sz="1600" dirty="0" smtClean="0"/>
              <a:t>→ CanDrink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806176" y="2390788"/>
            <a:ext cx="9989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4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⇒ </a:t>
            </a:r>
            <a:endParaRPr lang="en-US" sz="36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597911" y="2714043"/>
            <a:ext cx="3180328" cy="307777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400" dirty="0" smtClean="0"/>
              <a:t>SSN </a:t>
            </a:r>
            <a:r>
              <a:rPr lang="is-IS" sz="1400" dirty="0" smtClean="0"/>
              <a:t>→ </a:t>
            </a:r>
            <a:r>
              <a:rPr lang="en-US" sz="1400" dirty="0" smtClean="0"/>
              <a:t>Name, Age, </a:t>
            </a:r>
            <a:r>
              <a:rPr lang="en-US" sz="1400" dirty="0" err="1" smtClean="0"/>
              <a:t>EyeColor</a:t>
            </a:r>
            <a:r>
              <a:rPr lang="en-US" sz="1400" dirty="0" smtClean="0"/>
              <a:t>, </a:t>
            </a:r>
            <a:r>
              <a:rPr lang="is-IS" sz="1400" dirty="0" smtClean="0"/>
              <a:t>CanDrink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882588" y="5372069"/>
            <a:ext cx="1146362" cy="38327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28950" y="5372069"/>
            <a:ext cx="2568961" cy="38327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544649" y="5841670"/>
            <a:ext cx="382224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Person(Name, SSN, Age, </a:t>
            </a:r>
            <a:r>
              <a:rPr lang="en-US" dirty="0" err="1" smtClean="0"/>
              <a:t>EyeColor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572000" y="5855791"/>
            <a:ext cx="261410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Drink(Age, </a:t>
            </a:r>
            <a:r>
              <a:rPr lang="en-US" dirty="0" err="1" smtClean="0"/>
              <a:t>CanDrink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5954181" y="4949435"/>
            <a:ext cx="2561169" cy="491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The </a:t>
            </a:r>
            <a:r>
              <a:rPr lang="en-US" sz="2000" b="1" smtClean="0">
                <a:solidFill>
                  <a:srgbClr val="00B050"/>
                </a:solidFill>
              </a:rPr>
              <a:t>final schemas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69169" y="5784215"/>
            <a:ext cx="3962982" cy="519766"/>
          </a:xfrm>
          <a:prstGeom prst="roundRect">
            <a:avLst>
              <a:gd name="adj" fmla="val 9696"/>
            </a:avLst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507631" y="5784215"/>
            <a:ext cx="2743023" cy="519766"/>
          </a:xfrm>
          <a:prstGeom prst="roundRect">
            <a:avLst>
              <a:gd name="adj" fmla="val 9696"/>
            </a:avLst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5542158" y="4086300"/>
            <a:ext cx="3225324" cy="519766"/>
          </a:xfrm>
          <a:prstGeom prst="roundRect">
            <a:avLst>
              <a:gd name="adj" fmla="val 9696"/>
            </a:avLst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353085" y="3161893"/>
            <a:ext cx="2267130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SSN is not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a superkey.</a:t>
            </a:r>
            <a:endParaRPr lang="is-IS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98586" y="4690946"/>
            <a:ext cx="2267130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Age is not a superkey.</a:t>
            </a:r>
            <a:endParaRPr lang="is-IS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5" grpId="0" animBg="1"/>
      <p:bldP spid="9" grpId="0"/>
      <p:bldP spid="20" grpId="0" animBg="1"/>
      <p:bldP spid="23" grpId="0" animBg="1"/>
      <p:bldP spid="24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Schema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700" dirty="0" smtClean="0"/>
              <a:t>Redundancy causes various kinds of anomalies</a:t>
            </a:r>
          </a:p>
          <a:p>
            <a:r>
              <a:rPr lang="en-US" sz="3700" dirty="0" smtClean="0"/>
              <a:t>To refine schemas:</a:t>
            </a:r>
          </a:p>
          <a:p>
            <a:pPr lvl="1"/>
            <a:r>
              <a:rPr lang="en-US" sz="3200" dirty="0"/>
              <a:t>Detect anomalies</a:t>
            </a:r>
          </a:p>
          <a:p>
            <a:pPr lvl="2"/>
            <a:r>
              <a:rPr lang="en-US" sz="2800" dirty="0"/>
              <a:t>Find FDs in the relations’ schemas</a:t>
            </a:r>
          </a:p>
          <a:p>
            <a:pPr lvl="2"/>
            <a:r>
              <a:rPr lang="en-US" sz="2800" dirty="0"/>
              <a:t>Apply Armstrong’s axioms to expand these FDs</a:t>
            </a:r>
          </a:p>
          <a:p>
            <a:pPr lvl="2"/>
            <a:r>
              <a:rPr lang="en-US" sz="2800" dirty="0"/>
              <a:t>Use the FDs to find the anomalies in the schemas</a:t>
            </a:r>
          </a:p>
          <a:p>
            <a:pPr lvl="1"/>
            <a:r>
              <a:rPr lang="en-US" sz="3200" dirty="0"/>
              <a:t>Remove anomalies</a:t>
            </a:r>
          </a:p>
          <a:p>
            <a:pPr lvl="2"/>
            <a:r>
              <a:rPr lang="en-US" sz="2800" dirty="0"/>
              <a:t>Decompose the anomalous </a:t>
            </a:r>
            <a:r>
              <a:rPr lang="en-US" sz="2800" dirty="0" smtClean="0"/>
              <a:t>schemas (i.e. achieve desired normal forms)</a:t>
            </a:r>
            <a:endParaRPr lang="en-US" sz="2800" dirty="0"/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3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Normal Forms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2400" y="1621718"/>
            <a:ext cx="8839200" cy="46556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90635" y="1907468"/>
            <a:ext cx="8162731" cy="3742410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633456" y="3949014"/>
            <a:ext cx="1877087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BCNF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08180" y="2155118"/>
            <a:ext cx="7327641" cy="286500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415143" y="2402768"/>
            <a:ext cx="6313714" cy="198759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821025" y="2593267"/>
            <a:ext cx="5501951" cy="1226579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272004" y="2764718"/>
            <a:ext cx="4599992" cy="464381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753378" y="4540549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rgbClr val="FFC000"/>
                </a:solidFill>
                <a:latin typeface="Linux Libertine" charset="0"/>
                <a:ea typeface="Linux Libertine" charset="0"/>
                <a:cs typeface="Linux Libertine" charset="0"/>
              </a:rPr>
              <a:t>Third Normal Form  (3NF)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753378" y="5194446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Second Normal Form  (2NF)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753378" y="5811785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rgbClr val="FF0000"/>
                </a:solidFill>
                <a:latin typeface="Linux Libertine" charset="0"/>
                <a:ea typeface="Linux Libertine" charset="0"/>
                <a:cs typeface="Linux Libertine" charset="0"/>
              </a:rPr>
              <a:t>First Normal Form  (1NF)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753378" y="3326637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chemeClr val="accent1"/>
                </a:solidFill>
                <a:latin typeface="Linux Libertine" charset="0"/>
                <a:ea typeface="Linux Libertine" charset="0"/>
                <a:cs typeface="Linux Libertine" charset="0"/>
              </a:rPr>
              <a:t>Fourth Normal Form  (4NF)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753378" y="2764718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rgbClr val="7030A0"/>
                </a:solidFill>
                <a:latin typeface="Linux Libertine" charset="0"/>
                <a:ea typeface="Linux Libertine" charset="0"/>
                <a:cs typeface="Linux Libertine" charset="0"/>
              </a:rPr>
              <a:t>Fifth Normal Form  (5NF)</a:t>
            </a:r>
          </a:p>
        </p:txBody>
      </p:sp>
    </p:spTree>
    <p:extLst>
      <p:ext uri="{BB962C8B-B14F-4D97-AF65-F5344CB8AC3E}">
        <p14:creationId xmlns:p14="http://schemas.microsoft.com/office/powerpoint/2010/main" val="203600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Third Normal Form (3NF)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Let 𝓡 be a relation schema with the FD set F. 𝓡 is in </a:t>
            </a:r>
            <a:r>
              <a:rPr lang="en-US" sz="3600" dirty="0" smtClean="0"/>
              <a:t>3NF if </a:t>
            </a:r>
            <a:r>
              <a:rPr lang="en-US" sz="3600" dirty="0"/>
              <a:t>for every FD </a:t>
            </a:r>
            <a:br>
              <a:rPr lang="en-US" sz="3600" dirty="0"/>
            </a:br>
            <a:r>
              <a:rPr lang="en-US" sz="3600" i="1" dirty="0"/>
              <a:t>X</a:t>
            </a:r>
            <a:r>
              <a:rPr lang="is-IS" sz="3600" dirty="0"/>
              <a:t> → </a:t>
            </a:r>
            <a:r>
              <a:rPr lang="is-IS" sz="3600" i="1" dirty="0"/>
              <a:t>Y </a:t>
            </a:r>
            <a:r>
              <a:rPr lang="is-IS" sz="3600" dirty="0"/>
              <a:t>in F</a:t>
            </a:r>
          </a:p>
          <a:p>
            <a:pPr lvl="1"/>
            <a:r>
              <a:rPr lang="en-US" sz="3200" i="1" dirty="0"/>
              <a:t>X</a:t>
            </a:r>
            <a:r>
              <a:rPr lang="is-IS" sz="3200" dirty="0"/>
              <a:t> → </a:t>
            </a:r>
            <a:r>
              <a:rPr lang="is-IS" sz="3200" i="1" dirty="0"/>
              <a:t>Y</a:t>
            </a:r>
            <a:r>
              <a:rPr lang="is-IS" sz="3200" dirty="0"/>
              <a:t> is trivial (i.e. </a:t>
            </a:r>
            <a:r>
              <a:rPr lang="en-US" sz="3200" dirty="0"/>
              <a:t>Y ⊆ X</a:t>
            </a:r>
            <a:r>
              <a:rPr lang="en-US" sz="3200" dirty="0" smtClean="0"/>
              <a:t>), or</a:t>
            </a:r>
            <a:endParaRPr lang="en-US" sz="3200" dirty="0"/>
          </a:p>
          <a:p>
            <a:pPr lvl="1"/>
            <a:r>
              <a:rPr lang="is-IS" sz="3200" i="1" dirty="0"/>
              <a:t>X</a:t>
            </a:r>
            <a:r>
              <a:rPr lang="is-IS" sz="3200" dirty="0"/>
              <a:t> is a superkey of </a:t>
            </a:r>
            <a:r>
              <a:rPr lang="en-US" sz="3200" dirty="0" smtClean="0"/>
              <a:t>𝓡, or</a:t>
            </a:r>
            <a:endParaRPr lang="is-IS" sz="3200" i="1" dirty="0"/>
          </a:p>
          <a:p>
            <a:pPr lvl="1"/>
            <a:r>
              <a:rPr lang="en-US" sz="3200" i="1" dirty="0" smtClean="0"/>
              <a:t>Y</a:t>
            </a:r>
            <a:r>
              <a:rPr lang="en-US" sz="3200" dirty="0" smtClean="0"/>
              <a:t> is part of a key </a:t>
            </a:r>
            <a:r>
              <a:rPr lang="is-IS" sz="3200" dirty="0"/>
              <a:t>of </a:t>
            </a:r>
            <a:r>
              <a:rPr lang="en-US" sz="3200" dirty="0" smtClean="0"/>
              <a:t>𝓡</a:t>
            </a:r>
            <a:endParaRPr lang="en-US" sz="3200" i="1" dirty="0"/>
          </a:p>
          <a:p>
            <a:r>
              <a:rPr lang="en-US" sz="3600" dirty="0" smtClean="0"/>
              <a:t>If 𝓡 is in BCNF, then it certainly is in 3NF, but not </a:t>
            </a:r>
            <a:r>
              <a:rPr lang="en-US" sz="3600" dirty="0" smtClean="0"/>
              <a:t>necessarily the </a:t>
            </a:r>
            <a:r>
              <a:rPr lang="en-US" sz="3600" dirty="0" smtClean="0"/>
              <a:t>other way around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3NF</a:t>
            </a:r>
            <a:r>
              <a:rPr lang="en-US" dirty="0"/>
              <a:t> </a:t>
            </a:r>
            <a:r>
              <a:rPr lang="en-US" dirty="0" smtClean="0"/>
              <a:t>Violation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</a:t>
            </a:r>
            <a:r>
              <a:rPr lang="en-US" sz="3600" dirty="0"/>
              <a:t>FD </a:t>
            </a:r>
            <a:r>
              <a:rPr lang="en-US" sz="3600" i="1" dirty="0" smtClean="0"/>
              <a:t>X</a:t>
            </a:r>
            <a:r>
              <a:rPr lang="is-IS" sz="3600" dirty="0" smtClean="0"/>
              <a:t> </a:t>
            </a:r>
            <a:r>
              <a:rPr lang="is-IS" sz="3600" dirty="0"/>
              <a:t>→ </a:t>
            </a:r>
            <a:r>
              <a:rPr lang="is-IS" sz="3600" i="1" dirty="0"/>
              <a:t>Y </a:t>
            </a:r>
            <a:r>
              <a:rPr lang="is-IS" sz="3600" dirty="0" smtClean="0"/>
              <a:t>of </a:t>
            </a:r>
            <a:r>
              <a:rPr lang="en-US" sz="3600" dirty="0" smtClean="0"/>
              <a:t>𝓡 violates 3NF conditions </a:t>
            </a:r>
            <a:r>
              <a:rPr lang="en-US" sz="3600" dirty="0" smtClean="0"/>
              <a:t>if</a:t>
            </a:r>
            <a:endParaRPr lang="en-US" sz="3600" dirty="0" smtClean="0"/>
          </a:p>
          <a:p>
            <a:pPr lvl="1"/>
            <a:r>
              <a:rPr lang="is-IS" sz="3200" dirty="0" smtClean="0"/>
              <a:t>either </a:t>
            </a:r>
            <a:r>
              <a:rPr lang="is-IS" sz="3200" i="1" dirty="0" smtClean="0"/>
              <a:t>X</a:t>
            </a:r>
            <a:r>
              <a:rPr lang="is-IS" sz="3200" dirty="0" smtClean="0"/>
              <a:t> is a subset of some key</a:t>
            </a:r>
          </a:p>
          <a:p>
            <a:pPr lvl="1"/>
            <a:endParaRPr lang="is-IS" sz="3200" i="1" dirty="0" smtClean="0"/>
          </a:p>
          <a:p>
            <a:pPr lvl="1"/>
            <a:endParaRPr lang="is-IS" sz="3200" i="1" dirty="0"/>
          </a:p>
          <a:p>
            <a:pPr lvl="1"/>
            <a:r>
              <a:rPr lang="is-IS" sz="3200" dirty="0" smtClean="0"/>
              <a:t>or </a:t>
            </a:r>
            <a:r>
              <a:rPr lang="is-IS" sz="3200" i="1" dirty="0" smtClean="0"/>
              <a:t>X</a:t>
            </a:r>
            <a:r>
              <a:rPr lang="is-IS" sz="3200" dirty="0" smtClean="0"/>
              <a:t> is NOT a proper subset of any key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34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90617" y="3535612"/>
            <a:ext cx="5623673" cy="847977"/>
            <a:chOff x="1736910" y="3482558"/>
            <a:chExt cx="5623673" cy="847977"/>
          </a:xfrm>
        </p:grpSpPr>
        <p:sp>
          <p:nvSpPr>
            <p:cNvPr id="6" name="Rounded Rectangle 5"/>
            <p:cNvSpPr/>
            <p:nvPr/>
          </p:nvSpPr>
          <p:spPr>
            <a:xfrm>
              <a:off x="4769783" y="3482558"/>
              <a:ext cx="1470552" cy="83034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750983" y="3529588"/>
              <a:ext cx="609600" cy="3094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Y</a:t>
              </a:r>
              <a:endParaRPr lang="en-US" sz="2800" i="1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040805" y="3533379"/>
              <a:ext cx="928508" cy="3094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X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25788" y="3807315"/>
              <a:ext cx="75854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Key</a:t>
              </a:r>
              <a:endParaRPr lang="en-US" sz="2800" b="1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Title 1"/>
            <p:cNvSpPr txBox="1">
              <a:spLocks/>
            </p:cNvSpPr>
            <p:nvPr/>
          </p:nvSpPr>
          <p:spPr>
            <a:xfrm>
              <a:off x="1736910" y="3647025"/>
              <a:ext cx="2953871" cy="49530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buClr>
                  <a:srgbClr val="92D050"/>
                </a:buClr>
              </a:pPr>
              <a:r>
                <a:rPr lang="en-US" sz="2400" b="1" dirty="0" smtClean="0">
                  <a:latin typeface="Linux Libertine" charset="0"/>
                  <a:ea typeface="Linux Libertine" charset="0"/>
                  <a:cs typeface="Linux Libertine" charset="0"/>
                </a:rPr>
                <a:t>Partial Dependency</a:t>
              </a:r>
            </a:p>
          </p:txBody>
        </p:sp>
        <p:cxnSp>
          <p:nvCxnSpPr>
            <p:cNvPr id="36" name="Straight Arrow Connector 35"/>
            <p:cNvCxnSpPr>
              <a:endCxn id="7" idx="1"/>
            </p:cNvCxnSpPr>
            <p:nvPr/>
          </p:nvCxnSpPr>
          <p:spPr>
            <a:xfrm>
              <a:off x="5969313" y="3684312"/>
              <a:ext cx="781670" cy="1"/>
            </a:xfrm>
            <a:prstGeom prst="straightConnector1">
              <a:avLst/>
            </a:prstGeom>
            <a:ln w="412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15666" y="5135798"/>
            <a:ext cx="7386182" cy="1161062"/>
            <a:chOff x="807177" y="5066722"/>
            <a:chExt cx="7386182" cy="1161062"/>
          </a:xfrm>
        </p:grpSpPr>
        <p:sp>
          <p:nvSpPr>
            <p:cNvPr id="13" name="Rounded Rectangle 12"/>
            <p:cNvSpPr/>
            <p:nvPr/>
          </p:nvSpPr>
          <p:spPr>
            <a:xfrm>
              <a:off x="3985028" y="5066722"/>
              <a:ext cx="1089552" cy="3060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Key</a:t>
              </a:r>
              <a:endParaRPr lang="en-US" sz="28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583759" y="5071475"/>
              <a:ext cx="609600" cy="3060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Y</a:t>
              </a:r>
              <a:endParaRPr lang="en-US" sz="2800" i="1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859843" y="5066722"/>
              <a:ext cx="928508" cy="3060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X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553174" y="5669198"/>
              <a:ext cx="1370890" cy="55858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124051" y="5772594"/>
              <a:ext cx="699381" cy="34583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Y</a:t>
              </a:r>
              <a:endParaRPr lang="en-US" sz="2800" i="1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680486" y="5534676"/>
              <a:ext cx="928508" cy="2982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X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51019" y="5676124"/>
              <a:ext cx="75854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Key</a:t>
              </a:r>
              <a:endParaRPr lang="en-US" sz="2800" b="1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Title 1"/>
            <p:cNvSpPr txBox="1">
              <a:spLocks/>
            </p:cNvSpPr>
            <p:nvPr/>
          </p:nvSpPr>
          <p:spPr>
            <a:xfrm>
              <a:off x="807177" y="5512983"/>
              <a:ext cx="3375126" cy="497706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buClr>
                  <a:srgbClr val="92D050"/>
                </a:buClr>
              </a:pPr>
              <a:r>
                <a:rPr lang="en-US" sz="2400" b="1" smtClean="0">
                  <a:latin typeface="Linux Libertine" charset="0"/>
                  <a:ea typeface="Linux Libertine" charset="0"/>
                  <a:cs typeface="Linux Libertine" charset="0"/>
                </a:rPr>
                <a:t>Transitive Dependency</a:t>
              </a:r>
              <a:endParaRPr lang="en-US" sz="2400" b="1" dirty="0" smtClean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5078173" y="5223488"/>
              <a:ext cx="781670" cy="1"/>
            </a:xfrm>
            <a:prstGeom prst="straightConnector1">
              <a:avLst/>
            </a:prstGeom>
            <a:ln w="412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802089" y="5224137"/>
              <a:ext cx="781670" cy="1"/>
            </a:xfrm>
            <a:prstGeom prst="straightConnector1">
              <a:avLst/>
            </a:prstGeom>
            <a:ln w="412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5282005" y="5809129"/>
              <a:ext cx="398033" cy="193638"/>
            </a:xfrm>
            <a:prstGeom prst="straightConnector1">
              <a:avLst/>
            </a:prstGeom>
            <a:ln w="412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0" idx="3"/>
              <a:endCxn id="19" idx="1"/>
            </p:cNvCxnSpPr>
            <p:nvPr/>
          </p:nvCxnSpPr>
          <p:spPr>
            <a:xfrm>
              <a:off x="6608994" y="5683803"/>
              <a:ext cx="515057" cy="261708"/>
            </a:xfrm>
            <a:prstGeom prst="straightConnector1">
              <a:avLst/>
            </a:prstGeom>
            <a:ln w="412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965669" y="3484216"/>
            <a:ext cx="1236179" cy="92333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Redundant storage of (</a:t>
            </a:r>
            <a:r>
              <a:rPr lang="en-US" i="1" smtClean="0">
                <a:latin typeface="Linux Libertine" charset="0"/>
                <a:ea typeface="Linux Libertine" charset="0"/>
                <a:cs typeface="Linux Libertine" charset="0"/>
              </a:rPr>
              <a:t>X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, </a:t>
            </a:r>
            <a:r>
              <a:rPr lang="en-US" i="1" smtClean="0">
                <a:latin typeface="Linux Libertine" charset="0"/>
                <a:ea typeface="Linux Libertine" charset="0"/>
                <a:cs typeface="Linux Libertine" charset="0"/>
              </a:rPr>
              <a:t>Y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) pairs</a:t>
            </a:r>
            <a:endParaRPr lang="is-IS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31917" y="4957421"/>
            <a:ext cx="1872603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Cannot store </a:t>
            </a:r>
            <a:r>
              <a:rPr lang="en-US" i="1" smtClean="0">
                <a:latin typeface="Linux Libertine" charset="0"/>
                <a:ea typeface="Linux Libertine" charset="0"/>
                <a:cs typeface="Linux Libertine" charset="0"/>
              </a:rPr>
              <a:t>X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 without storing </a:t>
            </a:r>
            <a:r>
              <a:rPr lang="en-US" i="1" smtClean="0">
                <a:latin typeface="Linux Libertine" charset="0"/>
                <a:ea typeface="Linux Libertine" charset="0"/>
                <a:cs typeface="Linux Libertine" charset="0"/>
              </a:rPr>
              <a:t>Y</a:t>
            </a:r>
            <a:endParaRPr lang="is-IS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30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3NF</a:t>
            </a:r>
            <a:r>
              <a:rPr lang="en-US" dirty="0"/>
              <a:t> </a:t>
            </a:r>
            <a:r>
              <a:rPr lang="en-US" dirty="0" smtClean="0"/>
              <a:t>Decomposition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230234"/>
              </p:ext>
            </p:extLst>
          </p:nvPr>
        </p:nvGraphicFramePr>
        <p:xfrm>
          <a:off x="729010" y="1912047"/>
          <a:ext cx="3461571" cy="1097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7463"/>
                <a:gridCol w="971291"/>
                <a:gridCol w="534410"/>
                <a:gridCol w="559767"/>
                <a:gridCol w="548640"/>
              </a:tblGrid>
              <a:tr h="98283">
                <a:tc>
                  <a:txBody>
                    <a:bodyPr/>
                    <a:lstStyle/>
                    <a:p>
                      <a:r>
                        <a:rPr lang="en-US" sz="1200" u="sng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PropertyID</a:t>
                      </a:r>
                      <a:endParaRPr lang="en-US" sz="12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CountyName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LotNo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Area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Price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2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Dane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82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Milwaukee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5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1002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Milwaukee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5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Milwaukee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242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8650" y="1542715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Lot</a:t>
            </a:r>
            <a:endParaRPr lang="en-US" sz="12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84219" y="1912047"/>
            <a:ext cx="4178868" cy="1077218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err="1" smtClean="0"/>
              <a:t>PropertyID</a:t>
            </a:r>
            <a:r>
              <a:rPr lang="en-US" sz="1600" dirty="0" smtClean="0"/>
              <a:t> </a:t>
            </a:r>
            <a:r>
              <a:rPr lang="is-IS" sz="1600" dirty="0" smtClean="0"/>
              <a:t>→ </a:t>
            </a:r>
            <a:r>
              <a:rPr lang="en-US" sz="1600" dirty="0" err="1" smtClean="0"/>
              <a:t>CountyName</a:t>
            </a:r>
            <a:r>
              <a:rPr lang="en-US" sz="1600" dirty="0" smtClean="0"/>
              <a:t>, </a:t>
            </a:r>
            <a:r>
              <a:rPr lang="en-US" sz="1600" dirty="0" err="1" smtClean="0"/>
              <a:t>LotNo</a:t>
            </a:r>
            <a:r>
              <a:rPr lang="en-US" sz="1600" dirty="0" smtClean="0"/>
              <a:t>, Area, Price</a:t>
            </a:r>
          </a:p>
          <a:p>
            <a:r>
              <a:rPr lang="en-US" sz="1600" dirty="0" err="1"/>
              <a:t>CountyName</a:t>
            </a:r>
            <a:r>
              <a:rPr lang="en-US" sz="1600" dirty="0"/>
              <a:t>, </a:t>
            </a:r>
            <a:r>
              <a:rPr lang="en-US" sz="1600" dirty="0" err="1"/>
              <a:t>LotNo</a:t>
            </a:r>
            <a:r>
              <a:rPr lang="en-US" sz="1600" dirty="0"/>
              <a:t> </a:t>
            </a:r>
            <a:r>
              <a:rPr lang="is-IS" sz="1600" dirty="0" smtClean="0"/>
              <a:t>→ PropertyID, Area, Price</a:t>
            </a:r>
          </a:p>
          <a:p>
            <a:r>
              <a:rPr lang="is-IS" sz="1600" dirty="0"/>
              <a:t>Area → </a:t>
            </a:r>
            <a:r>
              <a:rPr lang="is-IS" sz="1600" dirty="0" smtClean="0"/>
              <a:t>Price</a:t>
            </a:r>
          </a:p>
          <a:p>
            <a:r>
              <a:rPr lang="is-IS" sz="1600" dirty="0"/>
              <a:t>Area → </a:t>
            </a:r>
            <a:r>
              <a:rPr lang="is-IS" sz="1600" dirty="0" smtClean="0"/>
              <a:t>CountyName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162287" y="3149937"/>
            <a:ext cx="423092" cy="79531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85379" y="3149937"/>
            <a:ext cx="2309350" cy="85820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790827"/>
              </p:ext>
            </p:extLst>
          </p:nvPr>
        </p:nvGraphicFramePr>
        <p:xfrm>
          <a:off x="628650" y="4124168"/>
          <a:ext cx="2912931" cy="1097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7463"/>
                <a:gridCol w="971291"/>
                <a:gridCol w="534410"/>
                <a:gridCol w="559767"/>
              </a:tblGrid>
              <a:tr h="98283">
                <a:tc>
                  <a:txBody>
                    <a:bodyPr/>
                    <a:lstStyle/>
                    <a:p>
                      <a:r>
                        <a:rPr lang="en-US" sz="1200" u="sng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PropertyID</a:t>
                      </a:r>
                      <a:endParaRPr lang="en-US" sz="12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CountyName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LotNo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Area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2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Dane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82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Milwaukee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5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1002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Milwaukee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5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Milwaukee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565897" y="3760583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Lot</a:t>
            </a:r>
            <a:endParaRPr lang="en-US" sz="1200" b="1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3324"/>
              </p:ext>
            </p:extLst>
          </p:nvPr>
        </p:nvGraphicFramePr>
        <p:xfrm>
          <a:off x="5198576" y="4133132"/>
          <a:ext cx="1108407" cy="8778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59767"/>
                <a:gridCol w="548640"/>
              </a:tblGrid>
              <a:tr h="98283"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Area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Price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2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82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5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242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5110050" y="3760583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Price</a:t>
            </a:r>
            <a:endParaRPr lang="en-US" sz="1200" b="1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96616" y="5400367"/>
            <a:ext cx="4178868" cy="830997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err="1" smtClean="0"/>
              <a:t>PropertyID</a:t>
            </a:r>
            <a:r>
              <a:rPr lang="en-US" sz="1600" dirty="0" smtClean="0"/>
              <a:t> </a:t>
            </a:r>
            <a:r>
              <a:rPr lang="is-IS" sz="1600" dirty="0" smtClean="0"/>
              <a:t>→ </a:t>
            </a:r>
            <a:r>
              <a:rPr lang="en-US" sz="1600" dirty="0" err="1" smtClean="0"/>
              <a:t>CountyName</a:t>
            </a:r>
            <a:r>
              <a:rPr lang="en-US" sz="1600" dirty="0" smtClean="0"/>
              <a:t>, </a:t>
            </a:r>
            <a:r>
              <a:rPr lang="en-US" sz="1600" dirty="0" err="1" smtClean="0"/>
              <a:t>LotNo</a:t>
            </a:r>
            <a:r>
              <a:rPr lang="en-US" sz="1600" dirty="0" smtClean="0"/>
              <a:t>, Area, Price</a:t>
            </a:r>
          </a:p>
          <a:p>
            <a:r>
              <a:rPr lang="en-US" sz="1600" dirty="0" err="1"/>
              <a:t>CountyName</a:t>
            </a:r>
            <a:r>
              <a:rPr lang="en-US" sz="1600" dirty="0"/>
              <a:t>, </a:t>
            </a:r>
            <a:r>
              <a:rPr lang="en-US" sz="1600" dirty="0" err="1"/>
              <a:t>LotNo</a:t>
            </a:r>
            <a:r>
              <a:rPr lang="en-US" sz="1600" dirty="0"/>
              <a:t> </a:t>
            </a:r>
            <a:r>
              <a:rPr lang="is-IS" sz="1600" dirty="0" smtClean="0"/>
              <a:t>→ PropertyID, Area, Price</a:t>
            </a:r>
          </a:p>
          <a:p>
            <a:r>
              <a:rPr lang="is-IS" sz="1600" dirty="0" smtClean="0"/>
              <a:t>Area </a:t>
            </a:r>
            <a:r>
              <a:rPr lang="is-IS" sz="1600" dirty="0"/>
              <a:t>→ </a:t>
            </a:r>
            <a:r>
              <a:rPr lang="is-IS" sz="1600" dirty="0" smtClean="0"/>
              <a:t>CountyName</a:t>
            </a:r>
            <a:endParaRPr lang="en-US" sz="16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199539" y="5149526"/>
            <a:ext cx="1376016" cy="338554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s-IS" sz="1600" smtClean="0"/>
              <a:t>Area </a:t>
            </a:r>
            <a:r>
              <a:rPr lang="is-IS" sz="1600"/>
              <a:t>→ </a:t>
            </a:r>
            <a:r>
              <a:rPr lang="is-IS" sz="1600" smtClean="0"/>
              <a:t>Price</a:t>
            </a:r>
            <a:endParaRPr lang="is-IS" sz="16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7299164" y="5221448"/>
            <a:ext cx="91033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No. Why?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99610" y="4029280"/>
            <a:ext cx="1509443" cy="1015663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Are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these relations in BCNF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62287" y="3231616"/>
            <a:ext cx="4518291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Problem: transitive </a:t>
            </a:r>
            <a:r>
              <a:rPr lang="en-US">
                <a:latin typeface="Linux Libertine" charset="0"/>
                <a:ea typeface="Linux Libertine" charset="0"/>
                <a:cs typeface="Linux Libertine" charset="0"/>
              </a:rPr>
              <a:t>dependency Area → Price </a:t>
            </a:r>
            <a:endParaRPr lang="is-IS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7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19" grpId="0" animBg="1"/>
      <p:bldP spid="20" grpId="0" animBg="1"/>
      <p:bldP spid="22" grpId="0" animBg="1"/>
      <p:bldP spid="23" grpId="0" animBg="1"/>
      <p:bldP spid="21" grpId="0" animBg="1"/>
      <p:bldP spid="21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3NF</a:t>
            </a:r>
            <a:r>
              <a:rPr lang="en-US" dirty="0"/>
              <a:t> </a:t>
            </a:r>
            <a:r>
              <a:rPr lang="en-US" dirty="0" smtClean="0"/>
              <a:t>Decomposition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Follow the BCNF decomposition algorithm</a:t>
            </a:r>
          </a:p>
          <a:p>
            <a:pPr lvl="1"/>
            <a:r>
              <a:rPr lang="en-US" sz="3200" dirty="0" smtClean="0"/>
              <a:t>Typically, you can stop earlier</a:t>
            </a:r>
          </a:p>
          <a:p>
            <a:r>
              <a:rPr lang="en-US" sz="3600" dirty="0" smtClean="0"/>
              <a:t>If losing FD </a:t>
            </a:r>
            <a:r>
              <a:rPr lang="en-US" sz="3600" i="1" dirty="0" smtClean="0"/>
              <a:t>X</a:t>
            </a:r>
            <a:r>
              <a:rPr lang="is-IS" sz="3600" dirty="0"/>
              <a:t> → </a:t>
            </a:r>
            <a:r>
              <a:rPr lang="en-US" sz="3600" i="1" dirty="0" smtClean="0"/>
              <a:t>Y</a:t>
            </a:r>
            <a:r>
              <a:rPr lang="en-US" sz="3600" dirty="0" smtClean="0"/>
              <a:t>, you can add a relation 𝓡</a:t>
            </a:r>
            <a:r>
              <a:rPr lang="en-US" sz="3600" baseline="-25000" dirty="0" smtClean="0"/>
              <a:t>3</a:t>
            </a:r>
            <a:r>
              <a:rPr lang="en-US" sz="3600" dirty="0" smtClean="0"/>
              <a:t>(</a:t>
            </a:r>
            <a:r>
              <a:rPr lang="en-US" sz="3600" i="1" dirty="0" smtClean="0"/>
              <a:t>X</a:t>
            </a:r>
            <a:r>
              <a:rPr lang="en-US" sz="3600" dirty="0" smtClean="0"/>
              <a:t>, </a:t>
            </a:r>
            <a:r>
              <a:rPr lang="en-US" sz="3600" i="1" dirty="0" smtClean="0"/>
              <a:t>Y</a:t>
            </a:r>
            <a:r>
              <a:rPr lang="en-US" sz="3600" dirty="0" smtClean="0"/>
              <a:t>)</a:t>
            </a:r>
          </a:p>
          <a:p>
            <a:pPr lvl="1"/>
            <a:r>
              <a:rPr lang="en-US" sz="3200" dirty="0" smtClean="0"/>
              <a:t>3NF allows this type of redundancy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7421" y="5146705"/>
            <a:ext cx="7549157" cy="95410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Hence, it is </a:t>
            </a:r>
            <a:r>
              <a:rPr lang="en-US" sz="2800" i="1" dirty="0" smtClean="0">
                <a:latin typeface="Linux Libertine" charset="0"/>
                <a:ea typeface="Linux Libertine" charset="0"/>
                <a:cs typeface="Linux Libertine" charset="0"/>
              </a:rPr>
              <a:t>always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 possible to find a lossless join</a:t>
            </a:r>
            <a:r>
              <a:rPr lang="en-US" sz="2800" smtClean="0">
                <a:latin typeface="Linux Libertine" charset="0"/>
                <a:ea typeface="Linux Libertine" charset="0"/>
                <a:cs typeface="Linux Libertine" charset="0"/>
              </a:rPr>
              <a:t>, dependency-preserving 3NF decomposition.</a:t>
            </a:r>
            <a:endParaRPr lang="is-IS" sz="2800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82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3NF</a:t>
            </a:r>
            <a:r>
              <a:rPr lang="en-US" dirty="0"/>
              <a:t> </a:t>
            </a:r>
            <a:r>
              <a:rPr lang="en-US" dirty="0" smtClean="0"/>
              <a:t>Decomposition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Can </a:t>
            </a:r>
            <a:r>
              <a:rPr lang="en-US" sz="3600" dirty="0"/>
              <a:t>make the algorithm more efficient by using the minimal </a:t>
            </a:r>
            <a:r>
              <a:rPr lang="en-US" sz="3600" dirty="0" smtClean="0"/>
              <a:t>basis of F instead of F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Compute a minimal </a:t>
            </a:r>
            <a:r>
              <a:rPr lang="en-US" sz="3200" dirty="0" smtClean="0"/>
              <a:t>basis M </a:t>
            </a:r>
            <a:r>
              <a:rPr lang="en-US" sz="3200" dirty="0" smtClean="0"/>
              <a:t>for F</a:t>
            </a:r>
            <a:endParaRPr lang="en-US" sz="3200" dirty="0"/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Find </a:t>
            </a:r>
            <a:r>
              <a:rPr lang="en-US" sz="3200" dirty="0"/>
              <a:t>a </a:t>
            </a:r>
            <a:r>
              <a:rPr lang="en-US" sz="3200" dirty="0" smtClean="0"/>
              <a:t>lossless join </a:t>
            </a:r>
            <a:r>
              <a:rPr lang="en-US" sz="3200" dirty="0"/>
              <a:t>decomposition of </a:t>
            </a:r>
            <a:r>
              <a:rPr lang="en-US" sz="3200" dirty="0" smtClean="0"/>
              <a:t>𝓡 (</a:t>
            </a:r>
            <a:r>
              <a:rPr lang="en-US" sz="3200" dirty="0"/>
              <a:t>which might miss </a:t>
            </a:r>
            <a:r>
              <a:rPr lang="en-US" sz="3200" dirty="0" smtClean="0"/>
              <a:t>some </a:t>
            </a:r>
            <a:r>
              <a:rPr lang="en-US" sz="3200" dirty="0" smtClean="0"/>
              <a:t>FDs in M)</a:t>
            </a:r>
            <a:endParaRPr lang="en-US" sz="3200" dirty="0"/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Add </a:t>
            </a:r>
            <a:r>
              <a:rPr lang="en-US" sz="3200" dirty="0"/>
              <a:t>additional relations </a:t>
            </a:r>
            <a:r>
              <a:rPr lang="en-US" sz="3200" dirty="0" smtClean="0"/>
              <a:t>to </a:t>
            </a:r>
            <a:r>
              <a:rPr lang="en-US" sz="3200" dirty="0"/>
              <a:t>cover any missing </a:t>
            </a:r>
            <a:r>
              <a:rPr lang="en-US" sz="3200" dirty="0" smtClean="0"/>
              <a:t>FDs</a:t>
            </a:r>
            <a:endParaRPr lang="en-US" sz="3200" dirty="0"/>
          </a:p>
          <a:p>
            <a:pPr marL="971550" lvl="1" indent="-514350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6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Fourth Normal Form (4NF)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When there are no </a:t>
            </a:r>
            <a:r>
              <a:rPr lang="en-US" sz="3600" i="1" dirty="0" smtClean="0"/>
              <a:t>multivalued dependencies </a:t>
            </a:r>
            <a:r>
              <a:rPr lang="en-US" sz="3600" dirty="0" smtClean="0"/>
              <a:t>(MVDs) among the attributes in the schema</a:t>
            </a:r>
          </a:p>
          <a:p>
            <a:r>
              <a:rPr lang="en-US" sz="3600" dirty="0" smtClean="0"/>
              <a:t>MVD: given a schema</a:t>
            </a:r>
            <a:r>
              <a:rPr lang="is-IS" sz="3600" dirty="0" smtClean="0"/>
              <a:t> </a:t>
            </a:r>
            <a:r>
              <a:rPr lang="en-US" sz="3600" dirty="0" smtClean="0"/>
              <a:t>𝓡(</a:t>
            </a:r>
            <a:r>
              <a:rPr lang="en-US" sz="3600" i="1" dirty="0" smtClean="0"/>
              <a:t>X</a:t>
            </a:r>
            <a:r>
              <a:rPr lang="en-US" sz="3600" dirty="0" smtClean="0"/>
              <a:t>, </a:t>
            </a:r>
            <a:r>
              <a:rPr lang="en-US" sz="3600" i="1" dirty="0" smtClean="0"/>
              <a:t>Y</a:t>
            </a:r>
            <a:r>
              <a:rPr lang="en-US" sz="3600" dirty="0" smtClean="0"/>
              <a:t>, </a:t>
            </a:r>
            <a:r>
              <a:rPr lang="en-US" sz="3600" i="1" dirty="0" smtClean="0"/>
              <a:t>Z</a:t>
            </a:r>
            <a:r>
              <a:rPr lang="en-US" sz="3600" dirty="0" smtClean="0"/>
              <a:t>), there exists a MVD </a:t>
            </a:r>
            <a:r>
              <a:rPr lang="en-US" sz="3600" i="1" dirty="0" smtClean="0"/>
              <a:t>X</a:t>
            </a:r>
            <a:r>
              <a:rPr lang="en-US" sz="3600" dirty="0" smtClean="0"/>
              <a:t> </a:t>
            </a:r>
            <a:r>
              <a:rPr lang="en-US" sz="3600" dirty="0" smtClean="0">
                <a:latin typeface="STIXGeneral" charset="0"/>
                <a:ea typeface="STIXGeneral" charset="0"/>
                <a:cs typeface="STIXGeneral" charset="0"/>
              </a:rPr>
              <a:t>↠ </a:t>
            </a:r>
            <a:r>
              <a:rPr lang="en-US" sz="3600" i="1" dirty="0" smtClean="0"/>
              <a:t>Y</a:t>
            </a:r>
            <a:r>
              <a:rPr lang="en-US" sz="3600" dirty="0" smtClean="0"/>
              <a:t> </a:t>
            </a:r>
            <a:r>
              <a:rPr lang="en-US" sz="3600" dirty="0" smtClean="0"/>
              <a:t>if for any value of </a:t>
            </a:r>
            <a:r>
              <a:rPr lang="en-US" sz="3600" i="1" dirty="0" smtClean="0"/>
              <a:t>X</a:t>
            </a:r>
            <a:r>
              <a:rPr lang="en-US" sz="3600" dirty="0" smtClean="0"/>
              <a:t>, the set of values of </a:t>
            </a:r>
            <a:r>
              <a:rPr lang="en-US" sz="3600" i="1" dirty="0" smtClean="0"/>
              <a:t>Y</a:t>
            </a:r>
            <a:r>
              <a:rPr lang="en-US" sz="3600" dirty="0" smtClean="0"/>
              <a:t> is independent of </a:t>
            </a:r>
            <a:r>
              <a:rPr lang="en-US" sz="3600" i="1" dirty="0" smtClean="0"/>
              <a:t>Z</a:t>
            </a:r>
          </a:p>
          <a:p>
            <a:pPr lvl="1"/>
            <a:r>
              <a:rPr lang="en-US" sz="3200" dirty="0" smtClean="0"/>
              <a:t>i.e. decomposition 𝓡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(</a:t>
            </a:r>
            <a:r>
              <a:rPr lang="en-US" sz="3200" i="1" dirty="0" smtClean="0"/>
              <a:t>X</a:t>
            </a:r>
            <a:r>
              <a:rPr lang="en-US" sz="3200" dirty="0" smtClean="0"/>
              <a:t>,</a:t>
            </a:r>
            <a:r>
              <a:rPr lang="en-US" sz="3200" i="1" dirty="0" smtClean="0"/>
              <a:t>Y</a:t>
            </a:r>
            <a:r>
              <a:rPr lang="en-US" sz="3200" dirty="0" smtClean="0"/>
              <a:t>) and 𝓡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(</a:t>
            </a:r>
            <a:r>
              <a:rPr lang="en-US" sz="3200" i="1" dirty="0" smtClean="0"/>
              <a:t>X</a:t>
            </a:r>
            <a:r>
              <a:rPr lang="en-US" sz="3200" dirty="0" smtClean="0"/>
              <a:t>,</a:t>
            </a:r>
            <a:r>
              <a:rPr lang="en-US" sz="3200" i="1" dirty="0" smtClean="0"/>
              <a:t>Z</a:t>
            </a:r>
            <a:r>
              <a:rPr lang="en-US" sz="3200" dirty="0" smtClean="0"/>
              <a:t>) is lossless</a:t>
            </a:r>
            <a:endParaRPr lang="en-US" sz="3200" dirty="0" smtClean="0"/>
          </a:p>
          <a:p>
            <a:r>
              <a:rPr lang="en-US" sz="3600" dirty="0" smtClean="0"/>
              <a:t>Any FD is </a:t>
            </a:r>
            <a:r>
              <a:rPr lang="en-US" sz="3600" dirty="0" smtClean="0"/>
              <a:t>a </a:t>
            </a:r>
            <a:r>
              <a:rPr lang="en-US" sz="3600" dirty="0" smtClean="0"/>
              <a:t>MVD as well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MVD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151183"/>
              </p:ext>
            </p:extLst>
          </p:nvPr>
        </p:nvGraphicFramePr>
        <p:xfrm>
          <a:off x="1406741" y="2058893"/>
          <a:ext cx="3864505" cy="1554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83388"/>
                <a:gridCol w="1585524"/>
                <a:gridCol w="895593"/>
              </a:tblGrid>
              <a:tr h="98283">
                <a:tc>
                  <a:txBody>
                    <a:bodyPr/>
                    <a:lstStyle/>
                    <a:p>
                      <a:r>
                        <a:rPr lang="en-US" sz="18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SSN</a:t>
                      </a:r>
                      <a:endParaRPr lang="en-US" sz="1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Phone</a:t>
                      </a:r>
                      <a:r>
                        <a:rPr lang="en-US" sz="1800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No</a:t>
                      </a:r>
                      <a:endParaRPr lang="en-US" sz="1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Course</a:t>
                      </a:r>
                      <a:endParaRPr lang="en-US" sz="1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2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123-32-99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99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(206) 572-4312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82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123-32-99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99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(206) 572-4312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5256">
                <a:tc>
                  <a:txBody>
                    <a:bodyPr/>
                    <a:lstStyle/>
                    <a:p>
                      <a:pPr algn="l"/>
                      <a:r>
                        <a:rPr lang="mr-IN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123-32-99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99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(206) 432-8954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5256">
                <a:tc>
                  <a:txBody>
                    <a:bodyPr/>
                    <a:lstStyle/>
                    <a:p>
                      <a:pPr algn="l"/>
                      <a:r>
                        <a:rPr lang="mr-IN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123-32-99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99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(206) 432-8954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306381" y="1597228"/>
            <a:ext cx="1144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Person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97421" y="4200032"/>
            <a:ext cx="7549157" cy="156966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3200">
                <a:latin typeface="Linux Libertine" charset="0"/>
                <a:ea typeface="Linux Libertine" charset="0"/>
                <a:cs typeface="Linux Libertine" charset="0"/>
              </a:rPr>
              <a:t>Typically, MVD problems arise when two many-to-one relationships are mixed into one relation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22055" y="2482190"/>
            <a:ext cx="1989925" cy="707886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SSN </a:t>
            </a:r>
            <a:r>
              <a:rPr lang="en-US" dirty="0">
                <a:latin typeface="STIXGeneral" charset="0"/>
                <a:ea typeface="STIXGeneral" charset="0"/>
                <a:cs typeface="STIXGeneral" charset="0"/>
              </a:rPr>
              <a:t>↠ </a:t>
            </a:r>
            <a:r>
              <a:rPr lang="en-US" dirty="0" err="1"/>
              <a:t>PhoneNo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SSN </a:t>
            </a:r>
            <a:r>
              <a:rPr lang="en-US" dirty="0">
                <a:latin typeface="STIXGeneral" charset="0"/>
                <a:ea typeface="STIXGeneral" charset="0"/>
                <a:cs typeface="STIXGeneral" charset="0"/>
              </a:rPr>
              <a:t>↠ </a:t>
            </a:r>
            <a:r>
              <a:rPr lang="en-US" dirty="0"/>
              <a:t>Course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2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How to </a:t>
            </a:r>
            <a:r>
              <a:rPr lang="en-US" dirty="0" smtClean="0"/>
              <a:t>Find FDs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Example: does CID </a:t>
            </a:r>
            <a:r>
              <a:rPr lang="en-US" sz="3400" dirty="0"/>
              <a:t>→ </a:t>
            </a:r>
            <a:r>
              <a:rPr lang="en-US" sz="3400" dirty="0" smtClean="0"/>
              <a:t>Instructor hold for the following instance of Section?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709604" y="3125625"/>
          <a:ext cx="3748346" cy="113385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53164"/>
                <a:gridCol w="744279"/>
                <a:gridCol w="723014"/>
                <a:gridCol w="648586"/>
                <a:gridCol w="87930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627758" y="2824121"/>
            <a:ext cx="774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</a:t>
            </a:r>
            <a:endParaRPr lang="en-US" sz="1200" b="1" dirty="0"/>
          </a:p>
        </p:txBody>
      </p:sp>
      <p:sp>
        <p:nvSpPr>
          <p:cNvPr id="8" name="Down Arrow 7"/>
          <p:cNvSpPr/>
          <p:nvPr/>
        </p:nvSpPr>
        <p:spPr>
          <a:xfrm>
            <a:off x="4131526" y="4387630"/>
            <a:ext cx="880947" cy="30952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771986" y="4825301"/>
          <a:ext cx="1623582" cy="113385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44279"/>
                <a:gridCol w="879303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Multiply 9"/>
          <p:cNvSpPr/>
          <p:nvPr/>
        </p:nvSpPr>
        <p:spPr>
          <a:xfrm>
            <a:off x="2408664" y="1860935"/>
            <a:ext cx="5475248" cy="495199"/>
          </a:xfrm>
          <a:prstGeom prst="mathMultiply">
            <a:avLst>
              <a:gd name="adj1" fmla="val 1144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4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4NF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Let 𝓡 be a relation schema with the </a:t>
            </a:r>
            <a:r>
              <a:rPr lang="en-US" sz="3600" dirty="0" smtClean="0"/>
              <a:t>MVD </a:t>
            </a:r>
            <a:r>
              <a:rPr lang="en-US" sz="3600" dirty="0"/>
              <a:t>set </a:t>
            </a:r>
            <a:r>
              <a:rPr lang="en-US" sz="3600" dirty="0" smtClean="0"/>
              <a:t>V. </a:t>
            </a:r>
            <a:r>
              <a:rPr lang="en-US" sz="3600" dirty="0"/>
              <a:t>𝓡 is in </a:t>
            </a:r>
            <a:r>
              <a:rPr lang="en-US" sz="3600" dirty="0" smtClean="0"/>
              <a:t>4NF </a:t>
            </a:r>
            <a:r>
              <a:rPr lang="en-US" sz="3600" dirty="0"/>
              <a:t>if for every </a:t>
            </a:r>
            <a:r>
              <a:rPr lang="en-US" sz="3600" dirty="0" smtClean="0"/>
              <a:t>MVD </a:t>
            </a:r>
            <a:r>
              <a:rPr lang="en-US" sz="3600" i="1" dirty="0" smtClean="0"/>
              <a:t>X</a:t>
            </a:r>
            <a:r>
              <a:rPr lang="is-IS" sz="3600" dirty="0" smtClean="0"/>
              <a:t> </a:t>
            </a:r>
            <a:r>
              <a:rPr lang="en-US" sz="3600" dirty="0">
                <a:latin typeface="STIXGeneral" charset="0"/>
                <a:ea typeface="STIXGeneral" charset="0"/>
                <a:cs typeface="STIXGeneral" charset="0"/>
              </a:rPr>
              <a:t>↠ </a:t>
            </a:r>
            <a:r>
              <a:rPr lang="is-IS" sz="3600" i="1" dirty="0" smtClean="0"/>
              <a:t>Y </a:t>
            </a:r>
            <a:r>
              <a:rPr lang="is-IS" sz="3600" dirty="0"/>
              <a:t>in </a:t>
            </a:r>
            <a:r>
              <a:rPr lang="is-IS" sz="3600" dirty="0" smtClean="0"/>
              <a:t>V</a:t>
            </a:r>
            <a:endParaRPr lang="is-IS" sz="3600" dirty="0"/>
          </a:p>
          <a:p>
            <a:pPr lvl="1"/>
            <a:r>
              <a:rPr lang="en-US" sz="3200" i="1" dirty="0"/>
              <a:t>X</a:t>
            </a:r>
            <a:r>
              <a:rPr lang="is-IS" sz="3200" dirty="0"/>
              <a:t> </a:t>
            </a:r>
            <a:r>
              <a:rPr lang="en-US" sz="3200" dirty="0">
                <a:latin typeface="STIXGeneral" charset="0"/>
                <a:ea typeface="STIXGeneral" charset="0"/>
                <a:cs typeface="STIXGeneral" charset="0"/>
              </a:rPr>
              <a:t>↠ </a:t>
            </a:r>
            <a:r>
              <a:rPr lang="is-IS" sz="3200" i="1" dirty="0"/>
              <a:t>Y</a:t>
            </a:r>
            <a:r>
              <a:rPr lang="is-IS" sz="3200" dirty="0" smtClean="0"/>
              <a:t> </a:t>
            </a:r>
            <a:r>
              <a:rPr lang="is-IS" sz="3200" dirty="0"/>
              <a:t>is trivial (i.e. </a:t>
            </a:r>
            <a:r>
              <a:rPr lang="en-US" sz="3200" dirty="0"/>
              <a:t>Y ⊆ X), or</a:t>
            </a:r>
          </a:p>
          <a:p>
            <a:pPr lvl="1"/>
            <a:r>
              <a:rPr lang="is-IS" sz="3200" i="1" dirty="0"/>
              <a:t>X</a:t>
            </a:r>
            <a:r>
              <a:rPr lang="is-IS" sz="3200" dirty="0"/>
              <a:t> is a superkey of </a:t>
            </a:r>
            <a:r>
              <a:rPr lang="en-US" sz="3200" dirty="0" smtClean="0"/>
              <a:t>𝓡</a:t>
            </a:r>
          </a:p>
          <a:p>
            <a:pPr lvl="1"/>
            <a:endParaRPr lang="en-US" sz="3200" i="1" dirty="0"/>
          </a:p>
          <a:p>
            <a:r>
              <a:rPr lang="en-US" sz="3600" dirty="0" smtClean="0"/>
              <a:t>Same as BCNF definition, with FD replaced by MVD</a:t>
            </a:r>
            <a:endParaRPr lang="is-I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Fifth Normal Form (5NF)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Sometimes, </a:t>
            </a:r>
            <a:r>
              <a:rPr lang="en-US" sz="3600" dirty="0"/>
              <a:t>a relation cannot be </a:t>
            </a:r>
            <a:r>
              <a:rPr lang="en-US" sz="3600" dirty="0" smtClean="0"/>
              <a:t>lossless join </a:t>
            </a:r>
            <a:r>
              <a:rPr lang="en-US" sz="3600" dirty="0"/>
              <a:t>decomposed into two relations, but can be into three or </a:t>
            </a:r>
            <a:r>
              <a:rPr lang="en-US" sz="3600" dirty="0" smtClean="0"/>
              <a:t>more</a:t>
            </a:r>
            <a:endParaRPr lang="en-US" sz="3600" dirty="0"/>
          </a:p>
          <a:p>
            <a:r>
              <a:rPr lang="en-US" sz="3600" dirty="0"/>
              <a:t>5NF captures the idea that a relation </a:t>
            </a:r>
            <a:r>
              <a:rPr lang="en-US" sz="3600" dirty="0" smtClean="0"/>
              <a:t>schema </a:t>
            </a:r>
            <a:r>
              <a:rPr lang="en-US" sz="3600" dirty="0"/>
              <a:t>must have some particular </a:t>
            </a:r>
            <a:r>
              <a:rPr lang="en-US" sz="3600" dirty="0" smtClean="0"/>
              <a:t>lossless join </a:t>
            </a:r>
            <a:r>
              <a:rPr lang="en-US" sz="3600" dirty="0"/>
              <a:t>decomposition </a:t>
            </a:r>
            <a:endParaRPr lang="en-US" sz="3600" dirty="0" smtClean="0"/>
          </a:p>
          <a:p>
            <a:pPr lvl="1"/>
            <a:r>
              <a:rPr lang="en-US" sz="3200" dirty="0" smtClean="0"/>
              <a:t>Concept of </a:t>
            </a:r>
            <a:r>
              <a:rPr lang="en-US" sz="3200" i="1" dirty="0" smtClean="0"/>
              <a:t>join dependency</a:t>
            </a:r>
            <a:endParaRPr lang="en-US" sz="3200" dirty="0"/>
          </a:p>
          <a:p>
            <a:r>
              <a:rPr lang="en-US" sz="3600" dirty="0"/>
              <a:t>Finding actual 5NF cases is </a:t>
            </a:r>
            <a:r>
              <a:rPr lang="en-US" sz="3600" dirty="0" smtClean="0"/>
              <a:t>difficult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7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Schema Refinement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Aim for all the relations to be in BCNF, settle for 3NF</a:t>
            </a:r>
          </a:p>
          <a:p>
            <a:r>
              <a:rPr lang="en-US" sz="3600" dirty="0" smtClean="0"/>
              <a:t>In practice, when your relations are in BCNF, usually they are in 5NF as well</a:t>
            </a:r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2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Schema Refinement </a:t>
            </a:r>
            <a:br>
              <a:rPr lang="en-US" dirty="0" smtClean="0"/>
            </a:br>
            <a:r>
              <a:rPr lang="en-US" dirty="0" smtClean="0"/>
              <a:t>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Tradeoff between redundancy and query answering performance</a:t>
            </a:r>
            <a:endParaRPr lang="en-US" sz="3600" dirty="0"/>
          </a:p>
          <a:p>
            <a:pPr lvl="1"/>
            <a:r>
              <a:rPr lang="en-US" sz="3200" dirty="0" smtClean="0"/>
              <a:t>Normalization makes answering particular queries more difficult</a:t>
            </a:r>
          </a:p>
          <a:p>
            <a:pPr lvl="2"/>
            <a:r>
              <a:rPr lang="en-US" sz="2800" dirty="0" smtClean="0"/>
              <a:t>e.g. queries involving many tables</a:t>
            </a:r>
          </a:p>
          <a:p>
            <a:pPr lvl="1"/>
            <a:r>
              <a:rPr lang="en-US" sz="3200" dirty="0" smtClean="0"/>
              <a:t>So in “read-heavy” applications, you might decide to </a:t>
            </a:r>
            <a:r>
              <a:rPr lang="en-US" sz="3200" i="1" dirty="0" err="1" smtClean="0"/>
              <a:t>denormalize</a:t>
            </a:r>
            <a:r>
              <a:rPr lang="en-US" sz="3200" dirty="0" smtClean="0"/>
              <a:t> your schema in favor of answering queries faster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8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Schema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Redundancy causes various kinds of anomalies</a:t>
            </a:r>
          </a:p>
          <a:p>
            <a:r>
              <a:rPr lang="en-US" sz="3600" dirty="0" smtClean="0"/>
              <a:t>To refine schemas:</a:t>
            </a:r>
          </a:p>
          <a:p>
            <a:pPr lvl="1"/>
            <a:r>
              <a:rPr lang="en-US" sz="3200" dirty="0" smtClean="0"/>
              <a:t>Detect anomalies</a:t>
            </a:r>
          </a:p>
          <a:p>
            <a:pPr lvl="2"/>
            <a:r>
              <a:rPr lang="en-US" sz="2800" dirty="0" smtClean="0"/>
              <a:t>Find FDs , apply Armstrong’s axioms, find anomalies</a:t>
            </a:r>
          </a:p>
          <a:p>
            <a:pPr lvl="1"/>
            <a:r>
              <a:rPr lang="en-US" sz="3200" dirty="0" smtClean="0"/>
              <a:t>Remove anomalies</a:t>
            </a:r>
          </a:p>
          <a:p>
            <a:pPr lvl="2"/>
            <a:r>
              <a:rPr lang="en-US" sz="2800" dirty="0" smtClean="0"/>
              <a:t>Decompose the </a:t>
            </a:r>
            <a:r>
              <a:rPr lang="en-US" sz="2800" dirty="0" smtClean="0"/>
              <a:t>anomalous schemas</a:t>
            </a:r>
            <a:endParaRPr lang="en-US" sz="2800" dirty="0" smtClean="0"/>
          </a:p>
          <a:p>
            <a:r>
              <a:rPr lang="en-US" sz="3600" dirty="0" smtClean="0"/>
              <a:t>Desired decomposition properties</a:t>
            </a:r>
          </a:p>
          <a:p>
            <a:pPr lvl="1"/>
            <a:r>
              <a:rPr lang="en-US" sz="3200" dirty="0" smtClean="0"/>
              <a:t>Redundancy reducing, lossless join, </a:t>
            </a:r>
            <a:r>
              <a:rPr lang="en-US" sz="3200" dirty="0" smtClean="0"/>
              <a:t>dependency preserving</a:t>
            </a:r>
            <a:endParaRPr lang="en-US" sz="3200" dirty="0" smtClean="0"/>
          </a:p>
          <a:p>
            <a:r>
              <a:rPr lang="en-US" sz="3600" dirty="0" smtClean="0"/>
              <a:t>Normal forms</a:t>
            </a:r>
          </a:p>
          <a:p>
            <a:pPr lvl="1"/>
            <a:r>
              <a:rPr lang="en-US" sz="3200" dirty="0" smtClean="0"/>
              <a:t>3NF, BCNF, 4NF, </a:t>
            </a:r>
            <a:r>
              <a:rPr lang="mr-IN" sz="3200" dirty="0" smtClean="0"/>
              <a:t>…</a:t>
            </a: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4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Normal Forms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45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2400" y="1621718"/>
            <a:ext cx="8839200" cy="46556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90635" y="1907468"/>
            <a:ext cx="8162731" cy="3742410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633456" y="3949014"/>
            <a:ext cx="1877087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BCNF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08180" y="2155118"/>
            <a:ext cx="7327641" cy="286500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415143" y="2402768"/>
            <a:ext cx="6313714" cy="198759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821025" y="2593267"/>
            <a:ext cx="5501951" cy="1226579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272004" y="2764718"/>
            <a:ext cx="4599992" cy="464381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753378" y="4540549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rgbClr val="FFC000"/>
                </a:solidFill>
                <a:latin typeface="Linux Libertine" charset="0"/>
                <a:ea typeface="Linux Libertine" charset="0"/>
                <a:cs typeface="Linux Libertine" charset="0"/>
              </a:rPr>
              <a:t>Third Normal Form  (3NF)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753378" y="5194446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Second Normal Form  (2NF)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753378" y="5811785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rgbClr val="FF0000"/>
                </a:solidFill>
                <a:latin typeface="Linux Libertine" charset="0"/>
                <a:ea typeface="Linux Libertine" charset="0"/>
                <a:cs typeface="Linux Libertine" charset="0"/>
              </a:rPr>
              <a:t>First Normal Form  (1NF)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753378" y="3326637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chemeClr val="accent1"/>
                </a:solidFill>
                <a:latin typeface="Linux Libertine" charset="0"/>
                <a:ea typeface="Linux Libertine" charset="0"/>
                <a:cs typeface="Linux Libertine" charset="0"/>
              </a:rPr>
              <a:t>Fourth Normal Form  (4NF)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753378" y="2764718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rgbClr val="7030A0"/>
                </a:solidFill>
                <a:latin typeface="Linux Libertine" charset="0"/>
                <a:ea typeface="Linux Libertine" charset="0"/>
                <a:cs typeface="Linux Libertine" charset="0"/>
              </a:rPr>
              <a:t>Fifth Normal Form  (5NF)</a:t>
            </a:r>
          </a:p>
        </p:txBody>
      </p:sp>
    </p:spTree>
    <p:extLst>
      <p:ext uri="{BB962C8B-B14F-4D97-AF65-F5344CB8AC3E}">
        <p14:creationId xmlns:p14="http://schemas.microsoft.com/office/powerpoint/2010/main" val="98129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1166180"/>
            <a:ext cx="7886700" cy="28527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Relational Algebra: Foundations of Operating on Relational Data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31190" y="341265"/>
            <a:ext cx="7886700" cy="52671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Next Up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46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31190" y="1160057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8650" y="4385267"/>
            <a:ext cx="7884160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36743" y="4687060"/>
            <a:ext cx="7886700" cy="1409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/>
              <a:t>Questions?</a:t>
            </a:r>
            <a:endParaRPr lang="en-US" sz="2000" dirty="0" smtClean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28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Check </a:t>
            </a:r>
            <a:r>
              <a:rPr lang="en-US" dirty="0" smtClean="0"/>
              <a:t>FDs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Let </a:t>
            </a:r>
            <a:r>
              <a:rPr lang="en-US" sz="3400" i="1" dirty="0" smtClean="0"/>
              <a:t>S</a:t>
            </a:r>
            <a:r>
              <a:rPr lang="en-US" sz="3400" dirty="0" smtClean="0"/>
              <a:t> be a set of FDs defined on the attributes in the set </a:t>
            </a:r>
            <a:r>
              <a:rPr lang="en-US" sz="3400" i="1" dirty="0" smtClean="0"/>
              <a:t>X</a:t>
            </a:r>
          </a:p>
          <a:p>
            <a:pPr marL="685800" lvl="2">
              <a:spcBef>
                <a:spcPts val="1000"/>
              </a:spcBef>
            </a:pPr>
            <a:r>
              <a:rPr lang="en-US" sz="3000" dirty="0" smtClean="0"/>
              <a:t>e.g. </a:t>
            </a:r>
            <a:r>
              <a:rPr lang="en-US" sz="3000" i="1" dirty="0"/>
              <a:t>X</a:t>
            </a:r>
            <a:r>
              <a:rPr lang="en-US" sz="3000" dirty="0" smtClean="0"/>
              <a:t>={SID, Name, SSN}, </a:t>
            </a:r>
            <a:br>
              <a:rPr lang="en-US" sz="3000" dirty="0" smtClean="0"/>
            </a:br>
            <a:r>
              <a:rPr lang="en-US" sz="3000" dirty="0" smtClean="0"/>
              <a:t>       </a:t>
            </a:r>
            <a:r>
              <a:rPr lang="en-US" sz="3000" i="1" dirty="0" smtClean="0"/>
              <a:t>S</a:t>
            </a:r>
            <a:r>
              <a:rPr lang="en-US" sz="3000" dirty="0" smtClean="0"/>
              <a:t>={(SID</a:t>
            </a:r>
            <a:r>
              <a:rPr lang="is-IS" sz="3000" dirty="0" smtClean="0"/>
              <a:t> </a:t>
            </a:r>
            <a:r>
              <a:rPr lang="is-IS" sz="3000" dirty="0"/>
              <a:t>→ </a:t>
            </a:r>
            <a:r>
              <a:rPr lang="is-IS" sz="3000" dirty="0" smtClean="0"/>
              <a:t>Name, SSN), (SSN</a:t>
            </a:r>
            <a:r>
              <a:rPr lang="is-IS" sz="3000" dirty="0"/>
              <a:t> → </a:t>
            </a:r>
            <a:r>
              <a:rPr lang="is-IS" sz="3000" dirty="0" smtClean="0"/>
              <a:t>SID)</a:t>
            </a:r>
            <a:r>
              <a:rPr lang="en-US" sz="3000" dirty="0" smtClean="0"/>
              <a:t>}</a:t>
            </a:r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Question: is </a:t>
            </a:r>
            <a:r>
              <a:rPr lang="en-US" sz="3400" i="1" dirty="0" smtClean="0"/>
              <a:t>Y</a:t>
            </a:r>
            <a:r>
              <a:rPr lang="en-US" sz="3400" dirty="0"/>
              <a:t> ⊆ </a:t>
            </a:r>
            <a:r>
              <a:rPr lang="en-US" sz="3400" i="1" dirty="0" smtClean="0"/>
              <a:t>X</a:t>
            </a:r>
            <a:r>
              <a:rPr lang="en-US" sz="3400" dirty="0" smtClean="0"/>
              <a:t> a superkey?</a:t>
            </a:r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To answer this question among others, we find all the attribute sets that Y determines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Attribute Set 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Given a set </a:t>
            </a:r>
            <a:r>
              <a:rPr lang="en-US" sz="3400" i="1" dirty="0" smtClean="0"/>
              <a:t>X </a:t>
            </a:r>
            <a:r>
              <a:rPr lang="en-US" sz="3400" dirty="0" smtClean="0"/>
              <a:t>of attributes and a set </a:t>
            </a:r>
            <a:r>
              <a:rPr lang="en-US" sz="3400" i="1" dirty="0" smtClean="0"/>
              <a:t>S</a:t>
            </a:r>
            <a:r>
              <a:rPr lang="en-US" sz="3400" dirty="0" smtClean="0"/>
              <a:t> of FDs, the </a:t>
            </a:r>
            <a:r>
              <a:rPr lang="en-US" sz="3400" i="1" dirty="0" smtClean="0"/>
              <a:t>closure of Y</a:t>
            </a:r>
            <a:r>
              <a:rPr lang="en-US" sz="3400" dirty="0"/>
              <a:t> </a:t>
            </a:r>
            <a:r>
              <a:rPr lang="en-US" sz="3400" dirty="0" smtClean="0"/>
              <a:t>⊆ </a:t>
            </a:r>
            <a:r>
              <a:rPr lang="en-US" sz="3400" i="1" dirty="0" smtClean="0"/>
              <a:t>X </a:t>
            </a:r>
            <a:r>
              <a:rPr lang="en-US" sz="3400" dirty="0" smtClean="0"/>
              <a:t>(under </a:t>
            </a:r>
            <a:r>
              <a:rPr lang="en-US" sz="3400" i="1" dirty="0" smtClean="0"/>
              <a:t>S</a:t>
            </a:r>
            <a:r>
              <a:rPr lang="en-US" sz="3400" dirty="0" smtClean="0"/>
              <a:t>), called </a:t>
            </a:r>
            <a:r>
              <a:rPr lang="en-US" sz="3400" i="1" dirty="0" smtClean="0"/>
              <a:t>Y</a:t>
            </a:r>
            <a:r>
              <a:rPr lang="en-US" sz="3400" i="1" baseline="30000" dirty="0" smtClean="0"/>
              <a:t>+</a:t>
            </a:r>
            <a:r>
              <a:rPr lang="en-US" sz="3400" dirty="0" smtClean="0"/>
              <a:t>, is the set of all attributes </a:t>
            </a:r>
            <a:r>
              <a:rPr lang="en-US" sz="3400" i="1" dirty="0" smtClean="0"/>
              <a:t>Z</a:t>
            </a:r>
            <a:r>
              <a:rPr lang="en-US" sz="3400" dirty="0" smtClean="0"/>
              <a:t> </a:t>
            </a:r>
            <a:r>
              <a:rPr lang="en-US" sz="3400" dirty="0" smtClean="0">
                <a:latin typeface="Courier New" charset="0"/>
                <a:ea typeface="Courier New" charset="0"/>
                <a:cs typeface="Courier New" charset="0"/>
              </a:rPr>
              <a:t>∈</a:t>
            </a:r>
            <a:r>
              <a:rPr lang="en-US" sz="3400" dirty="0"/>
              <a:t> </a:t>
            </a:r>
            <a:r>
              <a:rPr lang="en-US" sz="3400" i="1" dirty="0" smtClean="0"/>
              <a:t>X</a:t>
            </a:r>
            <a:r>
              <a:rPr lang="en-US" sz="3400" dirty="0" smtClean="0"/>
              <a:t> such that </a:t>
            </a:r>
            <a:r>
              <a:rPr lang="en-US" sz="3400" i="1" dirty="0" smtClean="0"/>
              <a:t>Y</a:t>
            </a:r>
            <a:r>
              <a:rPr lang="is-IS" sz="3600" dirty="0" smtClean="0"/>
              <a:t> → </a:t>
            </a:r>
            <a:r>
              <a:rPr lang="is-IS" sz="3600" i="1" dirty="0" smtClean="0"/>
              <a:t>Z</a:t>
            </a:r>
            <a:endParaRPr lang="is-IS" sz="3600" dirty="0" smtClean="0"/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e.g. </a:t>
            </a:r>
            <a:r>
              <a:rPr lang="en-US" sz="2400" i="1" dirty="0"/>
              <a:t>X</a:t>
            </a:r>
            <a:r>
              <a:rPr lang="en-US" sz="2400" dirty="0" smtClean="0"/>
              <a:t>={</a:t>
            </a:r>
            <a:r>
              <a:rPr lang="en-US" sz="2400" dirty="0" err="1" smtClean="0"/>
              <a:t>SecID</a:t>
            </a:r>
            <a:r>
              <a:rPr lang="en-US" sz="2400" dirty="0" smtClean="0"/>
              <a:t>, CID, </a:t>
            </a:r>
            <a:r>
              <a:rPr lang="en-US" sz="2400" dirty="0" err="1"/>
              <a:t>CName</a:t>
            </a:r>
            <a:r>
              <a:rPr lang="en-US" sz="2400" dirty="0"/>
              <a:t>, Year</a:t>
            </a:r>
            <a:r>
              <a:rPr lang="en-US" sz="2400" dirty="0" smtClean="0"/>
              <a:t>, </a:t>
            </a:r>
            <a:r>
              <a:rPr lang="en-US" sz="2400" dirty="0" smtClean="0"/>
              <a:t>Department</a:t>
            </a:r>
            <a:r>
              <a:rPr lang="en-US" sz="2400" dirty="0" smtClean="0"/>
              <a:t>},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  </a:t>
            </a:r>
            <a:r>
              <a:rPr lang="en-US" sz="2400" i="1" dirty="0"/>
              <a:t>S</a:t>
            </a:r>
            <a:r>
              <a:rPr lang="en-US" sz="2400" dirty="0"/>
              <a:t>={(</a:t>
            </a:r>
            <a:r>
              <a:rPr lang="en-US" sz="2400" dirty="0" err="1" smtClean="0"/>
              <a:t>SecID</a:t>
            </a:r>
            <a:r>
              <a:rPr lang="is-IS" sz="2400" dirty="0" smtClean="0"/>
              <a:t> </a:t>
            </a:r>
            <a:r>
              <a:rPr lang="is-IS" sz="2400" dirty="0"/>
              <a:t>→ </a:t>
            </a:r>
            <a:r>
              <a:rPr lang="en-US" sz="2400" dirty="0"/>
              <a:t>CID, </a:t>
            </a:r>
            <a:r>
              <a:rPr lang="en-US" sz="2400" dirty="0" err="1" smtClean="0"/>
              <a:t>CName</a:t>
            </a:r>
            <a:r>
              <a:rPr lang="en-US" sz="2400" dirty="0" smtClean="0"/>
              <a:t>, Year</a:t>
            </a:r>
            <a:r>
              <a:rPr lang="en-US" sz="2400" dirty="0"/>
              <a:t>, Department</a:t>
            </a:r>
            <a:r>
              <a:rPr lang="is-IS" sz="2400" dirty="0" smtClean="0"/>
              <a:t>),</a:t>
            </a:r>
            <a:br>
              <a:rPr lang="is-IS" sz="2400" dirty="0" smtClean="0"/>
            </a:br>
            <a:r>
              <a:rPr lang="is-IS" sz="2400" dirty="0" smtClean="0"/>
              <a:t>            (CID </a:t>
            </a:r>
            <a:r>
              <a:rPr lang="is-IS" sz="2400" dirty="0"/>
              <a:t>→ </a:t>
            </a:r>
            <a:r>
              <a:rPr lang="is-IS" sz="2400" dirty="0" smtClean="0"/>
              <a:t>Department)</a:t>
            </a:r>
            <a:r>
              <a:rPr lang="en-US" sz="2400" dirty="0" smtClean="0"/>
              <a:t>}</a:t>
            </a:r>
            <a:br>
              <a:rPr lang="en-US" sz="2400" dirty="0" smtClean="0"/>
            </a:br>
            <a:r>
              <a:rPr lang="en-US" sz="2400" dirty="0" smtClean="0"/>
              <a:t>       </a:t>
            </a:r>
            <a:r>
              <a:rPr lang="en-US" sz="2400" i="1" dirty="0"/>
              <a:t>Y</a:t>
            </a:r>
            <a:r>
              <a:rPr lang="en-US" sz="2400" dirty="0" smtClean="0"/>
              <a:t>={</a:t>
            </a:r>
            <a:r>
              <a:rPr lang="en-US" sz="2400" dirty="0" err="1" smtClean="0"/>
              <a:t>CName</a:t>
            </a:r>
            <a:r>
              <a:rPr lang="en-US" sz="2400" dirty="0" smtClean="0"/>
              <a:t>, CID}</a:t>
            </a:r>
            <a:endParaRPr lang="en-US" sz="2400" dirty="0"/>
          </a:p>
          <a:p>
            <a:pPr marL="685800" lvl="2">
              <a:spcBef>
                <a:spcPts val="1000"/>
              </a:spcBef>
            </a:pPr>
            <a:r>
              <a:rPr lang="en-US" sz="2400" i="1" dirty="0"/>
              <a:t>Y</a:t>
            </a:r>
            <a:r>
              <a:rPr lang="en-US" sz="2400" i="1" baseline="30000" dirty="0" smtClean="0"/>
              <a:t>+</a:t>
            </a:r>
            <a:r>
              <a:rPr lang="en-US" sz="2400" dirty="0" smtClean="0"/>
              <a:t>={</a:t>
            </a:r>
            <a:r>
              <a:rPr lang="en-US" sz="2400" dirty="0" err="1" smtClean="0"/>
              <a:t>CName</a:t>
            </a:r>
            <a:r>
              <a:rPr lang="en-US" sz="2400" dirty="0" smtClean="0"/>
              <a:t>, CID, Department}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1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Compute </a:t>
            </a:r>
            <a:br>
              <a:rPr lang="en-US" dirty="0" smtClean="0"/>
            </a:br>
            <a:r>
              <a:rPr lang="en-US" dirty="0" smtClean="0"/>
              <a:t>Attribute Set Closures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5159" y="2160162"/>
            <a:ext cx="7433681" cy="279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1000"/>
              </a:spcBef>
            </a:pPr>
            <a:r>
              <a:rPr lang="en-US" sz="2800" i="1" dirty="0" smtClean="0"/>
              <a:t>Y</a:t>
            </a:r>
            <a:r>
              <a:rPr lang="en-US" sz="2800" i="1" baseline="30000" dirty="0" smtClean="0"/>
              <a:t>+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i="1" dirty="0" smtClean="0"/>
              <a:t>Y</a:t>
            </a:r>
            <a:endParaRPr lang="en-US" sz="2800" i="1" dirty="0"/>
          </a:p>
          <a:p>
            <a:pPr marL="0" lvl="1">
              <a:spcBef>
                <a:spcPts val="1000"/>
              </a:spcBef>
            </a:pPr>
            <a:r>
              <a:rPr lang="en-US" sz="2800" b="1" dirty="0"/>
              <a:t>loop</a:t>
            </a:r>
          </a:p>
          <a:p>
            <a:pPr marL="0" lvl="1">
              <a:spcBef>
                <a:spcPts val="1000"/>
              </a:spcBef>
            </a:pPr>
            <a:r>
              <a:rPr lang="en-US" sz="2800" dirty="0" smtClean="0"/>
              <a:t>    </a:t>
            </a:r>
            <a:r>
              <a:rPr lang="en-US" sz="2800" b="1" dirty="0"/>
              <a:t>if</a:t>
            </a:r>
            <a:r>
              <a:rPr lang="en-US" sz="2800" dirty="0"/>
              <a:t> 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∃</a:t>
            </a:r>
            <a:r>
              <a:rPr lang="en-US" sz="2800" dirty="0"/>
              <a:t> </a:t>
            </a:r>
            <a:r>
              <a:rPr lang="en-US" sz="2800" dirty="0" smtClean="0"/>
              <a:t>FD </a:t>
            </a:r>
            <a:r>
              <a:rPr lang="en-US" sz="2800" i="1" dirty="0"/>
              <a:t>Z</a:t>
            </a:r>
            <a:r>
              <a:rPr lang="en-US" sz="2800" dirty="0" smtClean="0"/>
              <a:t> </a:t>
            </a:r>
            <a:r>
              <a:rPr lang="is-IS" sz="30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→ </a:t>
            </a:r>
            <a:r>
              <a:rPr lang="en-US" sz="2800" i="1" dirty="0"/>
              <a:t>T</a:t>
            </a:r>
            <a:r>
              <a:rPr lang="en-US" sz="2800" dirty="0" smtClean="0"/>
              <a:t> </a:t>
            </a:r>
            <a:r>
              <a:rPr lang="en-US" sz="2800" dirty="0"/>
              <a:t>in </a:t>
            </a:r>
            <a:r>
              <a:rPr lang="en-US" sz="2800" i="1" dirty="0"/>
              <a:t>S</a:t>
            </a:r>
            <a:r>
              <a:rPr lang="en-US" sz="2800" dirty="0"/>
              <a:t> </a:t>
            </a:r>
            <a:r>
              <a:rPr lang="en-US" sz="2800" dirty="0" err="1"/>
              <a:t>s.t.</a:t>
            </a:r>
            <a:r>
              <a:rPr lang="en-US" sz="2800" dirty="0"/>
              <a:t> </a:t>
            </a:r>
            <a:r>
              <a:rPr lang="en-US" sz="2800" i="1" dirty="0" smtClean="0"/>
              <a:t>Z</a:t>
            </a:r>
            <a:r>
              <a:rPr lang="en-US" sz="2800" dirty="0" smtClean="0"/>
              <a:t> </a:t>
            </a:r>
            <a:r>
              <a:rPr lang="en-US" sz="2800" dirty="0"/>
              <a:t>⊆ </a:t>
            </a:r>
            <a:r>
              <a:rPr lang="en-US" sz="2800" i="1" dirty="0" smtClean="0"/>
              <a:t>Y</a:t>
            </a:r>
            <a:r>
              <a:rPr lang="en-US" sz="2800" i="1" baseline="30000" dirty="0" smtClean="0"/>
              <a:t>+</a:t>
            </a:r>
            <a:r>
              <a:rPr lang="en-US" sz="2800" dirty="0" smtClean="0"/>
              <a:t> </a:t>
            </a:r>
            <a:r>
              <a:rPr lang="en-US" sz="2800" dirty="0"/>
              <a:t>:</a:t>
            </a:r>
          </a:p>
          <a:p>
            <a:pPr marL="0" lvl="1">
              <a:spcBef>
                <a:spcPts val="1000"/>
              </a:spcBef>
            </a:pPr>
            <a:r>
              <a:rPr lang="en-US" sz="2800" dirty="0"/>
              <a:t>		</a:t>
            </a:r>
            <a:r>
              <a:rPr lang="en-US" sz="2800" i="1" dirty="0"/>
              <a:t> Y</a:t>
            </a:r>
            <a:r>
              <a:rPr lang="en-US" sz="2800" i="1" baseline="30000" dirty="0"/>
              <a:t>+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i="1" dirty="0"/>
              <a:t>Y</a:t>
            </a:r>
            <a:r>
              <a:rPr lang="en-US" sz="2800" i="1" baseline="30000" dirty="0"/>
              <a:t>+</a:t>
            </a:r>
            <a:r>
              <a:rPr lang="en-US" sz="2800" dirty="0" smtClean="0"/>
              <a:t> </a:t>
            </a:r>
            <a:r>
              <a:rPr lang="en-US" sz="2800" dirty="0"/>
              <a:t>∪ </a:t>
            </a:r>
            <a:r>
              <a:rPr lang="en-US" sz="2800" i="1" dirty="0" smtClean="0"/>
              <a:t>T</a:t>
            </a:r>
            <a:endParaRPr lang="en-US" sz="2800" dirty="0"/>
          </a:p>
          <a:p>
            <a:pPr marL="0" lvl="1">
              <a:spcBef>
                <a:spcPts val="1000"/>
              </a:spcBef>
            </a:pPr>
            <a:r>
              <a:rPr lang="en-US" sz="2800" b="1" dirty="0"/>
              <a:t>until</a:t>
            </a:r>
            <a:r>
              <a:rPr lang="en-US" sz="2800" dirty="0"/>
              <a:t> </a:t>
            </a:r>
            <a:r>
              <a:rPr lang="en-US" sz="2800" i="1" dirty="0" smtClean="0"/>
              <a:t>Y</a:t>
            </a:r>
            <a:r>
              <a:rPr lang="en-US" sz="2800" i="1" baseline="30000" dirty="0" smtClean="0"/>
              <a:t>+</a:t>
            </a:r>
            <a:r>
              <a:rPr lang="en-US" sz="2800" dirty="0" smtClean="0"/>
              <a:t> </a:t>
            </a:r>
            <a:r>
              <a:rPr lang="en-US" sz="2800" dirty="0"/>
              <a:t>does not change any further</a:t>
            </a:r>
          </a:p>
        </p:txBody>
      </p:sp>
    </p:spTree>
    <p:extLst>
      <p:ext uri="{BB962C8B-B14F-4D97-AF65-F5344CB8AC3E}">
        <p14:creationId xmlns:p14="http://schemas.microsoft.com/office/powerpoint/2010/main" val="87871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br>
              <a:rPr lang="en-US" dirty="0" smtClean="0"/>
            </a:br>
            <a:r>
              <a:rPr lang="en-US" dirty="0" smtClean="0"/>
              <a:t>Attribute Set 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Test if </a:t>
            </a:r>
            <a:r>
              <a:rPr lang="en-US" sz="3400" i="1" dirty="0" smtClean="0"/>
              <a:t>Y </a:t>
            </a:r>
            <a:r>
              <a:rPr lang="en-US" sz="3400" dirty="0" smtClean="0"/>
              <a:t>is a superkey</a:t>
            </a:r>
          </a:p>
          <a:p>
            <a:pPr marL="685800" lvl="2">
              <a:spcBef>
                <a:spcPts val="1000"/>
              </a:spcBef>
            </a:pPr>
            <a:r>
              <a:rPr lang="en-US" sz="3000" dirty="0" smtClean="0"/>
              <a:t>Compute </a:t>
            </a:r>
            <a:r>
              <a:rPr lang="en-US" sz="3000" i="1" dirty="0" smtClean="0"/>
              <a:t>Y</a:t>
            </a:r>
            <a:r>
              <a:rPr lang="en-US" sz="3000" i="1" baseline="30000" dirty="0" smtClean="0"/>
              <a:t>+</a:t>
            </a:r>
            <a:r>
              <a:rPr lang="en-US" sz="3000" dirty="0" smtClean="0"/>
              <a:t> and check if </a:t>
            </a:r>
            <a:r>
              <a:rPr lang="en-US" sz="3000" i="1" dirty="0"/>
              <a:t>Y</a:t>
            </a:r>
            <a:r>
              <a:rPr lang="en-US" sz="3000" i="1" baseline="30000" dirty="0" smtClean="0"/>
              <a:t>+ </a:t>
            </a:r>
            <a:r>
              <a:rPr lang="en-US" sz="3000" dirty="0" smtClean="0"/>
              <a:t>contains all the attributes of R</a:t>
            </a:r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Test if a given FD </a:t>
            </a:r>
            <a:r>
              <a:rPr lang="en-US" sz="3400" i="1" dirty="0" smtClean="0"/>
              <a:t>Y</a:t>
            </a:r>
            <a:r>
              <a:rPr lang="is-IS" sz="3200" dirty="0" smtClean="0"/>
              <a:t> </a:t>
            </a:r>
            <a:r>
              <a:rPr lang="is-IS" sz="3200" dirty="0"/>
              <a:t>→ </a:t>
            </a:r>
            <a:r>
              <a:rPr lang="is-IS" sz="3200" i="1" dirty="0" smtClean="0"/>
              <a:t>Z</a:t>
            </a:r>
            <a:r>
              <a:rPr lang="is-IS" sz="3200" dirty="0" smtClean="0"/>
              <a:t> holds (without computing </a:t>
            </a:r>
            <a:r>
              <a:rPr lang="is-IS" sz="3200" i="1" dirty="0" smtClean="0"/>
              <a:t>S</a:t>
            </a:r>
            <a:r>
              <a:rPr lang="is-IS" sz="3200" i="1" baseline="30000" dirty="0" smtClean="0"/>
              <a:t>+</a:t>
            </a:r>
            <a:r>
              <a:rPr lang="is-IS" sz="3200" dirty="0" smtClean="0"/>
              <a:t>)</a:t>
            </a:r>
          </a:p>
          <a:p>
            <a:pPr marL="685800" lvl="2">
              <a:spcBef>
                <a:spcPts val="1000"/>
              </a:spcBef>
            </a:pPr>
            <a:r>
              <a:rPr lang="en-US" sz="3000" dirty="0" smtClean="0"/>
              <a:t>Compute </a:t>
            </a:r>
            <a:r>
              <a:rPr lang="en-US" sz="3000" i="1" dirty="0"/>
              <a:t>Y</a:t>
            </a:r>
            <a:r>
              <a:rPr lang="en-US" sz="3000" i="1" baseline="30000" dirty="0"/>
              <a:t>+</a:t>
            </a:r>
            <a:r>
              <a:rPr lang="en-US" sz="3000" dirty="0"/>
              <a:t> and check if </a:t>
            </a:r>
            <a:r>
              <a:rPr lang="en-US" sz="3000" i="1" dirty="0" smtClean="0"/>
              <a:t>Z </a:t>
            </a:r>
            <a:r>
              <a:rPr lang="en-US" sz="3000" dirty="0" smtClean="0"/>
              <a:t>is in </a:t>
            </a:r>
            <a:r>
              <a:rPr lang="en-US" sz="3000" i="1" dirty="0" smtClean="0"/>
              <a:t>Y</a:t>
            </a:r>
            <a:r>
              <a:rPr lang="en-US" sz="3000" i="1" baseline="30000" dirty="0"/>
              <a:t>+ </a:t>
            </a:r>
            <a:endParaRPr lang="en-US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  <p:pic>
        <p:nvPicPr>
          <p:cNvPr id="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053" y="4725623"/>
            <a:ext cx="411297" cy="308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27" y="4926011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Minimal Basis of FD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Opposite of closure</a:t>
            </a:r>
          </a:p>
          <a:p>
            <a:r>
              <a:rPr lang="en-US" sz="3400" i="1" dirty="0"/>
              <a:t>S</a:t>
            </a:r>
            <a:r>
              <a:rPr lang="en-US" sz="3400" dirty="0"/>
              <a:t> is a </a:t>
            </a:r>
            <a:r>
              <a:rPr lang="en-US" sz="3400" i="1" dirty="0"/>
              <a:t>minimal basis </a:t>
            </a:r>
            <a:r>
              <a:rPr lang="en-US" sz="3400" dirty="0"/>
              <a:t>for a set </a:t>
            </a:r>
            <a:r>
              <a:rPr lang="en-US" sz="3400" i="1" dirty="0"/>
              <a:t>F</a:t>
            </a:r>
            <a:r>
              <a:rPr lang="en-US" sz="3400" dirty="0"/>
              <a:t> </a:t>
            </a:r>
            <a:r>
              <a:rPr lang="en-US" sz="3400" dirty="0" smtClean="0"/>
              <a:t>of </a:t>
            </a:r>
            <a:r>
              <a:rPr lang="en-US" sz="3400" dirty="0"/>
              <a:t>FDs </a:t>
            </a:r>
            <a:r>
              <a:rPr lang="en-US" sz="3400" dirty="0" smtClean="0"/>
              <a:t>if </a:t>
            </a:r>
            <a:endParaRPr lang="en-US" sz="34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 </a:t>
            </a:r>
            <a:r>
              <a:rPr lang="en-US" sz="2800" i="1" dirty="0" smtClean="0"/>
              <a:t>S</a:t>
            </a:r>
            <a:r>
              <a:rPr lang="en-US" sz="2800" i="1" baseline="30000" dirty="0"/>
              <a:t>+</a:t>
            </a:r>
            <a:r>
              <a:rPr lang="en-US" sz="2800" i="1" dirty="0"/>
              <a:t> = F</a:t>
            </a:r>
            <a:r>
              <a:rPr lang="en-US" sz="2800" i="1" baseline="30000" dirty="0"/>
              <a:t>+</a:t>
            </a:r>
            <a:endParaRPr lang="en-US" sz="2800" i="1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Every </a:t>
            </a:r>
            <a:r>
              <a:rPr lang="en-US" sz="2800" dirty="0"/>
              <a:t>FD in </a:t>
            </a:r>
            <a:r>
              <a:rPr lang="en-US" sz="2800" i="1" dirty="0"/>
              <a:t>S</a:t>
            </a:r>
            <a:r>
              <a:rPr lang="en-US" sz="2800" dirty="0"/>
              <a:t> has one attribute on the RHS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If </a:t>
            </a:r>
            <a:r>
              <a:rPr lang="en-US" sz="2800" dirty="0"/>
              <a:t>we remove any FD from </a:t>
            </a:r>
            <a:r>
              <a:rPr lang="en-US" sz="2800" i="1" dirty="0"/>
              <a:t>S</a:t>
            </a:r>
            <a:r>
              <a:rPr lang="en-US" sz="2800" dirty="0"/>
              <a:t>, the </a:t>
            </a:r>
            <a:r>
              <a:rPr lang="en-US" sz="2800" dirty="0" smtClean="0"/>
              <a:t>closure would not be </a:t>
            </a:r>
            <a:r>
              <a:rPr lang="en-US" sz="2800" i="1" dirty="0"/>
              <a:t>F</a:t>
            </a:r>
            <a:r>
              <a:rPr lang="en-US" sz="2800" i="1" baseline="30000" dirty="0" smtClean="0"/>
              <a:t>+</a:t>
            </a:r>
            <a:r>
              <a:rPr lang="en-US" sz="2800" i="1" dirty="0" smtClean="0"/>
              <a:t> </a:t>
            </a:r>
            <a:r>
              <a:rPr lang="en-US" sz="2800" dirty="0" smtClean="0"/>
              <a:t>anymore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If </a:t>
            </a:r>
            <a:r>
              <a:rPr lang="en-US" sz="2800" dirty="0"/>
              <a:t>for any FD in </a:t>
            </a:r>
            <a:r>
              <a:rPr lang="en-US" sz="2800" i="1" dirty="0"/>
              <a:t>S</a:t>
            </a:r>
            <a:r>
              <a:rPr lang="en-US" sz="2800" dirty="0"/>
              <a:t> we remove one or more attributes from the LHS, the closure </a:t>
            </a:r>
            <a:r>
              <a:rPr lang="en-US" sz="2800" dirty="0"/>
              <a:t>would not be </a:t>
            </a:r>
            <a:r>
              <a:rPr lang="en-US" sz="2800" i="1" dirty="0"/>
              <a:t>F</a:t>
            </a:r>
            <a:r>
              <a:rPr lang="en-US" sz="2800" i="1" baseline="30000" dirty="0"/>
              <a:t>+</a:t>
            </a:r>
            <a:r>
              <a:rPr lang="en-US" sz="2800" i="1" dirty="0"/>
              <a:t> </a:t>
            </a:r>
            <a:r>
              <a:rPr lang="en-US" sz="2800" dirty="0"/>
              <a:t>anymore</a:t>
            </a:r>
            <a:endParaRPr lang="en-US" sz="2800" dirty="0">
              <a:solidFill>
                <a:srgbClr val="000000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7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56301</TotalTime>
  <Words>3171</Words>
  <Application>Microsoft Macintosh PowerPoint</Application>
  <PresentationFormat>On-screen Show (4:3)</PresentationFormat>
  <Paragraphs>854</Paragraphs>
  <Slides>46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Calibri</vt:lpstr>
      <vt:lpstr>Courier New</vt:lpstr>
      <vt:lpstr>Linux Libertine</vt:lpstr>
      <vt:lpstr>STIXGeneral</vt:lpstr>
      <vt:lpstr>Arial</vt:lpstr>
      <vt:lpstr>4by3DefaultTheme</vt:lpstr>
      <vt:lpstr>Database Management Systems (CS 564)</vt:lpstr>
      <vt:lpstr>Recap: Schema Refinement</vt:lpstr>
      <vt:lpstr>How to Find FDs</vt:lpstr>
      <vt:lpstr>How to Find FDs (Cont.)</vt:lpstr>
      <vt:lpstr>Check FDs</vt:lpstr>
      <vt:lpstr>Attribute Set Closures</vt:lpstr>
      <vt:lpstr>Compute  Attribute Set Closures</vt:lpstr>
      <vt:lpstr>Use  Attribute Set Closures</vt:lpstr>
      <vt:lpstr>Minimal Basis of FD Sets</vt:lpstr>
      <vt:lpstr>Minimal Basis of FD Sets (Cont.)</vt:lpstr>
      <vt:lpstr>Recap: Schema Refinement</vt:lpstr>
      <vt:lpstr>Detect Anomalies</vt:lpstr>
      <vt:lpstr>Detect Anomalies (Cont.)</vt:lpstr>
      <vt:lpstr>Schema Decomposition</vt:lpstr>
      <vt:lpstr>Schema Decomposition: Example</vt:lpstr>
      <vt:lpstr>Schema Decomposition Desiderata</vt:lpstr>
      <vt:lpstr>Lossless Join Decomposition</vt:lpstr>
      <vt:lpstr>Lossy Join Decomposition</vt:lpstr>
      <vt:lpstr>Lossless Join Decomposition (Cont.)</vt:lpstr>
      <vt:lpstr>Dependency-preserving Decomposition</vt:lpstr>
      <vt:lpstr>Dependency-preserving Decomposition (Cont.)</vt:lpstr>
      <vt:lpstr>Schema Decomposition Desiderata (Cont.)</vt:lpstr>
      <vt:lpstr>Normal Forms</vt:lpstr>
      <vt:lpstr>Normal Forms (Cont.)</vt:lpstr>
      <vt:lpstr>Boyce-Codd Normal Form (BCNF)</vt:lpstr>
      <vt:lpstr>BCNF (Cont.)</vt:lpstr>
      <vt:lpstr>BCNF Decomposition</vt:lpstr>
      <vt:lpstr>BCNF Decomposition Properties</vt:lpstr>
      <vt:lpstr>BCNF Decomposition Example</vt:lpstr>
      <vt:lpstr>BCNF Decomposition Example (Cont.)</vt:lpstr>
      <vt:lpstr>Recap: Schema Refinement</vt:lpstr>
      <vt:lpstr>Recap: Normal Forms</vt:lpstr>
      <vt:lpstr>Third Normal Form (3NF)</vt:lpstr>
      <vt:lpstr>3NF Violation</vt:lpstr>
      <vt:lpstr>3NF Decomposition</vt:lpstr>
      <vt:lpstr>3NF Decomposition (Cont.)</vt:lpstr>
      <vt:lpstr>3NF Decomposition (Cont.)</vt:lpstr>
      <vt:lpstr>Fourth Normal Form (4NF)</vt:lpstr>
      <vt:lpstr>MVD Example</vt:lpstr>
      <vt:lpstr>4NF (Cont.)</vt:lpstr>
      <vt:lpstr>Fifth Normal Form (5NF)</vt:lpstr>
      <vt:lpstr>Schema Refinement (Cont.)</vt:lpstr>
      <vt:lpstr>Schema Refinement  in Practice</vt:lpstr>
      <vt:lpstr>Recap: Schema Refinement</vt:lpstr>
      <vt:lpstr>Recap: Normal Forms</vt:lpstr>
      <vt:lpstr>Relational Algebra: Foundations of Operating on Relational Data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998</cp:revision>
  <dcterms:created xsi:type="dcterms:W3CDTF">2017-08-17T19:27:17Z</dcterms:created>
  <dcterms:modified xsi:type="dcterms:W3CDTF">2017-09-27T19:28:40Z</dcterms:modified>
</cp:coreProperties>
</file>