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341" r:id="rId4"/>
    <p:sldId id="257" r:id="rId5"/>
    <p:sldId id="301" r:id="rId6"/>
    <p:sldId id="340" r:id="rId7"/>
    <p:sldId id="302" r:id="rId8"/>
    <p:sldId id="308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3" r:id="rId28"/>
    <p:sldId id="324" r:id="rId29"/>
    <p:sldId id="325" r:id="rId30"/>
    <p:sldId id="330" r:id="rId31"/>
    <p:sldId id="326" r:id="rId32"/>
    <p:sldId id="342" r:id="rId33"/>
    <p:sldId id="343" r:id="rId34"/>
    <p:sldId id="327" r:id="rId35"/>
    <p:sldId id="329" r:id="rId36"/>
    <p:sldId id="331" r:id="rId37"/>
    <p:sldId id="321" r:id="rId38"/>
    <p:sldId id="332" r:id="rId39"/>
    <p:sldId id="333" r:id="rId40"/>
    <p:sldId id="334" r:id="rId41"/>
    <p:sldId id="268" r:id="rId42"/>
    <p:sldId id="300" r:id="rId43"/>
    <p:sldId id="335" r:id="rId44"/>
    <p:sldId id="336" r:id="rId45"/>
    <p:sldId id="338" r:id="rId46"/>
    <p:sldId id="339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B03D0D13-5FFE-A84D-9439-5934219D1B86}">
          <p14:sldIdLst>
            <p14:sldId id="256"/>
          </p14:sldIdLst>
        </p14:section>
        <p14:section name="Lecture 2 &gt; ER Model" id="{142615CA-BD94-7447-BECB-5A43967E34AA}">
          <p14:sldIdLst>
            <p14:sldId id="269"/>
            <p14:sldId id="341"/>
            <p14:sldId id="257"/>
            <p14:sldId id="301"/>
            <p14:sldId id="340"/>
            <p14:sldId id="302"/>
            <p14:sldId id="308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30"/>
            <p14:sldId id="326"/>
            <p14:sldId id="342"/>
            <p14:sldId id="343"/>
            <p14:sldId id="327"/>
            <p14:sldId id="329"/>
            <p14:sldId id="331"/>
            <p14:sldId id="321"/>
            <p14:sldId id="332"/>
            <p14:sldId id="333"/>
            <p14:sldId id="334"/>
          </p14:sldIdLst>
        </p14:section>
        <p14:section name="Lecture 2 &gt; Design Principles" id="{0DE01537-7021-4649-9484-3E0816D757A4}">
          <p14:sldIdLst>
            <p14:sldId id="268"/>
            <p14:sldId id="300"/>
            <p14:sldId id="335"/>
            <p14:sldId id="336"/>
            <p14:sldId id="338"/>
            <p14:sldId id="33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D7"/>
    <a:srgbClr val="E2E5FF"/>
    <a:srgbClr val="C1DAFF"/>
    <a:srgbClr val="A9D1FF"/>
    <a:srgbClr val="A2C6F0"/>
    <a:srgbClr val="C23724"/>
    <a:srgbClr val="44546A"/>
    <a:srgbClr val="E4FFD5"/>
    <a:srgbClr val="E5D2C7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0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85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8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0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3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5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5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8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4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8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0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9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5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Entity</a:t>
            </a:r>
            <a:r>
              <a:rPr lang="en-US" sz="3000" dirty="0"/>
              <a:t>: </a:t>
            </a:r>
            <a:r>
              <a:rPr lang="en-US" sz="3000" dirty="0" smtClean="0"/>
              <a:t>Abstract representation of a distinguishable real-world object</a:t>
            </a:r>
          </a:p>
          <a:p>
            <a:pPr lvl="1"/>
            <a:r>
              <a:rPr lang="en-US" sz="2600" dirty="0" smtClean="0"/>
              <a:t>Example: student named </a:t>
            </a:r>
            <a:r>
              <a:rPr lang="en-US" sz="2600" dirty="0">
                <a:solidFill>
                  <a:srgbClr val="E4FFD5"/>
                </a:solidFill>
              </a:rPr>
              <a:t>Harry Potter</a:t>
            </a:r>
            <a:r>
              <a:rPr lang="en-US" sz="2600" dirty="0" smtClean="0"/>
              <a:t> who is born on </a:t>
            </a:r>
            <a:r>
              <a:rPr lang="en-US" sz="2600" dirty="0" smtClean="0">
                <a:solidFill>
                  <a:srgbClr val="E4FFD5"/>
                </a:solidFill>
              </a:rPr>
              <a:t>July 31, 1980</a:t>
            </a:r>
            <a:r>
              <a:rPr lang="en-US" sz="2600" dirty="0" smtClean="0"/>
              <a:t> in </a:t>
            </a:r>
            <a:r>
              <a:rPr lang="en-US" sz="2600" dirty="0" smtClean="0">
                <a:solidFill>
                  <a:srgbClr val="E4FFD5"/>
                </a:solidFill>
              </a:rPr>
              <a:t>England</a:t>
            </a:r>
            <a:r>
              <a:rPr lang="en-US" sz="2600" dirty="0" smtClean="0"/>
              <a:t>, studying </a:t>
            </a:r>
            <a:r>
              <a:rPr lang="en-US" sz="2600" dirty="0" smtClean="0">
                <a:solidFill>
                  <a:srgbClr val="E4FFD5"/>
                </a:solidFill>
              </a:rPr>
              <a:t>wizardry</a:t>
            </a:r>
            <a:r>
              <a:rPr lang="en-US" sz="2600" dirty="0" smtClean="0"/>
              <a:t>.</a:t>
            </a:r>
          </a:p>
          <a:p>
            <a:r>
              <a:rPr lang="en-US" sz="3000" dirty="0" smtClean="0"/>
              <a:t>An </a:t>
            </a:r>
            <a:r>
              <a:rPr lang="en-US" sz="3000" dirty="0"/>
              <a:t>entity has several </a:t>
            </a:r>
            <a:r>
              <a:rPr lang="en-US" sz="3000" b="1" dirty="0" smtClean="0"/>
              <a:t>attributes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name, DOB, POB, major</a:t>
            </a:r>
            <a:endParaRPr lang="en-US" sz="2600" dirty="0"/>
          </a:p>
          <a:p>
            <a:r>
              <a:rPr lang="en-US" sz="3000" dirty="0" smtClean="0"/>
              <a:t>An </a:t>
            </a:r>
            <a:r>
              <a:rPr lang="en-US" sz="3000" dirty="0"/>
              <a:t>attribute has a </a:t>
            </a:r>
            <a:r>
              <a:rPr lang="en-US" sz="3000" b="1" dirty="0" smtClean="0"/>
              <a:t>domain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each student name is a character string.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1270" y="2670176"/>
            <a:ext cx="19111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Harry Potter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4014" y="3031683"/>
            <a:ext cx="19014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July 31, 1980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1281" y="3031683"/>
            <a:ext cx="1305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England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2775" y="3031683"/>
            <a:ext cx="14863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wizardry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20"/>
                            </p:stCondLst>
                            <p:childTnLst>
                              <p:par>
                                <p:cTn id="3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collection of similar entities is an </a:t>
            </a:r>
            <a:r>
              <a:rPr lang="en-US" sz="3000" b="1" dirty="0" smtClean="0"/>
              <a:t>entity set</a:t>
            </a:r>
            <a:r>
              <a:rPr lang="en-US" sz="3000" dirty="0" smtClean="0"/>
              <a:t>.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An </a:t>
            </a:r>
            <a:r>
              <a:rPr lang="en-US" sz="3000" dirty="0"/>
              <a:t>entity set might have a </a:t>
            </a:r>
            <a:r>
              <a:rPr lang="en-US" sz="3000" b="1" dirty="0" smtClean="0"/>
              <a:t>key</a:t>
            </a:r>
            <a:r>
              <a:rPr lang="en-US" sz="3000" dirty="0" smtClean="0"/>
              <a:t> </a:t>
            </a:r>
            <a:r>
              <a:rPr lang="en-US" sz="3000" dirty="0"/>
              <a:t>attribute.</a:t>
            </a:r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69640" y="5104691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231640" y="4190291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603240" y="4181634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012440" y="4190291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3774440" y="4799891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4765040" y="487609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5222240" y="4764022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140" y="4176003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8511" y="419029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244" y="5299537"/>
            <a:ext cx="2117180" cy="338554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More on keys later </a:t>
            </a:r>
            <a:r>
              <a:rPr kumimoji="0" lang="mr-IN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Relationship</a:t>
            </a:r>
            <a:r>
              <a:rPr lang="en-US" sz="3000" dirty="0" smtClean="0"/>
              <a:t>: Association among two or more entities</a:t>
            </a:r>
          </a:p>
          <a:p>
            <a:r>
              <a:rPr lang="en-US" sz="3000" dirty="0" smtClean="0"/>
              <a:t>Relationship set: a collection of similar relationships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28700" y="4762500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1809750" y="3736975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820728" y="3733801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789020" y="3741774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 flipV="1">
            <a:off x="1435394" y="4348715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2087968" y="4433777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V="1">
            <a:off x="2503520" y="4343399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063216" y="4762500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305549" y="3739559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7353300" y="3741774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5410199" y="3741774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 flipV="1">
            <a:off x="6063215" y="4343399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6990022" y="4343400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7570381" y="4419600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3733800" y="4457700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6" name="Straight Connector 45"/>
          <p:cNvCxnSpPr>
            <a:stCxn id="37" idx="1"/>
            <a:endCxn id="44" idx="3"/>
          </p:cNvCxnSpPr>
          <p:nvPr/>
        </p:nvCxnSpPr>
        <p:spPr>
          <a:xfrm flipH="1">
            <a:off x="5410200" y="5029200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3800475" y="5832511"/>
            <a:ext cx="1543050" cy="4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EnrollDate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4561367" y="5603358"/>
            <a:ext cx="0" cy="2551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4" name="Straight Connector 53"/>
          <p:cNvCxnSpPr>
            <a:stCxn id="30" idx="3"/>
            <a:endCxn id="44" idx="1"/>
          </p:cNvCxnSpPr>
          <p:nvPr/>
        </p:nvCxnSpPr>
        <p:spPr>
          <a:xfrm>
            <a:off x="3162300" y="5029200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43955"/>
          </a:xfrm>
        </p:spPr>
        <p:txBody>
          <a:bodyPr>
            <a:normAutofit/>
          </a:bodyPr>
          <a:lstStyle/>
          <a:p>
            <a:r>
              <a:rPr lang="en-US" sz="2600" b="1" dirty="0"/>
              <a:t>Cartesian </a:t>
            </a:r>
            <a:r>
              <a:rPr lang="en-US" sz="2600" b="1" dirty="0" smtClean="0"/>
              <a:t>product</a:t>
            </a:r>
            <a:r>
              <a:rPr lang="en-US" sz="2600" dirty="0" smtClean="0"/>
              <a:t>: Given two sets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, the Cartesian product of these sets, denoted as </a:t>
            </a:r>
            <a:r>
              <a:rPr lang="en-US" sz="2600" i="1" dirty="0" smtClean="0"/>
              <a:t>A</a:t>
            </a:r>
            <a:r>
              <a:rPr lang="en-US" sz="2600" dirty="0" smtClean="0"/>
              <a:t>×</a:t>
            </a:r>
            <a:r>
              <a:rPr lang="en-US" sz="2600" i="1" dirty="0" smtClean="0"/>
              <a:t>B</a:t>
            </a:r>
            <a:r>
              <a:rPr lang="en-US" sz="2600" dirty="0" smtClean="0"/>
              <a:t>, is the set of all (ordered) pairs (</a:t>
            </a:r>
            <a:r>
              <a:rPr lang="en-US" sz="2600" i="1" dirty="0" err="1" smtClean="0"/>
              <a:t>a,b</a:t>
            </a:r>
            <a:r>
              <a:rPr lang="en-US" sz="2600" dirty="0" smtClean="0"/>
              <a:t>) such that </a:t>
            </a:r>
            <a:r>
              <a:rPr lang="en-US" sz="2600" i="1" dirty="0" smtClean="0"/>
              <a:t>a </a:t>
            </a:r>
            <a:r>
              <a:rPr lang="en-US" sz="2600" dirty="0" smtClean="0"/>
              <a:t>∈</a:t>
            </a:r>
            <a:r>
              <a:rPr lang="en-US" sz="2600" i="1" dirty="0" smtClean="0"/>
              <a:t> A</a:t>
            </a:r>
            <a:r>
              <a:rPr lang="en-US" sz="2600" dirty="0" smtClean="0"/>
              <a:t> and </a:t>
            </a:r>
            <a:r>
              <a:rPr lang="en-US" sz="2600" i="1" dirty="0" smtClean="0"/>
              <a:t>b </a:t>
            </a:r>
            <a:r>
              <a:rPr lang="en-US" sz="2600" dirty="0" smtClean="0"/>
              <a:t>∈ </a:t>
            </a:r>
            <a:r>
              <a:rPr lang="en-US" sz="2600" i="1" dirty="0" smtClean="0"/>
              <a:t>B</a:t>
            </a:r>
            <a:r>
              <a:rPr lang="en-US" sz="26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US" sz="2600" dirty="0" smtClean="0"/>
              <a:t>Example: if </a:t>
            </a:r>
            <a:r>
              <a:rPr lang="mr-IN" sz="2600" i="1" dirty="0" err="1"/>
              <a:t>A</a:t>
            </a:r>
            <a:r>
              <a:rPr lang="mr-IN" sz="2600" dirty="0" smtClean="0"/>
              <a:t>={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a</a:t>
            </a:r>
            <a:r>
              <a:rPr lang="mr-IN" sz="2600" i="1" dirty="0" smtClean="0"/>
              <a:t>2,</a:t>
            </a:r>
            <a:r>
              <a:rPr lang="en-US" sz="2600" i="1" dirty="0" smtClean="0"/>
              <a:t>a</a:t>
            </a:r>
            <a:r>
              <a:rPr lang="mr-IN" sz="2600" i="1" dirty="0" smtClean="0"/>
              <a:t>3</a:t>
            </a:r>
            <a:r>
              <a:rPr lang="en-US" sz="2600" i="1" dirty="0" smtClean="0"/>
              <a:t>,a4,a5</a:t>
            </a:r>
            <a:r>
              <a:rPr lang="mr-IN" sz="2600" dirty="0" smtClean="0"/>
              <a:t>}</a:t>
            </a:r>
            <a:r>
              <a:rPr lang="en-US" sz="2600" dirty="0" smtClean="0"/>
              <a:t> and </a:t>
            </a:r>
            <a:r>
              <a:rPr lang="mr-IN" sz="2600" i="1" dirty="0" err="1" smtClean="0"/>
              <a:t>B</a:t>
            </a:r>
            <a:r>
              <a:rPr lang="mr-IN" sz="2600" dirty="0" smtClean="0"/>
              <a:t>={</a:t>
            </a:r>
            <a:r>
              <a:rPr lang="en-US" sz="2600" i="1" dirty="0" smtClean="0"/>
              <a:t>b1</a:t>
            </a:r>
            <a:r>
              <a:rPr lang="mr-IN" sz="2600" i="1" dirty="0" smtClean="0"/>
              <a:t>,</a:t>
            </a:r>
            <a:r>
              <a:rPr lang="mr-IN" sz="2600" i="1" dirty="0" err="1" smtClean="0"/>
              <a:t>b</a:t>
            </a:r>
            <a:r>
              <a:rPr lang="en-US" sz="2600" i="1" dirty="0" smtClean="0"/>
              <a:t>2</a:t>
            </a:r>
            <a:r>
              <a:rPr lang="mr-IN" sz="2600" i="1" dirty="0" smtClean="0"/>
              <a:t>,</a:t>
            </a:r>
            <a:r>
              <a:rPr lang="en-US" sz="2600" i="1" dirty="0" smtClean="0"/>
              <a:t>b3,b4</a:t>
            </a:r>
            <a:r>
              <a:rPr lang="mr-IN" sz="2600" dirty="0" smtClean="0"/>
              <a:t>}</a:t>
            </a:r>
            <a:r>
              <a:rPr lang="en-US" sz="2600" dirty="0" smtClean="0"/>
              <a:t>, then </a:t>
            </a:r>
            <a:r>
              <a:rPr lang="mr-IN" sz="2600" i="1" dirty="0" err="1" smtClean="0"/>
              <a:t>A</a:t>
            </a:r>
            <a:r>
              <a:rPr lang="en-US" sz="2600" dirty="0"/>
              <a:t>×</a:t>
            </a:r>
            <a:r>
              <a:rPr lang="mr-IN" sz="2600" i="1" dirty="0" err="1" smtClean="0"/>
              <a:t>B</a:t>
            </a:r>
            <a:r>
              <a:rPr lang="mr-IN" sz="2600" dirty="0" smtClean="0"/>
              <a:t> </a:t>
            </a:r>
            <a:r>
              <a:rPr lang="mr-IN" sz="2600" dirty="0"/>
              <a:t>= </a:t>
            </a:r>
            <a:r>
              <a:rPr lang="mr-IN" sz="2600" dirty="0" smtClean="0"/>
              <a:t>{(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b1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b2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b3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b4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/>
              <a:t>b1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 smtClean="0"/>
              <a:t>b2</a:t>
            </a:r>
            <a:r>
              <a:rPr lang="mr-IN" sz="2600" dirty="0" smtClean="0"/>
              <a:t>),…</a:t>
            </a:r>
            <a:r>
              <a:rPr lang="en-US" sz="2600" dirty="0" smtClean="0"/>
              <a:t>,</a:t>
            </a:r>
            <a:r>
              <a:rPr lang="mr-IN" sz="2600" dirty="0"/>
              <a:t> (</a:t>
            </a:r>
            <a:r>
              <a:rPr lang="en-US" sz="2600" i="1" dirty="0" smtClean="0"/>
              <a:t>a5</a:t>
            </a:r>
            <a:r>
              <a:rPr lang="mr-IN" sz="2600" i="1" dirty="0" smtClean="0"/>
              <a:t>,</a:t>
            </a:r>
            <a:r>
              <a:rPr lang="en-US" sz="2600" i="1" dirty="0" smtClean="0"/>
              <a:t>b4</a:t>
            </a:r>
            <a:r>
              <a:rPr lang="mr-IN" sz="2600" dirty="0" smtClean="0"/>
              <a:t>),}</a:t>
            </a:r>
            <a:r>
              <a:rPr lang="en-US" sz="2600" dirty="0" smtClean="0"/>
              <a:t>.</a:t>
            </a:r>
            <a:endParaRPr lang="mr-IN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126819" y="3973345"/>
            <a:ext cx="2778015" cy="2293246"/>
            <a:chOff x="3126819" y="3973345"/>
            <a:chExt cx="2778015" cy="2293246"/>
          </a:xfrm>
        </p:grpSpPr>
        <p:sp>
          <p:nvSpPr>
            <p:cNvPr id="101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2992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</a:p>
          </p:txBody>
        </p:sp>
        <p:sp>
          <p:nvSpPr>
            <p:cNvPr id="102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203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22"/>
            <p:cNvSpPr>
              <a:spLocks noChangeShapeType="1"/>
            </p:cNvSpPr>
            <p:nvPr/>
          </p:nvSpPr>
          <p:spPr bwMode="auto">
            <a:xfrm>
              <a:off x="3668230" y="4279011"/>
              <a:ext cx="1664614" cy="390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>
              <a:off x="3661519" y="4274739"/>
              <a:ext cx="1662931" cy="72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22"/>
            <p:cNvSpPr>
              <a:spLocks noChangeShapeType="1"/>
            </p:cNvSpPr>
            <p:nvPr/>
          </p:nvSpPr>
          <p:spPr bwMode="auto">
            <a:xfrm>
              <a:off x="3661519" y="4276388"/>
              <a:ext cx="1662931" cy="10555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45"/>
            <p:cNvSpPr>
              <a:spLocks noChangeShapeType="1"/>
            </p:cNvSpPr>
            <p:nvPr/>
          </p:nvSpPr>
          <p:spPr bwMode="auto">
            <a:xfrm flipH="1" flipV="1">
              <a:off x="3668229" y="4588722"/>
              <a:ext cx="1662932" cy="86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45"/>
            <p:cNvSpPr>
              <a:spLocks noChangeShapeType="1"/>
            </p:cNvSpPr>
            <p:nvPr/>
          </p:nvSpPr>
          <p:spPr bwMode="auto">
            <a:xfrm flipH="1" flipV="1">
              <a:off x="3650474" y="4599584"/>
              <a:ext cx="1680686" cy="404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45"/>
            <p:cNvSpPr>
              <a:spLocks noChangeShapeType="1"/>
            </p:cNvSpPr>
            <p:nvPr/>
          </p:nvSpPr>
          <p:spPr bwMode="auto">
            <a:xfrm flipH="1" flipV="1">
              <a:off x="3668228" y="4592960"/>
              <a:ext cx="1656222" cy="743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50"/>
            <p:cNvSpPr>
              <a:spLocks noChangeShapeType="1"/>
            </p:cNvSpPr>
            <p:nvPr/>
          </p:nvSpPr>
          <p:spPr bwMode="auto">
            <a:xfrm flipH="1">
              <a:off x="3673592" y="4346795"/>
              <a:ext cx="1650857" cy="538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50"/>
            <p:cNvSpPr>
              <a:spLocks noChangeShapeType="1"/>
            </p:cNvSpPr>
            <p:nvPr/>
          </p:nvSpPr>
          <p:spPr bwMode="auto">
            <a:xfrm flipH="1" flipV="1">
              <a:off x="3666096" y="4909755"/>
              <a:ext cx="1665063" cy="10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50"/>
            <p:cNvSpPr>
              <a:spLocks noChangeShapeType="1"/>
            </p:cNvSpPr>
            <p:nvPr/>
          </p:nvSpPr>
          <p:spPr bwMode="auto">
            <a:xfrm flipH="1" flipV="1">
              <a:off x="3666095" y="4908943"/>
              <a:ext cx="1658354" cy="433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 flipH="1">
              <a:off x="3668227" y="4346795"/>
              <a:ext cx="1662932" cy="869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50"/>
            <p:cNvSpPr>
              <a:spLocks noChangeShapeType="1"/>
            </p:cNvSpPr>
            <p:nvPr/>
          </p:nvSpPr>
          <p:spPr bwMode="auto">
            <a:xfrm flipH="1">
              <a:off x="3666095" y="4675711"/>
              <a:ext cx="1665064" cy="536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 flipH="1" flipV="1">
              <a:off x="3666093" y="5212636"/>
              <a:ext cx="1658356" cy="130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50"/>
            <p:cNvSpPr>
              <a:spLocks noChangeShapeType="1"/>
            </p:cNvSpPr>
            <p:nvPr/>
          </p:nvSpPr>
          <p:spPr bwMode="auto">
            <a:xfrm flipH="1">
              <a:off x="3666091" y="4346795"/>
              <a:ext cx="1665068" cy="1184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 flipH="1">
              <a:off x="3666091" y="4675711"/>
              <a:ext cx="1665068" cy="844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150"/>
            <p:cNvSpPr>
              <a:spLocks noChangeShapeType="1"/>
            </p:cNvSpPr>
            <p:nvPr/>
          </p:nvSpPr>
          <p:spPr bwMode="auto">
            <a:xfrm flipH="1">
              <a:off x="3666091" y="5010816"/>
              <a:ext cx="1658358" cy="520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50"/>
            <p:cNvSpPr>
              <a:spLocks noChangeShapeType="1"/>
            </p:cNvSpPr>
            <p:nvPr/>
          </p:nvSpPr>
          <p:spPr bwMode="auto">
            <a:xfrm flipH="1">
              <a:off x="3666089" y="5347069"/>
              <a:ext cx="1665070" cy="17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26819" y="3973345"/>
              <a:ext cx="2778015" cy="2293246"/>
              <a:chOff x="1385930" y="2919100"/>
              <a:chExt cx="3414809" cy="2751019"/>
            </a:xfrm>
          </p:grpSpPr>
          <p:sp>
            <p:nvSpPr>
              <p:cNvPr id="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Rectangle 120"/>
              <p:cNvSpPr>
                <a:spLocks noChangeArrowheads="1"/>
              </p:cNvSpPr>
              <p:nvPr/>
            </p:nvSpPr>
            <p:spPr bwMode="auto">
              <a:xfrm>
                <a:off x="1824766" y="5119374"/>
                <a:ext cx="486704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7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2" name="Rectangle 120"/>
              <p:cNvSpPr>
                <a:spLocks noChangeArrowheads="1"/>
              </p:cNvSpPr>
              <p:nvPr/>
            </p:nvSpPr>
            <p:spPr bwMode="auto">
              <a:xfrm>
                <a:off x="3879546" y="5113725"/>
                <a:ext cx="447295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6" name="Text Box 147"/>
              <p:cNvSpPr txBox="1">
                <a:spLocks noChangeArrowheads="1"/>
              </p:cNvSpPr>
              <p:nvPr/>
            </p:nvSpPr>
            <p:spPr bwMode="auto">
              <a:xfrm>
                <a:off x="1392082" y="4169024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</a:t>
            </a:r>
            <a:r>
              <a:rPr lang="en-US" sz="3600" dirty="0">
                <a:solidFill>
                  <a:prstClr val="black"/>
                </a:solidFill>
              </a:rPr>
              <a:t>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If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 are two entity sets, then a relationship set is </a:t>
            </a:r>
            <a:r>
              <a:rPr lang="en-US" sz="2600" i="1" dirty="0" smtClean="0"/>
              <a:t>a subset of A×B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Example: the Major relationship set is a subset of </a:t>
            </a:r>
            <a:r>
              <a:rPr lang="en-US" sz="2600" dirty="0" err="1" smtClean="0"/>
              <a:t>Student×Department</a:t>
            </a:r>
            <a:r>
              <a:rPr lang="en-US" sz="2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36500" y="3545316"/>
            <a:ext cx="357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Major relationship set: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{(s1, d1),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(s2, d1),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(s3, d2),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(s4, d3)}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016568" y="3770145"/>
            <a:ext cx="3080482" cy="2293589"/>
            <a:chOff x="3106314" y="3973345"/>
            <a:chExt cx="3080482" cy="2293589"/>
          </a:xfrm>
        </p:grpSpPr>
        <p:sp>
          <p:nvSpPr>
            <p:cNvPr id="157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8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1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1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1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2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1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201" name="TextBox 200"/>
          <p:cNvSpPr txBox="1"/>
          <p:nvPr/>
        </p:nvSpPr>
        <p:spPr>
          <a:xfrm>
            <a:off x="411772" y="4274219"/>
            <a:ext cx="1432560" cy="150810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In this context: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Relationship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≠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Simple ER Diagram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49479" y="468362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Professor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886199" y="55560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040279" y="5556082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808319" y="55560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H="1">
            <a:off x="3520008" y="5217022"/>
            <a:ext cx="504190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411533" y="5215722"/>
            <a:ext cx="2556" cy="3403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 flipV="1">
            <a:off x="4860973" y="5217022"/>
            <a:ext cx="528476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982630" y="3540622"/>
            <a:ext cx="19050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Advise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stCxn id="27" idx="1"/>
            <a:endCxn id="34" idx="2"/>
          </p:cNvCxnSpPr>
          <p:nvPr/>
        </p:nvCxnSpPr>
        <p:spPr>
          <a:xfrm flipH="1" flipV="1">
            <a:off x="1935130" y="4683622"/>
            <a:ext cx="1414349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5986189" y="3540622"/>
            <a:ext cx="2119313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Employ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7" name="Straight Connector 36"/>
          <p:cNvCxnSpPr>
            <a:stCxn id="27" idx="3"/>
            <a:endCxn id="36" idx="2"/>
          </p:cNvCxnSpPr>
          <p:nvPr/>
        </p:nvCxnSpPr>
        <p:spPr>
          <a:xfrm flipV="1">
            <a:off x="5483079" y="4683622"/>
            <a:ext cx="1562767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868330" y="2839834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49380" y="1814309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660358" y="1811135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28650" y="1819108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 flipH="1" flipV="1">
            <a:off x="1275024" y="2426049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927598" y="2511111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343150" y="2420733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902846" y="2839834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145179" y="1816893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7192930" y="1819108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249829" y="1819108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5902845" y="2420733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 flipV="1">
            <a:off x="6829652" y="2420734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V="1">
            <a:off x="7410011" y="2496934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3573430" y="2535034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249830" y="3106534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1930" y="3106534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4" idx="0"/>
            <a:endCxn id="40" idx="2"/>
          </p:cNvCxnSpPr>
          <p:nvPr/>
        </p:nvCxnSpPr>
        <p:spPr>
          <a:xfrm flipV="1">
            <a:off x="1935130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6" idx="0"/>
            <a:endCxn id="47" idx="2"/>
          </p:cNvCxnSpPr>
          <p:nvPr/>
        </p:nvCxnSpPr>
        <p:spPr>
          <a:xfrm flipV="1">
            <a:off x="7045846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6676207" y="5215722"/>
            <a:ext cx="21954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Take a minute</a:t>
            </a:r>
            <a:r>
              <a:rPr kumimoji="0" lang="en-US" sz="1600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or two to understand the model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57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60" y="4315479"/>
            <a:ext cx="229532" cy="172149"/>
          </a:xfrm>
          <a:prstGeom prst="rect">
            <a:avLst/>
          </a:prstGeom>
        </p:spPr>
      </p:pic>
      <p:pic>
        <p:nvPicPr>
          <p:cNvPr id="574" name="Picture 5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4424427"/>
            <a:ext cx="284628" cy="6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28650" y="2008188"/>
            <a:ext cx="3080482" cy="2293589"/>
            <a:chOff x="3106314" y="3973345"/>
            <a:chExt cx="3080482" cy="2293589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59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3" y="1766299"/>
            <a:ext cx="4691278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Each Student participates in </a:t>
            </a:r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Major relationship, </a:t>
            </a:r>
          </a:p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i.e. given a Student, the Department is unique (no double majors!)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44271" y="3400345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One-to-one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2" y="2094701"/>
            <a:ext cx="4691278" cy="181588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Department has at most one chair and each Professor can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chair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at most one Department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70410" y="3413574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Chair</a:t>
            </a:r>
            <a:endParaRPr lang="en-US" sz="1600" dirty="0"/>
          </a:p>
        </p:txBody>
      </p:sp>
      <p:sp>
        <p:nvSpPr>
          <p:cNvPr id="102" name="Oval 101"/>
          <p:cNvSpPr/>
          <p:nvPr/>
        </p:nvSpPr>
        <p:spPr>
          <a:xfrm>
            <a:off x="2886678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Many-to-many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422988" y="5159026"/>
              <a:ext cx="2083732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Affiliated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H="1">
              <a:off x="5506720" y="5730526"/>
              <a:ext cx="4493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1"/>
            </p:cNvCxnSpPr>
            <p:nvPr/>
          </p:nvCxnSpPr>
          <p:spPr>
            <a:xfrm>
              <a:off x="3055154" y="5730526"/>
              <a:ext cx="36783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4409345" y="1872014"/>
            <a:ext cx="3806716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Professor can be affiliated with many departments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and each Department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has many Professors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29961" y="3413574"/>
            <a:ext cx="136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Affiliated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988236" y="4441104"/>
            <a:ext cx="5167528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Q: How is many-to-many depicted?</a:t>
            </a:r>
            <a:endParaRPr lang="en-US" sz="2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CAUTION: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</a:t>
            </a:r>
            <a:r>
              <a:rPr lang="en-US" dirty="0"/>
              <a:t>with the Book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8835" y="167160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1717852" y="3637679"/>
            <a:ext cx="5708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The cow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ook denotes the above as follows: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08835" y="4336202"/>
            <a:ext cx="7726330" cy="1866899"/>
            <a:chOff x="681874" y="4435127"/>
            <a:chExt cx="7726330" cy="1866899"/>
          </a:xfrm>
        </p:grpSpPr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Multiply 121"/>
          <p:cNvSpPr/>
          <p:nvPr/>
        </p:nvSpPr>
        <p:spPr>
          <a:xfrm>
            <a:off x="553165" y="4307211"/>
            <a:ext cx="7882000" cy="2590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74967" y="5366185"/>
            <a:ext cx="7394064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You should use the notations in the </a:t>
            </a:r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lectures.</a:t>
            </a:r>
            <a:endParaRPr lang="en-US" sz="28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Entity-Relationship Model for </a:t>
            </a:r>
            <a:br>
              <a:rPr lang="en-US" sz="5400" dirty="0"/>
            </a:br>
            <a:r>
              <a:rPr lang="en-US" sz="5400" dirty="0"/>
              <a:t>Conceptual </a:t>
            </a:r>
            <a:r>
              <a:rPr lang="en-US" sz="5400" dirty="0" smtClean="0"/>
              <a:t>Design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“All models are wrong, but some are useful.” 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- George E. P. 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9573" y="4372580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4702" y="3686002"/>
            <a:ext cx="2657413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still can model this as a set.</a:t>
            </a:r>
          </a:p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83030" y="3686001"/>
            <a:ext cx="26574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ernary cross product,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e.g. {(p1,c1,r1), (p1,c3,r7), </a:t>
            </a:r>
            <a:r>
              <a:rPr lang="mr-IN" sz="2000" dirty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4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646" y="3886307"/>
            <a:ext cx="2355469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578531"/>
            <a:ext cx="235546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9352" y="4211573"/>
            <a:ext cx="2467327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arrows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56162" y="3442132"/>
            <a:ext cx="246732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 given Professor Teaches in a given Room at most one Course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38480" y="3642084"/>
            <a:ext cx="2539381" cy="163121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 can we specify here that a given Professor Teaches at most one Course?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943599"/>
            <a:ext cx="26732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can’t! Can only approximate.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Roles in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19845" y="2548248"/>
            <a:ext cx="1800200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Product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94234" y="4360272"/>
            <a:ext cx="2044566" cy="56722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Person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40131" y="2548248"/>
            <a:ext cx="1506589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Store</a:t>
            </a:r>
          </a:p>
        </p:txBody>
      </p:sp>
      <p:sp>
        <p:nvSpPr>
          <p:cNvPr id="49" name="AutoShape 19"/>
          <p:cNvSpPr>
            <a:spLocks noChangeAspect="1" noChangeArrowheads="1"/>
          </p:cNvSpPr>
          <p:nvPr/>
        </p:nvSpPr>
        <p:spPr bwMode="auto">
          <a:xfrm>
            <a:off x="3383559" y="2272040"/>
            <a:ext cx="2465916" cy="1075636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Purchase</a:t>
            </a:r>
          </a:p>
        </p:txBody>
      </p:sp>
      <p:cxnSp>
        <p:nvCxnSpPr>
          <p:cNvPr id="50" name="Straight Connector 49"/>
          <p:cNvCxnSpPr>
            <a:stCxn id="48" idx="1"/>
            <a:endCxn id="49" idx="3"/>
          </p:cNvCxnSpPr>
          <p:nvPr/>
        </p:nvCxnSpPr>
        <p:spPr>
          <a:xfrm flipH="1">
            <a:off x="5849475" y="2809858"/>
            <a:ext cx="690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16517" y="3347676"/>
            <a:ext cx="322131" cy="1012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369242" y="3347676"/>
            <a:ext cx="247275" cy="1012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45" y="3640192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alesperson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0" name="Straight Connector 139"/>
          <p:cNvCxnSpPr>
            <a:stCxn id="49" idx="1"/>
            <a:endCxn id="46" idx="3"/>
          </p:cNvCxnSpPr>
          <p:nvPr/>
        </p:nvCxnSpPr>
        <p:spPr>
          <a:xfrm flipH="1">
            <a:off x="2620045" y="2809858"/>
            <a:ext cx="763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38648" y="364019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Buyer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74239" y="5457257"/>
            <a:ext cx="479552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If roles are different, label the edges.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60217" y="3943599"/>
            <a:ext cx="2510196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H="1">
            <a:off x="760217" y="3229580"/>
            <a:ext cx="886174" cy="12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3"/>
          </p:cNvCxnSpPr>
          <p:nvPr/>
        </p:nvCxnSpPr>
        <p:spPr>
          <a:xfrm>
            <a:off x="2384404" y="3227362"/>
            <a:ext cx="886009" cy="1287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290" y="338164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7016" y="3381640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Co-PI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</a:t>
            </a:r>
          </a:p>
          <a:p>
            <a:pPr lvl="1"/>
            <a:r>
              <a:rPr lang="en-US" sz="2200" dirty="0" smtClean="0"/>
              <a:t>Attributes, domains, keys</a:t>
            </a:r>
          </a:p>
          <a:p>
            <a:r>
              <a:rPr lang="en-US" sz="2600" dirty="0" smtClean="0"/>
              <a:t>Relationships and relationship sets</a:t>
            </a:r>
          </a:p>
          <a:p>
            <a:pPr lvl="1"/>
            <a:r>
              <a:rPr lang="en-US" sz="2200" dirty="0" smtClean="0"/>
              <a:t>Can have additional attributes</a:t>
            </a:r>
          </a:p>
          <a:p>
            <a:pPr lvl="1"/>
            <a:r>
              <a:rPr lang="en-US" sz="2200" dirty="0" smtClean="0"/>
              <a:t>Multiplicity: many-to-many, many-to-one, one-to-one</a:t>
            </a:r>
          </a:p>
          <a:p>
            <a:pPr lvl="2"/>
            <a:r>
              <a:rPr lang="en-US" sz="1800" dirty="0" smtClean="0"/>
              <a:t>Limitations of arrows</a:t>
            </a:r>
          </a:p>
          <a:p>
            <a:pPr lvl="1"/>
            <a:r>
              <a:rPr lang="en-US" sz="2200" dirty="0" smtClean="0"/>
              <a:t>Arity: binary vs. </a:t>
            </a:r>
            <a:r>
              <a:rPr lang="en-US" sz="2200" smtClean="0"/>
              <a:t>multi-way</a:t>
            </a:r>
            <a:endParaRPr lang="en-US" sz="1800" dirty="0" smtClean="0"/>
          </a:p>
          <a:p>
            <a:pPr lvl="1"/>
            <a:r>
              <a:rPr lang="en-US" sz="2200" dirty="0" smtClean="0"/>
              <a:t>Roles</a:t>
            </a:r>
          </a:p>
          <a:p>
            <a:pPr lvl="1"/>
            <a:r>
              <a:rPr lang="en-US" sz="2200" dirty="0" smtClean="0"/>
              <a:t>Self relationships</a:t>
            </a:r>
          </a:p>
          <a:p>
            <a:pPr lvl="1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9" y="4237400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73" y="443778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in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</a:t>
            </a:r>
            <a:r>
              <a:rPr lang="en-US" sz="3000" dirty="0" smtClean="0"/>
              <a:t>: An </a:t>
            </a:r>
            <a:r>
              <a:rPr lang="en-US" sz="3000" dirty="0"/>
              <a:t>assertion about the database that must be true at all times</a:t>
            </a:r>
          </a:p>
          <a:p>
            <a:r>
              <a:rPr lang="en-US" sz="3000" dirty="0" smtClean="0"/>
              <a:t>Part </a:t>
            </a:r>
            <a:r>
              <a:rPr lang="en-US" sz="3000" dirty="0"/>
              <a:t>of the database </a:t>
            </a:r>
            <a:r>
              <a:rPr lang="en-US" sz="3000" dirty="0" smtClean="0"/>
              <a:t>schema, central </a:t>
            </a:r>
            <a:r>
              <a:rPr lang="en-US" sz="3000" dirty="0"/>
              <a:t>in database </a:t>
            </a:r>
            <a:r>
              <a:rPr lang="en-US" sz="3000" dirty="0" smtClean="0"/>
              <a:t>design</a:t>
            </a:r>
          </a:p>
          <a:p>
            <a:r>
              <a:rPr lang="en-US" sz="3000" dirty="0" smtClean="0"/>
              <a:t>Example: a Student’s DOB cannot be earlier than Jan 1, 1800</a:t>
            </a:r>
            <a:endParaRPr lang="en-US" sz="30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4968" y="4835497"/>
            <a:ext cx="739406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Best practice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: Add as many constraint as you can as early as possible (e.g. during ER modeling)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Key constraint</a:t>
            </a:r>
            <a:r>
              <a:rPr lang="en-US" sz="3000" dirty="0" smtClean="0"/>
              <a:t>: each entity has an attribute uniquely identifying it</a:t>
            </a:r>
          </a:p>
          <a:p>
            <a:pPr lvl="1"/>
            <a:r>
              <a:rPr lang="en-US" sz="2600" dirty="0" smtClean="0"/>
              <a:t>e.g. SSN uniquely identifies a person</a:t>
            </a:r>
          </a:p>
          <a:p>
            <a:r>
              <a:rPr lang="en-US" sz="3000" b="1" dirty="0" smtClean="0"/>
              <a:t>Participation constraint</a:t>
            </a:r>
            <a:r>
              <a:rPr lang="en-US" sz="3000" dirty="0" smtClean="0"/>
              <a:t>: each entity must (total) or can (partial) appear in a relationship</a:t>
            </a:r>
          </a:p>
          <a:p>
            <a:pPr lvl="1"/>
            <a:r>
              <a:rPr lang="en-US" sz="2600" dirty="0" smtClean="0"/>
              <a:t>e.g. each student must have a major</a:t>
            </a:r>
          </a:p>
          <a:p>
            <a:r>
              <a:rPr lang="en-US" sz="3000" b="1" dirty="0"/>
              <a:t>Referential integrity constraint</a:t>
            </a:r>
            <a:r>
              <a:rPr lang="en-US" sz="3000" dirty="0"/>
              <a:t>: entities participating in a relationship must exist in the database</a:t>
            </a:r>
          </a:p>
          <a:p>
            <a:pPr lvl="1"/>
            <a:r>
              <a:rPr lang="en-US" sz="2600" dirty="0"/>
              <a:t>e.g. if you are working for a company, </a:t>
            </a:r>
            <a:r>
              <a:rPr lang="en-US" sz="2600" dirty="0" smtClean="0"/>
              <a:t>the company’s record must exist </a:t>
            </a:r>
            <a:r>
              <a:rPr lang="en-US" sz="2600" dirty="0"/>
              <a:t>in the </a:t>
            </a:r>
            <a:r>
              <a:rPr lang="en-US" sz="2600" dirty="0" smtClean="0"/>
              <a:t>database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Single-value constraint</a:t>
            </a:r>
            <a:r>
              <a:rPr lang="en-US" sz="3000" dirty="0"/>
              <a:t>: each entity can participate only in one relationship</a:t>
            </a:r>
          </a:p>
          <a:p>
            <a:pPr lvl="1"/>
            <a:r>
              <a:rPr lang="en-US" sz="2600" dirty="0"/>
              <a:t>e.g. a person can have only one </a:t>
            </a:r>
            <a:r>
              <a:rPr lang="en-US" sz="2600" dirty="0" smtClean="0"/>
              <a:t>father</a:t>
            </a:r>
            <a:endParaRPr lang="en-US" sz="2600" dirty="0"/>
          </a:p>
          <a:p>
            <a:r>
              <a:rPr lang="en-US" sz="3000" b="1" dirty="0" smtClean="0"/>
              <a:t>Domain constraint</a:t>
            </a:r>
            <a:r>
              <a:rPr lang="en-US" sz="3000" dirty="0" smtClean="0"/>
              <a:t>: an entity’s attribute takes values from a (sub)domain</a:t>
            </a:r>
          </a:p>
          <a:p>
            <a:pPr lvl="1"/>
            <a:r>
              <a:rPr lang="en-US" sz="2600" dirty="0" smtClean="0"/>
              <a:t>e.g. people’s ages are between 0 and 150</a:t>
            </a:r>
          </a:p>
          <a:p>
            <a:r>
              <a:rPr lang="en-US" sz="3000" dirty="0" smtClean="0"/>
              <a:t>Other constrains</a:t>
            </a:r>
            <a:endParaRPr lang="en-US" sz="1800" dirty="0" smtClean="0"/>
          </a:p>
          <a:p>
            <a:pPr lvl="1"/>
            <a:r>
              <a:rPr lang="en-US" sz="2600" dirty="0" smtClean="0"/>
              <a:t>e.g. at most 80 students can enroll in a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Problem: create an application to manage and report on course registration info for academic and HR staff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MyUW</a:t>
            </a:r>
            <a:endParaRPr lang="en-US" sz="2800" dirty="0" smtClean="0"/>
          </a:p>
          <a:p>
            <a:r>
              <a:rPr lang="en-US" sz="3200" dirty="0" smtClean="0"/>
              <a:t>At the heart of this application is the data</a:t>
            </a:r>
          </a:p>
          <a:p>
            <a:pPr lvl="1"/>
            <a:r>
              <a:rPr lang="en-US" sz="2800" dirty="0" smtClean="0"/>
              <a:t>Hence database design and implementation becomes critical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A key for an entity </a:t>
            </a:r>
            <a:r>
              <a:rPr lang="en-US" sz="3000" dirty="0" smtClean="0"/>
              <a:t>set consists </a:t>
            </a:r>
            <a:r>
              <a:rPr lang="en-US" sz="3000" dirty="0"/>
              <a:t>of one or more of its </a:t>
            </a:r>
            <a:r>
              <a:rPr lang="en-US" sz="3000" dirty="0" smtClean="0"/>
              <a:t>attributes which uniquely identify each entity</a:t>
            </a:r>
            <a:endParaRPr lang="en-US" sz="3000" dirty="0"/>
          </a:p>
          <a:p>
            <a:r>
              <a:rPr lang="en-US" sz="3000" dirty="0" smtClean="0"/>
              <a:t>Every </a:t>
            </a:r>
            <a:r>
              <a:rPr lang="en-US" sz="3000" dirty="0"/>
              <a:t>entity set must have a </a:t>
            </a:r>
            <a:r>
              <a:rPr lang="en-US" sz="3000" dirty="0" smtClean="0"/>
              <a:t>key</a:t>
            </a:r>
          </a:p>
          <a:p>
            <a:pPr lvl="1"/>
            <a:r>
              <a:rPr lang="en-US" sz="2600" dirty="0" smtClean="0"/>
              <a:t>Enforced by the set semantics</a:t>
            </a:r>
            <a:endParaRPr lang="en-US" sz="2600" dirty="0"/>
          </a:p>
          <a:p>
            <a:r>
              <a:rPr lang="en-US" sz="3000" dirty="0" smtClean="0"/>
              <a:t>There </a:t>
            </a:r>
            <a:r>
              <a:rPr lang="en-US" sz="3000" dirty="0"/>
              <a:t>can be more than one key for an entity </a:t>
            </a:r>
            <a:r>
              <a:rPr lang="en-US" sz="3000" dirty="0" smtClean="0"/>
              <a:t>set</a:t>
            </a:r>
            <a:endParaRPr lang="en-US" sz="3000" dirty="0"/>
          </a:p>
          <a:p>
            <a:pPr lvl="1"/>
            <a:r>
              <a:rPr lang="en-US" sz="2600" dirty="0" smtClean="0"/>
              <a:t>One </a:t>
            </a:r>
            <a:r>
              <a:rPr lang="en-US" sz="2600" dirty="0"/>
              <a:t>key will be designated as </a:t>
            </a:r>
            <a:r>
              <a:rPr lang="en-US" sz="2600" dirty="0" smtClean="0"/>
              <a:t>the </a:t>
            </a:r>
            <a:r>
              <a:rPr lang="en-US" sz="2600" b="1" dirty="0" smtClean="0"/>
              <a:t>primary key</a:t>
            </a:r>
            <a:r>
              <a:rPr lang="en-US" sz="2600" dirty="0" smtClean="0"/>
              <a:t>, denoted by underlying the corresponding attributes on the ER diagram</a:t>
            </a:r>
            <a:endParaRPr lang="en-US" sz="2600" dirty="0"/>
          </a:p>
          <a:p>
            <a:pPr lvl="1"/>
            <a:r>
              <a:rPr lang="en-US" sz="2600" dirty="0" smtClean="0"/>
              <a:t>There are no </a:t>
            </a:r>
            <a:r>
              <a:rPr lang="en-US" sz="2600" dirty="0"/>
              <a:t>formal </a:t>
            </a:r>
            <a:r>
              <a:rPr lang="en-US" sz="2600" dirty="0" smtClean="0"/>
              <a:t>ways </a:t>
            </a:r>
            <a:r>
              <a:rPr lang="en-US" sz="2600" dirty="0"/>
              <a:t>to specify multiple keys in an ER </a:t>
            </a:r>
            <a:r>
              <a:rPr lang="en-US" sz="2600" dirty="0" smtClean="0"/>
              <a:t>diagram</a:t>
            </a:r>
            <a:endParaRPr lang="en-US" sz="2600" dirty="0"/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17240" y="274868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79240" y="18342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50840" y="1825625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60040" y="18342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622040" y="2443882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612640" y="252008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69840" y="2408013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5740" y="1819994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84759" y="3665861"/>
            <a:ext cx="3185334" cy="1558260"/>
            <a:chOff x="2784759" y="3665861"/>
            <a:chExt cx="3185334" cy="1558260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45740" y="4509746"/>
            <a:ext cx="2324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60" y="4515844"/>
            <a:ext cx="191121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960" y="5399447"/>
            <a:ext cx="77216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he combination of values of DID and Number uniquely identifies a room; e.g. there is only one room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in the CS building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with number 1240.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err="1" smtClean="0"/>
              <a:t>Superkey</a:t>
            </a:r>
            <a:r>
              <a:rPr lang="en-US" sz="2600" dirty="0" smtClean="0"/>
              <a:t>: a subset of attributes uniquely identifying each tuple</a:t>
            </a:r>
          </a:p>
          <a:p>
            <a:pPr lvl="1"/>
            <a:r>
              <a:rPr lang="en-US" sz="2600" dirty="0" smtClean="0"/>
              <a:t>Every relation has at least one </a:t>
            </a:r>
            <a:r>
              <a:rPr lang="en-US" sz="2600" dirty="0" err="1" smtClean="0"/>
              <a:t>superkey</a:t>
            </a:r>
            <a:r>
              <a:rPr lang="en-US" sz="2600" dirty="0" smtClean="0"/>
              <a:t> </a:t>
            </a:r>
            <a:r>
              <a:rPr lang="mr-IN" sz="2600" dirty="0" smtClean="0"/>
              <a:t>–</a:t>
            </a:r>
            <a:r>
              <a:rPr lang="en-US" sz="2600" dirty="0" smtClean="0"/>
              <a:t> the set of all its attributes</a:t>
            </a:r>
          </a:p>
          <a:p>
            <a:r>
              <a:rPr lang="en-US" sz="3000" dirty="0" smtClean="0"/>
              <a:t>Key: a minimal/irreducible </a:t>
            </a:r>
            <a:r>
              <a:rPr lang="en-US" sz="3000" dirty="0" err="1" smtClean="0"/>
              <a:t>superkey</a:t>
            </a:r>
            <a:endParaRPr lang="en-US" sz="3000" dirty="0" smtClean="0"/>
          </a:p>
          <a:p>
            <a:pPr lvl="1"/>
            <a:r>
              <a:rPr lang="en-US" sz="2600" dirty="0" smtClean="0"/>
              <a:t>No subset of attributes of a key form a key themselves</a:t>
            </a:r>
          </a:p>
          <a:p>
            <a:r>
              <a:rPr lang="en-US" sz="3000" dirty="0" smtClean="0"/>
              <a:t>Candidate key: any of the set of keys of a relation</a:t>
            </a:r>
          </a:p>
          <a:p>
            <a:r>
              <a:rPr lang="en-US" sz="3000" dirty="0" smtClean="0"/>
              <a:t>Primary key: a designated candidate key of a 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29716" y="1679406"/>
            <a:ext cx="3185334" cy="1558260"/>
            <a:chOff x="2784759" y="3665861"/>
            <a:chExt cx="3185334" cy="15582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8650" y="3586557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superkeys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9144" y="3586557"/>
            <a:ext cx="393087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{DID, Number, Seats, RID}, 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{DID, Number, Seats},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{DID, Number,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RID}</a:t>
            </a:r>
          </a:p>
          <a:p>
            <a:pPr eaLnBrk="0" hangingPunct="0"/>
            <a:r>
              <a:rPr lang="en-US" sz="1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DID,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Number}, {Number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Seats, RID}</a:t>
            </a:r>
          </a:p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 {DID,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Seats,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{Seats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{RID}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{Number, RID}, {DID, RID}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50" y="5079536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(candidate) keys?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9144" y="5079536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Number}, {RID}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" y="5571461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primary key?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9144" y="5571461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209483" y="2550165"/>
            <a:ext cx="87232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RID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5372261" y="2211505"/>
            <a:ext cx="943904" cy="46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Participation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00250" y="5627431"/>
            <a:ext cx="280416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5882" y="5648465"/>
            <a:ext cx="301226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Each Student Majors in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exactly one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8835" y="1718432"/>
            <a:ext cx="7726330" cy="1669826"/>
            <a:chOff x="681874" y="4435127"/>
            <a:chExt cx="7726330" cy="166982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3626654" y="5356099"/>
              <a:ext cx="1676400" cy="7488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Employ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8835" y="3951784"/>
            <a:ext cx="7726330" cy="1646376"/>
            <a:chOff x="681874" y="4435127"/>
            <a:chExt cx="7726330" cy="1646376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AutoShape 8"/>
            <p:cNvSpPr>
              <a:spLocks noChangeArrowheads="1"/>
            </p:cNvSpPr>
            <p:nvPr/>
          </p:nvSpPr>
          <p:spPr bwMode="auto">
            <a:xfrm>
              <a:off x="3626654" y="5379549"/>
              <a:ext cx="1676400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031014" y="3431437"/>
            <a:ext cx="714778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Thick line: Each Professor must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Employed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by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at least one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Department.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926070" cy="1325563"/>
          </a:xfrm>
        </p:spPr>
        <p:txBody>
          <a:bodyPr>
            <a:normAutofit/>
          </a:bodyPr>
          <a:lstStyle/>
          <a:p>
            <a:r>
              <a:rPr lang="en-US"/>
              <a:t>Why do </a:t>
            </a:r>
            <a:r>
              <a:rPr lang="en-US" smtClean="0"/>
              <a:t>We Need Constraints</a:t>
            </a:r>
            <a:r>
              <a:rPr lang="en-US" dirty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575"/>
            <a:ext cx="7886700" cy="414638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Give </a:t>
            </a:r>
            <a:r>
              <a:rPr lang="en-US" sz="3000" dirty="0"/>
              <a:t>more semantics to the data</a:t>
            </a:r>
          </a:p>
          <a:p>
            <a:pPr lvl="1"/>
            <a:r>
              <a:rPr lang="en-US" sz="2600" dirty="0" smtClean="0"/>
              <a:t>Help </a:t>
            </a:r>
            <a:r>
              <a:rPr lang="en-US" sz="2600" dirty="0"/>
              <a:t>us better understand it</a:t>
            </a:r>
          </a:p>
          <a:p>
            <a:r>
              <a:rPr lang="en-US" sz="3000" dirty="0"/>
              <a:t>Prevent wrong data entry</a:t>
            </a:r>
          </a:p>
          <a:p>
            <a:r>
              <a:rPr lang="en-US" sz="3000" dirty="0"/>
              <a:t>Allow us to refer to entities (e.g. using keys)</a:t>
            </a:r>
          </a:p>
          <a:p>
            <a:r>
              <a:rPr lang="en-US" sz="3000" dirty="0"/>
              <a:t>Enable efficient storage and data lookup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6" y="1722103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</a:t>
            </a:r>
          </a:p>
          <a:p>
            <a:pPr lvl="1"/>
            <a:r>
              <a:rPr lang="en-US" sz="2600" dirty="0" smtClean="0"/>
              <a:t>Participation</a:t>
            </a:r>
          </a:p>
          <a:p>
            <a:pPr lvl="1"/>
            <a:r>
              <a:rPr lang="en-US" sz="2600" dirty="0"/>
              <a:t>R</a:t>
            </a:r>
            <a:r>
              <a:rPr lang="en-US" sz="2600" dirty="0" smtClean="0"/>
              <a:t>eferential integrity</a:t>
            </a:r>
          </a:p>
          <a:p>
            <a:pPr lvl="1"/>
            <a:r>
              <a:rPr lang="en-US" sz="2600" dirty="0" smtClean="0"/>
              <a:t>Single-value</a:t>
            </a:r>
          </a:p>
          <a:p>
            <a:pPr lvl="1"/>
            <a:r>
              <a:rPr lang="en-US" sz="2600" dirty="0" smtClean="0"/>
              <a:t>Domain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thers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Multi-way to Binary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grpSp>
        <p:nvGrpSpPr>
          <p:cNvPr id="310" name="Group 309"/>
          <p:cNvGrpSpPr/>
          <p:nvPr/>
        </p:nvGrpSpPr>
        <p:grpSpPr>
          <a:xfrm>
            <a:off x="4134458" y="1653574"/>
            <a:ext cx="4380892" cy="3596215"/>
            <a:chOff x="2244247" y="2482516"/>
            <a:chExt cx="6169165" cy="3596215"/>
          </a:xfrm>
        </p:grpSpPr>
        <p:grpSp>
          <p:nvGrpSpPr>
            <p:cNvPr id="46" name="Group 45"/>
            <p:cNvGrpSpPr/>
            <p:nvPr/>
          </p:nvGrpSpPr>
          <p:grpSpPr>
            <a:xfrm>
              <a:off x="2244247" y="2482516"/>
              <a:ext cx="6169165" cy="3596215"/>
              <a:chOff x="2597729" y="2514600"/>
              <a:chExt cx="6169165" cy="3596215"/>
            </a:xfrm>
          </p:grpSpPr>
          <p:sp>
            <p:nvSpPr>
              <p:cNvPr id="47" name="Rectangle 4"/>
              <p:cNvSpPr>
                <a:spLocks noChangeArrowheads="1"/>
              </p:cNvSpPr>
              <p:nvPr/>
            </p:nvSpPr>
            <p:spPr bwMode="auto">
              <a:xfrm>
                <a:off x="7040372" y="2819400"/>
                <a:ext cx="172652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7135862" y="4114800"/>
                <a:ext cx="153554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201832" y="4380105"/>
                <a:ext cx="934028" cy="139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197244" y="5341407"/>
                <a:ext cx="1412775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1" name="Straight Connector 50"/>
              <p:cNvCxnSpPr>
                <a:stCxn id="50" idx="1"/>
              </p:cNvCxnSpPr>
              <p:nvPr/>
            </p:nvCxnSpPr>
            <p:spPr>
              <a:xfrm flipH="1">
                <a:off x="6172201" y="5608107"/>
                <a:ext cx="102504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47" idx="1"/>
              </p:cNvCxnSpPr>
              <p:nvPr/>
            </p:nvCxnSpPr>
            <p:spPr>
              <a:xfrm>
                <a:off x="6110816" y="3086100"/>
                <a:ext cx="929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4254501" y="5105400"/>
                <a:ext cx="2209800" cy="1005415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InRoom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4497917" y="2514600"/>
                <a:ext cx="19050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ByProf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4330701" y="3810000"/>
                <a:ext cx="2163233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OfCourse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2597729" y="4113405"/>
                <a:ext cx="1460978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7" name="Straight Connector 56"/>
              <p:cNvCxnSpPr>
                <a:stCxn id="56" idx="0"/>
                <a:endCxn id="54" idx="1"/>
              </p:cNvCxnSpPr>
              <p:nvPr/>
            </p:nvCxnSpPr>
            <p:spPr>
              <a:xfrm flipV="1">
                <a:off x="3328218" y="3086100"/>
                <a:ext cx="1169699" cy="102730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56" idx="2"/>
                <a:endCxn id="53" idx="1"/>
              </p:cNvCxnSpPr>
              <p:nvPr/>
            </p:nvCxnSpPr>
            <p:spPr>
              <a:xfrm>
                <a:off x="3328218" y="4646805"/>
                <a:ext cx="926283" cy="96130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56" idx="3"/>
              <a:endCxn id="55" idx="1"/>
            </p:cNvCxnSpPr>
            <p:nvPr/>
          </p:nvCxnSpPr>
          <p:spPr>
            <a:xfrm>
              <a:off x="3705225" y="4348021"/>
              <a:ext cx="271995" cy="13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Oval 311"/>
          <p:cNvSpPr/>
          <p:nvPr/>
        </p:nvSpPr>
        <p:spPr>
          <a:xfrm>
            <a:off x="6603486" y="1788369"/>
            <a:ext cx="964673" cy="3461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628650" y="2349940"/>
            <a:ext cx="2651197" cy="2338278"/>
            <a:chOff x="456189" y="2921185"/>
            <a:chExt cx="2651197" cy="2338278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6189" y="2921185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105760" y="2921185"/>
              <a:ext cx="1001626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0104" y="4778983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1226694" y="3544273"/>
              <a:ext cx="1109837" cy="10296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8" name="Straight Connector 317"/>
            <p:cNvCxnSpPr>
              <a:stCxn id="41" idx="0"/>
              <a:endCxn id="42" idx="2"/>
            </p:cNvCxnSpPr>
            <p:nvPr/>
          </p:nvCxnSpPr>
          <p:spPr>
            <a:xfrm flipV="1">
              <a:off x="1781613" y="4573873"/>
              <a:ext cx="0" cy="20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9" idx="2"/>
            </p:cNvCxnSpPr>
            <p:nvPr/>
          </p:nvCxnSpPr>
          <p:spPr>
            <a:xfrm flipH="1">
              <a:off x="2047930" y="3401665"/>
              <a:ext cx="558643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7" idx="2"/>
            </p:cNvCxnSpPr>
            <p:nvPr/>
          </p:nvCxnSpPr>
          <p:spPr>
            <a:xfrm>
              <a:off x="1077698" y="3401665"/>
              <a:ext cx="421110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Right Arrow 336"/>
          <p:cNvSpPr/>
          <p:nvPr/>
        </p:nvSpPr>
        <p:spPr>
          <a:xfrm>
            <a:off x="3169190" y="3252379"/>
            <a:ext cx="798318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/>
          <p:cNvSpPr txBox="1"/>
          <p:nvPr/>
        </p:nvSpPr>
        <p:spPr>
          <a:xfrm>
            <a:off x="4154449" y="5374104"/>
            <a:ext cx="4249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Why are the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arrows necessary?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154448" y="5831926"/>
            <a:ext cx="42494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To preserve the meaning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37" grpId="0" animBg="1"/>
      <p:bldP spid="338" grpId="0" animBg="1"/>
      <p:bldP spid="3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Entity sets </a:t>
            </a:r>
            <a:r>
              <a:rPr lang="en-US" sz="3000" dirty="0" smtClean="0"/>
              <a:t>that don’t have key attributes of their own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DID </a:t>
            </a:r>
            <a:r>
              <a:rPr lang="en-US" sz="3000" dirty="0"/>
              <a:t>and Number together are the </a:t>
            </a:r>
            <a:r>
              <a:rPr lang="en-US" sz="3000" dirty="0" smtClean="0"/>
              <a:t>key </a:t>
            </a:r>
            <a:r>
              <a:rPr lang="en-US" sz="3000" dirty="0"/>
              <a:t>for </a:t>
            </a:r>
            <a:r>
              <a:rPr lang="en-US" sz="3000" dirty="0" smtClean="0"/>
              <a:t>Floor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26387" y="2819400"/>
            <a:ext cx="7888963" cy="1579880"/>
            <a:chOff x="626386" y="3002280"/>
            <a:chExt cx="7888963" cy="157988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2359" y="4724148"/>
            <a:ext cx="7399282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Thick/double lined shapes: weak entity and “dependency”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Subclasses are special cases of </a:t>
            </a:r>
            <a:r>
              <a:rPr lang="en-US" sz="3000" dirty="0" err="1" smtClean="0"/>
              <a:t>superclasses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200" dirty="0" smtClean="0"/>
              <a:t>Subclasses </a:t>
            </a:r>
            <a:r>
              <a:rPr lang="en-US" sz="2200" dirty="0" err="1" smtClean="0"/>
              <a:t>sually</a:t>
            </a:r>
            <a:r>
              <a:rPr lang="en-US" sz="2200" dirty="0" smtClean="0"/>
              <a:t> have fewer entities and more attributes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40527" y="2773697"/>
            <a:ext cx="7467630" cy="3403266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3"/>
              <a:ext cx="702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8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8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a Data-Driven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Requirement analysis: </a:t>
            </a:r>
            <a:r>
              <a:rPr lang="en-US" dirty="0" smtClean="0"/>
              <a:t>Identify the problem and study the solution 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Conceptual database design: </a:t>
            </a:r>
            <a:r>
              <a:rPr lang="en-US" dirty="0" smtClean="0"/>
              <a:t>Create a conceptual model of the data needed to solve the problem (ER modeling)</a:t>
            </a:r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i="1" dirty="0"/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Logical database design: </a:t>
            </a:r>
            <a:r>
              <a:rPr lang="en-US" dirty="0" smtClean="0"/>
              <a:t>Use the </a:t>
            </a:r>
            <a:r>
              <a:rPr lang="en-US" dirty="0"/>
              <a:t>ER diagram to </a:t>
            </a:r>
            <a:r>
              <a:rPr lang="en-US" dirty="0" smtClean="0"/>
              <a:t>create a </a:t>
            </a:r>
            <a:r>
              <a:rPr lang="en-US" i="1" dirty="0"/>
              <a:t>relational </a:t>
            </a:r>
            <a:r>
              <a:rPr lang="en-US" i="1" dirty="0" smtClean="0"/>
              <a:t>schema </a:t>
            </a:r>
            <a:r>
              <a:rPr lang="en-US" dirty="0" smtClean="0"/>
              <a:t>of the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Main Elements of ER Model: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Key, participation, referential integrity, single-value, domain, others</a:t>
            </a:r>
          </a:p>
          <a:p>
            <a:r>
              <a:rPr lang="en-US" sz="3000" dirty="0" smtClean="0"/>
              <a:t>Weak entity sets</a:t>
            </a:r>
          </a:p>
          <a:p>
            <a:r>
              <a:rPr lang="en-US" sz="3000" dirty="0" err="1" smtClean="0"/>
              <a:t>IsA</a:t>
            </a:r>
            <a:r>
              <a:rPr lang="en-US" sz="3000" dirty="0" smtClean="0"/>
              <a:t> Hierarchy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On the virtue of listening to the experts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28650" y="1947231"/>
            <a:ext cx="7886700" cy="1014728"/>
            <a:chOff x="628650" y="1947231"/>
            <a:chExt cx="7886700" cy="1014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98904" y="2123759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19457" y="2123759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253702" y="1947231"/>
              <a:ext cx="1536988" cy="88645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stCxn id="9" idx="3"/>
            </p:cNvCxnSpPr>
            <p:nvPr/>
          </p:nvCxnSpPr>
          <p:spPr>
            <a:xfrm>
              <a:off x="3555071" y="2390459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90690" y="2390459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42675"/>
              <a:ext cx="842835" cy="919284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0820" y="3200400"/>
            <a:ext cx="7804530" cy="1005840"/>
            <a:chOff x="710820" y="3200400"/>
            <a:chExt cx="7804530" cy="1005840"/>
          </a:xfrm>
        </p:grpSpPr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598904" y="3352800"/>
              <a:ext cx="1956166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419457" y="3352800"/>
              <a:ext cx="2095893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253702" y="3238499"/>
              <a:ext cx="1536988" cy="762002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5071" y="361696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790690" y="362712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>
              <a:spLocks noChangeAspect="1"/>
            </p:cNvSpPr>
            <p:nvPr/>
          </p:nvSpPr>
          <p:spPr>
            <a:xfrm>
              <a:off x="710820" y="32004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820" y="4152900"/>
            <a:ext cx="7804530" cy="1005840"/>
            <a:chOff x="710820" y="4152900"/>
            <a:chExt cx="7804530" cy="100584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98904" y="4305300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19457" y="4305300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4253702" y="4305300"/>
              <a:ext cx="1536988" cy="533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55071" y="457200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90690" y="457200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y 27"/>
            <p:cNvSpPr>
              <a:spLocks noChangeAspect="1"/>
            </p:cNvSpPr>
            <p:nvPr/>
          </p:nvSpPr>
          <p:spPr>
            <a:xfrm>
              <a:off x="710820" y="41529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820" y="5091112"/>
            <a:ext cx="7804530" cy="1005840"/>
            <a:chOff x="710820" y="5091112"/>
            <a:chExt cx="7804530" cy="100584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98904" y="5243512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419457" y="5243512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4253702" y="5105399"/>
              <a:ext cx="1536988" cy="80962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3555071" y="5510212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790690" y="5510212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ultiply 28"/>
            <p:cNvSpPr>
              <a:spLocks noChangeAspect="1"/>
            </p:cNvSpPr>
            <p:nvPr/>
          </p:nvSpPr>
          <p:spPr>
            <a:xfrm>
              <a:off x="710820" y="5091112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38554"/>
          </a:xfrm>
        </p:spPr>
        <p:txBody>
          <a:bodyPr>
            <a:normAutofit/>
          </a:bodyPr>
          <a:lstStyle/>
          <a:p>
            <a:r>
              <a:rPr lang="en-US" sz="3600" dirty="0"/>
              <a:t>Add </a:t>
            </a:r>
            <a:r>
              <a:rPr lang="en-US" sz="3600"/>
              <a:t>as </a:t>
            </a:r>
            <a:r>
              <a:rPr lang="en-US" sz="3600" smtClean="0"/>
              <a:t>Many Constraint </a:t>
            </a:r>
            <a:r>
              <a:rPr lang="en-US" sz="3600"/>
              <a:t>as </a:t>
            </a:r>
            <a:r>
              <a:rPr lang="en-US" sz="3600" smtClean="0"/>
              <a:t>You Can </a:t>
            </a:r>
            <a:r>
              <a:rPr lang="en-US" sz="3600"/>
              <a:t>as </a:t>
            </a:r>
            <a:r>
              <a:rPr lang="en-US" sz="3600" smtClean="0"/>
              <a:t>Early </a:t>
            </a:r>
            <a:r>
              <a:rPr lang="en-US" sz="3600"/>
              <a:t>as </a:t>
            </a:r>
            <a:r>
              <a:rPr lang="en-US" sz="3600" smtClean="0"/>
              <a:t>Possible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2419665"/>
            <a:ext cx="7726330" cy="1866899"/>
            <a:chOff x="681874" y="4435127"/>
            <a:chExt cx="7726330" cy="186689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76797" y="4880604"/>
            <a:ext cx="6390406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the constraints missing here?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Redundancy </a:t>
            </a:r>
            <a:r>
              <a:rPr lang="en-US" dirty="0"/>
              <a:t>wastes space and encourages </a:t>
            </a:r>
            <a:r>
              <a:rPr lang="en-US" dirty="0" smtClean="0"/>
              <a:t>inconsistency.</a:t>
            </a:r>
            <a:endParaRPr lang="en-US" dirty="0"/>
          </a:p>
          <a:p>
            <a:pPr lvl="1"/>
            <a:r>
              <a:rPr lang="en-US" dirty="0" smtClean="0"/>
              <a:t>e.g. two </a:t>
            </a:r>
            <a:r>
              <a:rPr lang="en-US" dirty="0"/>
              <a:t>instances of the same fact may become inconsistent if we change one and forget to change the </a:t>
            </a:r>
            <a:r>
              <a:rPr lang="en-US" dirty="0" smtClean="0"/>
              <a:t>other.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3756351"/>
            <a:ext cx="7726330" cy="1674169"/>
            <a:chOff x="681874" y="4435127"/>
            <a:chExt cx="7726330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718722" y="5697054"/>
            <a:ext cx="1543050" cy="4463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 flipV="1">
            <a:off x="4490247" y="5430520"/>
            <a:ext cx="0" cy="2665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650" y="5722916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Multiply 26"/>
          <p:cNvSpPr>
            <a:spLocks noChangeAspect="1"/>
          </p:cNvSpPr>
          <p:nvPr/>
        </p:nvSpPr>
        <p:spPr>
          <a:xfrm>
            <a:off x="3494094" y="5417319"/>
            <a:ext cx="1992306" cy="10058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Attribute Over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1825625"/>
            <a:ext cx="7560196" cy="1674169"/>
            <a:chOff x="681874" y="4435127"/>
            <a:chExt cx="7560196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631680" y="4447192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7112803" y="5120926"/>
              <a:ext cx="2715" cy="3428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5657" y="3680750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Multiply 24"/>
          <p:cNvSpPr>
            <a:spLocks noChangeAspect="1"/>
          </p:cNvSpPr>
          <p:nvPr/>
        </p:nvSpPr>
        <p:spPr>
          <a:xfrm>
            <a:off x="5246828" y="1702754"/>
            <a:ext cx="3785872" cy="191134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209751" y="4424367"/>
            <a:ext cx="4509587" cy="1562099"/>
            <a:chOff x="3209751" y="4424367"/>
            <a:chExt cx="4509587" cy="1562099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449431" y="545306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4230481" y="442754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241459" y="442436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209751" y="443234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 flipV="1">
              <a:off x="3856125" y="503928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4508699" y="512434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4924251" y="503396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6085836" y="4432340"/>
              <a:ext cx="1633502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DeptName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5407147" y="5033965"/>
              <a:ext cx="982628" cy="424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51" y="4931213"/>
            <a:ext cx="842835" cy="9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Overuse Weak Entity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Beginning database designers often doubt that anything could be a key by </a:t>
            </a:r>
            <a:r>
              <a:rPr lang="en-US" sz="3200" dirty="0" smtClean="0"/>
              <a:t>itself</a:t>
            </a:r>
            <a:endParaRPr lang="en-US" sz="3200" dirty="0"/>
          </a:p>
          <a:p>
            <a:pPr lvl="1"/>
            <a:r>
              <a:rPr lang="en-US" sz="2800" dirty="0"/>
              <a:t>They make all entity sets weak, supported by all other entity sets to which they are </a:t>
            </a:r>
            <a:r>
              <a:rPr lang="en-US" sz="2800" dirty="0" smtClean="0"/>
              <a:t>linked</a:t>
            </a:r>
            <a:endParaRPr lang="en-US" sz="2800" dirty="0"/>
          </a:p>
          <a:p>
            <a:r>
              <a:rPr lang="en-US" sz="3200" dirty="0"/>
              <a:t>In reality, we create unique IDs for entity </a:t>
            </a:r>
            <a:r>
              <a:rPr lang="en-US" sz="3200" dirty="0" smtClean="0"/>
              <a:t>sets</a:t>
            </a:r>
            <a:endParaRPr lang="en-US" sz="3200" dirty="0"/>
          </a:p>
          <a:p>
            <a:pPr lvl="1"/>
            <a:r>
              <a:rPr lang="en-US" sz="2800" dirty="0"/>
              <a:t>Examples: SSN, ISBN, …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6015990" cy="2852737"/>
          </a:xfrm>
        </p:spPr>
        <p:txBody>
          <a:bodyPr/>
          <a:lstStyle/>
          <a:p>
            <a:pPr algn="l"/>
            <a:r>
              <a:rPr lang="en-US" dirty="0" smtClean="0"/>
              <a:t>Relational Model: </a:t>
            </a:r>
            <a:br>
              <a:rPr lang="en-US" dirty="0" smtClean="0"/>
            </a:br>
            <a:r>
              <a:rPr lang="en-US" dirty="0" smtClean="0"/>
              <a:t>From ER to </a:t>
            </a:r>
            <a:br>
              <a:rPr lang="en-US" dirty="0" smtClean="0"/>
            </a:br>
            <a:r>
              <a:rPr lang="en-US" dirty="0" smtClean="0"/>
              <a:t>Relational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57950" y="1281193"/>
            <a:ext cx="2054860" cy="2982939"/>
            <a:chOff x="2570480" y="1704121"/>
            <a:chExt cx="4165600" cy="4543645"/>
          </a:xfrm>
        </p:grpSpPr>
        <p:sp>
          <p:nvSpPr>
            <p:cNvPr id="12" name="Rounded Rectangle 11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12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Schema refinement: </a:t>
            </a:r>
            <a:r>
              <a:rPr lang="en-US" dirty="0"/>
              <a:t>Refine the relational schema (</a:t>
            </a:r>
            <a:r>
              <a:rPr lang="en-US" i="1" dirty="0"/>
              <a:t>normalization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Physical </a:t>
            </a:r>
            <a:r>
              <a:rPr lang="en-US" b="1" dirty="0"/>
              <a:t>database </a:t>
            </a:r>
            <a:r>
              <a:rPr lang="en-US" b="1" dirty="0" smtClean="0"/>
              <a:t>design: </a:t>
            </a:r>
            <a:r>
              <a:rPr lang="en-US" dirty="0"/>
              <a:t>Create the database using a </a:t>
            </a:r>
            <a:r>
              <a:rPr lang="en-US" dirty="0" smtClean="0"/>
              <a:t>DBMS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Create </a:t>
            </a:r>
            <a:r>
              <a:rPr lang="en-US" dirty="0"/>
              <a:t>the rest of the application which consults the DBMS to use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30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going to be stored?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it going to be used?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going to do with the data?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should access the data?</a:t>
            </a:r>
          </a:p>
          <a:p>
            <a:endParaRPr lang="en-US" dirty="0" smtClean="0"/>
          </a:p>
          <a:p>
            <a:r>
              <a:rPr lang="en-US" dirty="0" smtClean="0"/>
              <a:t>Technical and non-technical people are involved.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create an application to manage and report on course registration info for academic and </a:t>
            </a:r>
            <a:r>
              <a:rPr lang="en-US" dirty="0"/>
              <a:t>HR</a:t>
            </a:r>
            <a:r>
              <a:rPr lang="en-US" dirty="0" smtClean="0"/>
              <a:t> staff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Generate student transcripts</a:t>
            </a:r>
          </a:p>
          <a:p>
            <a:pPr lvl="1"/>
            <a:r>
              <a:rPr lang="en-US" dirty="0" smtClean="0"/>
              <a:t>Create course catalog</a:t>
            </a:r>
          </a:p>
          <a:p>
            <a:pPr lvl="1"/>
            <a:r>
              <a:rPr lang="en-US" dirty="0" smtClean="0"/>
              <a:t>Email professors the courses they teach each semester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Need to describe what data we want to store and how various pieces are related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06869" y="1836163"/>
            <a:ext cx="4330262" cy="4330262"/>
            <a:chOff x="2406869" y="1836163"/>
            <a:chExt cx="4330262" cy="43302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869" y="1836163"/>
              <a:ext cx="4330262" cy="433026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78620" y="3570154"/>
              <a:ext cx="1975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ER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Entity-Relationship (ER)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218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Gives us a language to specify</a:t>
            </a:r>
          </a:p>
          <a:p>
            <a:pPr lvl="1"/>
            <a:r>
              <a:rPr lang="en-US" sz="2600" dirty="0"/>
              <a:t>what information the DB must hold</a:t>
            </a:r>
          </a:p>
          <a:p>
            <a:pPr lvl="1"/>
            <a:r>
              <a:rPr lang="en-US" sz="2600" dirty="0"/>
              <a:t>what are the relationships among components of that </a:t>
            </a:r>
            <a:r>
              <a:rPr lang="en-US" sz="2600" dirty="0" smtClean="0"/>
              <a:t>information</a:t>
            </a:r>
          </a:p>
          <a:p>
            <a:r>
              <a:rPr lang="en-US" sz="3000" dirty="0" smtClean="0"/>
              <a:t>Precise </a:t>
            </a:r>
            <a:r>
              <a:rPr lang="en-US" sz="3000" dirty="0"/>
              <a:t>enough for technical points, but </a:t>
            </a:r>
            <a:r>
              <a:rPr lang="en-US" sz="3000" dirty="0" smtClean="0"/>
              <a:t>abstract </a:t>
            </a:r>
            <a:r>
              <a:rPr lang="en-US" sz="3000" dirty="0"/>
              <a:t>enough for non-technical </a:t>
            </a:r>
            <a:r>
              <a:rPr lang="en-US" sz="3000" dirty="0" smtClean="0"/>
              <a:t>people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52" y="3891280"/>
            <a:ext cx="1627620" cy="21583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404837"/>
            <a:ext cx="5965190" cy="113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by Peter Chen in 1976</a:t>
            </a:r>
          </a:p>
          <a:p>
            <a:pPr lvl="1"/>
            <a:r>
              <a:rPr lang="en-US" i="1" dirty="0" smtClean="0"/>
              <a:t>“The Entity-Relationship model – toward a unified view of data”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2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31773</TotalTime>
  <Words>2439</Words>
  <Application>Microsoft Macintosh PowerPoint</Application>
  <PresentationFormat>On-screen Show (4:3)</PresentationFormat>
  <Paragraphs>689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Linux Libertine</vt:lpstr>
      <vt:lpstr>Arial</vt:lpstr>
      <vt:lpstr>4by3DefaultTheme</vt:lpstr>
      <vt:lpstr>Database Management Systems (CS 564)</vt:lpstr>
      <vt:lpstr>Entity-Relationship Model for  Conceptual Design</vt:lpstr>
      <vt:lpstr>Example Application</vt:lpstr>
      <vt:lpstr>Building a Data-Driven Application</vt:lpstr>
      <vt:lpstr>Building a Data-Driven Application (Cont.)</vt:lpstr>
      <vt:lpstr>Building a Data-Driven Application (Cont.)</vt:lpstr>
      <vt:lpstr>Requirement Analysis</vt:lpstr>
      <vt:lpstr>Example Application: Requirements</vt:lpstr>
      <vt:lpstr>Entity-Relationship (ER) Model</vt:lpstr>
      <vt:lpstr>Entities</vt:lpstr>
      <vt:lpstr>Entities (Cont.)</vt:lpstr>
      <vt:lpstr>Relationships</vt:lpstr>
      <vt:lpstr>Relationships (Cont.)</vt:lpstr>
      <vt:lpstr>Relationships (Cont.)</vt:lpstr>
      <vt:lpstr>Simple ER Diagram Example</vt:lpstr>
      <vt:lpstr>Multiplicity of Relationships</vt:lpstr>
      <vt:lpstr>Multiplicity of Relationships (Cont.)</vt:lpstr>
      <vt:lpstr>Multiplicity of Relationships (Cont.)</vt:lpstr>
      <vt:lpstr>CAUTION:  Difference with the Book</vt:lpstr>
      <vt:lpstr>Multi-way (n-ary) Relationships</vt:lpstr>
      <vt:lpstr>Multi-way (n-ary) Relationships (Cont.)</vt:lpstr>
      <vt:lpstr>Multi-way (n-ary) Relationships (Cont.)</vt:lpstr>
      <vt:lpstr>Multi-way (n-ary) Relationships (Cont.)</vt:lpstr>
      <vt:lpstr>Roles in Relationships</vt:lpstr>
      <vt:lpstr>Self Relationships</vt:lpstr>
      <vt:lpstr>Recap</vt:lpstr>
      <vt:lpstr>Constraints in ER</vt:lpstr>
      <vt:lpstr>Types of Constraints</vt:lpstr>
      <vt:lpstr>Types of Constraints (Cont.)</vt:lpstr>
      <vt:lpstr>What is a Key?</vt:lpstr>
      <vt:lpstr>Key Constraints</vt:lpstr>
      <vt:lpstr>Types of Keys</vt:lpstr>
      <vt:lpstr>Types of Keys (Cont.)</vt:lpstr>
      <vt:lpstr>Participation Constraints</vt:lpstr>
      <vt:lpstr>Why do We Need Constraints?</vt:lpstr>
      <vt:lpstr>Recap</vt:lpstr>
      <vt:lpstr> Multi-way to Binary Conversion</vt:lpstr>
      <vt:lpstr>Weak Entity Sets</vt:lpstr>
      <vt:lpstr>IsA Hierarchy</vt:lpstr>
      <vt:lpstr>Main Elements of ER Model: Recap</vt:lpstr>
      <vt:lpstr>Design Principles</vt:lpstr>
      <vt:lpstr>Follow the Convention</vt:lpstr>
      <vt:lpstr>Add as Many Constraint as You Can as Early as Possible</vt:lpstr>
      <vt:lpstr>Avoid Redundancy</vt:lpstr>
      <vt:lpstr>Choose Attribute Over Entity</vt:lpstr>
      <vt:lpstr>Don’t Overuse Weak Entity Sets</vt:lpstr>
      <vt:lpstr>Relational Model:  From ER to  Relational Design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399</cp:revision>
  <dcterms:created xsi:type="dcterms:W3CDTF">2017-08-17T19:27:17Z</dcterms:created>
  <dcterms:modified xsi:type="dcterms:W3CDTF">2017-09-08T21:50:59Z</dcterms:modified>
</cp:coreProperties>
</file>