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73"/>
  </p:notesMasterIdLst>
  <p:sldIdLst>
    <p:sldId id="256" r:id="rId2"/>
    <p:sldId id="269" r:id="rId3"/>
    <p:sldId id="407" r:id="rId4"/>
    <p:sldId id="417" r:id="rId5"/>
    <p:sldId id="424" r:id="rId6"/>
    <p:sldId id="494" r:id="rId7"/>
    <p:sldId id="427" r:id="rId8"/>
    <p:sldId id="428" r:id="rId9"/>
    <p:sldId id="429" r:id="rId10"/>
    <p:sldId id="430" r:id="rId11"/>
    <p:sldId id="431" r:id="rId12"/>
    <p:sldId id="432" r:id="rId13"/>
    <p:sldId id="433" r:id="rId14"/>
    <p:sldId id="434" r:id="rId15"/>
    <p:sldId id="435" r:id="rId16"/>
    <p:sldId id="436" r:id="rId17"/>
    <p:sldId id="437" r:id="rId18"/>
    <p:sldId id="438" r:id="rId19"/>
    <p:sldId id="439" r:id="rId20"/>
    <p:sldId id="440" r:id="rId21"/>
    <p:sldId id="441" r:id="rId22"/>
    <p:sldId id="442" r:id="rId23"/>
    <p:sldId id="443" r:id="rId24"/>
    <p:sldId id="444" r:id="rId25"/>
    <p:sldId id="445" r:id="rId26"/>
    <p:sldId id="446" r:id="rId27"/>
    <p:sldId id="448" r:id="rId28"/>
    <p:sldId id="449" r:id="rId29"/>
    <p:sldId id="450" r:id="rId30"/>
    <p:sldId id="451" r:id="rId31"/>
    <p:sldId id="452" r:id="rId32"/>
    <p:sldId id="453" r:id="rId33"/>
    <p:sldId id="454" r:id="rId34"/>
    <p:sldId id="455" r:id="rId35"/>
    <p:sldId id="456" r:id="rId36"/>
    <p:sldId id="457" r:id="rId37"/>
    <p:sldId id="458" r:id="rId38"/>
    <p:sldId id="459" r:id="rId39"/>
    <p:sldId id="495" r:id="rId40"/>
    <p:sldId id="460" r:id="rId41"/>
    <p:sldId id="461" r:id="rId42"/>
    <p:sldId id="462" r:id="rId43"/>
    <p:sldId id="463" r:id="rId44"/>
    <p:sldId id="464" r:id="rId45"/>
    <p:sldId id="465" r:id="rId46"/>
    <p:sldId id="466" r:id="rId47"/>
    <p:sldId id="467" r:id="rId48"/>
    <p:sldId id="468" r:id="rId49"/>
    <p:sldId id="469" r:id="rId50"/>
    <p:sldId id="492" r:id="rId51"/>
    <p:sldId id="470" r:id="rId52"/>
    <p:sldId id="493" r:id="rId53"/>
    <p:sldId id="475" r:id="rId54"/>
    <p:sldId id="472" r:id="rId55"/>
    <p:sldId id="473" r:id="rId56"/>
    <p:sldId id="476" r:id="rId57"/>
    <p:sldId id="477" r:id="rId58"/>
    <p:sldId id="478" r:id="rId59"/>
    <p:sldId id="479" r:id="rId60"/>
    <p:sldId id="480" r:id="rId61"/>
    <p:sldId id="481" r:id="rId62"/>
    <p:sldId id="482" r:id="rId63"/>
    <p:sldId id="483" r:id="rId64"/>
    <p:sldId id="484" r:id="rId65"/>
    <p:sldId id="489" r:id="rId66"/>
    <p:sldId id="490" r:id="rId67"/>
    <p:sldId id="485" r:id="rId68"/>
    <p:sldId id="486" r:id="rId69"/>
    <p:sldId id="487" r:id="rId70"/>
    <p:sldId id="488" r:id="rId71"/>
    <p:sldId id="272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cture 4" id="{B03D0D13-5FFE-A84D-9439-5934219D1B86}">
          <p14:sldIdLst>
            <p14:sldId id="256"/>
            <p14:sldId id="269"/>
            <p14:sldId id="407"/>
            <p14:sldId id="417"/>
            <p14:sldId id="424"/>
            <p14:sldId id="494"/>
          </p14:sldIdLst>
        </p14:section>
        <p14:section name="Lecture 4 &gt; Intro to DML" id="{0DE01537-7021-4649-9484-3E0816D757A4}">
          <p14:sldIdLst>
            <p14:sldId id="427"/>
            <p14:sldId id="428"/>
            <p14:sldId id="429"/>
            <p14:sldId id="430"/>
          </p14:sldIdLst>
        </p14:section>
        <p14:section name="Lecture 4 &gt; Nested Queries" id="{205589B2-BD5D-7648-9035-1DA6C15B7ACD}">
          <p14:sldIdLst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  <p14:sldId id="495"/>
            <p14:sldId id="460"/>
            <p14:sldId id="461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</p14:sldIdLst>
        </p14:section>
        <p14:section name="Lecture 4 &gt; DDL, Part 2" id="{DD72D06C-26E5-C546-8ACB-C1B7BE9500EF}">
          <p14:sldIdLst>
            <p14:sldId id="492"/>
            <p14:sldId id="470"/>
            <p14:sldId id="493"/>
            <p14:sldId id="475"/>
            <p14:sldId id="472"/>
            <p14:sldId id="473"/>
            <p14:sldId id="476"/>
            <p14:sldId id="477"/>
            <p14:sldId id="478"/>
            <p14:sldId id="479"/>
            <p14:sldId id="480"/>
            <p14:sldId id="481"/>
            <p14:sldId id="482"/>
          </p14:sldIdLst>
        </p14:section>
        <p14:section name="Lecture 4 &gt; Views" id="{8835238E-8333-E944-BDEF-B6765ED1F60A}">
          <p14:sldIdLst>
            <p14:sldId id="483"/>
            <p14:sldId id="484"/>
            <p14:sldId id="489"/>
            <p14:sldId id="490"/>
            <p14:sldId id="485"/>
            <p14:sldId id="486"/>
            <p14:sldId id="487"/>
            <p14:sldId id="488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el Ardalan" initials="A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0000"/>
    <a:srgbClr val="B3A0C5"/>
    <a:srgbClr val="01FF1D"/>
    <a:srgbClr val="FA6EFF"/>
    <a:srgbClr val="A59790"/>
    <a:srgbClr val="E5D2C7"/>
    <a:srgbClr val="FAE4D7"/>
    <a:srgbClr val="E4C8B0"/>
    <a:srgbClr val="86CEF2"/>
    <a:srgbClr val="FF8D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216"/>
    <p:restoredTop sz="86401"/>
  </p:normalViewPr>
  <p:slideViewPr>
    <p:cSldViewPr snapToGrid="0" snapToObjects="1">
      <p:cViewPr varScale="1">
        <p:scale>
          <a:sx n="122" d="100"/>
          <a:sy n="122" d="100"/>
        </p:scale>
        <p:origin x="960" y="208"/>
      </p:cViewPr>
      <p:guideLst/>
    </p:cSldViewPr>
  </p:slideViewPr>
  <p:outlineViewPr>
    <p:cViewPr>
      <p:scale>
        <a:sx n="33" d="100"/>
        <a:sy n="33" d="100"/>
      </p:scale>
      <p:origin x="0" y="-25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notesMaster" Target="notesMasters/notesMaster1.xml"/><Relationship Id="rId74" Type="http://schemas.openxmlformats.org/officeDocument/2006/relationships/commentAuthors" Target="commentAuthors.xml"/><Relationship Id="rId75" Type="http://schemas.openxmlformats.org/officeDocument/2006/relationships/presProps" Target="presProps.xml"/><Relationship Id="rId76" Type="http://schemas.openxmlformats.org/officeDocument/2006/relationships/viewProps" Target="viewProps.xml"/><Relationship Id="rId77" Type="http://schemas.openxmlformats.org/officeDocument/2006/relationships/theme" Target="theme/theme1.xml"/><Relationship Id="rId78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88CE0-5C07-A148-A19B-7D9A2B09F0BD}" type="datetimeFigureOut">
              <a:rPr lang="en-US" smtClean="0"/>
              <a:t>9/20/17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BE594-6C56-6447-AF71-F0E1032D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2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72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39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15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112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13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168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121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77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913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007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48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049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716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0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51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964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651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832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41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943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49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94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192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995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02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384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705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13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529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699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229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5159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39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341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672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9426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1017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289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7162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8553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843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0752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1111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32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2010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7150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038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2205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798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1046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4518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4134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1213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4382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5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5521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2334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9353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8437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510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5512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86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1115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7808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8578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57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8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81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76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5E15-0E5F-BE41-8FE8-991AB5EDF6ED}" type="datetime1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2B32-B441-224A-9E1E-E4AE7A4B7707}" type="datetime1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9D1A3-AEA7-974A-BF93-443F941EAA55}" type="datetime1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21DC-0885-1D4E-AFF9-606D9C7382F9}" type="datetime1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28650" y="1513840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9FC4-F9B4-044E-A719-D8CBABB6191D}" type="datetime1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46E3F-5155-F647-9A84-9C9FE91520EF}" type="datetime1">
              <a:rPr lang="en-US" smtClean="0"/>
              <a:t>9/20/17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0F79-C570-6741-BEBC-5ED2133D5FC8}" type="datetime1">
              <a:rPr lang="en-US" smtClean="0"/>
              <a:t>9/20/17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AF8F5-25F8-CA4C-8243-C6FF8D56500C}" type="datetime1">
              <a:rPr lang="en-US" smtClean="0"/>
              <a:t>9/20/17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6B67-1C69-FE4D-A3B2-0216E09FBF77}" type="datetime1">
              <a:rPr lang="en-US" smtClean="0"/>
              <a:t>9/20/17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91AC-CB99-0A47-A3A3-3DF8608593C2}" type="datetime1">
              <a:rPr lang="en-US" smtClean="0"/>
              <a:t>9/20/17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3615-15E4-A841-9AE6-1203BB06290E}" type="datetime1">
              <a:rPr lang="en-US" smtClean="0"/>
              <a:t>9/20/17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FFD5">
            <a:alpha val="2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8A9230D8-16C1-BF43-B0EE-1A85400C842B}" type="datetime1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6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2.wdp"/><Relationship Id="rId5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2.wdp"/><Relationship Id="rId5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2.wdp"/><Relationship Id="rId5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2.wdp"/><Relationship Id="rId5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5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38154"/>
            <a:ext cx="7772400" cy="1386523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Linux Libertine" charset="0"/>
                <a:ea typeface="Linux Libertine" charset="0"/>
                <a:cs typeface="Linux Libertine" charset="0"/>
              </a:rPr>
              <a:t>Database Management Systems (CS 564)</a:t>
            </a:r>
            <a:endParaRPr lang="en-US" sz="4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98188"/>
            <a:ext cx="6858000" cy="112635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Linux Libertine" charset="0"/>
                <a:ea typeface="Linux Libertine" charset="0"/>
                <a:cs typeface="Linux Libertine" charset="0"/>
              </a:rPr>
              <a:t>Fall 2017</a:t>
            </a:r>
          </a:p>
          <a:p>
            <a:r>
              <a:rPr lang="en-US" dirty="0" smtClean="0"/>
              <a:t>Lecture </a:t>
            </a:r>
            <a:r>
              <a:rPr lang="en-US" dirty="0"/>
              <a:t>5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pic>
        <p:nvPicPr>
          <p:cNvPr id="6" name="Picture 11" descr="whiteword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81250" y1="3965" x2="81250" y2="3965"/>
                        <a14:foregroundMark x1="97222" y1="7048" x2="97222" y2="7048"/>
                        <a14:foregroundMark x1="8333" y1="95595" x2="8333" y2="95595"/>
                        <a14:foregroundMark x1="65278" y1="98678" x2="65278" y2="98678"/>
                        <a14:foregroundMark x1="694" y1="55947" x2="694" y2="55947"/>
                        <a14:backgroundMark x1="29861" y1="881" x2="29861" y2="8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535" y="4198052"/>
            <a:ext cx="956930" cy="1508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02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500" dirty="0" smtClean="0"/>
              <a:t>EXCEPT (set minus)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Set (and Bag) Operations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167618"/>
              </p:ext>
            </p:extLst>
          </p:nvPr>
        </p:nvGraphicFramePr>
        <p:xfrm>
          <a:off x="5055752" y="1900594"/>
          <a:ext cx="3465174" cy="1828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96746"/>
                <a:gridCol w="1055612"/>
                <a:gridCol w="756408"/>
                <a:gridCol w="75640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979358" y="1567391"/>
            <a:ext cx="990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600" b="1" dirty="0"/>
          </a:p>
        </p:txBody>
      </p:sp>
      <p:sp>
        <p:nvSpPr>
          <p:cNvPr id="8" name="Down Arrow 7"/>
          <p:cNvSpPr/>
          <p:nvPr/>
        </p:nvSpPr>
        <p:spPr>
          <a:xfrm>
            <a:off x="6347865" y="3829911"/>
            <a:ext cx="880947" cy="641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23074" y="260403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FROM Student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Class 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21;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623074" y="426551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FROM Student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Major = ‘CS’;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28650" y="3803852"/>
            <a:ext cx="12907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804317"/>
              </p:ext>
            </p:extLst>
          </p:nvPr>
        </p:nvGraphicFramePr>
        <p:xfrm>
          <a:off x="6260532" y="4577907"/>
          <a:ext cx="1055612" cy="609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55612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39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31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Nested Queries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688707"/>
              </p:ext>
            </p:extLst>
          </p:nvPr>
        </p:nvGraphicFramePr>
        <p:xfrm>
          <a:off x="1966725" y="1892671"/>
          <a:ext cx="5310839" cy="1249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00625"/>
                <a:gridCol w="2367571"/>
                <a:gridCol w="662720"/>
                <a:gridCol w="127992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1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871673" y="1546562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94410" y="3412723"/>
            <a:ext cx="7155180" cy="83099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What are the Names of all Courses which are in the same Department as “Database Management Systems”?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7281" y="4372614"/>
            <a:ext cx="74894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Course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Department = </a:t>
            </a:r>
          </a:p>
          <a:p>
            <a:pPr>
              <a:buClr>
                <a:srgbClr val="92D050"/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(SELECT Department</a:t>
            </a:r>
          </a:p>
          <a:p>
            <a:pPr>
              <a:buClr>
                <a:srgbClr val="92D050"/>
              </a:buClr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FROM Course</a:t>
            </a:r>
          </a:p>
          <a:p>
            <a:pPr>
              <a:buClr>
                <a:srgbClr val="92D050"/>
              </a:buClr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WHERE Name = ‘Database Management Systems’)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42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A parenthesized SELECT-FROM-WHERE statement (subquery) </a:t>
            </a:r>
            <a:r>
              <a:rPr lang="en-US" sz="3200" dirty="0" smtClean="0"/>
              <a:t>used in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SELECT clauses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FROM </a:t>
            </a:r>
            <a:r>
              <a:rPr lang="en-US" sz="2800" dirty="0"/>
              <a:t>clauses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WHERE clauses</a:t>
            </a:r>
            <a:endParaRPr lang="en-US" dirty="0" smtClean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Nested Queries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12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27281" y="4417359"/>
            <a:ext cx="74894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CID, 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(SELECT *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FROM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Course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WHERE Department = ‘CS’)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Name LIKE ‘%Management%’;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299198" y="3440564"/>
            <a:ext cx="3017521" cy="1200329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Easier to write certain types of queries </a:t>
            </a:r>
            <a:r>
              <a:rPr lang="en-US" sz="2400" smtClean="0">
                <a:latin typeface="Linux Libertine" charset="0"/>
                <a:ea typeface="Linux Libertine" charset="0"/>
                <a:cs typeface="Linux Libertine" charset="0"/>
              </a:rPr>
              <a:t>using nested queries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91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Rewriting a nested query without subqueries such that the rewritten version is equivalent to the original query; i.e. they return the same data for any database instance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Query optimizers can use </a:t>
            </a:r>
            <a:r>
              <a:rPr lang="en-US" sz="3200" dirty="0" err="1" smtClean="0"/>
              <a:t>unnesting</a:t>
            </a:r>
            <a:r>
              <a:rPr lang="en-US" sz="3200" dirty="0" smtClean="0"/>
              <a:t> to speed-up the execution of certain queries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err="1" smtClean="0"/>
              <a:t>Unnesting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1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err="1" smtClean="0"/>
              <a:t>Unnesting</a:t>
            </a:r>
            <a:r>
              <a:rPr lang="en-US" dirty="0" smtClean="0"/>
              <a:t>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8650" y="1604405"/>
            <a:ext cx="74894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CID, 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(SELECT *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FROM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Course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WHERE Department = ‘CS’)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Name LIKE ‘%Management%’;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711070" y="3749545"/>
            <a:ext cx="3721859" cy="461665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Can you </a:t>
            </a:r>
            <a:r>
              <a:rPr lang="en-US" sz="2400" dirty="0" err="1" smtClean="0">
                <a:latin typeface="Linux Libertine" charset="0"/>
                <a:ea typeface="Linux Libertine" charset="0"/>
                <a:cs typeface="Linux Libertine" charset="0"/>
              </a:rPr>
              <a:t>unnest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 this query?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8650" y="4417359"/>
            <a:ext cx="74894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CID, 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Department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Department = ‘CS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’ AND 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Name LIKE ‘%Management%’;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33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err="1" smtClean="0"/>
              <a:t>Unnesting</a:t>
            </a:r>
            <a:r>
              <a:rPr lang="en-US" dirty="0" smtClean="0"/>
              <a:t>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8650" y="1604405"/>
            <a:ext cx="7489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D.Name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Department AS D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D.DID = (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SELECT Major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FROM Student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WHERE SID = 17);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711070" y="4015802"/>
            <a:ext cx="3721859" cy="461665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Can you </a:t>
            </a:r>
            <a:r>
              <a:rPr lang="en-US" sz="2400" dirty="0" err="1" smtClean="0">
                <a:latin typeface="Linux Libertine" charset="0"/>
                <a:ea typeface="Linux Libertine" charset="0"/>
                <a:cs typeface="Linux Libertine" charset="0"/>
              </a:rPr>
              <a:t>unnest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 this query?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8650" y="4580542"/>
            <a:ext cx="74894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D.Name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Department AS D, Student AS S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D.DID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S.Major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AND 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S.SID = 17;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474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Set Comparison Operators in Nested Queries: IN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16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651" y="1740618"/>
            <a:ext cx="2548890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/>
              <a:t>User(</a:t>
            </a:r>
            <a:r>
              <a:rPr lang="en-US" u="sng" dirty="0" smtClean="0"/>
              <a:t>UID</a:t>
            </a:r>
            <a:r>
              <a:rPr lang="en-US" dirty="0" smtClean="0"/>
              <a:t>, Name</a:t>
            </a:r>
            <a:r>
              <a:rPr lang="en-US" smtClean="0"/>
              <a:t>, Age)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28650" y="2317822"/>
            <a:ext cx="6206490" cy="70788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/>
              <a:t>Event(</a:t>
            </a:r>
            <a:r>
              <a:rPr lang="en-US" u="sng" dirty="0" smtClean="0"/>
              <a:t>EID</a:t>
            </a:r>
            <a:r>
              <a:rPr lang="en-US" dirty="0" smtClean="0"/>
              <a:t>, Name, Location, </a:t>
            </a:r>
            <a:r>
              <a:rPr lang="en-US" dirty="0" err="1" smtClean="0"/>
              <a:t>StartDT</a:t>
            </a:r>
            <a:r>
              <a:rPr lang="en-US" dirty="0" smtClean="0"/>
              <a:t>, </a:t>
            </a:r>
            <a:r>
              <a:rPr lang="en-US" dirty="0" err="1" smtClean="0"/>
              <a:t>EndDT</a:t>
            </a:r>
            <a:r>
              <a:rPr lang="en-US" dirty="0" smtClean="0"/>
              <a:t>, Description, </a:t>
            </a:r>
          </a:p>
          <a:p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err="1" smtClean="0"/>
              <a:t>CreatorUID</a:t>
            </a:r>
            <a:r>
              <a:rPr lang="en-US" dirty="0" smtClean="0"/>
              <a:t>, </a:t>
            </a:r>
            <a:r>
              <a:rPr lang="en-US" dirty="0" err="1" smtClean="0"/>
              <a:t>CreateDT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8650" y="3202802"/>
            <a:ext cx="7886700" cy="446276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300" dirty="0" smtClean="0">
                <a:latin typeface="Linux Libertine" charset="0"/>
                <a:ea typeface="Linux Libertine" charset="0"/>
                <a:cs typeface="Linux Libertine" charset="0"/>
              </a:rPr>
              <a:t>What are the Names of all Events whose creators are under 18?</a:t>
            </a:r>
            <a:endParaRPr lang="en-US" sz="23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8650" y="3800815"/>
            <a:ext cx="7489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E.Name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Event AS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E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E.CreatorID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(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SELECT UID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FROM User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WHERE Age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18);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196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Set Comparison Operators in Nested Queries: NOT IN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17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651" y="1740618"/>
            <a:ext cx="2548890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/>
              <a:t>User(</a:t>
            </a:r>
            <a:r>
              <a:rPr lang="en-US" u="sng" dirty="0" smtClean="0"/>
              <a:t>UID</a:t>
            </a:r>
            <a:r>
              <a:rPr lang="en-US" dirty="0" smtClean="0"/>
              <a:t>, Name</a:t>
            </a:r>
            <a:r>
              <a:rPr lang="en-US" smtClean="0"/>
              <a:t>, Age)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28650" y="2317822"/>
            <a:ext cx="6206490" cy="70788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/>
              <a:t>Event(</a:t>
            </a:r>
            <a:r>
              <a:rPr lang="en-US" u="sng" dirty="0" smtClean="0"/>
              <a:t>EID</a:t>
            </a:r>
            <a:r>
              <a:rPr lang="en-US" dirty="0" smtClean="0"/>
              <a:t>, Name, Location, </a:t>
            </a:r>
            <a:r>
              <a:rPr lang="en-US" dirty="0" err="1" smtClean="0"/>
              <a:t>StartDT</a:t>
            </a:r>
            <a:r>
              <a:rPr lang="en-US" dirty="0" smtClean="0"/>
              <a:t>, </a:t>
            </a:r>
            <a:r>
              <a:rPr lang="en-US" dirty="0" err="1" smtClean="0"/>
              <a:t>EndDT</a:t>
            </a:r>
            <a:r>
              <a:rPr lang="en-US" dirty="0" smtClean="0"/>
              <a:t>, Description, </a:t>
            </a:r>
          </a:p>
          <a:p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err="1" smtClean="0"/>
              <a:t>CreatorUID</a:t>
            </a:r>
            <a:r>
              <a:rPr lang="en-US" dirty="0" smtClean="0"/>
              <a:t>, </a:t>
            </a:r>
            <a:r>
              <a:rPr lang="en-US" dirty="0" err="1" smtClean="0"/>
              <a:t>CreateDT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8650" y="3202802"/>
            <a:ext cx="7886700" cy="415498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100" dirty="0" smtClean="0">
                <a:latin typeface="Linux Libertine" charset="0"/>
                <a:ea typeface="Linux Libertine" charset="0"/>
                <a:cs typeface="Linux Libertine" charset="0"/>
              </a:rPr>
              <a:t>What are the Names of all Events whose creators are NOT under 18?</a:t>
            </a:r>
            <a:endParaRPr lang="en-US" sz="21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8650" y="3800815"/>
            <a:ext cx="5074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E.Name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Event AS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E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E.CreatorID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NOT IN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(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SELECT UID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FROM User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WHERE Age &lt; 18);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332219" y="4094885"/>
            <a:ext cx="2183131" cy="1323439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Not the same as using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and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Age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&gt;=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18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. Why?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27971" y="5487227"/>
            <a:ext cx="2187379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A: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NULLs!</a:t>
            </a:r>
            <a:endParaRPr lang="en-US" sz="2000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7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Set Comparison Operators in Nested Queries: EXISTS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8650" y="2571269"/>
            <a:ext cx="7886700" cy="76944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200" dirty="0" smtClean="0">
                <a:latin typeface="Linux Libertine" charset="0"/>
                <a:ea typeface="Linux Libertine" charset="0"/>
                <a:cs typeface="Linux Libertine" charset="0"/>
              </a:rPr>
              <a:t>What are the Names of all Courses which have at least one Section offered in 2010?</a:t>
            </a:r>
            <a:endParaRPr lang="en-US" sz="22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8650" y="3400705"/>
            <a:ext cx="78867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C.Name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Course AS C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EXISTS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(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SELECT *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FROM Section AS S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WHERE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S.Year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‘2010’ AND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    C.CID = S.CID);</a:t>
            </a:r>
            <a:endParaRPr lang="en-US" sz="24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28650" y="1643908"/>
            <a:ext cx="402336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dirty="0" smtClean="0"/>
              <a:t>Course(</a:t>
            </a:r>
            <a:r>
              <a:rPr lang="en-US" sz="1800" u="sng" dirty="0" smtClean="0"/>
              <a:t>CID</a:t>
            </a:r>
            <a:r>
              <a:rPr lang="en-US" sz="1800" dirty="0" smtClean="0"/>
              <a:t>, Name, Credits, Department)</a:t>
            </a:r>
            <a:endParaRPr lang="en-US" sz="18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28650" y="2100744"/>
            <a:ext cx="454914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dirty="0" smtClean="0"/>
              <a:t>Section(</a:t>
            </a:r>
            <a:r>
              <a:rPr lang="en-US" sz="1800" u="sng" dirty="0" err="1" smtClean="0"/>
              <a:t>SecID</a:t>
            </a:r>
            <a:r>
              <a:rPr lang="en-US" sz="1800" dirty="0" smtClean="0"/>
              <a:t>, CID, Semester, Year, Instructor)</a:t>
            </a:r>
            <a:endParaRPr lang="en-US" sz="1800" dirty="0"/>
          </a:p>
        </p:txBody>
      </p:sp>
      <p:pic>
        <p:nvPicPr>
          <p:cNvPr id="16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053" y="3720750"/>
            <a:ext cx="411297" cy="30847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327" y="3921138"/>
            <a:ext cx="510023" cy="1240452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3188970" y="3795408"/>
            <a:ext cx="2503170" cy="2193912"/>
            <a:chOff x="3188970" y="3795408"/>
            <a:chExt cx="2503170" cy="2193912"/>
          </a:xfrm>
        </p:grpSpPr>
        <p:sp>
          <p:nvSpPr>
            <p:cNvPr id="3" name="Oval 2"/>
            <p:cNvSpPr/>
            <p:nvPr/>
          </p:nvSpPr>
          <p:spPr>
            <a:xfrm>
              <a:off x="3348990" y="3795408"/>
              <a:ext cx="422910" cy="410832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64430" y="4896498"/>
              <a:ext cx="422910" cy="410832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188970" y="5657850"/>
              <a:ext cx="2503170" cy="331470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>
              <a:stCxn id="3" idx="4"/>
            </p:cNvCxnSpPr>
            <p:nvPr/>
          </p:nvCxnSpPr>
          <p:spPr>
            <a:xfrm>
              <a:off x="3560445" y="4206240"/>
              <a:ext cx="120015" cy="146304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8" idx="4"/>
            </p:cNvCxnSpPr>
            <p:nvPr/>
          </p:nvCxnSpPr>
          <p:spPr>
            <a:xfrm flipH="1">
              <a:off x="5120640" y="5307330"/>
              <a:ext cx="55245" cy="36195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4541778" y="4044752"/>
            <a:ext cx="2693670" cy="430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200" i="1" dirty="0" smtClean="0">
                <a:latin typeface="Linux Libertine" charset="0"/>
                <a:ea typeface="Linux Libertine" charset="0"/>
                <a:cs typeface="Linux Libertine" charset="0"/>
              </a:rPr>
              <a:t>Correlated subqueries</a:t>
            </a:r>
            <a:endParaRPr lang="en-US" sz="22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24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Set Comparison Operators in Nested Queries: NOT EXISTS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8650" y="2571269"/>
            <a:ext cx="7886700" cy="76944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200" dirty="0" smtClean="0">
                <a:latin typeface="Linux Libertine" charset="0"/>
                <a:ea typeface="Linux Libertine" charset="0"/>
                <a:cs typeface="Linux Libertine" charset="0"/>
              </a:rPr>
              <a:t>What are the Names of all Courses which have no Sections offered in 2010?</a:t>
            </a:r>
            <a:endParaRPr lang="en-US" sz="22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8650" y="3400705"/>
            <a:ext cx="78867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C.Name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Course AS C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NOT EXISTS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(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SELECT *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FROM Section AS S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WHERE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S.Year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‘2010’ AND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    C.CID = S.CID);</a:t>
            </a:r>
            <a:endParaRPr lang="en-US" sz="24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28650" y="1643908"/>
            <a:ext cx="402336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dirty="0" smtClean="0"/>
              <a:t>Course(</a:t>
            </a:r>
            <a:r>
              <a:rPr lang="en-US" sz="1800" u="sng" dirty="0" smtClean="0"/>
              <a:t>CID</a:t>
            </a:r>
            <a:r>
              <a:rPr lang="en-US" sz="1800" dirty="0" smtClean="0"/>
              <a:t>, Name, Credits, Department)</a:t>
            </a:r>
            <a:endParaRPr lang="en-US" sz="18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28650" y="2100744"/>
            <a:ext cx="454914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dirty="0" smtClean="0"/>
              <a:t>Section(</a:t>
            </a:r>
            <a:r>
              <a:rPr lang="en-US" sz="1800" u="sng" dirty="0" err="1" smtClean="0"/>
              <a:t>SecID</a:t>
            </a:r>
            <a:r>
              <a:rPr lang="en-US" sz="1800" dirty="0" smtClean="0"/>
              <a:t>, CID, Semester, Year, Instructor)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3104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1348" y="812802"/>
            <a:ext cx="7886700" cy="2852737"/>
          </a:xfrm>
        </p:spPr>
        <p:txBody>
          <a:bodyPr>
            <a:normAutofit/>
          </a:bodyPr>
          <a:lstStyle/>
          <a:p>
            <a:r>
              <a:rPr lang="en-US" sz="5400" dirty="0"/>
              <a:t>SQL: </a:t>
            </a:r>
            <a:r>
              <a:rPr lang="en-US" sz="5400" dirty="0" smtClean="0"/>
              <a:t>Part 2</a:t>
            </a:r>
            <a:endParaRPr lang="en-US" sz="5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18808" y="4162242"/>
            <a:ext cx="7886700" cy="1500187"/>
          </a:xfrm>
        </p:spPr>
        <p:txBody>
          <a:bodyPr>
            <a:normAutofit/>
          </a:bodyPr>
          <a:lstStyle/>
          <a:p>
            <a:pPr algn="ctr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“It’s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so easy marketers can learn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it!”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21348" y="3913890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83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Set Comparison Operators in Nested Queries: UNIQUE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8650" y="2571269"/>
            <a:ext cx="7886700" cy="76944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200" dirty="0" smtClean="0">
                <a:latin typeface="Linux Libertine" charset="0"/>
                <a:ea typeface="Linux Libertine" charset="0"/>
                <a:cs typeface="Linux Libertine" charset="0"/>
              </a:rPr>
              <a:t>What are the Names of all Courses which have at most one Section offered each year?</a:t>
            </a:r>
            <a:endParaRPr lang="en-US" sz="22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8650" y="3564611"/>
            <a:ext cx="78867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C.Name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Course AS C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UNIQUE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(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SELECT Year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FROM Section AS S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WHERE C.CID = S.CID);</a:t>
            </a:r>
            <a:endParaRPr lang="en-US" sz="24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28650" y="1643908"/>
            <a:ext cx="402336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dirty="0" smtClean="0"/>
              <a:t>Course(</a:t>
            </a:r>
            <a:r>
              <a:rPr lang="en-US" sz="1800" u="sng" dirty="0" smtClean="0"/>
              <a:t>CID</a:t>
            </a:r>
            <a:r>
              <a:rPr lang="en-US" sz="1800" dirty="0" smtClean="0"/>
              <a:t>, Name, Credits, Department)</a:t>
            </a:r>
            <a:endParaRPr lang="en-US" sz="18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28650" y="2100744"/>
            <a:ext cx="454914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dirty="0" smtClean="0"/>
              <a:t>Section(</a:t>
            </a:r>
            <a:r>
              <a:rPr lang="en-US" sz="1800" u="sng" dirty="0" err="1" smtClean="0"/>
              <a:t>SecID</a:t>
            </a:r>
            <a:r>
              <a:rPr lang="en-US" sz="1800" dirty="0" smtClean="0"/>
              <a:t>, CID, Semester, Year, Instructor)</a:t>
            </a:r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5650488" y="3476712"/>
            <a:ext cx="2864862" cy="17851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200" dirty="0" smtClean="0">
                <a:latin typeface="Linux Libertine" charset="0"/>
                <a:ea typeface="Linux Libertine" charset="0"/>
                <a:cs typeface="Linux Libertine" charset="0"/>
              </a:rPr>
              <a:t>Returns TRUE if there are no duplicates in the results of </a:t>
            </a:r>
            <a:r>
              <a:rPr lang="en-US" sz="2200" smtClean="0">
                <a:latin typeface="Linux Libertine" charset="0"/>
                <a:ea typeface="Linux Libertine" charset="0"/>
                <a:cs typeface="Linux Libertine" charset="0"/>
              </a:rPr>
              <a:t>the subquery (empty results set yields true)</a:t>
            </a:r>
            <a:endParaRPr lang="en-US" sz="22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14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Set Comparison Operators in Nested Queries: NOT UNIQUE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8650" y="2571269"/>
            <a:ext cx="7886700" cy="76944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200" dirty="0" smtClean="0">
                <a:latin typeface="Linux Libertine" charset="0"/>
                <a:ea typeface="Linux Libertine" charset="0"/>
                <a:cs typeface="Linux Libertine" charset="0"/>
              </a:rPr>
              <a:t>What are the Names of all Courses which have more than one Section offered in at least one year?</a:t>
            </a:r>
            <a:endParaRPr lang="en-US" sz="22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8650" y="3564611"/>
            <a:ext cx="78867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C.Name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Course AS C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NOT UNIQUE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(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SELECT Year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FROM Section AS S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WHERE C.CID = S.CID);</a:t>
            </a:r>
            <a:endParaRPr lang="en-US" sz="24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28650" y="1643908"/>
            <a:ext cx="402336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dirty="0" smtClean="0"/>
              <a:t>Course(</a:t>
            </a:r>
            <a:r>
              <a:rPr lang="en-US" sz="1800" u="sng" dirty="0" smtClean="0"/>
              <a:t>CID</a:t>
            </a:r>
            <a:r>
              <a:rPr lang="en-US" sz="1800" dirty="0" smtClean="0"/>
              <a:t>, Name, Credits, Department)</a:t>
            </a:r>
            <a:endParaRPr lang="en-US" sz="18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28650" y="2100744"/>
            <a:ext cx="454914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dirty="0" smtClean="0"/>
              <a:t>Section(</a:t>
            </a:r>
            <a:r>
              <a:rPr lang="en-US" sz="1800" u="sng" dirty="0" err="1" smtClean="0"/>
              <a:t>SecID</a:t>
            </a:r>
            <a:r>
              <a:rPr lang="en-US" sz="1800" dirty="0" smtClean="0"/>
              <a:t>, CID, Semester, Year, Instructor)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2992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Set Comparison Operators in Nested Queries: ANY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8650" y="2571269"/>
            <a:ext cx="7886700" cy="76944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200" dirty="0" smtClean="0">
                <a:latin typeface="Linux Libertine" charset="0"/>
                <a:ea typeface="Linux Libertine" charset="0"/>
                <a:cs typeface="Linux Libertine" charset="0"/>
              </a:rPr>
              <a:t>What are the Names of all Courses some Section of which has been offered after some Course offered by the late Jim Gray?</a:t>
            </a:r>
            <a:endParaRPr lang="en-US" sz="22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8650" y="3564611"/>
            <a:ext cx="78867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C.Name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Course AS C, Section AS S1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WHERE C.CID = S1.CID AND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S1.Year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ANY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SELECT S2.Year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FROM Section AS S2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WHERE S2.Instructor = ‘Jim Gray’);</a:t>
            </a:r>
            <a:endParaRPr lang="en-US" sz="24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28650" y="1643908"/>
            <a:ext cx="402336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dirty="0" smtClean="0"/>
              <a:t>Course(</a:t>
            </a:r>
            <a:r>
              <a:rPr lang="en-US" sz="1800" u="sng" dirty="0" smtClean="0"/>
              <a:t>CID</a:t>
            </a:r>
            <a:r>
              <a:rPr lang="en-US" sz="1800" dirty="0" smtClean="0"/>
              <a:t>, Name, Credits, Department)</a:t>
            </a:r>
            <a:endParaRPr lang="en-US" sz="18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28650" y="2100744"/>
            <a:ext cx="454914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dirty="0" smtClean="0"/>
              <a:t>Section(</a:t>
            </a:r>
            <a:r>
              <a:rPr lang="en-US" sz="1800" u="sng" dirty="0" err="1" smtClean="0"/>
              <a:t>SecID</a:t>
            </a:r>
            <a:r>
              <a:rPr lang="en-US" sz="1800" dirty="0" smtClean="0"/>
              <a:t>, CID, Semester, Year, Instructor)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704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Set Comparison Operators in Nested Queries: ALL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8650" y="2571269"/>
            <a:ext cx="7886700" cy="76944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200" dirty="0" smtClean="0">
                <a:latin typeface="Linux Libertine" charset="0"/>
                <a:ea typeface="Linux Libertine" charset="0"/>
                <a:cs typeface="Linux Libertine" charset="0"/>
              </a:rPr>
              <a:t>What are the Names of all Courses some Section of which has been offered before any Courses offered by the late Jim Gray?</a:t>
            </a:r>
            <a:endParaRPr lang="en-US" sz="22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8650" y="3564611"/>
            <a:ext cx="78867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C.Name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Course AS C, Section AS S1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WHERE C.CID = S1.CID AND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S1.Year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ALL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SELECT S2.Year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FROM Section AS S2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WHERE S2.Instructor = ‘Jim Gray’);</a:t>
            </a:r>
            <a:endParaRPr lang="en-US" sz="24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28650" y="1643908"/>
            <a:ext cx="402336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dirty="0" smtClean="0"/>
              <a:t>Course(</a:t>
            </a:r>
            <a:r>
              <a:rPr lang="en-US" sz="1800" u="sng" dirty="0" smtClean="0"/>
              <a:t>CID</a:t>
            </a:r>
            <a:r>
              <a:rPr lang="en-US" sz="1800" dirty="0" smtClean="0"/>
              <a:t>, Name, Credits, Department)</a:t>
            </a:r>
            <a:endParaRPr lang="en-US" sz="18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28650" y="2100744"/>
            <a:ext cx="454914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dirty="0" smtClean="0"/>
              <a:t>Section(</a:t>
            </a:r>
            <a:r>
              <a:rPr lang="en-US" sz="1800" u="sng" dirty="0" err="1" smtClean="0"/>
              <a:t>SecID</a:t>
            </a:r>
            <a:r>
              <a:rPr lang="en-US" sz="1800" dirty="0" smtClean="0"/>
              <a:t>, CID, Semester, Year, Instructor)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757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00000"/>
              </a:lnSpc>
            </a:pPr>
            <a:r>
              <a:rPr lang="en-US" sz="3500" dirty="0" smtClean="0"/>
              <a:t>Basis SELECT</a:t>
            </a:r>
          </a:p>
          <a:p>
            <a:pPr lvl="1">
              <a:lnSpc>
                <a:spcPct val="100000"/>
              </a:lnSpc>
            </a:pPr>
            <a:r>
              <a:rPr lang="en-US" sz="3100" dirty="0" smtClean="0"/>
              <a:t>SELECT *, a</a:t>
            </a:r>
            <a:r>
              <a:rPr lang="en-US" sz="3500" dirty="0" smtClean="0"/>
              <a:t>rithmetic expressions, LIKE, ORDER BY, LIMIT</a:t>
            </a:r>
          </a:p>
          <a:p>
            <a:pPr>
              <a:lnSpc>
                <a:spcPct val="100000"/>
              </a:lnSpc>
            </a:pPr>
            <a:r>
              <a:rPr lang="en-US" sz="3900" dirty="0" smtClean="0"/>
              <a:t>Multi-relation queries</a:t>
            </a:r>
          </a:p>
          <a:p>
            <a:pPr>
              <a:lnSpc>
                <a:spcPct val="100000"/>
              </a:lnSpc>
            </a:pPr>
            <a:r>
              <a:rPr lang="en-US" sz="3900" dirty="0" smtClean="0"/>
              <a:t>Aliases</a:t>
            </a:r>
          </a:p>
          <a:p>
            <a:pPr>
              <a:lnSpc>
                <a:spcPct val="100000"/>
              </a:lnSpc>
            </a:pPr>
            <a:r>
              <a:rPr lang="en-US" sz="3900" dirty="0" smtClean="0"/>
              <a:t>Set and bag operations</a:t>
            </a:r>
          </a:p>
          <a:p>
            <a:pPr>
              <a:lnSpc>
                <a:spcPct val="100000"/>
              </a:lnSpc>
            </a:pPr>
            <a:r>
              <a:rPr lang="en-US" sz="3900" dirty="0" smtClean="0"/>
              <a:t>Nested queries and </a:t>
            </a:r>
            <a:r>
              <a:rPr lang="en-US" sz="3900" dirty="0" err="1" smtClean="0"/>
              <a:t>unnesting</a:t>
            </a:r>
            <a:endParaRPr lang="en-US" sz="3900" dirty="0" smtClean="0"/>
          </a:p>
          <a:p>
            <a:pPr>
              <a:lnSpc>
                <a:spcPct val="100000"/>
              </a:lnSpc>
            </a:pPr>
            <a:r>
              <a:rPr lang="en-US" sz="3900" dirty="0" smtClean="0"/>
              <a:t>Set comparison operators</a:t>
            </a:r>
          </a:p>
          <a:p>
            <a:pPr lvl="1">
              <a:lnSpc>
                <a:spcPct val="100000"/>
              </a:lnSpc>
            </a:pPr>
            <a:r>
              <a:rPr lang="en-US" sz="3500" dirty="0" smtClean="0"/>
              <a:t>(NOT) IN, (NOT) EXISTS, (NOT) UNIQUE, </a:t>
            </a:r>
            <a:r>
              <a:rPr lang="en-US" sz="3500" i="1" dirty="0" smtClean="0"/>
              <a:t>op</a:t>
            </a:r>
            <a:r>
              <a:rPr lang="en-US" sz="3500" dirty="0" smtClean="0"/>
              <a:t> ANY, </a:t>
            </a:r>
            <a:r>
              <a:rPr lang="en-US" sz="3500" i="1" dirty="0" smtClean="0"/>
              <a:t>op</a:t>
            </a:r>
            <a:r>
              <a:rPr lang="en-US" sz="3500" dirty="0" smtClean="0"/>
              <a:t> ALL</a:t>
            </a:r>
          </a:p>
          <a:p>
            <a:pPr lvl="2">
              <a:lnSpc>
                <a:spcPct val="100000"/>
              </a:lnSpc>
            </a:pPr>
            <a:r>
              <a:rPr lang="en-US" sz="3100" i="1" dirty="0" smtClean="0"/>
              <a:t>op</a:t>
            </a:r>
            <a:r>
              <a:rPr lang="en-US" sz="3100" dirty="0" smtClean="0"/>
              <a:t> ∈ {</a:t>
            </a:r>
            <a:r>
              <a:rPr lang="mr-IN" sz="3100" dirty="0" smtClean="0"/>
              <a:t>=, </a:t>
            </a:r>
            <a:r>
              <a:rPr lang="mr-IN" sz="3100" dirty="0"/>
              <a:t>&lt;&gt;, &gt;, &gt;=, </a:t>
            </a:r>
            <a:r>
              <a:rPr lang="mr-IN" sz="3100" dirty="0" smtClean="0"/>
              <a:t>&lt;, &lt;=</a:t>
            </a:r>
            <a:r>
              <a:rPr lang="en-US" sz="3100" dirty="0" smtClean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24</a:t>
            </a:fld>
            <a:endParaRPr lang="en-US"/>
          </a:p>
        </p:txBody>
      </p:sp>
      <p:pic>
        <p:nvPicPr>
          <p:cNvPr id="7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806" y="2947689"/>
            <a:ext cx="411297" cy="3084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080" y="3148077"/>
            <a:ext cx="510023" cy="1240452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868680" y="3806638"/>
            <a:ext cx="5076927" cy="1374962"/>
            <a:chOff x="868680" y="3806638"/>
            <a:chExt cx="5076927" cy="1374962"/>
          </a:xfrm>
        </p:grpSpPr>
        <p:sp>
          <p:nvSpPr>
            <p:cNvPr id="9" name="Rounded Rectangle 8"/>
            <p:cNvSpPr/>
            <p:nvPr/>
          </p:nvSpPr>
          <p:spPr>
            <a:xfrm>
              <a:off x="868680" y="3806638"/>
              <a:ext cx="3326130" cy="468182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80110" y="4713418"/>
              <a:ext cx="3703320" cy="468182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4194810" y="4000500"/>
              <a:ext cx="1750797" cy="960120"/>
            </a:xfrm>
            <a:custGeom>
              <a:avLst/>
              <a:gdLst>
                <a:gd name="connsiteX0" fmla="*/ 0 w 1750797"/>
                <a:gd name="connsiteY0" fmla="*/ 0 h 960120"/>
                <a:gd name="connsiteX1" fmla="*/ 1748790 w 1750797"/>
                <a:gd name="connsiteY1" fmla="*/ 491490 h 960120"/>
                <a:gd name="connsiteX2" fmla="*/ 377190 w 1750797"/>
                <a:gd name="connsiteY2" fmla="*/ 960120 h 960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0797" h="960120">
                  <a:moveTo>
                    <a:pt x="0" y="0"/>
                  </a:moveTo>
                  <a:cubicBezTo>
                    <a:pt x="842962" y="165735"/>
                    <a:pt x="1685925" y="331470"/>
                    <a:pt x="1748790" y="491490"/>
                  </a:cubicBezTo>
                  <a:cubicBezTo>
                    <a:pt x="1811655" y="651510"/>
                    <a:pt x="377190" y="960120"/>
                    <a:pt x="377190" y="960120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898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Rewriting INTERSET </a:t>
            </a:r>
            <a:br>
              <a:rPr lang="en-US" dirty="0" smtClean="0"/>
            </a:br>
            <a:r>
              <a:rPr lang="en-US" dirty="0" smtClean="0"/>
              <a:t>Using IN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28650" y="2610705"/>
            <a:ext cx="37147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FROM Student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Class 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21</a:t>
            </a:r>
          </a:p>
          <a:p>
            <a:pPr>
              <a:buClr>
                <a:srgbClr val="92D050"/>
              </a:buClr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INTERSECT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Name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FROM Student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Major = ‘CS’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4572000" y="2610705"/>
            <a:ext cx="42291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FROM Student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Class 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21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AND SID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(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SELECT SID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FROM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Student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WHERE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Major = ‘CS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’);</a:t>
            </a:r>
            <a:endParaRPr lang="en-US" sz="2400" dirty="0"/>
          </a:p>
        </p:txBody>
      </p:sp>
      <p:sp>
        <p:nvSpPr>
          <p:cNvPr id="3" name="Right Arrow 2"/>
          <p:cNvSpPr/>
          <p:nvPr/>
        </p:nvSpPr>
        <p:spPr>
          <a:xfrm>
            <a:off x="3851910" y="3337560"/>
            <a:ext cx="720090" cy="1143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4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Rewriting EXCEPT </a:t>
            </a:r>
            <a:br>
              <a:rPr lang="en-US" dirty="0" smtClean="0"/>
            </a:br>
            <a:r>
              <a:rPr lang="en-US" dirty="0" smtClean="0"/>
              <a:t>Using NOT IN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28650" y="2610705"/>
            <a:ext cx="37147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FROM Student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Class 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21</a:t>
            </a:r>
          </a:p>
          <a:p>
            <a:pPr>
              <a:buClr>
                <a:srgbClr val="92D050"/>
              </a:buClr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EXCEPT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Name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FROM Student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Major = ‘CS’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4572000" y="2610705"/>
            <a:ext cx="42291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FROM Student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Class 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21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AND SID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NOT IN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(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SELECT SID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FROM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Student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WHERE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Major = ‘CS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’);</a:t>
            </a:r>
            <a:endParaRPr lang="en-US" sz="2400" dirty="0"/>
          </a:p>
        </p:txBody>
      </p:sp>
      <p:sp>
        <p:nvSpPr>
          <p:cNvPr id="3" name="Right Arrow 2"/>
          <p:cNvSpPr/>
          <p:nvPr/>
        </p:nvSpPr>
        <p:spPr>
          <a:xfrm>
            <a:off x="3851910" y="3337560"/>
            <a:ext cx="720090" cy="1143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1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Aggregates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500" dirty="0" smtClean="0"/>
              <a:t>Getting into the realm of </a:t>
            </a:r>
            <a:r>
              <a:rPr lang="en-US" sz="3500" i="1" dirty="0" smtClean="0"/>
              <a:t>data analytics</a:t>
            </a:r>
          </a:p>
          <a:p>
            <a:pPr>
              <a:lnSpc>
                <a:spcPct val="100000"/>
              </a:lnSpc>
            </a:pPr>
            <a:r>
              <a:rPr lang="en-US" sz="3100" dirty="0" smtClean="0"/>
              <a:t>Applied to a column to generate </a:t>
            </a:r>
            <a:r>
              <a:rPr lang="en-US" sz="3100" dirty="0" smtClean="0"/>
              <a:t>aggregated </a:t>
            </a:r>
            <a:r>
              <a:rPr lang="en-US" sz="3100" dirty="0" smtClean="0"/>
              <a:t>values</a:t>
            </a:r>
          </a:p>
          <a:p>
            <a:pPr>
              <a:lnSpc>
                <a:spcPct val="100000"/>
              </a:lnSpc>
            </a:pPr>
            <a:r>
              <a:rPr lang="en-US" sz="3100" dirty="0" smtClean="0"/>
              <a:t>SUM, AVG, COUNT, MIN, MAX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COUNT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28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3889281"/>
            <a:ext cx="5486400" cy="1263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SELECT COUNT(*)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Course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WHERE Department = ‘CS’;</a:t>
            </a:r>
          </a:p>
        </p:txBody>
      </p:sp>
      <p:sp>
        <p:nvSpPr>
          <p:cNvPr id="7" name="Down Arrow 6"/>
          <p:cNvSpPr/>
          <p:nvPr/>
        </p:nvSpPr>
        <p:spPr>
          <a:xfrm>
            <a:off x="5946459" y="3356517"/>
            <a:ext cx="880947" cy="14425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846123"/>
              </p:ext>
            </p:extLst>
          </p:nvPr>
        </p:nvGraphicFramePr>
        <p:xfrm>
          <a:off x="2004362" y="1911849"/>
          <a:ext cx="5310839" cy="1249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00625"/>
                <a:gridCol w="2367571"/>
                <a:gridCol w="662720"/>
                <a:gridCol w="127992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1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909310" y="1565740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60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672199"/>
              </p:ext>
            </p:extLst>
          </p:nvPr>
        </p:nvGraphicFramePr>
        <p:xfrm>
          <a:off x="5801563" y="4993314"/>
          <a:ext cx="1170738" cy="49987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70738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COUNT(*)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28650" y="3443658"/>
            <a:ext cx="4663440" cy="369332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How many Courses does CS department offer?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41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COUNT DISTINCT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29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4077808"/>
            <a:ext cx="5486400" cy="1263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300" smtClean="0">
                <a:latin typeface="Courier New" pitchFamily="49" charset="0"/>
                <a:cs typeface="Courier New" pitchFamily="49" charset="0"/>
              </a:rPr>
              <a:t>SELECT COUNT(DISTINCT Credits)</a:t>
            </a:r>
            <a:endParaRPr lang="en-US" sz="23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FROM Course</a:t>
            </a:r>
            <a:endParaRPr lang="en-US" sz="23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WHERE Department = ‘CS’;</a:t>
            </a:r>
          </a:p>
        </p:txBody>
      </p:sp>
      <p:sp>
        <p:nvSpPr>
          <p:cNvPr id="7" name="Down Arrow 6"/>
          <p:cNvSpPr/>
          <p:nvPr/>
        </p:nvSpPr>
        <p:spPr>
          <a:xfrm>
            <a:off x="5946459" y="3356517"/>
            <a:ext cx="880947" cy="14425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606703"/>
              </p:ext>
            </p:extLst>
          </p:nvPr>
        </p:nvGraphicFramePr>
        <p:xfrm>
          <a:off x="2004362" y="1911849"/>
          <a:ext cx="5310839" cy="1249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00625"/>
                <a:gridCol w="2367571"/>
                <a:gridCol w="662720"/>
                <a:gridCol w="127992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1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909310" y="1565740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60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805018"/>
              </p:ext>
            </p:extLst>
          </p:nvPr>
        </p:nvGraphicFramePr>
        <p:xfrm>
          <a:off x="5241494" y="4993314"/>
          <a:ext cx="2290876" cy="49987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290876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COUNT(DISTINCT</a:t>
                      </a:r>
                      <a:r>
                        <a:rPr lang="en-US" sz="1400" u="none" baseline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Credits)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28650" y="3338677"/>
            <a:ext cx="4663440" cy="64633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How many different Credits CS department Courses have?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42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DDL: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CREATE TABLE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/>
              <a:t>PRIMARY KEY, FOREIGN KEY, NOT NULL, ON DELETE (</a:t>
            </a:r>
            <a:r>
              <a:rPr lang="en-US" dirty="0" smtClean="0"/>
              <a:t>NO ACTION, CASCADE, SET DEFAULT/NULL</a:t>
            </a:r>
            <a:r>
              <a:rPr lang="en-US" sz="2400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DML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INSERT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DELETE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UPDATE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8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SUM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30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4077808"/>
            <a:ext cx="5486400" cy="1263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SELECT SUM(Credits)</a:t>
            </a:r>
          </a:p>
          <a:p>
            <a:pPr algn="l">
              <a:buClr>
                <a:srgbClr val="92D050"/>
              </a:buClr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FROM Course</a:t>
            </a:r>
            <a:endParaRPr lang="en-US" sz="23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WHERE Department = ‘CS’;</a:t>
            </a:r>
          </a:p>
        </p:txBody>
      </p:sp>
      <p:sp>
        <p:nvSpPr>
          <p:cNvPr id="7" name="Down Arrow 6"/>
          <p:cNvSpPr/>
          <p:nvPr/>
        </p:nvSpPr>
        <p:spPr>
          <a:xfrm>
            <a:off x="5946459" y="3356517"/>
            <a:ext cx="880947" cy="14425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20866"/>
              </p:ext>
            </p:extLst>
          </p:nvPr>
        </p:nvGraphicFramePr>
        <p:xfrm>
          <a:off x="2004362" y="1911849"/>
          <a:ext cx="5310839" cy="1249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00625"/>
                <a:gridCol w="2367571"/>
                <a:gridCol w="662720"/>
                <a:gridCol w="127992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1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909310" y="1565740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60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322114"/>
              </p:ext>
            </p:extLst>
          </p:nvPr>
        </p:nvGraphicFramePr>
        <p:xfrm>
          <a:off x="5778704" y="4993314"/>
          <a:ext cx="1216456" cy="49987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16456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SUM(</a:t>
                      </a:r>
                      <a:r>
                        <a:rPr lang="en-US" sz="1400" u="none" baseline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r>
                        <a:rPr lang="en-US" sz="1400" u="none" baseline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)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28650" y="3338677"/>
            <a:ext cx="4663440" cy="64633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What is the total number of Credits for CS department Courses?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408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AVG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31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4077808"/>
            <a:ext cx="5486400" cy="1263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SELECT AVG(Credits)</a:t>
            </a:r>
          </a:p>
          <a:p>
            <a:pPr algn="l">
              <a:buClr>
                <a:srgbClr val="92D050"/>
              </a:buClr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FROM Course</a:t>
            </a:r>
            <a:endParaRPr lang="en-US" sz="23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WHERE Department = ‘CS’;</a:t>
            </a:r>
          </a:p>
        </p:txBody>
      </p:sp>
      <p:sp>
        <p:nvSpPr>
          <p:cNvPr id="7" name="Down Arrow 6"/>
          <p:cNvSpPr/>
          <p:nvPr/>
        </p:nvSpPr>
        <p:spPr>
          <a:xfrm>
            <a:off x="5946459" y="3356517"/>
            <a:ext cx="880947" cy="14425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120979"/>
              </p:ext>
            </p:extLst>
          </p:nvPr>
        </p:nvGraphicFramePr>
        <p:xfrm>
          <a:off x="2004362" y="1911849"/>
          <a:ext cx="5310839" cy="1249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00625"/>
                <a:gridCol w="2367571"/>
                <a:gridCol w="662720"/>
                <a:gridCol w="127992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1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909310" y="1565740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60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532791"/>
              </p:ext>
            </p:extLst>
          </p:nvPr>
        </p:nvGraphicFramePr>
        <p:xfrm>
          <a:off x="5778704" y="4993314"/>
          <a:ext cx="1216456" cy="49987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16456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AVG(</a:t>
                      </a:r>
                      <a:r>
                        <a:rPr lang="en-US" sz="1400" u="none" baseline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Credits)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3.33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28650" y="3338677"/>
            <a:ext cx="4663440" cy="64633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What is the average number of Credits for CS department Courses?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42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MAX and MIN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32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4077808"/>
            <a:ext cx="5486400" cy="141537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SELECT MAX(Credits) AS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MaxCreds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l">
              <a:buClr>
                <a:srgbClr val="92D050"/>
              </a:buClr>
            </a:pP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   MIN(Credits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MinCreds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FROM Course</a:t>
            </a:r>
            <a:endParaRPr lang="en-US" sz="21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WHERE Department = ‘CS’;</a:t>
            </a:r>
          </a:p>
        </p:txBody>
      </p:sp>
      <p:sp>
        <p:nvSpPr>
          <p:cNvPr id="7" name="Down Arrow 6"/>
          <p:cNvSpPr/>
          <p:nvPr/>
        </p:nvSpPr>
        <p:spPr>
          <a:xfrm>
            <a:off x="5946459" y="3356517"/>
            <a:ext cx="880947" cy="14425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942084"/>
              </p:ext>
            </p:extLst>
          </p:nvPr>
        </p:nvGraphicFramePr>
        <p:xfrm>
          <a:off x="2004362" y="1911849"/>
          <a:ext cx="5310839" cy="1249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00625"/>
                <a:gridCol w="2367571"/>
                <a:gridCol w="662720"/>
                <a:gridCol w="127992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1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909310" y="1565740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60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251288"/>
              </p:ext>
            </p:extLst>
          </p:nvPr>
        </p:nvGraphicFramePr>
        <p:xfrm>
          <a:off x="5332934" y="4993314"/>
          <a:ext cx="2107996" cy="49987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53998"/>
                <a:gridCol w="1053998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Max</a:t>
                      </a:r>
                      <a:r>
                        <a:rPr lang="en-US" sz="1400" u="none" baseline="0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Creds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Min</a:t>
                      </a:r>
                      <a:r>
                        <a:rPr lang="en-US" sz="1400" u="none" baseline="0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Creds</a:t>
                      </a:r>
                      <a:endParaRPr lang="en-US" sz="1400" u="none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28650" y="3338677"/>
            <a:ext cx="4663440" cy="64633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What are the max and min number of Credits for CS department Courses?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24938" y="5709325"/>
            <a:ext cx="2235632" cy="430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200" i="1" smtClean="0">
                <a:latin typeface="Linux Libertine" charset="0"/>
                <a:ea typeface="Linux Libertine" charset="0"/>
                <a:cs typeface="Linux Libertine" charset="0"/>
              </a:rPr>
              <a:t>Column renaming</a:t>
            </a:r>
            <a:endParaRPr lang="en-US" sz="22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852749" y="4130149"/>
            <a:ext cx="1873681" cy="33147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3726180" y="4461619"/>
            <a:ext cx="731520" cy="124770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5273879" y="4953218"/>
            <a:ext cx="1161212" cy="316012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22" idx="1"/>
          </p:cNvCxnSpPr>
          <p:nvPr/>
        </p:nvCxnSpPr>
        <p:spPr>
          <a:xfrm flipH="1">
            <a:off x="4286251" y="5111224"/>
            <a:ext cx="987628" cy="59810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0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19" grpId="0" animBg="1"/>
      <p:bldP spid="2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Aggregates (Cont.)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33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3343562"/>
            <a:ext cx="5486400" cy="141537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SELECT CID, </a:t>
            </a:r>
          </a:p>
          <a:p>
            <a:pPr algn="l">
              <a:buClr>
                <a:srgbClr val="92D050"/>
              </a:buClr>
            </a:pP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  MAX(Credits) AS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MaxCreds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FROM Course</a:t>
            </a:r>
            <a:endParaRPr lang="en-US" sz="21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WHERE Department = ‘CS’;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742785"/>
              </p:ext>
            </p:extLst>
          </p:nvPr>
        </p:nvGraphicFramePr>
        <p:xfrm>
          <a:off x="2004362" y="1911849"/>
          <a:ext cx="5310839" cy="1249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00625"/>
                <a:gridCol w="2367571"/>
                <a:gridCol w="662720"/>
                <a:gridCol w="127992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1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909310" y="1565740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146898" y="4944184"/>
            <a:ext cx="3368918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Is this a valid query?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73491" y="4940972"/>
            <a:ext cx="3368918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A: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No. Can’t use attributes in the target-list as such.</a:t>
            </a:r>
            <a:endParaRPr lang="en-US" sz="2000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Multiply 20"/>
          <p:cNvSpPr/>
          <p:nvPr/>
        </p:nvSpPr>
        <p:spPr>
          <a:xfrm>
            <a:off x="861060" y="3202519"/>
            <a:ext cx="4800600" cy="971067"/>
          </a:xfrm>
          <a:prstGeom prst="mathMultiply">
            <a:avLst>
              <a:gd name="adj1" fmla="val 468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7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Aggregates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34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4124378"/>
            <a:ext cx="5486400" cy="22319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SELECT C1.Name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Course AS C1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WHERE C1.Credits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 (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SELECT AVG(C2.Credits)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FROM Course AS C2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);</a:t>
            </a:r>
          </a:p>
        </p:txBody>
      </p:sp>
      <p:sp>
        <p:nvSpPr>
          <p:cNvPr id="7" name="Down Arrow 6"/>
          <p:cNvSpPr/>
          <p:nvPr/>
        </p:nvSpPr>
        <p:spPr>
          <a:xfrm>
            <a:off x="6332220" y="3305809"/>
            <a:ext cx="880947" cy="14425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642677"/>
              </p:ext>
            </p:extLst>
          </p:nvPr>
        </p:nvGraphicFramePr>
        <p:xfrm>
          <a:off x="2004362" y="1854780"/>
          <a:ext cx="5310839" cy="1249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00625"/>
                <a:gridCol w="2367571"/>
                <a:gridCol w="662720"/>
                <a:gridCol w="127992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1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909310" y="1508671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60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919622"/>
              </p:ext>
            </p:extLst>
          </p:nvPr>
        </p:nvGraphicFramePr>
        <p:xfrm>
          <a:off x="5750128" y="4931754"/>
          <a:ext cx="2045132" cy="74980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45132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28650" y="3186646"/>
            <a:ext cx="5292090" cy="92333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What are the Names of all Courses whose number of Credits is 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greater than 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the overall average number of Credits across all Departments?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2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Aggregates on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100" dirty="0" smtClean="0"/>
              <a:t>How about computing average number of Credits for Courses in each Department separately?</a:t>
            </a:r>
          </a:p>
          <a:p>
            <a:pPr lvl="1">
              <a:lnSpc>
                <a:spcPct val="100000"/>
              </a:lnSpc>
            </a:pPr>
            <a:r>
              <a:rPr lang="en-US" sz="2700" dirty="0" smtClean="0"/>
              <a:t>Write an aggregation query for each Department, or </a:t>
            </a:r>
            <a:r>
              <a:rPr lang="mr-IN" sz="2700" dirty="0" smtClean="0"/>
              <a:t>…</a:t>
            </a:r>
            <a:endParaRPr lang="en-US" sz="2700" dirty="0"/>
          </a:p>
          <a:p>
            <a:pPr lvl="1">
              <a:lnSpc>
                <a:spcPct val="100000"/>
              </a:lnSpc>
            </a:pPr>
            <a:r>
              <a:rPr lang="en-US" sz="2700" dirty="0" smtClean="0"/>
              <a:t>Use GROUP BY clause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2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GROUP BY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36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4124378"/>
            <a:ext cx="5486400" cy="19523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SELECT Department, 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AVG(Credits) AS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AvgCreds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Course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GROUP BY Department;</a:t>
            </a:r>
          </a:p>
        </p:txBody>
      </p:sp>
      <p:sp>
        <p:nvSpPr>
          <p:cNvPr id="7" name="Down Arrow 6"/>
          <p:cNvSpPr/>
          <p:nvPr/>
        </p:nvSpPr>
        <p:spPr>
          <a:xfrm>
            <a:off x="6332220" y="3305809"/>
            <a:ext cx="880947" cy="14425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214824"/>
              </p:ext>
            </p:extLst>
          </p:nvPr>
        </p:nvGraphicFramePr>
        <p:xfrm>
          <a:off x="2004362" y="1854780"/>
          <a:ext cx="5310839" cy="1249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00625"/>
                <a:gridCol w="2367571"/>
                <a:gridCol w="662720"/>
                <a:gridCol w="127992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1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909310" y="1508671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28650" y="3186646"/>
            <a:ext cx="5292090" cy="83099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What are </a:t>
            </a:r>
            <a:r>
              <a:rPr lang="en-US" sz="2400">
                <a:latin typeface="Linux Libertine" charset="0"/>
                <a:ea typeface="Linux Libertine" charset="0"/>
                <a:cs typeface="Linux Libertine" charset="0"/>
              </a:rPr>
              <a:t>the average number of Credits for Courses in each Department ?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706718"/>
              </p:ext>
            </p:extLst>
          </p:nvPr>
        </p:nvGraphicFramePr>
        <p:xfrm>
          <a:off x="5718695" y="4949740"/>
          <a:ext cx="2107996" cy="74980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53998"/>
                <a:gridCol w="1053998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AvgCreds</a:t>
                      </a:r>
                      <a:endParaRPr lang="en-US" sz="1400" u="none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3.33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93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GROUP BY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If any aggregation is used, then each element of the SELECT list must be </a:t>
            </a:r>
            <a:r>
              <a:rPr lang="en-US" sz="3200" dirty="0" smtClean="0"/>
              <a:t>either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aggregated</a:t>
            </a:r>
            <a:r>
              <a:rPr lang="en-US" sz="2800" dirty="0"/>
              <a:t>, or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an </a:t>
            </a:r>
            <a:r>
              <a:rPr lang="en-US" sz="2800" dirty="0"/>
              <a:t>attribute on the GROUP BY </a:t>
            </a:r>
            <a:r>
              <a:rPr lang="en-US" sz="2800" dirty="0" smtClean="0"/>
              <a:t>list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What if we are only interested in retrieving groups satisfying a specific condition; e.g. all the Departments with average number of Credits above 3.5?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Use HAVING clause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2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GROUP BY </a:t>
            </a:r>
            <a:r>
              <a:rPr lang="mr-IN" dirty="0" smtClean="0"/>
              <a:t>…</a:t>
            </a:r>
            <a:r>
              <a:rPr lang="en-US" dirty="0" smtClean="0"/>
              <a:t> HAVING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38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4075618"/>
            <a:ext cx="5486400" cy="19523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SELECT Department, 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AVG(Credits) AS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AvgCreds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Course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GROUP BY Department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HAVING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AvgCreds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3.5;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6332220" y="3305809"/>
            <a:ext cx="880947" cy="14425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579081"/>
              </p:ext>
            </p:extLst>
          </p:nvPr>
        </p:nvGraphicFramePr>
        <p:xfrm>
          <a:off x="2004362" y="1854780"/>
          <a:ext cx="5310839" cy="1249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00625"/>
                <a:gridCol w="2367571"/>
                <a:gridCol w="662720"/>
                <a:gridCol w="127992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1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909310" y="1508671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28650" y="3291253"/>
            <a:ext cx="5292090" cy="64633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What are </a:t>
            </a:r>
            <a:r>
              <a:rPr lang="en-US" dirty="0">
                <a:latin typeface="Linux Libertine" charset="0"/>
                <a:ea typeface="Linux Libertine" charset="0"/>
                <a:cs typeface="Linux Libertine" charset="0"/>
              </a:rPr>
              <a:t>all the Departments with average number of Credits above 3.5??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65871"/>
              </p:ext>
            </p:extLst>
          </p:nvPr>
        </p:nvGraphicFramePr>
        <p:xfrm>
          <a:off x="5718695" y="4949740"/>
          <a:ext cx="2107996" cy="49987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53998"/>
                <a:gridCol w="1053998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AvgCreds</a:t>
                      </a:r>
                      <a:endParaRPr lang="en-US" sz="1400" u="none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19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GROUP BY </a:t>
            </a:r>
            <a:r>
              <a:rPr lang="mr-IN" dirty="0" smtClean="0"/>
              <a:t>…</a:t>
            </a:r>
            <a:r>
              <a:rPr lang="en-US" dirty="0" smtClean="0"/>
              <a:t> </a:t>
            </a:r>
            <a:r>
              <a:rPr lang="en-US" dirty="0" smtClean="0"/>
              <a:t>HAVING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39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4075618"/>
            <a:ext cx="5486400" cy="19523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SELECT Department, 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AVG(Credits) AS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AvgCreds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Course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GROUP BY Department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HAVING COUNT(*) &gt; 1;</a:t>
            </a:r>
          </a:p>
        </p:txBody>
      </p:sp>
      <p:sp>
        <p:nvSpPr>
          <p:cNvPr id="7" name="Down Arrow 6"/>
          <p:cNvSpPr/>
          <p:nvPr/>
        </p:nvSpPr>
        <p:spPr>
          <a:xfrm>
            <a:off x="6332220" y="3305809"/>
            <a:ext cx="880947" cy="14425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579081"/>
              </p:ext>
            </p:extLst>
          </p:nvPr>
        </p:nvGraphicFramePr>
        <p:xfrm>
          <a:off x="2004362" y="1854780"/>
          <a:ext cx="5310839" cy="1249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00625"/>
                <a:gridCol w="2367571"/>
                <a:gridCol w="662720"/>
                <a:gridCol w="127992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1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909310" y="1508671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28650" y="3291253"/>
            <a:ext cx="5292090" cy="64633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What are </a:t>
            </a:r>
            <a:r>
              <a:rPr lang="en-US" dirty="0">
                <a:latin typeface="Linux Libertine" charset="0"/>
                <a:ea typeface="Linux Libertine" charset="0"/>
                <a:cs typeface="Linux Libertine" charset="0"/>
              </a:rPr>
              <a:t>the average number of Credits for Courses in each Department 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offering more than one Course?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80089"/>
              </p:ext>
            </p:extLst>
          </p:nvPr>
        </p:nvGraphicFramePr>
        <p:xfrm>
          <a:off x="5718695" y="4949740"/>
          <a:ext cx="2107996" cy="49987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53998"/>
                <a:gridCol w="1053998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AvgCreds</a:t>
                      </a:r>
                      <a:endParaRPr lang="en-US" sz="1400" u="none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3.33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07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Recap: Basic 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 smtClean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500" dirty="0" smtClean="0"/>
              <a:t>SELECT *</a:t>
            </a:r>
          </a:p>
          <a:p>
            <a:pPr>
              <a:lnSpc>
                <a:spcPct val="100000"/>
              </a:lnSpc>
            </a:pPr>
            <a:r>
              <a:rPr lang="en-US" sz="3500" dirty="0" smtClean="0"/>
              <a:t>Arithmetic expressions</a:t>
            </a:r>
          </a:p>
          <a:p>
            <a:pPr>
              <a:lnSpc>
                <a:spcPct val="100000"/>
              </a:lnSpc>
            </a:pPr>
            <a:r>
              <a:rPr lang="en-US" sz="3500" dirty="0" smtClean="0"/>
              <a:t>LIKE</a:t>
            </a:r>
          </a:p>
          <a:p>
            <a:pPr>
              <a:lnSpc>
                <a:spcPct val="100000"/>
              </a:lnSpc>
            </a:pPr>
            <a:r>
              <a:rPr lang="en-US" sz="3500" dirty="0" smtClean="0"/>
              <a:t>ORDER BY</a:t>
            </a:r>
          </a:p>
          <a:p>
            <a:pPr>
              <a:lnSpc>
                <a:spcPct val="100000"/>
              </a:lnSpc>
            </a:pPr>
            <a:r>
              <a:rPr lang="en-US" sz="3500" dirty="0" smtClean="0"/>
              <a:t>LIMIT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78877" y="1542715"/>
            <a:ext cx="7186246" cy="19277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SELECT [DISTINCT] </a:t>
            </a:r>
            <a:r>
              <a:rPr lang="en-US" sz="2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target-list</a:t>
            </a:r>
          </a:p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28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relation-list</a:t>
            </a:r>
          </a:p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[WHERE </a:t>
            </a:r>
            <a:r>
              <a:rPr lang="en-US" sz="28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pic>
        <p:nvPicPr>
          <p:cNvPr id="7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592" y="2774832"/>
            <a:ext cx="411297" cy="3084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66" y="2975220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24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Recap: Aggregates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3777955"/>
            <a:ext cx="7886700" cy="239900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target-list </a:t>
            </a:r>
            <a:r>
              <a:rPr lang="en-US" dirty="0" smtClean="0"/>
              <a:t>may contain from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grouping-list </a:t>
            </a:r>
            <a:r>
              <a:rPr lang="en-US" dirty="0" smtClean="0"/>
              <a:t>and/or any aggregates, </a:t>
            </a:r>
            <a:r>
              <a:rPr lang="en-US" i="1" dirty="0" smtClean="0"/>
              <a:t>but no other attributes</a:t>
            </a:r>
          </a:p>
          <a:p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condition </a:t>
            </a:r>
            <a:r>
              <a:rPr lang="en-US" dirty="0" smtClean="0"/>
              <a:t>may contain conditions on any attributes in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relation-list</a:t>
            </a:r>
            <a:endParaRPr lang="en-US" dirty="0" smtClean="0"/>
          </a:p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group-condition </a:t>
            </a:r>
            <a:r>
              <a:rPr lang="en-US" dirty="0" smtClean="0"/>
              <a:t>may contain conditions on aggregate expressions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8650" y="1684169"/>
            <a:ext cx="7886700" cy="19523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[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DISTINCT] </a:t>
            </a:r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target-list</a:t>
            </a:r>
          </a:p>
          <a:p>
            <a:pPr algn="l">
              <a:buClr>
                <a:srgbClr val="92D050"/>
              </a:buClr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4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relation-list</a:t>
            </a:r>
            <a:endParaRPr lang="en-US" sz="2400" b="1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[WHERE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algn="l">
              <a:buClr>
                <a:srgbClr val="92D050"/>
              </a:buClr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GROUP BY 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grouping-list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HAVING    </a:t>
            </a: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group-condition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0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Recap: Aggregates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2824223"/>
            <a:ext cx="7886700" cy="3352740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Conceptual evaluation steps</a:t>
            </a:r>
            <a:endParaRPr lang="en-US" sz="3200" dirty="0"/>
          </a:p>
          <a:p>
            <a:pPr marL="971550" lvl="1" indent="-514350">
              <a:buClr>
                <a:schemeClr val="tx1"/>
              </a:buClr>
              <a:buFont typeface="+mj-lt"/>
              <a:buAutoNum type="arabicPeriod"/>
            </a:pPr>
            <a:r>
              <a:rPr lang="en-US" sz="2800" dirty="0"/>
              <a:t>Compute the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relation-list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[WHERE   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800" dirty="0" smtClean="0"/>
              <a:t> part</a:t>
            </a:r>
            <a:r>
              <a:rPr lang="en-US" sz="2800" dirty="0"/>
              <a:t>, obtain a table with all attributes in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relation-list 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Group by the attributes </a:t>
            </a:r>
            <a:r>
              <a:rPr lang="en-US" sz="2800" dirty="0" smtClean="0"/>
              <a:t>in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grouping-list</a:t>
            </a:r>
            <a:endParaRPr lang="en-US" sz="2800" dirty="0"/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Compute the aggregates in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group-condition </a:t>
            </a:r>
            <a:r>
              <a:rPr lang="en-US" sz="2800" dirty="0" smtClean="0"/>
              <a:t>and </a:t>
            </a:r>
            <a:r>
              <a:rPr lang="en-US" sz="2800" dirty="0"/>
              <a:t>keep only groups satisfying </a:t>
            </a:r>
            <a:r>
              <a:rPr lang="en-US" sz="2800" dirty="0" smtClean="0"/>
              <a:t>the conditions</a:t>
            </a:r>
            <a:endParaRPr lang="en-US" sz="2800" dirty="0"/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Compute aggregates in </a:t>
            </a:r>
            <a:r>
              <a:rPr lang="en-US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target-list </a:t>
            </a:r>
            <a:r>
              <a:rPr lang="en-US" sz="2800" dirty="0" smtClean="0"/>
              <a:t>and </a:t>
            </a:r>
            <a:r>
              <a:rPr lang="en-US" sz="2800" dirty="0"/>
              <a:t>return the result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964927" y="1679986"/>
            <a:ext cx="3214146" cy="10069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[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DISTINCT] </a:t>
            </a:r>
            <a:r>
              <a:rPr lang="en-US" sz="12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target-list</a:t>
            </a:r>
          </a:p>
          <a:p>
            <a:pPr algn="l">
              <a:buClr>
                <a:srgbClr val="92D050"/>
              </a:buClr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relation-list</a:t>
            </a:r>
            <a:endParaRPr lang="en-US" sz="1200" b="1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[WHERE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algn="l">
              <a:buClr>
                <a:srgbClr val="92D050"/>
              </a:buClr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GROUP BY  </a:t>
            </a: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grouping-list</a:t>
            </a:r>
            <a:endParaRPr lang="en-US" sz="12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HAVING    </a:t>
            </a:r>
            <a:r>
              <a:rPr lang="en-US" sz="1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group-condition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06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NULL: The Hairy Beast</a:t>
            </a:r>
            <a:br>
              <a:rPr lang="en-US" dirty="0" smtClean="0"/>
            </a:br>
            <a:r>
              <a:rPr lang="en-US" dirty="0"/>
              <a:t>(</a:t>
            </a:r>
            <a:r>
              <a:rPr lang="en-US" dirty="0" smtClean="0"/>
              <a:t>Revisited)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3200" dirty="0" smtClean="0"/>
              <a:t>A special value which signifies one of the following: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Nonexistent value</a:t>
            </a:r>
          </a:p>
          <a:p>
            <a:pPr lvl="2"/>
            <a:r>
              <a:rPr lang="en-US" sz="2400" dirty="0" smtClean="0"/>
              <a:t>e.g. a Student has not declared a Major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Missing value</a:t>
            </a:r>
            <a:endParaRPr lang="en-US" dirty="0" smtClean="0"/>
          </a:p>
          <a:p>
            <a:pPr lvl="2"/>
            <a:r>
              <a:rPr lang="en-US" sz="2400" dirty="0" smtClean="0"/>
              <a:t>e.g. a Student has not entered their Height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Not applicable</a:t>
            </a:r>
          </a:p>
          <a:p>
            <a:pPr lvl="2"/>
            <a:r>
              <a:rPr lang="en-US" sz="2400" dirty="0" smtClean="0"/>
              <a:t>e.g. a single-family Home does not have an </a:t>
            </a:r>
            <a:r>
              <a:rPr lang="en-US" sz="2400" dirty="0" err="1" smtClean="0"/>
              <a:t>AptNo</a:t>
            </a:r>
            <a:endParaRPr lang="en-US" sz="2400" dirty="0" smtClean="0"/>
          </a:p>
          <a:p>
            <a:r>
              <a:rPr lang="en-US" sz="3200" dirty="0" smtClean="0"/>
              <a:t>NULL does not mean 0, “” or </a:t>
            </a:r>
            <a:r>
              <a:rPr lang="en-US" sz="3200" dirty="0" err="1" smtClean="0"/>
              <a:t>NaN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NULL ≠ NULL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0" y="2678860"/>
          <a:ext cx="2766192" cy="3352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96735"/>
                <a:gridCol w="1015441"/>
                <a:gridCol w="434208"/>
                <a:gridCol w="819808"/>
              </a:tblGrid>
              <a:tr h="207963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824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Fernando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19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NULL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67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NULL and Simple Predicates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43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406159"/>
              </p:ext>
            </p:extLst>
          </p:nvPr>
        </p:nvGraphicFramePr>
        <p:xfrm>
          <a:off x="5055752" y="1900594"/>
          <a:ext cx="3465174" cy="1828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96746"/>
                <a:gridCol w="1055612"/>
                <a:gridCol w="756408"/>
                <a:gridCol w="75640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NULL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979358" y="1567391"/>
            <a:ext cx="990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600" b="1" dirty="0"/>
          </a:p>
        </p:txBody>
      </p:sp>
      <p:sp>
        <p:nvSpPr>
          <p:cNvPr id="9" name="Down Arrow 8"/>
          <p:cNvSpPr/>
          <p:nvPr/>
        </p:nvSpPr>
        <p:spPr>
          <a:xfrm>
            <a:off x="5146771" y="3927737"/>
            <a:ext cx="880947" cy="641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250879"/>
              </p:ext>
            </p:extLst>
          </p:nvPr>
        </p:nvGraphicFramePr>
        <p:xfrm>
          <a:off x="5059438" y="4675733"/>
          <a:ext cx="1055612" cy="9144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55612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628650" y="3587515"/>
            <a:ext cx="3920201" cy="12970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SELECT Name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Student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WHERE Major = ‘CS’;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8245" y="1886697"/>
            <a:ext cx="3870606" cy="1384995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What are </a:t>
            </a:r>
            <a:r>
              <a:rPr lang="en-US" sz="2800" dirty="0">
                <a:latin typeface="Linux Libertine" charset="0"/>
                <a:ea typeface="Linux Libertine" charset="0"/>
                <a:cs typeface="Linux Libertine" charset="0"/>
              </a:rPr>
              <a:t>the </a:t>
            </a:r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Names of all Students who </a:t>
            </a:r>
            <a:r>
              <a:rPr lang="en-US" sz="2800" smtClean="0">
                <a:latin typeface="Linux Libertine" charset="0"/>
                <a:ea typeface="Linux Libertine" charset="0"/>
                <a:cs typeface="Linux Libertine" charset="0"/>
              </a:rPr>
              <a:t>have declared a CS Major?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755039" y="2799060"/>
            <a:ext cx="760311" cy="331470"/>
          </a:xfrm>
          <a:prstGeom prst="round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457950" y="4209603"/>
            <a:ext cx="2188339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NULL values “fail” to satisfy the condition due </a:t>
            </a:r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to ambiguity.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6" name="Straight Connector 15"/>
          <p:cNvCxnSpPr>
            <a:endCxn id="13" idx="2"/>
          </p:cNvCxnSpPr>
          <p:nvPr/>
        </p:nvCxnSpPr>
        <p:spPr>
          <a:xfrm flipV="1">
            <a:off x="7963382" y="3130530"/>
            <a:ext cx="171813" cy="1079073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86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3" grpId="1" animBg="1"/>
      <p:bldP spid="1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NULL and Complicated Predicates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406159"/>
              </p:ext>
            </p:extLst>
          </p:nvPr>
        </p:nvGraphicFramePr>
        <p:xfrm>
          <a:off x="5055752" y="1900594"/>
          <a:ext cx="3465174" cy="1828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96746"/>
                <a:gridCol w="1055612"/>
                <a:gridCol w="756408"/>
                <a:gridCol w="75640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NULL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979358" y="1567391"/>
            <a:ext cx="990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600" b="1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28143" y="3835931"/>
            <a:ext cx="4088395" cy="16388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SELECT Name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Student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WHERE Major = ‘CS’ OR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Class = 21;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8245" y="1886697"/>
            <a:ext cx="3870606" cy="1815882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What are </a:t>
            </a:r>
            <a:r>
              <a:rPr lang="en-US" sz="2800" dirty="0">
                <a:latin typeface="Linux Libertine" charset="0"/>
                <a:ea typeface="Linux Libertine" charset="0"/>
                <a:cs typeface="Linux Libertine" charset="0"/>
              </a:rPr>
              <a:t>the </a:t>
            </a:r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Names of all Students who have declared a CS Major or are in Class 21?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55752" y="4808394"/>
            <a:ext cx="2259448" cy="70788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What would the result set look like?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02685" y="2799060"/>
            <a:ext cx="1512666" cy="331470"/>
          </a:xfrm>
          <a:prstGeom prst="round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6457950" y="3130530"/>
            <a:ext cx="1100318" cy="1677865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34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Binary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Familiar, two-valued logic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206888"/>
              </p:ext>
            </p:extLst>
          </p:nvPr>
        </p:nvGraphicFramePr>
        <p:xfrm>
          <a:off x="2278917" y="3819293"/>
          <a:ext cx="4586165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015"/>
                <a:gridCol w="1565110"/>
                <a:gridCol w="16080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AND</a:t>
                      </a:r>
                      <a:endParaRPr lang="en-US" sz="2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586526"/>
              </p:ext>
            </p:extLst>
          </p:nvPr>
        </p:nvGraphicFramePr>
        <p:xfrm>
          <a:off x="2278917" y="2451185"/>
          <a:ext cx="4586165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015"/>
                <a:gridCol w="1565110"/>
                <a:gridCol w="16080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OR</a:t>
                      </a:r>
                      <a:endParaRPr lang="en-US" sz="2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75454"/>
              </p:ext>
            </p:extLst>
          </p:nvPr>
        </p:nvGraphicFramePr>
        <p:xfrm>
          <a:off x="2278917" y="5187401"/>
          <a:ext cx="4586165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015"/>
                <a:gridCol w="1565110"/>
                <a:gridCol w="16080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NOT</a:t>
                      </a:r>
                      <a:endParaRPr lang="en-US" sz="2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739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Ternary Logic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46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81870"/>
              </p:ext>
            </p:extLst>
          </p:nvPr>
        </p:nvGraphicFramePr>
        <p:xfrm>
          <a:off x="1598334" y="3553293"/>
          <a:ext cx="6087254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957"/>
                <a:gridCol w="1516284"/>
                <a:gridCol w="1597306"/>
                <a:gridCol w="150470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AND</a:t>
                      </a:r>
                      <a:endParaRPr lang="en-US" sz="2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UNKNOWN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UNKNOWN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UNKNOWN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UNKNOWN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UNKNOWN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386773"/>
              </p:ext>
            </p:extLst>
          </p:nvPr>
        </p:nvGraphicFramePr>
        <p:xfrm>
          <a:off x="1597305" y="1861190"/>
          <a:ext cx="6088283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9986"/>
                <a:gridCol w="1527858"/>
                <a:gridCol w="1585732"/>
                <a:gridCol w="150470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OR</a:t>
                      </a:r>
                      <a:endParaRPr lang="en-US" sz="2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UNKNOWN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UNKNOWN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UNKNOWN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UNKNOWN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UNKNOWN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32205"/>
              </p:ext>
            </p:extLst>
          </p:nvPr>
        </p:nvGraphicFramePr>
        <p:xfrm>
          <a:off x="1597304" y="5245396"/>
          <a:ext cx="6088283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562"/>
                <a:gridCol w="1504709"/>
                <a:gridCol w="1597306"/>
                <a:gridCol w="150470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NOT</a:t>
                      </a:r>
                      <a:endParaRPr lang="en-US" sz="2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UNKNOWN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UNKNOWN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28650" y="1685104"/>
            <a:ext cx="2877502" cy="10156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Predicates including NULLs would 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be evaluated to UNKNOWN.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1" name="Straight Connector 10"/>
          <p:cNvCxnSpPr>
            <a:stCxn id="10" idx="2"/>
            <a:endCxn id="12" idx="0"/>
          </p:cNvCxnSpPr>
          <p:nvPr/>
        </p:nvCxnSpPr>
        <p:spPr>
          <a:xfrm>
            <a:off x="2067401" y="2700767"/>
            <a:ext cx="253322" cy="368315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1597304" y="3069082"/>
            <a:ext cx="1446838" cy="345449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51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 animBg="1"/>
      <p:bldP spid="10" grpId="2" animBg="1"/>
      <p:bldP spid="12" grpId="1" animBg="1"/>
      <p:bldP spid="12" grpId="2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NULL and Complicated Predicates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055752" y="1900594"/>
          <a:ext cx="3465174" cy="1828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96746"/>
                <a:gridCol w="1055612"/>
                <a:gridCol w="756408"/>
                <a:gridCol w="75640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NULL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979358" y="1567391"/>
            <a:ext cx="990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600" b="1" dirty="0"/>
          </a:p>
        </p:txBody>
      </p:sp>
      <p:sp>
        <p:nvSpPr>
          <p:cNvPr id="9" name="Down Arrow 8"/>
          <p:cNvSpPr/>
          <p:nvPr/>
        </p:nvSpPr>
        <p:spPr>
          <a:xfrm>
            <a:off x="5146771" y="3927737"/>
            <a:ext cx="880947" cy="641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28143" y="3835931"/>
            <a:ext cx="4088395" cy="16388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SELECT Name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Student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WHERE Major = ‘CS’ OR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Class = 21;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8245" y="1886697"/>
            <a:ext cx="3870606" cy="1815882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What are </a:t>
            </a:r>
            <a:r>
              <a:rPr lang="en-US" sz="2800" dirty="0">
                <a:latin typeface="Linux Libertine" charset="0"/>
                <a:ea typeface="Linux Libertine" charset="0"/>
                <a:cs typeface="Linux Libertine" charset="0"/>
              </a:rPr>
              <a:t>the </a:t>
            </a:r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Names of all Students who have declared a CS Major or are in Class 21?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023649"/>
              </p:ext>
            </p:extLst>
          </p:nvPr>
        </p:nvGraphicFramePr>
        <p:xfrm>
          <a:off x="5059438" y="4767808"/>
          <a:ext cx="1055612" cy="1219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55612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59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NULL and Complicated Predicates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055752" y="1900594"/>
          <a:ext cx="3465174" cy="1828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96746"/>
                <a:gridCol w="1055612"/>
                <a:gridCol w="756408"/>
                <a:gridCol w="75640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NULL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979358" y="1567391"/>
            <a:ext cx="990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600" b="1" dirty="0"/>
          </a:p>
        </p:txBody>
      </p:sp>
      <p:sp>
        <p:nvSpPr>
          <p:cNvPr id="9" name="Down Arrow 8"/>
          <p:cNvSpPr/>
          <p:nvPr/>
        </p:nvSpPr>
        <p:spPr>
          <a:xfrm>
            <a:off x="5146771" y="3927737"/>
            <a:ext cx="880947" cy="47064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28650" y="3130086"/>
            <a:ext cx="4088395" cy="16388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SELECT Name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Student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WHERE Major = ‘CS’ OR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Major &lt;&gt; ‘CS’;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641665"/>
              </p:ext>
            </p:extLst>
          </p:nvPr>
        </p:nvGraphicFramePr>
        <p:xfrm>
          <a:off x="5059438" y="4596723"/>
          <a:ext cx="1055612" cy="1524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55612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3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254" y="4321276"/>
            <a:ext cx="411297" cy="3084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528" y="4521664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8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3500" dirty="0" smtClean="0"/>
              <a:t>Basis SELECT</a:t>
            </a:r>
          </a:p>
          <a:p>
            <a:pPr lvl="1">
              <a:lnSpc>
                <a:spcPct val="100000"/>
              </a:lnSpc>
            </a:pPr>
            <a:r>
              <a:rPr lang="en-US" sz="3100" dirty="0" smtClean="0"/>
              <a:t>SELECT *, a</a:t>
            </a:r>
            <a:r>
              <a:rPr lang="en-US" sz="3500" dirty="0" smtClean="0"/>
              <a:t>rithmetic expressions, LIKE, ORDER BY, LIMIT</a:t>
            </a:r>
          </a:p>
          <a:p>
            <a:pPr>
              <a:lnSpc>
                <a:spcPct val="100000"/>
              </a:lnSpc>
            </a:pPr>
            <a:r>
              <a:rPr lang="en-US" sz="3900" dirty="0" smtClean="0"/>
              <a:t>Multi-relation queries</a:t>
            </a:r>
          </a:p>
          <a:p>
            <a:pPr>
              <a:lnSpc>
                <a:spcPct val="100000"/>
              </a:lnSpc>
            </a:pPr>
            <a:r>
              <a:rPr lang="en-US" sz="3900" dirty="0" smtClean="0"/>
              <a:t>Aliases</a:t>
            </a:r>
          </a:p>
          <a:p>
            <a:pPr>
              <a:lnSpc>
                <a:spcPct val="100000"/>
              </a:lnSpc>
            </a:pPr>
            <a:r>
              <a:rPr lang="en-US" sz="3900" dirty="0" smtClean="0"/>
              <a:t>Set and bag operations</a:t>
            </a:r>
          </a:p>
          <a:p>
            <a:pPr>
              <a:lnSpc>
                <a:spcPct val="100000"/>
              </a:lnSpc>
            </a:pPr>
            <a:r>
              <a:rPr lang="en-US" sz="3900" dirty="0" smtClean="0"/>
              <a:t>Nested queries and </a:t>
            </a:r>
            <a:r>
              <a:rPr lang="en-US" sz="3900" dirty="0" err="1" smtClean="0"/>
              <a:t>unnesting</a:t>
            </a:r>
            <a:endParaRPr lang="en-US" sz="3900" dirty="0" smtClean="0"/>
          </a:p>
          <a:p>
            <a:pPr>
              <a:lnSpc>
                <a:spcPct val="100000"/>
              </a:lnSpc>
            </a:pPr>
            <a:r>
              <a:rPr lang="en-US" sz="3900" dirty="0" smtClean="0"/>
              <a:t>Set comparison operators</a:t>
            </a:r>
          </a:p>
          <a:p>
            <a:pPr lvl="1">
              <a:lnSpc>
                <a:spcPct val="100000"/>
              </a:lnSpc>
            </a:pPr>
            <a:r>
              <a:rPr lang="en-US" sz="3500" dirty="0" smtClean="0"/>
              <a:t>(NOT) IN, (NOT) EXISTS, (NOT) UNIQUE, </a:t>
            </a:r>
            <a:r>
              <a:rPr lang="en-US" sz="3500" i="1" dirty="0" smtClean="0"/>
              <a:t>op</a:t>
            </a:r>
            <a:r>
              <a:rPr lang="en-US" sz="3500" dirty="0" smtClean="0"/>
              <a:t> ANY, </a:t>
            </a:r>
            <a:r>
              <a:rPr lang="en-US" sz="3500" i="1" dirty="0" smtClean="0"/>
              <a:t>op</a:t>
            </a:r>
            <a:r>
              <a:rPr lang="en-US" sz="3500" dirty="0" smtClean="0"/>
              <a:t> ALL (</a:t>
            </a:r>
            <a:r>
              <a:rPr lang="en-US" sz="3500" i="1" dirty="0" smtClean="0"/>
              <a:t>op</a:t>
            </a:r>
            <a:r>
              <a:rPr lang="en-US" sz="3500" dirty="0" smtClean="0"/>
              <a:t> ∈ {</a:t>
            </a:r>
            <a:r>
              <a:rPr lang="mr-IN" sz="3500" dirty="0" smtClean="0"/>
              <a:t>=, </a:t>
            </a:r>
            <a:r>
              <a:rPr lang="mr-IN" sz="3500" dirty="0"/>
              <a:t>&lt;&gt;, &gt;, &gt;=, </a:t>
            </a:r>
            <a:r>
              <a:rPr lang="mr-IN" sz="3500" dirty="0" smtClean="0"/>
              <a:t>&lt;, &lt;=</a:t>
            </a:r>
            <a:r>
              <a:rPr lang="en-US" sz="3500" dirty="0" smtClean="0"/>
              <a:t>})</a:t>
            </a:r>
          </a:p>
          <a:p>
            <a:pPr>
              <a:lnSpc>
                <a:spcPct val="100000"/>
              </a:lnSpc>
            </a:pPr>
            <a:r>
              <a:rPr lang="en-US" sz="3900" dirty="0" smtClean="0"/>
              <a:t>Aggregates</a:t>
            </a:r>
          </a:p>
          <a:p>
            <a:pPr lvl="1">
              <a:lnSpc>
                <a:spcPct val="100000"/>
              </a:lnSpc>
            </a:pPr>
            <a:r>
              <a:rPr lang="en-US" sz="3500" dirty="0" smtClean="0"/>
              <a:t>SUM, </a:t>
            </a:r>
            <a:r>
              <a:rPr lang="en-US" sz="3500" dirty="0"/>
              <a:t>AVG, </a:t>
            </a:r>
            <a:r>
              <a:rPr lang="en-US" sz="3500" dirty="0" smtClean="0"/>
              <a:t>COUNT, MIN, MAX</a:t>
            </a:r>
          </a:p>
          <a:p>
            <a:pPr lvl="1">
              <a:lnSpc>
                <a:spcPct val="100000"/>
              </a:lnSpc>
            </a:pPr>
            <a:r>
              <a:rPr lang="en-US" sz="3500" dirty="0" smtClean="0"/>
              <a:t>GROUP BY </a:t>
            </a:r>
            <a:r>
              <a:rPr lang="mr-IN" sz="3500" dirty="0" smtClean="0"/>
              <a:t>…</a:t>
            </a:r>
            <a:r>
              <a:rPr lang="en-US" sz="3500" dirty="0" smtClean="0"/>
              <a:t> HAVING</a:t>
            </a:r>
          </a:p>
          <a:p>
            <a:pPr>
              <a:lnSpc>
                <a:spcPct val="100000"/>
              </a:lnSpc>
            </a:pPr>
            <a:r>
              <a:rPr lang="en-US" sz="3900" dirty="0" smtClean="0"/>
              <a:t>NULL and ternary logic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2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3500" dirty="0" smtClean="0"/>
              <a:t>General form</a:t>
            </a:r>
          </a:p>
          <a:p>
            <a:pPr>
              <a:lnSpc>
                <a:spcPct val="100000"/>
              </a:lnSpc>
            </a:pPr>
            <a:endParaRPr lang="en-US" sz="3500" dirty="0" smtClean="0"/>
          </a:p>
          <a:p>
            <a:pPr>
              <a:lnSpc>
                <a:spcPct val="100000"/>
              </a:lnSpc>
            </a:pPr>
            <a:endParaRPr lang="en-US" sz="3500" dirty="0"/>
          </a:p>
          <a:p>
            <a:pPr>
              <a:lnSpc>
                <a:spcPct val="100000"/>
              </a:lnSpc>
            </a:pPr>
            <a:r>
              <a:rPr lang="en-US" sz="3500" dirty="0"/>
              <a:t>Natural language semantics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sz="3200" dirty="0"/>
              <a:t>Start with the </a:t>
            </a:r>
            <a:r>
              <a:rPr lang="en-US" sz="3200" i="1" dirty="0"/>
              <a:t>Cartesian product</a:t>
            </a:r>
            <a:r>
              <a:rPr lang="en-US" sz="3200" dirty="0"/>
              <a:t>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>
                <a:solidFill>
                  <a:srgbClr val="FFC000"/>
                </a:solidFill>
                <a:latin typeface="Courier New" pitchFamily="49" charset="0"/>
                <a:ea typeface="+mj-ea"/>
                <a:cs typeface="Courier New" pitchFamily="49" charset="0"/>
              </a:rPr>
              <a:t>R1</a:t>
            </a:r>
            <a:r>
              <a:rPr lang="en-US" sz="3200" dirty="0" smtClean="0">
                <a:latin typeface="Courier New" pitchFamily="49" charset="0"/>
                <a:ea typeface="+mj-ea"/>
                <a:cs typeface="Courier New" pitchFamily="49" charset="0"/>
              </a:rPr>
              <a:t>×</a:t>
            </a:r>
            <a:r>
              <a:rPr lang="en-US" sz="3200" dirty="0" smtClean="0">
                <a:solidFill>
                  <a:srgbClr val="FFC000"/>
                </a:solidFill>
                <a:latin typeface="Courier New" pitchFamily="49" charset="0"/>
                <a:ea typeface="+mj-ea"/>
                <a:cs typeface="Courier New" pitchFamily="49" charset="0"/>
              </a:rPr>
              <a:t>R2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×</a:t>
            </a:r>
            <a:r>
              <a:rPr lang="mr-IN" sz="3200" dirty="0" smtClean="0">
                <a:latin typeface="Courier New" pitchFamily="49" charset="0"/>
                <a:ea typeface="+mj-ea"/>
                <a:cs typeface="Courier New" pitchFamily="49" charset="0"/>
              </a:rPr>
              <a:t>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×</a:t>
            </a:r>
            <a:r>
              <a:rPr lang="en-US" sz="3200" dirty="0" smtClean="0">
                <a:solidFill>
                  <a:srgbClr val="FFC000"/>
                </a:solidFill>
                <a:latin typeface="Courier New" pitchFamily="49" charset="0"/>
                <a:ea typeface="+mj-ea"/>
                <a:cs typeface="Courier New" pitchFamily="49" charset="0"/>
              </a:rPr>
              <a:t>Rn</a:t>
            </a:r>
            <a:endParaRPr lang="en-US" sz="3200" dirty="0">
              <a:solidFill>
                <a:srgbClr val="FFC000"/>
              </a:solidFill>
            </a:endParaRP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sz="3200" dirty="0"/>
              <a:t>Apply the selection </a:t>
            </a:r>
            <a:r>
              <a:rPr lang="en-US" sz="3200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conditions</a:t>
            </a: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 smtClean="0"/>
              <a:t>from </a:t>
            </a:r>
            <a:r>
              <a:rPr lang="en-US" sz="3200" dirty="0"/>
              <a:t>the WHERE </a:t>
            </a:r>
            <a:r>
              <a:rPr lang="en-US" sz="3200" dirty="0" smtClean="0"/>
              <a:t>clause</a:t>
            </a:r>
            <a:endParaRPr lang="en-US" sz="3200" dirty="0"/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sz="3200" dirty="0"/>
              <a:t>Project </a:t>
            </a:r>
            <a:r>
              <a:rPr lang="en-US" sz="3200" dirty="0" smtClean="0"/>
              <a:t>the results onto </a:t>
            </a:r>
            <a:r>
              <a:rPr lang="en-US" sz="3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a1,a2,…,</a:t>
            </a:r>
            <a:r>
              <a:rPr lang="en-US" sz="32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ak</a:t>
            </a:r>
            <a:endParaRPr lang="en-US" sz="32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endParaRPr lang="en-US" sz="35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Recap: Multi-relation Queries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</a:t>
            </a:fld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009185" y="2307234"/>
            <a:ext cx="7125629" cy="12500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a1, a2, …, </a:t>
            </a:r>
            <a:r>
              <a:rPr lang="en-US" sz="2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ak</a:t>
            </a:r>
            <a:endParaRPr lang="en-US" sz="2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R1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x1, </a:t>
            </a:r>
            <a:r>
              <a:rPr lang="en-US" sz="24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R2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x2, …, </a:t>
            </a:r>
            <a:r>
              <a:rPr lang="en-US" sz="24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Rn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xn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&lt;conditions&gt;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39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More DDL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Delete a table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3600" dirty="0" smtClean="0"/>
              <a:t>Modify a table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Add a new column</a:t>
            </a:r>
          </a:p>
          <a:p>
            <a:pPr lvl="1">
              <a:lnSpc>
                <a:spcPct val="100000"/>
              </a:lnSpc>
            </a:pP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Delete a column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en-US" sz="3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50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32030" y="4128908"/>
            <a:ext cx="7106855" cy="8945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ALTER TABLE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User</a:t>
            </a:r>
          </a:p>
          <a:p>
            <a:pPr algn="l">
              <a:buClr>
                <a:srgbClr val="92D050"/>
              </a:buClr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ADD COLUMN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Weight INT CHECK (Weight &lt; 1000);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632030" y="5260025"/>
            <a:ext cx="3652535" cy="8945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ALTER TABLE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User</a:t>
            </a:r>
          </a:p>
          <a:p>
            <a:pPr algn="l">
              <a:buClr>
                <a:srgbClr val="92D050"/>
              </a:buClr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DROP COLUMN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Weight;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319272" y="2532245"/>
            <a:ext cx="3843036" cy="5144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DROP TABLE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User;</a:t>
            </a:r>
          </a:p>
        </p:txBody>
      </p:sp>
    </p:spTree>
    <p:extLst>
      <p:ext uri="{BB962C8B-B14F-4D97-AF65-F5344CB8AC3E}">
        <p14:creationId xmlns:p14="http://schemas.microsoft.com/office/powerpoint/2010/main" val="1260768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More DDL: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Declare (</a:t>
            </a:r>
            <a:r>
              <a:rPr lang="en-US" sz="3600" i="1" dirty="0" smtClean="0"/>
              <a:t>alternate</a:t>
            </a:r>
            <a:r>
              <a:rPr lang="en-US" sz="3600" dirty="0" smtClean="0"/>
              <a:t>) key constraints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51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90600" y="2518098"/>
            <a:ext cx="7162800" cy="3352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CREATE TABLE User (</a:t>
            </a:r>
          </a:p>
          <a:p>
            <a:pPr algn="l">
              <a:buClr>
                <a:srgbClr val="92D050"/>
              </a:buClr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UID CHAR(20),</a:t>
            </a:r>
          </a:p>
          <a:p>
            <a:pPr algn="l">
              <a:buClr>
                <a:srgbClr val="92D050"/>
              </a:buClr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Name CHAR(50),</a:t>
            </a:r>
          </a:p>
          <a:p>
            <a:pPr algn="l">
              <a:buClr>
                <a:srgbClr val="92D050"/>
              </a:buClr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	Age INTEGER,</a:t>
            </a:r>
          </a:p>
          <a:p>
            <a:pPr algn="l">
              <a:buClr>
                <a:srgbClr val="92D050"/>
              </a:buClr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SSN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INTEGER,</a:t>
            </a:r>
          </a:p>
          <a:p>
            <a:pPr algn="l">
              <a:buClr>
                <a:srgbClr val="92D050"/>
              </a:buClr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PRIMARY KEY (UID),</a:t>
            </a:r>
          </a:p>
          <a:p>
            <a:pPr algn="l">
              <a:buClr>
                <a:srgbClr val="92D050"/>
              </a:buClr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UNIQUE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(SSN));</a:t>
            </a:r>
          </a:p>
        </p:txBody>
      </p:sp>
    </p:spTree>
    <p:extLst>
      <p:ext uri="{BB962C8B-B14F-4D97-AF65-F5344CB8AC3E}">
        <p14:creationId xmlns:p14="http://schemas.microsoft.com/office/powerpoint/2010/main" val="76903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More DDL: Constraints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Integrity constraints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52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90600" y="2518098"/>
            <a:ext cx="7162800" cy="3352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CREATE TABLE User (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UID CHAR(20),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Name CHAR(50),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Age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INTEGER,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SSN INTEGER </a:t>
            </a:r>
          </a:p>
          <a:p>
            <a:pPr algn="l">
              <a:buClr>
                <a:srgbClr val="92D050"/>
              </a:buClr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CHECK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(SSN &lt; 1000000000),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PRIMARY KEY (UID),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UNIQUE (SSN);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98710" y="2624838"/>
            <a:ext cx="2835665" cy="156966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A CHECK is checked (!) when a value for the attribute is inserted </a:t>
            </a:r>
            <a:r>
              <a:rPr lang="en-US" sz="2400" smtClean="0">
                <a:latin typeface="Linux Libertine" charset="0"/>
                <a:ea typeface="Linux Libertine" charset="0"/>
                <a:cs typeface="Linux Libertine" charset="0"/>
              </a:rPr>
              <a:t>or updated.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69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More DDL: Constraints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Integrity constraints (cont.)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53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90600" y="2518098"/>
            <a:ext cx="7162800" cy="3352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CREATE TABLE User (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UID CHAR(20),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Name CHAR(50),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Age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INTEGER,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SSN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INTEGER,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PRIMARY KEY (UID),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UNIQUE (SSN),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CHECK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(Age &gt;= 0 AND Age &lt;= 150);</a:t>
            </a:r>
          </a:p>
        </p:txBody>
      </p:sp>
    </p:spTree>
    <p:extLst>
      <p:ext uri="{BB962C8B-B14F-4D97-AF65-F5344CB8AC3E}">
        <p14:creationId xmlns:p14="http://schemas.microsoft.com/office/powerpoint/2010/main" val="11174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More DDL: Constraints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Named integrity constraints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54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8650" y="2545724"/>
            <a:ext cx="7886700" cy="31813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CREATE TABLE Event (</a:t>
            </a: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EID CHAR(20), Name CHAR(50), Location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CHAR(50)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StartDT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DATE,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EndDT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DATE, Description CHAR(100),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CreatorUID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CHAR(20) NOT NULL,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CreateDT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DATE,</a:t>
            </a: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PRIMARY KEY (EID), </a:t>
            </a: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FOREIGN KEY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CreatorUID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 REFERENCES User(UID)</a:t>
            </a: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CONSTRAINT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CreatorAgeConstr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CHECK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(18 &lt;= (SELECT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U.Age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 FROM User AS U</a:t>
            </a: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 WHERE U.UID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Event.CreatorUID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42906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 smtClean="0"/>
              <a:t>Another mechanism to declare constraints which span multiple relations</a:t>
            </a:r>
          </a:p>
          <a:p>
            <a:pPr>
              <a:lnSpc>
                <a:spcPct val="100000"/>
              </a:lnSpc>
            </a:pPr>
            <a:endParaRPr lang="en-US" sz="3400" dirty="0"/>
          </a:p>
          <a:p>
            <a:pPr>
              <a:lnSpc>
                <a:spcPct val="100000"/>
              </a:lnSpc>
            </a:pPr>
            <a:endParaRPr lang="en-US" sz="3400" dirty="0" smtClean="0"/>
          </a:p>
          <a:p>
            <a:pPr>
              <a:lnSpc>
                <a:spcPct val="100000"/>
              </a:lnSpc>
            </a:pPr>
            <a:endParaRPr lang="en-US" sz="3400" dirty="0"/>
          </a:p>
          <a:p>
            <a:pPr>
              <a:lnSpc>
                <a:spcPct val="100000"/>
              </a:lnSpc>
            </a:pPr>
            <a:r>
              <a:rPr lang="en-US" sz="3400" dirty="0" smtClean="0"/>
              <a:t>In principle, checked every time any relation </a:t>
            </a:r>
            <a:r>
              <a:rPr lang="en-US" sz="3400" dirty="0" smtClean="0"/>
              <a:t>in database </a:t>
            </a:r>
            <a:r>
              <a:rPr lang="en-US" sz="3400" dirty="0" smtClean="0"/>
              <a:t>is modified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55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13718" y="3000517"/>
            <a:ext cx="7716563" cy="20804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CREATE ASSERTION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MoreStudsThanProfs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CHECK (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(SELECT COUNT(*) FROM Professor) &lt;=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(SELECT COUNT(*) FROM Student)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155981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Assertions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In reality, DBMSs are more clever and check only if the assertion can be violated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e.g. the above assertions does not need to be checked if we only change the age of a </a:t>
            </a:r>
            <a:r>
              <a:rPr lang="en-US" sz="3000" dirty="0" smtClean="0"/>
              <a:t>Student</a:t>
            </a:r>
          </a:p>
          <a:p>
            <a:pPr>
              <a:lnSpc>
                <a:spcPct val="100000"/>
              </a:lnSpc>
            </a:pPr>
            <a:r>
              <a:rPr lang="en-US" sz="3400" dirty="0" smtClean="0"/>
              <a:t>However, it is not trivial to find out only the assertions that could possibly have been violated upon every update to the database</a:t>
            </a:r>
            <a:endParaRPr lang="en-US" sz="3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6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 smtClean="0"/>
              <a:t>A more general and comprehensive tool to enforce integrity constraints and more!</a:t>
            </a:r>
          </a:p>
          <a:p>
            <a:pPr>
              <a:lnSpc>
                <a:spcPct val="100000"/>
              </a:lnSpc>
            </a:pPr>
            <a:r>
              <a:rPr lang="en-US" sz="3400" dirty="0" smtClean="0"/>
              <a:t>Follows </a:t>
            </a:r>
            <a:r>
              <a:rPr lang="en-US" sz="3400" dirty="0" smtClean="0"/>
              <a:t>a </a:t>
            </a:r>
            <a:r>
              <a:rPr lang="en-US" sz="3400" i="1" dirty="0" smtClean="0"/>
              <a:t>Event-Condition-Action</a:t>
            </a:r>
            <a:r>
              <a:rPr lang="en-US" sz="3400" dirty="0" smtClean="0"/>
              <a:t> model</a:t>
            </a:r>
          </a:p>
          <a:p>
            <a:pPr lvl="1">
              <a:lnSpc>
                <a:spcPct val="100000"/>
              </a:lnSpc>
            </a:pPr>
            <a:r>
              <a:rPr lang="en-US" sz="3000" b="1" dirty="0" smtClean="0"/>
              <a:t>Event</a:t>
            </a:r>
            <a:r>
              <a:rPr lang="en-US" sz="3000" dirty="0" smtClean="0"/>
              <a:t>: what activates the trigger</a:t>
            </a:r>
          </a:p>
          <a:p>
            <a:pPr lvl="1">
              <a:lnSpc>
                <a:spcPct val="100000"/>
              </a:lnSpc>
            </a:pPr>
            <a:r>
              <a:rPr lang="en-US" sz="3000" b="1" dirty="0" smtClean="0"/>
              <a:t>Condition</a:t>
            </a:r>
            <a:r>
              <a:rPr lang="en-US" sz="3000" dirty="0" smtClean="0"/>
              <a:t>: when the trigger should be executed</a:t>
            </a:r>
          </a:p>
          <a:p>
            <a:pPr lvl="1">
              <a:lnSpc>
                <a:spcPct val="100000"/>
              </a:lnSpc>
            </a:pPr>
            <a:r>
              <a:rPr lang="en-US" sz="3000" b="1" dirty="0" smtClean="0"/>
              <a:t>Action</a:t>
            </a:r>
            <a:r>
              <a:rPr lang="en-US" sz="3000" dirty="0" smtClean="0"/>
              <a:t>: how the trigger operates</a:t>
            </a:r>
            <a:endParaRPr lang="en-US" sz="3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Example Trigger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58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1825624"/>
            <a:ext cx="7886700" cy="44302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CREATE TRIGGER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AddAgeTrig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BEFORE INSERT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ON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Student</a:t>
            </a:r>
          </a:p>
          <a:p>
            <a:pPr algn="l">
              <a:buClr>
                <a:srgbClr val="92D050"/>
              </a:buClr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EACH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ROW</a:t>
            </a:r>
          </a:p>
          <a:p>
            <a:pPr algn="l">
              <a:buClr>
                <a:srgbClr val="92D050"/>
              </a:buClr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BEGIN</a:t>
            </a:r>
            <a:br>
              <a:rPr lang="en-US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SELECT RAISE(ABORT , ’Age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lt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average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')  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WHERE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NEW.Age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SELECT AVG(Age) FROM Student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);</a:t>
            </a:r>
          </a:p>
          <a:p>
            <a:pPr algn="l">
              <a:buClr>
                <a:srgbClr val="92D050"/>
              </a:buClr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52317" y="5227934"/>
            <a:ext cx="5439366" cy="83099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Don’t insert a Student whose Age is less than the average Age of </a:t>
            </a:r>
            <a:r>
              <a:rPr lang="en-US" sz="2400" smtClean="0">
                <a:latin typeface="Linux Libertine" charset="0"/>
                <a:ea typeface="Linux Libertine" charset="0"/>
                <a:cs typeface="Linux Libertine" charset="0"/>
              </a:rPr>
              <a:t>current Students.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83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Trigger General Syntax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59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1825624"/>
            <a:ext cx="7886700" cy="44302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CREATE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[OR REPLACE] TRIGGER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&lt;Trigger name&gt; </a:t>
            </a:r>
          </a:p>
          <a:p>
            <a:pPr algn="l">
              <a:buClr>
                <a:srgbClr val="92D050"/>
              </a:buClr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{BEFORE |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AFTER | INSTEAD OF} </a:t>
            </a:r>
          </a:p>
          <a:p>
            <a:pPr algn="l">
              <a:buClr>
                <a:srgbClr val="92D050"/>
              </a:buClr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{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INSERT | DELETE |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UPDATE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[OF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&lt;Columns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]} 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  ON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&lt;Table name&gt; 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[REFERENCING {OLD | NEW} {ROW | TABLE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>
              <a:buClr>
                <a:srgbClr val="92D050"/>
              </a:buClr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AS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&lt;Reference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name&gt;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] </a:t>
            </a:r>
          </a:p>
          <a:p>
            <a:pPr algn="l">
              <a:buClr>
                <a:srgbClr val="92D050"/>
              </a:buClr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[FOR EACH {ROW | STATEMENT}] </a:t>
            </a:r>
          </a:p>
          <a:p>
            <a:pPr algn="l">
              <a:buClr>
                <a:srgbClr val="92D050"/>
              </a:buClr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[WHEN (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search condition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)]</a:t>
            </a:r>
          </a:p>
          <a:p>
            <a:pPr algn="l">
              <a:buClr>
                <a:srgbClr val="92D050"/>
              </a:buClr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&lt;SQL statement&gt;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|</a:t>
            </a:r>
          </a:p>
          <a:p>
            <a:pPr algn="l">
              <a:buClr>
                <a:srgbClr val="92D050"/>
              </a:buClr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BEGIN [ATOMIC]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&lt;SQL statements&gt;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algn="l">
              <a:buClr>
                <a:srgbClr val="92D050"/>
              </a:buClr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8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Review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</a:t>
            </a:fld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628648" y="4459702"/>
            <a:ext cx="6612980" cy="18177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U.Name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FROM User U, Event E,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ParticipateIn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P</a:t>
            </a:r>
          </a:p>
          <a:p>
            <a:pPr algn="l"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WHERE U.UID = P.UID AND E.EID = P.EID AND</a:t>
            </a:r>
          </a:p>
          <a:p>
            <a:pPr algn="l">
              <a:buClr>
                <a:srgbClr val="92D050"/>
              </a:buClr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E.Name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LIKE ‘%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SuperBowl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%’ OR </a:t>
            </a:r>
          </a:p>
          <a:p>
            <a:pPr algn="l">
              <a:buClr>
                <a:srgbClr val="92D050"/>
              </a:buClr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E.Name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LIKE ‘%Super Bowl%’);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650" y="1656121"/>
            <a:ext cx="4408171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/>
              <a:t>User(</a:t>
            </a:r>
            <a:r>
              <a:rPr lang="en-US" u="sng" dirty="0" smtClean="0"/>
              <a:t>UID</a:t>
            </a:r>
            <a:r>
              <a:rPr lang="en-US" dirty="0" smtClean="0"/>
              <a:t>: </a:t>
            </a:r>
            <a:r>
              <a:rPr lang="en-US" dirty="0"/>
              <a:t>string, </a:t>
            </a:r>
            <a:r>
              <a:rPr lang="en-US" dirty="0" smtClean="0"/>
              <a:t>Name: string, Age: 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28650" y="2233325"/>
            <a:ext cx="7103419" cy="1015663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/>
              <a:t>Event(</a:t>
            </a:r>
            <a:r>
              <a:rPr lang="en-US" u="sng" dirty="0" smtClean="0"/>
              <a:t>EID</a:t>
            </a:r>
            <a:r>
              <a:rPr lang="en-US" dirty="0" smtClean="0"/>
              <a:t>: string, Name: </a:t>
            </a:r>
            <a:r>
              <a:rPr lang="en-US" dirty="0"/>
              <a:t>string, </a:t>
            </a:r>
            <a:r>
              <a:rPr lang="en-US" dirty="0" smtClean="0"/>
              <a:t>Location: string, </a:t>
            </a:r>
          </a:p>
          <a:p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err="1" smtClean="0"/>
              <a:t>StartDT</a:t>
            </a:r>
            <a:r>
              <a:rPr lang="en-US" dirty="0" smtClean="0"/>
              <a:t>: </a:t>
            </a:r>
            <a:r>
              <a:rPr lang="en-US" dirty="0" err="1" smtClean="0"/>
              <a:t>DateTime</a:t>
            </a:r>
            <a:r>
              <a:rPr lang="en-US" dirty="0" smtClean="0"/>
              <a:t>, </a:t>
            </a:r>
            <a:r>
              <a:rPr lang="en-US" dirty="0" err="1" smtClean="0"/>
              <a:t>EndDT</a:t>
            </a:r>
            <a:r>
              <a:rPr lang="en-US" dirty="0" smtClean="0"/>
              <a:t>: </a:t>
            </a:r>
            <a:r>
              <a:rPr lang="en-US" dirty="0" err="1" smtClean="0"/>
              <a:t>DateTime</a:t>
            </a:r>
            <a:r>
              <a:rPr lang="en-US" dirty="0" smtClean="0"/>
              <a:t>, Description: string, </a:t>
            </a:r>
          </a:p>
          <a:p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err="1" smtClean="0"/>
              <a:t>CreatorUID</a:t>
            </a:r>
            <a:r>
              <a:rPr lang="en-US" dirty="0"/>
              <a:t>: </a:t>
            </a:r>
            <a:r>
              <a:rPr lang="en-US" dirty="0" smtClean="0"/>
              <a:t>string, </a:t>
            </a:r>
            <a:r>
              <a:rPr lang="en-US" dirty="0" err="1" smtClean="0"/>
              <a:t>CreateDT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DateTime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28650" y="3426082"/>
            <a:ext cx="6248500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err="1" smtClean="0"/>
              <a:t>ParticipateIn</a:t>
            </a:r>
            <a:r>
              <a:rPr lang="en-US" dirty="0" smtClean="0"/>
              <a:t>(</a:t>
            </a:r>
            <a:r>
              <a:rPr lang="en-US" u="sng" dirty="0" smtClean="0"/>
              <a:t>EID</a:t>
            </a:r>
            <a:r>
              <a:rPr lang="en-US" dirty="0" smtClean="0"/>
              <a:t>: </a:t>
            </a:r>
            <a:r>
              <a:rPr lang="en-US" dirty="0"/>
              <a:t>string, </a:t>
            </a:r>
            <a:r>
              <a:rPr lang="en-US" u="sng" dirty="0" smtClean="0"/>
              <a:t>UID</a:t>
            </a:r>
            <a:r>
              <a:rPr lang="en-US" dirty="0" smtClean="0"/>
              <a:t>: string, RSVPDT: </a:t>
            </a:r>
            <a:r>
              <a:rPr lang="en-US" dirty="0" err="1" smtClean="0"/>
              <a:t>DateTime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8648" y="3986028"/>
            <a:ext cx="7886702" cy="36163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1750" dirty="0" smtClean="0">
                <a:latin typeface="Linux Libertine" charset="0"/>
                <a:ea typeface="Linux Libertine" charset="0"/>
                <a:cs typeface="Linux Libertine" charset="0"/>
              </a:rPr>
              <a:t>What are the Names of all </a:t>
            </a:r>
            <a:r>
              <a:rPr lang="en-US" sz="1750" dirty="0" smtClean="0">
                <a:latin typeface="Linux Libertine" charset="0"/>
                <a:ea typeface="Linux Libertine" charset="0"/>
                <a:cs typeface="Linux Libertine" charset="0"/>
              </a:rPr>
              <a:t>Users who have participated in some Super Bowl Event?</a:t>
            </a:r>
            <a:endParaRPr lang="en-US" sz="175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24" t="417" r="6876" b="-1"/>
          <a:stretch/>
        </p:blipFill>
        <p:spPr>
          <a:xfrm>
            <a:off x="7146076" y="4665252"/>
            <a:ext cx="1504359" cy="140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63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Triggers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3400" dirty="0"/>
              <a:t>“When” of the event</a:t>
            </a:r>
          </a:p>
          <a:p>
            <a:pPr lvl="1">
              <a:lnSpc>
                <a:spcPct val="120000"/>
              </a:lnSpc>
            </a:pPr>
            <a:r>
              <a:rPr lang="en-US" sz="2900" dirty="0"/>
              <a:t>BEFORE, AFTER, INSTEAD OF</a:t>
            </a:r>
          </a:p>
          <a:p>
            <a:pPr>
              <a:lnSpc>
                <a:spcPct val="120000"/>
              </a:lnSpc>
            </a:pPr>
            <a:r>
              <a:rPr lang="en-US" sz="3400" dirty="0"/>
              <a:t>“What” of the event</a:t>
            </a:r>
          </a:p>
          <a:p>
            <a:pPr lvl="1">
              <a:lnSpc>
                <a:spcPct val="120000"/>
              </a:lnSpc>
            </a:pPr>
            <a:r>
              <a:rPr lang="en-US" sz="2900" dirty="0"/>
              <a:t>INSERT, DELETE, UPDATE, UPDATE OF &lt;attribute&gt;</a:t>
            </a:r>
          </a:p>
          <a:p>
            <a:pPr>
              <a:lnSpc>
                <a:spcPct val="120000"/>
              </a:lnSpc>
            </a:pPr>
            <a:r>
              <a:rPr lang="en-US" sz="3400" dirty="0"/>
              <a:t>Action granularity</a:t>
            </a:r>
          </a:p>
          <a:p>
            <a:pPr lvl="1">
              <a:lnSpc>
                <a:spcPct val="120000"/>
              </a:lnSpc>
            </a:pPr>
            <a:r>
              <a:rPr lang="en-US" sz="2800" dirty="0"/>
              <a:t>FOR EACH ROW, FOR EACH STATEMENT</a:t>
            </a:r>
          </a:p>
          <a:p>
            <a:pPr>
              <a:lnSpc>
                <a:spcPct val="120000"/>
              </a:lnSpc>
            </a:pPr>
            <a:r>
              <a:rPr lang="en-US" sz="3400" dirty="0"/>
              <a:t>Referring to </a:t>
            </a:r>
            <a:r>
              <a:rPr lang="en-US" sz="3400" dirty="0" smtClean="0"/>
              <a:t>modified values</a:t>
            </a:r>
            <a:endParaRPr lang="en-US" sz="3400" dirty="0"/>
          </a:p>
          <a:p>
            <a:pPr lvl="1">
              <a:lnSpc>
                <a:spcPct val="120000"/>
              </a:lnSpc>
            </a:pPr>
            <a:r>
              <a:rPr lang="en-US" sz="2800" dirty="0"/>
              <a:t>NEW.&lt;attribute&gt;: the new value </a:t>
            </a:r>
            <a:r>
              <a:rPr lang="en-US" sz="2800" dirty="0" smtClean="0"/>
              <a:t>before the event (INSERT and UPDATE)</a:t>
            </a:r>
            <a:endParaRPr lang="en-US" sz="2800" dirty="0"/>
          </a:p>
          <a:p>
            <a:pPr lvl="1">
              <a:lnSpc>
                <a:spcPct val="120000"/>
              </a:lnSpc>
            </a:pPr>
            <a:r>
              <a:rPr lang="en-US" sz="2800" dirty="0"/>
              <a:t>OLD.&lt;attribute&gt;: the old value </a:t>
            </a:r>
            <a:r>
              <a:rPr lang="en-US" sz="2800" dirty="0" smtClean="0"/>
              <a:t>before the event (DELETE and </a:t>
            </a:r>
            <a:r>
              <a:rPr lang="en-US" sz="2800" dirty="0"/>
              <a:t>UPDATE)</a:t>
            </a:r>
            <a:endParaRPr lang="en-US" sz="2800" dirty="0" smtClean="0"/>
          </a:p>
          <a:p>
            <a:pPr lvl="1">
              <a:lnSpc>
                <a:spcPct val="120000"/>
              </a:lnSpc>
            </a:pPr>
            <a:r>
              <a:rPr lang="en-US" sz="2800" dirty="0" smtClean="0"/>
              <a:t>NEW and OLD can be temporary tables containing all modified tuples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0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Another Example Trigger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61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1825624"/>
            <a:ext cx="7886700" cy="443020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CREATE TRIGGER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CreateCourseForSectionTrig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AFTER INSERT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ON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Section</a:t>
            </a:r>
          </a:p>
          <a:p>
            <a:pPr algn="l">
              <a:buClr>
                <a:srgbClr val="92D050"/>
              </a:buClr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REFERENCING NEW ROW AS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</a:t>
            </a:r>
          </a:p>
          <a:p>
            <a:pPr algn="l">
              <a:buClr>
                <a:srgbClr val="92D050"/>
              </a:buClr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EACH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ROW</a:t>
            </a:r>
          </a:p>
          <a:p>
            <a:pPr algn="l">
              <a:buClr>
                <a:srgbClr val="92D050"/>
              </a:buClr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WHEN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(NOT EXISTS (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SELECT * 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FROM COURSE AS C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WHERE C.CID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n.CID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algn="l">
              <a:buClr>
                <a:srgbClr val="92D050"/>
              </a:buClr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BEGIN</a:t>
            </a:r>
            <a:br>
              <a:rPr lang="en-US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INSERT INTO Course 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VALUES 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n.CID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‘TBD’, 3, ‘CS’);</a:t>
            </a:r>
          </a:p>
          <a:p>
            <a:pPr algn="l">
              <a:buClr>
                <a:srgbClr val="92D050"/>
              </a:buClr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0812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Triggers vs.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4200" dirty="0"/>
              <a:t>Both </a:t>
            </a:r>
            <a:r>
              <a:rPr lang="en-US" sz="4200" dirty="0" smtClean="0"/>
              <a:t>provide to enforce integrity and consistency of the database</a:t>
            </a:r>
          </a:p>
          <a:p>
            <a:pPr>
              <a:lnSpc>
                <a:spcPct val="120000"/>
              </a:lnSpc>
            </a:pPr>
            <a:r>
              <a:rPr lang="en-US" sz="4200" dirty="0" smtClean="0"/>
              <a:t>Constraints </a:t>
            </a:r>
            <a:r>
              <a:rPr lang="en-US" sz="4200" dirty="0"/>
              <a:t>are </a:t>
            </a:r>
            <a:r>
              <a:rPr lang="en-US" sz="4200" dirty="0" smtClean="0"/>
              <a:t>declarative, whereas triggers </a:t>
            </a:r>
            <a:r>
              <a:rPr lang="en-US" sz="4200" dirty="0"/>
              <a:t>are </a:t>
            </a:r>
            <a:r>
              <a:rPr lang="en-US" sz="4200" dirty="0" smtClean="0"/>
              <a:t>“operational”</a:t>
            </a:r>
            <a:endParaRPr lang="en-US" sz="4200" dirty="0"/>
          </a:p>
          <a:p>
            <a:pPr>
              <a:lnSpc>
                <a:spcPct val="120000"/>
              </a:lnSpc>
            </a:pPr>
            <a:r>
              <a:rPr lang="en-US" sz="4200" dirty="0"/>
              <a:t>Having many interrelated triggers can cause </a:t>
            </a:r>
            <a:r>
              <a:rPr lang="en-US" sz="4200" dirty="0" smtClean="0"/>
              <a:t>unexpected or unwanted behaviors, whereas </a:t>
            </a:r>
            <a:r>
              <a:rPr lang="en-US" sz="4200" dirty="0"/>
              <a:t>constraints are easier to understand/reason about</a:t>
            </a:r>
          </a:p>
          <a:p>
            <a:pPr>
              <a:lnSpc>
                <a:spcPct val="120000"/>
              </a:lnSpc>
            </a:pPr>
            <a:r>
              <a:rPr lang="en-US" sz="4200" dirty="0"/>
              <a:t>Triggers are more </a:t>
            </a:r>
            <a:r>
              <a:rPr lang="en-US" sz="4200" dirty="0" smtClean="0"/>
              <a:t>powerful and expressive</a:t>
            </a:r>
          </a:p>
          <a:p>
            <a:pPr lvl="1">
              <a:lnSpc>
                <a:spcPct val="120000"/>
              </a:lnSpc>
            </a:pPr>
            <a:r>
              <a:rPr lang="en-US" sz="3500" dirty="0" smtClean="0"/>
              <a:t>Complex integrity constraints (e.g</a:t>
            </a:r>
            <a:r>
              <a:rPr lang="en-US" sz="3500" dirty="0"/>
              <a:t>., enforce credit </a:t>
            </a:r>
            <a:r>
              <a:rPr lang="en-US" sz="3500" dirty="0" smtClean="0"/>
              <a:t>limits)</a:t>
            </a:r>
          </a:p>
          <a:p>
            <a:pPr lvl="1">
              <a:lnSpc>
                <a:spcPct val="120000"/>
              </a:lnSpc>
            </a:pPr>
            <a:r>
              <a:rPr lang="en-US" sz="3500" dirty="0" smtClean="0"/>
              <a:t>Form auto-completing</a:t>
            </a:r>
          </a:p>
          <a:p>
            <a:pPr lvl="1">
              <a:lnSpc>
                <a:spcPct val="120000"/>
              </a:lnSpc>
            </a:pPr>
            <a:r>
              <a:rPr lang="en-US" sz="3500" dirty="0" smtClean="0"/>
              <a:t>Generating </a:t>
            </a:r>
            <a:r>
              <a:rPr lang="en-US" sz="3500" dirty="0"/>
              <a:t>logs for specific auditing/security </a:t>
            </a:r>
            <a:r>
              <a:rPr lang="en-US" sz="3500" dirty="0" smtClean="0"/>
              <a:t>reasons</a:t>
            </a:r>
          </a:p>
          <a:p>
            <a:pPr lvl="1">
              <a:lnSpc>
                <a:spcPct val="120000"/>
              </a:lnSpc>
            </a:pPr>
            <a:r>
              <a:rPr lang="mr-IN" sz="3500" dirty="0" smtClean="0"/>
              <a:t>…</a:t>
            </a:r>
            <a:endParaRPr lang="en-US" sz="35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3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400" dirty="0" smtClean="0"/>
              <a:t>A ”virtual table” that is defined based on the contents of other tables (</a:t>
            </a:r>
            <a:r>
              <a:rPr lang="en-US" sz="3400" i="1" dirty="0" smtClean="0"/>
              <a:t>base tables</a:t>
            </a:r>
            <a:r>
              <a:rPr lang="en-US" sz="3400" dirty="0" smtClean="0"/>
              <a:t>)</a:t>
            </a:r>
            <a:r>
              <a:rPr lang="en-US" sz="3400" i="1" dirty="0" smtClean="0"/>
              <a:t> </a:t>
            </a:r>
            <a:r>
              <a:rPr lang="en-US" sz="3400" dirty="0" smtClean="0"/>
              <a:t>and views</a:t>
            </a:r>
          </a:p>
          <a:p>
            <a:pPr>
              <a:lnSpc>
                <a:spcPct val="100000"/>
              </a:lnSpc>
            </a:pPr>
            <a:r>
              <a:rPr lang="en-US" sz="3400" dirty="0" smtClean="0"/>
              <a:t>Useful to avoid rewriting, sometimes complex, queries</a:t>
            </a:r>
          </a:p>
          <a:p>
            <a:pPr>
              <a:lnSpc>
                <a:spcPct val="100000"/>
              </a:lnSpc>
            </a:pPr>
            <a:r>
              <a:rPr lang="en-US" sz="3400" dirty="0" smtClean="0"/>
              <a:t>Provides </a:t>
            </a:r>
            <a:r>
              <a:rPr lang="en-US" sz="3400" i="1" dirty="0" smtClean="0"/>
              <a:t>logical data independence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Another layer of isolation between end user and database internals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0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CREATE VIEW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64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2558005"/>
            <a:ext cx="7886700" cy="26390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CREATE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VIEW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CourseInfo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AS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SELECT C.CID,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C.Name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C.Credits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MAX(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S.Year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Year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LastOffered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FROM Course AS C, Section AS S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WHERE C.CID = S.SID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GROUP BY C.CID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C.Name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C.Credits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3196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Example View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65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83323"/>
              </p:ext>
            </p:extLst>
          </p:nvPr>
        </p:nvGraphicFramePr>
        <p:xfrm>
          <a:off x="706309" y="2004421"/>
          <a:ext cx="3983037" cy="9448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50452"/>
                <a:gridCol w="1775637"/>
                <a:gridCol w="497028"/>
                <a:gridCol w="95992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0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  <a:endParaRPr lang="en-US" sz="1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0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0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0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532676"/>
              </p:ext>
            </p:extLst>
          </p:nvPr>
        </p:nvGraphicFramePr>
        <p:xfrm>
          <a:off x="4767004" y="1925242"/>
          <a:ext cx="3748346" cy="113385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53164"/>
                <a:gridCol w="744279"/>
                <a:gridCol w="723014"/>
                <a:gridCol w="648586"/>
                <a:gridCol w="87930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u="sng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SecID</a:t>
                      </a:r>
                      <a:endParaRPr lang="en-US" sz="10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Semester</a:t>
                      </a:r>
                      <a:endParaRPr lang="en-US" sz="1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Year</a:t>
                      </a:r>
                      <a:endParaRPr lang="en-US" sz="1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Instructor</a:t>
                      </a:r>
                      <a:endParaRPr lang="en-US" sz="1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30098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Euclid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40026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2016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Dijkstra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1005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Gauss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30451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Patel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20006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2001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Codd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624463" y="1702917"/>
            <a:ext cx="7585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200" b="1" dirty="0"/>
          </a:p>
        </p:txBody>
      </p:sp>
      <p:sp>
        <p:nvSpPr>
          <p:cNvPr id="12" name="Rectangle 11"/>
          <p:cNvSpPr/>
          <p:nvPr/>
        </p:nvSpPr>
        <p:spPr>
          <a:xfrm>
            <a:off x="4685158" y="1623738"/>
            <a:ext cx="7745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Section</a:t>
            </a:r>
            <a:endParaRPr lang="en-US" sz="1200" b="1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786050"/>
              </p:ext>
            </p:extLst>
          </p:nvPr>
        </p:nvGraphicFramePr>
        <p:xfrm>
          <a:off x="1657350" y="4581185"/>
          <a:ext cx="5829300" cy="1249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98310"/>
                <a:gridCol w="2598700"/>
                <a:gridCol w="727417"/>
                <a:gridCol w="140487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YearLastOffered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2016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1571264" y="4182364"/>
            <a:ext cx="1366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CourseInfo</a:t>
            </a:r>
            <a:endParaRPr lang="en-US" sz="1600" b="1" dirty="0"/>
          </a:p>
        </p:txBody>
      </p:sp>
      <p:sp>
        <p:nvSpPr>
          <p:cNvPr id="15" name="Down Arrow 14"/>
          <p:cNvSpPr/>
          <p:nvPr/>
        </p:nvSpPr>
        <p:spPr>
          <a:xfrm>
            <a:off x="4077744" y="3333594"/>
            <a:ext cx="994699" cy="918354"/>
          </a:xfrm>
          <a:prstGeom prst="downArrow">
            <a:avLst>
              <a:gd name="adj1" fmla="val 50000"/>
              <a:gd name="adj2" fmla="val 48182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51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Example View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66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897278"/>
              </p:ext>
            </p:extLst>
          </p:nvPr>
        </p:nvGraphicFramePr>
        <p:xfrm>
          <a:off x="706309" y="2004421"/>
          <a:ext cx="4583321" cy="9448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95851"/>
                <a:gridCol w="1711430"/>
                <a:gridCol w="520861"/>
                <a:gridCol w="787078"/>
                <a:gridCol w="868101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0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  <a:endParaRPr lang="en-US" sz="1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Textbook</a:t>
                      </a:r>
                      <a:endParaRPr lang="en-US" sz="1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0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Cow book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0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Casino</a:t>
                      </a:r>
                      <a:r>
                        <a:rPr lang="en-US" sz="10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book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Tree book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0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Complete book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636255"/>
              </p:ext>
            </p:extLst>
          </p:nvPr>
        </p:nvGraphicFramePr>
        <p:xfrm>
          <a:off x="5459728" y="1925242"/>
          <a:ext cx="3055619" cy="113385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3973"/>
                <a:gridCol w="606730"/>
                <a:gridCol w="589395"/>
                <a:gridCol w="528721"/>
                <a:gridCol w="7168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u="sng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SecID</a:t>
                      </a:r>
                      <a:endParaRPr lang="en-US" sz="10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Semester</a:t>
                      </a:r>
                      <a:endParaRPr lang="en-US" sz="1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Year</a:t>
                      </a:r>
                      <a:endParaRPr lang="en-US" sz="1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Instructor</a:t>
                      </a:r>
                      <a:endParaRPr lang="en-US" sz="1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30098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Euclid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40026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2016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Dijkstra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1005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Gauss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30451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Patel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20006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2001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Codd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624463" y="1702917"/>
            <a:ext cx="7585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200" b="1" dirty="0"/>
          </a:p>
        </p:txBody>
      </p:sp>
      <p:sp>
        <p:nvSpPr>
          <p:cNvPr id="12" name="Rectangle 11"/>
          <p:cNvSpPr/>
          <p:nvPr/>
        </p:nvSpPr>
        <p:spPr>
          <a:xfrm>
            <a:off x="5391214" y="1623738"/>
            <a:ext cx="7745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Section</a:t>
            </a:r>
            <a:endParaRPr lang="en-US" sz="1200" b="1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786050"/>
              </p:ext>
            </p:extLst>
          </p:nvPr>
        </p:nvGraphicFramePr>
        <p:xfrm>
          <a:off x="1657350" y="4581185"/>
          <a:ext cx="5829300" cy="1249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98310"/>
                <a:gridCol w="2598700"/>
                <a:gridCol w="727417"/>
                <a:gridCol w="140487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YearLastOffered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2016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1571264" y="4182364"/>
            <a:ext cx="1366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CourseInfo</a:t>
            </a:r>
            <a:endParaRPr lang="en-US" sz="1600" b="1" dirty="0"/>
          </a:p>
        </p:txBody>
      </p:sp>
      <p:sp>
        <p:nvSpPr>
          <p:cNvPr id="15" name="Down Arrow 14"/>
          <p:cNvSpPr/>
          <p:nvPr/>
        </p:nvSpPr>
        <p:spPr>
          <a:xfrm>
            <a:off x="4077744" y="3333594"/>
            <a:ext cx="994699" cy="918354"/>
          </a:xfrm>
          <a:prstGeom prst="downArrow">
            <a:avLst>
              <a:gd name="adj1" fmla="val 50000"/>
              <a:gd name="adj2" fmla="val 48182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 rot="19546225">
            <a:off x="187459" y="2722566"/>
            <a:ext cx="4810539" cy="553571"/>
            <a:chOff x="2560320" y="2905246"/>
            <a:chExt cx="4810539" cy="553571"/>
          </a:xfrm>
        </p:grpSpPr>
        <p:sp>
          <p:nvSpPr>
            <p:cNvPr id="17" name="TextBox 16"/>
            <p:cNvSpPr txBox="1"/>
            <p:nvPr/>
          </p:nvSpPr>
          <p:spPr>
            <a:xfrm>
              <a:off x="2581153" y="2905246"/>
              <a:ext cx="47571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D90000"/>
                  </a:solidFill>
                  <a:latin typeface="Franklin Gothic Heavy" charset="0"/>
                  <a:ea typeface="Franklin Gothic Heavy" charset="0"/>
                  <a:cs typeface="Franklin Gothic Heavy" charset="0"/>
                </a:rPr>
                <a:t>Logical Data Independence</a:t>
              </a:r>
              <a:endParaRPr lang="en-US" sz="2800" b="1" dirty="0">
                <a:solidFill>
                  <a:srgbClr val="D90000"/>
                </a:solidFill>
                <a:latin typeface="Franklin Gothic Heavy" charset="0"/>
                <a:ea typeface="Franklin Gothic Heavy" charset="0"/>
                <a:cs typeface="Franklin Gothic Heavy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600076" y="2970310"/>
              <a:ext cx="4731027" cy="456702"/>
            </a:xfrm>
            <a:prstGeom prst="roundRect">
              <a:avLst/>
            </a:prstGeom>
            <a:noFill/>
            <a:ln w="76200">
              <a:solidFill>
                <a:srgbClr val="D9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2" t="53511" r="7534" b="35132"/>
            <a:stretch/>
          </p:blipFill>
          <p:spPr>
            <a:xfrm>
              <a:off x="2560320" y="2926080"/>
              <a:ext cx="4810539" cy="5327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742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Query A View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67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11631" y="1701478"/>
            <a:ext cx="5320737" cy="937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SELECT *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CourseInfo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7" name="Down Arrow 6"/>
          <p:cNvSpPr/>
          <p:nvPr/>
        </p:nvSpPr>
        <p:spPr>
          <a:xfrm>
            <a:off x="2686050" y="2797791"/>
            <a:ext cx="3771900" cy="998705"/>
          </a:xfrm>
          <a:prstGeom prst="downArrow">
            <a:avLst>
              <a:gd name="adj1" fmla="val 50000"/>
              <a:gd name="adj2" fmla="val 4818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DBMS Query Rewriting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995423" y="3955259"/>
            <a:ext cx="7156890" cy="222562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SELECT *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(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SELECT C.CID, </a:t>
            </a:r>
            <a:r>
              <a:rPr lang="en-US" sz="2400" i="1" dirty="0" err="1">
                <a:latin typeface="Courier New" pitchFamily="49" charset="0"/>
                <a:cs typeface="Courier New" pitchFamily="49" charset="0"/>
              </a:rPr>
              <a:t>C.Name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i="1" dirty="0" err="1">
                <a:latin typeface="Courier New" pitchFamily="49" charset="0"/>
                <a:cs typeface="Courier New" pitchFamily="49" charset="0"/>
              </a:rPr>
              <a:t>C.Credits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l">
              <a:buClr>
                <a:srgbClr val="92D050"/>
              </a:buClr>
            </a:pPr>
            <a:r>
              <a:rPr lang="en-US" sz="2400" i="1" dirty="0">
                <a:latin typeface="Courier New" pitchFamily="49" charset="0"/>
                <a:cs typeface="Courier New" pitchFamily="49" charset="0"/>
              </a:rPr>
              <a:t>         MAX(</a:t>
            </a:r>
            <a:r>
              <a:rPr lang="en-US" sz="2400" i="1" dirty="0" err="1">
                <a:latin typeface="Courier New" pitchFamily="49" charset="0"/>
                <a:cs typeface="Courier New" pitchFamily="49" charset="0"/>
              </a:rPr>
              <a:t>S.Year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2400" i="1" dirty="0" err="1">
                <a:latin typeface="Courier New" pitchFamily="49" charset="0"/>
                <a:cs typeface="Courier New" pitchFamily="49" charset="0"/>
              </a:rPr>
              <a:t>YearLastOffered</a:t>
            </a:r>
            <a:endParaRPr lang="en-US" sz="2400" i="1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i="1" dirty="0">
                <a:latin typeface="Courier New" pitchFamily="49" charset="0"/>
                <a:cs typeface="Courier New" pitchFamily="49" charset="0"/>
              </a:rPr>
              <a:t>  FROM Course AS C, Section AS S</a:t>
            </a:r>
          </a:p>
          <a:p>
            <a:pPr algn="l">
              <a:buClr>
                <a:srgbClr val="92D050"/>
              </a:buClr>
            </a:pPr>
            <a:r>
              <a:rPr lang="en-US" sz="2400" i="1" dirty="0">
                <a:latin typeface="Courier New" pitchFamily="49" charset="0"/>
                <a:cs typeface="Courier New" pitchFamily="49" charset="0"/>
              </a:rPr>
              <a:t>  WHERE C.CID = S.SID</a:t>
            </a:r>
          </a:p>
          <a:p>
            <a:pPr algn="l">
              <a:buClr>
                <a:srgbClr val="92D050"/>
              </a:buClr>
            </a:pPr>
            <a:r>
              <a:rPr lang="en-US" sz="2400" i="1" dirty="0">
                <a:latin typeface="Courier New" pitchFamily="49" charset="0"/>
                <a:cs typeface="Courier New" pitchFamily="49" charset="0"/>
              </a:rPr>
              <a:t>  GROUP BY C.CID, </a:t>
            </a:r>
            <a:r>
              <a:rPr lang="en-US" sz="2400" i="1" dirty="0" err="1">
                <a:latin typeface="Courier New" pitchFamily="49" charset="0"/>
                <a:cs typeface="Courier New" pitchFamily="49" charset="0"/>
              </a:rPr>
              <a:t>C.Name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i="1" dirty="0" err="1">
                <a:latin typeface="Courier New" pitchFamily="49" charset="0"/>
                <a:cs typeface="Courier New" pitchFamily="49" charset="0"/>
              </a:rPr>
              <a:t>C.Credits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6202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Update A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 smtClean="0"/>
              <a:t>A bit trickier since a view does not really exist</a:t>
            </a:r>
          </a:p>
          <a:p>
            <a:pPr>
              <a:lnSpc>
                <a:spcPct val="100000"/>
              </a:lnSpc>
            </a:pPr>
            <a:r>
              <a:rPr lang="en-US" sz="3400" dirty="0" smtClean="0"/>
              <a:t>Possible solution: using triggers!</a:t>
            </a:r>
          </a:p>
          <a:p>
            <a:pPr>
              <a:lnSpc>
                <a:spcPct val="100000"/>
              </a:lnSpc>
            </a:pPr>
            <a:r>
              <a:rPr lang="en-US" sz="3400" dirty="0" smtClean="0"/>
              <a:t>Still tricky since </a:t>
            </a:r>
            <a:r>
              <a:rPr lang="en-US" sz="3600" dirty="0"/>
              <a:t>multiple underlying base tables might need to change</a:t>
            </a:r>
            <a:endParaRPr lang="en-US" sz="3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0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Update A </a:t>
            </a:r>
            <a:r>
              <a:rPr lang="en-US" dirty="0" smtClean="0"/>
              <a:t>View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69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1643606"/>
            <a:ext cx="7886700" cy="101857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CREATE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VIEW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ClassInfo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AS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SELECT C.CID,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C.Name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C.Credits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S.Semester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S.Year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FROM Course AS C, Section AS S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WHERE C.CID = S.SID;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8650" y="2763070"/>
            <a:ext cx="7886700" cy="348726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CREATE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TRIGGER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ClassInfoInsert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INSTEAD OF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INSERT ON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ClassInfo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EACH ROW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INSERT INTO Course 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VALUES (NEW.CID,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NEW.Name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NEW.Credits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‘CS’);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INSERT INTO Section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VALUES (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(SELECT MAX(S.SID) FROM Section AS S) + 1,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NEW.CID,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NEW.Semester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NEW.Year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‘TBA’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);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45841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500" dirty="0" smtClean="0"/>
              <a:t>UNION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Set (and Bag) Operations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167618"/>
              </p:ext>
            </p:extLst>
          </p:nvPr>
        </p:nvGraphicFramePr>
        <p:xfrm>
          <a:off x="5055752" y="1900594"/>
          <a:ext cx="3465174" cy="1828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96746"/>
                <a:gridCol w="1055612"/>
                <a:gridCol w="756408"/>
                <a:gridCol w="75640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979358" y="1567391"/>
            <a:ext cx="990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600" b="1" dirty="0"/>
          </a:p>
        </p:txBody>
      </p:sp>
      <p:sp>
        <p:nvSpPr>
          <p:cNvPr id="8" name="Down Arrow 7"/>
          <p:cNvSpPr/>
          <p:nvPr/>
        </p:nvSpPr>
        <p:spPr>
          <a:xfrm>
            <a:off x="6347865" y="3829911"/>
            <a:ext cx="880947" cy="641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23074" y="260403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FROM Student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Class 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21;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623074" y="426551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FROM Student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Major = ‘CS’;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28650" y="3803852"/>
            <a:ext cx="11063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UNION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10995"/>
              </p:ext>
            </p:extLst>
          </p:nvPr>
        </p:nvGraphicFramePr>
        <p:xfrm>
          <a:off x="6260532" y="4577907"/>
          <a:ext cx="1055612" cy="1219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55612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1877541" y="2551139"/>
            <a:ext cx="2956032" cy="2208902"/>
            <a:chOff x="1877541" y="2551139"/>
            <a:chExt cx="2956032" cy="2208902"/>
          </a:xfrm>
        </p:grpSpPr>
        <p:sp>
          <p:nvSpPr>
            <p:cNvPr id="13" name="TextBox 12"/>
            <p:cNvSpPr txBox="1"/>
            <p:nvPr/>
          </p:nvSpPr>
          <p:spPr>
            <a:xfrm>
              <a:off x="2961562" y="3767068"/>
              <a:ext cx="1872011" cy="369332"/>
            </a:xfrm>
            <a:prstGeom prst="rect">
              <a:avLst/>
            </a:prstGeom>
            <a:solidFill>
              <a:srgbClr val="FAE4D7"/>
            </a:solidFill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eaLnBrk="0" hangingPunct="0"/>
              <a:r>
                <a:rPr lang="en-US" smtClean="0">
                  <a:latin typeface="Linux Libertine" charset="0"/>
                  <a:ea typeface="Linux Libertine" charset="0"/>
                  <a:cs typeface="Linux Libertine" charset="0"/>
                </a:rPr>
                <a:t>Union-compatible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1877541" y="2551139"/>
              <a:ext cx="941872" cy="534646"/>
            </a:xfrm>
            <a:prstGeom prst="ellipse">
              <a:avLst/>
            </a:prstGeom>
            <a:noFill/>
            <a:ln w="38100">
              <a:solidFill>
                <a:srgbClr val="A597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1877541" y="4225395"/>
              <a:ext cx="941872" cy="534646"/>
            </a:xfrm>
            <a:prstGeom prst="ellipse">
              <a:avLst/>
            </a:prstGeom>
            <a:noFill/>
            <a:ln w="38100">
              <a:solidFill>
                <a:srgbClr val="A597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flipV="1">
              <a:off x="2765502" y="4150776"/>
              <a:ext cx="339946" cy="231653"/>
            </a:xfrm>
            <a:prstGeom prst="line">
              <a:avLst/>
            </a:prstGeom>
            <a:ln w="31750">
              <a:solidFill>
                <a:srgbClr val="A597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575932" y="3055434"/>
              <a:ext cx="606237" cy="697258"/>
            </a:xfrm>
            <a:prstGeom prst="line">
              <a:avLst/>
            </a:prstGeom>
            <a:ln w="31750">
              <a:solidFill>
                <a:srgbClr val="A597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4525084" y="4967397"/>
            <a:ext cx="1589966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Set semantics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3" grpId="0"/>
      <p:bldP spid="10" grpId="0"/>
      <p:bldP spid="9" grpId="0"/>
      <p:bldP spid="23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US" sz="3500" dirty="0" smtClean="0"/>
              <a:t>Basis SELECT, </a:t>
            </a:r>
            <a:r>
              <a:rPr lang="en-US" sz="3900" dirty="0"/>
              <a:t>m</a:t>
            </a:r>
            <a:r>
              <a:rPr lang="en-US" sz="3900" dirty="0" smtClean="0"/>
              <a:t>ulti-relation queries and aliases</a:t>
            </a:r>
          </a:p>
          <a:p>
            <a:pPr>
              <a:lnSpc>
                <a:spcPct val="100000"/>
              </a:lnSpc>
            </a:pPr>
            <a:r>
              <a:rPr lang="en-US" sz="3900" dirty="0" smtClean="0"/>
              <a:t>Set and bag operations</a:t>
            </a:r>
          </a:p>
          <a:p>
            <a:pPr>
              <a:lnSpc>
                <a:spcPct val="100000"/>
              </a:lnSpc>
            </a:pPr>
            <a:r>
              <a:rPr lang="en-US" sz="3900" dirty="0" smtClean="0"/>
              <a:t>Nested queries and </a:t>
            </a:r>
            <a:r>
              <a:rPr lang="en-US" sz="3900" dirty="0" err="1" smtClean="0"/>
              <a:t>unnesting</a:t>
            </a:r>
            <a:endParaRPr lang="en-US" sz="3900" dirty="0" smtClean="0"/>
          </a:p>
          <a:p>
            <a:pPr>
              <a:lnSpc>
                <a:spcPct val="100000"/>
              </a:lnSpc>
            </a:pPr>
            <a:r>
              <a:rPr lang="en-US" sz="3900" dirty="0" smtClean="0"/>
              <a:t>Set comparison operators</a:t>
            </a:r>
          </a:p>
          <a:p>
            <a:pPr>
              <a:lnSpc>
                <a:spcPct val="100000"/>
              </a:lnSpc>
            </a:pPr>
            <a:r>
              <a:rPr lang="en-US" sz="3900" dirty="0" smtClean="0"/>
              <a:t>Aggregates</a:t>
            </a:r>
          </a:p>
          <a:p>
            <a:pPr>
              <a:lnSpc>
                <a:spcPct val="100000"/>
              </a:lnSpc>
            </a:pPr>
            <a:r>
              <a:rPr lang="en-US" sz="3900" dirty="0" smtClean="0"/>
              <a:t>NULL and ternary logic</a:t>
            </a:r>
          </a:p>
          <a:p>
            <a:pPr>
              <a:lnSpc>
                <a:spcPct val="100000"/>
              </a:lnSpc>
            </a:pPr>
            <a:r>
              <a:rPr lang="en-US" sz="3900" dirty="0" smtClean="0"/>
              <a:t>Integrity Constraints</a:t>
            </a:r>
          </a:p>
          <a:p>
            <a:pPr lvl="1">
              <a:lnSpc>
                <a:spcPct val="100000"/>
              </a:lnSpc>
            </a:pPr>
            <a:r>
              <a:rPr lang="en-US" sz="3500" dirty="0" smtClean="0"/>
              <a:t>CHECK, CONSTRAINT, ASSERTION, TRIGGER</a:t>
            </a:r>
          </a:p>
          <a:p>
            <a:pPr>
              <a:lnSpc>
                <a:spcPct val="100000"/>
              </a:lnSpc>
            </a:pPr>
            <a:r>
              <a:rPr lang="en-US" sz="3900" dirty="0" smtClean="0"/>
              <a:t>Views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8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8650" y="1166180"/>
            <a:ext cx="7886700" cy="2852737"/>
          </a:xfrm>
        </p:spPr>
        <p:txBody>
          <a:bodyPr>
            <a:normAutofit/>
          </a:bodyPr>
          <a:lstStyle/>
          <a:p>
            <a:r>
              <a:rPr lang="en-US" dirty="0" smtClean="0"/>
              <a:t>Schema Refinement: Escaping Data Traps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31190" y="341265"/>
            <a:ext cx="7886700" cy="526716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Next Up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71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31190" y="1160057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28650" y="4385267"/>
            <a:ext cx="7884160" cy="0"/>
          </a:xfrm>
          <a:prstGeom prst="line">
            <a:avLst/>
          </a:prstGeom>
          <a:ln w="762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6"/>
          <p:cNvSpPr txBox="1">
            <a:spLocks/>
          </p:cNvSpPr>
          <p:nvPr/>
        </p:nvSpPr>
        <p:spPr>
          <a:xfrm>
            <a:off x="636743" y="4687060"/>
            <a:ext cx="7886700" cy="14092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smtClean="0"/>
              <a:t>Questions?</a:t>
            </a:r>
            <a:endParaRPr lang="en-US" sz="2000" dirty="0" smtClean="0"/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285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500" dirty="0" smtClean="0"/>
              <a:t>UNION ALL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Set (and Bag) Operations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167618"/>
              </p:ext>
            </p:extLst>
          </p:nvPr>
        </p:nvGraphicFramePr>
        <p:xfrm>
          <a:off x="5055752" y="1900594"/>
          <a:ext cx="3465174" cy="1828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96746"/>
                <a:gridCol w="1055612"/>
                <a:gridCol w="756408"/>
                <a:gridCol w="75640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979358" y="1567391"/>
            <a:ext cx="990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600" b="1" dirty="0"/>
          </a:p>
        </p:txBody>
      </p:sp>
      <p:sp>
        <p:nvSpPr>
          <p:cNvPr id="8" name="Down Arrow 7"/>
          <p:cNvSpPr/>
          <p:nvPr/>
        </p:nvSpPr>
        <p:spPr>
          <a:xfrm>
            <a:off x="6347865" y="3829911"/>
            <a:ext cx="880947" cy="641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23074" y="260403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FROM Student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Class 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21;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623074" y="426551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FROM Student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Major = ‘CS’;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28650" y="3803852"/>
            <a:ext cx="18437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UNION ALL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39013"/>
              </p:ext>
            </p:extLst>
          </p:nvPr>
        </p:nvGraphicFramePr>
        <p:xfrm>
          <a:off x="6260532" y="4577907"/>
          <a:ext cx="1055612" cy="1524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55612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362766" y="5115995"/>
            <a:ext cx="1752284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Bag semantics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500" dirty="0" smtClean="0"/>
              <a:t>INTERSECT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Set (and Bag) Operations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167618"/>
              </p:ext>
            </p:extLst>
          </p:nvPr>
        </p:nvGraphicFramePr>
        <p:xfrm>
          <a:off x="5055752" y="1900594"/>
          <a:ext cx="3465174" cy="1828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96746"/>
                <a:gridCol w="1055612"/>
                <a:gridCol w="756408"/>
                <a:gridCol w="75640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979358" y="1567391"/>
            <a:ext cx="990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600" b="1" dirty="0"/>
          </a:p>
        </p:txBody>
      </p:sp>
      <p:sp>
        <p:nvSpPr>
          <p:cNvPr id="8" name="Down Arrow 7"/>
          <p:cNvSpPr/>
          <p:nvPr/>
        </p:nvSpPr>
        <p:spPr>
          <a:xfrm>
            <a:off x="6347865" y="3829911"/>
            <a:ext cx="880947" cy="641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23074" y="260403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FROM Student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Class 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21;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623074" y="426551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FROM Student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Major = ‘CS’;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28650" y="3803852"/>
            <a:ext cx="18437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INTERSECT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748613"/>
              </p:ext>
            </p:extLst>
          </p:nvPr>
        </p:nvGraphicFramePr>
        <p:xfrm>
          <a:off x="6260532" y="4577907"/>
          <a:ext cx="1055612" cy="609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55612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703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4by3Default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by3DefaultTheme" id="{4299E47F-D33E-EE4C-93FC-976C353851B5}" vid="{4E4F9757-9592-D941-AB02-46F4787DDE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41977</TotalTime>
  <Words>4452</Words>
  <Application>Microsoft Macintosh PowerPoint</Application>
  <PresentationFormat>On-screen Show (4:3)</PresentationFormat>
  <Paragraphs>1510</Paragraphs>
  <Slides>71</Slides>
  <Notes>69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8" baseType="lpstr">
      <vt:lpstr>Calibri</vt:lpstr>
      <vt:lpstr>Courier New</vt:lpstr>
      <vt:lpstr>Franklin Gothic Heavy</vt:lpstr>
      <vt:lpstr>Linux Libertine</vt:lpstr>
      <vt:lpstr>Monotype Sorts</vt:lpstr>
      <vt:lpstr>Arial</vt:lpstr>
      <vt:lpstr>4by3DefaultTheme</vt:lpstr>
      <vt:lpstr>Database Management Systems (CS 564)</vt:lpstr>
      <vt:lpstr>SQL: Part 2</vt:lpstr>
      <vt:lpstr>Recap</vt:lpstr>
      <vt:lpstr>Recap: Basic SELECT</vt:lpstr>
      <vt:lpstr>Recap: Multi-relation Queries</vt:lpstr>
      <vt:lpstr>Review Example</vt:lpstr>
      <vt:lpstr>Set (and Bag) Operations</vt:lpstr>
      <vt:lpstr>Set (and Bag) Operations (Cont.)</vt:lpstr>
      <vt:lpstr>Set (and Bag) Operations (Cont.)</vt:lpstr>
      <vt:lpstr>Set (and Bag) Operations (Cont.)</vt:lpstr>
      <vt:lpstr>Nested Queries</vt:lpstr>
      <vt:lpstr>Nested Queries (Cont.)</vt:lpstr>
      <vt:lpstr>Unnesting</vt:lpstr>
      <vt:lpstr>Unnesting (Cont.)</vt:lpstr>
      <vt:lpstr>Unnesting (Cont.)</vt:lpstr>
      <vt:lpstr>Set Comparison Operators in Nested Queries: IN</vt:lpstr>
      <vt:lpstr>Set Comparison Operators in Nested Queries: NOT IN</vt:lpstr>
      <vt:lpstr>Set Comparison Operators in Nested Queries: EXISTS</vt:lpstr>
      <vt:lpstr>Set Comparison Operators in Nested Queries: NOT EXISTS</vt:lpstr>
      <vt:lpstr>Set Comparison Operators in Nested Queries: UNIQUE</vt:lpstr>
      <vt:lpstr>Set Comparison Operators in Nested Queries: NOT UNIQUE</vt:lpstr>
      <vt:lpstr>Set Comparison Operators in Nested Queries: ANY</vt:lpstr>
      <vt:lpstr>Set Comparison Operators in Nested Queries: ALL</vt:lpstr>
      <vt:lpstr>Recap</vt:lpstr>
      <vt:lpstr>Rewriting INTERSET  Using IN</vt:lpstr>
      <vt:lpstr>Rewriting EXCEPT  Using NOT IN</vt:lpstr>
      <vt:lpstr>Aggregates</vt:lpstr>
      <vt:lpstr>COUNT</vt:lpstr>
      <vt:lpstr>COUNT DISTINCT</vt:lpstr>
      <vt:lpstr>SUM</vt:lpstr>
      <vt:lpstr>AVG</vt:lpstr>
      <vt:lpstr>MAX and MIN</vt:lpstr>
      <vt:lpstr>Aggregates (Cont.)</vt:lpstr>
      <vt:lpstr>Aggregates (Cont.)</vt:lpstr>
      <vt:lpstr>Aggregates on Groups</vt:lpstr>
      <vt:lpstr>GROUP BY</vt:lpstr>
      <vt:lpstr>GROUP BY (Cont.)</vt:lpstr>
      <vt:lpstr>GROUP BY … HAVING</vt:lpstr>
      <vt:lpstr>GROUP BY … HAVING (Cont.)</vt:lpstr>
      <vt:lpstr>Recap: Aggregates</vt:lpstr>
      <vt:lpstr>Recap: Aggregates (Cont.)</vt:lpstr>
      <vt:lpstr>NULL: The Hairy Beast (Revisited)</vt:lpstr>
      <vt:lpstr>NULL and Simple Predicates</vt:lpstr>
      <vt:lpstr>NULL and Complicated Predicates</vt:lpstr>
      <vt:lpstr>Binary Logic</vt:lpstr>
      <vt:lpstr>Ternary Logic</vt:lpstr>
      <vt:lpstr>NULL and Complicated Predicates</vt:lpstr>
      <vt:lpstr>NULL and Complicated Predicates</vt:lpstr>
      <vt:lpstr>Recap</vt:lpstr>
      <vt:lpstr>More DDL</vt:lpstr>
      <vt:lpstr>More DDL: Constraints</vt:lpstr>
      <vt:lpstr>More DDL: Constraints (Cont.)</vt:lpstr>
      <vt:lpstr>More DDL: Constraints (Cont.)</vt:lpstr>
      <vt:lpstr>More DDL: Constraints (Cont.)</vt:lpstr>
      <vt:lpstr>Assertions</vt:lpstr>
      <vt:lpstr>Assertions (Cont.)</vt:lpstr>
      <vt:lpstr>Triggers</vt:lpstr>
      <vt:lpstr>Example Trigger</vt:lpstr>
      <vt:lpstr>Trigger General Syntax</vt:lpstr>
      <vt:lpstr>Triggers (Cont.)</vt:lpstr>
      <vt:lpstr>Another Example Trigger</vt:lpstr>
      <vt:lpstr>Triggers vs. Constraints</vt:lpstr>
      <vt:lpstr>View</vt:lpstr>
      <vt:lpstr>CREATE VIEW</vt:lpstr>
      <vt:lpstr>Example View</vt:lpstr>
      <vt:lpstr>Example View (Cont.)</vt:lpstr>
      <vt:lpstr>Query A View</vt:lpstr>
      <vt:lpstr>Update A View</vt:lpstr>
      <vt:lpstr>Update A View (Cont.)</vt:lpstr>
      <vt:lpstr>Recap</vt:lpstr>
      <vt:lpstr>Schema Refinement: Escaping Data Traps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Adel Ardalan</dc:creator>
  <cp:lastModifiedBy>Adel Ardalan</cp:lastModifiedBy>
  <cp:revision>806</cp:revision>
  <dcterms:created xsi:type="dcterms:W3CDTF">2017-08-17T19:27:17Z</dcterms:created>
  <dcterms:modified xsi:type="dcterms:W3CDTF">2017-09-20T20:50:01Z</dcterms:modified>
</cp:coreProperties>
</file>