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69" r:id="rId3"/>
    <p:sldId id="638" r:id="rId4"/>
    <p:sldId id="640" r:id="rId5"/>
    <p:sldId id="661" r:id="rId6"/>
    <p:sldId id="641" r:id="rId7"/>
    <p:sldId id="663" r:id="rId8"/>
    <p:sldId id="664" r:id="rId9"/>
    <p:sldId id="665" r:id="rId10"/>
    <p:sldId id="666" r:id="rId11"/>
    <p:sldId id="643" r:id="rId12"/>
    <p:sldId id="667" r:id="rId13"/>
    <p:sldId id="644" r:id="rId14"/>
    <p:sldId id="645" r:id="rId15"/>
    <p:sldId id="669" r:id="rId16"/>
    <p:sldId id="642" r:id="rId17"/>
    <p:sldId id="646" r:id="rId18"/>
    <p:sldId id="670" r:id="rId19"/>
    <p:sldId id="647" r:id="rId20"/>
    <p:sldId id="648" r:id="rId21"/>
    <p:sldId id="649" r:id="rId22"/>
    <p:sldId id="650" r:id="rId23"/>
    <p:sldId id="660" r:id="rId24"/>
    <p:sldId id="651" r:id="rId25"/>
    <p:sldId id="652" r:id="rId26"/>
    <p:sldId id="653" r:id="rId27"/>
    <p:sldId id="654" r:id="rId28"/>
    <p:sldId id="655" r:id="rId29"/>
    <p:sldId id="656" r:id="rId30"/>
    <p:sldId id="657" r:id="rId31"/>
    <p:sldId id="658" r:id="rId32"/>
    <p:sldId id="659" r:id="rId33"/>
    <p:sldId id="50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22" id="{B03D0D13-5FFE-A84D-9439-5934219D1B86}">
          <p14:sldIdLst>
            <p14:sldId id="256"/>
            <p14:sldId id="269"/>
          </p14:sldIdLst>
        </p14:section>
        <p14:section name="Lecture 22 &gt; Rel Ops" id="{0068C9B2-F029-B34C-A85A-B6B15B5B03F1}">
          <p14:sldIdLst>
            <p14:sldId id="638"/>
            <p14:sldId id="640"/>
            <p14:sldId id="661"/>
            <p14:sldId id="641"/>
            <p14:sldId id="663"/>
            <p14:sldId id="664"/>
            <p14:sldId id="665"/>
            <p14:sldId id="666"/>
            <p14:sldId id="643"/>
            <p14:sldId id="667"/>
            <p14:sldId id="644"/>
            <p14:sldId id="645"/>
            <p14:sldId id="669"/>
            <p14:sldId id="642"/>
            <p14:sldId id="646"/>
            <p14:sldId id="670"/>
            <p14:sldId id="647"/>
            <p14:sldId id="648"/>
            <p14:sldId id="649"/>
            <p14:sldId id="650"/>
            <p14:sldId id="66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59"/>
            <p14:sldId id="5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84DF"/>
    <a:srgbClr val="B4AFDF"/>
    <a:srgbClr val="8AB6BD"/>
    <a:srgbClr val="E05C53"/>
    <a:srgbClr val="FF988B"/>
    <a:srgbClr val="D10100"/>
    <a:srgbClr val="AD0000"/>
    <a:srgbClr val="FF8F00"/>
    <a:srgbClr val="E3ECF3"/>
    <a:srgbClr val="DFB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41"/>
    <p:restoredTop sz="96291"/>
  </p:normalViewPr>
  <p:slideViewPr>
    <p:cSldViewPr snapToGrid="0" snapToObjects="1">
      <p:cViewPr varScale="1">
        <p:scale>
          <a:sx n="122" d="100"/>
          <a:sy n="122" d="100"/>
        </p:scale>
        <p:origin x="328" y="208"/>
      </p:cViewPr>
      <p:guideLst/>
    </p:cSldViewPr>
  </p:slideViewPr>
  <p:outlineViewPr>
    <p:cViewPr>
      <p:scale>
        <a:sx n="33" d="100"/>
        <a:sy n="33" d="100"/>
      </p:scale>
      <p:origin x="0" y="-11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0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86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33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27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83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71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61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98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20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5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330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90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905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2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66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700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790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805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532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94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182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771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06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8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45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67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52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60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19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7" y="189790"/>
            <a:ext cx="11313226" cy="101529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87" y="1413164"/>
            <a:ext cx="11313226" cy="4763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9387" y="6356352"/>
            <a:ext cx="3142013" cy="365125"/>
          </a:xfrm>
        </p:spPr>
        <p:txBody>
          <a:bodyPr/>
          <a:lstStyle/>
          <a:p>
            <a:fld id="{169021DC-0885-1D4E-AFF9-606D9C7382F9}" type="datetime1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2"/>
            <a:ext cx="3142013" cy="365125"/>
          </a:xfrm>
        </p:spPr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2902" y="1205081"/>
            <a:ext cx="1130971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11/17/17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11/17/17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11/17/17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338155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/>
              <a:t>Database Management Systems (CS 564)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2898189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/>
              <a:t>Fall 2017</a:t>
            </a:r>
          </a:p>
          <a:p>
            <a:r>
              <a:rPr lang="en-US" dirty="0" smtClean="0"/>
              <a:t>Lecture </a:t>
            </a:r>
            <a:r>
              <a:rPr lang="en-US" dirty="0" smtClean="0"/>
              <a:t>22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343355" y="3626047"/>
            <a:ext cx="2634754" cy="12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43355" y="2364242"/>
            <a:ext cx="2634754" cy="12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PNLJ: </a:t>
            </a:r>
            <a:r>
              <a:rPr lang="en-US" sz="4800" dirty="0" smtClean="0"/>
              <a:t>Example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01184"/>
              </p:ext>
            </p:extLst>
          </p:nvPr>
        </p:nvGraphicFramePr>
        <p:xfrm>
          <a:off x="972528" y="1906490"/>
          <a:ext cx="2422156" cy="27492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1054"/>
                <a:gridCol w="101110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Jefferies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Suganthan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Konda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Xi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Ramirez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Javier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Zhang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Lotfi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253932" y="1119510"/>
            <a:ext cx="2793068" cy="6658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 </a:t>
            </a:r>
            <a:r>
              <a:rPr lang="en-US" sz="32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32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Major=DID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S</a:t>
            </a:r>
            <a:endParaRPr lang="en-US" sz="1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9603" y="4856736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585633" y="1906490"/>
            <a:ext cx="333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</a:t>
            </a:r>
            <a:endParaRPr lang="en-US" sz="11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960320"/>
              </p:ext>
            </p:extLst>
          </p:nvPr>
        </p:nvGraphicFramePr>
        <p:xfrm>
          <a:off x="972528" y="4856736"/>
          <a:ext cx="2422156" cy="149961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42957"/>
                <a:gridCol w="167919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Biology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Economics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INFOSCI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Information Sciences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580876"/>
              </p:ext>
            </p:extLst>
          </p:nvPr>
        </p:nvGraphicFramePr>
        <p:xfrm>
          <a:off x="4449654" y="3723949"/>
          <a:ext cx="2422156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1054"/>
                <a:gridCol w="101110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Suganthan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Konda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Xi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Ramirez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691888"/>
              </p:ext>
            </p:extLst>
          </p:nvPr>
        </p:nvGraphicFramePr>
        <p:xfrm>
          <a:off x="4449654" y="2481857"/>
          <a:ext cx="2422156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42957"/>
                <a:gridCol w="167919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Biology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3743070" y="4887853"/>
            <a:ext cx="3835324" cy="7529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7926780" y="1648691"/>
            <a:ext cx="3588326" cy="4707661"/>
          </a:xfrm>
          <a:prstGeom prst="can">
            <a:avLst>
              <a:gd name="adj" fmla="val 893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291163"/>
              </p:ext>
            </p:extLst>
          </p:nvPr>
        </p:nvGraphicFramePr>
        <p:xfrm>
          <a:off x="3856166" y="5016432"/>
          <a:ext cx="3602319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39751"/>
                <a:gridCol w="1475392"/>
                <a:gridCol w="814592"/>
                <a:gridCol w="67258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Suganthan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848085"/>
              </p:ext>
            </p:extLst>
          </p:nvPr>
        </p:nvGraphicFramePr>
        <p:xfrm>
          <a:off x="8153400" y="2230473"/>
          <a:ext cx="3125831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25559"/>
                <a:gridCol w="1444192"/>
                <a:gridCol w="769533"/>
                <a:gridCol w="486547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Jefferies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73274"/>
              </p:ext>
            </p:extLst>
          </p:nvPr>
        </p:nvGraphicFramePr>
        <p:xfrm>
          <a:off x="8153400" y="2715382"/>
          <a:ext cx="3125833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0186"/>
                <a:gridCol w="1240221"/>
                <a:gridCol w="746234"/>
                <a:gridCol w="56919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Suganthan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 rot="5400000">
            <a:off x="9505550" y="3742405"/>
            <a:ext cx="9824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r-IN" sz="4800">
                <a:latin typeface="Linux Libertine" charset="0"/>
                <a:ea typeface="Linux Libertine" charset="0"/>
                <a:cs typeface="Linux Libertine" charset="0"/>
              </a:rPr>
              <a:t>…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4053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275309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Better utilize memory buffers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Block Nested Loop Join (BNLJ)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9090" y="2470125"/>
            <a:ext cx="10993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each block p</a:t>
            </a:r>
            <a:r>
              <a:rPr lang="en-US" sz="2400" b="1" baseline="-25000" dirty="0" smtClean="0">
                <a:latin typeface="Courier New" charset="0"/>
                <a:ea typeface="Courier New" charset="0"/>
                <a:cs typeface="Courier New" charset="0"/>
              </a:rPr>
              <a:t>R,1 , </a:t>
            </a:r>
            <a:r>
              <a:rPr lang="mr-IN" sz="2400" b="1" baseline="-250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US" sz="2400" b="1" baseline="-250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baseline="-25000" dirty="0" smtClean="0">
                <a:latin typeface="Courier New" charset="0"/>
                <a:ea typeface="Courier New" charset="0"/>
                <a:cs typeface="Courier New" charset="0"/>
              </a:rPr>
              <a:t>R,B-2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of B-2 pages of R</a:t>
            </a: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each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page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in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S</a:t>
            </a: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    Check every pair of tuples in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R,j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and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</a:p>
          <a:p>
            <a:pPr eaLnBrk="0" hangingPunct="0"/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       and if they match,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them and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66192" y="4489175"/>
            <a:ext cx="4559299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What is the cost of BNLJ?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738252" y="4489175"/>
                <a:ext cx="3112329" cy="73404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en-US" sz="28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A:</a:t>
                </a:r>
                <a:r>
                  <a:rPr lang="en-US" sz="28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  <m:t>𝑁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  <m:t>𝑅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  <a:ea typeface="Linux Libertine" charset="0"/>
                        <a:cs typeface="Linux Libertine" charset="0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𝑅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−2</m:t>
                            </m:r>
                          </m:den>
                        </m:f>
                      </m:e>
                    </m:d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sz="28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252" y="4489175"/>
                <a:ext cx="3112329" cy="7340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28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343355" y="4233162"/>
            <a:ext cx="2634754" cy="12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43355" y="2971357"/>
            <a:ext cx="2634754" cy="12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BNLJ: </a:t>
            </a:r>
            <a:r>
              <a:rPr lang="en-US" sz="4800" dirty="0" smtClean="0"/>
              <a:t>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972528" y="1906490"/>
          <a:ext cx="2422156" cy="27492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1054"/>
                <a:gridCol w="101110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Jefferies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Suganthan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Konda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Xi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Ramirez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Javier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Zhang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Lotfi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253932" y="1119510"/>
            <a:ext cx="2793068" cy="6658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 </a:t>
            </a:r>
            <a:r>
              <a:rPr lang="en-US" sz="32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32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Major=DID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S</a:t>
            </a:r>
            <a:endParaRPr lang="en-US" sz="1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9603" y="4856736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585633" y="1906490"/>
            <a:ext cx="333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</a:t>
            </a:r>
            <a:endParaRPr lang="en-US" sz="11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972528" y="4856736"/>
          <a:ext cx="2422156" cy="149961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42957"/>
                <a:gridCol w="167919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Biology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Economics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INFOSCI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Information Sciences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114866"/>
              </p:ext>
            </p:extLst>
          </p:nvPr>
        </p:nvGraphicFramePr>
        <p:xfrm>
          <a:off x="4449654" y="4331064"/>
          <a:ext cx="2422156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1054"/>
                <a:gridCol w="101110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Jefferies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3743070" y="5494968"/>
            <a:ext cx="3835324" cy="7529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7926780" y="1648691"/>
            <a:ext cx="3588326" cy="4707661"/>
          </a:xfrm>
          <a:prstGeom prst="can">
            <a:avLst>
              <a:gd name="adj" fmla="val 893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36390" y="1187407"/>
            <a:ext cx="10486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B = 4</a:t>
            </a:r>
            <a:endParaRPr lang="en-US" sz="3200" dirty="0"/>
          </a:p>
        </p:txBody>
      </p:sp>
      <p:sp>
        <p:nvSpPr>
          <p:cNvPr id="19" name="Rectangle 18"/>
          <p:cNvSpPr/>
          <p:nvPr/>
        </p:nvSpPr>
        <p:spPr>
          <a:xfrm>
            <a:off x="4343355" y="1709552"/>
            <a:ext cx="2634754" cy="12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048959"/>
              </p:ext>
            </p:extLst>
          </p:nvPr>
        </p:nvGraphicFramePr>
        <p:xfrm>
          <a:off x="4449654" y="1834812"/>
          <a:ext cx="2422156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42957"/>
                <a:gridCol w="167919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Biology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183639"/>
              </p:ext>
            </p:extLst>
          </p:nvPr>
        </p:nvGraphicFramePr>
        <p:xfrm>
          <a:off x="4449654" y="3069315"/>
          <a:ext cx="2422156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42957"/>
                <a:gridCol w="167919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Economics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INFOSCI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Information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62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Utilize existing indexes</a:t>
            </a:r>
          </a:p>
          <a:p>
            <a:r>
              <a:rPr lang="en-US" sz="4000" dirty="0" smtClean="0"/>
              <a:t>Suppose S has an index on the join attribute(s)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Index Nested Loop Join (INLJ)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9090" y="2933005"/>
            <a:ext cx="10993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each page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of R</a:t>
            </a: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each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tuple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in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baseline="-25000" dirty="0" err="1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2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    Probe the index on S to find any tuples matching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2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        and if found,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them and output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35397" y="4952454"/>
            <a:ext cx="2325706" cy="954107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What is the cost of INLJ?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880945" y="4952455"/>
                <a:ext cx="7081345" cy="9541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en-US" sz="28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charset="0"/>
                        <a:ea typeface="Consolas" charset="0"/>
                        <a:cs typeface="Consolas" charset="0"/>
                      </a:rPr>
                      <m:t>𝑁</m:t>
                    </m:r>
                    <m:r>
                      <a:rPr lang="en-US" sz="2800" i="1" baseline="-25000" dirty="0">
                        <a:latin typeface="Cambria Math" charset="0"/>
                        <a:ea typeface="Consolas" charset="0"/>
                        <a:cs typeface="Consolas" charset="0"/>
                      </a:rPr>
                      <m:t>𝑅</m:t>
                    </m:r>
                    <m:r>
                      <a:rPr lang="en-US" sz="2800" i="1" dirty="0">
                        <a:latin typeface="Cambria Math" charset="0"/>
                        <a:ea typeface="Consolas" charset="0"/>
                        <a:cs typeface="Consolas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800" i="1" dirty="0">
                            <a:latin typeface="Cambria Math" charset="0"/>
                            <a:ea typeface="Consolas" charset="0"/>
                            <a:cs typeface="Consolas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charset="0"/>
                            <a:ea typeface="Consolas" charset="0"/>
                            <a:cs typeface="Consolas" charset="0"/>
                          </a:rPr>
                          <m:t>𝑅</m:t>
                        </m:r>
                      </m:e>
                    </m:d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e>
                      <m:sup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e>
                      <m:sup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p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depends on the type of index on S and whether it is clustered or not</a:t>
                </a:r>
                <a:endParaRPr lang="en-US" sz="28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945" y="4952455"/>
                <a:ext cx="7081345" cy="9541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96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Improve performance using available buffer pages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Block Index Nested Loop Join (BINLJ)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9090" y="2158331"/>
            <a:ext cx="109938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each block p</a:t>
            </a:r>
            <a:r>
              <a:rPr lang="en-US" sz="2400" b="1" baseline="-25000" dirty="0">
                <a:latin typeface="Courier New" charset="0"/>
                <a:ea typeface="Courier New" charset="0"/>
                <a:cs typeface="Courier New" charset="0"/>
              </a:rPr>
              <a:t>R,1 , </a:t>
            </a:r>
            <a:r>
              <a:rPr lang="mr-IN" sz="2400" b="1" baseline="-25000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US" sz="2400" b="1" baseline="-25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baseline="-25000" dirty="0">
                <a:latin typeface="Courier New" charset="0"/>
                <a:ea typeface="Courier New" charset="0"/>
                <a:cs typeface="Courier New" charset="0"/>
              </a:rPr>
              <a:t>R,B-2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of B-2 pages of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R</a:t>
            </a:r>
          </a:p>
          <a:p>
            <a:pPr eaLnBrk="0" hangingPunct="0"/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Sort the tuples in the current block (in memory)</a:t>
            </a: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each tuple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in the current sorted block </a:t>
            </a: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    Probe the index on S to find any tuples matching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2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        and if found,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them and output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63131" y="4928044"/>
            <a:ext cx="2325706" cy="954107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What is the cost of BINLJ?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13782" y="4928044"/>
                <a:ext cx="7081345" cy="9541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en-US" sz="28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charset="0"/>
                        <a:ea typeface="Consolas" charset="0"/>
                        <a:cs typeface="Consolas" charset="0"/>
                      </a:rPr>
                      <m:t>𝑁</m:t>
                    </m:r>
                    <m:r>
                      <a:rPr lang="en-US" sz="2800" i="1" baseline="-25000" dirty="0">
                        <a:latin typeface="Cambria Math" charset="0"/>
                        <a:ea typeface="Consolas" charset="0"/>
                        <a:cs typeface="Consolas" charset="0"/>
                      </a:rPr>
                      <m:t>𝑅</m:t>
                    </m:r>
                    <m:r>
                      <a:rPr lang="en-US" sz="2800" i="1" dirty="0">
                        <a:latin typeface="Cambria Math" charset="0"/>
                        <a:ea typeface="Consolas" charset="0"/>
                        <a:cs typeface="Consolas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800" i="1" dirty="0">
                            <a:latin typeface="Cambria Math" charset="0"/>
                            <a:ea typeface="Consolas" charset="0"/>
                            <a:cs typeface="Consolas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charset="0"/>
                            <a:ea typeface="Consolas" charset="0"/>
                            <a:cs typeface="Consolas" charset="0"/>
                          </a:rPr>
                          <m:t>𝑅</m:t>
                        </m:r>
                      </m:e>
                    </m:d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e>
                      <m:sup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e>
                      <m:sup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p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depends on the type of index on S and whether it is clustered or not</a:t>
                </a:r>
                <a:endParaRPr lang="en-US" sz="28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782" y="4928044"/>
                <a:ext cx="7081345" cy="9541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99090" y="4322953"/>
            <a:ext cx="4235669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Why soring each block?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2264" y="4322953"/>
            <a:ext cx="628094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800" smtClean="0">
                <a:latin typeface="Linux Libertine" charset="0"/>
                <a:ea typeface="Linux Libertine" charset="0"/>
                <a:cs typeface="Linux Libertine" charset="0"/>
              </a:rPr>
              <a:t>Reusing index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and data </a:t>
            </a:r>
            <a:r>
              <a:rPr lang="en-US" sz="2800" smtClean="0">
                <a:latin typeface="Linux Libertine" charset="0"/>
                <a:ea typeface="Linux Libertine" charset="0"/>
                <a:cs typeface="Linux Libertine" charset="0"/>
              </a:rPr>
              <a:t>pages in buffer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62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343354" y="4233162"/>
            <a:ext cx="879809" cy="12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43355" y="2971357"/>
            <a:ext cx="2634754" cy="12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BINLJ: </a:t>
            </a:r>
            <a:r>
              <a:rPr lang="en-US" sz="4800" dirty="0" smtClean="0"/>
              <a:t>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888617"/>
              </p:ext>
            </p:extLst>
          </p:nvPr>
        </p:nvGraphicFramePr>
        <p:xfrm>
          <a:off x="972528" y="1906490"/>
          <a:ext cx="2422156" cy="27492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1054"/>
                <a:gridCol w="101110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Jefferies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Suganthan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Konda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Xi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Ramirez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Javier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Zhang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Lotfi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253932" y="1119510"/>
            <a:ext cx="2793068" cy="6658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 </a:t>
            </a:r>
            <a:r>
              <a:rPr lang="en-US" sz="32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32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Major=DID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S</a:t>
            </a:r>
            <a:endParaRPr lang="en-US" sz="1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9603" y="4856736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585633" y="1906490"/>
            <a:ext cx="333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</a:t>
            </a:r>
            <a:endParaRPr lang="en-US" sz="11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972528" y="4856736"/>
          <a:ext cx="2422156" cy="149961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42957"/>
                <a:gridCol w="167919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Biology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Economics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INFOSCI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Information Sciences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3743070" y="5494968"/>
            <a:ext cx="3835324" cy="7529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43355" y="1709552"/>
            <a:ext cx="2634754" cy="12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449654" y="1834812"/>
          <a:ext cx="2422156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42957"/>
                <a:gridCol w="167919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Biology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449654" y="3069315"/>
          <a:ext cx="2422156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42957"/>
                <a:gridCol w="167919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Economics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INFOSCI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Information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5264728" y="4233162"/>
            <a:ext cx="872836" cy="12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86010" y="4245976"/>
            <a:ext cx="2634754" cy="12265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516663" y="4429404"/>
            <a:ext cx="1468422" cy="762000"/>
            <a:chOff x="4572161" y="4378037"/>
            <a:chExt cx="1468422" cy="762000"/>
          </a:xfrm>
        </p:grpSpPr>
        <p:sp>
          <p:nvSpPr>
            <p:cNvPr id="26" name="Triangle 25"/>
            <p:cNvSpPr/>
            <p:nvPr/>
          </p:nvSpPr>
          <p:spPr>
            <a:xfrm>
              <a:off x="4572161" y="4378037"/>
              <a:ext cx="1468422" cy="762000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08241" y="4589631"/>
              <a:ext cx="3754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</a:t>
              </a:r>
              <a:r>
                <a:rPr lang="en-US" sz="2400" baseline="-25000" dirty="0" smtClean="0">
                  <a:solidFill>
                    <a:prstClr val="black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  <a:endParaRPr lang="en-US" sz="1100" baseline="-25000" dirty="0"/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865588"/>
              </p:ext>
            </p:extLst>
          </p:nvPr>
        </p:nvGraphicFramePr>
        <p:xfrm>
          <a:off x="6292309" y="4343442"/>
          <a:ext cx="2422156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1054"/>
                <a:gridCol w="101110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Jefferies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Suganthan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Konda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Can 27"/>
          <p:cNvSpPr/>
          <p:nvPr/>
        </p:nvSpPr>
        <p:spPr>
          <a:xfrm>
            <a:off x="9277964" y="1648691"/>
            <a:ext cx="2237142" cy="4707661"/>
          </a:xfrm>
          <a:prstGeom prst="can">
            <a:avLst>
              <a:gd name="adj" fmla="val 893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1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1"/>
            <a:ext cx="11313224" cy="2425844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 smtClean="0"/>
              <a:t>Join is like deduplication in that they both need to check equality</a:t>
            </a:r>
          </a:p>
          <a:p>
            <a:r>
              <a:rPr lang="en-US" sz="4000" dirty="0" smtClean="0"/>
              <a:t>So we can sort R and S on join attribute(s) and then merge them to find matching tuples</a:t>
            </a:r>
          </a:p>
          <a:p>
            <a:pPr lvl="1"/>
            <a:r>
              <a:rPr lang="en-US" sz="3600" dirty="0" smtClean="0"/>
              <a:t>Instead of dropping them as in deduplication, </a:t>
            </a:r>
            <a:r>
              <a:rPr lang="en-US" sz="3600" dirty="0" err="1" smtClean="0"/>
              <a:t>concat</a:t>
            </a:r>
            <a:r>
              <a:rPr lang="en-US" sz="3600" dirty="0" smtClean="0"/>
              <a:t> them and output</a:t>
            </a:r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Sort-merge Join (SMJ)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9090" y="3815255"/>
            <a:ext cx="109938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0" hangingPunct="0">
              <a:buFont typeface="+mj-lt"/>
              <a:buAutoNum type="arabicPeriod"/>
            </a:pP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Sort R and S on join attribute(s)</a:t>
            </a:r>
          </a:p>
          <a:p>
            <a:pPr marL="457200" indent="-457200" eaLnBrk="0" hangingPunct="0">
              <a:buFont typeface="+mj-lt"/>
              <a:buAutoNum type="arabicPeriod"/>
            </a:pP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Merge the sorted R and S on join attribute(s), check for matching (i.e. duplicate) tuples</a:t>
            </a:r>
          </a:p>
          <a:p>
            <a:pPr marL="457200" indent="-457200" eaLnBrk="0" hangingPunct="0">
              <a:buFont typeface="+mj-lt"/>
              <a:buAutoNum type="arabicPeriod"/>
            </a:pP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If matching pair found,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them and output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9388" y="5555183"/>
            <a:ext cx="3060557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is the cost of SMJ?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90905" y="5539753"/>
            <a:ext cx="8161707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EMS(R) + EMS(S) + N</a:t>
            </a:r>
            <a:r>
              <a:rPr lang="en-US" sz="20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R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+ N</a:t>
            </a:r>
            <a:r>
              <a:rPr lang="en-US" sz="20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S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where EMS is the cost of external merge-sort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20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0"/>
                <a:ext cx="11313224" cy="439128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4000" dirty="0" smtClean="0"/>
                  <a:t>Can we do better?</a:t>
                </a:r>
              </a:p>
              <a:p>
                <a:pPr lvl="1"/>
                <a:r>
                  <a:rPr lang="en-US" sz="3600" dirty="0"/>
                  <a:t>If we have enough buffer </a:t>
                </a:r>
                <a:r>
                  <a:rPr lang="en-US" sz="3600" dirty="0" smtClean="0"/>
                  <a:t>pages</a:t>
                </a:r>
              </a:p>
              <a:p>
                <a:pPr lvl="2"/>
                <a:r>
                  <a:rPr lang="en-US" sz="3200" dirty="0"/>
                  <a:t>E</a:t>
                </a:r>
                <a:r>
                  <a:rPr lang="en-US" sz="3200" dirty="0" smtClean="0"/>
                  <a:t>xecute </a:t>
                </a:r>
                <a:r>
                  <a:rPr lang="en-US" sz="3200" dirty="0"/>
                  <a:t>pass 0 on R and S </a:t>
                </a:r>
                <a:r>
                  <a:rPr lang="en-US" sz="3200" dirty="0" smtClean="0"/>
                  <a:t>to create sorted runs of </a:t>
                </a:r>
                <a:r>
                  <a:rPr lang="en-US" sz="3200" dirty="0" smtClean="0"/>
                  <a:t>2</a:t>
                </a:r>
                <a:r>
                  <a:rPr lang="en-US" sz="3200" i="1" dirty="0" smtClean="0"/>
                  <a:t>B</a:t>
                </a:r>
                <a:r>
                  <a:rPr lang="en-US" sz="3200" dirty="0" smtClean="0"/>
                  <a:t> </a:t>
                </a:r>
                <a:r>
                  <a:rPr lang="en-US" sz="3200" dirty="0" smtClean="0"/>
                  <a:t>pages</a:t>
                </a:r>
              </a:p>
              <a:p>
                <a:pPr lvl="2"/>
                <a:r>
                  <a:rPr lang="en-US" sz="3200" dirty="0" smtClean="0"/>
                  <a:t>Merge </a:t>
                </a:r>
                <a:r>
                  <a:rPr lang="en-US" sz="3200" dirty="0"/>
                  <a:t>all the runs </a:t>
                </a:r>
                <a:r>
                  <a:rPr lang="en-US" sz="3200" dirty="0" smtClean="0"/>
                  <a:t>of R and S together</a:t>
                </a:r>
              </a:p>
              <a:p>
                <a:pPr lvl="3"/>
                <a:r>
                  <a:rPr lang="en-US" sz="3000" dirty="0" smtClean="0"/>
                  <a:t>Check for join condition and if found matching records, </a:t>
                </a:r>
                <a:r>
                  <a:rPr lang="en-US" sz="3000" dirty="0" err="1" smtClean="0"/>
                  <a:t>concat</a:t>
                </a:r>
                <a:r>
                  <a:rPr lang="en-US" sz="3000" dirty="0" smtClean="0"/>
                  <a:t> them and output</a:t>
                </a:r>
              </a:p>
              <a:p>
                <a:r>
                  <a:rPr lang="en-US" sz="4000" dirty="0" smtClean="0"/>
                  <a:t>When would we have enough pages?</a:t>
                </a:r>
              </a:p>
              <a:p>
                <a:pPr lvl="1"/>
                <a:r>
                  <a:rPr lang="en-US" sz="3600" dirty="0" smtClean="0"/>
                  <a:t>Need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charset="0"/>
                      </a:rPr>
                      <m:t>𝐵</m:t>
                    </m:r>
                    <m:r>
                      <a:rPr lang="en-US" sz="3600" b="0" i="1" smtClean="0">
                        <a:latin typeface="Cambria Math" charset="0"/>
                      </a:rPr>
                      <m:t>&gt;</m:t>
                    </m:r>
                    <m:d>
                      <m:dPr>
                        <m:begChr m:val="⌈"/>
                        <m:endChr m:val="⌉"/>
                        <m:ctrlPr>
                          <a:rPr lang="en-US" sz="3600" b="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sz="36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6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charset="0"/>
                                  </a:rPr>
                                  <m:t>𝑅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sz="3600" b="0" i="1" smtClean="0">
                                <a:latin typeface="Cambria Math" charset="0"/>
                              </a:rPr>
                              <m:t>𝐵</m:t>
                            </m:r>
                          </m:den>
                        </m:f>
                        <m:r>
                          <a:rPr lang="en-US" sz="3600" b="0" i="1" smtClean="0">
                            <a:latin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mr-IN" sz="3600" i="1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6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charset="0"/>
                                  </a:rPr>
                                  <m:t>𝑆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600" i="1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sz="3600" i="1">
                                <a:latin typeface="Cambria Math" charset="0"/>
                              </a:rPr>
                              <m:t>𝐵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600" dirty="0" smtClean="0"/>
                  <a:t> or roughly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charset="0"/>
                      </a:rPr>
                      <m:t>𝐵</m:t>
                    </m:r>
                    <m:r>
                      <a:rPr lang="en-US" sz="3600" i="1">
                        <a:latin typeface="Cambria Math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sz="3600" b="0" i="1" smtClean="0">
                            <a:latin typeface="Cambria Math" charset="0"/>
                          </a:rPr>
                          <m:t>𝐿</m:t>
                        </m:r>
                      </m:e>
                    </m:rad>
                  </m:oMath>
                </a14:m>
                <a:r>
                  <a:rPr lang="en-US" sz="3600" dirty="0" smtClean="0"/>
                  <a:t> where </a:t>
                </a:r>
                <a:r>
                  <a:rPr lang="en-US" sz="3600" i="1" dirty="0" smtClean="0"/>
                  <a:t>L</a:t>
                </a:r>
                <a:r>
                  <a:rPr lang="en-US" sz="3600" dirty="0" smtClean="0"/>
                  <a:t> is the number of pages of the larger relation</a:t>
                </a:r>
                <a:endParaRPr lang="en-US" sz="3600" dirty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0"/>
                <a:ext cx="11313224" cy="4391280"/>
              </a:xfrm>
              <a:blipFill rotWithShape="0">
                <a:blip r:embed="rId3"/>
                <a:stretch>
                  <a:fillRect l="-1509" t="-4444" b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SMJ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9644" y="5652375"/>
            <a:ext cx="2229270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is the cost of improved SMJ?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2950" y="5653441"/>
            <a:ext cx="2023453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3(</a:t>
            </a:r>
            <a:r>
              <a:rPr lang="en-US" sz="2000" i="1" dirty="0" smtClean="0">
                <a:latin typeface="Linux Libertine" charset="0"/>
                <a:ea typeface="Linux Libertine" charset="0"/>
                <a:cs typeface="Linux Libertine" charset="0"/>
              </a:rPr>
              <a:t>N</a:t>
            </a:r>
            <a:r>
              <a:rPr lang="en-US" sz="2000" i="1" baseline="-25000" dirty="0" smtClean="0">
                <a:latin typeface="Linux Libertine" charset="0"/>
                <a:ea typeface="Linux Libertine" charset="0"/>
                <a:cs typeface="Linux Libertine" charset="0"/>
              </a:rPr>
              <a:t>R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+ </a:t>
            </a:r>
            <a:r>
              <a:rPr lang="en-US" sz="2000" i="1" dirty="0" smtClean="0">
                <a:latin typeface="Linux Libertine" charset="0"/>
                <a:ea typeface="Linux Libertine" charset="0"/>
                <a:cs typeface="Linux Libertine" charset="0"/>
              </a:rPr>
              <a:t>N</a:t>
            </a:r>
            <a:r>
              <a:rPr lang="en-US" sz="2000" i="1" baseline="-25000" dirty="0" smtClean="0">
                <a:latin typeface="Linux Libertine" charset="0"/>
                <a:ea typeface="Linux Libertine" charset="0"/>
                <a:cs typeface="Linux Libertine" charset="0"/>
              </a:rPr>
              <a:t>S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)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0439" y="5652375"/>
            <a:ext cx="2980160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is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the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worst-case cost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of improved SMJ?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64635" y="5652375"/>
            <a:ext cx="2691337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2(</a:t>
            </a:r>
            <a:r>
              <a:rPr lang="en-US" sz="2000" i="1" dirty="0" smtClean="0">
                <a:latin typeface="Linux Libertine" charset="0"/>
                <a:ea typeface="Linux Libertine" charset="0"/>
                <a:cs typeface="Linux Libertine" charset="0"/>
              </a:rPr>
              <a:t>N</a:t>
            </a:r>
            <a:r>
              <a:rPr lang="en-US" sz="2000" i="1" baseline="-25000" dirty="0" smtClean="0">
                <a:latin typeface="Linux Libertine" charset="0"/>
                <a:ea typeface="Linux Libertine" charset="0"/>
                <a:cs typeface="Linux Libertine" charset="0"/>
              </a:rPr>
              <a:t>R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+ </a:t>
            </a:r>
            <a:r>
              <a:rPr lang="en-US" sz="2000" i="1" dirty="0" smtClean="0">
                <a:latin typeface="Linux Libertine" charset="0"/>
                <a:ea typeface="Linux Libertine" charset="0"/>
                <a:cs typeface="Linux Libertine" charset="0"/>
              </a:rPr>
              <a:t>N</a:t>
            </a:r>
            <a:r>
              <a:rPr lang="en-US" sz="2000" i="1" baseline="-25000" dirty="0" smtClean="0">
                <a:latin typeface="Linux Libertine" charset="0"/>
                <a:ea typeface="Linux Libertine" charset="0"/>
                <a:cs typeface="Linux Libertine" charset="0"/>
              </a:rPr>
              <a:t>S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) + </a:t>
            </a:r>
            <a:r>
              <a:rPr lang="en-US" sz="2000" i="1" dirty="0" smtClean="0">
                <a:latin typeface="Linux Libertine" charset="0"/>
                <a:ea typeface="Linux Libertine" charset="0"/>
                <a:cs typeface="Linux Libertine" charset="0"/>
              </a:rPr>
              <a:t>N</a:t>
            </a:r>
            <a:r>
              <a:rPr lang="en-US" sz="2000" i="1" baseline="-25000" dirty="0" smtClean="0">
                <a:latin typeface="Linux Libertine" charset="0"/>
                <a:ea typeface="Linux Libertine" charset="0"/>
                <a:cs typeface="Linux Libertine" charset="0"/>
              </a:rPr>
              <a:t>R</a:t>
            </a:r>
            <a:r>
              <a:rPr lang="en-US" sz="2000" i="1" dirty="0" smtClean="0">
                <a:latin typeface="Linux Libertine" charset="0"/>
                <a:ea typeface="Linux Libertine" charset="0"/>
                <a:cs typeface="Linux Libertine" charset="0"/>
              </a:rPr>
              <a:t> * N</a:t>
            </a:r>
            <a:r>
              <a:rPr lang="en-US" sz="2000" i="1" baseline="-25000" dirty="0" smtClean="0">
                <a:latin typeface="Linux Libertine" charset="0"/>
                <a:ea typeface="Linux Libertine" charset="0"/>
                <a:cs typeface="Linux Libertine" charset="0"/>
              </a:rPr>
              <a:t>S</a:t>
            </a:r>
            <a:r>
              <a:rPr lang="en-US" sz="2000" i="1" dirty="0" smtClean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(why?)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24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SMJ: 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135738" y="1551897"/>
            <a:ext cx="896938" cy="2211823"/>
            <a:chOff x="1475816" y="2276239"/>
            <a:chExt cx="896938" cy="2414693"/>
          </a:xfrm>
        </p:grpSpPr>
        <p:sp>
          <p:nvSpPr>
            <p:cNvPr id="9" name="Can 8"/>
            <p:cNvSpPr/>
            <p:nvPr/>
          </p:nvSpPr>
          <p:spPr>
            <a:xfrm>
              <a:off x="1475816" y="2615559"/>
              <a:ext cx="896938" cy="2075373"/>
            </a:xfrm>
            <a:prstGeom prst="can">
              <a:avLst>
                <a:gd name="adj" fmla="val 1562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65"/>
            <p:cNvSpPr>
              <a:spLocks noChangeArrowheads="1"/>
            </p:cNvSpPr>
            <p:nvPr/>
          </p:nvSpPr>
          <p:spPr bwMode="auto">
            <a:xfrm>
              <a:off x="1750358" y="2276239"/>
              <a:ext cx="34785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</a:t>
              </a:r>
              <a:endParaRPr lang="en-US" sz="18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Rectangle 97"/>
            <p:cNvSpPr>
              <a:spLocks noChangeArrowheads="1"/>
            </p:cNvSpPr>
            <p:nvPr/>
          </p:nvSpPr>
          <p:spPr bwMode="auto">
            <a:xfrm>
              <a:off x="1769266" y="3013808"/>
              <a:ext cx="292100" cy="292100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Rectangle 98"/>
            <p:cNvSpPr>
              <a:spLocks noChangeArrowheads="1"/>
            </p:cNvSpPr>
            <p:nvPr/>
          </p:nvSpPr>
          <p:spPr bwMode="auto">
            <a:xfrm>
              <a:off x="1769266" y="3471008"/>
              <a:ext cx="292100" cy="292100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Rectangle 99"/>
            <p:cNvSpPr>
              <a:spLocks noChangeArrowheads="1"/>
            </p:cNvSpPr>
            <p:nvPr/>
          </p:nvSpPr>
          <p:spPr bwMode="auto">
            <a:xfrm>
              <a:off x="1769266" y="4233008"/>
              <a:ext cx="292100" cy="292100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Rectangle 100"/>
            <p:cNvSpPr>
              <a:spLocks noChangeArrowheads="1"/>
            </p:cNvSpPr>
            <p:nvPr/>
          </p:nvSpPr>
          <p:spPr bwMode="auto">
            <a:xfrm>
              <a:off x="1588291" y="3658333"/>
              <a:ext cx="685800" cy="5826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3200" b="1" dirty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</a:t>
              </a:r>
              <a:r>
                <a:rPr lang="en-US" sz="3200" b="1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.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35738" y="3733043"/>
            <a:ext cx="896938" cy="2165207"/>
            <a:chOff x="1475816" y="2266041"/>
            <a:chExt cx="896938" cy="2424891"/>
          </a:xfrm>
        </p:grpSpPr>
        <p:sp>
          <p:nvSpPr>
            <p:cNvPr id="18" name="Can 17"/>
            <p:cNvSpPr/>
            <p:nvPr/>
          </p:nvSpPr>
          <p:spPr>
            <a:xfrm>
              <a:off x="1475816" y="2615559"/>
              <a:ext cx="896938" cy="2075373"/>
            </a:xfrm>
            <a:prstGeom prst="can">
              <a:avLst>
                <a:gd name="adj" fmla="val 1562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5"/>
            <p:cNvSpPr>
              <a:spLocks noChangeArrowheads="1"/>
            </p:cNvSpPr>
            <p:nvPr/>
          </p:nvSpPr>
          <p:spPr bwMode="auto">
            <a:xfrm>
              <a:off x="1774403" y="2266041"/>
              <a:ext cx="299763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  <a:endParaRPr lang="en-US" sz="18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Rectangle 97"/>
            <p:cNvSpPr>
              <a:spLocks noChangeArrowheads="1"/>
            </p:cNvSpPr>
            <p:nvPr/>
          </p:nvSpPr>
          <p:spPr bwMode="auto">
            <a:xfrm>
              <a:off x="1769266" y="3013808"/>
              <a:ext cx="292100" cy="292100"/>
            </a:xfrm>
            <a:prstGeom prst="rect">
              <a:avLst/>
            </a:prstGeom>
            <a:solidFill>
              <a:srgbClr val="FF8F0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Rectangle 98"/>
            <p:cNvSpPr>
              <a:spLocks noChangeArrowheads="1"/>
            </p:cNvSpPr>
            <p:nvPr/>
          </p:nvSpPr>
          <p:spPr bwMode="auto">
            <a:xfrm>
              <a:off x="1769266" y="3471008"/>
              <a:ext cx="292100" cy="292100"/>
            </a:xfrm>
            <a:prstGeom prst="rect">
              <a:avLst/>
            </a:prstGeom>
            <a:solidFill>
              <a:srgbClr val="FF8F0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Rectangle 99"/>
            <p:cNvSpPr>
              <a:spLocks noChangeArrowheads="1"/>
            </p:cNvSpPr>
            <p:nvPr/>
          </p:nvSpPr>
          <p:spPr bwMode="auto">
            <a:xfrm>
              <a:off x="1769266" y="4233008"/>
              <a:ext cx="292100" cy="292100"/>
            </a:xfrm>
            <a:prstGeom prst="rect">
              <a:avLst/>
            </a:prstGeom>
            <a:solidFill>
              <a:srgbClr val="FF8F0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Rectangle 100"/>
            <p:cNvSpPr>
              <a:spLocks noChangeArrowheads="1"/>
            </p:cNvSpPr>
            <p:nvPr/>
          </p:nvSpPr>
          <p:spPr bwMode="auto">
            <a:xfrm>
              <a:off x="1588291" y="3658333"/>
              <a:ext cx="685800" cy="5826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3200" b="1" dirty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. .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08828" y="1551897"/>
            <a:ext cx="2158588" cy="2211823"/>
            <a:chOff x="1475816" y="2276239"/>
            <a:chExt cx="896938" cy="2414693"/>
          </a:xfrm>
        </p:grpSpPr>
        <p:sp>
          <p:nvSpPr>
            <p:cNvPr id="26" name="Can 25"/>
            <p:cNvSpPr/>
            <p:nvPr/>
          </p:nvSpPr>
          <p:spPr>
            <a:xfrm>
              <a:off x="1475816" y="2615559"/>
              <a:ext cx="896938" cy="2075373"/>
            </a:xfrm>
            <a:prstGeom prst="can">
              <a:avLst>
                <a:gd name="adj" fmla="val 1562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5"/>
            <p:cNvSpPr>
              <a:spLocks noChangeArrowheads="1"/>
            </p:cNvSpPr>
            <p:nvPr/>
          </p:nvSpPr>
          <p:spPr bwMode="auto">
            <a:xfrm>
              <a:off x="1750358" y="2276239"/>
              <a:ext cx="34785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</a:t>
              </a:r>
              <a:endParaRPr lang="en-US" sz="18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Rectangle 97"/>
            <p:cNvSpPr>
              <a:spLocks noChangeArrowheads="1"/>
            </p:cNvSpPr>
            <p:nvPr/>
          </p:nvSpPr>
          <p:spPr bwMode="auto">
            <a:xfrm>
              <a:off x="1562534" y="3089775"/>
              <a:ext cx="705562" cy="292101"/>
            </a:xfrm>
            <a:prstGeom prst="rect">
              <a:avLst/>
            </a:prstGeom>
            <a:solidFill>
              <a:srgbClr val="B4AFD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Rectangle 98"/>
            <p:cNvSpPr>
              <a:spLocks noChangeArrowheads="1"/>
            </p:cNvSpPr>
            <p:nvPr/>
          </p:nvSpPr>
          <p:spPr bwMode="auto">
            <a:xfrm>
              <a:off x="1562534" y="3424941"/>
              <a:ext cx="705562" cy="292101"/>
            </a:xfrm>
            <a:prstGeom prst="rect">
              <a:avLst/>
            </a:prstGeom>
            <a:solidFill>
              <a:srgbClr val="B4AFD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Rectangle 99"/>
            <p:cNvSpPr>
              <a:spLocks noChangeArrowheads="1"/>
            </p:cNvSpPr>
            <p:nvPr/>
          </p:nvSpPr>
          <p:spPr bwMode="auto">
            <a:xfrm>
              <a:off x="1562534" y="4111852"/>
              <a:ext cx="705562" cy="292101"/>
            </a:xfrm>
            <a:prstGeom prst="rect">
              <a:avLst/>
            </a:prstGeom>
            <a:solidFill>
              <a:srgbClr val="B4AFD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08828" y="3733043"/>
            <a:ext cx="2158588" cy="2165207"/>
            <a:chOff x="1475816" y="2266041"/>
            <a:chExt cx="896938" cy="2424891"/>
          </a:xfrm>
        </p:grpSpPr>
        <p:sp>
          <p:nvSpPr>
            <p:cNvPr id="33" name="Can 32"/>
            <p:cNvSpPr/>
            <p:nvPr/>
          </p:nvSpPr>
          <p:spPr>
            <a:xfrm>
              <a:off x="1475816" y="2615559"/>
              <a:ext cx="896938" cy="2075373"/>
            </a:xfrm>
            <a:prstGeom prst="can">
              <a:avLst>
                <a:gd name="adj" fmla="val 1562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5"/>
            <p:cNvSpPr>
              <a:spLocks noChangeArrowheads="1"/>
            </p:cNvSpPr>
            <p:nvPr/>
          </p:nvSpPr>
          <p:spPr bwMode="auto">
            <a:xfrm>
              <a:off x="1774403" y="2266041"/>
              <a:ext cx="299763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  <a:endParaRPr lang="en-US" sz="18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5" name="Rectangle 97"/>
            <p:cNvSpPr>
              <a:spLocks noChangeArrowheads="1"/>
            </p:cNvSpPr>
            <p:nvPr/>
          </p:nvSpPr>
          <p:spPr bwMode="auto">
            <a:xfrm>
              <a:off x="1553514" y="3013808"/>
              <a:ext cx="723604" cy="292101"/>
            </a:xfrm>
            <a:prstGeom prst="rect">
              <a:avLst/>
            </a:prstGeom>
            <a:solidFill>
              <a:srgbClr val="D284D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6" name="Rectangle 98"/>
            <p:cNvSpPr>
              <a:spLocks noChangeArrowheads="1"/>
            </p:cNvSpPr>
            <p:nvPr/>
          </p:nvSpPr>
          <p:spPr bwMode="auto">
            <a:xfrm>
              <a:off x="1553514" y="3588254"/>
              <a:ext cx="723604" cy="292101"/>
            </a:xfrm>
            <a:prstGeom prst="rect">
              <a:avLst/>
            </a:prstGeom>
            <a:solidFill>
              <a:srgbClr val="D284D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7" name="Rectangle 99"/>
            <p:cNvSpPr>
              <a:spLocks noChangeArrowheads="1"/>
            </p:cNvSpPr>
            <p:nvPr/>
          </p:nvSpPr>
          <p:spPr bwMode="auto">
            <a:xfrm>
              <a:off x="1553514" y="4233009"/>
              <a:ext cx="723604" cy="292101"/>
            </a:xfrm>
            <a:prstGeom prst="rect">
              <a:avLst/>
            </a:prstGeom>
            <a:solidFill>
              <a:srgbClr val="D284D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3" name="Right Arrow 2"/>
          <p:cNvSpPr/>
          <p:nvPr/>
        </p:nvSpPr>
        <p:spPr>
          <a:xfrm>
            <a:off x="3227463" y="2162374"/>
            <a:ext cx="1286578" cy="130168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EMS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Pass0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227463" y="4320850"/>
            <a:ext cx="1286578" cy="130168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EMS Pass0</a:t>
            </a:r>
            <a:endParaRPr lang="en-US" sz="3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0" name="Freeform 69"/>
          <p:cNvSpPr>
            <a:spLocks/>
          </p:cNvSpPr>
          <p:nvPr/>
        </p:nvSpPr>
        <p:spPr bwMode="auto">
          <a:xfrm>
            <a:off x="7710054" y="2162375"/>
            <a:ext cx="1744550" cy="3248182"/>
          </a:xfrm>
          <a:custGeom>
            <a:avLst/>
            <a:gdLst/>
            <a:ahLst/>
            <a:cxnLst>
              <a:cxn ang="0">
                <a:pos x="0" y="1441"/>
              </a:cxn>
              <a:cxn ang="0">
                <a:pos x="0" y="0"/>
              </a:cxn>
              <a:cxn ang="0">
                <a:pos x="1682" y="0"/>
              </a:cxn>
              <a:cxn ang="0">
                <a:pos x="1682" y="1441"/>
              </a:cxn>
              <a:cxn ang="0">
                <a:pos x="0" y="1441"/>
              </a:cxn>
            </a:cxnLst>
            <a:rect l="0" t="0" r="r" b="b"/>
            <a:pathLst>
              <a:path w="1683" h="1442">
                <a:moveTo>
                  <a:pt x="0" y="1441"/>
                </a:moveTo>
                <a:lnTo>
                  <a:pt x="0" y="0"/>
                </a:lnTo>
                <a:lnTo>
                  <a:pt x="1682" y="0"/>
                </a:lnTo>
                <a:lnTo>
                  <a:pt x="1682" y="1441"/>
                </a:lnTo>
                <a:lnTo>
                  <a:pt x="0" y="1441"/>
                </a:lnTo>
              </a:path>
            </a:pathLst>
          </a:custGeom>
          <a:solidFill>
            <a:schemeClr val="bg1">
              <a:lumMod val="9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1" name="Rectangle 97"/>
          <p:cNvSpPr>
            <a:spLocks noChangeArrowheads="1"/>
          </p:cNvSpPr>
          <p:nvPr/>
        </p:nvSpPr>
        <p:spPr bwMode="auto">
          <a:xfrm>
            <a:off x="8018039" y="3058423"/>
            <a:ext cx="292100" cy="267559"/>
          </a:xfrm>
          <a:prstGeom prst="rect">
            <a:avLst/>
          </a:prstGeom>
          <a:solidFill>
            <a:srgbClr val="B4AFD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2" name="Rectangle 98"/>
          <p:cNvSpPr>
            <a:spLocks noChangeArrowheads="1"/>
          </p:cNvSpPr>
          <p:nvPr/>
        </p:nvSpPr>
        <p:spPr bwMode="auto">
          <a:xfrm>
            <a:off x="8018039" y="2392315"/>
            <a:ext cx="292100" cy="267559"/>
          </a:xfrm>
          <a:prstGeom prst="rect">
            <a:avLst/>
          </a:prstGeom>
          <a:solidFill>
            <a:srgbClr val="B4AFD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3" name="Rectangle 99"/>
          <p:cNvSpPr>
            <a:spLocks noChangeArrowheads="1"/>
          </p:cNvSpPr>
          <p:nvPr/>
        </p:nvSpPr>
        <p:spPr bwMode="auto">
          <a:xfrm>
            <a:off x="8018039" y="3399507"/>
            <a:ext cx="292100" cy="267559"/>
          </a:xfrm>
          <a:prstGeom prst="rect">
            <a:avLst/>
          </a:prstGeom>
          <a:solidFill>
            <a:srgbClr val="B4AFD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5" name="Rectangle 97"/>
          <p:cNvSpPr>
            <a:spLocks noChangeArrowheads="1"/>
          </p:cNvSpPr>
          <p:nvPr/>
        </p:nvSpPr>
        <p:spPr bwMode="auto">
          <a:xfrm>
            <a:off x="8018039" y="4875439"/>
            <a:ext cx="292100" cy="267559"/>
          </a:xfrm>
          <a:prstGeom prst="rect">
            <a:avLst/>
          </a:prstGeom>
          <a:solidFill>
            <a:srgbClr val="D284D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6" name="Rectangle 98"/>
          <p:cNvSpPr>
            <a:spLocks noChangeArrowheads="1"/>
          </p:cNvSpPr>
          <p:nvPr/>
        </p:nvSpPr>
        <p:spPr bwMode="auto">
          <a:xfrm>
            <a:off x="8018039" y="4549376"/>
            <a:ext cx="292100" cy="267559"/>
          </a:xfrm>
          <a:prstGeom prst="rect">
            <a:avLst/>
          </a:prstGeom>
          <a:solidFill>
            <a:srgbClr val="D284D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7" name="Rectangle 99"/>
          <p:cNvSpPr>
            <a:spLocks noChangeArrowheads="1"/>
          </p:cNvSpPr>
          <p:nvPr/>
        </p:nvSpPr>
        <p:spPr bwMode="auto">
          <a:xfrm>
            <a:off x="8018039" y="4223313"/>
            <a:ext cx="292100" cy="267559"/>
          </a:xfrm>
          <a:prstGeom prst="rect">
            <a:avLst/>
          </a:prstGeom>
          <a:solidFill>
            <a:srgbClr val="D284D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9" name="Rectangle 97"/>
          <p:cNvSpPr>
            <a:spLocks noChangeArrowheads="1"/>
          </p:cNvSpPr>
          <p:nvPr/>
        </p:nvSpPr>
        <p:spPr bwMode="auto">
          <a:xfrm>
            <a:off x="9021540" y="3557162"/>
            <a:ext cx="292100" cy="2675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7" name="Straight Arrow Connector 6"/>
          <p:cNvCxnSpPr>
            <a:stCxn id="42" idx="3"/>
          </p:cNvCxnSpPr>
          <p:nvPr/>
        </p:nvCxnSpPr>
        <p:spPr>
          <a:xfrm>
            <a:off x="8310139" y="2526095"/>
            <a:ext cx="706173" cy="10502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3"/>
            <a:endCxn id="49" idx="1"/>
          </p:cNvCxnSpPr>
          <p:nvPr/>
        </p:nvCxnSpPr>
        <p:spPr>
          <a:xfrm flipV="1">
            <a:off x="8310139" y="3690942"/>
            <a:ext cx="711401" cy="666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313640" y="3689678"/>
            <a:ext cx="12795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8" idx="3"/>
            <a:endCxn id="42" idx="1"/>
          </p:cNvCxnSpPr>
          <p:nvPr/>
        </p:nvCxnSpPr>
        <p:spPr>
          <a:xfrm>
            <a:off x="6615544" y="2430864"/>
            <a:ext cx="1402495" cy="952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5" idx="3"/>
            <a:endCxn id="47" idx="1"/>
          </p:cNvCxnSpPr>
          <p:nvPr/>
        </p:nvCxnSpPr>
        <p:spPr>
          <a:xfrm flipV="1">
            <a:off x="6637256" y="4357093"/>
            <a:ext cx="1380783" cy="174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525061" y="5465535"/>
            <a:ext cx="2114536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Merging</a:t>
            </a:r>
            <a:endParaRPr lang="en-US" sz="2400" b="1" dirty="0">
              <a:solidFill>
                <a:srgbClr val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498707" y="3186976"/>
            <a:ext cx="107279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Output</a:t>
            </a:r>
            <a:endParaRPr lang="en-US" dirty="0">
              <a:solidFill>
                <a:srgbClr val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5" name="Rectangle 98"/>
          <p:cNvSpPr>
            <a:spLocks noChangeArrowheads="1"/>
          </p:cNvSpPr>
          <p:nvPr/>
        </p:nvSpPr>
        <p:spPr bwMode="auto">
          <a:xfrm>
            <a:off x="4917525" y="2911624"/>
            <a:ext cx="1698019" cy="267560"/>
          </a:xfrm>
          <a:prstGeom prst="rect">
            <a:avLst/>
          </a:prstGeom>
          <a:solidFill>
            <a:srgbClr val="B4AFD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6" name="Rectangle 98"/>
          <p:cNvSpPr>
            <a:spLocks noChangeArrowheads="1"/>
          </p:cNvSpPr>
          <p:nvPr/>
        </p:nvSpPr>
        <p:spPr bwMode="auto">
          <a:xfrm>
            <a:off x="8018039" y="2723233"/>
            <a:ext cx="292100" cy="267559"/>
          </a:xfrm>
          <a:prstGeom prst="rect">
            <a:avLst/>
          </a:prstGeom>
          <a:solidFill>
            <a:srgbClr val="B4AFD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67" name="Straight Arrow Connector 66"/>
          <p:cNvCxnSpPr>
            <a:stCxn id="36" idx="3"/>
            <a:endCxn id="46" idx="1"/>
          </p:cNvCxnSpPr>
          <p:nvPr/>
        </p:nvCxnSpPr>
        <p:spPr>
          <a:xfrm flipV="1">
            <a:off x="6637256" y="4683156"/>
            <a:ext cx="1380783" cy="3609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7" idx="3"/>
            <a:endCxn id="45" idx="1"/>
          </p:cNvCxnSpPr>
          <p:nvPr/>
        </p:nvCxnSpPr>
        <p:spPr>
          <a:xfrm flipV="1">
            <a:off x="6637256" y="5009219"/>
            <a:ext cx="1380783" cy="610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9" idx="3"/>
            <a:endCxn id="66" idx="1"/>
          </p:cNvCxnSpPr>
          <p:nvPr/>
        </p:nvCxnSpPr>
        <p:spPr>
          <a:xfrm>
            <a:off x="6615544" y="2737871"/>
            <a:ext cx="1402495" cy="1191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5" idx="3"/>
            <a:endCxn id="41" idx="1"/>
          </p:cNvCxnSpPr>
          <p:nvPr/>
        </p:nvCxnSpPr>
        <p:spPr>
          <a:xfrm>
            <a:off x="6615544" y="3045404"/>
            <a:ext cx="1402495" cy="146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0" idx="3"/>
            <a:endCxn id="43" idx="1"/>
          </p:cNvCxnSpPr>
          <p:nvPr/>
        </p:nvCxnSpPr>
        <p:spPr>
          <a:xfrm>
            <a:off x="6615544" y="3367071"/>
            <a:ext cx="1402495" cy="1662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3" idx="3"/>
          </p:cNvCxnSpPr>
          <p:nvPr/>
        </p:nvCxnSpPr>
        <p:spPr>
          <a:xfrm>
            <a:off x="8310139" y="3533287"/>
            <a:ext cx="703659" cy="1499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1" idx="3"/>
          </p:cNvCxnSpPr>
          <p:nvPr/>
        </p:nvCxnSpPr>
        <p:spPr>
          <a:xfrm>
            <a:off x="8310139" y="3192203"/>
            <a:ext cx="703659" cy="4529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6" idx="3"/>
          </p:cNvCxnSpPr>
          <p:nvPr/>
        </p:nvCxnSpPr>
        <p:spPr>
          <a:xfrm>
            <a:off x="8310139" y="2857013"/>
            <a:ext cx="714545" cy="7554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46" idx="3"/>
          </p:cNvCxnSpPr>
          <p:nvPr/>
        </p:nvCxnSpPr>
        <p:spPr>
          <a:xfrm flipV="1">
            <a:off x="8310139" y="3737675"/>
            <a:ext cx="703659" cy="945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45" idx="3"/>
          </p:cNvCxnSpPr>
          <p:nvPr/>
        </p:nvCxnSpPr>
        <p:spPr>
          <a:xfrm flipV="1">
            <a:off x="8310139" y="3770333"/>
            <a:ext cx="703659" cy="1238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329791" y="1551897"/>
            <a:ext cx="1072798" cy="45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 = 8</a:t>
            </a:r>
            <a:endParaRPr lang="en-US" dirty="0">
              <a:solidFill>
                <a:srgbClr val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248462" y="4752244"/>
            <a:ext cx="1072798" cy="45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16 pages</a:t>
            </a:r>
            <a:endParaRPr lang="en-US" dirty="0">
              <a:solidFill>
                <a:srgbClr val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225493" y="2133000"/>
            <a:ext cx="1072798" cy="45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16 pages</a:t>
            </a:r>
            <a:endParaRPr lang="en-US" dirty="0">
              <a:solidFill>
                <a:srgbClr val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225493" y="2438736"/>
            <a:ext cx="1072798" cy="45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15 pages</a:t>
            </a:r>
            <a:endParaRPr lang="en-US" dirty="0">
              <a:solidFill>
                <a:srgbClr val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225493" y="2756953"/>
            <a:ext cx="107279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16 pages</a:t>
            </a:r>
            <a:endParaRPr lang="en-US" dirty="0">
              <a:solidFill>
                <a:srgbClr val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225493" y="3075263"/>
            <a:ext cx="1072798" cy="45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5 pages</a:t>
            </a:r>
            <a:endParaRPr lang="en-US" dirty="0">
              <a:solidFill>
                <a:srgbClr val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251720" y="4243348"/>
            <a:ext cx="1072798" cy="45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11 pages</a:t>
            </a:r>
            <a:endParaRPr lang="en-US" dirty="0">
              <a:solidFill>
                <a:srgbClr val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225493" y="5315832"/>
            <a:ext cx="107279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12 pages</a:t>
            </a:r>
            <a:endParaRPr lang="en-US" dirty="0">
              <a:solidFill>
                <a:srgbClr val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42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9" grpId="0" animBg="1"/>
      <p:bldP spid="63" grpId="0"/>
      <p:bldP spid="64" grpId="0"/>
      <p:bldP spid="65" grpId="0" animBg="1"/>
      <p:bldP spid="66" grpId="0" animBg="1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0"/>
            <a:ext cx="11313224" cy="496694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Use hash-based deduplication to join tables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Hash Join (HJ)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9388" y="2226276"/>
            <a:ext cx="1099382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" lvl="1"/>
            <a:r>
              <a:rPr lang="en-US" sz="2200" b="1" dirty="0" smtClean="0">
                <a:latin typeface="Courier New" charset="0"/>
                <a:ea typeface="Courier New" charset="0"/>
                <a:cs typeface="Courier New" charset="0"/>
              </a:rPr>
              <a:t>Partition R and S on join attribute(s) using hash function h</a:t>
            </a:r>
            <a:r>
              <a:rPr lang="en-US" sz="2200" b="1" baseline="-25000" dirty="0" smtClean="0">
                <a:latin typeface="Courier New" charset="0"/>
                <a:ea typeface="Courier New" charset="0"/>
                <a:cs typeface="Courier New" charset="0"/>
              </a:rPr>
              <a:t>1</a:t>
            </a:r>
            <a:endParaRPr lang="en-US" sz="22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9525" lvl="1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// Assume 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wlog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that N</a:t>
            </a:r>
            <a:r>
              <a:rPr lang="en-US" sz="2200" b="1" baseline="-25000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≤ N</a:t>
            </a:r>
            <a:r>
              <a:rPr lang="en-US" sz="2200" b="1" baseline="-25000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  <a:p>
            <a:pPr marL="9525" lvl="1"/>
            <a:r>
              <a:rPr lang="en-US" sz="2200" b="1" dirty="0" smtClean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200" b="1" dirty="0" smtClean="0">
                <a:latin typeface="Courier New" charset="0"/>
                <a:ea typeface="Courier New" charset="0"/>
                <a:cs typeface="Courier New" charset="0"/>
              </a:rPr>
              <a:t> each partition </a:t>
            </a:r>
            <a:r>
              <a:rPr lang="en-US" sz="2200" b="1" dirty="0" err="1" smtClean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2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k</a:t>
            </a:r>
            <a:r>
              <a:rPr lang="en-US" sz="2200" b="1" dirty="0" smtClean="0">
                <a:latin typeface="Courier New" charset="0"/>
                <a:ea typeface="Courier New" charset="0"/>
                <a:cs typeface="Courier New" charset="0"/>
              </a:rPr>
              <a:t> of R</a:t>
            </a:r>
          </a:p>
          <a:p>
            <a:pPr marL="9525" lvl="2"/>
            <a:r>
              <a:rPr lang="en-US" sz="2200" b="1" dirty="0" smtClean="0">
                <a:latin typeface="Courier New" charset="0"/>
                <a:ea typeface="Courier New" charset="0"/>
                <a:cs typeface="Courier New" charset="0"/>
              </a:rPr>
              <a:t>    Build an in-memory hash table on </a:t>
            </a:r>
            <a:r>
              <a:rPr lang="en-US" sz="2200" b="1" dirty="0" err="1" smtClean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2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k</a:t>
            </a:r>
            <a:endParaRPr lang="en-US" sz="2200" b="1" baseline="-25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9525" lvl="2"/>
            <a:r>
              <a:rPr lang="en-US" sz="2200" b="1" dirty="0" smtClean="0">
                <a:latin typeface="Courier New" charset="0"/>
                <a:ea typeface="Courier New" charset="0"/>
                <a:cs typeface="Courier New" charset="0"/>
              </a:rPr>
              <a:t>    Probe the hash table with records in </a:t>
            </a:r>
            <a:r>
              <a:rPr lang="en-US" sz="2200" b="1" dirty="0" err="1" smtClean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2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k</a:t>
            </a:r>
            <a:r>
              <a:rPr lang="en-US" sz="2200" b="1" dirty="0" smtClean="0">
                <a:latin typeface="Courier New" charset="0"/>
                <a:ea typeface="Courier New" charset="0"/>
                <a:cs typeface="Courier New" charset="0"/>
              </a:rPr>
              <a:t> and </a:t>
            </a:r>
          </a:p>
          <a:p>
            <a:pPr marL="9525" lvl="2"/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b="1" dirty="0" smtClean="0">
                <a:latin typeface="Courier New" charset="0"/>
                <a:ea typeface="Courier New" charset="0"/>
                <a:cs typeface="Courier New" charset="0"/>
              </a:rPr>
              <a:t>       check for matching tuples</a:t>
            </a:r>
          </a:p>
          <a:p>
            <a:pPr marL="9525" lvl="2"/>
            <a:r>
              <a:rPr lang="en-US" sz="2200" b="1" dirty="0" smtClean="0">
                <a:latin typeface="Courier New" charset="0"/>
                <a:ea typeface="Courier New" charset="0"/>
                <a:cs typeface="Courier New" charset="0"/>
              </a:rPr>
              <a:t>    If found, </a:t>
            </a:r>
            <a:r>
              <a:rPr lang="en-US" sz="2200" b="1" dirty="0" err="1" smtClean="0"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sz="2200" b="1" dirty="0" smtClean="0">
                <a:latin typeface="Courier New" charset="0"/>
                <a:ea typeface="Courier New" charset="0"/>
                <a:cs typeface="Courier New" charset="0"/>
              </a:rPr>
              <a:t> them and output</a:t>
            </a:r>
            <a:endParaRPr lang="en-US" sz="22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4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331" y="651641"/>
            <a:ext cx="10860734" cy="3406010"/>
          </a:xfrm>
        </p:spPr>
        <p:txBody>
          <a:bodyPr>
            <a:normAutofit fontScale="90000"/>
          </a:bodyPr>
          <a:lstStyle/>
          <a:p>
            <a:r>
              <a:rPr lang="en-US" sz="8000" dirty="0" smtClean="0"/>
              <a:t>Relational Operators:</a:t>
            </a:r>
            <a:br>
              <a:rPr lang="en-US" sz="8000" dirty="0" smtClean="0"/>
            </a:br>
            <a:r>
              <a:rPr lang="en-US" sz="8000" dirty="0" smtClean="0"/>
              <a:t>Building Blocks of </a:t>
            </a:r>
            <a:br>
              <a:rPr lang="en-US" sz="8000" dirty="0" smtClean="0"/>
            </a:br>
            <a:r>
              <a:rPr lang="en-US" sz="8000" dirty="0" smtClean="0"/>
              <a:t>Relational Query Answering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145348" y="4723625"/>
            <a:ext cx="7886700" cy="77172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Finally,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how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rather than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what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76894" y="4357637"/>
            <a:ext cx="10842171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661680" y="2167553"/>
            <a:ext cx="3879274" cy="2659045"/>
            <a:chOff x="5661680" y="2167553"/>
            <a:chExt cx="3879274" cy="2659045"/>
          </a:xfrm>
        </p:grpSpPr>
        <p:sp>
          <p:nvSpPr>
            <p:cNvPr id="27" name="Freeform 30"/>
            <p:cNvSpPr>
              <a:spLocks/>
            </p:cNvSpPr>
            <p:nvPr/>
          </p:nvSpPr>
          <p:spPr bwMode="auto">
            <a:xfrm>
              <a:off x="6962856" y="2537757"/>
              <a:ext cx="2578098" cy="2288841"/>
            </a:xfrm>
            <a:custGeom>
              <a:avLst/>
              <a:gdLst/>
              <a:ahLst/>
              <a:cxnLst>
                <a:cxn ang="0">
                  <a:pos x="0" y="1392"/>
                </a:cxn>
                <a:cxn ang="0">
                  <a:pos x="0" y="0"/>
                </a:cxn>
                <a:cxn ang="0">
                  <a:pos x="1525" y="0"/>
                </a:cxn>
                <a:cxn ang="0">
                  <a:pos x="1525" y="1392"/>
                </a:cxn>
                <a:cxn ang="0">
                  <a:pos x="0" y="1392"/>
                </a:cxn>
              </a:cxnLst>
              <a:rect l="0" t="0" r="r" b="b"/>
              <a:pathLst>
                <a:path w="1526" h="1393">
                  <a:moveTo>
                    <a:pt x="0" y="1392"/>
                  </a:moveTo>
                  <a:lnTo>
                    <a:pt x="0" y="0"/>
                  </a:lnTo>
                  <a:lnTo>
                    <a:pt x="1525" y="0"/>
                  </a:lnTo>
                  <a:lnTo>
                    <a:pt x="1525" y="1392"/>
                  </a:lnTo>
                  <a:lnTo>
                    <a:pt x="0" y="1392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6941877" y="2509347"/>
              <a:ext cx="1561327" cy="582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Hash </a:t>
              </a:r>
              <a:r>
                <a:rPr lang="en-US" sz="1600" b="1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table for </a:t>
              </a:r>
              <a:endParaRPr lang="en-US" sz="1600" b="1" dirty="0" smtClean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  <a:p>
              <a:pPr algn="ctr" eaLnBrk="0" hangingPunct="0"/>
              <a:r>
                <a:rPr lang="en-US" sz="1600" b="1" dirty="0" err="1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</a:t>
              </a:r>
              <a:r>
                <a:rPr lang="en-US" sz="1600" b="1" baseline="-25000" dirty="0" err="1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</a:t>
              </a:r>
              <a:endParaRPr lang="en-US" sz="1600" b="1" baseline="-25000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4" name="Freeform 83"/>
            <p:cNvSpPr>
              <a:spLocks/>
            </p:cNvSpPr>
            <p:nvPr/>
          </p:nvSpPr>
          <p:spPr bwMode="auto">
            <a:xfrm>
              <a:off x="8415593" y="4256153"/>
              <a:ext cx="320675" cy="287338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E05C53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1" name="Freeform 113"/>
            <p:cNvSpPr>
              <a:spLocks/>
            </p:cNvSpPr>
            <p:nvPr/>
          </p:nvSpPr>
          <p:spPr bwMode="auto">
            <a:xfrm>
              <a:off x="8424623" y="3417953"/>
              <a:ext cx="311645" cy="287338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E05C53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2" name="Freeform 114"/>
            <p:cNvSpPr>
              <a:spLocks/>
            </p:cNvSpPr>
            <p:nvPr/>
          </p:nvSpPr>
          <p:spPr bwMode="auto">
            <a:xfrm>
              <a:off x="8420417" y="2884553"/>
              <a:ext cx="315851" cy="287338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E05C53"/>
            </a:solidFill>
            <a:ln w="127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4" name="Rectangle 100"/>
            <p:cNvSpPr>
              <a:spLocks noChangeArrowheads="1"/>
            </p:cNvSpPr>
            <p:nvPr/>
          </p:nvSpPr>
          <p:spPr bwMode="auto">
            <a:xfrm>
              <a:off x="8333313" y="3711220"/>
              <a:ext cx="498535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. .</a:t>
              </a:r>
            </a:p>
          </p:txBody>
        </p:sp>
        <p:sp>
          <p:nvSpPr>
            <p:cNvPr id="146" name="Freeform 28"/>
            <p:cNvSpPr>
              <a:spLocks/>
            </p:cNvSpPr>
            <p:nvPr/>
          </p:nvSpPr>
          <p:spPr bwMode="auto">
            <a:xfrm>
              <a:off x="8356009" y="2804263"/>
              <a:ext cx="453143" cy="1887925"/>
            </a:xfrm>
            <a:custGeom>
              <a:avLst/>
              <a:gdLst/>
              <a:ahLst/>
              <a:cxnLst>
                <a:cxn ang="0">
                  <a:pos x="0" y="230"/>
                </a:cxn>
                <a:cxn ang="0">
                  <a:pos x="0" y="0"/>
                </a:cxn>
                <a:cxn ang="0">
                  <a:pos x="1101" y="0"/>
                </a:cxn>
                <a:cxn ang="0">
                  <a:pos x="1101" y="230"/>
                </a:cxn>
                <a:cxn ang="0">
                  <a:pos x="0" y="230"/>
                </a:cxn>
              </a:cxnLst>
              <a:rect l="0" t="0" r="r" b="b"/>
              <a:pathLst>
                <a:path w="1102" h="231">
                  <a:moveTo>
                    <a:pt x="0" y="230"/>
                  </a:moveTo>
                  <a:lnTo>
                    <a:pt x="0" y="0"/>
                  </a:lnTo>
                  <a:lnTo>
                    <a:pt x="1101" y="0"/>
                  </a:lnTo>
                  <a:lnTo>
                    <a:pt x="1101" y="230"/>
                  </a:lnTo>
                  <a:lnTo>
                    <a:pt x="0" y="2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2" name="Line 58"/>
            <p:cNvSpPr>
              <a:spLocks noChangeShapeType="1"/>
            </p:cNvSpPr>
            <p:nvPr/>
          </p:nvSpPr>
          <p:spPr bwMode="auto">
            <a:xfrm>
              <a:off x="5661680" y="2531254"/>
              <a:ext cx="1559638" cy="35329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3" name="Rectangle 86"/>
            <p:cNvSpPr>
              <a:spLocks noChangeArrowheads="1"/>
            </p:cNvSpPr>
            <p:nvPr/>
          </p:nvSpPr>
          <p:spPr bwMode="auto">
            <a:xfrm>
              <a:off x="6146711" y="2167553"/>
              <a:ext cx="528992" cy="5206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800" b="1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h</a:t>
              </a:r>
              <a:r>
                <a:rPr lang="en-US" sz="2800" b="1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</a:t>
              </a:r>
              <a:endParaRPr lang="en-US" sz="2800" b="1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HJ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6733677" y="4784731"/>
            <a:ext cx="3036456" cy="47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Join (</a:t>
            </a:r>
            <a:r>
              <a:rPr lang="en-US" sz="2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B buffer </a:t>
            </a:r>
            <a:r>
              <a:rPr lang="en-US" sz="2400" b="1" dirty="0" smtClean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pages)</a:t>
            </a:r>
            <a:endParaRPr lang="en-US" sz="2400" b="1" dirty="0">
              <a:solidFill>
                <a:srgbClr val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372636" y="1393003"/>
            <a:ext cx="3026861" cy="2289175"/>
            <a:chOff x="1372636" y="1393003"/>
            <a:chExt cx="3026861" cy="2289175"/>
          </a:xfrm>
        </p:grpSpPr>
        <p:grpSp>
          <p:nvGrpSpPr>
            <p:cNvPr id="6" name="Group 5"/>
            <p:cNvGrpSpPr/>
            <p:nvPr/>
          </p:nvGrpSpPr>
          <p:grpSpPr>
            <a:xfrm>
              <a:off x="1372636" y="1393003"/>
              <a:ext cx="3026861" cy="2289175"/>
              <a:chOff x="1372636" y="1393003"/>
              <a:chExt cx="3026861" cy="2289175"/>
            </a:xfrm>
          </p:grpSpPr>
          <p:sp>
            <p:nvSpPr>
              <p:cNvPr id="64" name="Freeform 69"/>
              <p:cNvSpPr>
                <a:spLocks/>
              </p:cNvSpPr>
              <p:nvPr/>
            </p:nvSpPr>
            <p:spPr bwMode="auto">
              <a:xfrm>
                <a:off x="1700251" y="1393003"/>
                <a:ext cx="2671763" cy="2289175"/>
              </a:xfrm>
              <a:custGeom>
                <a:avLst/>
                <a:gdLst/>
                <a:ahLst/>
                <a:cxnLst>
                  <a:cxn ang="0">
                    <a:pos x="0" y="1441"/>
                  </a:cxn>
                  <a:cxn ang="0">
                    <a:pos x="0" y="0"/>
                  </a:cxn>
                  <a:cxn ang="0">
                    <a:pos x="1682" y="0"/>
                  </a:cxn>
                  <a:cxn ang="0">
                    <a:pos x="1682" y="1441"/>
                  </a:cxn>
                  <a:cxn ang="0">
                    <a:pos x="0" y="1441"/>
                  </a:cxn>
                </a:cxnLst>
                <a:rect l="0" t="0" r="r" b="b"/>
                <a:pathLst>
                  <a:path w="1683" h="1442">
                    <a:moveTo>
                      <a:pt x="0" y="1441"/>
                    </a:moveTo>
                    <a:lnTo>
                      <a:pt x="0" y="0"/>
                    </a:lnTo>
                    <a:lnTo>
                      <a:pt x="1682" y="0"/>
                    </a:lnTo>
                    <a:lnTo>
                      <a:pt x="1682" y="1441"/>
                    </a:lnTo>
                    <a:lnTo>
                      <a:pt x="0" y="1441"/>
                    </a:lnTo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5" name="Freeform 70"/>
              <p:cNvSpPr>
                <a:spLocks/>
              </p:cNvSpPr>
              <p:nvPr/>
            </p:nvSpPr>
            <p:spPr bwMode="auto">
              <a:xfrm>
                <a:off x="2077027" y="2712215"/>
                <a:ext cx="272750" cy="269875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0" y="0"/>
                  </a:cxn>
                  <a:cxn ang="0">
                    <a:pos x="210" y="0"/>
                  </a:cxn>
                  <a:cxn ang="0">
                    <a:pos x="210" y="169"/>
                  </a:cxn>
                  <a:cxn ang="0">
                    <a:pos x="0" y="169"/>
                  </a:cxn>
                </a:cxnLst>
                <a:rect l="0" t="0" r="r" b="b"/>
                <a:pathLst>
                  <a:path w="211" h="170">
                    <a:moveTo>
                      <a:pt x="0" y="169"/>
                    </a:moveTo>
                    <a:lnTo>
                      <a:pt x="0" y="0"/>
                    </a:lnTo>
                    <a:lnTo>
                      <a:pt x="210" y="0"/>
                    </a:lnTo>
                    <a:lnTo>
                      <a:pt x="210" y="169"/>
                    </a:lnTo>
                    <a:lnTo>
                      <a:pt x="0" y="169"/>
                    </a:lnTo>
                  </a:path>
                </a:pathLst>
              </a:custGeom>
              <a:solidFill>
                <a:srgbClr val="F6BF6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90" name="Line 106"/>
              <p:cNvSpPr>
                <a:spLocks noChangeShapeType="1"/>
              </p:cNvSpPr>
              <p:nvPr/>
            </p:nvSpPr>
            <p:spPr bwMode="auto">
              <a:xfrm flipV="1">
                <a:off x="1372636" y="2836397"/>
                <a:ext cx="706811" cy="331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grpSp>
            <p:nvGrpSpPr>
              <p:cNvPr id="127" name="Group 126"/>
              <p:cNvGrpSpPr/>
              <p:nvPr/>
            </p:nvGrpSpPr>
            <p:grpSpPr>
              <a:xfrm>
                <a:off x="2352717" y="1396745"/>
                <a:ext cx="2046780" cy="2188596"/>
                <a:chOff x="3352800" y="2365094"/>
                <a:chExt cx="2046780" cy="2188596"/>
              </a:xfrm>
            </p:grpSpPr>
            <p:sp>
              <p:nvSpPr>
                <p:cNvPr id="61" name="Rectangle 66"/>
                <p:cNvSpPr>
                  <a:spLocks noChangeArrowheads="1"/>
                </p:cNvSpPr>
                <p:nvPr/>
              </p:nvSpPr>
              <p:spPr bwMode="auto">
                <a:xfrm>
                  <a:off x="3852681" y="2365094"/>
                  <a:ext cx="1546899" cy="305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400" b="1" dirty="0" smtClean="0">
                      <a:solidFill>
                        <a:srgbClr val="000000"/>
                      </a:solidFill>
                      <a:latin typeface="Linux Libertine" charset="0"/>
                      <a:ea typeface="Linux Libertine" charset="0"/>
                      <a:cs typeface="Linux Libertine" charset="0"/>
                    </a:rPr>
                    <a:t>Partition buffers</a:t>
                  </a:r>
                  <a:endParaRPr lang="en-US" sz="1400" b="1" dirty="0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73" name="Rectangle 81"/>
                <p:cNvSpPr>
                  <a:spLocks noChangeArrowheads="1"/>
                </p:cNvSpPr>
                <p:nvPr/>
              </p:nvSpPr>
              <p:spPr bwMode="auto">
                <a:xfrm>
                  <a:off x="4894833" y="3169389"/>
                  <a:ext cx="324863" cy="3048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400" b="1" dirty="0">
                      <a:solidFill>
                        <a:srgbClr val="000000"/>
                      </a:solidFill>
                      <a:latin typeface="Linux Libertine" charset="0"/>
                      <a:ea typeface="Linux Libertine" charset="0"/>
                      <a:cs typeface="Linux Libertine" charset="0"/>
                    </a:rPr>
                    <a:t>2</a:t>
                  </a:r>
                </a:p>
              </p:txBody>
            </p:sp>
            <p:sp>
              <p:nvSpPr>
                <p:cNvPr id="75" name="Freeform 83"/>
                <p:cNvSpPr>
                  <a:spLocks/>
                </p:cNvSpPr>
                <p:nvPr/>
              </p:nvSpPr>
              <p:spPr bwMode="auto">
                <a:xfrm>
                  <a:off x="4859334" y="4266352"/>
                  <a:ext cx="320675" cy="287338"/>
                </a:xfrm>
                <a:custGeom>
                  <a:avLst/>
                  <a:gdLst/>
                  <a:ahLst/>
                  <a:cxnLst>
                    <a:cxn ang="0">
                      <a:pos x="0" y="180"/>
                    </a:cxn>
                    <a:cxn ang="0">
                      <a:pos x="0" y="0"/>
                    </a:cxn>
                    <a:cxn ang="0">
                      <a:pos x="265" y="0"/>
                    </a:cxn>
                    <a:cxn ang="0">
                      <a:pos x="265" y="180"/>
                    </a:cxn>
                    <a:cxn ang="0">
                      <a:pos x="0" y="180"/>
                    </a:cxn>
                  </a:cxnLst>
                  <a:rect l="0" t="0" r="r" b="b"/>
                  <a:pathLst>
                    <a:path w="266" h="181">
                      <a:moveTo>
                        <a:pt x="0" y="180"/>
                      </a:moveTo>
                      <a:lnTo>
                        <a:pt x="0" y="0"/>
                      </a:lnTo>
                      <a:lnTo>
                        <a:pt x="265" y="0"/>
                      </a:lnTo>
                      <a:lnTo>
                        <a:pt x="265" y="180"/>
                      </a:lnTo>
                      <a:lnTo>
                        <a:pt x="0" y="180"/>
                      </a:lnTo>
                    </a:path>
                  </a:pathLst>
                </a:custGeom>
                <a:solidFill>
                  <a:srgbClr val="D101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 useBgFill="1">
              <p:nvSpPr>
                <p:cNvPr id="77" name="Rectangle 85"/>
                <p:cNvSpPr>
                  <a:spLocks noChangeArrowheads="1"/>
                </p:cNvSpPr>
                <p:nvPr/>
              </p:nvSpPr>
              <p:spPr bwMode="auto">
                <a:xfrm>
                  <a:off x="4884267" y="2621312"/>
                  <a:ext cx="335430" cy="304800"/>
                </a:xfrm>
                <a:prstGeom prst="rect">
                  <a:avLst/>
                </a:prstGeom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400" b="1">
                      <a:solidFill>
                        <a:srgbClr val="000000"/>
                      </a:solidFill>
                      <a:latin typeface="Linux Libertine" charset="0"/>
                      <a:ea typeface="Linux Libertine" charset="0"/>
                      <a:cs typeface="Linux Libertine" charset="0"/>
                    </a:rPr>
                    <a:t>1</a:t>
                  </a:r>
                </a:p>
              </p:txBody>
            </p:sp>
            <p:sp>
              <p:nvSpPr>
                <p:cNvPr id="78" name="Rectangle 86"/>
                <p:cNvSpPr>
                  <a:spLocks noChangeArrowheads="1"/>
                </p:cNvSpPr>
                <p:nvPr/>
              </p:nvSpPr>
              <p:spPr bwMode="auto">
                <a:xfrm>
                  <a:off x="3593742" y="3304245"/>
                  <a:ext cx="528992" cy="5206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algn="ctr" eaLnBrk="0" hangingPunct="0"/>
                  <a:r>
                    <a:rPr lang="en-US" sz="2800" b="1" dirty="0" smtClean="0">
                      <a:solidFill>
                        <a:sysClr val="windowText" lastClr="000000"/>
                      </a:solidFill>
                      <a:latin typeface="Linux Libertine" charset="0"/>
                      <a:ea typeface="Linux Libertine" charset="0"/>
                      <a:cs typeface="Linux Libertine" charset="0"/>
                    </a:rPr>
                    <a:t>h</a:t>
                  </a:r>
                  <a:r>
                    <a:rPr lang="en-US" sz="2800" b="1" baseline="-25000" dirty="0" smtClean="0">
                      <a:solidFill>
                        <a:sysClr val="windowText" lastClr="000000"/>
                      </a:solidFill>
                      <a:latin typeface="Linux Libertine" charset="0"/>
                      <a:ea typeface="Linux Libertine" charset="0"/>
                      <a:cs typeface="Linux Libertine" charset="0"/>
                    </a:rPr>
                    <a:t>1</a:t>
                  </a:r>
                  <a:endParaRPr lang="en-US" sz="2800" b="1" baseline="-25000" dirty="0">
                    <a:solidFill>
                      <a:sysClr val="windowText" lastClr="000000"/>
                    </a:solidFill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79" name="Rectangle 87"/>
                <p:cNvSpPr>
                  <a:spLocks noChangeArrowheads="1"/>
                </p:cNvSpPr>
                <p:nvPr/>
              </p:nvSpPr>
              <p:spPr bwMode="auto">
                <a:xfrm>
                  <a:off x="4797141" y="3965998"/>
                  <a:ext cx="471488" cy="3048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400" b="1">
                      <a:solidFill>
                        <a:srgbClr val="000000"/>
                      </a:solidFill>
                      <a:latin typeface="Linux Libertine" charset="0"/>
                      <a:ea typeface="Linux Libertine" charset="0"/>
                      <a:cs typeface="Linux Libertine" charset="0"/>
                    </a:rPr>
                    <a:t>B-1</a:t>
                  </a:r>
                </a:p>
              </p:txBody>
            </p:sp>
            <p:sp>
              <p:nvSpPr>
                <p:cNvPr id="91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4230684" y="3007320"/>
                  <a:ext cx="635300" cy="808182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92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4230684" y="3596354"/>
                  <a:ext cx="635300" cy="21914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93" name="Line 109"/>
                <p:cNvSpPr>
                  <a:spLocks noChangeShapeType="1"/>
                </p:cNvSpPr>
                <p:nvPr/>
              </p:nvSpPr>
              <p:spPr bwMode="auto">
                <a:xfrm>
                  <a:off x="4230684" y="3815502"/>
                  <a:ext cx="628650" cy="60325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97" name="Freeform 113"/>
                <p:cNvSpPr>
                  <a:spLocks/>
                </p:cNvSpPr>
                <p:nvPr/>
              </p:nvSpPr>
              <p:spPr bwMode="auto">
                <a:xfrm>
                  <a:off x="4868364" y="3428152"/>
                  <a:ext cx="311645" cy="287338"/>
                </a:xfrm>
                <a:custGeom>
                  <a:avLst/>
                  <a:gdLst/>
                  <a:ahLst/>
                  <a:cxnLst>
                    <a:cxn ang="0">
                      <a:pos x="0" y="180"/>
                    </a:cxn>
                    <a:cxn ang="0">
                      <a:pos x="0" y="0"/>
                    </a:cxn>
                    <a:cxn ang="0">
                      <a:pos x="265" y="0"/>
                    </a:cxn>
                    <a:cxn ang="0">
                      <a:pos x="265" y="180"/>
                    </a:cxn>
                    <a:cxn ang="0">
                      <a:pos x="0" y="180"/>
                    </a:cxn>
                  </a:cxnLst>
                  <a:rect l="0" t="0" r="r" b="b"/>
                  <a:pathLst>
                    <a:path w="266" h="181">
                      <a:moveTo>
                        <a:pt x="0" y="180"/>
                      </a:moveTo>
                      <a:lnTo>
                        <a:pt x="0" y="0"/>
                      </a:lnTo>
                      <a:lnTo>
                        <a:pt x="265" y="0"/>
                      </a:lnTo>
                      <a:lnTo>
                        <a:pt x="265" y="180"/>
                      </a:lnTo>
                      <a:lnTo>
                        <a:pt x="0" y="180"/>
                      </a:lnTo>
                    </a:path>
                  </a:pathLst>
                </a:custGeom>
                <a:solidFill>
                  <a:srgbClr val="E05C53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98" name="Freeform 114"/>
                <p:cNvSpPr>
                  <a:spLocks/>
                </p:cNvSpPr>
                <p:nvPr/>
              </p:nvSpPr>
              <p:spPr bwMode="auto">
                <a:xfrm>
                  <a:off x="4864158" y="2894752"/>
                  <a:ext cx="315851" cy="287338"/>
                </a:xfrm>
                <a:custGeom>
                  <a:avLst/>
                  <a:gdLst/>
                  <a:ahLst/>
                  <a:cxnLst>
                    <a:cxn ang="0">
                      <a:pos x="0" y="180"/>
                    </a:cxn>
                    <a:cxn ang="0">
                      <a:pos x="0" y="0"/>
                    </a:cxn>
                    <a:cxn ang="0">
                      <a:pos x="265" y="0"/>
                    </a:cxn>
                    <a:cxn ang="0">
                      <a:pos x="265" y="180"/>
                    </a:cxn>
                    <a:cxn ang="0">
                      <a:pos x="0" y="180"/>
                    </a:cxn>
                  </a:cxnLst>
                  <a:rect l="0" t="0" r="r" b="b"/>
                  <a:pathLst>
                    <a:path w="266" h="181">
                      <a:moveTo>
                        <a:pt x="0" y="180"/>
                      </a:moveTo>
                      <a:lnTo>
                        <a:pt x="0" y="0"/>
                      </a:lnTo>
                      <a:lnTo>
                        <a:pt x="265" y="0"/>
                      </a:lnTo>
                      <a:lnTo>
                        <a:pt x="265" y="180"/>
                      </a:lnTo>
                      <a:lnTo>
                        <a:pt x="0" y="180"/>
                      </a:lnTo>
                    </a:path>
                  </a:pathLst>
                </a:custGeom>
                <a:solidFill>
                  <a:srgbClr val="FF988B"/>
                </a:solidFill>
                <a:ln w="1270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cxnSp>
              <p:nvCxnSpPr>
                <p:cNvPr id="120" name="Straight Connector 119"/>
                <p:cNvCxnSpPr/>
                <p:nvPr/>
              </p:nvCxnSpPr>
              <p:spPr>
                <a:xfrm flipH="1" flipV="1">
                  <a:off x="3352800" y="3815255"/>
                  <a:ext cx="877885" cy="247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Rectangle 100"/>
                <p:cNvSpPr>
                  <a:spLocks noChangeArrowheads="1"/>
                </p:cNvSpPr>
                <p:nvPr/>
              </p:nvSpPr>
              <p:spPr bwMode="auto">
                <a:xfrm>
                  <a:off x="4673242" y="3537617"/>
                  <a:ext cx="685800" cy="58261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3200" b="1" dirty="0">
                      <a:solidFill>
                        <a:schemeClr val="tx2"/>
                      </a:solidFill>
                      <a:latin typeface="Linux Libertine" charset="0"/>
                      <a:ea typeface="Linux Libertine" charset="0"/>
                      <a:cs typeface="Linux Libertine" charset="0"/>
                    </a:rPr>
                    <a:t>. . .</a:t>
                  </a:r>
                </a:p>
              </p:txBody>
            </p:sp>
          </p:grpSp>
        </p:grp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816139" y="2293115"/>
              <a:ext cx="741363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INPUT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75733" y="1303093"/>
            <a:ext cx="896938" cy="2211823"/>
            <a:chOff x="1475816" y="2276239"/>
            <a:chExt cx="896938" cy="2414693"/>
          </a:xfrm>
        </p:grpSpPr>
        <p:sp>
          <p:nvSpPr>
            <p:cNvPr id="3" name="Can 2"/>
            <p:cNvSpPr/>
            <p:nvPr/>
          </p:nvSpPr>
          <p:spPr>
            <a:xfrm>
              <a:off x="1475816" y="2615559"/>
              <a:ext cx="896938" cy="2075373"/>
            </a:xfrm>
            <a:prstGeom prst="can">
              <a:avLst>
                <a:gd name="adj" fmla="val 1562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5"/>
            <p:cNvSpPr>
              <a:spLocks noChangeArrowheads="1"/>
            </p:cNvSpPr>
            <p:nvPr/>
          </p:nvSpPr>
          <p:spPr bwMode="auto">
            <a:xfrm>
              <a:off x="1750358" y="2276239"/>
              <a:ext cx="34785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</a:t>
              </a:r>
              <a:endParaRPr lang="en-US" sz="18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5" name="Rectangle 97"/>
            <p:cNvSpPr>
              <a:spLocks noChangeArrowheads="1"/>
            </p:cNvSpPr>
            <p:nvPr/>
          </p:nvSpPr>
          <p:spPr bwMode="auto">
            <a:xfrm>
              <a:off x="1769266" y="3013808"/>
              <a:ext cx="292100" cy="292100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6" name="Rectangle 98"/>
            <p:cNvSpPr>
              <a:spLocks noChangeArrowheads="1"/>
            </p:cNvSpPr>
            <p:nvPr/>
          </p:nvSpPr>
          <p:spPr bwMode="auto">
            <a:xfrm>
              <a:off x="1769266" y="3471008"/>
              <a:ext cx="292100" cy="292100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7" name="Rectangle 99"/>
            <p:cNvSpPr>
              <a:spLocks noChangeArrowheads="1"/>
            </p:cNvSpPr>
            <p:nvPr/>
          </p:nvSpPr>
          <p:spPr bwMode="auto">
            <a:xfrm>
              <a:off x="1769266" y="4233008"/>
              <a:ext cx="292100" cy="292100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8" name="Rectangle 100"/>
            <p:cNvSpPr>
              <a:spLocks noChangeArrowheads="1"/>
            </p:cNvSpPr>
            <p:nvPr/>
          </p:nvSpPr>
          <p:spPr bwMode="auto">
            <a:xfrm>
              <a:off x="1588291" y="3658333"/>
              <a:ext cx="685800" cy="5826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3200" b="1" dirty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</a:t>
              </a:r>
              <a:r>
                <a:rPr lang="en-US" sz="3200" b="1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79926" y="1305226"/>
            <a:ext cx="1938871" cy="2208725"/>
            <a:chOff x="4179926" y="1305226"/>
            <a:chExt cx="1938871" cy="2208725"/>
          </a:xfrm>
        </p:grpSpPr>
        <p:grpSp>
          <p:nvGrpSpPr>
            <p:cNvPr id="128" name="Group 127"/>
            <p:cNvGrpSpPr/>
            <p:nvPr/>
          </p:nvGrpSpPr>
          <p:grpSpPr>
            <a:xfrm>
              <a:off x="4696359" y="1647210"/>
              <a:ext cx="1061245" cy="1866741"/>
              <a:chOff x="5696442" y="2615559"/>
              <a:chExt cx="1061245" cy="2075373"/>
            </a:xfrm>
          </p:grpSpPr>
          <p:sp>
            <p:nvSpPr>
              <p:cNvPr id="114" name="Can 113"/>
              <p:cNvSpPr/>
              <p:nvPr/>
            </p:nvSpPr>
            <p:spPr>
              <a:xfrm>
                <a:off x="5696442" y="2615559"/>
                <a:ext cx="1061245" cy="2075373"/>
              </a:xfrm>
              <a:prstGeom prst="can">
                <a:avLst>
                  <a:gd name="adj" fmla="val 15361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 75"/>
              <p:cNvSpPr>
                <a:spLocks/>
              </p:cNvSpPr>
              <p:nvPr/>
            </p:nvSpPr>
            <p:spPr bwMode="auto">
              <a:xfrm>
                <a:off x="5814528" y="2969981"/>
                <a:ext cx="250825" cy="269875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0" y="0"/>
                  </a:cxn>
                  <a:cxn ang="0">
                    <a:pos x="157" y="0"/>
                  </a:cxn>
                  <a:cxn ang="0">
                    <a:pos x="157" y="169"/>
                  </a:cxn>
                  <a:cxn ang="0">
                    <a:pos x="0" y="169"/>
                  </a:cxn>
                </a:cxnLst>
                <a:rect l="0" t="0" r="r" b="b"/>
                <a:pathLst>
                  <a:path w="158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7" y="0"/>
                    </a:lnTo>
                    <a:lnTo>
                      <a:pt x="157" y="169"/>
                    </a:lnTo>
                    <a:lnTo>
                      <a:pt x="0" y="169"/>
                    </a:lnTo>
                  </a:path>
                </a:pathLst>
              </a:custGeom>
              <a:solidFill>
                <a:srgbClr val="FF988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8" name="Freeform 76"/>
              <p:cNvSpPr>
                <a:spLocks/>
              </p:cNvSpPr>
              <p:nvPr/>
            </p:nvSpPr>
            <p:spPr bwMode="auto">
              <a:xfrm>
                <a:off x="6105040" y="2969981"/>
                <a:ext cx="249238" cy="269875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0" y="0"/>
                  </a:cxn>
                  <a:cxn ang="0">
                    <a:pos x="156" y="0"/>
                  </a:cxn>
                  <a:cxn ang="0">
                    <a:pos x="156" y="169"/>
                  </a:cxn>
                  <a:cxn ang="0">
                    <a:pos x="0" y="169"/>
                  </a:cxn>
                </a:cxnLst>
                <a:rect l="0" t="0" r="r" b="b"/>
                <a:pathLst>
                  <a:path w="157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6" y="0"/>
                    </a:lnTo>
                    <a:lnTo>
                      <a:pt x="156" y="169"/>
                    </a:lnTo>
                    <a:lnTo>
                      <a:pt x="0" y="169"/>
                    </a:lnTo>
                  </a:path>
                </a:pathLst>
              </a:custGeom>
              <a:solidFill>
                <a:srgbClr val="FF988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9" name="Freeform 77"/>
              <p:cNvSpPr>
                <a:spLocks/>
              </p:cNvSpPr>
              <p:nvPr/>
            </p:nvSpPr>
            <p:spPr bwMode="auto">
              <a:xfrm>
                <a:off x="5813422" y="3474189"/>
                <a:ext cx="250825" cy="269875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0" y="0"/>
                  </a:cxn>
                  <a:cxn ang="0">
                    <a:pos x="157" y="0"/>
                  </a:cxn>
                  <a:cxn ang="0">
                    <a:pos x="157" y="169"/>
                  </a:cxn>
                  <a:cxn ang="0">
                    <a:pos x="0" y="169"/>
                  </a:cxn>
                </a:cxnLst>
                <a:rect l="0" t="0" r="r" b="b"/>
                <a:pathLst>
                  <a:path w="158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7" y="0"/>
                    </a:lnTo>
                    <a:lnTo>
                      <a:pt x="157" y="169"/>
                    </a:lnTo>
                    <a:lnTo>
                      <a:pt x="0" y="169"/>
                    </a:lnTo>
                  </a:path>
                </a:pathLst>
              </a:custGeom>
              <a:solidFill>
                <a:srgbClr val="E05C53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0" name="Freeform 78"/>
              <p:cNvSpPr>
                <a:spLocks/>
              </p:cNvSpPr>
              <p:nvPr/>
            </p:nvSpPr>
            <p:spPr bwMode="auto">
              <a:xfrm>
                <a:off x="6113459" y="3474189"/>
                <a:ext cx="249238" cy="269875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0" y="0"/>
                  </a:cxn>
                  <a:cxn ang="0">
                    <a:pos x="156" y="0"/>
                  </a:cxn>
                  <a:cxn ang="0">
                    <a:pos x="156" y="169"/>
                  </a:cxn>
                  <a:cxn ang="0">
                    <a:pos x="0" y="169"/>
                  </a:cxn>
                </a:cxnLst>
                <a:rect l="0" t="0" r="r" b="b"/>
                <a:pathLst>
                  <a:path w="157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6" y="0"/>
                    </a:lnTo>
                    <a:lnTo>
                      <a:pt x="156" y="169"/>
                    </a:lnTo>
                    <a:lnTo>
                      <a:pt x="0" y="169"/>
                    </a:lnTo>
                  </a:path>
                </a:pathLst>
              </a:custGeom>
              <a:solidFill>
                <a:srgbClr val="E05C53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2" name="Freeform 80"/>
              <p:cNvSpPr>
                <a:spLocks/>
              </p:cNvSpPr>
              <p:nvPr/>
            </p:nvSpPr>
            <p:spPr bwMode="auto">
              <a:xfrm>
                <a:off x="6413497" y="3474189"/>
                <a:ext cx="249238" cy="269875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0" y="0"/>
                  </a:cxn>
                  <a:cxn ang="0">
                    <a:pos x="156" y="0"/>
                  </a:cxn>
                  <a:cxn ang="0">
                    <a:pos x="156" y="169"/>
                  </a:cxn>
                  <a:cxn ang="0">
                    <a:pos x="0" y="169"/>
                  </a:cxn>
                </a:cxnLst>
                <a:rect l="0" t="0" r="r" b="b"/>
                <a:pathLst>
                  <a:path w="157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6" y="0"/>
                    </a:lnTo>
                    <a:lnTo>
                      <a:pt x="156" y="169"/>
                    </a:lnTo>
                    <a:lnTo>
                      <a:pt x="0" y="169"/>
                    </a:lnTo>
                  </a:path>
                </a:pathLst>
              </a:custGeom>
              <a:solidFill>
                <a:srgbClr val="E05C53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4" name="Freeform 82"/>
              <p:cNvSpPr>
                <a:spLocks/>
              </p:cNvSpPr>
              <p:nvPr/>
            </p:nvSpPr>
            <p:spPr bwMode="auto">
              <a:xfrm>
                <a:off x="5813422" y="4309214"/>
                <a:ext cx="250825" cy="269875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0" y="0"/>
                  </a:cxn>
                  <a:cxn ang="0">
                    <a:pos x="157" y="0"/>
                  </a:cxn>
                  <a:cxn ang="0">
                    <a:pos x="157" y="169"/>
                  </a:cxn>
                  <a:cxn ang="0">
                    <a:pos x="0" y="169"/>
                  </a:cxn>
                </a:cxnLst>
                <a:rect l="0" t="0" r="r" b="b"/>
                <a:pathLst>
                  <a:path w="158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7" y="0"/>
                    </a:lnTo>
                    <a:lnTo>
                      <a:pt x="157" y="169"/>
                    </a:lnTo>
                    <a:lnTo>
                      <a:pt x="0" y="169"/>
                    </a:lnTo>
                  </a:path>
                </a:pathLst>
              </a:custGeom>
              <a:solidFill>
                <a:srgbClr val="D101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16" name="Rectangle 100"/>
              <p:cNvSpPr>
                <a:spLocks noChangeArrowheads="1"/>
              </p:cNvSpPr>
              <p:nvPr/>
            </p:nvSpPr>
            <p:spPr bwMode="auto">
              <a:xfrm>
                <a:off x="5902320" y="3657368"/>
                <a:ext cx="685800" cy="5826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3200" b="1">
                    <a:solidFill>
                      <a:schemeClr val="tx2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. . .</a:t>
                </a:r>
              </a:p>
            </p:txBody>
          </p:sp>
        </p:grpSp>
        <p:sp>
          <p:nvSpPr>
            <p:cNvPr id="80" name="Rectangle 88"/>
            <p:cNvSpPr>
              <a:spLocks noChangeArrowheads="1"/>
            </p:cNvSpPr>
            <p:nvPr/>
          </p:nvSpPr>
          <p:spPr bwMode="auto">
            <a:xfrm>
              <a:off x="4367517" y="1305226"/>
              <a:ext cx="175128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Partitions</a:t>
              </a:r>
              <a:r>
                <a:rPr lang="en-US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of R</a:t>
              </a:r>
              <a:endParaRPr lang="en-US" sz="18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4" name="Line 110"/>
            <p:cNvSpPr>
              <a:spLocks noChangeShapeType="1"/>
            </p:cNvSpPr>
            <p:nvPr/>
          </p:nvSpPr>
          <p:spPr bwMode="auto">
            <a:xfrm flipV="1">
              <a:off x="4179926" y="2088791"/>
              <a:ext cx="633414" cy="4619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5" name="Line 111"/>
            <p:cNvSpPr>
              <a:spLocks noChangeShapeType="1"/>
            </p:cNvSpPr>
            <p:nvPr/>
          </p:nvSpPr>
          <p:spPr bwMode="auto">
            <a:xfrm flipV="1">
              <a:off x="4179926" y="2531254"/>
              <a:ext cx="633414" cy="9563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6" name="Line 112"/>
            <p:cNvSpPr>
              <a:spLocks noChangeShapeType="1"/>
            </p:cNvSpPr>
            <p:nvPr/>
          </p:nvSpPr>
          <p:spPr bwMode="auto">
            <a:xfrm flipV="1">
              <a:off x="4179926" y="3309208"/>
              <a:ext cx="637694" cy="14697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64509" y="3046346"/>
            <a:ext cx="2757734" cy="1681083"/>
            <a:chOff x="5664509" y="3046346"/>
            <a:chExt cx="2757734" cy="1681083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6948970" y="4260754"/>
              <a:ext cx="1304516" cy="4129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lnSpc>
                  <a:spcPct val="50000"/>
                </a:lnSpc>
              </a:pPr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Input buffer</a:t>
              </a:r>
            </a:p>
            <a:p>
              <a:pPr algn="ctr" eaLnBrk="0" hangingPunct="0"/>
              <a:r>
                <a:rPr lang="en-US" sz="1400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for S</a:t>
              </a:r>
              <a:r>
                <a:rPr lang="en-US" sz="1400" b="1" baseline="-25000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</a:t>
              </a:r>
              <a:endParaRPr lang="en-US" sz="1400" b="1" baseline="-25000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7160286" y="3661706"/>
              <a:ext cx="230187" cy="247650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0" y="0"/>
                </a:cxn>
                <a:cxn ang="0">
                  <a:pos x="144" y="0"/>
                </a:cxn>
                <a:cxn ang="0">
                  <a:pos x="144" y="155"/>
                </a:cxn>
                <a:cxn ang="0">
                  <a:pos x="0" y="155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6" name="Rectangle 86"/>
            <p:cNvSpPr>
              <a:spLocks noChangeArrowheads="1"/>
            </p:cNvSpPr>
            <p:nvPr/>
          </p:nvSpPr>
          <p:spPr bwMode="auto">
            <a:xfrm>
              <a:off x="7379644" y="3254296"/>
              <a:ext cx="528992" cy="5206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800" b="1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h</a:t>
              </a:r>
              <a:r>
                <a:rPr lang="en-US" sz="2800" b="1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</a:t>
              </a:r>
              <a:endParaRPr lang="en-US" sz="2800" b="1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8" name="Line 107"/>
            <p:cNvSpPr>
              <a:spLocks noChangeShapeType="1"/>
            </p:cNvSpPr>
            <p:nvPr/>
          </p:nvSpPr>
          <p:spPr bwMode="auto">
            <a:xfrm flipV="1">
              <a:off x="7786943" y="3046346"/>
              <a:ext cx="628650" cy="75895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9" name="Line 108"/>
            <p:cNvSpPr>
              <a:spLocks noChangeShapeType="1"/>
            </p:cNvSpPr>
            <p:nvPr/>
          </p:nvSpPr>
          <p:spPr bwMode="auto">
            <a:xfrm flipV="1">
              <a:off x="7786943" y="3586155"/>
              <a:ext cx="635300" cy="2191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0" name="Line 109"/>
            <p:cNvSpPr>
              <a:spLocks noChangeShapeType="1"/>
            </p:cNvSpPr>
            <p:nvPr/>
          </p:nvSpPr>
          <p:spPr bwMode="auto">
            <a:xfrm>
              <a:off x="7786943" y="3805303"/>
              <a:ext cx="628650" cy="6032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43" name="Straight Connector 142"/>
            <p:cNvCxnSpPr/>
            <p:nvPr/>
          </p:nvCxnSpPr>
          <p:spPr>
            <a:xfrm flipH="1">
              <a:off x="7392330" y="3798259"/>
              <a:ext cx="389563" cy="3983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Line 58"/>
            <p:cNvSpPr>
              <a:spLocks noChangeShapeType="1"/>
            </p:cNvSpPr>
            <p:nvPr/>
          </p:nvSpPr>
          <p:spPr bwMode="auto">
            <a:xfrm flipV="1">
              <a:off x="5664509" y="3788563"/>
              <a:ext cx="1493397" cy="93886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840878" y="2395548"/>
            <a:ext cx="1800787" cy="2471789"/>
            <a:chOff x="8840878" y="2395548"/>
            <a:chExt cx="1800787" cy="2471789"/>
          </a:xfrm>
        </p:grpSpPr>
        <p:grpSp>
          <p:nvGrpSpPr>
            <p:cNvPr id="130" name="Group 129"/>
            <p:cNvGrpSpPr/>
            <p:nvPr/>
          </p:nvGrpSpPr>
          <p:grpSpPr>
            <a:xfrm>
              <a:off x="9702304" y="2395548"/>
              <a:ext cx="939361" cy="2471789"/>
              <a:chOff x="10054649" y="2219143"/>
              <a:chExt cx="939361" cy="2471789"/>
            </a:xfrm>
          </p:grpSpPr>
          <p:sp>
            <p:nvSpPr>
              <p:cNvPr id="118" name="Can 117"/>
              <p:cNvSpPr/>
              <p:nvPr/>
            </p:nvSpPr>
            <p:spPr>
              <a:xfrm>
                <a:off x="10112374" y="2612115"/>
                <a:ext cx="823913" cy="2078817"/>
              </a:xfrm>
              <a:prstGeom prst="can">
                <a:avLst>
                  <a:gd name="adj" fmla="val 15361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5"/>
              <p:cNvSpPr>
                <a:spLocks/>
              </p:cNvSpPr>
              <p:nvPr/>
            </p:nvSpPr>
            <p:spPr bwMode="auto">
              <a:xfrm>
                <a:off x="10416171" y="3007320"/>
                <a:ext cx="228600" cy="246063"/>
              </a:xfrm>
              <a:custGeom>
                <a:avLst/>
                <a:gdLst/>
                <a:ahLst/>
                <a:cxnLst>
                  <a:cxn ang="0">
                    <a:pos x="0" y="154"/>
                  </a:cxn>
                  <a:cxn ang="0">
                    <a:pos x="0" y="0"/>
                  </a:cxn>
                  <a:cxn ang="0">
                    <a:pos x="143" y="0"/>
                  </a:cxn>
                  <a:cxn ang="0">
                    <a:pos x="143" y="154"/>
                  </a:cxn>
                  <a:cxn ang="0">
                    <a:pos x="0" y="154"/>
                  </a:cxn>
                </a:cxnLst>
                <a:rect l="0" t="0" r="r" b="b"/>
                <a:pathLst>
                  <a:path w="144" h="155">
                    <a:moveTo>
                      <a:pt x="0" y="154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4"/>
                    </a:lnTo>
                    <a:lnTo>
                      <a:pt x="0" y="154"/>
                    </a:lnTo>
                  </a:path>
                </a:pathLst>
              </a:custGeom>
              <a:solidFill>
                <a:srgbClr val="8AB6BD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3" name="Freeform 36"/>
              <p:cNvSpPr>
                <a:spLocks/>
              </p:cNvSpPr>
              <p:nvPr/>
            </p:nvSpPr>
            <p:spPr bwMode="auto">
              <a:xfrm>
                <a:off x="10416171" y="3364508"/>
                <a:ext cx="228600" cy="247650"/>
              </a:xfrm>
              <a:custGeom>
                <a:avLst/>
                <a:gdLst/>
                <a:ahLst/>
                <a:cxnLst>
                  <a:cxn ang="0">
                    <a:pos x="0" y="155"/>
                  </a:cxn>
                  <a:cxn ang="0">
                    <a:pos x="0" y="0"/>
                  </a:cxn>
                  <a:cxn ang="0">
                    <a:pos x="143" y="0"/>
                  </a:cxn>
                  <a:cxn ang="0">
                    <a:pos x="143" y="155"/>
                  </a:cxn>
                  <a:cxn ang="0">
                    <a:pos x="0" y="155"/>
                  </a:cxn>
                </a:cxnLst>
                <a:rect l="0" t="0" r="r" b="b"/>
                <a:pathLst>
                  <a:path w="144" h="156">
                    <a:moveTo>
                      <a:pt x="0" y="155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5"/>
                    </a:lnTo>
                    <a:lnTo>
                      <a:pt x="0" y="155"/>
                    </a:lnTo>
                  </a:path>
                </a:pathLst>
              </a:custGeom>
              <a:solidFill>
                <a:srgbClr val="8AB6BD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4" name="Freeform 37"/>
              <p:cNvSpPr>
                <a:spLocks/>
              </p:cNvSpPr>
              <p:nvPr/>
            </p:nvSpPr>
            <p:spPr bwMode="auto">
              <a:xfrm>
                <a:off x="10416171" y="4129683"/>
                <a:ext cx="228600" cy="246063"/>
              </a:xfrm>
              <a:custGeom>
                <a:avLst/>
                <a:gdLst/>
                <a:ahLst/>
                <a:cxnLst>
                  <a:cxn ang="0">
                    <a:pos x="0" y="154"/>
                  </a:cxn>
                  <a:cxn ang="0">
                    <a:pos x="0" y="0"/>
                  </a:cxn>
                  <a:cxn ang="0">
                    <a:pos x="143" y="0"/>
                  </a:cxn>
                  <a:cxn ang="0">
                    <a:pos x="143" y="154"/>
                  </a:cxn>
                  <a:cxn ang="0">
                    <a:pos x="0" y="154"/>
                  </a:cxn>
                </a:cxnLst>
                <a:rect l="0" t="0" r="r" b="b"/>
                <a:pathLst>
                  <a:path w="144" h="155">
                    <a:moveTo>
                      <a:pt x="0" y="154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4"/>
                    </a:lnTo>
                    <a:lnTo>
                      <a:pt x="0" y="154"/>
                    </a:lnTo>
                  </a:path>
                </a:pathLst>
              </a:custGeom>
              <a:solidFill>
                <a:srgbClr val="8AB6BD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9" name="Rectangle 42"/>
              <p:cNvSpPr>
                <a:spLocks noChangeArrowheads="1"/>
              </p:cNvSpPr>
              <p:nvPr/>
            </p:nvSpPr>
            <p:spPr bwMode="auto">
              <a:xfrm>
                <a:off x="10054649" y="2219143"/>
                <a:ext cx="939361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800" b="1" dirty="0" smtClean="0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Output</a:t>
                </a:r>
                <a:endParaRPr lang="en-US" sz="18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24" name="Rectangle 100"/>
              <p:cNvSpPr>
                <a:spLocks noChangeArrowheads="1"/>
              </p:cNvSpPr>
              <p:nvPr/>
            </p:nvSpPr>
            <p:spPr bwMode="auto">
              <a:xfrm>
                <a:off x="10198541" y="3494852"/>
                <a:ext cx="685800" cy="5826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3200" b="1" dirty="0">
                    <a:solidFill>
                      <a:schemeClr val="tx2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. </a:t>
                </a:r>
                <a:r>
                  <a:rPr lang="en-US" sz="3200" b="1">
                    <a:solidFill>
                      <a:schemeClr val="tx2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. .</a:t>
                </a:r>
              </a:p>
            </p:txBody>
          </p:sp>
        </p:grpSp>
        <p:sp>
          <p:nvSpPr>
            <p:cNvPr id="55" name="Line 60"/>
            <p:cNvSpPr>
              <a:spLocks noChangeShapeType="1"/>
            </p:cNvSpPr>
            <p:nvPr/>
          </p:nvSpPr>
          <p:spPr bwMode="auto">
            <a:xfrm flipV="1">
              <a:off x="9403498" y="3591086"/>
              <a:ext cx="355086" cy="17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9" name="Freeform 83"/>
            <p:cNvSpPr>
              <a:spLocks/>
            </p:cNvSpPr>
            <p:nvPr/>
          </p:nvSpPr>
          <p:spPr bwMode="auto">
            <a:xfrm>
              <a:off x="9083136" y="3437869"/>
              <a:ext cx="320675" cy="287338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8AB6BD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0" name="Right Brace 149"/>
            <p:cNvSpPr/>
            <p:nvPr/>
          </p:nvSpPr>
          <p:spPr>
            <a:xfrm>
              <a:off x="8840878" y="2804263"/>
              <a:ext cx="185903" cy="1877071"/>
            </a:xfrm>
            <a:prstGeom prst="rightBrace">
              <a:avLst>
                <a:gd name="adj1" fmla="val 30441"/>
                <a:gd name="adj2" fmla="val 4079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0"/>
            <p:cNvSpPr>
              <a:spLocks noChangeArrowheads="1"/>
            </p:cNvSpPr>
            <p:nvPr/>
          </p:nvSpPr>
          <p:spPr bwMode="auto">
            <a:xfrm>
              <a:off x="8904451" y="3848089"/>
              <a:ext cx="71494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lnSpc>
                  <a:spcPct val="50000"/>
                </a:lnSpc>
              </a:pPr>
              <a:r>
                <a:rPr lang="en-US" sz="1200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Output </a:t>
              </a:r>
              <a:endParaRPr lang="en-US" sz="12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  <a:p>
              <a:pPr algn="ctr" eaLnBrk="0" hangingPunct="0"/>
              <a:r>
                <a:rPr lang="en-US" sz="12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buffer</a:t>
              </a:r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483217" y="5809824"/>
            <a:ext cx="5104820" cy="47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2400" b="1" dirty="0">
                <a:latin typeface="Linux Libertine" charset="0"/>
                <a:ea typeface="Linux Libertine" charset="0"/>
                <a:cs typeface="Linux Libertine" charset="0"/>
              </a:rPr>
              <a:t>Partitioning  </a:t>
            </a:r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2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B buffer pages</a:t>
            </a:r>
            <a:r>
              <a:rPr lang="en-US" sz="2400" b="1" dirty="0" smtClean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)</a:t>
            </a:r>
            <a:endParaRPr lang="en-US" sz="2400" b="1" dirty="0">
              <a:solidFill>
                <a:srgbClr val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175" name="Group 174"/>
          <p:cNvGrpSpPr/>
          <p:nvPr/>
        </p:nvGrpSpPr>
        <p:grpSpPr>
          <a:xfrm>
            <a:off x="475733" y="3484239"/>
            <a:ext cx="896938" cy="2165207"/>
            <a:chOff x="1475816" y="2266041"/>
            <a:chExt cx="896938" cy="2424891"/>
          </a:xfrm>
        </p:grpSpPr>
        <p:sp>
          <p:nvSpPr>
            <p:cNvPr id="176" name="Can 175"/>
            <p:cNvSpPr/>
            <p:nvPr/>
          </p:nvSpPr>
          <p:spPr>
            <a:xfrm>
              <a:off x="1475816" y="2615559"/>
              <a:ext cx="896938" cy="2075373"/>
            </a:xfrm>
            <a:prstGeom prst="can">
              <a:avLst>
                <a:gd name="adj" fmla="val 1562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65"/>
            <p:cNvSpPr>
              <a:spLocks noChangeArrowheads="1"/>
            </p:cNvSpPr>
            <p:nvPr/>
          </p:nvSpPr>
          <p:spPr bwMode="auto">
            <a:xfrm>
              <a:off x="1774403" y="2266041"/>
              <a:ext cx="299763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  <a:endParaRPr lang="en-US" sz="18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8" name="Rectangle 97"/>
            <p:cNvSpPr>
              <a:spLocks noChangeArrowheads="1"/>
            </p:cNvSpPr>
            <p:nvPr/>
          </p:nvSpPr>
          <p:spPr bwMode="auto">
            <a:xfrm>
              <a:off x="1769266" y="3013808"/>
              <a:ext cx="292100" cy="292100"/>
            </a:xfrm>
            <a:prstGeom prst="rect">
              <a:avLst/>
            </a:prstGeom>
            <a:solidFill>
              <a:srgbClr val="FF8F0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9" name="Rectangle 98"/>
            <p:cNvSpPr>
              <a:spLocks noChangeArrowheads="1"/>
            </p:cNvSpPr>
            <p:nvPr/>
          </p:nvSpPr>
          <p:spPr bwMode="auto">
            <a:xfrm>
              <a:off x="1769266" y="3471008"/>
              <a:ext cx="292100" cy="292100"/>
            </a:xfrm>
            <a:prstGeom prst="rect">
              <a:avLst/>
            </a:prstGeom>
            <a:solidFill>
              <a:srgbClr val="FF8F0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0" name="Rectangle 99"/>
            <p:cNvSpPr>
              <a:spLocks noChangeArrowheads="1"/>
            </p:cNvSpPr>
            <p:nvPr/>
          </p:nvSpPr>
          <p:spPr bwMode="auto">
            <a:xfrm>
              <a:off x="1769266" y="4233008"/>
              <a:ext cx="292100" cy="292100"/>
            </a:xfrm>
            <a:prstGeom prst="rect">
              <a:avLst/>
            </a:prstGeom>
            <a:solidFill>
              <a:srgbClr val="FF8F0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1" name="Rectangle 100"/>
            <p:cNvSpPr>
              <a:spLocks noChangeArrowheads="1"/>
            </p:cNvSpPr>
            <p:nvPr/>
          </p:nvSpPr>
          <p:spPr bwMode="auto">
            <a:xfrm>
              <a:off x="1588291" y="3658333"/>
              <a:ext cx="685800" cy="5826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3200" b="1" dirty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. .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79926" y="3495623"/>
            <a:ext cx="1938871" cy="2153823"/>
            <a:chOff x="4179926" y="3495623"/>
            <a:chExt cx="1938871" cy="2153823"/>
          </a:xfrm>
        </p:grpSpPr>
        <p:grpSp>
          <p:nvGrpSpPr>
            <p:cNvPr id="160" name="Group 159"/>
            <p:cNvGrpSpPr/>
            <p:nvPr/>
          </p:nvGrpSpPr>
          <p:grpSpPr>
            <a:xfrm>
              <a:off x="4696359" y="3838779"/>
              <a:ext cx="1061245" cy="1810667"/>
              <a:chOff x="5696442" y="2615559"/>
              <a:chExt cx="1061245" cy="2075373"/>
            </a:xfrm>
          </p:grpSpPr>
          <p:sp>
            <p:nvSpPr>
              <p:cNvPr id="161" name="Can 160"/>
              <p:cNvSpPr/>
              <p:nvPr/>
            </p:nvSpPr>
            <p:spPr>
              <a:xfrm>
                <a:off x="5696442" y="2615559"/>
                <a:ext cx="1061245" cy="2075373"/>
              </a:xfrm>
              <a:prstGeom prst="can">
                <a:avLst>
                  <a:gd name="adj" fmla="val 15361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reeform 75"/>
              <p:cNvSpPr>
                <a:spLocks/>
              </p:cNvSpPr>
              <p:nvPr/>
            </p:nvSpPr>
            <p:spPr bwMode="auto">
              <a:xfrm>
                <a:off x="5814528" y="2969981"/>
                <a:ext cx="250825" cy="269875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0" y="0"/>
                  </a:cxn>
                  <a:cxn ang="0">
                    <a:pos x="157" y="0"/>
                  </a:cxn>
                  <a:cxn ang="0">
                    <a:pos x="157" y="169"/>
                  </a:cxn>
                  <a:cxn ang="0">
                    <a:pos x="0" y="169"/>
                  </a:cxn>
                </a:cxnLst>
                <a:rect l="0" t="0" r="r" b="b"/>
                <a:pathLst>
                  <a:path w="158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7" y="0"/>
                    </a:lnTo>
                    <a:lnTo>
                      <a:pt x="157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63" name="Freeform 76"/>
              <p:cNvSpPr>
                <a:spLocks/>
              </p:cNvSpPr>
              <p:nvPr/>
            </p:nvSpPr>
            <p:spPr bwMode="auto">
              <a:xfrm>
                <a:off x="6105040" y="2969981"/>
                <a:ext cx="249238" cy="269875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0" y="0"/>
                  </a:cxn>
                  <a:cxn ang="0">
                    <a:pos x="156" y="0"/>
                  </a:cxn>
                  <a:cxn ang="0">
                    <a:pos x="156" y="169"/>
                  </a:cxn>
                  <a:cxn ang="0">
                    <a:pos x="0" y="169"/>
                  </a:cxn>
                </a:cxnLst>
                <a:rect l="0" t="0" r="r" b="b"/>
                <a:pathLst>
                  <a:path w="157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6" y="0"/>
                    </a:lnTo>
                    <a:lnTo>
                      <a:pt x="156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64" name="Freeform 77"/>
              <p:cNvSpPr>
                <a:spLocks/>
              </p:cNvSpPr>
              <p:nvPr/>
            </p:nvSpPr>
            <p:spPr bwMode="auto">
              <a:xfrm>
                <a:off x="5813422" y="3474189"/>
                <a:ext cx="250825" cy="269875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0" y="0"/>
                  </a:cxn>
                  <a:cxn ang="0">
                    <a:pos x="157" y="0"/>
                  </a:cxn>
                  <a:cxn ang="0">
                    <a:pos x="157" y="169"/>
                  </a:cxn>
                  <a:cxn ang="0">
                    <a:pos x="0" y="169"/>
                  </a:cxn>
                </a:cxnLst>
                <a:rect l="0" t="0" r="r" b="b"/>
                <a:pathLst>
                  <a:path w="158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7" y="0"/>
                    </a:lnTo>
                    <a:lnTo>
                      <a:pt x="157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65" name="Freeform 78"/>
              <p:cNvSpPr>
                <a:spLocks/>
              </p:cNvSpPr>
              <p:nvPr/>
            </p:nvSpPr>
            <p:spPr bwMode="auto">
              <a:xfrm>
                <a:off x="6113459" y="3474189"/>
                <a:ext cx="249238" cy="269875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0" y="0"/>
                  </a:cxn>
                  <a:cxn ang="0">
                    <a:pos x="156" y="0"/>
                  </a:cxn>
                  <a:cxn ang="0">
                    <a:pos x="156" y="169"/>
                  </a:cxn>
                  <a:cxn ang="0">
                    <a:pos x="0" y="169"/>
                  </a:cxn>
                </a:cxnLst>
                <a:rect l="0" t="0" r="r" b="b"/>
                <a:pathLst>
                  <a:path w="157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6" y="0"/>
                    </a:lnTo>
                    <a:lnTo>
                      <a:pt x="156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66" name="Freeform 80"/>
              <p:cNvSpPr>
                <a:spLocks/>
              </p:cNvSpPr>
              <p:nvPr/>
            </p:nvSpPr>
            <p:spPr bwMode="auto">
              <a:xfrm>
                <a:off x="6413497" y="3474189"/>
                <a:ext cx="249238" cy="269875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0" y="0"/>
                  </a:cxn>
                  <a:cxn ang="0">
                    <a:pos x="156" y="0"/>
                  </a:cxn>
                  <a:cxn ang="0">
                    <a:pos x="156" y="169"/>
                  </a:cxn>
                  <a:cxn ang="0">
                    <a:pos x="0" y="169"/>
                  </a:cxn>
                </a:cxnLst>
                <a:rect l="0" t="0" r="r" b="b"/>
                <a:pathLst>
                  <a:path w="157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6" y="0"/>
                    </a:lnTo>
                    <a:lnTo>
                      <a:pt x="156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67" name="Freeform 82"/>
              <p:cNvSpPr>
                <a:spLocks/>
              </p:cNvSpPr>
              <p:nvPr/>
            </p:nvSpPr>
            <p:spPr bwMode="auto">
              <a:xfrm>
                <a:off x="5813422" y="4309214"/>
                <a:ext cx="250825" cy="269875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0" y="0"/>
                  </a:cxn>
                  <a:cxn ang="0">
                    <a:pos x="157" y="0"/>
                  </a:cxn>
                  <a:cxn ang="0">
                    <a:pos x="157" y="169"/>
                  </a:cxn>
                  <a:cxn ang="0">
                    <a:pos x="0" y="169"/>
                  </a:cxn>
                </a:cxnLst>
                <a:rect l="0" t="0" r="r" b="b"/>
                <a:pathLst>
                  <a:path w="158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7" y="0"/>
                    </a:lnTo>
                    <a:lnTo>
                      <a:pt x="157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68" name="Rectangle 100"/>
              <p:cNvSpPr>
                <a:spLocks noChangeArrowheads="1"/>
              </p:cNvSpPr>
              <p:nvPr/>
            </p:nvSpPr>
            <p:spPr bwMode="auto">
              <a:xfrm>
                <a:off x="5902320" y="3657368"/>
                <a:ext cx="685800" cy="5826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3200" b="1">
                    <a:solidFill>
                      <a:schemeClr val="tx2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. . .</a:t>
                </a:r>
              </a:p>
            </p:txBody>
          </p:sp>
        </p:grpSp>
        <p:sp>
          <p:nvSpPr>
            <p:cNvPr id="174" name="Rectangle 88"/>
            <p:cNvSpPr>
              <a:spLocks noChangeArrowheads="1"/>
            </p:cNvSpPr>
            <p:nvPr/>
          </p:nvSpPr>
          <p:spPr bwMode="auto">
            <a:xfrm>
              <a:off x="4367517" y="3495623"/>
              <a:ext cx="175128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Partitions</a:t>
              </a:r>
              <a:r>
                <a:rPr lang="en-US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of S</a:t>
              </a:r>
              <a:endParaRPr lang="en-US" sz="18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3" name="Line 110"/>
            <p:cNvSpPr>
              <a:spLocks noChangeShapeType="1"/>
            </p:cNvSpPr>
            <p:nvPr/>
          </p:nvSpPr>
          <p:spPr bwMode="auto">
            <a:xfrm flipV="1">
              <a:off x="4179926" y="4280606"/>
              <a:ext cx="633414" cy="4595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4" name="Line 111"/>
            <p:cNvSpPr>
              <a:spLocks noChangeShapeType="1"/>
            </p:cNvSpPr>
            <p:nvPr/>
          </p:nvSpPr>
          <p:spPr bwMode="auto">
            <a:xfrm flipV="1">
              <a:off x="4179926" y="4712103"/>
              <a:ext cx="633414" cy="1063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5" name="Line 112"/>
            <p:cNvSpPr>
              <a:spLocks noChangeShapeType="1"/>
            </p:cNvSpPr>
            <p:nvPr/>
          </p:nvSpPr>
          <p:spPr bwMode="auto">
            <a:xfrm flipV="1">
              <a:off x="4179926" y="5452915"/>
              <a:ext cx="637694" cy="19483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72636" y="3811466"/>
            <a:ext cx="2999378" cy="2062281"/>
            <a:chOff x="1372636" y="3811466"/>
            <a:chExt cx="2999378" cy="2062281"/>
          </a:xfrm>
        </p:grpSpPr>
        <p:sp>
          <p:nvSpPr>
            <p:cNvPr id="170" name="Freeform 69"/>
            <p:cNvSpPr>
              <a:spLocks/>
            </p:cNvSpPr>
            <p:nvPr/>
          </p:nvSpPr>
          <p:spPr bwMode="auto">
            <a:xfrm>
              <a:off x="1700251" y="3811466"/>
              <a:ext cx="2671763" cy="2062281"/>
            </a:xfrm>
            <a:custGeom>
              <a:avLst/>
              <a:gdLst/>
              <a:ahLst/>
              <a:cxnLst>
                <a:cxn ang="0">
                  <a:pos x="0" y="1441"/>
                </a:cxn>
                <a:cxn ang="0">
                  <a:pos x="0" y="0"/>
                </a:cxn>
                <a:cxn ang="0">
                  <a:pos x="1682" y="0"/>
                </a:cxn>
                <a:cxn ang="0">
                  <a:pos x="1682" y="1441"/>
                </a:cxn>
                <a:cxn ang="0">
                  <a:pos x="0" y="1441"/>
                </a:cxn>
              </a:cxnLst>
              <a:rect l="0" t="0" r="r" b="b"/>
              <a:pathLst>
                <a:path w="1683" h="1442">
                  <a:moveTo>
                    <a:pt x="0" y="1441"/>
                  </a:moveTo>
                  <a:lnTo>
                    <a:pt x="0" y="0"/>
                  </a:lnTo>
                  <a:lnTo>
                    <a:pt x="1682" y="0"/>
                  </a:lnTo>
                  <a:lnTo>
                    <a:pt x="1682" y="1441"/>
                  </a:lnTo>
                  <a:lnTo>
                    <a:pt x="0" y="1441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2" name="Freeform 70"/>
            <p:cNvSpPr>
              <a:spLocks/>
            </p:cNvSpPr>
            <p:nvPr/>
          </p:nvSpPr>
          <p:spPr bwMode="auto">
            <a:xfrm>
              <a:off x="2077027" y="4903784"/>
              <a:ext cx="272750" cy="269875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210" y="0"/>
                </a:cxn>
                <a:cxn ang="0">
                  <a:pos x="210" y="169"/>
                </a:cxn>
                <a:cxn ang="0">
                  <a:pos x="0" y="169"/>
                </a:cxn>
              </a:cxnLst>
              <a:rect l="0" t="0" r="r" b="b"/>
              <a:pathLst>
                <a:path w="211" h="170">
                  <a:moveTo>
                    <a:pt x="0" y="169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69"/>
                  </a:lnTo>
                  <a:lnTo>
                    <a:pt x="0" y="169"/>
                  </a:lnTo>
                </a:path>
              </a:pathLst>
            </a:custGeom>
            <a:solidFill>
              <a:srgbClr val="FF8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3" name="Rectangle 84"/>
            <p:cNvSpPr>
              <a:spLocks noChangeArrowheads="1"/>
            </p:cNvSpPr>
            <p:nvPr/>
          </p:nvSpPr>
          <p:spPr bwMode="auto">
            <a:xfrm>
              <a:off x="1816139" y="4484684"/>
              <a:ext cx="741363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INPUT</a:t>
              </a:r>
            </a:p>
          </p:txBody>
        </p:sp>
        <p:sp>
          <p:nvSpPr>
            <p:cNvPr id="182" name="Line 106"/>
            <p:cNvSpPr>
              <a:spLocks noChangeShapeType="1"/>
            </p:cNvSpPr>
            <p:nvPr/>
          </p:nvSpPr>
          <p:spPr bwMode="auto">
            <a:xfrm flipV="1">
              <a:off x="1372636" y="5027966"/>
              <a:ext cx="706811" cy="331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186" name="Group 185"/>
            <p:cNvGrpSpPr/>
            <p:nvPr/>
          </p:nvGrpSpPr>
          <p:grpSpPr>
            <a:xfrm>
              <a:off x="2352717" y="3844532"/>
              <a:ext cx="2006242" cy="1932378"/>
              <a:chOff x="3352800" y="2621312"/>
              <a:chExt cx="2006242" cy="1932378"/>
            </a:xfrm>
          </p:grpSpPr>
          <p:sp>
            <p:nvSpPr>
              <p:cNvPr id="188" name="Rectangle 81"/>
              <p:cNvSpPr>
                <a:spLocks noChangeArrowheads="1"/>
              </p:cNvSpPr>
              <p:nvPr/>
            </p:nvSpPr>
            <p:spPr bwMode="auto">
              <a:xfrm>
                <a:off x="4894833" y="3169389"/>
                <a:ext cx="324863" cy="3048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400" b="1" dirty="0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</a:p>
            </p:txBody>
          </p:sp>
          <p:sp>
            <p:nvSpPr>
              <p:cNvPr id="189" name="Freeform 83"/>
              <p:cNvSpPr>
                <a:spLocks/>
              </p:cNvSpPr>
              <p:nvPr/>
            </p:nvSpPr>
            <p:spPr bwMode="auto">
              <a:xfrm>
                <a:off x="4859334" y="4266352"/>
                <a:ext cx="320675" cy="287338"/>
              </a:xfrm>
              <a:custGeom>
                <a:avLst/>
                <a:gdLst/>
                <a:ahLst/>
                <a:cxnLst>
                  <a:cxn ang="0">
                    <a:pos x="0" y="180"/>
                  </a:cxn>
                  <a:cxn ang="0">
                    <a:pos x="0" y="0"/>
                  </a:cxn>
                  <a:cxn ang="0">
                    <a:pos x="265" y="0"/>
                  </a:cxn>
                  <a:cxn ang="0">
                    <a:pos x="265" y="180"/>
                  </a:cxn>
                  <a:cxn ang="0">
                    <a:pos x="0" y="180"/>
                  </a:cxn>
                </a:cxnLst>
                <a:rect l="0" t="0" r="r" b="b"/>
                <a:pathLst>
                  <a:path w="266" h="181">
                    <a:moveTo>
                      <a:pt x="0" y="180"/>
                    </a:moveTo>
                    <a:lnTo>
                      <a:pt x="0" y="0"/>
                    </a:lnTo>
                    <a:lnTo>
                      <a:pt x="265" y="0"/>
                    </a:lnTo>
                    <a:lnTo>
                      <a:pt x="265" y="180"/>
                    </a:lnTo>
                    <a:lnTo>
                      <a:pt x="0" y="180"/>
                    </a:lnTo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 useBgFill="1">
            <p:nvSpPr>
              <p:cNvPr id="190" name="Rectangle 85"/>
              <p:cNvSpPr>
                <a:spLocks noChangeArrowheads="1"/>
              </p:cNvSpPr>
              <p:nvPr/>
            </p:nvSpPr>
            <p:spPr bwMode="auto">
              <a:xfrm>
                <a:off x="4884267" y="2621312"/>
                <a:ext cx="335430" cy="304800"/>
              </a:xfrm>
              <a:prstGeom prst="rect">
                <a:avLst/>
              </a:prstGeom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400" b="1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1</a:t>
                </a:r>
              </a:p>
            </p:txBody>
          </p:sp>
          <p:sp>
            <p:nvSpPr>
              <p:cNvPr id="191" name="Rectangle 86"/>
              <p:cNvSpPr>
                <a:spLocks noChangeArrowheads="1"/>
              </p:cNvSpPr>
              <p:nvPr/>
            </p:nvSpPr>
            <p:spPr bwMode="auto">
              <a:xfrm>
                <a:off x="3593742" y="3304245"/>
                <a:ext cx="528992" cy="5206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800" b="1" dirty="0" smtClean="0">
                    <a:solidFill>
                      <a:sysClr val="windowText" lastClr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h</a:t>
                </a:r>
                <a:r>
                  <a:rPr lang="en-US" sz="2800" b="1" baseline="-25000" dirty="0" smtClean="0">
                    <a:solidFill>
                      <a:sysClr val="windowText" lastClr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1</a:t>
                </a:r>
                <a:endParaRPr lang="en-US" sz="2800" b="1" baseline="-25000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2" name="Rectangle 87"/>
              <p:cNvSpPr>
                <a:spLocks noChangeArrowheads="1"/>
              </p:cNvSpPr>
              <p:nvPr/>
            </p:nvSpPr>
            <p:spPr bwMode="auto">
              <a:xfrm>
                <a:off x="4797141" y="3965998"/>
                <a:ext cx="471488" cy="3048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400" b="1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B-1</a:t>
                </a:r>
              </a:p>
            </p:txBody>
          </p:sp>
          <p:sp>
            <p:nvSpPr>
              <p:cNvPr id="193" name="Line 107"/>
              <p:cNvSpPr>
                <a:spLocks noChangeShapeType="1"/>
              </p:cNvSpPr>
              <p:nvPr/>
            </p:nvSpPr>
            <p:spPr bwMode="auto">
              <a:xfrm flipV="1">
                <a:off x="4230684" y="3007320"/>
                <a:ext cx="635300" cy="80818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4" name="Line 108"/>
              <p:cNvSpPr>
                <a:spLocks noChangeShapeType="1"/>
              </p:cNvSpPr>
              <p:nvPr/>
            </p:nvSpPr>
            <p:spPr bwMode="auto">
              <a:xfrm flipV="1">
                <a:off x="4230684" y="3596354"/>
                <a:ext cx="635300" cy="21914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5" name="Line 109"/>
              <p:cNvSpPr>
                <a:spLocks noChangeShapeType="1"/>
              </p:cNvSpPr>
              <p:nvPr/>
            </p:nvSpPr>
            <p:spPr bwMode="auto">
              <a:xfrm>
                <a:off x="4230684" y="3815502"/>
                <a:ext cx="628650" cy="60325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6" name="Freeform 113"/>
              <p:cNvSpPr>
                <a:spLocks/>
              </p:cNvSpPr>
              <p:nvPr/>
            </p:nvSpPr>
            <p:spPr bwMode="auto">
              <a:xfrm>
                <a:off x="4868364" y="3428152"/>
                <a:ext cx="311645" cy="287338"/>
              </a:xfrm>
              <a:custGeom>
                <a:avLst/>
                <a:gdLst/>
                <a:ahLst/>
                <a:cxnLst>
                  <a:cxn ang="0">
                    <a:pos x="0" y="180"/>
                  </a:cxn>
                  <a:cxn ang="0">
                    <a:pos x="0" y="0"/>
                  </a:cxn>
                  <a:cxn ang="0">
                    <a:pos x="265" y="0"/>
                  </a:cxn>
                  <a:cxn ang="0">
                    <a:pos x="265" y="180"/>
                  </a:cxn>
                  <a:cxn ang="0">
                    <a:pos x="0" y="180"/>
                  </a:cxn>
                </a:cxnLst>
                <a:rect l="0" t="0" r="r" b="b"/>
                <a:pathLst>
                  <a:path w="266" h="181">
                    <a:moveTo>
                      <a:pt x="0" y="180"/>
                    </a:moveTo>
                    <a:lnTo>
                      <a:pt x="0" y="0"/>
                    </a:lnTo>
                    <a:lnTo>
                      <a:pt x="265" y="0"/>
                    </a:lnTo>
                    <a:lnTo>
                      <a:pt x="265" y="180"/>
                    </a:lnTo>
                    <a:lnTo>
                      <a:pt x="0" y="180"/>
                    </a:lnTo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7" name="Freeform 114"/>
              <p:cNvSpPr>
                <a:spLocks/>
              </p:cNvSpPr>
              <p:nvPr/>
            </p:nvSpPr>
            <p:spPr bwMode="auto">
              <a:xfrm>
                <a:off x="4864158" y="2894752"/>
                <a:ext cx="315851" cy="287338"/>
              </a:xfrm>
              <a:custGeom>
                <a:avLst/>
                <a:gdLst/>
                <a:ahLst/>
                <a:cxnLst>
                  <a:cxn ang="0">
                    <a:pos x="0" y="180"/>
                  </a:cxn>
                  <a:cxn ang="0">
                    <a:pos x="0" y="0"/>
                  </a:cxn>
                  <a:cxn ang="0">
                    <a:pos x="265" y="0"/>
                  </a:cxn>
                  <a:cxn ang="0">
                    <a:pos x="265" y="180"/>
                  </a:cxn>
                  <a:cxn ang="0">
                    <a:pos x="0" y="180"/>
                  </a:cxn>
                </a:cxnLst>
                <a:rect l="0" t="0" r="r" b="b"/>
                <a:pathLst>
                  <a:path w="266" h="181">
                    <a:moveTo>
                      <a:pt x="0" y="180"/>
                    </a:moveTo>
                    <a:lnTo>
                      <a:pt x="0" y="0"/>
                    </a:lnTo>
                    <a:lnTo>
                      <a:pt x="265" y="0"/>
                    </a:lnTo>
                    <a:lnTo>
                      <a:pt x="265" y="180"/>
                    </a:lnTo>
                    <a:lnTo>
                      <a:pt x="0" y="180"/>
                    </a:lnTo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27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198" name="Straight Connector 197"/>
              <p:cNvCxnSpPr/>
              <p:nvPr/>
            </p:nvCxnSpPr>
            <p:spPr>
              <a:xfrm flipH="1" flipV="1">
                <a:off x="3352800" y="3815255"/>
                <a:ext cx="877885" cy="24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Rectangle 100"/>
              <p:cNvSpPr>
                <a:spLocks noChangeArrowheads="1"/>
              </p:cNvSpPr>
              <p:nvPr/>
            </p:nvSpPr>
            <p:spPr bwMode="auto">
              <a:xfrm>
                <a:off x="4673242" y="3537617"/>
                <a:ext cx="685800" cy="5826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3200" b="1" dirty="0">
                    <a:solidFill>
                      <a:schemeClr val="tx2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. </a:t>
                </a:r>
                <a:r>
                  <a:rPr lang="en-US" sz="3200" b="1">
                    <a:solidFill>
                      <a:schemeClr val="tx2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. .</a:t>
                </a:r>
              </a:p>
            </p:txBody>
          </p:sp>
        </p:grpSp>
      </p:grpSp>
      <p:sp>
        <p:nvSpPr>
          <p:cNvPr id="203" name="TextBox 202"/>
          <p:cNvSpPr txBox="1"/>
          <p:nvPr/>
        </p:nvSpPr>
        <p:spPr>
          <a:xfrm>
            <a:off x="6443142" y="1686345"/>
            <a:ext cx="2944943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is the cost of HJ?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9571592" y="1678207"/>
            <a:ext cx="161171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</a:t>
            </a:r>
            <a:r>
              <a:rPr lang="en-US" sz="2000" b="1" smtClean="0">
                <a:latin typeface="Linux Libertine" charset="0"/>
                <a:ea typeface="Linux Libertine" charset="0"/>
                <a:cs typeface="Linux Libertine" charset="0"/>
              </a:rPr>
              <a:t>: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 3(N</a:t>
            </a:r>
            <a:r>
              <a:rPr lang="en-US" sz="2000" baseline="-25000" smtClean="0">
                <a:latin typeface="Linux Libertine" charset="0"/>
                <a:ea typeface="Linux Libertine" charset="0"/>
                <a:cs typeface="Linux Libertine" charset="0"/>
              </a:rPr>
              <a:t>R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 + N</a:t>
            </a:r>
            <a:r>
              <a:rPr lang="en-US" sz="2000" baseline="-25000" smtClean="0">
                <a:latin typeface="Linux Libertine" charset="0"/>
                <a:ea typeface="Linux Libertine" charset="0"/>
                <a:cs typeface="Linux Libertine" charset="0"/>
              </a:rPr>
              <a:t>S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)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443142" y="5485905"/>
            <a:ext cx="2314641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is memory requirement of HJ?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8957972" y="5385798"/>
                <a:ext cx="2498921" cy="90050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en-US" sz="20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Linux Libertine" charset="0"/>
                        <a:cs typeface="Linux Libertine" charset="0"/>
                      </a:rPr>
                      <m:t>𝐵</m:t>
                    </m:r>
                    <m:r>
                      <a:rPr lang="en-US" sz="2000" b="0" i="1" smtClean="0">
                        <a:latin typeface="Cambria Math" charset="0"/>
                        <a:ea typeface="Linux Libertine" charset="0"/>
                        <a:cs typeface="Linux Libertine" charset="0"/>
                      </a:rPr>
                      <m:t>−2&gt;</m:t>
                    </m:r>
                    <m:r>
                      <a:rPr lang="en-US" sz="2000" i="1">
                        <a:latin typeface="Cambria Math" charset="0"/>
                        <a:ea typeface="Linux Libertine" charset="0"/>
                        <a:cs typeface="Linux Libertine" charset="0"/>
                      </a:rPr>
                      <m:t>𝐹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f>
                      <m:fPr>
                        <m:ctrlPr>
                          <a:rPr lang="mr-IN" sz="2000" b="0" i="1" smtClean="0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ea typeface="Linux Libertine" charset="0"/>
                                <a:cs typeface="Linux Libertine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Linux Libertine" charset="0"/>
                                <a:cs typeface="Linux Libertine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  <a:ea typeface="Linux Libertine" charset="0"/>
                                <a:cs typeface="Linux Libertine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or roughly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charset="0"/>
                        <a:ea typeface="Linux Libertine" charset="0"/>
                        <a:cs typeface="Linux Libertine" charset="0"/>
                      </a:rPr>
                      <m:t>B</m:t>
                    </m:r>
                    <m:r>
                      <a:rPr lang="en-US" sz="2000" i="1">
                        <a:latin typeface="Cambria Math" charset="0"/>
                        <a:ea typeface="Linux Libertine" charset="0"/>
                        <a:cs typeface="Linux Libertine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  <m:t>𝐹</m:t>
                        </m:r>
                        <m:r>
                          <a:rPr lang="en-US" sz="2000" i="1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  <a:ea typeface="Linux Libertine" charset="0"/>
                                <a:cs typeface="Linux Libertine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  <a:ea typeface="Linux Libertine" charset="0"/>
                                <a:cs typeface="Linux Libertine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  <a:ea typeface="Linux Libertine" charset="0"/>
                                <a:cs typeface="Linux Libertine" charset="0"/>
                              </a:rPr>
                              <m:t>𝑅</m:t>
                            </m:r>
                          </m:sub>
                        </m:sSub>
                      </m:e>
                    </m:rad>
                  </m:oMath>
                </a14:m>
                <a:endParaRPr lang="en-US" sz="20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972" y="5385798"/>
                <a:ext cx="2498921" cy="9005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9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69" grpId="0"/>
      <p:bldP spid="203" grpId="0" animBg="1"/>
      <p:bldP spid="204" grpId="0" animBg="1"/>
      <p:bldP spid="205" grpId="0" animBg="1"/>
      <p:bldP spid="20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0"/>
                <a:ext cx="11313224" cy="496694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4100" dirty="0" smtClean="0"/>
                  <a:t>BNLJ vs</a:t>
                </a:r>
                <a:r>
                  <a:rPr lang="en-US" sz="4100" dirty="0"/>
                  <a:t>. </a:t>
                </a:r>
                <a:r>
                  <a:rPr lang="en-US" sz="4100" dirty="0" smtClean="0"/>
                  <a:t>HJ</a:t>
                </a:r>
                <a:endParaRPr lang="en-US" sz="4100" dirty="0" smtClean="0"/>
              </a:p>
              <a:p>
                <a:pPr lvl="1"/>
                <a:r>
                  <a:rPr lang="en-US" sz="3600" dirty="0" smtClean="0"/>
                  <a:t>Identical if (B-2) &gt; F * N</a:t>
                </a:r>
                <a:r>
                  <a:rPr lang="en-US" sz="3600" baseline="-25000" dirty="0" smtClean="0"/>
                  <a:t>R</a:t>
                </a:r>
              </a:p>
              <a:p>
                <a:pPr lvl="2"/>
                <a:r>
                  <a:rPr lang="en-US" sz="3200" dirty="0" smtClean="0"/>
                  <a:t>Why? </a:t>
                </a:r>
                <a:endParaRPr lang="en-US" sz="3200" dirty="0"/>
              </a:p>
              <a:p>
                <a:pPr lvl="2"/>
                <a:r>
                  <a:rPr lang="en-US" sz="3200" dirty="0" smtClean="0"/>
                  <a:t>I/O cost?</a:t>
                </a:r>
              </a:p>
              <a:p>
                <a:pPr lvl="1"/>
                <a:r>
                  <a:rPr lang="en-US" sz="3600" dirty="0" smtClean="0"/>
                  <a:t>Otherwise</a:t>
                </a:r>
                <a:r>
                  <a:rPr lang="en-US" sz="3600" dirty="0"/>
                  <a:t>, BNLJ could be </a:t>
                </a:r>
                <a:r>
                  <a:rPr lang="en-US" sz="3600" dirty="0" smtClean="0"/>
                  <a:t>more expensive (why?)</a:t>
                </a:r>
                <a:endParaRPr lang="en-US" sz="3600" dirty="0"/>
              </a:p>
              <a:p>
                <a:r>
                  <a:rPr lang="en-US" sz="4000" dirty="0" smtClean="0"/>
                  <a:t>SMJ vs</a:t>
                </a:r>
                <a:r>
                  <a:rPr lang="en-US" sz="4000" dirty="0"/>
                  <a:t>. </a:t>
                </a:r>
                <a:r>
                  <a:rPr lang="en-US" sz="4000" dirty="0" smtClean="0"/>
                  <a:t>HJ</a:t>
                </a:r>
                <a:endParaRPr lang="en-US" sz="4000" dirty="0"/>
              </a:p>
              <a:p>
                <a:pPr lvl="1"/>
                <a:r>
                  <a:rPr lang="en-US" sz="3600" dirty="0" smtClean="0"/>
                  <a:t>To </a:t>
                </a:r>
                <a:r>
                  <a:rPr lang="en-US" sz="3600" dirty="0"/>
                  <a:t>get I/O cost </a:t>
                </a:r>
                <a:r>
                  <a:rPr lang="en-US" sz="3600" dirty="0" smtClean="0"/>
                  <a:t>3(N</a:t>
                </a:r>
                <a:r>
                  <a:rPr lang="en-US" sz="3600" baseline="-25000" dirty="0" smtClean="0"/>
                  <a:t>R</a:t>
                </a:r>
                <a:r>
                  <a:rPr lang="en-US" sz="3600" dirty="0" smtClean="0"/>
                  <a:t>+N</a:t>
                </a:r>
                <a:r>
                  <a:rPr lang="en-US" sz="3600" baseline="-25000" dirty="0" smtClean="0"/>
                  <a:t>S</a:t>
                </a:r>
                <a:r>
                  <a:rPr lang="en-US" sz="3600" dirty="0" smtClean="0"/>
                  <a:t>), </a:t>
                </a:r>
                <a:r>
                  <a:rPr lang="en-US" sz="3600" dirty="0"/>
                  <a:t>SMJ </a:t>
                </a:r>
                <a:r>
                  <a:rPr lang="en-US" sz="3600" dirty="0" smtClean="0"/>
                  <a:t>needs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charset="0"/>
                      </a:rPr>
                      <m:t>𝐵</m:t>
                    </m:r>
                    <m:r>
                      <a:rPr lang="en-US" sz="3600" i="1">
                        <a:latin typeface="Cambria Math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600" i="1">
                            <a:latin typeface="Cambria Math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3600" dirty="0" smtClean="0"/>
                  <a:t> (assume </a:t>
                </a:r>
                <a:r>
                  <a:rPr lang="en-US" sz="3600" dirty="0" err="1" smtClean="0"/>
                  <a:t>wlog</a:t>
                </a:r>
                <a:r>
                  <a:rPr lang="en-US" sz="3600" dirty="0"/>
                  <a:t> N</a:t>
                </a:r>
                <a:r>
                  <a:rPr lang="en-US" sz="3600" baseline="-25000" dirty="0"/>
                  <a:t>R</a:t>
                </a:r>
                <a:r>
                  <a:rPr lang="en-US" sz="3600" dirty="0"/>
                  <a:t> ≤ </a:t>
                </a:r>
                <a:r>
                  <a:rPr lang="en-US" sz="3600" dirty="0" smtClean="0"/>
                  <a:t>N</a:t>
                </a:r>
                <a:r>
                  <a:rPr lang="en-US" sz="3600" baseline="-25000" dirty="0" smtClean="0"/>
                  <a:t>S</a:t>
                </a:r>
                <a:r>
                  <a:rPr lang="en-US" sz="3600" dirty="0" smtClean="0"/>
                  <a:t>)</a:t>
                </a:r>
              </a:p>
              <a:p>
                <a:pPr lvl="1"/>
                <a:r>
                  <a:rPr lang="en-US" sz="3600" dirty="0" smtClean="0"/>
                  <a:t>But to get same cost, HJ needs only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>
                        <a:latin typeface="Cambria Math" charset="0"/>
                      </a:rPr>
                      <m:t>B</m:t>
                    </m:r>
                    <m:r>
                      <a:rPr lang="en-US" sz="3600" i="1">
                        <a:latin typeface="Cambria Math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600" i="1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sz="3600" i="1">
                            <a:latin typeface="Cambria Math" charset="0"/>
                          </a:rPr>
                          <m:t>𝐹</m:t>
                        </m:r>
                        <m:r>
                          <a:rPr lang="en-US" sz="3600" i="1">
                            <a:latin typeface="Cambria Math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3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</a:rPr>
                              <m:t>𝑅</m:t>
                            </m:r>
                          </m:sub>
                        </m:sSub>
                      </m:e>
                    </m:rad>
                  </m:oMath>
                </a14:m>
                <a:endParaRPr lang="en-US" sz="3600" dirty="0" smtClean="0"/>
              </a:p>
              <a:p>
                <a:pPr lvl="1"/>
                <a:r>
                  <a:rPr lang="en-US" sz="3600" dirty="0" smtClean="0"/>
                  <a:t>Thus, HJ is more memory-efficient, and often, faster</a:t>
                </a:r>
              </a:p>
              <a:p>
                <a:pPr lvl="1"/>
                <a:r>
                  <a:rPr lang="en-US" sz="3600" dirty="0" smtClean="0"/>
                  <a:t>Other considerations</a:t>
                </a:r>
                <a:endParaRPr lang="en-US" sz="3600" dirty="0"/>
              </a:p>
              <a:p>
                <a:pPr lvl="2"/>
                <a:r>
                  <a:rPr lang="en-US" sz="3200" dirty="0" smtClean="0"/>
                  <a:t>HJ </a:t>
                </a:r>
                <a:r>
                  <a:rPr lang="en-US" sz="3200" dirty="0"/>
                  <a:t>could be much slower if data has skew</a:t>
                </a:r>
              </a:p>
              <a:p>
                <a:pPr lvl="2"/>
                <a:r>
                  <a:rPr lang="en-US" sz="3200" dirty="0" smtClean="0"/>
                  <a:t>SMJ </a:t>
                </a:r>
                <a:r>
                  <a:rPr lang="en-US" sz="3200" dirty="0"/>
                  <a:t>can be faster if input is </a:t>
                </a:r>
                <a:r>
                  <a:rPr lang="en-US" sz="3200" dirty="0" smtClean="0"/>
                  <a:t>sorted and it also gives </a:t>
                </a:r>
                <a:r>
                  <a:rPr lang="en-US" sz="3200" dirty="0"/>
                  <a:t>sorted output</a:t>
                </a:r>
              </a:p>
              <a:p>
                <a:r>
                  <a:rPr lang="en-US" sz="4000" dirty="0"/>
                  <a:t>In practice, </a:t>
                </a:r>
                <a:r>
                  <a:rPr lang="en-US" sz="4000" dirty="0" smtClean="0"/>
                  <a:t>(hybrid</a:t>
                </a:r>
                <a:r>
                  <a:rPr lang="en-US" sz="4000" dirty="0"/>
                  <a:t>) </a:t>
                </a:r>
                <a:r>
                  <a:rPr lang="en-US" sz="4000" dirty="0" smtClean="0"/>
                  <a:t>hash join </a:t>
                </a:r>
                <a:r>
                  <a:rPr lang="en-US" sz="4000" dirty="0"/>
                  <a:t>is the most </a:t>
                </a:r>
                <a:r>
                  <a:rPr lang="en-US" sz="4000" dirty="0" smtClean="0"/>
                  <a:t>popular (not covered here)</a:t>
                </a:r>
                <a:endParaRPr lang="en-US" sz="3600" dirty="0" smtClean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0"/>
                <a:ext cx="11313224" cy="4966942"/>
              </a:xfrm>
              <a:blipFill rotWithShape="0">
                <a:blip r:embed="rId3"/>
                <a:stretch>
                  <a:fillRect l="-1024" t="-3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Comparison of Hash Algorithms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9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0"/>
            <a:ext cx="11313224" cy="4966942"/>
          </a:xfrm>
        </p:spPr>
        <p:txBody>
          <a:bodyPr>
            <a:normAutofit fontScale="92500" lnSpcReduction="10000"/>
          </a:bodyPr>
          <a:lstStyle/>
          <a:p>
            <a:r>
              <a:rPr lang="en-US" sz="4100" dirty="0" smtClean="0"/>
              <a:t>Multiple equalities</a:t>
            </a:r>
          </a:p>
          <a:p>
            <a:pPr lvl="1"/>
            <a:r>
              <a:rPr lang="en-US" sz="3200" dirty="0" smtClean="0"/>
              <a:t>e.g. </a:t>
            </a:r>
            <a:r>
              <a:rPr lang="en-US" sz="3200" dirty="0" err="1" smtClean="0"/>
              <a:t>R.a</a:t>
            </a:r>
            <a:r>
              <a:rPr lang="en-US" sz="3200" dirty="0" smtClean="0"/>
              <a:t> = </a:t>
            </a:r>
            <a:r>
              <a:rPr lang="en-US" sz="3200" dirty="0" err="1" smtClean="0"/>
              <a:t>S.b</a:t>
            </a:r>
            <a:r>
              <a:rPr lang="en-US" sz="3200" dirty="0" smtClean="0"/>
              <a:t> ∧ </a:t>
            </a:r>
            <a:r>
              <a:rPr lang="en-US" sz="3200" dirty="0" err="1" smtClean="0"/>
              <a:t>R.c</a:t>
            </a:r>
            <a:r>
              <a:rPr lang="en-US" sz="3200" dirty="0" smtClean="0"/>
              <a:t> = </a:t>
            </a:r>
            <a:r>
              <a:rPr lang="en-US" sz="3200" dirty="0" err="1" smtClean="0"/>
              <a:t>S.d</a:t>
            </a:r>
            <a:endParaRPr lang="en-US" sz="3200" dirty="0" smtClean="0"/>
          </a:p>
          <a:p>
            <a:pPr lvl="1"/>
            <a:r>
              <a:rPr lang="en-US" sz="3200" dirty="0" smtClean="0"/>
              <a:t>HJ works fine: </a:t>
            </a:r>
            <a:r>
              <a:rPr lang="en-US" sz="3200" dirty="0"/>
              <a:t>hash </a:t>
            </a:r>
            <a:r>
              <a:rPr lang="en-US" sz="3200" dirty="0" smtClean="0"/>
              <a:t>R on </a:t>
            </a:r>
            <a:r>
              <a:rPr lang="en-US" sz="3200" dirty="0" smtClean="0"/>
              <a:t>(a, c</a:t>
            </a:r>
            <a:r>
              <a:rPr lang="en-US" sz="3200" dirty="0" smtClean="0"/>
              <a:t>) and S on (b, d)</a:t>
            </a:r>
            <a:endParaRPr lang="en-US" sz="3200" dirty="0"/>
          </a:p>
          <a:p>
            <a:pPr lvl="1"/>
            <a:r>
              <a:rPr lang="en-US" sz="3200" dirty="0" smtClean="0"/>
              <a:t>SMJ </a:t>
            </a:r>
            <a:r>
              <a:rPr lang="en-US" sz="3200" dirty="0"/>
              <a:t>works </a:t>
            </a:r>
            <a:r>
              <a:rPr lang="en-US" sz="3200" dirty="0" smtClean="0"/>
              <a:t>fine: </a:t>
            </a:r>
            <a:r>
              <a:rPr lang="en-US" sz="3200" dirty="0"/>
              <a:t>sort </a:t>
            </a:r>
            <a:r>
              <a:rPr lang="en-US" sz="3200" dirty="0" smtClean="0"/>
              <a:t>S on </a:t>
            </a:r>
            <a:r>
              <a:rPr lang="en-US" sz="3200" dirty="0" smtClean="0"/>
              <a:t>(a, c</a:t>
            </a:r>
            <a:r>
              <a:rPr lang="en-US" sz="3200" dirty="0" smtClean="0"/>
              <a:t>) and S on (b, d)</a:t>
            </a:r>
            <a:endParaRPr lang="en-US" sz="3200" dirty="0"/>
          </a:p>
          <a:p>
            <a:pPr lvl="1"/>
            <a:r>
              <a:rPr lang="en-US" sz="3200" dirty="0" smtClean="0"/>
              <a:t>INLJ</a:t>
            </a:r>
            <a:r>
              <a:rPr lang="en-US" sz="3200" dirty="0"/>
              <a:t>: use (build, if needed) a matching index on </a:t>
            </a:r>
            <a:r>
              <a:rPr lang="en-US" sz="3200" dirty="0" smtClean="0"/>
              <a:t>S</a:t>
            </a:r>
            <a:endParaRPr lang="en-US" sz="3200" dirty="0" smtClean="0"/>
          </a:p>
          <a:p>
            <a:r>
              <a:rPr lang="en-US" sz="3600" dirty="0" smtClean="0"/>
              <a:t>Inequalities</a:t>
            </a:r>
          </a:p>
          <a:p>
            <a:pPr lvl="1"/>
            <a:r>
              <a:rPr lang="en-US" sz="3200" dirty="0" smtClean="0"/>
              <a:t>e.g. </a:t>
            </a:r>
            <a:r>
              <a:rPr lang="en-US" sz="3200" dirty="0" err="1" smtClean="0"/>
              <a:t>R.a</a:t>
            </a:r>
            <a:r>
              <a:rPr lang="en-US" sz="3200" dirty="0" smtClean="0"/>
              <a:t> &gt; </a:t>
            </a:r>
            <a:r>
              <a:rPr lang="en-US" sz="3200" dirty="0" err="1" smtClean="0"/>
              <a:t>S.b</a:t>
            </a:r>
            <a:endParaRPr lang="en-US" sz="3200" dirty="0" smtClean="0"/>
          </a:p>
          <a:p>
            <a:pPr lvl="1"/>
            <a:r>
              <a:rPr lang="en-US" sz="3200" dirty="0" smtClean="0"/>
              <a:t>HJ and SMJ not applicable</a:t>
            </a:r>
          </a:p>
          <a:p>
            <a:pPr lvl="1"/>
            <a:r>
              <a:rPr lang="en-US" sz="3200" dirty="0" smtClean="0"/>
              <a:t>INLJ: </a:t>
            </a:r>
            <a:r>
              <a:rPr lang="en-US" sz="3200" dirty="0"/>
              <a:t>use (build, if needed) a </a:t>
            </a:r>
            <a:r>
              <a:rPr lang="en-US" sz="3200" dirty="0" err="1" smtClean="0"/>
              <a:t>B+tree</a:t>
            </a:r>
            <a:r>
              <a:rPr lang="en-US" sz="3200" dirty="0" smtClean="0"/>
              <a:t> index </a:t>
            </a:r>
            <a:r>
              <a:rPr lang="en-US" sz="3200" dirty="0"/>
              <a:t>on </a:t>
            </a:r>
            <a:r>
              <a:rPr lang="en-US" sz="3200" dirty="0" smtClean="0"/>
              <a:t>S</a:t>
            </a:r>
            <a:endParaRPr lang="en-US" sz="3200" dirty="0" smtClean="0"/>
          </a:p>
          <a:p>
            <a:pPr lvl="1"/>
            <a:r>
              <a:rPr lang="en-US" sz="3200" dirty="0" smtClean="0"/>
              <a:t>BNLJ </a:t>
            </a:r>
            <a:r>
              <a:rPr lang="en-US" sz="3200" dirty="0" smtClean="0"/>
              <a:t>might often be among the best choices</a:t>
            </a:r>
          </a:p>
          <a:p>
            <a:pPr lvl="1"/>
            <a:r>
              <a:rPr lang="en-US" sz="3200" dirty="0" smtClean="0"/>
              <a:t>Inequality checks might lead to large outputs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General Join Conditions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2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962090"/>
              </p:ext>
            </p:extLst>
          </p:nvPr>
        </p:nvGraphicFramePr>
        <p:xfrm>
          <a:off x="1177159" y="2093256"/>
          <a:ext cx="9837682" cy="3108960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3836275"/>
                <a:gridCol w="2827283"/>
                <a:gridCol w="1587062"/>
                <a:gridCol w="1587062"/>
              </a:tblGrid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(P/B/I/BI)NLJ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SMJ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HJ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PostgreSQL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Oracle</a:t>
                      </a:r>
                      <a:r>
                        <a:rPr lang="en-US" sz="28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Microsoft</a:t>
                      </a:r>
                      <a:r>
                        <a:rPr lang="en-US" sz="28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SQL Server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MySQL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SQLite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System Support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4527" y="5225597"/>
            <a:ext cx="18341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* Courtesy of </a:t>
            </a:r>
            <a:r>
              <a:rPr lang="en-US" sz="1400" dirty="0" err="1" smtClean="0">
                <a:latin typeface="Linux Libertine" charset="0"/>
                <a:ea typeface="Linux Libertine" charset="0"/>
                <a:cs typeface="Linux Libertine" charset="0"/>
              </a:rPr>
              <a:t>Kedi</a:t>
            </a:r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 Cui</a:t>
            </a:r>
            <a:endParaRPr lang="en-US" sz="1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91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 smtClean="0"/>
              <a:t>Logical vs physical operations</a:t>
            </a:r>
            <a:endParaRPr lang="en-US" dirty="0" smtClean="0"/>
          </a:p>
          <a:p>
            <a:r>
              <a:rPr lang="en-US" sz="4000" dirty="0" smtClean="0"/>
              <a:t>Different ways of implementing each operation</a:t>
            </a:r>
          </a:p>
          <a:p>
            <a:r>
              <a:rPr lang="en-US" sz="4000" dirty="0" smtClean="0"/>
              <a:t>Selection</a:t>
            </a:r>
          </a:p>
          <a:p>
            <a:pPr lvl="1"/>
            <a:r>
              <a:rPr lang="en-US" sz="3600" dirty="0" smtClean="0"/>
              <a:t>Access paths (s</a:t>
            </a:r>
            <a:r>
              <a:rPr lang="en-US" sz="3200" dirty="0" smtClean="0"/>
              <a:t>can, utilize matching index)</a:t>
            </a:r>
          </a:p>
          <a:p>
            <a:pPr lvl="1"/>
            <a:r>
              <a:rPr lang="en-US" sz="3600" dirty="0" smtClean="0"/>
              <a:t>Decide among access paths (u</a:t>
            </a:r>
            <a:r>
              <a:rPr lang="en-US" sz="3200" dirty="0" smtClean="0"/>
              <a:t>se selectivity)</a:t>
            </a:r>
          </a:p>
          <a:p>
            <a:r>
              <a:rPr lang="en-US" sz="4000" dirty="0" smtClean="0"/>
              <a:t>Projection</a:t>
            </a:r>
          </a:p>
          <a:p>
            <a:pPr lvl="1"/>
            <a:r>
              <a:rPr lang="en-US" sz="3600" dirty="0" smtClean="0"/>
              <a:t>Deduplication (sorting- vs hashing-based)</a:t>
            </a:r>
          </a:p>
          <a:p>
            <a:r>
              <a:rPr lang="en-US" sz="4000" dirty="0" smtClean="0"/>
              <a:t>Join</a:t>
            </a:r>
          </a:p>
          <a:p>
            <a:pPr lvl="1"/>
            <a:r>
              <a:rPr lang="en-US" sz="3600" dirty="0" smtClean="0"/>
              <a:t>NLJ, BNLJ, PNLJ</a:t>
            </a:r>
          </a:p>
          <a:p>
            <a:pPr lvl="1"/>
            <a:r>
              <a:rPr lang="en-US" sz="3600" dirty="0" smtClean="0"/>
              <a:t>INLJ, BINLJ</a:t>
            </a:r>
          </a:p>
          <a:p>
            <a:pPr lvl="1"/>
            <a:r>
              <a:rPr lang="en-US" sz="3600" dirty="0" smtClean="0"/>
              <a:t>SMJ</a:t>
            </a:r>
          </a:p>
          <a:p>
            <a:pPr lvl="1"/>
            <a:r>
              <a:rPr lang="en-US" sz="3600" dirty="0" smtClean="0"/>
              <a:t>HJ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8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/>
              <a:t>Cross </a:t>
            </a:r>
            <a:r>
              <a:rPr lang="en-US" sz="4000" dirty="0" smtClean="0"/>
              <a:t>product (R </a:t>
            </a:r>
            <a:r>
              <a:rPr lang="en-US" sz="4000" dirty="0"/>
              <a:t>× </a:t>
            </a:r>
            <a:r>
              <a:rPr lang="en-US" sz="4000" dirty="0" smtClean="0"/>
              <a:t>S)</a:t>
            </a:r>
            <a:endParaRPr lang="en-US" sz="4000" dirty="0"/>
          </a:p>
          <a:p>
            <a:pPr lvl="1"/>
            <a:r>
              <a:rPr lang="en-US" sz="3600" dirty="0"/>
              <a:t>Logically, an </a:t>
            </a:r>
            <a:r>
              <a:rPr lang="en-US" sz="3600" dirty="0" err="1"/>
              <a:t>equi</a:t>
            </a:r>
            <a:r>
              <a:rPr lang="en-US" sz="3600" dirty="0"/>
              <a:t>-join with </a:t>
            </a:r>
            <a:r>
              <a:rPr lang="en-US" sz="3600" dirty="0" smtClean="0"/>
              <a:t>no join </a:t>
            </a:r>
            <a:r>
              <a:rPr lang="en-US" sz="3600" dirty="0"/>
              <a:t>condition </a:t>
            </a:r>
            <a:endParaRPr lang="en-US" sz="3600" dirty="0" smtClean="0"/>
          </a:p>
          <a:p>
            <a:pPr lvl="1"/>
            <a:r>
              <a:rPr lang="en-US" sz="3600" dirty="0" smtClean="0"/>
              <a:t>Use </a:t>
            </a:r>
            <a:r>
              <a:rPr lang="en-US" sz="3600" dirty="0" smtClean="0"/>
              <a:t>BNLJ</a:t>
            </a:r>
            <a:endParaRPr lang="en-US" sz="4000" dirty="0"/>
          </a:p>
          <a:p>
            <a:r>
              <a:rPr lang="en-US" sz="4000" dirty="0" smtClean="0"/>
              <a:t>Intersection (R </a:t>
            </a:r>
            <a:r>
              <a:rPr lang="en-US" sz="4000" dirty="0"/>
              <a:t>∩ </a:t>
            </a:r>
            <a:r>
              <a:rPr lang="en-US" sz="4000" dirty="0" smtClean="0"/>
              <a:t>S)</a:t>
            </a:r>
            <a:endParaRPr lang="en-US" sz="4000" dirty="0"/>
          </a:p>
          <a:p>
            <a:pPr lvl="1"/>
            <a:r>
              <a:rPr lang="en-US" sz="3600" dirty="0" smtClean="0"/>
              <a:t>Logically</a:t>
            </a:r>
            <a:r>
              <a:rPr lang="en-US" sz="3600" dirty="0"/>
              <a:t>, an </a:t>
            </a:r>
            <a:r>
              <a:rPr lang="en-US" sz="3600" dirty="0" err="1"/>
              <a:t>equi</a:t>
            </a:r>
            <a:r>
              <a:rPr lang="en-US" sz="3600" dirty="0"/>
              <a:t>-join with </a:t>
            </a:r>
            <a:r>
              <a:rPr lang="en-US" sz="3600" dirty="0" smtClean="0"/>
              <a:t>join condition being a conjunction </a:t>
            </a:r>
            <a:r>
              <a:rPr lang="en-US" sz="3600" dirty="0"/>
              <a:t>of all </a:t>
            </a:r>
            <a:r>
              <a:rPr lang="en-US" sz="3600" dirty="0" smtClean="0"/>
              <a:t>attributes</a:t>
            </a:r>
          </a:p>
          <a:p>
            <a:pPr lvl="2"/>
            <a:r>
              <a:rPr lang="en-US" sz="3200" dirty="0"/>
              <a:t>S</a:t>
            </a:r>
            <a:r>
              <a:rPr lang="en-US" sz="3200" dirty="0" smtClean="0"/>
              <a:t>ame tradeoffs</a:t>
            </a:r>
            <a:endParaRPr lang="en-US" sz="3600" dirty="0"/>
          </a:p>
          <a:p>
            <a:r>
              <a:rPr lang="en-US" sz="4000" dirty="0" smtClean="0"/>
              <a:t>Union (R </a:t>
            </a:r>
            <a:r>
              <a:rPr lang="en-US" sz="4000" dirty="0"/>
              <a:t>∪ S</a:t>
            </a:r>
            <a:r>
              <a:rPr lang="en-US" sz="4000" dirty="0" smtClean="0"/>
              <a:t>)</a:t>
            </a:r>
          </a:p>
          <a:p>
            <a:pPr lvl="1"/>
            <a:r>
              <a:rPr lang="en-US" sz="3600" dirty="0" smtClean="0"/>
              <a:t>Similar to intersection, but need to </a:t>
            </a:r>
            <a:r>
              <a:rPr lang="en-US" sz="3600" dirty="0" err="1" smtClean="0"/>
              <a:t>deduplicate</a:t>
            </a:r>
            <a:r>
              <a:rPr lang="en-US" sz="3600" dirty="0" smtClean="0"/>
              <a:t> matching tuple pairs and output only once</a:t>
            </a:r>
          </a:p>
          <a:p>
            <a:r>
              <a:rPr lang="en-US" sz="4000" dirty="0" smtClean="0">
                <a:solidFill>
                  <a:prstClr val="black"/>
                </a:solidFill>
              </a:rPr>
              <a:t>Set difference </a:t>
            </a:r>
            <a:r>
              <a:rPr lang="en-US" sz="4000" dirty="0">
                <a:solidFill>
                  <a:prstClr val="black"/>
                </a:solidFill>
              </a:rPr>
              <a:t>(R − S</a:t>
            </a:r>
            <a:r>
              <a:rPr lang="en-US" sz="4000" dirty="0" smtClean="0">
                <a:solidFill>
                  <a:prstClr val="black"/>
                </a:solidFill>
              </a:rPr>
              <a:t>)</a:t>
            </a:r>
          </a:p>
          <a:p>
            <a:pPr lvl="1"/>
            <a:r>
              <a:rPr lang="en-US" sz="3600" dirty="0" smtClean="0">
                <a:solidFill>
                  <a:prstClr val="black"/>
                </a:solidFill>
              </a:rPr>
              <a:t>Similar to duplicate elimination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Set Operations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7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Sorting-based</a:t>
            </a:r>
          </a:p>
          <a:p>
            <a:pPr lvl="1"/>
            <a:r>
              <a:rPr lang="en-US" sz="3600" dirty="0" smtClean="0"/>
              <a:t>Use SMJ (with all attributes as join attributes)</a:t>
            </a:r>
          </a:p>
          <a:p>
            <a:pPr lvl="2"/>
            <a:r>
              <a:rPr lang="en-US" sz="3200" dirty="0" smtClean="0"/>
              <a:t>R </a:t>
            </a:r>
            <a:r>
              <a:rPr lang="en-US" sz="3200" dirty="0"/>
              <a:t>∪ </a:t>
            </a:r>
            <a:r>
              <a:rPr lang="en-US" sz="3200" dirty="0" smtClean="0"/>
              <a:t>S: </a:t>
            </a:r>
            <a:r>
              <a:rPr lang="en-US" sz="3200" dirty="0" err="1" smtClean="0"/>
              <a:t>deduplicate</a:t>
            </a:r>
            <a:r>
              <a:rPr lang="en-US" sz="3200" dirty="0" smtClean="0"/>
              <a:t> matching tuples during merge</a:t>
            </a:r>
          </a:p>
          <a:p>
            <a:pPr lvl="2"/>
            <a:r>
              <a:rPr lang="en-US" sz="3200" dirty="0" smtClean="0"/>
              <a:t>R </a:t>
            </a:r>
            <a:r>
              <a:rPr lang="en-US" sz="3200" dirty="0"/>
              <a:t>− </a:t>
            </a:r>
            <a:r>
              <a:rPr lang="en-US" sz="3200" dirty="0" smtClean="0"/>
              <a:t>S: exclude matching tuples during merge</a:t>
            </a:r>
          </a:p>
          <a:p>
            <a:r>
              <a:rPr lang="en-US" sz="4000" dirty="0" smtClean="0"/>
              <a:t>Hashing-based</a:t>
            </a:r>
          </a:p>
          <a:p>
            <a:pPr lvl="1"/>
            <a:r>
              <a:rPr lang="en-US" sz="3600" dirty="0"/>
              <a:t>Use </a:t>
            </a:r>
            <a:r>
              <a:rPr lang="en-US" sz="3600" dirty="0" smtClean="0"/>
              <a:t>HJ </a:t>
            </a:r>
            <a:r>
              <a:rPr lang="en-US" sz="3600" dirty="0"/>
              <a:t>(with all attributes as join attributes)</a:t>
            </a:r>
          </a:p>
          <a:p>
            <a:pPr lvl="1"/>
            <a:r>
              <a:rPr lang="en-US" sz="3600" dirty="0" smtClean="0"/>
              <a:t>Build hash table on S</a:t>
            </a:r>
            <a:r>
              <a:rPr lang="en-US" sz="3600" baseline="-25000" dirty="0" smtClean="0"/>
              <a:t>i</a:t>
            </a:r>
          </a:p>
          <a:p>
            <a:pPr lvl="2"/>
            <a:r>
              <a:rPr lang="en-US" sz="3200" dirty="0" smtClean="0"/>
              <a:t>R ∪ S</a:t>
            </a:r>
            <a:r>
              <a:rPr lang="en-US" sz="3200" dirty="0"/>
              <a:t>: probe </a:t>
            </a:r>
            <a:r>
              <a:rPr lang="en-US" sz="3200" dirty="0" smtClean="0"/>
              <a:t>hash table with </a:t>
            </a:r>
            <a:r>
              <a:rPr lang="en-US" sz="3200" dirty="0" err="1" smtClean="0"/>
              <a:t>R</a:t>
            </a:r>
            <a:r>
              <a:rPr lang="en-US" sz="3200" baseline="-25000" dirty="0" err="1" smtClean="0"/>
              <a:t>i</a:t>
            </a:r>
            <a:r>
              <a:rPr lang="en-US" sz="3200" dirty="0" smtClean="0"/>
              <a:t>, if matching pair found, </a:t>
            </a:r>
            <a:r>
              <a:rPr lang="en-US" sz="3200" dirty="0"/>
              <a:t>discard </a:t>
            </a:r>
            <a:r>
              <a:rPr lang="en-US" sz="3200" dirty="0" smtClean="0"/>
              <a:t>tuple, else </a:t>
            </a:r>
            <a:r>
              <a:rPr lang="en-US" sz="3200" i="1" dirty="0" smtClean="0"/>
              <a:t>insert</a:t>
            </a:r>
            <a:r>
              <a:rPr lang="en-US" sz="3200" dirty="0" smtClean="0"/>
              <a:t> </a:t>
            </a:r>
            <a:r>
              <a:rPr lang="en-US" sz="3200" dirty="0" err="1" smtClean="0"/>
              <a:t>R</a:t>
            </a:r>
            <a:r>
              <a:rPr lang="en-US" sz="3200" baseline="-25000" dirty="0" err="1" smtClean="0"/>
              <a:t>i</a:t>
            </a:r>
            <a:r>
              <a:rPr lang="en-US" sz="3200" dirty="0" smtClean="0"/>
              <a:t> </a:t>
            </a:r>
            <a:r>
              <a:rPr lang="en-US" sz="3200" dirty="0"/>
              <a:t>tuple into </a:t>
            </a:r>
            <a:r>
              <a:rPr lang="en-US" sz="3200" dirty="0" smtClean="0"/>
              <a:t>hash table</a:t>
            </a:r>
          </a:p>
          <a:p>
            <a:pPr lvl="3"/>
            <a:r>
              <a:rPr lang="en-US" sz="3000" dirty="0" smtClean="0"/>
              <a:t>Hash table holds the output</a:t>
            </a:r>
          </a:p>
          <a:p>
            <a:pPr lvl="2"/>
            <a:r>
              <a:rPr lang="en-US" sz="3200" dirty="0" smtClean="0"/>
              <a:t>R − S: </a:t>
            </a:r>
            <a:r>
              <a:rPr lang="en-US" sz="3200" dirty="0"/>
              <a:t>probe hash table with </a:t>
            </a:r>
            <a:r>
              <a:rPr lang="en-US" sz="3200" dirty="0" err="1"/>
              <a:t>R</a:t>
            </a:r>
            <a:r>
              <a:rPr lang="en-US" sz="3200" baseline="-25000" dirty="0" err="1"/>
              <a:t>i</a:t>
            </a:r>
            <a:r>
              <a:rPr lang="en-US" sz="3200" dirty="0"/>
              <a:t>, if matching pair found, discard tuple, </a:t>
            </a:r>
            <a:r>
              <a:rPr lang="en-US" sz="3200" dirty="0" smtClean="0"/>
              <a:t>else </a:t>
            </a:r>
            <a:r>
              <a:rPr lang="en-US" sz="3200" i="1" dirty="0" smtClean="0"/>
              <a:t>output </a:t>
            </a:r>
            <a:r>
              <a:rPr lang="en-US" sz="3200" dirty="0" smtClean="0"/>
              <a:t>the </a:t>
            </a:r>
            <a:r>
              <a:rPr lang="en-US" sz="3200" dirty="0" err="1" smtClean="0"/>
              <a:t>R</a:t>
            </a:r>
            <a:r>
              <a:rPr lang="en-US" sz="3200" baseline="-25000" dirty="0" err="1" smtClean="0"/>
              <a:t>i</a:t>
            </a:r>
            <a:r>
              <a:rPr lang="en-US" sz="3200" dirty="0" smtClean="0"/>
              <a:t> tuple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Implementing Union and Set Difference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0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𝛾</a:t>
            </a:r>
            <a:r>
              <a:rPr lang="en-US" sz="3600" baseline="-25000" dirty="0" err="1" smtClean="0"/>
              <a:t>X,Agg</a:t>
            </a:r>
            <a:r>
              <a:rPr lang="en-US" sz="3600" baseline="-25000" dirty="0" smtClean="0"/>
              <a:t>(Y)</a:t>
            </a:r>
            <a:r>
              <a:rPr lang="en-US" sz="4000" dirty="0" smtClean="0"/>
              <a:t>(R)</a:t>
            </a:r>
          </a:p>
          <a:p>
            <a:r>
              <a:rPr lang="en-US" sz="3600" dirty="0"/>
              <a:t>Easy case: X is </a:t>
            </a:r>
            <a:r>
              <a:rPr lang="en-US" sz="3600" dirty="0" smtClean="0"/>
              <a:t>empty</a:t>
            </a:r>
            <a:endParaRPr lang="en-US" sz="3600" dirty="0"/>
          </a:p>
          <a:p>
            <a:pPr lvl="1"/>
            <a:r>
              <a:rPr lang="en-US" sz="3200" dirty="0" smtClean="0"/>
              <a:t>Simply </a:t>
            </a:r>
            <a:r>
              <a:rPr lang="en-US" sz="3200" dirty="0"/>
              <a:t>aggregate values of </a:t>
            </a:r>
            <a:r>
              <a:rPr lang="en-US" sz="3200" dirty="0" smtClean="0"/>
              <a:t>Y</a:t>
            </a:r>
            <a:endParaRPr lang="en-US" sz="3200" dirty="0"/>
          </a:p>
          <a:p>
            <a:r>
              <a:rPr lang="en-US" sz="3600" dirty="0" smtClean="0"/>
              <a:t>Not-so-easy case</a:t>
            </a:r>
            <a:r>
              <a:rPr lang="en-US" sz="3600" dirty="0"/>
              <a:t>: X is not empty</a:t>
            </a:r>
          </a:p>
          <a:p>
            <a:pPr lvl="1"/>
            <a:r>
              <a:rPr lang="en-US" sz="3200" dirty="0" smtClean="0"/>
              <a:t>Need to “collect</a:t>
            </a:r>
            <a:r>
              <a:rPr lang="en-US" sz="3200" dirty="0"/>
              <a:t>” groups of tuples that match on X, </a:t>
            </a:r>
            <a:r>
              <a:rPr lang="en-US" sz="3200" dirty="0" smtClean="0"/>
              <a:t>then apply </a:t>
            </a:r>
            <a:r>
              <a:rPr lang="en-US" sz="3200" dirty="0" err="1"/>
              <a:t>Agg</a:t>
            </a:r>
            <a:r>
              <a:rPr lang="en-US" sz="3200" dirty="0"/>
              <a:t>(Y)</a:t>
            </a:r>
          </a:p>
          <a:p>
            <a:r>
              <a:rPr lang="en-US" sz="3600" dirty="0" smtClean="0"/>
              <a:t>Three algorithms, using</a:t>
            </a:r>
          </a:p>
          <a:p>
            <a:pPr lvl="1"/>
            <a:r>
              <a:rPr lang="en-US" sz="3200" dirty="0" smtClean="0"/>
              <a:t>Sorting</a:t>
            </a:r>
          </a:p>
          <a:p>
            <a:pPr lvl="1"/>
            <a:r>
              <a:rPr lang="en-US" sz="3200" dirty="0" smtClean="0"/>
              <a:t>Hashing</a:t>
            </a:r>
          </a:p>
          <a:p>
            <a:pPr lvl="1"/>
            <a:r>
              <a:rPr lang="en-US" sz="3200" dirty="0" smtClean="0"/>
              <a:t>Index</a:t>
            </a:r>
            <a:endParaRPr lang="en-US" sz="3200" dirty="0"/>
          </a:p>
          <a:p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Aggregates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Keep running partial aggregate information and update incrementally, one tuple at a time</a:t>
            </a:r>
          </a:p>
          <a:p>
            <a:pPr lvl="1"/>
            <a:r>
              <a:rPr lang="en-US" sz="3200" dirty="0" smtClean="0"/>
              <a:t>SUM and COUNT: partial sum or count</a:t>
            </a:r>
          </a:p>
          <a:p>
            <a:pPr lvl="1"/>
            <a:r>
              <a:rPr lang="en-US" sz="3200" dirty="0" smtClean="0"/>
              <a:t>MAX and MIN: maximum or minimum value observed so far</a:t>
            </a:r>
          </a:p>
          <a:p>
            <a:pPr lvl="1"/>
            <a:r>
              <a:rPr lang="en-US" sz="3200" dirty="0" smtClean="0"/>
              <a:t>AVG: partial sum AND count; at the end, calculate average as sum/count</a:t>
            </a:r>
          </a:p>
          <a:p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Evaluation of Aggregates: Easy Case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5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lnSpcReduction="10000"/>
          </a:bodyPr>
          <a:lstStyle/>
          <a:p>
            <a:pPr marL="466725" indent="-466725">
              <a:buFont typeface="+mj-lt"/>
              <a:buAutoNum type="arabicPeriod"/>
            </a:pPr>
            <a:r>
              <a:rPr lang="en-US" sz="4000" dirty="0" smtClean="0"/>
              <a:t>Sort R on X</a:t>
            </a:r>
          </a:p>
          <a:p>
            <a:pPr marL="466725" indent="-466725">
              <a:buFont typeface="+mj-lt"/>
              <a:buAutoNum type="arabicPeriod"/>
            </a:pPr>
            <a:r>
              <a:rPr lang="en-US" sz="4000" dirty="0" smtClean="0"/>
              <a:t>Read R into memory in sorted order</a:t>
            </a:r>
          </a:p>
          <a:p>
            <a:pPr marL="466725" indent="-466725">
              <a:buFont typeface="+mj-lt"/>
              <a:buAutoNum type="arabicPeriod"/>
            </a:pPr>
            <a:r>
              <a:rPr lang="en-US" sz="4000" dirty="0" smtClean="0"/>
              <a:t>For every distinct value x</a:t>
            </a:r>
            <a:r>
              <a:rPr lang="en-US" sz="4000" baseline="-25000" dirty="0" smtClean="0"/>
              <a:t>i</a:t>
            </a:r>
            <a:r>
              <a:rPr lang="en-US" sz="4000" dirty="0" smtClean="0"/>
              <a:t> of X</a:t>
            </a:r>
          </a:p>
          <a:p>
            <a:pPr lvl="1"/>
            <a:r>
              <a:rPr lang="en-US" sz="3600" dirty="0" smtClean="0"/>
              <a:t>Compute the aggregate on the on the group of tuples with X=x</a:t>
            </a:r>
            <a:r>
              <a:rPr lang="en-US" sz="3600" baseline="-25000" dirty="0" smtClean="0"/>
              <a:t>i</a:t>
            </a:r>
          </a:p>
          <a:p>
            <a:pPr lvl="1"/>
            <a:r>
              <a:rPr lang="en-US" sz="3600" dirty="0" smtClean="0"/>
              <a:t>Output x</a:t>
            </a:r>
            <a:r>
              <a:rPr lang="en-US" sz="3600" baseline="-25000" dirty="0" smtClean="0"/>
              <a:t>i</a:t>
            </a:r>
            <a:r>
              <a:rPr lang="en-US" sz="3600" dirty="0" smtClean="0"/>
              <a:t> and the aggregate value</a:t>
            </a:r>
            <a:endParaRPr lang="en-US" dirty="0"/>
          </a:p>
          <a:p>
            <a:r>
              <a:rPr lang="en-US" sz="4000" dirty="0" smtClean="0"/>
              <a:t>Improvement: partial aggregation during the sort phase</a:t>
            </a:r>
          </a:p>
          <a:p>
            <a:pPr lvl="1"/>
            <a:r>
              <a:rPr lang="en-US" sz="3600" dirty="0" smtClean="0"/>
              <a:t>Cost = sort(R)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Sorting-based Evaluation of Aggregates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8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/>
              <a:t>Selection</a:t>
            </a:r>
          </a:p>
          <a:p>
            <a:pPr lvl="1"/>
            <a:r>
              <a:rPr lang="en-US" sz="3600" dirty="0"/>
              <a:t>Access paths (s</a:t>
            </a:r>
            <a:r>
              <a:rPr lang="en-US" sz="3200" dirty="0"/>
              <a:t>can, utilize matching index)</a:t>
            </a:r>
          </a:p>
          <a:p>
            <a:pPr lvl="1"/>
            <a:r>
              <a:rPr lang="en-US" sz="3600" dirty="0"/>
              <a:t>Decide among access paths (u</a:t>
            </a:r>
            <a:r>
              <a:rPr lang="en-US" sz="3200" dirty="0"/>
              <a:t>se selectivity)</a:t>
            </a:r>
          </a:p>
          <a:p>
            <a:r>
              <a:rPr lang="en-US" sz="4000" dirty="0"/>
              <a:t>Projection</a:t>
            </a:r>
          </a:p>
          <a:p>
            <a:pPr lvl="1"/>
            <a:r>
              <a:rPr lang="en-US" sz="3600" dirty="0"/>
              <a:t>Deduplication (sorting- vs hashing-based)</a:t>
            </a:r>
          </a:p>
          <a:p>
            <a:r>
              <a:rPr lang="en-US" sz="4000" dirty="0"/>
              <a:t>Join</a:t>
            </a:r>
          </a:p>
          <a:p>
            <a:pPr lvl="1"/>
            <a:r>
              <a:rPr lang="en-US" sz="3600" dirty="0"/>
              <a:t>NLJ, BNLJ, PNLJ, INLJ, </a:t>
            </a:r>
            <a:r>
              <a:rPr lang="en-US" sz="3600" dirty="0" smtClean="0"/>
              <a:t>BINLJ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2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/>
              <a:t>Build </a:t>
            </a:r>
            <a:r>
              <a:rPr lang="en-US" sz="4000" dirty="0" smtClean="0"/>
              <a:t>hash table </a:t>
            </a:r>
            <a:r>
              <a:rPr lang="en-US" sz="4000" dirty="0"/>
              <a:t>using </a:t>
            </a:r>
            <a:r>
              <a:rPr lang="en-US" sz="4000" dirty="0" smtClean="0"/>
              <a:t>X</a:t>
            </a:r>
          </a:p>
          <a:p>
            <a:pPr lvl="1"/>
            <a:r>
              <a:rPr lang="en-US" sz="3600" dirty="0"/>
              <a:t>E</a:t>
            </a:r>
            <a:r>
              <a:rPr lang="en-US" sz="3600" dirty="0" smtClean="0"/>
              <a:t>ach bucket contains the X values </a:t>
            </a:r>
            <a:r>
              <a:rPr lang="en-US" sz="3600" dirty="0"/>
              <a:t>and </a:t>
            </a:r>
            <a:r>
              <a:rPr lang="en-US" sz="3600" dirty="0" smtClean="0"/>
              <a:t>running partial aggregate information</a:t>
            </a:r>
            <a:endParaRPr lang="en-US" sz="3600" dirty="0"/>
          </a:p>
          <a:p>
            <a:r>
              <a:rPr lang="en-US" sz="4000" dirty="0"/>
              <a:t>For each tuple </a:t>
            </a:r>
            <a:r>
              <a:rPr lang="en-US" sz="4000" dirty="0"/>
              <a:t>r in </a:t>
            </a:r>
            <a:r>
              <a:rPr lang="en-US" sz="4000" dirty="0"/>
              <a:t>each </a:t>
            </a:r>
            <a:r>
              <a:rPr lang="en-US" sz="4000" dirty="0" smtClean="0"/>
              <a:t>page </a:t>
            </a:r>
            <a:r>
              <a:rPr lang="en-US" sz="4000" dirty="0" smtClean="0"/>
              <a:t>in </a:t>
            </a:r>
            <a:r>
              <a:rPr lang="en-US" sz="4000" dirty="0" smtClean="0"/>
              <a:t>R</a:t>
            </a:r>
            <a:endParaRPr lang="en-US" sz="4000" dirty="0"/>
          </a:p>
          <a:p>
            <a:pPr lvl="1"/>
            <a:r>
              <a:rPr lang="en-US" sz="3600" dirty="0" smtClean="0"/>
              <a:t>If r(X) </a:t>
            </a:r>
            <a:r>
              <a:rPr lang="en-US" sz="3600" dirty="0"/>
              <a:t>is present in </a:t>
            </a:r>
            <a:r>
              <a:rPr lang="en-US" sz="3600" dirty="0" smtClean="0"/>
              <a:t>hash table, </a:t>
            </a:r>
            <a:r>
              <a:rPr lang="en-US" sz="3600" dirty="0"/>
              <a:t>update running info</a:t>
            </a:r>
          </a:p>
          <a:p>
            <a:pPr lvl="1"/>
            <a:r>
              <a:rPr lang="en-US" sz="3600" dirty="0" smtClean="0"/>
              <a:t>Else</a:t>
            </a:r>
            <a:r>
              <a:rPr lang="en-US" sz="3600" dirty="0"/>
              <a:t>, insert new X value </a:t>
            </a:r>
            <a:r>
              <a:rPr lang="en-US" sz="3600" dirty="0" smtClean="0"/>
              <a:t>into hash table and </a:t>
            </a:r>
            <a:r>
              <a:rPr lang="en-US" sz="3600" dirty="0"/>
              <a:t>initialize running info</a:t>
            </a:r>
          </a:p>
          <a:p>
            <a:r>
              <a:rPr lang="en-US" sz="4000" dirty="0" smtClean="0"/>
              <a:t>Hash table </a:t>
            </a:r>
            <a:r>
              <a:rPr lang="en-US" sz="4000" dirty="0"/>
              <a:t>holds the final output in the </a:t>
            </a:r>
            <a:r>
              <a:rPr lang="en-US" sz="4000" dirty="0" smtClean="0"/>
              <a:t>end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dirty="0" smtClean="0"/>
              <a:t>Hashing-based Evaluation of Aggregates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Given </a:t>
            </a:r>
            <a:r>
              <a:rPr lang="en-US" sz="4000" dirty="0" err="1" smtClean="0"/>
              <a:t>B+tree</a:t>
            </a:r>
            <a:r>
              <a:rPr lang="en-US" sz="4000" dirty="0" smtClean="0"/>
              <a:t> </a:t>
            </a:r>
            <a:r>
              <a:rPr lang="en-US" sz="4000" dirty="0"/>
              <a:t>index </a:t>
            </a:r>
            <a:r>
              <a:rPr lang="en-US" sz="4000" dirty="0" smtClean="0"/>
              <a:t>such that X ∪ Y </a:t>
            </a:r>
            <a:r>
              <a:rPr lang="en-US" sz="4000" dirty="0"/>
              <a:t>is a subset of i</a:t>
            </a:r>
            <a:r>
              <a:rPr lang="en-US" sz="4000" dirty="0" smtClean="0"/>
              <a:t>ndex key</a:t>
            </a:r>
            <a:endParaRPr lang="en-US" sz="4000" dirty="0"/>
          </a:p>
          <a:p>
            <a:pPr lvl="1"/>
            <a:r>
              <a:rPr lang="en-US" sz="3600" dirty="0" smtClean="0"/>
              <a:t>Use </a:t>
            </a:r>
            <a:r>
              <a:rPr lang="en-US" sz="3600" dirty="0"/>
              <a:t>leaf level of index instead of R for </a:t>
            </a:r>
            <a:r>
              <a:rPr lang="en-US" sz="3600" dirty="0" smtClean="0"/>
              <a:t>sorting-/hash-based aggregate evaluation</a:t>
            </a:r>
            <a:endParaRPr lang="en-US" sz="4000" dirty="0"/>
          </a:p>
          <a:p>
            <a:r>
              <a:rPr lang="en-US" sz="4000" dirty="0"/>
              <a:t>Given </a:t>
            </a:r>
            <a:r>
              <a:rPr lang="en-US" sz="4000" dirty="0" err="1" smtClean="0"/>
              <a:t>B+tree</a:t>
            </a:r>
            <a:r>
              <a:rPr lang="en-US" sz="4000" dirty="0" smtClean="0"/>
              <a:t> </a:t>
            </a:r>
            <a:r>
              <a:rPr lang="en-US" sz="4000" dirty="0"/>
              <a:t>index </a:t>
            </a:r>
            <a:r>
              <a:rPr lang="en-US" sz="4000" dirty="0" smtClean="0"/>
              <a:t>such that </a:t>
            </a:r>
            <a:r>
              <a:rPr lang="en-US" sz="4000" dirty="0"/>
              <a:t>X is a prefix subset </a:t>
            </a:r>
            <a:r>
              <a:rPr lang="en-US" sz="4000" dirty="0" smtClean="0"/>
              <a:t>of index key</a:t>
            </a:r>
            <a:endParaRPr lang="en-US" sz="4000" dirty="0"/>
          </a:p>
          <a:p>
            <a:pPr lvl="1"/>
            <a:r>
              <a:rPr lang="en-US" sz="3600" dirty="0" smtClean="0"/>
              <a:t>Leaf </a:t>
            </a:r>
            <a:r>
              <a:rPr lang="en-US" sz="3600" dirty="0"/>
              <a:t>level already </a:t>
            </a:r>
            <a:r>
              <a:rPr lang="en-US" sz="3600" dirty="0" smtClean="0"/>
              <a:t>sorted</a:t>
            </a:r>
          </a:p>
          <a:p>
            <a:pPr lvl="2"/>
            <a:r>
              <a:rPr lang="en-US" sz="3200" dirty="0" smtClean="0"/>
              <a:t>Can </a:t>
            </a:r>
            <a:r>
              <a:rPr lang="en-US" sz="3200" dirty="0"/>
              <a:t>fetch data records in order</a:t>
            </a:r>
          </a:p>
          <a:p>
            <a:pPr lvl="1"/>
            <a:r>
              <a:rPr lang="en-US" sz="3600" dirty="0" smtClean="0"/>
              <a:t>If leaf pages contain the records, just </a:t>
            </a:r>
            <a:r>
              <a:rPr lang="en-US" sz="3600" dirty="0"/>
              <a:t>one scan of leaf </a:t>
            </a:r>
            <a:r>
              <a:rPr lang="en-US" sz="3600" dirty="0" smtClean="0"/>
              <a:t>level is enough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Index-based Evaluation of Aggregates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6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 smtClean="0"/>
              <a:t>Selection</a:t>
            </a:r>
            <a:endParaRPr lang="en-US" sz="4000" dirty="0"/>
          </a:p>
          <a:p>
            <a:pPr lvl="1"/>
            <a:r>
              <a:rPr lang="en-US" sz="3600" dirty="0"/>
              <a:t>Access paths (s</a:t>
            </a:r>
            <a:r>
              <a:rPr lang="en-US" sz="3200" dirty="0"/>
              <a:t>can, utilize matching index)</a:t>
            </a:r>
          </a:p>
          <a:p>
            <a:pPr lvl="1"/>
            <a:r>
              <a:rPr lang="en-US" sz="3600" dirty="0"/>
              <a:t>Decide among access paths (u</a:t>
            </a:r>
            <a:r>
              <a:rPr lang="en-US" sz="3200" dirty="0"/>
              <a:t>se selectivity)</a:t>
            </a:r>
          </a:p>
          <a:p>
            <a:r>
              <a:rPr lang="en-US" sz="4000" dirty="0"/>
              <a:t>Projection</a:t>
            </a:r>
          </a:p>
          <a:p>
            <a:pPr lvl="1"/>
            <a:r>
              <a:rPr lang="en-US" sz="3600" dirty="0"/>
              <a:t>Deduplication (</a:t>
            </a:r>
            <a:r>
              <a:rPr lang="en-US" sz="3600" dirty="0">
                <a:solidFill>
                  <a:srgbClr val="FF0000"/>
                </a:solidFill>
              </a:rPr>
              <a:t>sorti</a:t>
            </a:r>
            <a:r>
              <a:rPr lang="en-US" sz="3600" dirty="0"/>
              <a:t>ng- vs </a:t>
            </a:r>
            <a:r>
              <a:rPr lang="en-US" sz="3600" dirty="0">
                <a:solidFill>
                  <a:schemeClr val="accent5"/>
                </a:solidFill>
              </a:rPr>
              <a:t>hash</a:t>
            </a:r>
            <a:r>
              <a:rPr lang="en-US" sz="3600" dirty="0"/>
              <a:t>ing-based)</a:t>
            </a:r>
          </a:p>
          <a:p>
            <a:r>
              <a:rPr lang="en-US" sz="4000" dirty="0"/>
              <a:t>Join</a:t>
            </a:r>
          </a:p>
          <a:p>
            <a:pPr lvl="1"/>
            <a:r>
              <a:rPr lang="en-US" sz="3600" dirty="0"/>
              <a:t>NLJ, BNLJ, </a:t>
            </a:r>
            <a:r>
              <a:rPr lang="en-US" sz="3600" dirty="0" smtClean="0"/>
              <a:t>PNLJ, </a:t>
            </a:r>
            <a:r>
              <a:rPr lang="en-US" sz="3600" dirty="0" smtClean="0">
                <a:solidFill>
                  <a:srgbClr val="00B050"/>
                </a:solidFill>
              </a:rPr>
              <a:t>I</a:t>
            </a:r>
            <a:r>
              <a:rPr lang="en-US" sz="3600" dirty="0" smtClean="0"/>
              <a:t>NLJ</a:t>
            </a:r>
            <a:r>
              <a:rPr lang="en-US" sz="3600" dirty="0"/>
              <a:t>, </a:t>
            </a:r>
            <a:r>
              <a:rPr lang="en-US" sz="3600" dirty="0" smtClean="0"/>
              <a:t>B</a:t>
            </a:r>
            <a:r>
              <a:rPr lang="en-US" sz="3600" dirty="0" smtClean="0">
                <a:solidFill>
                  <a:srgbClr val="00B050"/>
                </a:solidFill>
              </a:rPr>
              <a:t>I</a:t>
            </a:r>
            <a:r>
              <a:rPr lang="en-US" sz="3600" dirty="0" smtClean="0"/>
              <a:t>NLJ, </a:t>
            </a:r>
            <a:r>
              <a:rPr lang="en-US" sz="3600" dirty="0" smtClean="0">
                <a:solidFill>
                  <a:srgbClr val="FF0000"/>
                </a:solidFill>
              </a:rPr>
              <a:t>S</a:t>
            </a:r>
            <a:r>
              <a:rPr lang="en-US" sz="3600" dirty="0" smtClean="0"/>
              <a:t>MJ, </a:t>
            </a:r>
            <a:r>
              <a:rPr lang="en-US" sz="3600" dirty="0" smtClean="0">
                <a:solidFill>
                  <a:schemeClr val="accent5"/>
                </a:solidFill>
              </a:rPr>
              <a:t>H</a:t>
            </a:r>
            <a:r>
              <a:rPr lang="en-US" sz="3600" dirty="0" smtClean="0"/>
              <a:t>J</a:t>
            </a:r>
          </a:p>
          <a:p>
            <a:r>
              <a:rPr lang="en-US" sz="4000" dirty="0" smtClean="0"/>
              <a:t>Union and set difference</a:t>
            </a:r>
          </a:p>
          <a:p>
            <a:pPr lvl="1"/>
            <a:r>
              <a:rPr lang="en-US" sz="3600" dirty="0" smtClean="0">
                <a:solidFill>
                  <a:srgbClr val="FF0000"/>
                </a:solidFill>
              </a:rPr>
              <a:t>Sort</a:t>
            </a:r>
            <a:r>
              <a:rPr lang="en-US" sz="3600" dirty="0" smtClean="0"/>
              <a:t>ing- and </a:t>
            </a:r>
            <a:r>
              <a:rPr lang="en-US" sz="3600" dirty="0" smtClean="0">
                <a:solidFill>
                  <a:schemeClr val="accent5"/>
                </a:solidFill>
              </a:rPr>
              <a:t>hash</a:t>
            </a:r>
            <a:r>
              <a:rPr lang="en-US" sz="3600" dirty="0" smtClean="0"/>
              <a:t>ing-based</a:t>
            </a:r>
          </a:p>
          <a:p>
            <a:r>
              <a:rPr lang="en-US" sz="4000" dirty="0" smtClean="0"/>
              <a:t>Aggregates</a:t>
            </a:r>
          </a:p>
          <a:p>
            <a:pPr lvl="1"/>
            <a:r>
              <a:rPr lang="en-US" sz="3600" dirty="0" smtClean="0">
                <a:solidFill>
                  <a:srgbClr val="FF0000"/>
                </a:solidFill>
              </a:rPr>
              <a:t>Sort</a:t>
            </a:r>
            <a:r>
              <a:rPr lang="en-US" sz="3600" dirty="0" smtClean="0"/>
              <a:t>ing-</a:t>
            </a:r>
            <a:r>
              <a:rPr lang="en-US" sz="3600" dirty="0"/>
              <a:t>, </a:t>
            </a:r>
            <a:r>
              <a:rPr lang="en-US" sz="3600" dirty="0" smtClean="0">
                <a:solidFill>
                  <a:schemeClr val="accent5"/>
                </a:solidFill>
              </a:rPr>
              <a:t>hash</a:t>
            </a:r>
            <a:r>
              <a:rPr lang="en-US" sz="3600" dirty="0" smtClean="0"/>
              <a:t>ing- </a:t>
            </a:r>
            <a:r>
              <a:rPr lang="en-US" sz="3600" dirty="0"/>
              <a:t>and </a:t>
            </a:r>
            <a:r>
              <a:rPr lang="en-US" sz="3600" dirty="0" smtClean="0">
                <a:solidFill>
                  <a:srgbClr val="00B050"/>
                </a:solidFill>
              </a:rPr>
              <a:t>index</a:t>
            </a:r>
            <a:r>
              <a:rPr lang="en-US" sz="3600" dirty="0" smtClean="0"/>
              <a:t>-based</a:t>
            </a:r>
            <a:endParaRPr lang="en-US" sz="3600" dirty="0"/>
          </a:p>
          <a:p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6191" y="2340313"/>
            <a:ext cx="10892618" cy="1622458"/>
          </a:xfrm>
        </p:spPr>
        <p:txBody>
          <a:bodyPr>
            <a:noAutofit/>
          </a:bodyPr>
          <a:lstStyle/>
          <a:p>
            <a:r>
              <a:rPr lang="en-US" sz="8000" smtClean="0"/>
              <a:t>Query Optimization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45402" y="1417551"/>
            <a:ext cx="10901196" cy="700495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Next 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33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6191" y="2340313"/>
            <a:ext cx="10892618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6520" y="4407304"/>
            <a:ext cx="10890078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45402" y="4629572"/>
            <a:ext cx="10901196" cy="866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Questions?</a:t>
            </a:r>
            <a:endParaRPr lang="en-US" sz="20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076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Let R and S be the relations we want to join</a:t>
            </a:r>
          </a:p>
          <a:p>
            <a:r>
              <a:rPr lang="en-US" sz="4000" dirty="0" smtClean="0"/>
              <a:t>Brain-dead solution: use nested </a:t>
            </a:r>
            <a:r>
              <a:rPr lang="en-US" sz="4000" dirty="0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4000" dirty="0" smtClean="0"/>
              <a:t> loops over the tuples of R and 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Nested Loop Join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9090" y="3871651"/>
            <a:ext cx="10993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each tuple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in R</a:t>
            </a: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each tuple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in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S</a:t>
            </a: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tuple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and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match on the join attribute </a:t>
            </a:r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then</a:t>
            </a: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oncat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and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and output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08276" y="3153172"/>
            <a:ext cx="2606566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What’s wrong with </a:t>
            </a:r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this solution?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1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Nested Loop Join: 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169600"/>
              </p:ext>
            </p:extLst>
          </p:nvPr>
        </p:nvGraphicFramePr>
        <p:xfrm>
          <a:off x="1734207" y="4839922"/>
          <a:ext cx="4139879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71352"/>
                <a:gridCol w="1261151"/>
                <a:gridCol w="903688"/>
                <a:gridCol w="90368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230722"/>
              </p:ext>
            </p:extLst>
          </p:nvPr>
        </p:nvGraphicFramePr>
        <p:xfrm>
          <a:off x="6178600" y="4848901"/>
          <a:ext cx="4184599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29579"/>
                <a:gridCol w="2099780"/>
                <a:gridCol w="1155240"/>
              </a:tblGrid>
              <a:tr h="12796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811933"/>
              </p:ext>
            </p:extLst>
          </p:nvPr>
        </p:nvGraphicFramePr>
        <p:xfrm>
          <a:off x="2554014" y="1671489"/>
          <a:ext cx="7083972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52170"/>
                <a:gridCol w="1034314"/>
                <a:gridCol w="692542"/>
                <a:gridCol w="881415"/>
                <a:gridCol w="791475"/>
                <a:gridCol w="1448040"/>
                <a:gridCol w="148401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 Sciences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5866023" y="3357048"/>
            <a:ext cx="625154" cy="6658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⨝</a:t>
            </a:r>
            <a:r>
              <a:rPr lang="en-US" sz="32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Major=DID</a:t>
            </a:r>
            <a:endParaRPr lang="en-US" sz="1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>
            <a:endCxn id="18" idx="0"/>
          </p:cNvCxnSpPr>
          <p:nvPr/>
        </p:nvCxnSpPr>
        <p:spPr>
          <a:xfrm>
            <a:off x="6178600" y="2842970"/>
            <a:ext cx="0" cy="5140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427928" y="4033325"/>
            <a:ext cx="1573479" cy="582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306207" y="4012383"/>
            <a:ext cx="1713186" cy="603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492469" y="5056094"/>
            <a:ext cx="155" cy="78357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734207" y="4387236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</a:t>
            </a:r>
            <a:endParaRPr lang="en-US" sz="1100"/>
          </a:p>
        </p:txBody>
      </p:sp>
      <p:sp>
        <p:nvSpPr>
          <p:cNvPr id="33" name="Rectangle 32"/>
          <p:cNvSpPr/>
          <p:nvPr/>
        </p:nvSpPr>
        <p:spPr>
          <a:xfrm>
            <a:off x="6178600" y="4387236"/>
            <a:ext cx="333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1205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Use nested </a:t>
            </a:r>
            <a:r>
              <a:rPr lang="en-US" sz="4000" dirty="0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4000" dirty="0" smtClean="0"/>
              <a:t> loops over the </a:t>
            </a:r>
            <a:r>
              <a:rPr lang="en-US" sz="4000" i="1" dirty="0" smtClean="0"/>
              <a:t>pages </a:t>
            </a:r>
            <a:r>
              <a:rPr lang="en-US" sz="4000" dirty="0" smtClean="0"/>
              <a:t>of R and S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r>
              <a:rPr lang="en-US" sz="4000" dirty="0" smtClean="0"/>
              <a:t>R is called the </a:t>
            </a:r>
            <a:r>
              <a:rPr lang="en-US" sz="4000" i="1" dirty="0" smtClean="0"/>
              <a:t>outer </a:t>
            </a:r>
            <a:r>
              <a:rPr lang="en-US" sz="4000" dirty="0" smtClean="0"/>
              <a:t>relation</a:t>
            </a:r>
            <a:r>
              <a:rPr lang="en-US" sz="4000" i="1" dirty="0" smtClean="0"/>
              <a:t> </a:t>
            </a:r>
            <a:r>
              <a:rPr lang="en-US" sz="4000" dirty="0" smtClean="0"/>
              <a:t>and S is called the </a:t>
            </a:r>
            <a:r>
              <a:rPr lang="en-US" sz="4000" i="1" dirty="0" smtClean="0"/>
              <a:t>inner</a:t>
            </a:r>
            <a:r>
              <a:rPr lang="en-US" sz="4000" dirty="0" smtClean="0"/>
              <a:t> relation</a:t>
            </a:r>
          </a:p>
          <a:p>
            <a:r>
              <a:rPr lang="en-US" sz="4000" dirty="0" smtClean="0"/>
              <a:t>Outer relation should be the smaller relation</a:t>
            </a:r>
          </a:p>
          <a:p>
            <a:pPr lvl="1"/>
            <a:r>
              <a:rPr lang="en-US" sz="3600" dirty="0" smtClean="0"/>
              <a:t>i.e. N</a:t>
            </a:r>
            <a:r>
              <a:rPr lang="en-US" sz="3600" baseline="-25000" dirty="0" smtClean="0"/>
              <a:t>R</a:t>
            </a:r>
            <a:r>
              <a:rPr lang="en-US" sz="3600" dirty="0" smtClean="0"/>
              <a:t> ≤ N</a:t>
            </a:r>
            <a:r>
              <a:rPr lang="en-US" sz="3600" baseline="-25000" dirty="0" smtClean="0"/>
              <a:t>S</a:t>
            </a:r>
            <a:endParaRPr lang="en-US" sz="3600" dirty="0" smtClean="0"/>
          </a:p>
          <a:p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Page Nested Loop Join (PNLJ)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9090" y="2178029"/>
            <a:ext cx="10993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each page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in R</a:t>
            </a: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each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page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in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S</a:t>
            </a: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    Check every pair of tuples in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and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</a:p>
          <a:p>
            <a:pPr eaLnBrk="0" hangingPunct="0"/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       and if they match,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them and output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5023" y="2178028"/>
            <a:ext cx="4289622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</a:t>
            </a:r>
            <a:r>
              <a:rPr lang="en-US" sz="2000" b="1" smtClean="0">
                <a:latin typeface="Linux Libertine" charset="0"/>
                <a:ea typeface="Linux Libertine" charset="0"/>
                <a:cs typeface="Linux Libertine" charset="0"/>
              </a:rPr>
              <a:t>: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How many buffer pages PNLJ need?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04496" y="2178028"/>
            <a:ext cx="204811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Three. Why?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4209" y="5715113"/>
            <a:ext cx="324798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</a:t>
            </a:r>
            <a:r>
              <a:rPr lang="en-US" sz="2000" b="1" smtClean="0">
                <a:latin typeface="Linux Libertine" charset="0"/>
                <a:ea typeface="Linux Libertine" charset="0"/>
                <a:cs typeface="Linux Libertine" charset="0"/>
              </a:rPr>
              <a:t>: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What is the cost of PNLJ?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29342" y="5715113"/>
            <a:ext cx="204811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N</a:t>
            </a:r>
            <a:r>
              <a:rPr lang="en-US" sz="20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R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+ N</a:t>
            </a:r>
            <a:r>
              <a:rPr lang="en-US" sz="20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R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* N</a:t>
            </a:r>
            <a:r>
              <a:rPr lang="en-US" sz="20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S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30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343355" y="3626047"/>
            <a:ext cx="2634754" cy="12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43355" y="2364242"/>
            <a:ext cx="2634754" cy="12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PNLJ: </a:t>
            </a:r>
            <a:r>
              <a:rPr lang="en-US" sz="4800" dirty="0" smtClean="0"/>
              <a:t>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01184"/>
              </p:ext>
            </p:extLst>
          </p:nvPr>
        </p:nvGraphicFramePr>
        <p:xfrm>
          <a:off x="972528" y="1906490"/>
          <a:ext cx="2422156" cy="27492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1054"/>
                <a:gridCol w="101110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Jefferies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Suganthan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Konda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Xi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Ramirez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Javier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Zhang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Lotfi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253932" y="1119510"/>
            <a:ext cx="2793068" cy="6658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 </a:t>
            </a:r>
            <a:r>
              <a:rPr lang="en-US" sz="32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32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Major=DID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S</a:t>
            </a:r>
            <a:endParaRPr lang="en-US" sz="1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9603" y="4856736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585633" y="1906490"/>
            <a:ext cx="333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</a:t>
            </a:r>
            <a:endParaRPr lang="en-US" sz="11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960320"/>
              </p:ext>
            </p:extLst>
          </p:nvPr>
        </p:nvGraphicFramePr>
        <p:xfrm>
          <a:off x="972528" y="4856736"/>
          <a:ext cx="2422156" cy="149961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42957"/>
                <a:gridCol w="167919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Biology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Economics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INFOSCI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Information Sciences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991493"/>
              </p:ext>
            </p:extLst>
          </p:nvPr>
        </p:nvGraphicFramePr>
        <p:xfrm>
          <a:off x="4449654" y="3723949"/>
          <a:ext cx="2422156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1054"/>
                <a:gridCol w="101110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Jefferies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691888"/>
              </p:ext>
            </p:extLst>
          </p:nvPr>
        </p:nvGraphicFramePr>
        <p:xfrm>
          <a:off x="4449654" y="2481857"/>
          <a:ext cx="2422156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42957"/>
                <a:gridCol w="167919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Biology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3743070" y="4887853"/>
            <a:ext cx="3835324" cy="7529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7926780" y="1648691"/>
            <a:ext cx="3588326" cy="4707661"/>
          </a:xfrm>
          <a:prstGeom prst="can">
            <a:avLst>
              <a:gd name="adj" fmla="val 893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04759"/>
              </p:ext>
            </p:extLst>
          </p:nvPr>
        </p:nvGraphicFramePr>
        <p:xfrm>
          <a:off x="3856166" y="5016432"/>
          <a:ext cx="3602319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39751"/>
                <a:gridCol w="1649430"/>
                <a:gridCol w="640554"/>
                <a:gridCol w="67258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Jefferies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2676"/>
              </p:ext>
            </p:extLst>
          </p:nvPr>
        </p:nvGraphicFramePr>
        <p:xfrm>
          <a:off x="8162653" y="2230473"/>
          <a:ext cx="3116578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34809"/>
                <a:gridCol w="1439917"/>
                <a:gridCol w="659960"/>
                <a:gridCol w="58189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Jefferies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69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343355" y="3626047"/>
            <a:ext cx="2634754" cy="12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43355" y="2364242"/>
            <a:ext cx="2634754" cy="12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PNLJ: </a:t>
            </a:r>
            <a:r>
              <a:rPr lang="en-US" sz="4800" dirty="0" smtClean="0"/>
              <a:t>Example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01184"/>
              </p:ext>
            </p:extLst>
          </p:nvPr>
        </p:nvGraphicFramePr>
        <p:xfrm>
          <a:off x="972528" y="1906490"/>
          <a:ext cx="2422156" cy="27492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1054"/>
                <a:gridCol w="101110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Jefferies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Suganthan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Konda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Xi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Ramirez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Javier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Zhang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Lotfi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253932" y="1119510"/>
            <a:ext cx="2793068" cy="6658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 </a:t>
            </a:r>
            <a:r>
              <a:rPr lang="en-US" sz="32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32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Major=DID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S</a:t>
            </a:r>
            <a:endParaRPr lang="en-US" sz="1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9603" y="4856736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585633" y="1906490"/>
            <a:ext cx="333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</a:t>
            </a:r>
            <a:endParaRPr lang="en-US" sz="11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960320"/>
              </p:ext>
            </p:extLst>
          </p:nvPr>
        </p:nvGraphicFramePr>
        <p:xfrm>
          <a:off x="972528" y="4856736"/>
          <a:ext cx="2422156" cy="149961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42957"/>
                <a:gridCol w="167919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Biology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Economics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INFOSCI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Information Sciences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991493"/>
              </p:ext>
            </p:extLst>
          </p:nvPr>
        </p:nvGraphicFramePr>
        <p:xfrm>
          <a:off x="4449654" y="3723949"/>
          <a:ext cx="2422156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1054"/>
                <a:gridCol w="101110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Jefferies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691888"/>
              </p:ext>
            </p:extLst>
          </p:nvPr>
        </p:nvGraphicFramePr>
        <p:xfrm>
          <a:off x="4449654" y="2481857"/>
          <a:ext cx="2422156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42957"/>
                <a:gridCol w="167919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Biology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3743070" y="4887853"/>
            <a:ext cx="3835324" cy="7529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7926780" y="1648691"/>
            <a:ext cx="3588326" cy="4707661"/>
          </a:xfrm>
          <a:prstGeom prst="can">
            <a:avLst>
              <a:gd name="adj" fmla="val 893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024138"/>
              </p:ext>
            </p:extLst>
          </p:nvPr>
        </p:nvGraphicFramePr>
        <p:xfrm>
          <a:off x="3856166" y="5016432"/>
          <a:ext cx="3602319" cy="24993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39751"/>
                <a:gridCol w="1544665"/>
                <a:gridCol w="745319"/>
                <a:gridCol w="67258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94628"/>
              </p:ext>
            </p:extLst>
          </p:nvPr>
        </p:nvGraphicFramePr>
        <p:xfrm>
          <a:off x="8162653" y="2230473"/>
          <a:ext cx="3116578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92768"/>
                <a:gridCol w="1471448"/>
                <a:gridCol w="670470"/>
                <a:gridCol w="58189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Jefferies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53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343355" y="3626047"/>
            <a:ext cx="2634754" cy="12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43355" y="2364242"/>
            <a:ext cx="2634754" cy="12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PNLJ: </a:t>
            </a:r>
            <a:r>
              <a:rPr lang="en-US" sz="4800" dirty="0" smtClean="0"/>
              <a:t>Example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01184"/>
              </p:ext>
            </p:extLst>
          </p:nvPr>
        </p:nvGraphicFramePr>
        <p:xfrm>
          <a:off x="972528" y="1906490"/>
          <a:ext cx="2422156" cy="27492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1054"/>
                <a:gridCol w="101110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Jefferies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Suganthan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Konda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Xi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Ramirez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Javier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Zhang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Lotfi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253932" y="1119510"/>
            <a:ext cx="2793068" cy="6658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 </a:t>
            </a:r>
            <a:r>
              <a:rPr lang="en-US" sz="32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32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Major=DID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S</a:t>
            </a:r>
            <a:endParaRPr lang="en-US" sz="1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9603" y="4856736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585633" y="1906490"/>
            <a:ext cx="333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</a:t>
            </a:r>
            <a:endParaRPr lang="en-US" sz="11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960320"/>
              </p:ext>
            </p:extLst>
          </p:nvPr>
        </p:nvGraphicFramePr>
        <p:xfrm>
          <a:off x="972528" y="4856736"/>
          <a:ext cx="2422156" cy="149961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42957"/>
                <a:gridCol w="167919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Biology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Economics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INFOSCI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Information Sciences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580876"/>
              </p:ext>
            </p:extLst>
          </p:nvPr>
        </p:nvGraphicFramePr>
        <p:xfrm>
          <a:off x="4449654" y="3723949"/>
          <a:ext cx="2422156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1054"/>
                <a:gridCol w="101110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Suganthan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Konda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Xi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Ramirez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691888"/>
              </p:ext>
            </p:extLst>
          </p:nvPr>
        </p:nvGraphicFramePr>
        <p:xfrm>
          <a:off x="4449654" y="2481857"/>
          <a:ext cx="2422156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42957"/>
                <a:gridCol w="167919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Biology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3743070" y="4887853"/>
            <a:ext cx="3835324" cy="7529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7926780" y="1648691"/>
            <a:ext cx="3588326" cy="4707661"/>
          </a:xfrm>
          <a:prstGeom prst="can">
            <a:avLst>
              <a:gd name="adj" fmla="val 893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243659"/>
              </p:ext>
            </p:extLst>
          </p:nvPr>
        </p:nvGraphicFramePr>
        <p:xfrm>
          <a:off x="3856166" y="5016432"/>
          <a:ext cx="3602319" cy="24993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39751"/>
                <a:gridCol w="1475392"/>
                <a:gridCol w="814592"/>
                <a:gridCol w="67258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80543"/>
              </p:ext>
            </p:extLst>
          </p:nvPr>
        </p:nvGraphicFramePr>
        <p:xfrm>
          <a:off x="8162653" y="2230473"/>
          <a:ext cx="3116578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45319"/>
                <a:gridCol w="1460938"/>
                <a:gridCol w="628429"/>
                <a:gridCol w="58189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Jefferies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66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53F365-2CAB-3A41-9F2F-42014064F8F1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83065</TotalTime>
  <Words>2615</Words>
  <Application>Microsoft Macintosh PowerPoint</Application>
  <PresentationFormat>Widescreen</PresentationFormat>
  <Paragraphs>857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Cambria Math</vt:lpstr>
      <vt:lpstr>Consolas</vt:lpstr>
      <vt:lpstr>Courier New</vt:lpstr>
      <vt:lpstr>Linux Libertine</vt:lpstr>
      <vt:lpstr>Arial</vt:lpstr>
      <vt:lpstr>4by3DefaultTheme</vt:lpstr>
      <vt:lpstr>Database Management Systems (CS 564)</vt:lpstr>
      <vt:lpstr>Relational Operators: Building Blocks of  Relational Query Answering</vt:lpstr>
      <vt:lpstr>Recap</vt:lpstr>
      <vt:lpstr>Nested Loop Join</vt:lpstr>
      <vt:lpstr>Nested Loop Join: Example</vt:lpstr>
      <vt:lpstr>Page Nested Loop Join (PNLJ)</vt:lpstr>
      <vt:lpstr>PNLJ: Example</vt:lpstr>
      <vt:lpstr>PNLJ: Example (Cont.)</vt:lpstr>
      <vt:lpstr>PNLJ: Example (Cont.)</vt:lpstr>
      <vt:lpstr>PNLJ: Example (Cont.)</vt:lpstr>
      <vt:lpstr>Block Nested Loop Join (BNLJ)</vt:lpstr>
      <vt:lpstr>BNLJ: Example</vt:lpstr>
      <vt:lpstr>Index Nested Loop Join (INLJ)</vt:lpstr>
      <vt:lpstr>Block Index Nested Loop Join (BINLJ)</vt:lpstr>
      <vt:lpstr>BINLJ: Example</vt:lpstr>
      <vt:lpstr>Sort-merge Join (SMJ)</vt:lpstr>
      <vt:lpstr>SMJ (Cont.)</vt:lpstr>
      <vt:lpstr>SMJ: Example</vt:lpstr>
      <vt:lpstr>Hash Join (HJ)</vt:lpstr>
      <vt:lpstr>HJ (Cont.)</vt:lpstr>
      <vt:lpstr>Comparison of Hash Algorithms</vt:lpstr>
      <vt:lpstr>General Join Conditions</vt:lpstr>
      <vt:lpstr>System Support</vt:lpstr>
      <vt:lpstr>Recap</vt:lpstr>
      <vt:lpstr>Set Operations</vt:lpstr>
      <vt:lpstr>Implementing Union and Set Difference</vt:lpstr>
      <vt:lpstr>Aggregates</vt:lpstr>
      <vt:lpstr>Evaluation of Aggregates: Easy Case</vt:lpstr>
      <vt:lpstr>Sorting-based Evaluation of Aggregates</vt:lpstr>
      <vt:lpstr>Hashing-based Evaluation of Aggregates</vt:lpstr>
      <vt:lpstr>Index-based Evaluation of Aggregates</vt:lpstr>
      <vt:lpstr>Recap</vt:lpstr>
      <vt:lpstr>Query Optimization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1810</cp:revision>
  <dcterms:created xsi:type="dcterms:W3CDTF">2017-08-17T19:27:17Z</dcterms:created>
  <dcterms:modified xsi:type="dcterms:W3CDTF">2017-11-17T23:25:30Z</dcterms:modified>
</cp:coreProperties>
</file>