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8"/>
  </p:notesMasterIdLst>
  <p:sldIdLst>
    <p:sldId id="256" r:id="rId2"/>
    <p:sldId id="269" r:id="rId3"/>
    <p:sldId id="710" r:id="rId4"/>
    <p:sldId id="638" r:id="rId5"/>
    <p:sldId id="713" r:id="rId6"/>
    <p:sldId id="712" r:id="rId7"/>
    <p:sldId id="701" r:id="rId8"/>
    <p:sldId id="714" r:id="rId9"/>
    <p:sldId id="715" r:id="rId10"/>
    <p:sldId id="716" r:id="rId11"/>
    <p:sldId id="702" r:id="rId12"/>
    <p:sldId id="717" r:id="rId13"/>
    <p:sldId id="718" r:id="rId14"/>
    <p:sldId id="720" r:id="rId15"/>
    <p:sldId id="722" r:id="rId16"/>
    <p:sldId id="699" r:id="rId17"/>
    <p:sldId id="724" r:id="rId18"/>
    <p:sldId id="725" r:id="rId19"/>
    <p:sldId id="727" r:id="rId20"/>
    <p:sldId id="728" r:id="rId21"/>
    <p:sldId id="729" r:id="rId22"/>
    <p:sldId id="730" r:id="rId23"/>
    <p:sldId id="732" r:id="rId24"/>
    <p:sldId id="731" r:id="rId25"/>
    <p:sldId id="734" r:id="rId26"/>
    <p:sldId id="735" r:id="rId27"/>
    <p:sldId id="736" r:id="rId28"/>
    <p:sldId id="737" r:id="rId29"/>
    <p:sldId id="738" r:id="rId30"/>
    <p:sldId id="739" r:id="rId31"/>
    <p:sldId id="740" r:id="rId32"/>
    <p:sldId id="741" r:id="rId33"/>
    <p:sldId id="742" r:id="rId34"/>
    <p:sldId id="743" r:id="rId35"/>
    <p:sldId id="751" r:id="rId36"/>
    <p:sldId id="744" r:id="rId37"/>
    <p:sldId id="752" r:id="rId38"/>
    <p:sldId id="753" r:id="rId39"/>
    <p:sldId id="746" r:id="rId40"/>
    <p:sldId id="754" r:id="rId41"/>
    <p:sldId id="747" r:id="rId42"/>
    <p:sldId id="750" r:id="rId43"/>
    <p:sldId id="748" r:id="rId44"/>
    <p:sldId id="749" r:id="rId45"/>
    <p:sldId id="723" r:id="rId46"/>
    <p:sldId id="50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26" id="{B03D0D13-5FFE-A84D-9439-5934219D1B86}">
          <p14:sldIdLst>
            <p14:sldId id="256"/>
            <p14:sldId id="269"/>
          </p14:sldIdLst>
        </p14:section>
        <p14:section name="Lecture 26 &gt; Query Optimization" id="{0068C9B2-F029-B34C-A85A-B6B15B5B03F1}">
          <p14:sldIdLst>
            <p14:sldId id="710"/>
            <p14:sldId id="638"/>
            <p14:sldId id="713"/>
            <p14:sldId id="712"/>
            <p14:sldId id="701"/>
            <p14:sldId id="714"/>
            <p14:sldId id="715"/>
            <p14:sldId id="716"/>
            <p14:sldId id="702"/>
            <p14:sldId id="717"/>
            <p14:sldId id="718"/>
            <p14:sldId id="720"/>
            <p14:sldId id="722"/>
            <p14:sldId id="699"/>
            <p14:sldId id="724"/>
            <p14:sldId id="725"/>
            <p14:sldId id="727"/>
            <p14:sldId id="728"/>
            <p14:sldId id="729"/>
            <p14:sldId id="730"/>
            <p14:sldId id="732"/>
            <p14:sldId id="731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51"/>
            <p14:sldId id="744"/>
            <p14:sldId id="752"/>
            <p14:sldId id="753"/>
            <p14:sldId id="746"/>
            <p14:sldId id="754"/>
            <p14:sldId id="747"/>
            <p14:sldId id="750"/>
            <p14:sldId id="748"/>
            <p14:sldId id="749"/>
            <p14:sldId id="723"/>
            <p14:sldId id="5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EF4"/>
    <a:srgbClr val="FAD0C5"/>
    <a:srgbClr val="5794FF"/>
    <a:srgbClr val="FF988B"/>
    <a:srgbClr val="D284DF"/>
    <a:srgbClr val="B4AFDF"/>
    <a:srgbClr val="8AB6BD"/>
    <a:srgbClr val="E05C53"/>
    <a:srgbClr val="D10100"/>
    <a:srgbClr val="A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37"/>
    <p:restoredTop sz="96291"/>
  </p:normalViewPr>
  <p:slideViewPr>
    <p:cSldViewPr snapToGrid="0" snapToObjects="1">
      <p:cViewPr varScale="1">
        <p:scale>
          <a:sx n="122" d="100"/>
          <a:sy n="122" d="100"/>
        </p:scale>
        <p:origin x="248" y="208"/>
      </p:cViewPr>
      <p:guideLst/>
    </p:cSldViewPr>
  </p:slideViewPr>
  <p:outlineViewPr>
    <p:cViewPr>
      <p:scale>
        <a:sx n="33" d="100"/>
        <a:sy n="33" d="100"/>
      </p:scale>
      <p:origin x="0" y="-11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t>11/23/17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21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11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70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77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58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8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37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6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27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636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624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7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850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535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444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645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21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60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628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84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53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956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053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411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599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025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835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402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0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11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02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06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12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38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32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7" y="189790"/>
            <a:ext cx="11313226" cy="101529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87" y="1413164"/>
            <a:ext cx="11313226" cy="4763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9387" y="6356352"/>
            <a:ext cx="3142013" cy="365125"/>
          </a:xfrm>
        </p:spPr>
        <p:txBody>
          <a:bodyPr/>
          <a:lstStyle/>
          <a:p>
            <a:fld id="{169021DC-0885-1D4E-AFF9-606D9C7382F9}" type="datetime1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599" y="6356352"/>
            <a:ext cx="3142013" cy="365125"/>
          </a:xfrm>
        </p:spPr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2902" y="1205081"/>
            <a:ext cx="1130971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t>11/23/17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t>11/23/17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t>11/23/17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t>11/23/17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t>11/23/17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t>11/23/17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338155"/>
            <a:ext cx="7772400" cy="1386523"/>
          </a:xfrm>
        </p:spPr>
        <p:txBody>
          <a:bodyPr>
            <a:normAutofit/>
          </a:bodyPr>
          <a:lstStyle/>
          <a:p>
            <a:r>
              <a:rPr lang="en-US" sz="4400" dirty="0"/>
              <a:t>Database Management Systems (CS 564)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2898189"/>
            <a:ext cx="6858000" cy="1126353"/>
          </a:xfrm>
        </p:spPr>
        <p:txBody>
          <a:bodyPr>
            <a:normAutofit/>
          </a:bodyPr>
          <a:lstStyle/>
          <a:p>
            <a:r>
              <a:rPr lang="en-US" sz="3200" dirty="0"/>
              <a:t>Fall 2017</a:t>
            </a:r>
          </a:p>
          <a:p>
            <a:r>
              <a:rPr lang="en-US" dirty="0" smtClean="0"/>
              <a:t>Lecture </a:t>
            </a:r>
            <a:r>
              <a:rPr lang="en-US" dirty="0" smtClean="0"/>
              <a:t>26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6" name="Picture 11" descr="whitewo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250" y1="3965" x2="81250" y2="3965"/>
                        <a14:foregroundMark x1="97222" y1="7048" x2="97222" y2="7048"/>
                        <a14:foregroundMark x1="8333" y1="95595" x2="8333" y2="95595"/>
                        <a14:foregroundMark x1="65278" y1="98678" x2="65278" y2="98678"/>
                        <a14:foregroundMark x1="694" y1="55947" x2="694" y2="55947"/>
                        <a14:backgroundMark x1="29861" y1="881" x2="29861" y2="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535" y="4198052"/>
            <a:ext cx="956930" cy="1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n 2"/>
          <p:cNvSpPr/>
          <p:nvPr/>
        </p:nvSpPr>
        <p:spPr>
          <a:xfrm>
            <a:off x="8739155" y="2961230"/>
            <a:ext cx="1697775" cy="1297695"/>
          </a:xfrm>
          <a:prstGeom prst="can">
            <a:avLst>
              <a:gd name="adj" fmla="val 1887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Transaction Management Model </a:t>
            </a:r>
            <a:r>
              <a:rPr lang="en-US" sz="4800" smtClean="0"/>
              <a:t>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tle 1"/>
              <p:cNvSpPr txBox="1">
                <a:spLocks/>
              </p:cNvSpPr>
              <p:nvPr/>
            </p:nvSpPr>
            <p:spPr>
              <a:xfrm>
                <a:off x="1070458" y="2317159"/>
                <a:ext cx="4114800" cy="289560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ts val="4200"/>
                  </a:lnSpc>
                  <a:buClr>
                    <a:srgbClr val="92D050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Read (C)</a:t>
                </a:r>
              </a:p>
              <a:p>
                <a:pPr algn="l">
                  <a:lnSpc>
                    <a:spcPts val="4200"/>
                  </a:lnSpc>
                  <a:buClr>
                    <a:srgbClr val="92D050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Write </a:t>
                </a:r>
                <a:r>
                  <a:rPr lang="mr-IN" sz="24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(C </a:t>
                </a:r>
                <a:r>
                  <a:rPr lang="mr-IN" sz="2400" dirty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← C – 5000)</a:t>
                </a:r>
              </a:p>
              <a:p>
                <a:pPr algn="l">
                  <a:lnSpc>
                    <a:spcPts val="4200"/>
                  </a:lnSpc>
                  <a:buClr>
                    <a:srgbClr val="92D050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Assert</a:t>
                </a:r>
                <a:r>
                  <a:rPr lang="mr-IN" sz="24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 </a:t>
                </a:r>
                <a:r>
                  <a:rPr lang="mr-IN" sz="2400" dirty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(C &gt;= 0)</a:t>
                </a:r>
              </a:p>
              <a:p>
                <a:pPr algn="l">
                  <a:lnSpc>
                    <a:spcPts val="4200"/>
                  </a:lnSpc>
                  <a:buClr>
                    <a:srgbClr val="92D050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Read (S)</a:t>
                </a:r>
              </a:p>
              <a:p>
                <a:pPr algn="l">
                  <a:lnSpc>
                    <a:spcPts val="4200"/>
                  </a:lnSpc>
                  <a:buClr>
                    <a:srgbClr val="92D050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Write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(S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rPr>
                      <m:t>←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 S + 5000)</a:t>
                </a:r>
              </a:p>
            </p:txBody>
          </p:sp>
        </mc:Choice>
        <mc:Fallback>
          <p:sp>
            <p:nvSpPr>
              <p:cNvPr id="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458" y="2317159"/>
                <a:ext cx="4114800" cy="2895600"/>
              </a:xfrm>
              <a:prstGeom prst="rect">
                <a:avLst/>
              </a:prstGeom>
              <a:blipFill rotWithShape="0">
                <a:blip r:embed="rId3"/>
                <a:stretch>
                  <a:fillRect l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5134751" y="1831716"/>
            <a:ext cx="1874808" cy="21999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BEGIN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R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(C)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W (C)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Abort</a:t>
            </a:r>
            <a:endParaRPr lang="en-US" sz="2400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Flowchart: Process 18"/>
          <p:cNvSpPr/>
          <p:nvPr/>
        </p:nvSpPr>
        <p:spPr>
          <a:xfrm>
            <a:off x="7196649" y="2963525"/>
            <a:ext cx="1371600" cy="1295400"/>
          </a:xfrm>
          <a:prstGeom prst="flowChartProcess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388930" y="2987027"/>
            <a:ext cx="1295400" cy="601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C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4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000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9092742" y="4296039"/>
            <a:ext cx="990600" cy="4568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Disk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387149" y="4296039"/>
            <a:ext cx="990600" cy="4555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RAM</a:t>
            </a:r>
          </a:p>
        </p:txBody>
      </p:sp>
      <p:sp>
        <p:nvSpPr>
          <p:cNvPr id="14" name="Flowchart: Process 24"/>
          <p:cNvSpPr/>
          <p:nvPr/>
        </p:nvSpPr>
        <p:spPr>
          <a:xfrm>
            <a:off x="5134751" y="2429072"/>
            <a:ext cx="937404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Flowchart: Process 25"/>
          <p:cNvSpPr/>
          <p:nvPr/>
        </p:nvSpPr>
        <p:spPr>
          <a:xfrm>
            <a:off x="5134751" y="2962472"/>
            <a:ext cx="937404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Flowchart: Process 26"/>
          <p:cNvSpPr/>
          <p:nvPr/>
        </p:nvSpPr>
        <p:spPr>
          <a:xfrm>
            <a:off x="5134751" y="3498259"/>
            <a:ext cx="937404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8" name="Flowchart: Process 29"/>
          <p:cNvSpPr/>
          <p:nvPr/>
        </p:nvSpPr>
        <p:spPr>
          <a:xfrm>
            <a:off x="1070458" y="2427830"/>
            <a:ext cx="1447800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Flowchart: Process 30"/>
          <p:cNvSpPr/>
          <p:nvPr/>
        </p:nvSpPr>
        <p:spPr>
          <a:xfrm>
            <a:off x="1070457" y="2961230"/>
            <a:ext cx="2896631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Flowchart: Process 31"/>
          <p:cNvSpPr/>
          <p:nvPr/>
        </p:nvSpPr>
        <p:spPr>
          <a:xfrm>
            <a:off x="1070458" y="3498259"/>
            <a:ext cx="3040092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9112838" y="3090185"/>
            <a:ext cx="1295400" cy="601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C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4000</a:t>
            </a:r>
            <a:endParaRPr lang="en-US" sz="2400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9112838" y="3623585"/>
            <a:ext cx="1295400" cy="601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S 2000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7388930" y="2990599"/>
            <a:ext cx="1295400" cy="601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solidFill>
                  <a:srgbClr val="FF0000"/>
                </a:solidFill>
                <a:latin typeface="Linux Libertine" charset="0"/>
                <a:ea typeface="Linux Libertine" charset="0"/>
                <a:cs typeface="Linux Libertine" charset="0"/>
              </a:rPr>
              <a:t>C </a:t>
            </a:r>
            <a:r>
              <a:rPr lang="en-US" sz="2400" dirty="0" smtClean="0">
                <a:solidFill>
                  <a:srgbClr val="FF0000"/>
                </a:solidFill>
                <a:latin typeface="Linux Libertine" charset="0"/>
                <a:ea typeface="Linux Libertine" charset="0"/>
                <a:cs typeface="Linux Libertine" charset="0"/>
              </a:rPr>
              <a:t>-1000</a:t>
            </a:r>
            <a:endParaRPr lang="en-US" sz="2400" dirty="0" smtClean="0">
              <a:solidFill>
                <a:srgbClr val="FF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10255838" y="3074370"/>
            <a:ext cx="1295400" cy="601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solidFill>
                  <a:srgbClr val="FF0000"/>
                </a:solidFill>
                <a:latin typeface="Linux Libertine" charset="0"/>
                <a:ea typeface="Linux Libertine" charset="0"/>
                <a:cs typeface="Linux Libertine" charset="0"/>
              </a:rPr>
              <a:t>C </a:t>
            </a:r>
            <a:r>
              <a:rPr lang="en-US" sz="2400" dirty="0" smtClean="0">
                <a:solidFill>
                  <a:srgbClr val="FF0000"/>
                </a:solidFill>
                <a:latin typeface="Linux Libertine" charset="0"/>
                <a:ea typeface="Linux Libertine" charset="0"/>
                <a:cs typeface="Linux Libertine" charset="0"/>
              </a:rPr>
              <a:t>-1</a:t>
            </a:r>
            <a:r>
              <a:rPr lang="en-US" sz="2400" dirty="0" smtClean="0">
                <a:solidFill>
                  <a:srgbClr val="FF0000"/>
                </a:solidFill>
                <a:latin typeface="Linux Libertine" charset="0"/>
                <a:ea typeface="Linux Libertine" charset="0"/>
                <a:cs typeface="Linux Libertine" charset="0"/>
              </a:rPr>
              <a:t>000</a:t>
            </a:r>
            <a:endParaRPr lang="en-US" sz="2400" dirty="0" smtClean="0">
              <a:solidFill>
                <a:srgbClr val="FF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1" name="Flowchart: Process 24"/>
          <p:cNvSpPr/>
          <p:nvPr/>
        </p:nvSpPr>
        <p:spPr>
          <a:xfrm>
            <a:off x="5134751" y="1894430"/>
            <a:ext cx="1064884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92250" y="4428407"/>
            <a:ext cx="2622406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Need to “erase” all the traces of the transaction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1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33 0.01342 L -4.58333E-6 1.85185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6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516 -0.01273 L -0.09583 0.00069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8"/>
                                            </p:cond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1" grpId="2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5" grpId="0"/>
      <p:bldP spid="25" grpId="1"/>
      <p:bldP spid="26" grpId="0"/>
      <p:bldP spid="27" grpId="0"/>
      <p:bldP spid="28" grpId="0"/>
      <p:bldP spid="28" grpId="1"/>
      <p:bldP spid="31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A transaction must satisfy </a:t>
            </a:r>
            <a:r>
              <a:rPr lang="en-US" sz="4000" dirty="0" smtClean="0"/>
              <a:t>the </a:t>
            </a:r>
            <a:r>
              <a:rPr lang="en-US" sz="4000" i="1" dirty="0" smtClean="0"/>
              <a:t>all-or-nothing</a:t>
            </a:r>
            <a:r>
              <a:rPr lang="en-US" sz="4000" dirty="0" smtClean="0"/>
              <a:t> </a:t>
            </a:r>
            <a:r>
              <a:rPr lang="en-US" sz="4000" i="1" dirty="0" smtClean="0"/>
              <a:t>property</a:t>
            </a:r>
            <a:endParaRPr lang="en-US" sz="4000" i="1" dirty="0"/>
          </a:p>
          <a:p>
            <a:pPr lvl="1"/>
            <a:r>
              <a:rPr lang="en-US" sz="3600" dirty="0"/>
              <a:t>L</a:t>
            </a:r>
            <a:r>
              <a:rPr lang="en-US" sz="3600" dirty="0" smtClean="0"/>
              <a:t>ogical </a:t>
            </a:r>
            <a:r>
              <a:rPr lang="en-US" sz="3600" dirty="0"/>
              <a:t>unit of </a:t>
            </a:r>
            <a:r>
              <a:rPr lang="en-US" sz="3600" dirty="0" smtClean="0"/>
              <a:t>work </a:t>
            </a:r>
            <a:r>
              <a:rPr lang="en-US" sz="3600" dirty="0"/>
              <a:t>is </a:t>
            </a:r>
            <a:r>
              <a:rPr lang="en-US" sz="3600" dirty="0" smtClean="0"/>
              <a:t>indivisible, i.e. either </a:t>
            </a:r>
            <a:r>
              <a:rPr lang="en-US" sz="3600" dirty="0"/>
              <a:t>all operations get done or none of them get done</a:t>
            </a:r>
          </a:p>
          <a:p>
            <a:r>
              <a:rPr lang="en-US" sz="4000" dirty="0" smtClean="0"/>
              <a:t>Database </a:t>
            </a:r>
            <a:r>
              <a:rPr lang="en-US" sz="4000" dirty="0"/>
              <a:t>state must remain </a:t>
            </a:r>
            <a:r>
              <a:rPr lang="en-US" sz="4000" i="1" dirty="0"/>
              <a:t>consistent</a:t>
            </a:r>
          </a:p>
          <a:p>
            <a:pPr lvl="1"/>
            <a:r>
              <a:rPr lang="en-US" sz="3600" dirty="0" smtClean="0"/>
              <a:t>Application’s invariants </a:t>
            </a:r>
            <a:r>
              <a:rPr lang="en-US" sz="3600" dirty="0"/>
              <a:t>define what is </a:t>
            </a:r>
            <a:r>
              <a:rPr lang="en-US" sz="3600" dirty="0" smtClean="0"/>
              <a:t>consistent</a:t>
            </a:r>
          </a:p>
          <a:p>
            <a:pPr lvl="2"/>
            <a:r>
              <a:rPr lang="en-US" sz="3200" dirty="0" smtClean="0"/>
              <a:t>e.g. balance of each account should be a positive number</a:t>
            </a:r>
            <a:endParaRPr lang="en-US" sz="3200" dirty="0"/>
          </a:p>
          <a:p>
            <a:pPr lvl="1"/>
            <a:r>
              <a:rPr lang="en-US" sz="3600" dirty="0" smtClean="0"/>
              <a:t>A </a:t>
            </a:r>
            <a:r>
              <a:rPr lang="en-US" sz="3600" dirty="0"/>
              <a:t>transaction is assumed to get the database from </a:t>
            </a:r>
            <a:r>
              <a:rPr lang="en-US" sz="3600" dirty="0" smtClean="0"/>
              <a:t>one consistent </a:t>
            </a:r>
            <a:r>
              <a:rPr lang="en-US" sz="3600" dirty="0"/>
              <a:t>state to </a:t>
            </a:r>
            <a:r>
              <a:rPr lang="en-US" sz="3600" dirty="0" smtClean="0"/>
              <a:t>another</a:t>
            </a:r>
          </a:p>
          <a:p>
            <a:pPr lvl="2"/>
            <a:r>
              <a:rPr lang="en-US" sz="3200" dirty="0" smtClean="0"/>
              <a:t>Might be temporarily inconsistent in the middle, but no external viewer sees these inconsistent states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Transaction Management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2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 smtClean="0"/>
              <a:t>A transaction manager </a:t>
            </a:r>
            <a:r>
              <a:rPr lang="en-US" sz="4000" dirty="0"/>
              <a:t>should ensure 4 key properties</a:t>
            </a:r>
          </a:p>
          <a:p>
            <a:pPr lvl="1"/>
            <a:r>
              <a:rPr lang="en-US" sz="3600" b="1" dirty="0">
                <a:solidFill>
                  <a:srgbClr val="FF0000"/>
                </a:solidFill>
              </a:rPr>
              <a:t>A</a:t>
            </a:r>
            <a:r>
              <a:rPr lang="en-US" sz="3600" b="1" dirty="0"/>
              <a:t>tomicity</a:t>
            </a:r>
          </a:p>
          <a:p>
            <a:pPr lvl="2"/>
            <a:r>
              <a:rPr lang="en-US" sz="3200" dirty="0" smtClean="0"/>
              <a:t>A </a:t>
            </a:r>
            <a:r>
              <a:rPr lang="en-US" sz="3200" dirty="0"/>
              <a:t>transaction should be </a:t>
            </a:r>
            <a:r>
              <a:rPr lang="en-US" sz="3200" dirty="0" smtClean="0"/>
              <a:t>indivisible (all </a:t>
            </a:r>
            <a:r>
              <a:rPr lang="en-US" sz="3200" dirty="0"/>
              <a:t>or </a:t>
            </a:r>
            <a:r>
              <a:rPr lang="en-US" sz="3200" dirty="0" smtClean="0"/>
              <a:t>nothing)</a:t>
            </a:r>
            <a:endParaRPr lang="en-US" sz="3200" dirty="0"/>
          </a:p>
          <a:p>
            <a:pPr lvl="1"/>
            <a:r>
              <a:rPr lang="en-US" sz="3600" b="1" dirty="0">
                <a:solidFill>
                  <a:srgbClr val="FF0000"/>
                </a:solidFill>
              </a:rPr>
              <a:t>C</a:t>
            </a:r>
            <a:r>
              <a:rPr lang="en-US" sz="3600" b="1" dirty="0"/>
              <a:t>onsistency</a:t>
            </a:r>
          </a:p>
          <a:p>
            <a:pPr lvl="2"/>
            <a:r>
              <a:rPr lang="en-US" sz="3200" dirty="0" smtClean="0"/>
              <a:t>Database </a:t>
            </a:r>
            <a:r>
              <a:rPr lang="en-US" sz="3200" dirty="0"/>
              <a:t>should not become inconsistent in the end</a:t>
            </a:r>
          </a:p>
          <a:p>
            <a:pPr lvl="1"/>
            <a:r>
              <a:rPr lang="en-US" sz="3600" b="1" dirty="0">
                <a:solidFill>
                  <a:srgbClr val="FF0000"/>
                </a:solidFill>
              </a:rPr>
              <a:t>I</a:t>
            </a:r>
            <a:r>
              <a:rPr lang="en-US" sz="3600" b="1" dirty="0"/>
              <a:t>solation</a:t>
            </a:r>
          </a:p>
          <a:p>
            <a:pPr lvl="2"/>
            <a:r>
              <a:rPr lang="en-US" sz="3200" dirty="0" smtClean="0"/>
              <a:t>A </a:t>
            </a:r>
            <a:r>
              <a:rPr lang="en-US" sz="3200" dirty="0"/>
              <a:t>transaction should not worry about or interact </a:t>
            </a:r>
            <a:r>
              <a:rPr lang="en-US" sz="3200" dirty="0" smtClean="0"/>
              <a:t>with other concurrent </a:t>
            </a:r>
            <a:r>
              <a:rPr lang="en-US" sz="3200" dirty="0"/>
              <a:t>transactions on the DBMS</a:t>
            </a:r>
          </a:p>
          <a:p>
            <a:pPr lvl="1"/>
            <a:r>
              <a:rPr lang="en-US" sz="3600" b="1" dirty="0">
                <a:solidFill>
                  <a:srgbClr val="FF0000"/>
                </a:solidFill>
              </a:rPr>
              <a:t>D</a:t>
            </a:r>
            <a:r>
              <a:rPr lang="en-US" sz="3600" b="1" dirty="0"/>
              <a:t>urability</a:t>
            </a:r>
          </a:p>
          <a:p>
            <a:pPr lvl="2"/>
            <a:r>
              <a:rPr lang="en-US" sz="3200" dirty="0" smtClean="0"/>
              <a:t>All </a:t>
            </a:r>
            <a:r>
              <a:rPr lang="en-US" sz="3200" dirty="0"/>
              <a:t>changes of a </a:t>
            </a:r>
            <a:r>
              <a:rPr lang="en-US" sz="3200" dirty="0" smtClean="0"/>
              <a:t>“committed</a:t>
            </a:r>
            <a:r>
              <a:rPr lang="en-US" sz="3200" dirty="0"/>
              <a:t>” transaction must </a:t>
            </a:r>
            <a:r>
              <a:rPr lang="en-US" sz="3200" dirty="0" smtClean="0"/>
              <a:t>persist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ACID Properties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66593" y="1898865"/>
            <a:ext cx="4066914" cy="430887"/>
          </a:xfrm>
          <a:prstGeom prst="rect">
            <a:avLst/>
          </a:prstGeom>
          <a:solidFill>
            <a:srgbClr val="FAD0C5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200" b="1" dirty="0" smtClean="0">
                <a:solidFill>
                  <a:srgbClr val="5794FF"/>
                </a:solidFill>
                <a:latin typeface="Linux Libertine" charset="0"/>
                <a:ea typeface="Linux Libertine" charset="0"/>
                <a:cs typeface="Linux Libertine" charset="0"/>
              </a:rPr>
              <a:t>Logging</a:t>
            </a:r>
            <a:r>
              <a:rPr lang="en-US" sz="2200" b="1" dirty="0" smtClean="0">
                <a:solidFill>
                  <a:schemeClr val="accent1"/>
                </a:solidFill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2200" dirty="0">
                <a:latin typeface="Linux Libertine" charset="0"/>
                <a:ea typeface="Linux Libertine" charset="0"/>
                <a:cs typeface="Linux Libertine" charset="0"/>
              </a:rPr>
              <a:t>and </a:t>
            </a:r>
            <a:r>
              <a:rPr lang="en-US" sz="2200" b="1" dirty="0">
                <a:solidFill>
                  <a:srgbClr val="5794FF"/>
                </a:solidFill>
                <a:latin typeface="Linux Libertine" charset="0"/>
                <a:ea typeface="Linux Libertine" charset="0"/>
                <a:cs typeface="Linux Libertine" charset="0"/>
              </a:rPr>
              <a:t>Recovery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66593" y="2806434"/>
            <a:ext cx="4066914" cy="430887"/>
          </a:xfrm>
          <a:prstGeom prst="rect">
            <a:avLst/>
          </a:prstGeom>
          <a:solidFill>
            <a:srgbClr val="FAD0C5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200" dirty="0">
                <a:latin typeface="Linux Libertine" charset="0"/>
                <a:ea typeface="Linux Libertine" charset="0"/>
                <a:cs typeface="Linux Libertine" charset="0"/>
              </a:rPr>
              <a:t>App </a:t>
            </a:r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semantics and </a:t>
            </a:r>
            <a:r>
              <a:rPr lang="en-US" sz="2200" b="1" dirty="0" smtClean="0">
                <a:solidFill>
                  <a:srgbClr val="5794FF"/>
                </a:solidFill>
                <a:latin typeface="Linux Libertine" charset="0"/>
                <a:ea typeface="Linux Libertine" charset="0"/>
                <a:cs typeface="Linux Libertine" charset="0"/>
              </a:rPr>
              <a:t>Schedules</a:t>
            </a:r>
            <a:endParaRPr lang="en-US" sz="2200" b="1" dirty="0">
              <a:solidFill>
                <a:srgbClr val="5794FF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6593" y="3714003"/>
            <a:ext cx="4066914" cy="430887"/>
          </a:xfrm>
          <a:prstGeom prst="rect">
            <a:avLst/>
          </a:prstGeom>
          <a:solidFill>
            <a:srgbClr val="FAD0C5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200" b="1" dirty="0" smtClean="0">
                <a:solidFill>
                  <a:srgbClr val="5794FF"/>
                </a:solidFill>
                <a:latin typeface="Linux Libertine" charset="0"/>
                <a:ea typeface="Linux Libertine" charset="0"/>
                <a:cs typeface="Linux Libertine" charset="0"/>
              </a:rPr>
              <a:t>Concurrency </a:t>
            </a:r>
            <a:r>
              <a:rPr lang="en-US" sz="2200" b="1" dirty="0">
                <a:solidFill>
                  <a:srgbClr val="5794FF"/>
                </a:solidFill>
                <a:latin typeface="Linux Libertine" charset="0"/>
                <a:ea typeface="Linux Libertine" charset="0"/>
                <a:cs typeface="Linux Libertine" charset="0"/>
              </a:rPr>
              <a:t>Control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66593" y="4942717"/>
            <a:ext cx="4066914" cy="430887"/>
          </a:xfrm>
          <a:prstGeom prst="rect">
            <a:avLst/>
          </a:prstGeom>
          <a:solidFill>
            <a:srgbClr val="FAD0C5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200" b="1" dirty="0" smtClean="0">
                <a:solidFill>
                  <a:srgbClr val="5794FF"/>
                </a:solidFill>
                <a:latin typeface="Linux Libertine" charset="0"/>
                <a:ea typeface="Linux Libertine" charset="0"/>
                <a:cs typeface="Linux Libertine" charset="0"/>
              </a:rPr>
              <a:t>Logging </a:t>
            </a:r>
            <a:r>
              <a:rPr lang="en-US" sz="2200" dirty="0">
                <a:latin typeface="Linux Libertine" charset="0"/>
                <a:ea typeface="Linux Libertine" charset="0"/>
                <a:cs typeface="Linux Libertine" charset="0"/>
              </a:rPr>
              <a:t>and </a:t>
            </a:r>
            <a:r>
              <a:rPr lang="en-US" sz="2200" b="1" dirty="0">
                <a:solidFill>
                  <a:srgbClr val="5794FF"/>
                </a:solidFill>
                <a:latin typeface="Linux Libertine" charset="0"/>
                <a:ea typeface="Linux Libertine" charset="0"/>
                <a:cs typeface="Linux Libertine" charset="0"/>
              </a:rPr>
              <a:t>Recovery</a:t>
            </a:r>
          </a:p>
        </p:txBody>
      </p:sp>
    </p:spTree>
    <p:extLst>
      <p:ext uri="{BB962C8B-B14F-4D97-AF65-F5344CB8AC3E}">
        <p14:creationId xmlns:p14="http://schemas.microsoft.com/office/powerpoint/2010/main" val="317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37434" y="1387367"/>
            <a:ext cx="5045055" cy="49689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Clr>
                <a:schemeClr val="tx1"/>
              </a:buClr>
              <a:buFont typeface="Arial" charset="0"/>
              <a:buChar char="•"/>
            </a:pPr>
            <a:r>
              <a:rPr lang="en-US" sz="3600" dirty="0" smtClean="0">
                <a:latin typeface="Linux Libertine" charset="0"/>
                <a:ea typeface="Linux Libertine" charset="0"/>
                <a:cs typeface="Linux Libertine" charset="0"/>
              </a:rPr>
              <a:t>Tell us how to </a:t>
            </a:r>
            <a:r>
              <a:rPr lang="en-US" sz="3600" i="1" dirty="0" smtClean="0">
                <a:latin typeface="Linux Libertine" charset="0"/>
                <a:ea typeface="Linux Libertine" charset="0"/>
                <a:cs typeface="Linux Libertine" charset="0"/>
              </a:rPr>
              <a:t>interleave</a:t>
            </a:r>
            <a:r>
              <a:rPr lang="en-US" sz="3600" dirty="0" smtClean="0">
                <a:latin typeface="Linux Libertine" charset="0"/>
                <a:ea typeface="Linux Libertine" charset="0"/>
                <a:cs typeface="Linux Libertine" charset="0"/>
              </a:rPr>
              <a:t> concurrent transactions</a:t>
            </a:r>
          </a:p>
          <a:p>
            <a:pPr marL="342900" indent="-342900" algn="l">
              <a:buClr>
                <a:schemeClr val="tx1"/>
              </a:buClr>
              <a:buFont typeface="Arial" charset="0"/>
              <a:buChar char="•"/>
            </a:pPr>
            <a:r>
              <a:rPr lang="en-US" sz="3600" dirty="0" smtClean="0">
                <a:latin typeface="Linux Libertine" charset="0"/>
                <a:ea typeface="Linux Libertine" charset="0"/>
                <a:cs typeface="Linux Libertine" charset="0"/>
              </a:rPr>
              <a:t>Benefits of interleaving</a:t>
            </a:r>
          </a:p>
          <a:p>
            <a:pPr marL="800100" lvl="1" indent="-342900">
              <a:buClr>
                <a:schemeClr val="tx1"/>
              </a:buClr>
              <a:buFont typeface="Arial" charset="0"/>
              <a:buChar char="•"/>
            </a:pPr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Lets us exploits disk/CPU and multi-core parallelism</a:t>
            </a:r>
          </a:p>
          <a:p>
            <a:pPr marL="800100" lvl="1" indent="-342900">
              <a:buClr>
                <a:schemeClr val="tx1"/>
              </a:buClr>
              <a:buFont typeface="Arial" charset="0"/>
              <a:buChar char="•"/>
            </a:pPr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Helps avoid </a:t>
            </a:r>
            <a:r>
              <a:rPr lang="en-US" sz="3200" i="1" dirty="0" smtClean="0">
                <a:latin typeface="Linux Libertine" charset="0"/>
                <a:ea typeface="Linux Libertine" charset="0"/>
                <a:cs typeface="Linux Libertine" charset="0"/>
              </a:rPr>
              <a:t>starvation</a:t>
            </a:r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 of shorter transactions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661239" y="1914964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400" b="1" dirty="0">
                <a:latin typeface="Linux Libertine" charset="0"/>
                <a:ea typeface="Linux Libertine" charset="0"/>
                <a:cs typeface="Linux Libertine" charset="0"/>
              </a:rPr>
              <a:t>T1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388976"/>
              </p:ext>
            </p:extLst>
          </p:nvPr>
        </p:nvGraphicFramePr>
        <p:xfrm>
          <a:off x="5428566" y="2450962"/>
          <a:ext cx="1267604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76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20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</a:t>
                      </a: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20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20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20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7118469" y="1914964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400" b="1" dirty="0">
                <a:latin typeface="Linux Libertine" charset="0"/>
                <a:ea typeface="Linux Libertine" charset="0"/>
                <a:cs typeface="Linux Libertine" charset="0"/>
              </a:rPr>
              <a:t>T2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19266"/>
              </p:ext>
            </p:extLst>
          </p:nvPr>
        </p:nvGraphicFramePr>
        <p:xfrm>
          <a:off x="6885796" y="2450962"/>
          <a:ext cx="1267604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76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920655"/>
              </p:ext>
            </p:extLst>
          </p:nvPr>
        </p:nvGraphicFramePr>
        <p:xfrm>
          <a:off x="9117480" y="1601472"/>
          <a:ext cx="2635132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566"/>
                <a:gridCol w="1317566"/>
              </a:tblGrid>
              <a:tr h="33009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3009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30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20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</a:t>
                      </a: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30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20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30092"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20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30092"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20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30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20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30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20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30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30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20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30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20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30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9355637" y="1068338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400" b="1" dirty="0">
                <a:latin typeface="Linux Libertine" charset="0"/>
                <a:ea typeface="Linux Libertine" charset="0"/>
                <a:cs typeface="Linux Libertine" charset="0"/>
              </a:rPr>
              <a:t>T1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0667625" y="1068338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400" b="1" dirty="0">
                <a:latin typeface="Linux Libertine" charset="0"/>
                <a:ea typeface="Linux Libertine" charset="0"/>
                <a:cs typeface="Linux Libertine" charset="0"/>
              </a:rPr>
              <a:t>T2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5860791" y="1601472"/>
            <a:ext cx="2610928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ts val="4200"/>
              </a:lnSpc>
              <a:buClr>
                <a:srgbClr val="92D050"/>
              </a:buClr>
            </a:pPr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A </a:t>
            </a:r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schedule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8754449" y="1601472"/>
            <a:ext cx="223449" cy="4754880"/>
          </a:xfrm>
          <a:prstGeom prst="downArrow">
            <a:avLst>
              <a:gd name="adj1" fmla="val 50000"/>
              <a:gd name="adj2" fmla="val 2429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 rot="16200000">
            <a:off x="8126177" y="3636012"/>
            <a:ext cx="910326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ts val="4200"/>
              </a:lnSpc>
              <a:buClr>
                <a:srgbClr val="92D050"/>
              </a:buClr>
            </a:pPr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Time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 Transaction Schedules</a:t>
            </a:r>
            <a:endParaRPr lang="en-US" sz="4800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00640" y="3812739"/>
            <a:ext cx="3084142" cy="1015663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A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schedule should preserve the temporal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order of ops </a:t>
            </a:r>
            <a:r>
              <a:rPr lang="en-US" sz="2000">
                <a:latin typeface="Linux Libertine" charset="0"/>
                <a:ea typeface="Linux Libertine" charset="0"/>
                <a:cs typeface="Linux Libertine" charset="0"/>
              </a:rPr>
              <a:t>in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each transaction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4698609" y="1324546"/>
                <a:ext cx="3993234" cy="400110"/>
              </a:xfrm>
              <a:prstGeom prst="rect">
                <a:avLst/>
              </a:prstGeom>
              <a:solidFill>
                <a:srgbClr val="FAE4D7"/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000" dirty="0">
                    <a:latin typeface="Linux Libertine" charset="0"/>
                    <a:ea typeface="Linux Libertine" charset="0"/>
                    <a:cs typeface="Linux Libertine" charset="0"/>
                  </a:rPr>
                  <a:t>Initial stage + schedule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Linux Libertine" charset="0"/>
                        <a:cs typeface="Linux Libertine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Linux Libertine" charset="0"/>
                    <a:ea typeface="Linux Libertine" charset="0"/>
                    <a:cs typeface="Linux Libertine" charset="0"/>
                  </a:rPr>
                  <a:t> final state</a:t>
                </a:r>
                <a:endParaRPr lang="en-US" sz="20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609" y="1324546"/>
                <a:ext cx="3993234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2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uiExpand="1"/>
      <p:bldP spid="12" grpId="0" uiExpand="1"/>
      <p:bldP spid="16" grpId="0" uiExpand="1"/>
      <p:bldP spid="17" grpId="0" uiExpand="1"/>
      <p:bldP spid="18" grpId="0" uiExpand="1"/>
      <p:bldP spid="3" grpId="0" uiExpand="1" animBg="1"/>
      <p:bldP spid="20" grpId="0" uiExpand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37433" y="1387366"/>
            <a:ext cx="8204952" cy="48767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Clr>
                <a:schemeClr val="tx1"/>
              </a:buClr>
              <a:buFont typeface="Arial" charset="0"/>
              <a:buChar char="•"/>
            </a:pPr>
            <a:r>
              <a:rPr lang="en-US" sz="4000" i="1" dirty="0">
                <a:latin typeface="Linux Libertine" charset="0"/>
                <a:ea typeface="Linux Libertine" charset="0"/>
                <a:cs typeface="Linux Libertine" charset="0"/>
              </a:rPr>
              <a:t>Complete </a:t>
            </a:r>
            <a:r>
              <a:rPr lang="en-US" sz="4000" dirty="0" smtClean="0">
                <a:latin typeface="Linux Libertine" charset="0"/>
                <a:ea typeface="Linux Libertine" charset="0"/>
                <a:cs typeface="Linux Libertine" charset="0"/>
              </a:rPr>
              <a:t>schedule</a:t>
            </a:r>
            <a:endParaRPr lang="en-US" sz="4000" dirty="0">
              <a:latin typeface="Linux Libertine" charset="0"/>
              <a:ea typeface="Linux Libertine" charset="0"/>
              <a:cs typeface="Linux Libertine" charset="0"/>
            </a:endParaRPr>
          </a:p>
          <a:p>
            <a:pPr marL="800100" lvl="1" indent="-342900">
              <a:buClr>
                <a:schemeClr val="tx1"/>
              </a:buClr>
              <a:buFont typeface="Arial" charset="0"/>
              <a:buChar char="•"/>
            </a:pPr>
            <a:r>
              <a:rPr lang="en-US" sz="3600" dirty="0" smtClean="0">
                <a:latin typeface="Linux Libertine" charset="0"/>
                <a:ea typeface="Linux Libertine" charset="0"/>
                <a:cs typeface="Linux Libertine" charset="0"/>
              </a:rPr>
              <a:t>Each </a:t>
            </a:r>
            <a:r>
              <a:rPr lang="en-US" sz="3600" dirty="0">
                <a:latin typeface="Linux Libertine" charset="0"/>
                <a:ea typeface="Linux Libertine" charset="0"/>
                <a:cs typeface="Linux Libertine" charset="0"/>
              </a:rPr>
              <a:t>transaction ends with either </a:t>
            </a:r>
            <a:r>
              <a:rPr lang="en-US" sz="3600" dirty="0" smtClean="0">
                <a:latin typeface="Linux Libertine" charset="0"/>
                <a:ea typeface="Linux Libertine" charset="0"/>
                <a:cs typeface="Linux Libertine" charset="0"/>
              </a:rPr>
              <a:t>a commit </a:t>
            </a:r>
            <a:r>
              <a:rPr lang="en-US" sz="3600" dirty="0">
                <a:latin typeface="Linux Libertine" charset="0"/>
                <a:ea typeface="Linux Libertine" charset="0"/>
                <a:cs typeface="Linux Libertine" charset="0"/>
              </a:rPr>
              <a:t>or an a</a:t>
            </a:r>
            <a:r>
              <a:rPr lang="en-US" sz="3600" dirty="0" smtClean="0">
                <a:latin typeface="Linux Libertine" charset="0"/>
                <a:ea typeface="Linux Libertine" charset="0"/>
                <a:cs typeface="Linux Libertine" charset="0"/>
              </a:rPr>
              <a:t>bort</a:t>
            </a:r>
            <a:endParaRPr lang="en-US" sz="3600" dirty="0">
              <a:latin typeface="Linux Libertine" charset="0"/>
              <a:ea typeface="Linux Libertine" charset="0"/>
              <a:cs typeface="Linux Libertine" charset="0"/>
            </a:endParaRPr>
          </a:p>
          <a:p>
            <a:pPr marL="342900" indent="-342900" algn="l">
              <a:buClr>
                <a:schemeClr val="tx1"/>
              </a:buClr>
              <a:buFont typeface="Arial" charset="0"/>
              <a:buChar char="•"/>
            </a:pPr>
            <a:r>
              <a:rPr lang="en-US" sz="4000" i="1" dirty="0">
                <a:latin typeface="Linux Libertine" charset="0"/>
                <a:ea typeface="Linux Libertine" charset="0"/>
                <a:cs typeface="Linux Libertine" charset="0"/>
              </a:rPr>
              <a:t>Serial </a:t>
            </a:r>
            <a:r>
              <a:rPr lang="en-US" sz="4000" dirty="0" smtClean="0">
                <a:latin typeface="Linux Libertine" charset="0"/>
                <a:ea typeface="Linux Libertine" charset="0"/>
                <a:cs typeface="Linux Libertine" charset="0"/>
              </a:rPr>
              <a:t>schedule</a:t>
            </a:r>
            <a:endParaRPr lang="en-US" sz="4000" dirty="0">
              <a:latin typeface="Linux Libertine" charset="0"/>
              <a:ea typeface="Linux Libertine" charset="0"/>
              <a:cs typeface="Linux Libertine" charset="0"/>
            </a:endParaRPr>
          </a:p>
          <a:p>
            <a:pPr marL="800100" lvl="1" indent="-342900">
              <a:buClr>
                <a:schemeClr val="tx1"/>
              </a:buClr>
              <a:buFont typeface="Arial" charset="0"/>
              <a:buChar char="•"/>
            </a:pPr>
            <a:r>
              <a:rPr lang="en-US" sz="3600" dirty="0" smtClean="0">
                <a:latin typeface="Linux Libertine" charset="0"/>
                <a:ea typeface="Linux Libertine" charset="0"/>
                <a:cs typeface="Linux Libertine" charset="0"/>
              </a:rPr>
              <a:t>No </a:t>
            </a:r>
            <a:r>
              <a:rPr lang="en-US" sz="3600" dirty="0">
                <a:latin typeface="Linux Libertine" charset="0"/>
                <a:ea typeface="Linux Libertine" charset="0"/>
                <a:cs typeface="Linux Libertine" charset="0"/>
              </a:rPr>
              <a:t>interleaving of ops </a:t>
            </a:r>
            <a:r>
              <a:rPr lang="en-US" sz="3600" dirty="0" smtClean="0">
                <a:latin typeface="Linux Libertine" charset="0"/>
                <a:ea typeface="Linux Libertine" charset="0"/>
                <a:cs typeface="Linux Libertine" charset="0"/>
              </a:rPr>
              <a:t>from different transactions</a:t>
            </a:r>
            <a:endParaRPr lang="en-US" sz="36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 Transaction </a:t>
            </a:r>
            <a:r>
              <a:rPr lang="en-US" sz="4800" dirty="0" smtClean="0"/>
              <a:t>Schedules (Cont.)</a:t>
            </a:r>
            <a:endParaRPr lang="en-US" sz="4800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82614"/>
              </p:ext>
            </p:extLst>
          </p:nvPr>
        </p:nvGraphicFramePr>
        <p:xfrm>
          <a:off x="8876757" y="1749191"/>
          <a:ext cx="2635132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566"/>
                <a:gridCol w="131756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itle 1"/>
          <p:cNvSpPr txBox="1">
            <a:spLocks/>
          </p:cNvSpPr>
          <p:nvPr/>
        </p:nvSpPr>
        <p:spPr>
          <a:xfrm>
            <a:off x="9105358" y="1139591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T1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10476958" y="1139591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T2</a:t>
            </a:r>
          </a:p>
        </p:txBody>
      </p:sp>
      <p:sp>
        <p:nvSpPr>
          <p:cNvPr id="26" name="Flowchart: Process 3"/>
          <p:cNvSpPr/>
          <p:nvPr/>
        </p:nvSpPr>
        <p:spPr>
          <a:xfrm>
            <a:off x="8875059" y="4671301"/>
            <a:ext cx="1315743" cy="368242"/>
          </a:xfrm>
          <a:prstGeom prst="flowChartProcess">
            <a:avLst/>
          </a:prstGeom>
          <a:solidFill>
            <a:srgbClr val="F7FE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Linux Libertine" charset="0"/>
                <a:ea typeface="Linux Libertine" charset="0"/>
                <a:cs typeface="Linux Libertine" charset="0"/>
              </a:rPr>
              <a:t>Abort</a:t>
            </a:r>
            <a:endParaRPr lang="en-US" sz="2000" dirty="0">
              <a:solidFill>
                <a:srgbClr val="FF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147999"/>
              </p:ext>
            </p:extLst>
          </p:nvPr>
        </p:nvGraphicFramePr>
        <p:xfrm>
          <a:off x="8876757" y="1749191"/>
          <a:ext cx="2635132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566"/>
                <a:gridCol w="131756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itle 1"/>
              <p:cNvSpPr txBox="1">
                <a:spLocks/>
              </p:cNvSpPr>
              <p:nvPr/>
            </p:nvSpPr>
            <p:spPr>
              <a:xfrm>
                <a:off x="6334726" y="4939368"/>
                <a:ext cx="2770632" cy="112395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ts val="4200"/>
                  </a:lnSpc>
                  <a:buClr>
                    <a:srgbClr val="92D050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Serial schedule</a:t>
                </a:r>
              </a:p>
              <a:p>
                <a:pPr>
                  <a:lnSpc>
                    <a:spcPts val="4200"/>
                  </a:lnSpc>
                  <a:buClr>
                    <a:srgbClr val="92D050"/>
                  </a:buClr>
                </a:pPr>
                <a:r>
                  <a:rPr lang="en-US" sz="2400" dirty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T1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 T2</a:t>
                </a:r>
              </a:p>
            </p:txBody>
          </p:sp>
        </mc:Choice>
        <mc:Fallback>
          <p:sp>
            <p:nvSpPr>
              <p:cNvPr id="2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726" y="4939368"/>
                <a:ext cx="2770632" cy="1123950"/>
              </a:xfrm>
              <a:prstGeom prst="rect">
                <a:avLst/>
              </a:prstGeom>
              <a:blipFill rotWithShape="0">
                <a:blip r:embed="rId2"/>
                <a:stretch>
                  <a:fillRect b="-10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691877"/>
              </p:ext>
            </p:extLst>
          </p:nvPr>
        </p:nvGraphicFramePr>
        <p:xfrm>
          <a:off x="8876757" y="1749191"/>
          <a:ext cx="2635132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566"/>
                <a:gridCol w="1317566"/>
              </a:tblGrid>
              <a:tr h="229799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229799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229799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229799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229799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229799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2297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2297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2297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2297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2297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2297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itle 1"/>
              <p:cNvSpPr txBox="1">
                <a:spLocks/>
              </p:cNvSpPr>
              <p:nvPr/>
            </p:nvSpPr>
            <p:spPr>
              <a:xfrm>
                <a:off x="6334726" y="4939368"/>
                <a:ext cx="2770632" cy="112395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ts val="4200"/>
                  </a:lnSpc>
                  <a:buClr>
                    <a:srgbClr val="92D050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Serial schedule</a:t>
                </a:r>
              </a:p>
              <a:p>
                <a:pPr>
                  <a:lnSpc>
                    <a:spcPts val="4200"/>
                  </a:lnSpc>
                  <a:buClr>
                    <a:srgbClr val="92D050"/>
                  </a:buClr>
                </a:pPr>
                <a:r>
                  <a:rPr lang="en-US" sz="2400" dirty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T2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 T1</a:t>
                </a:r>
              </a:p>
            </p:txBody>
          </p:sp>
        </mc:Choice>
        <mc:Fallback>
          <p:sp>
            <p:nvSpPr>
              <p:cNvPr id="3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726" y="4939368"/>
                <a:ext cx="2770632" cy="1123950"/>
              </a:xfrm>
              <a:prstGeom prst="rect">
                <a:avLst/>
              </a:prstGeom>
              <a:blipFill rotWithShape="0">
                <a:blip r:embed="rId3"/>
                <a:stretch>
                  <a:fillRect b="-10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893559" y="4879170"/>
            <a:ext cx="5441167" cy="138499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>
                <a:latin typeface="Linux Libertine" charset="0"/>
                <a:ea typeface="Linux Libertine" charset="0"/>
                <a:cs typeface="Linux Libertine" charset="0"/>
              </a:rPr>
              <a:t>Any serial schedule is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considered </a:t>
            </a:r>
            <a:r>
              <a:rPr lang="en-US" sz="2800" i="1" dirty="0" smtClean="0">
                <a:latin typeface="Linux Libertine" charset="0"/>
                <a:ea typeface="Linux Libertine" charset="0"/>
                <a:cs typeface="Linux Libertine" charset="0"/>
              </a:rPr>
              <a:t>acceptable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, </a:t>
            </a:r>
            <a:r>
              <a:rPr lang="en-US" sz="2800" dirty="0">
                <a:latin typeface="Linux Libertine" charset="0"/>
                <a:ea typeface="Linux Libertine" charset="0"/>
                <a:cs typeface="Linux Libertine" charset="0"/>
              </a:rPr>
              <a:t>even if they end up with different database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states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46573" y="4404067"/>
            <a:ext cx="4698853" cy="40011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A sensible, consistent and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isolated schedule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06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23" grpId="0"/>
      <p:bldP spid="25" grpId="0"/>
      <p:bldP spid="26" grpId="0" animBg="1"/>
      <p:bldP spid="26" grpId="1" animBg="1"/>
      <p:bldP spid="28" grpId="0"/>
      <p:bldP spid="30" grpId="0"/>
      <p:bldP spid="32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 Transaction </a:t>
            </a:r>
            <a:r>
              <a:rPr lang="en-US" sz="4800" dirty="0" smtClean="0"/>
              <a:t>Schedules (Cont.)</a:t>
            </a:r>
            <a:endParaRPr lang="en-US" sz="4800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059337"/>
              </p:ext>
            </p:extLst>
          </p:nvPr>
        </p:nvGraphicFramePr>
        <p:xfrm>
          <a:off x="7976308" y="1773382"/>
          <a:ext cx="2635132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566"/>
                <a:gridCol w="131756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itle 1"/>
          <p:cNvSpPr txBox="1">
            <a:spLocks/>
          </p:cNvSpPr>
          <p:nvPr/>
        </p:nvSpPr>
        <p:spPr>
          <a:xfrm>
            <a:off x="8204909" y="1163782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T1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9576509" y="1163782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22695" y="3975362"/>
            <a:ext cx="4863331" cy="95410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>
                <a:latin typeface="Linux Libertine" charset="0"/>
                <a:ea typeface="Linux Libertine" charset="0"/>
                <a:cs typeface="Linux Libertine" charset="0"/>
              </a:rPr>
              <a:t>“Bad” schedules like this could lead </a:t>
            </a:r>
            <a:r>
              <a:rPr lang="en-US" sz="2800">
                <a:latin typeface="Linux Libertine" charset="0"/>
                <a:ea typeface="Linux Libertine" charset="0"/>
                <a:cs typeface="Linux Libertine" charset="0"/>
              </a:rPr>
              <a:t>to </a:t>
            </a:r>
            <a:r>
              <a:rPr lang="en-US" sz="2800" smtClean="0">
                <a:latin typeface="Linux Libertine" charset="0"/>
                <a:ea typeface="Linux Libertine" charset="0"/>
                <a:cs typeface="Linux Libertine" charset="0"/>
              </a:rPr>
              <a:t>inconsistent states</a:t>
            </a:r>
            <a:endParaRPr lang="en-US" sz="28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10818" y="1979485"/>
            <a:ext cx="3140945" cy="954107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What is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wrong with </a:t>
            </a:r>
            <a:r>
              <a:rPr lang="en-US" sz="2800" smtClean="0">
                <a:latin typeface="Linux Libertine" charset="0"/>
                <a:ea typeface="Linux Libertine" charset="0"/>
                <a:cs typeface="Linux Libertine" charset="0"/>
              </a:rPr>
              <a:t>this schedule?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89501" y="3192867"/>
            <a:ext cx="429652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b="1" dirty="0" smtClean="0">
                <a:latin typeface="Linux Libertine" charset="0"/>
                <a:ea typeface="Linux Libertine" charset="0"/>
                <a:cs typeface="Linux Libertine" charset="0"/>
              </a:rPr>
              <a:t>A</a:t>
            </a:r>
            <a:r>
              <a:rPr lang="en-US" sz="2800" b="1" smtClean="0">
                <a:latin typeface="Linux Libertine" charset="0"/>
                <a:ea typeface="Linux Libertine" charset="0"/>
                <a:cs typeface="Linux Libertine" charset="0"/>
              </a:rPr>
              <a:t>:</a:t>
            </a:r>
            <a:r>
              <a:rPr lang="en-US" sz="2800" smtClean="0"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2800" smtClean="0">
                <a:latin typeface="Linux Libertine" charset="0"/>
                <a:ea typeface="Linux Libertine" charset="0"/>
                <a:cs typeface="Linux Libertine" charset="0"/>
              </a:rPr>
              <a:t>Update of A by T2 is lost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" name="Arc 1"/>
          <p:cNvSpPr/>
          <p:nvPr/>
        </p:nvSpPr>
        <p:spPr>
          <a:xfrm flipH="1">
            <a:off x="8642384" y="3406854"/>
            <a:ext cx="1736381" cy="706426"/>
          </a:xfrm>
          <a:prstGeom prst="arc">
            <a:avLst>
              <a:gd name="adj1" fmla="val 15987549"/>
              <a:gd name="adj2" fmla="val 21196985"/>
            </a:avLst>
          </a:prstGeom>
          <a:ln w="44450">
            <a:solidFill>
              <a:srgbClr val="C0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44858" y="5188744"/>
            <a:ext cx="5441167" cy="52322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What is </a:t>
            </a:r>
            <a:r>
              <a:rPr lang="en-US" sz="2800" smtClean="0">
                <a:latin typeface="Linux Libertine" charset="0"/>
                <a:ea typeface="Linux Libertine" charset="0"/>
                <a:cs typeface="Linux Libertine" charset="0"/>
              </a:rPr>
              <a:t>an acceptable schedule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?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21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5" grpId="0" animBg="1"/>
      <p:bldP spid="16" grpId="0" animBg="1"/>
      <p:bldP spid="2" grpId="0" animBg="1"/>
      <p:bldP spid="2" grpId="1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40"/>
          </a:xfrm>
        </p:spPr>
        <p:txBody>
          <a:bodyPr>
            <a:normAutofit/>
          </a:bodyPr>
          <a:lstStyle/>
          <a:p>
            <a:r>
              <a:rPr lang="en-US" sz="4000" i="1" dirty="0"/>
              <a:t>Equivalence </a:t>
            </a:r>
            <a:r>
              <a:rPr lang="en-US" sz="4000" dirty="0"/>
              <a:t>of </a:t>
            </a:r>
            <a:r>
              <a:rPr lang="en-US" sz="4000" dirty="0" smtClean="0"/>
              <a:t>schedules</a:t>
            </a:r>
            <a:endParaRPr lang="en-US" sz="4000" dirty="0"/>
          </a:p>
          <a:p>
            <a:pPr lvl="1"/>
            <a:r>
              <a:rPr lang="en-US" sz="3600" dirty="0" smtClean="0"/>
              <a:t>Two </a:t>
            </a:r>
            <a:r>
              <a:rPr lang="en-US" sz="3600" dirty="0"/>
              <a:t>schedules are equivalent </a:t>
            </a:r>
            <a:r>
              <a:rPr lang="en-US" sz="3600" dirty="0" err="1"/>
              <a:t>iff</a:t>
            </a:r>
            <a:r>
              <a:rPr lang="en-US" sz="3600" dirty="0"/>
              <a:t> </a:t>
            </a:r>
            <a:r>
              <a:rPr lang="en-US" sz="3600" dirty="0" smtClean="0"/>
              <a:t>for any starting state of the database, the effect of them are the same; i.e. they lead the database to </a:t>
            </a:r>
            <a:r>
              <a:rPr lang="en-US" sz="3600" dirty="0"/>
              <a:t>the same end </a:t>
            </a:r>
            <a:r>
              <a:rPr lang="en-US" sz="3600" dirty="0" smtClean="0"/>
              <a:t>state</a:t>
            </a:r>
            <a:endParaRPr lang="en-US" sz="3600" dirty="0"/>
          </a:p>
          <a:p>
            <a:r>
              <a:rPr lang="en-US" sz="4000" i="1" dirty="0"/>
              <a:t>Serializable </a:t>
            </a:r>
            <a:r>
              <a:rPr lang="en-US" sz="4000" dirty="0" smtClean="0"/>
              <a:t>schedule</a:t>
            </a:r>
            <a:endParaRPr lang="en-US" sz="4000" dirty="0"/>
          </a:p>
          <a:p>
            <a:pPr lvl="1"/>
            <a:r>
              <a:rPr lang="en-US" sz="3600" dirty="0" smtClean="0"/>
              <a:t>A </a:t>
            </a:r>
            <a:r>
              <a:rPr lang="en-US" sz="3600" dirty="0"/>
              <a:t>schedule that is equivalent to </a:t>
            </a:r>
            <a:r>
              <a:rPr lang="en-US" sz="3600" i="1" dirty="0"/>
              <a:t>some</a:t>
            </a:r>
            <a:r>
              <a:rPr lang="en-US" sz="3600" dirty="0"/>
              <a:t> complete </a:t>
            </a:r>
            <a:r>
              <a:rPr lang="en-US" sz="3600" dirty="0" smtClean="0"/>
              <a:t>serial schedule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err="1" smtClean="0"/>
              <a:t>Serializability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28052" y="5199252"/>
            <a:ext cx="6791529" cy="58477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Do NOT confuse serial </a:t>
            </a:r>
            <a:r>
              <a:rPr lang="en-US" sz="3200" smtClean="0">
                <a:latin typeface="Linux Libertine" charset="0"/>
                <a:ea typeface="Linux Libertine" charset="0"/>
                <a:cs typeface="Linux Libertine" charset="0"/>
              </a:rPr>
              <a:t>and serializable!</a:t>
            </a:r>
            <a:endParaRPr lang="en-US" sz="3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49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err="1" smtClean="0"/>
              <a:t>Serializability</a:t>
            </a:r>
            <a:r>
              <a:rPr lang="en-US" sz="4800" dirty="0" smtClean="0"/>
              <a:t>: Example</a:t>
            </a:r>
            <a:endParaRPr lang="en-US" sz="4800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382275"/>
              </p:ext>
            </p:extLst>
          </p:nvPr>
        </p:nvGraphicFramePr>
        <p:xfrm>
          <a:off x="7976308" y="1773382"/>
          <a:ext cx="2635132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566"/>
                <a:gridCol w="131756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itle 1"/>
          <p:cNvSpPr txBox="1">
            <a:spLocks/>
          </p:cNvSpPr>
          <p:nvPr/>
        </p:nvSpPr>
        <p:spPr>
          <a:xfrm>
            <a:off x="8204909" y="1163782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T1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9576509" y="1163782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90565" y="3236847"/>
            <a:ext cx="4829068" cy="52322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Is this schedule serializable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?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063015" y="4327065"/>
                <a:ext cx="6284169" cy="5232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eaLnBrk="0" hangingPunct="0"/>
                <a:r>
                  <a:rPr lang="en-US" sz="2800" b="1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A:</a:t>
                </a:r>
                <a:r>
                  <a:rPr lang="en-US" sz="28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 </a:t>
                </a:r>
                <a:r>
                  <a:rPr lang="en-US" sz="28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Yes, it is equivalent to T1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Linux Libertine" charset="0"/>
                        <a:cs typeface="Linux Libertine" charset="0"/>
                      </a:rPr>
                      <m:t>→</m:t>
                    </m:r>
                  </m:oMath>
                </a14:m>
                <a:r>
                  <a:rPr lang="en-US" sz="28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 T2 (why?)</a:t>
                </a:r>
                <a:endParaRPr lang="en-US" sz="28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015" y="4327065"/>
                <a:ext cx="6284169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03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err="1" smtClean="0"/>
              <a:t>Serializability</a:t>
            </a:r>
            <a:r>
              <a:rPr lang="en-US" sz="4800" dirty="0"/>
              <a:t>: Example (Cont.)</a:t>
            </a:r>
            <a:endParaRPr lang="en-US" sz="4800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868096"/>
              </p:ext>
            </p:extLst>
          </p:nvPr>
        </p:nvGraphicFramePr>
        <p:xfrm>
          <a:off x="7976308" y="1773382"/>
          <a:ext cx="2635132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566"/>
                <a:gridCol w="131756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itle 1"/>
          <p:cNvSpPr txBox="1">
            <a:spLocks/>
          </p:cNvSpPr>
          <p:nvPr/>
        </p:nvSpPr>
        <p:spPr>
          <a:xfrm>
            <a:off x="8204909" y="1163782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T1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9576509" y="1163782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90565" y="3236847"/>
            <a:ext cx="4829068" cy="52322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Is this schedule serializable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?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063015" y="4327065"/>
                <a:ext cx="6284169" cy="9541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eaLnBrk="0" hangingPunct="0"/>
                <a:r>
                  <a:rPr lang="en-US" sz="2800" b="1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A:</a:t>
                </a:r>
                <a:r>
                  <a:rPr lang="en-US" sz="28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 </a:t>
                </a:r>
                <a:r>
                  <a:rPr lang="en-US" sz="28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Yes, this too is equivalent to T1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Linux Libertine" charset="0"/>
                        <a:cs typeface="Linux Libertine" charset="0"/>
                      </a:rPr>
                      <m:t>→</m:t>
                    </m:r>
                  </m:oMath>
                </a14:m>
                <a:r>
                  <a:rPr lang="en-US" sz="28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 T2 (why?)</a:t>
                </a:r>
                <a:endParaRPr lang="en-US" sz="28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015" y="4327065"/>
                <a:ext cx="6284169" cy="9541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423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err="1"/>
              <a:t>Serializability</a:t>
            </a:r>
            <a:r>
              <a:rPr lang="en-US" sz="4800" dirty="0"/>
              <a:t>: Example (Cont.)</a:t>
            </a:r>
            <a:endParaRPr lang="en-US" sz="4800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059337"/>
              </p:ext>
            </p:extLst>
          </p:nvPr>
        </p:nvGraphicFramePr>
        <p:xfrm>
          <a:off x="7976308" y="1773382"/>
          <a:ext cx="2635132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566"/>
                <a:gridCol w="131756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itle 1"/>
          <p:cNvSpPr txBox="1">
            <a:spLocks/>
          </p:cNvSpPr>
          <p:nvPr/>
        </p:nvSpPr>
        <p:spPr>
          <a:xfrm>
            <a:off x="8204909" y="1163782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T1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9576509" y="1163782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T2</a:t>
            </a:r>
          </a:p>
        </p:txBody>
      </p:sp>
      <p:sp>
        <p:nvSpPr>
          <p:cNvPr id="2" name="Arc 1"/>
          <p:cNvSpPr/>
          <p:nvPr/>
        </p:nvSpPr>
        <p:spPr>
          <a:xfrm flipH="1">
            <a:off x="8642384" y="3406854"/>
            <a:ext cx="1736381" cy="706426"/>
          </a:xfrm>
          <a:prstGeom prst="arc">
            <a:avLst>
              <a:gd name="adj1" fmla="val 15987549"/>
              <a:gd name="adj2" fmla="val 21196985"/>
            </a:avLst>
          </a:prstGeom>
          <a:ln w="44450">
            <a:solidFill>
              <a:srgbClr val="C0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90565" y="3236847"/>
            <a:ext cx="4829068" cy="52322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Is this schedule serializable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?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063015" y="4327065"/>
                <a:ext cx="6284169" cy="9541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eaLnBrk="0" hangingPunct="0"/>
                <a:r>
                  <a:rPr lang="en-US" sz="2800" b="1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A:</a:t>
                </a:r>
                <a:r>
                  <a:rPr lang="en-US" sz="28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 </a:t>
                </a:r>
                <a:r>
                  <a:rPr lang="en-US" sz="28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No, it is not equivalent to T1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Linux Libertine" charset="0"/>
                        <a:cs typeface="Linux Libertine" charset="0"/>
                      </a:rPr>
                      <m:t>→</m:t>
                    </m:r>
                  </m:oMath>
                </a14:m>
                <a:r>
                  <a:rPr lang="en-US" sz="28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 T2 or T1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Linux Libertine" charset="0"/>
                        <a:cs typeface="Linux Libertine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Linux Libertine" charset="0"/>
                    <a:ea typeface="Linux Libertine" charset="0"/>
                    <a:cs typeface="Linux Libertine" charset="0"/>
                  </a:rPr>
                  <a:t> T2 </a:t>
                </a:r>
                <a:r>
                  <a:rPr lang="en-US" sz="28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(why?)</a:t>
                </a:r>
                <a:endParaRPr lang="en-US" sz="28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015" y="4327065"/>
                <a:ext cx="6284169" cy="9541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7101044" y="2883634"/>
            <a:ext cx="1750528" cy="52322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A </a:t>
            </a:r>
            <a:r>
              <a:rPr lang="en-US" sz="2800" i="1" dirty="0" smtClean="0">
                <a:latin typeface="Linux Libertine" charset="0"/>
                <a:ea typeface="Linux Libertine" charset="0"/>
                <a:cs typeface="Linux Libertine" charset="0"/>
              </a:rPr>
              <a:t>conflict</a:t>
            </a:r>
            <a:endParaRPr lang="en-US" sz="2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35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14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331" y="651641"/>
            <a:ext cx="10860734" cy="3406010"/>
          </a:xfrm>
        </p:spPr>
        <p:txBody>
          <a:bodyPr>
            <a:normAutofit/>
          </a:bodyPr>
          <a:lstStyle/>
          <a:p>
            <a:r>
              <a:rPr lang="en-US" sz="8000" dirty="0"/>
              <a:t>Transaction </a:t>
            </a:r>
            <a:r>
              <a:rPr lang="en-US" sz="8000" dirty="0" smtClean="0"/>
              <a:t>Management</a:t>
            </a:r>
            <a:endParaRPr lang="en-US" sz="8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145348" y="4723625"/>
            <a:ext cx="7886700" cy="77172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How to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serve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masses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76894" y="4357637"/>
            <a:ext cx="10842171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1055077" y="2110155"/>
            <a:ext cx="10081846" cy="35254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>
                <a:solidFill>
                  <a:schemeClr val="tx1"/>
                </a:solidFill>
              </a:rPr>
              <a:t>Write-write (WW) conflict</a:t>
            </a:r>
          </a:p>
          <a:p>
            <a:pPr>
              <a:lnSpc>
                <a:spcPct val="150000"/>
              </a:lnSpc>
            </a:pPr>
            <a:r>
              <a:rPr lang="en-US" sz="4000" dirty="0" smtClean="0">
                <a:solidFill>
                  <a:schemeClr val="tx1"/>
                </a:solidFill>
              </a:rPr>
              <a:t>Write-read (WR) conflict</a:t>
            </a:r>
          </a:p>
          <a:p>
            <a:pPr>
              <a:lnSpc>
                <a:spcPct val="150000"/>
              </a:lnSpc>
            </a:pPr>
            <a:r>
              <a:rPr lang="en-US" sz="4000" dirty="0" smtClean="0">
                <a:solidFill>
                  <a:schemeClr val="tx1"/>
                </a:solidFill>
              </a:rPr>
              <a:t>Read-write (RW) conflict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Types of Conflicts among Transactions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7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773383"/>
            <a:ext cx="6797365" cy="4198998"/>
          </a:xfrm>
        </p:spPr>
        <p:txBody>
          <a:bodyPr>
            <a:normAutofit fontScale="92500" lnSpcReduction="10000"/>
          </a:bodyPr>
          <a:lstStyle/>
          <a:p>
            <a:r>
              <a:rPr lang="en-US" sz="4400" dirty="0"/>
              <a:t>T1 overwrites T2’s update without reading the new </a:t>
            </a:r>
            <a:r>
              <a:rPr lang="en-US" sz="4400" dirty="0" smtClean="0"/>
              <a:t>A</a:t>
            </a:r>
          </a:p>
          <a:p>
            <a:r>
              <a:rPr lang="en-US" sz="4400" dirty="0" smtClean="0"/>
              <a:t>Overwriting uncommitted data</a:t>
            </a:r>
          </a:p>
          <a:p>
            <a:r>
              <a:rPr lang="en-US" sz="4400" dirty="0" smtClean="0"/>
              <a:t>Also h</a:t>
            </a:r>
            <a:r>
              <a:rPr lang="en-US" sz="4400" dirty="0" smtClean="0">
                <a:solidFill>
                  <a:schemeClr val="tx1"/>
                </a:solidFill>
              </a:rPr>
              <a:t>appens with </a:t>
            </a:r>
            <a:r>
              <a:rPr lang="en-US" sz="4400" i="1" dirty="0" smtClean="0">
                <a:solidFill>
                  <a:schemeClr val="tx1"/>
                </a:solidFill>
              </a:rPr>
              <a:t>blind writes</a:t>
            </a:r>
          </a:p>
          <a:p>
            <a:pPr lvl="1"/>
            <a:r>
              <a:rPr lang="en-US" sz="4000" dirty="0" smtClean="0"/>
              <a:t>Writing without ever reading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Write-write (WW) </a:t>
            </a:r>
            <a:r>
              <a:rPr lang="en-US" sz="4800" dirty="0" smtClean="0"/>
              <a:t>Conflict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131601"/>
              </p:ext>
            </p:extLst>
          </p:nvPr>
        </p:nvGraphicFramePr>
        <p:xfrm>
          <a:off x="7976308" y="1773382"/>
          <a:ext cx="2635132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566"/>
                <a:gridCol w="131756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Arc 6"/>
          <p:cNvSpPr/>
          <p:nvPr/>
        </p:nvSpPr>
        <p:spPr>
          <a:xfrm flipH="1">
            <a:off x="8642384" y="3406854"/>
            <a:ext cx="1736381" cy="706426"/>
          </a:xfrm>
          <a:prstGeom prst="arc">
            <a:avLst>
              <a:gd name="adj1" fmla="val 15987549"/>
              <a:gd name="adj2" fmla="val 21196985"/>
            </a:avLst>
          </a:prstGeom>
          <a:ln w="44450">
            <a:solidFill>
              <a:srgbClr val="C0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204909" y="1163782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T1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9576509" y="1163782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66512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773383"/>
            <a:ext cx="6797365" cy="419899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T2 uses A and B values based on incomplete commit</a:t>
            </a:r>
          </a:p>
          <a:p>
            <a:pPr lvl="1"/>
            <a:r>
              <a:rPr lang="en-US" sz="3600" dirty="0" smtClean="0">
                <a:solidFill>
                  <a:schemeClr val="tx1"/>
                </a:solidFill>
              </a:rPr>
              <a:t>A is already written by T1, but B is not</a:t>
            </a:r>
          </a:p>
          <a:p>
            <a:r>
              <a:rPr lang="en-US" sz="4000" dirty="0" smtClean="0"/>
              <a:t>Also called </a:t>
            </a:r>
            <a:r>
              <a:rPr lang="en-US" sz="4000" i="1" dirty="0" smtClean="0"/>
              <a:t>inconsistent </a:t>
            </a:r>
            <a:r>
              <a:rPr lang="en-US" sz="4000" i="1" dirty="0"/>
              <a:t>read</a:t>
            </a:r>
            <a:endParaRPr lang="en-US" sz="4000" i="1" dirty="0" smtClean="0">
              <a:solidFill>
                <a:schemeClr val="tx1"/>
              </a:solidFill>
            </a:endParaRPr>
          </a:p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Write-read (WR) Conflict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843261"/>
              </p:ext>
            </p:extLst>
          </p:nvPr>
        </p:nvGraphicFramePr>
        <p:xfrm>
          <a:off x="7976306" y="1773382"/>
          <a:ext cx="2775776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7888"/>
                <a:gridCol w="138788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B=A*B)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8204909" y="1163782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T1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9576509" y="1163782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71017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773383"/>
            <a:ext cx="6797365" cy="419899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T2 uses a value of A written by T1 which is eventually rolled back</a:t>
            </a:r>
          </a:p>
          <a:p>
            <a:r>
              <a:rPr lang="en-US" sz="4000" dirty="0" smtClean="0"/>
              <a:t>Also called </a:t>
            </a:r>
            <a:r>
              <a:rPr lang="en-US" sz="4000" i="1" dirty="0" smtClean="0"/>
              <a:t>dirty </a:t>
            </a:r>
            <a:r>
              <a:rPr lang="en-US" sz="4000" i="1" dirty="0"/>
              <a:t>read</a:t>
            </a:r>
            <a:endParaRPr lang="en-US" sz="4000" i="1" dirty="0" smtClean="0">
              <a:solidFill>
                <a:schemeClr val="tx1"/>
              </a:solidFill>
            </a:endParaRPr>
          </a:p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Write-read (WR) Conflict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837372"/>
              </p:ext>
            </p:extLst>
          </p:nvPr>
        </p:nvGraphicFramePr>
        <p:xfrm>
          <a:off x="7965796" y="2382983"/>
          <a:ext cx="2775776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7888"/>
                <a:gridCol w="138788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(B=2*A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Abort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8194399" y="1773383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T1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9565999" y="1773383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97077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773383"/>
            <a:ext cx="6797365" cy="419899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T1 reads A “consecutively”, but sees two different values</a:t>
            </a:r>
          </a:p>
          <a:p>
            <a:r>
              <a:rPr lang="en-US" sz="4000" dirty="0" smtClean="0"/>
              <a:t>Also called </a:t>
            </a:r>
            <a:r>
              <a:rPr lang="en-US" sz="4000" i="1" dirty="0" smtClean="0"/>
              <a:t>unrepeatable read</a:t>
            </a:r>
          </a:p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Read-write (RW) Conflict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607341"/>
              </p:ext>
            </p:extLst>
          </p:nvPr>
        </p:nvGraphicFramePr>
        <p:xfrm>
          <a:off x="7976306" y="1773382"/>
          <a:ext cx="2775776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7888"/>
                <a:gridCol w="138788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(C=2*A)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(D=3*A)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8204909" y="1163782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T1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9576509" y="1163782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12574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40"/>
          </a:xfrm>
        </p:spPr>
        <p:txBody>
          <a:bodyPr>
            <a:normAutofit fontScale="92500" lnSpcReduction="10000"/>
          </a:bodyPr>
          <a:lstStyle/>
          <a:p>
            <a:r>
              <a:rPr lang="en-US" sz="4000" i="1" dirty="0" err="1"/>
              <a:t>Serializability</a:t>
            </a:r>
            <a:r>
              <a:rPr lang="en-US" sz="4000" dirty="0"/>
              <a:t>: only worry about c</a:t>
            </a:r>
            <a:r>
              <a:rPr lang="en-US" sz="4000" dirty="0" smtClean="0"/>
              <a:t>ommitted </a:t>
            </a:r>
            <a:r>
              <a:rPr lang="en-US" sz="4000" dirty="0"/>
              <a:t>transactions and pretend as if </a:t>
            </a:r>
            <a:r>
              <a:rPr lang="en-US" sz="4000" dirty="0" smtClean="0"/>
              <a:t>aborted </a:t>
            </a:r>
            <a:r>
              <a:rPr lang="en-US" sz="4000" dirty="0"/>
              <a:t>transactions did not even </a:t>
            </a:r>
            <a:r>
              <a:rPr lang="en-US" sz="4000" dirty="0" smtClean="0"/>
              <a:t>happen</a:t>
            </a:r>
            <a:endParaRPr lang="en-US" sz="4000" dirty="0"/>
          </a:p>
          <a:p>
            <a:r>
              <a:rPr lang="en-US" sz="4000" dirty="0"/>
              <a:t>To make the above “illusion” possible, </a:t>
            </a:r>
            <a:r>
              <a:rPr lang="en-US" sz="4000" dirty="0" smtClean="0"/>
              <a:t>two </a:t>
            </a:r>
            <a:r>
              <a:rPr lang="en-US" sz="4000" dirty="0"/>
              <a:t>new issues to deal with if </a:t>
            </a:r>
            <a:r>
              <a:rPr lang="en-US" sz="4000" dirty="0" smtClean="0"/>
              <a:t>aborted </a:t>
            </a:r>
            <a:r>
              <a:rPr lang="en-US" sz="4000" dirty="0"/>
              <a:t>transactions </a:t>
            </a:r>
            <a:r>
              <a:rPr lang="en-US" sz="4000" dirty="0" smtClean="0"/>
              <a:t>present</a:t>
            </a:r>
            <a:endParaRPr lang="en-US" sz="4000" dirty="0"/>
          </a:p>
          <a:p>
            <a:pPr lvl="1"/>
            <a:r>
              <a:rPr lang="en-US" sz="3600" dirty="0"/>
              <a:t>How to </a:t>
            </a:r>
            <a:r>
              <a:rPr lang="en-US" sz="3600" i="1" dirty="0" smtClean="0"/>
              <a:t>undo</a:t>
            </a:r>
            <a:r>
              <a:rPr lang="en-US" sz="3600" dirty="0" smtClean="0"/>
              <a:t> </a:t>
            </a:r>
            <a:r>
              <a:rPr lang="en-US" sz="3600" dirty="0"/>
              <a:t>the effects of </a:t>
            </a:r>
            <a:r>
              <a:rPr lang="en-US" sz="3600" dirty="0" smtClean="0"/>
              <a:t>an aborted </a:t>
            </a:r>
            <a:r>
              <a:rPr lang="en-US" sz="3600" dirty="0"/>
              <a:t>transaction?</a:t>
            </a:r>
          </a:p>
          <a:p>
            <a:pPr lvl="2"/>
            <a:r>
              <a:rPr lang="en-US" sz="3200" dirty="0" smtClean="0"/>
              <a:t>All </a:t>
            </a:r>
            <a:r>
              <a:rPr lang="en-US" sz="3200" dirty="0"/>
              <a:t>changes made by it should be undone</a:t>
            </a:r>
          </a:p>
          <a:p>
            <a:pPr lvl="2"/>
            <a:r>
              <a:rPr lang="en-US" sz="3200" dirty="0" smtClean="0"/>
              <a:t>Use </a:t>
            </a:r>
            <a:r>
              <a:rPr lang="en-US" sz="3200" i="1" dirty="0" smtClean="0"/>
              <a:t>logging </a:t>
            </a:r>
            <a:r>
              <a:rPr lang="en-US" sz="3200" i="1" dirty="0"/>
              <a:t>and </a:t>
            </a:r>
            <a:r>
              <a:rPr lang="en-US" sz="3200" i="1" dirty="0" smtClean="0"/>
              <a:t>recovery </a:t>
            </a:r>
            <a:r>
              <a:rPr lang="en-US" sz="3200" dirty="0" smtClean="0"/>
              <a:t>(later</a:t>
            </a:r>
            <a:r>
              <a:rPr lang="en-US" sz="3200" dirty="0"/>
              <a:t>)</a:t>
            </a:r>
          </a:p>
          <a:p>
            <a:pPr lvl="1"/>
            <a:r>
              <a:rPr lang="en-US" sz="3600" dirty="0"/>
              <a:t>What if some other transactions got </a:t>
            </a:r>
            <a:r>
              <a:rPr lang="en-US" sz="3600" dirty="0" smtClean="0"/>
              <a:t>affected </a:t>
            </a:r>
            <a:r>
              <a:rPr lang="en-US" sz="3600" dirty="0"/>
              <a:t>by it?</a:t>
            </a:r>
          </a:p>
          <a:p>
            <a:pPr lvl="2"/>
            <a:r>
              <a:rPr lang="en-US" sz="3200" dirty="0" smtClean="0"/>
              <a:t>Must </a:t>
            </a:r>
            <a:r>
              <a:rPr lang="en-US" sz="3200" i="1" dirty="0"/>
              <a:t>undo all affected transactions </a:t>
            </a:r>
            <a:r>
              <a:rPr lang="en-US" sz="3200" dirty="0"/>
              <a:t>as </a:t>
            </a:r>
            <a:r>
              <a:rPr lang="en-US" sz="3200" dirty="0" smtClean="0"/>
              <a:t>well</a:t>
            </a: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Dealing with Aborts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7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2203093"/>
            <a:ext cx="7714012" cy="333957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Abort of T1 leads to an abort of T2 (why?)</a:t>
            </a:r>
          </a:p>
          <a:p>
            <a:endParaRPr lang="en-US" sz="4000" dirty="0" smtClean="0"/>
          </a:p>
          <a:p>
            <a:r>
              <a:rPr lang="en-US" sz="4000" dirty="0" smtClean="0"/>
              <a:t>DBMS replaces T2’s commit with an abort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Cascading Aborts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0057"/>
              </p:ext>
            </p:extLst>
          </p:nvPr>
        </p:nvGraphicFramePr>
        <p:xfrm>
          <a:off x="8480802" y="2435535"/>
          <a:ext cx="2775776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7888"/>
                <a:gridCol w="138788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Abort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rgbClr val="FF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8709405" y="1825935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T1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081005" y="1825935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T2</a:t>
            </a:r>
          </a:p>
        </p:txBody>
      </p:sp>
      <p:sp>
        <p:nvSpPr>
          <p:cNvPr id="10" name="Flowchart: Process 67"/>
          <p:cNvSpPr/>
          <p:nvPr/>
        </p:nvSpPr>
        <p:spPr>
          <a:xfrm>
            <a:off x="9964558" y="5019659"/>
            <a:ext cx="1168966" cy="304702"/>
          </a:xfrm>
          <a:prstGeom prst="flowChartProcess">
            <a:avLst/>
          </a:prstGeom>
          <a:solidFill>
            <a:srgbClr val="F7FEF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 smtClean="0">
                <a:solidFill>
                  <a:srgbClr val="FF0000"/>
                </a:solidFill>
                <a:latin typeface="Linux Libertine" charset="0"/>
                <a:ea typeface="Linux Libertine" charset="0"/>
                <a:cs typeface="Linux Libertine" charset="0"/>
              </a:rPr>
              <a:t>Abort</a:t>
            </a:r>
            <a:endParaRPr lang="en-US" dirty="0">
              <a:solidFill>
                <a:srgbClr val="FF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5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7714012" cy="49669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T2 is committed, hence cannot be rolled back</a:t>
            </a:r>
          </a:p>
          <a:p>
            <a:r>
              <a:rPr lang="en-US" sz="4000" dirty="0" smtClean="0"/>
              <a:t>Called </a:t>
            </a:r>
            <a:r>
              <a:rPr lang="en-US" sz="4000" i="1" dirty="0" smtClean="0"/>
              <a:t>unrecoverable schedule</a:t>
            </a:r>
          </a:p>
          <a:p>
            <a:r>
              <a:rPr lang="en-US" sz="4000" i="1" dirty="0"/>
              <a:t>Recoverable schedule</a:t>
            </a:r>
            <a:r>
              <a:rPr lang="en-US" sz="4000" dirty="0"/>
              <a:t>: </a:t>
            </a:r>
            <a:r>
              <a:rPr lang="en-US" sz="4000" dirty="0" smtClean="0"/>
              <a:t>all transactions commit </a:t>
            </a:r>
            <a:r>
              <a:rPr lang="en-US" sz="4000" dirty="0"/>
              <a:t>(if at all) </a:t>
            </a:r>
            <a:r>
              <a:rPr lang="en-US" sz="4000" dirty="0" smtClean="0"/>
              <a:t>only </a:t>
            </a:r>
            <a:r>
              <a:rPr lang="en-US" sz="4000" dirty="0"/>
              <a:t>after all </a:t>
            </a:r>
            <a:r>
              <a:rPr lang="en-US" sz="4000" dirty="0" smtClean="0"/>
              <a:t>other transactions </a:t>
            </a:r>
            <a:r>
              <a:rPr lang="en-US" sz="4000" dirty="0"/>
              <a:t>that supply </a:t>
            </a:r>
            <a:r>
              <a:rPr lang="en-US" sz="4000" dirty="0" smtClean="0"/>
              <a:t>dirty </a:t>
            </a:r>
            <a:r>
              <a:rPr lang="en-US" sz="4000" dirty="0"/>
              <a:t>data </a:t>
            </a:r>
            <a:r>
              <a:rPr lang="en-US" sz="4000" dirty="0" smtClean="0"/>
              <a:t>commit/abort</a:t>
            </a:r>
            <a:endParaRPr lang="en-US" sz="4000" dirty="0"/>
          </a:p>
          <a:p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Cascading Aborts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593424"/>
              </p:ext>
            </p:extLst>
          </p:nvPr>
        </p:nvGraphicFramePr>
        <p:xfrm>
          <a:off x="8480802" y="2435535"/>
          <a:ext cx="2775776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7888"/>
                <a:gridCol w="138788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Abort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8709405" y="1825935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T1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081005" y="1825935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18206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4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Avoid-cascading-aborts </a:t>
            </a:r>
            <a:r>
              <a:rPr lang="en-US" sz="4000" dirty="0"/>
              <a:t>(ACA) </a:t>
            </a:r>
            <a:r>
              <a:rPr lang="en-US" sz="4000" dirty="0" smtClean="0"/>
              <a:t>schedule</a:t>
            </a:r>
            <a:endParaRPr lang="en-US" sz="4000" dirty="0"/>
          </a:p>
          <a:p>
            <a:pPr lvl="1"/>
            <a:r>
              <a:rPr lang="en-US" sz="3600" dirty="0" smtClean="0"/>
              <a:t>No </a:t>
            </a:r>
            <a:r>
              <a:rPr lang="en-US" sz="3600" dirty="0"/>
              <a:t>transaction is allowed to read dirty data, i.e</a:t>
            </a:r>
            <a:r>
              <a:rPr lang="en-US" sz="3600" dirty="0" smtClean="0"/>
              <a:t>. all transactions </a:t>
            </a:r>
            <a:r>
              <a:rPr lang="en-US" sz="3600" dirty="0"/>
              <a:t>read changes of </a:t>
            </a:r>
            <a:r>
              <a:rPr lang="en-US" sz="3600" dirty="0" smtClean="0"/>
              <a:t>committed </a:t>
            </a:r>
            <a:r>
              <a:rPr lang="en-US" sz="3600" dirty="0"/>
              <a:t>transactions only</a:t>
            </a:r>
          </a:p>
          <a:p>
            <a:pPr lvl="1"/>
            <a:r>
              <a:rPr lang="en-US" sz="3600" dirty="0" smtClean="0"/>
              <a:t>Guarantees </a:t>
            </a:r>
            <a:r>
              <a:rPr lang="en-US" sz="3600" dirty="0"/>
              <a:t>that cascading aborts will not arise</a:t>
            </a:r>
          </a:p>
          <a:p>
            <a:pPr lvl="1"/>
            <a:r>
              <a:rPr lang="en-US" sz="3600" dirty="0" smtClean="0"/>
              <a:t>Also </a:t>
            </a:r>
            <a:r>
              <a:rPr lang="en-US" sz="3600" dirty="0"/>
              <a:t>guaranteed to be a </a:t>
            </a:r>
            <a:r>
              <a:rPr lang="en-US" sz="3600" dirty="0" smtClean="0"/>
              <a:t>recoverable schedule</a:t>
            </a:r>
          </a:p>
          <a:p>
            <a:r>
              <a:rPr lang="en-US" sz="4000" dirty="0"/>
              <a:t>A similar issue arises if a transaction overwrites dirty </a:t>
            </a:r>
            <a:r>
              <a:rPr lang="en-US" sz="4000" dirty="0" smtClean="0"/>
              <a:t>data</a:t>
            </a:r>
          </a:p>
          <a:p>
            <a:pPr lvl="1"/>
            <a:r>
              <a:rPr lang="en-US" sz="3600" dirty="0" smtClean="0"/>
              <a:t>Handled </a:t>
            </a:r>
            <a:r>
              <a:rPr lang="en-US" sz="3600" dirty="0"/>
              <a:t>using </a:t>
            </a:r>
            <a:r>
              <a:rPr lang="en-US" sz="3600" i="1" dirty="0" smtClean="0"/>
              <a:t>concurrency control</a:t>
            </a:r>
            <a:endParaRPr lang="en-US" sz="40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Avoiding Cascading Aborts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9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Various mechanisms used by DBMSs to ensure </a:t>
            </a:r>
            <a:r>
              <a:rPr lang="en-US" sz="4000" dirty="0" err="1" smtClean="0"/>
              <a:t>serializability</a:t>
            </a:r>
            <a:r>
              <a:rPr lang="en-US" sz="4000" dirty="0" smtClean="0"/>
              <a:t> and recoverability</a:t>
            </a:r>
          </a:p>
          <a:p>
            <a:r>
              <a:rPr lang="en-US" sz="4000" dirty="0" smtClean="0"/>
              <a:t>Most common mechanism is </a:t>
            </a:r>
            <a:r>
              <a:rPr lang="en-US" sz="4000" i="1" dirty="0" smtClean="0"/>
              <a:t>locking</a:t>
            </a:r>
          </a:p>
          <a:p>
            <a:r>
              <a:rPr lang="en-US" sz="4000" dirty="0"/>
              <a:t>Lock: small bookkeeping object associated with a </a:t>
            </a:r>
            <a:r>
              <a:rPr lang="en-US" sz="4000" dirty="0" smtClean="0"/>
              <a:t>data item </a:t>
            </a:r>
            <a:r>
              <a:rPr lang="en-US" sz="4000" dirty="0"/>
              <a:t>(tuple, attribute, table, etc</a:t>
            </a:r>
            <a:r>
              <a:rPr lang="en-US" sz="4000" dirty="0" smtClean="0"/>
              <a:t>.)</a:t>
            </a:r>
          </a:p>
          <a:p>
            <a:pPr lvl="1"/>
            <a:r>
              <a:rPr lang="en-US" sz="3600" dirty="0" smtClean="0"/>
              <a:t>Managed by </a:t>
            </a:r>
            <a:r>
              <a:rPr lang="en-US" sz="3600" i="1" dirty="0" smtClean="0"/>
              <a:t>lock manager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Concurrency Control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0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nip Single Corner Rectangle 92"/>
          <p:cNvSpPr/>
          <p:nvPr/>
        </p:nvSpPr>
        <p:spPr>
          <a:xfrm>
            <a:off x="4259969" y="5259180"/>
            <a:ext cx="3892195" cy="821916"/>
          </a:xfrm>
          <a:prstGeom prst="snip1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4"/>
            <a:ext cx="11313224" cy="9633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 Detailed DBMS Architecture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34060" y="1869900"/>
            <a:ext cx="2311210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Web Forms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13665" y="1869900"/>
            <a:ext cx="2364668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Application Front Ends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346731" y="1869900"/>
            <a:ext cx="2338553" cy="3468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SQL Interface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157703" y="2355048"/>
            <a:ext cx="1876591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SQL Commands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11401" y="2747290"/>
            <a:ext cx="7373883" cy="2390628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699638" y="2804900"/>
            <a:ext cx="4792720" cy="840091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752273" y="2853044"/>
            <a:ext cx="2322622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Plan Executor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117020" y="2852266"/>
            <a:ext cx="2322622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Parser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752273" y="3245894"/>
            <a:ext cx="2322622" cy="3468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Operator Evaluator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117020" y="3245894"/>
            <a:ext cx="2322622" cy="3468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Optimizer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389545" y="3799249"/>
            <a:ext cx="3412906" cy="3468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File and Access Methods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389545" y="4263811"/>
            <a:ext cx="3412906" cy="3468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Buffer Manager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389545" y="4726381"/>
            <a:ext cx="3412906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Disk Space Manager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180987" y="3709571"/>
            <a:ext cx="1171709" cy="13636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Recovery Manager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669653" y="4422752"/>
            <a:ext cx="1303257" cy="606796"/>
          </a:xfrm>
          <a:prstGeom prst="roundRect">
            <a:avLst>
              <a:gd name="adj" fmla="val 616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Lock Manager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636364" y="3709571"/>
            <a:ext cx="1374647" cy="1363653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Can 24"/>
          <p:cNvSpPr/>
          <p:nvPr/>
        </p:nvSpPr>
        <p:spPr>
          <a:xfrm>
            <a:off x="3972910" y="5361305"/>
            <a:ext cx="4042541" cy="810543"/>
          </a:xfrm>
          <a:prstGeom prst="can">
            <a:avLst>
              <a:gd name="adj" fmla="val 14626"/>
            </a:avLst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039748" y="5448918"/>
            <a:ext cx="1512504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Index Files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409169" y="5839629"/>
            <a:ext cx="1512504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Data Files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069311" y="5593155"/>
            <a:ext cx="1833563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System Catalog</a:t>
            </a:r>
          </a:p>
        </p:txBody>
      </p:sp>
      <p:sp>
        <p:nvSpPr>
          <p:cNvPr id="29" name="Rounded Rectangle 28"/>
          <p:cNvSpPr/>
          <p:nvPr/>
        </p:nvSpPr>
        <p:spPr>
          <a:xfrm rot="5400000">
            <a:off x="7819732" y="5500812"/>
            <a:ext cx="1011707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Database</a:t>
            </a:r>
          </a:p>
        </p:txBody>
      </p:sp>
      <p:cxnSp>
        <p:nvCxnSpPr>
          <p:cNvPr id="31" name="Straight Arrow Connector 30"/>
          <p:cNvCxnSpPr>
            <a:stCxn id="6" idx="2"/>
          </p:cNvCxnSpPr>
          <p:nvPr/>
        </p:nvCxnSpPr>
        <p:spPr>
          <a:xfrm>
            <a:off x="3689665" y="2216742"/>
            <a:ext cx="2385230" cy="23545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2"/>
          </p:cNvCxnSpPr>
          <p:nvPr/>
        </p:nvCxnSpPr>
        <p:spPr>
          <a:xfrm>
            <a:off x="6096000" y="2216742"/>
            <a:ext cx="1" cy="51537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</p:cNvCxnSpPr>
          <p:nvPr/>
        </p:nvCxnSpPr>
        <p:spPr>
          <a:xfrm flipH="1">
            <a:off x="6106633" y="2216743"/>
            <a:ext cx="2409374" cy="23937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 rot="16200000">
            <a:off x="2727945" y="2751220"/>
            <a:ext cx="1192925" cy="8271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Query Evaluation Engine</a:t>
            </a:r>
          </a:p>
        </p:txBody>
      </p:sp>
      <p:sp>
        <p:nvSpPr>
          <p:cNvPr id="40" name="Rounded Rectangle 39"/>
          <p:cNvSpPr/>
          <p:nvPr/>
        </p:nvSpPr>
        <p:spPr>
          <a:xfrm rot="16200000">
            <a:off x="1744466" y="4204189"/>
            <a:ext cx="1575644" cy="3643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Concurrency Control</a:t>
            </a:r>
          </a:p>
        </p:txBody>
      </p:sp>
      <p:sp>
        <p:nvSpPr>
          <p:cNvPr id="44" name="Rounded Rectangle 43"/>
          <p:cNvSpPr/>
          <p:nvPr/>
        </p:nvSpPr>
        <p:spPr>
          <a:xfrm rot="5400000">
            <a:off x="9304715" y="3768836"/>
            <a:ext cx="1192925" cy="3475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DBMS</a:t>
            </a:r>
          </a:p>
        </p:txBody>
      </p:sp>
      <p:cxnSp>
        <p:nvCxnSpPr>
          <p:cNvPr id="45" name="Straight Arrow Connector 44"/>
          <p:cNvCxnSpPr>
            <a:stCxn id="12" idx="2"/>
            <a:endCxn id="17" idx="0"/>
          </p:cNvCxnSpPr>
          <p:nvPr/>
        </p:nvCxnSpPr>
        <p:spPr>
          <a:xfrm>
            <a:off x="6095998" y="3644991"/>
            <a:ext cx="0" cy="15425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7" idx="2"/>
            <a:endCxn id="18" idx="0"/>
          </p:cNvCxnSpPr>
          <p:nvPr/>
        </p:nvCxnSpPr>
        <p:spPr>
          <a:xfrm>
            <a:off x="6095998" y="4146091"/>
            <a:ext cx="0" cy="11772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2"/>
            <a:endCxn id="19" idx="0"/>
          </p:cNvCxnSpPr>
          <p:nvPr/>
        </p:nvCxnSpPr>
        <p:spPr>
          <a:xfrm>
            <a:off x="6095998" y="4610653"/>
            <a:ext cx="0" cy="11572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3"/>
          </p:cNvCxnSpPr>
          <p:nvPr/>
        </p:nvCxnSpPr>
        <p:spPr>
          <a:xfrm>
            <a:off x="7802452" y="3972670"/>
            <a:ext cx="389049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3"/>
          </p:cNvCxnSpPr>
          <p:nvPr/>
        </p:nvCxnSpPr>
        <p:spPr>
          <a:xfrm>
            <a:off x="7802452" y="4437232"/>
            <a:ext cx="376349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9" idx="3"/>
          </p:cNvCxnSpPr>
          <p:nvPr/>
        </p:nvCxnSpPr>
        <p:spPr>
          <a:xfrm>
            <a:off x="7802452" y="4899802"/>
            <a:ext cx="389049" cy="239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17" idx="1"/>
          </p:cNvCxnSpPr>
          <p:nvPr/>
        </p:nvCxnSpPr>
        <p:spPr>
          <a:xfrm flipV="1">
            <a:off x="4013201" y="3972670"/>
            <a:ext cx="376345" cy="243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18" idx="1"/>
          </p:cNvCxnSpPr>
          <p:nvPr/>
        </p:nvCxnSpPr>
        <p:spPr>
          <a:xfrm flipV="1">
            <a:off x="4000501" y="4437232"/>
            <a:ext cx="389045" cy="141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19" idx="1"/>
          </p:cNvCxnSpPr>
          <p:nvPr/>
        </p:nvCxnSpPr>
        <p:spPr>
          <a:xfrm>
            <a:off x="4011011" y="4899802"/>
            <a:ext cx="37853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311666" y="5622339"/>
            <a:ext cx="952991" cy="14423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5619092" y="5839629"/>
            <a:ext cx="645565" cy="17328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4949715" y="5751535"/>
            <a:ext cx="132978" cy="15280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2362986" y="3685880"/>
            <a:ext cx="7019270" cy="1423448"/>
          </a:xfrm>
          <a:prstGeom prst="roundRect">
            <a:avLst>
              <a:gd name="adj" fmla="val 134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 rot="5400000">
            <a:off x="8883279" y="4262815"/>
            <a:ext cx="1328630" cy="3643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Storage Manager</a:t>
            </a:r>
            <a:endParaRPr lang="en-US" sz="12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669653" y="3745935"/>
            <a:ext cx="1303257" cy="640452"/>
          </a:xfrm>
          <a:prstGeom prst="roundRect">
            <a:avLst>
              <a:gd name="adj" fmla="val 747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Transaction Manager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2362985" y="3640430"/>
            <a:ext cx="1716645" cy="1520702"/>
          </a:xfrm>
          <a:prstGeom prst="roundRect">
            <a:avLst>
              <a:gd name="adj" fmla="val 13483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120153" y="3635362"/>
            <a:ext cx="1535481" cy="1520702"/>
          </a:xfrm>
          <a:prstGeom prst="roundRect">
            <a:avLst>
              <a:gd name="adj" fmla="val 13483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5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8591280" cy="3051702"/>
          </a:xfrm>
        </p:spPr>
        <p:txBody>
          <a:bodyPr>
            <a:normAutofit fontScale="77500" lnSpcReduction="20000"/>
          </a:bodyPr>
          <a:lstStyle/>
          <a:p>
            <a:r>
              <a:rPr lang="en-US" sz="4300" dirty="0"/>
              <a:t>Simplified view: each lock is a triplet </a:t>
            </a:r>
            <a:r>
              <a:rPr lang="en-US" sz="4300" dirty="0" smtClean="0"/>
              <a:t/>
            </a:r>
            <a:br>
              <a:rPr lang="en-US" sz="4300" dirty="0" smtClean="0"/>
            </a:br>
            <a:r>
              <a:rPr lang="en-US" sz="4300" dirty="0" smtClean="0"/>
              <a:t>(</a:t>
            </a:r>
            <a:r>
              <a:rPr lang="en-US" sz="4300" dirty="0" err="1"/>
              <a:t>txnid</a:t>
            </a:r>
            <a:r>
              <a:rPr lang="en-US" sz="4300" dirty="0"/>
              <a:t>, rid, mode)</a:t>
            </a:r>
          </a:p>
          <a:p>
            <a:pPr lvl="1"/>
            <a:r>
              <a:rPr lang="en-US" sz="3900" dirty="0" err="1"/>
              <a:t>txnid</a:t>
            </a:r>
            <a:r>
              <a:rPr lang="en-US" sz="3900" dirty="0"/>
              <a:t>: the ID of the transaction holding the lock</a:t>
            </a:r>
          </a:p>
          <a:p>
            <a:pPr lvl="1"/>
            <a:r>
              <a:rPr lang="en-US" sz="3900" dirty="0"/>
              <a:t>rid: the ID of the record on which the lock is acquired</a:t>
            </a:r>
          </a:p>
          <a:p>
            <a:pPr lvl="1"/>
            <a:r>
              <a:rPr lang="en-US" sz="3900" dirty="0"/>
              <a:t>mode: how the transaction wants to access the record</a:t>
            </a:r>
          </a:p>
          <a:p>
            <a:pPr lvl="2"/>
            <a:r>
              <a:rPr lang="en-US" sz="3500" b="1" dirty="0"/>
              <a:t>Shared</a:t>
            </a:r>
            <a:r>
              <a:rPr lang="en-US" sz="3500" dirty="0"/>
              <a:t> (</a:t>
            </a:r>
            <a:r>
              <a:rPr lang="en-US" sz="3500" i="1" dirty="0"/>
              <a:t>S</a:t>
            </a:r>
            <a:r>
              <a:rPr lang="en-US" sz="3500" dirty="0"/>
              <a:t>) or </a:t>
            </a:r>
            <a:r>
              <a:rPr lang="en-US" sz="3500" b="1" dirty="0"/>
              <a:t>exclusive</a:t>
            </a:r>
            <a:r>
              <a:rPr lang="en-US" sz="3500" dirty="0"/>
              <a:t> (</a:t>
            </a:r>
            <a:r>
              <a:rPr lang="en-US" sz="3500" i="1" dirty="0"/>
              <a:t>X</a:t>
            </a:r>
            <a:r>
              <a:rPr lang="en-US" sz="3500" dirty="0" smtClean="0"/>
              <a:t>)</a:t>
            </a:r>
            <a:endParaRPr lang="en-US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Locks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30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9121155" y="1563843"/>
            <a:ext cx="2120900" cy="2143516"/>
            <a:chOff x="8999915" y="1467861"/>
            <a:chExt cx="2120900" cy="2143516"/>
          </a:xfrm>
        </p:grpSpPr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8999915" y="1467861"/>
              <a:ext cx="2120900" cy="2120900"/>
              <a:chOff x="3892" y="2452"/>
              <a:chExt cx="1336" cy="1336"/>
            </a:xfrm>
          </p:grpSpPr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3892" y="2452"/>
                <a:ext cx="1336" cy="133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1" name="Rectangle 9"/>
              <p:cNvSpPr>
                <a:spLocks noChangeArrowheads="1"/>
              </p:cNvSpPr>
              <p:nvPr/>
            </p:nvSpPr>
            <p:spPr bwMode="auto">
              <a:xfrm>
                <a:off x="3892" y="2452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3" name="Rectangle 10"/>
              <p:cNvSpPr>
                <a:spLocks noChangeArrowheads="1"/>
              </p:cNvSpPr>
              <p:nvPr/>
            </p:nvSpPr>
            <p:spPr bwMode="auto">
              <a:xfrm>
                <a:off x="3892" y="2788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4" name="Rectangle 11"/>
              <p:cNvSpPr>
                <a:spLocks noChangeArrowheads="1"/>
              </p:cNvSpPr>
              <p:nvPr/>
            </p:nvSpPr>
            <p:spPr bwMode="auto">
              <a:xfrm>
                <a:off x="3892" y="3124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5" name="Rectangle 12"/>
              <p:cNvSpPr>
                <a:spLocks noChangeArrowheads="1"/>
              </p:cNvSpPr>
              <p:nvPr/>
            </p:nvSpPr>
            <p:spPr bwMode="auto">
              <a:xfrm>
                <a:off x="3892" y="3460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6" name="Rectangle 13"/>
              <p:cNvSpPr>
                <a:spLocks noChangeArrowheads="1"/>
              </p:cNvSpPr>
              <p:nvPr/>
            </p:nvSpPr>
            <p:spPr bwMode="auto">
              <a:xfrm>
                <a:off x="4228" y="2452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7" name="Rectangle 14"/>
              <p:cNvSpPr>
                <a:spLocks noChangeArrowheads="1"/>
              </p:cNvSpPr>
              <p:nvPr/>
            </p:nvSpPr>
            <p:spPr bwMode="auto">
              <a:xfrm>
                <a:off x="4228" y="2788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8" name="Rectangle 15"/>
              <p:cNvSpPr>
                <a:spLocks noChangeArrowheads="1"/>
              </p:cNvSpPr>
              <p:nvPr/>
            </p:nvSpPr>
            <p:spPr bwMode="auto">
              <a:xfrm>
                <a:off x="4228" y="3124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9" name="Rectangle 16"/>
              <p:cNvSpPr>
                <a:spLocks noChangeArrowheads="1"/>
              </p:cNvSpPr>
              <p:nvPr/>
            </p:nvSpPr>
            <p:spPr bwMode="auto">
              <a:xfrm>
                <a:off x="4228" y="3460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0" name="Rectangle 17"/>
              <p:cNvSpPr>
                <a:spLocks noChangeArrowheads="1"/>
              </p:cNvSpPr>
              <p:nvPr/>
            </p:nvSpPr>
            <p:spPr bwMode="auto">
              <a:xfrm>
                <a:off x="4564" y="2452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1" name="Rectangle 18"/>
              <p:cNvSpPr>
                <a:spLocks noChangeArrowheads="1"/>
              </p:cNvSpPr>
              <p:nvPr/>
            </p:nvSpPr>
            <p:spPr bwMode="auto">
              <a:xfrm>
                <a:off x="4564" y="2788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2" name="Rectangle 19"/>
              <p:cNvSpPr>
                <a:spLocks noChangeArrowheads="1"/>
              </p:cNvSpPr>
              <p:nvPr/>
            </p:nvSpPr>
            <p:spPr bwMode="auto">
              <a:xfrm>
                <a:off x="4564" y="3124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3" name="Rectangle 20"/>
              <p:cNvSpPr>
                <a:spLocks noChangeArrowheads="1"/>
              </p:cNvSpPr>
              <p:nvPr/>
            </p:nvSpPr>
            <p:spPr bwMode="auto">
              <a:xfrm>
                <a:off x="4564" y="3460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4" name="Rectangle 21"/>
              <p:cNvSpPr>
                <a:spLocks noChangeArrowheads="1"/>
              </p:cNvSpPr>
              <p:nvPr/>
            </p:nvSpPr>
            <p:spPr bwMode="auto">
              <a:xfrm>
                <a:off x="4900" y="2452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5" name="Rectangle 22"/>
              <p:cNvSpPr>
                <a:spLocks noChangeArrowheads="1"/>
              </p:cNvSpPr>
              <p:nvPr/>
            </p:nvSpPr>
            <p:spPr bwMode="auto">
              <a:xfrm>
                <a:off x="4900" y="2788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6" name="Rectangle 23"/>
              <p:cNvSpPr>
                <a:spLocks noChangeArrowheads="1"/>
              </p:cNvSpPr>
              <p:nvPr/>
            </p:nvSpPr>
            <p:spPr bwMode="auto">
              <a:xfrm>
                <a:off x="4900" y="3124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7" name="Rectangle 24"/>
              <p:cNvSpPr>
                <a:spLocks noChangeArrowheads="1"/>
              </p:cNvSpPr>
              <p:nvPr/>
            </p:nvSpPr>
            <p:spPr bwMode="auto">
              <a:xfrm>
                <a:off x="4900" y="3460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  <p:sp>
          <p:nvSpPr>
            <p:cNvPr id="8" name="Rectangle 25"/>
            <p:cNvSpPr>
              <a:spLocks noChangeArrowheads="1"/>
            </p:cNvSpPr>
            <p:nvPr/>
          </p:nvSpPr>
          <p:spPr bwMode="auto">
            <a:xfrm>
              <a:off x="9616456" y="1474602"/>
              <a:ext cx="3905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>
                  <a:latin typeface="Linux Libertine" charset="0"/>
                  <a:ea typeface="Linux Libertine" charset="0"/>
                  <a:cs typeface="Linux Libertine" charset="0"/>
                </a:rPr>
                <a:t>--</a:t>
              </a:r>
            </a:p>
          </p:txBody>
        </p:sp>
        <p:sp>
          <p:nvSpPr>
            <p:cNvPr id="9" name="Rectangle 26"/>
            <p:cNvSpPr>
              <a:spLocks noChangeArrowheads="1"/>
            </p:cNvSpPr>
            <p:nvPr/>
          </p:nvSpPr>
          <p:spPr bwMode="auto">
            <a:xfrm>
              <a:off x="10149856" y="1473014"/>
              <a:ext cx="334963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>
                  <a:latin typeface="Linux Libertine" charset="0"/>
                  <a:ea typeface="Linux Libertine" charset="0"/>
                  <a:cs typeface="Linux Libertine" charset="0"/>
                </a:rPr>
                <a:t>S</a:t>
              </a:r>
            </a:p>
          </p:txBody>
        </p:sp>
        <p:sp>
          <p:nvSpPr>
            <p:cNvPr id="10" name="Rectangle 27"/>
            <p:cNvSpPr>
              <a:spLocks noChangeArrowheads="1"/>
            </p:cNvSpPr>
            <p:nvPr/>
          </p:nvSpPr>
          <p:spPr bwMode="auto">
            <a:xfrm>
              <a:off x="10683256" y="1473014"/>
              <a:ext cx="3905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>
                  <a:latin typeface="Linux Libertine" charset="0"/>
                  <a:ea typeface="Linux Libertine" charset="0"/>
                  <a:cs typeface="Linux Libertine" charset="0"/>
                </a:rPr>
                <a:t>X</a:t>
              </a:r>
            </a:p>
          </p:txBody>
        </p:sp>
        <p:sp>
          <p:nvSpPr>
            <p:cNvPr id="11" name="Rectangle 28"/>
            <p:cNvSpPr>
              <a:spLocks noChangeArrowheads="1"/>
            </p:cNvSpPr>
            <p:nvPr/>
          </p:nvSpPr>
          <p:spPr bwMode="auto">
            <a:xfrm>
              <a:off x="9083056" y="2084202"/>
              <a:ext cx="3905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>
                  <a:latin typeface="Linux Libertine" charset="0"/>
                  <a:ea typeface="Linux Libertine" charset="0"/>
                  <a:cs typeface="Linux Libertine" charset="0"/>
                </a:rPr>
                <a:t>--</a:t>
              </a:r>
            </a:p>
          </p:txBody>
        </p:sp>
        <p:sp>
          <p:nvSpPr>
            <p:cNvPr id="12" name="Rectangle 29"/>
            <p:cNvSpPr>
              <a:spLocks noChangeArrowheads="1"/>
            </p:cNvSpPr>
            <p:nvPr/>
          </p:nvSpPr>
          <p:spPr bwMode="auto">
            <a:xfrm>
              <a:off x="9083056" y="2616014"/>
              <a:ext cx="334963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>
                  <a:latin typeface="Linux Libertine" charset="0"/>
                  <a:ea typeface="Linux Libertine" charset="0"/>
                  <a:cs typeface="Linux Libertine" charset="0"/>
                </a:rPr>
                <a:t>S</a:t>
              </a:r>
            </a:p>
          </p:txBody>
        </p:sp>
        <p:sp>
          <p:nvSpPr>
            <p:cNvPr id="13" name="Rectangle 30"/>
            <p:cNvSpPr>
              <a:spLocks noChangeArrowheads="1"/>
            </p:cNvSpPr>
            <p:nvPr/>
          </p:nvSpPr>
          <p:spPr bwMode="auto">
            <a:xfrm>
              <a:off x="9083056" y="3149414"/>
              <a:ext cx="3905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>
                  <a:latin typeface="Linux Libertine" charset="0"/>
                  <a:ea typeface="Linux Libertine" charset="0"/>
                  <a:cs typeface="Linux Libertine" charset="0"/>
                </a:rPr>
                <a:t>X</a:t>
              </a:r>
            </a:p>
          </p:txBody>
        </p:sp>
        <p:sp>
          <p:nvSpPr>
            <p:cNvPr id="14" name="Rectangle 31"/>
            <p:cNvSpPr>
              <a:spLocks noChangeArrowheads="1"/>
            </p:cNvSpPr>
            <p:nvPr/>
          </p:nvSpPr>
          <p:spPr bwMode="auto">
            <a:xfrm>
              <a:off x="9616456" y="2082614"/>
              <a:ext cx="3587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>
                  <a:latin typeface="Linux Libertine" charset="0"/>
                  <a:ea typeface="Linux Libertine" charset="0"/>
                  <a:cs typeface="Linux Libertine" charset="0"/>
                </a:rPr>
                <a:t>√</a:t>
              </a:r>
            </a:p>
          </p:txBody>
        </p:sp>
        <p:sp>
          <p:nvSpPr>
            <p:cNvPr id="15" name="Rectangle 32"/>
            <p:cNvSpPr>
              <a:spLocks noChangeArrowheads="1"/>
            </p:cNvSpPr>
            <p:nvPr/>
          </p:nvSpPr>
          <p:spPr bwMode="auto">
            <a:xfrm>
              <a:off x="9616456" y="2616014"/>
              <a:ext cx="3587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>
                  <a:latin typeface="Linux Libertine" charset="0"/>
                  <a:ea typeface="Linux Libertine" charset="0"/>
                  <a:cs typeface="Linux Libertine" charset="0"/>
                </a:rPr>
                <a:t>√</a:t>
              </a:r>
            </a:p>
          </p:txBody>
        </p:sp>
        <p:sp>
          <p:nvSpPr>
            <p:cNvPr id="16" name="Rectangle 33"/>
            <p:cNvSpPr>
              <a:spLocks noChangeArrowheads="1"/>
            </p:cNvSpPr>
            <p:nvPr/>
          </p:nvSpPr>
          <p:spPr bwMode="auto">
            <a:xfrm>
              <a:off x="9616456" y="3149414"/>
              <a:ext cx="3587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>
                  <a:latin typeface="Linux Libertine" charset="0"/>
                  <a:ea typeface="Linux Libertine" charset="0"/>
                  <a:cs typeface="Linux Libertine" charset="0"/>
                </a:rPr>
                <a:t>√</a:t>
              </a:r>
            </a:p>
          </p:txBody>
        </p:sp>
        <p:sp>
          <p:nvSpPr>
            <p:cNvPr id="17" name="Rectangle 34"/>
            <p:cNvSpPr>
              <a:spLocks noChangeArrowheads="1"/>
            </p:cNvSpPr>
            <p:nvPr/>
          </p:nvSpPr>
          <p:spPr bwMode="auto">
            <a:xfrm>
              <a:off x="10149856" y="2082614"/>
              <a:ext cx="3587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>
                  <a:latin typeface="Linux Libertine" charset="0"/>
                  <a:ea typeface="Linux Libertine" charset="0"/>
                  <a:cs typeface="Linux Libertine" charset="0"/>
                </a:rPr>
                <a:t>√</a:t>
              </a:r>
            </a:p>
          </p:txBody>
        </p:sp>
        <p:sp>
          <p:nvSpPr>
            <p:cNvPr id="18" name="Rectangle 35"/>
            <p:cNvSpPr>
              <a:spLocks noChangeArrowheads="1"/>
            </p:cNvSpPr>
            <p:nvPr/>
          </p:nvSpPr>
          <p:spPr bwMode="auto">
            <a:xfrm>
              <a:off x="10683256" y="2082614"/>
              <a:ext cx="3587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>
                  <a:latin typeface="Linux Libertine" charset="0"/>
                  <a:ea typeface="Linux Libertine" charset="0"/>
                  <a:cs typeface="Linux Libertine" charset="0"/>
                </a:rPr>
                <a:t>√</a:t>
              </a:r>
            </a:p>
          </p:txBody>
        </p:sp>
        <p:sp>
          <p:nvSpPr>
            <p:cNvPr id="19" name="Rectangle 36"/>
            <p:cNvSpPr>
              <a:spLocks noChangeArrowheads="1"/>
            </p:cNvSpPr>
            <p:nvPr/>
          </p:nvSpPr>
          <p:spPr bwMode="auto">
            <a:xfrm>
              <a:off x="10149856" y="2616014"/>
              <a:ext cx="3587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>
                  <a:latin typeface="Linux Libertine" charset="0"/>
                  <a:ea typeface="Linux Libertine" charset="0"/>
                  <a:cs typeface="Linux Libertine" charset="0"/>
                </a:rPr>
                <a:t>√</a:t>
              </a:r>
            </a:p>
          </p:txBody>
        </p:sp>
      </p:grpSp>
      <p:sp>
        <p:nvSpPr>
          <p:cNvPr id="38" name="Content Placeholder 2"/>
          <p:cNvSpPr txBox="1">
            <a:spLocks/>
          </p:cNvSpPr>
          <p:nvPr/>
        </p:nvSpPr>
        <p:spPr>
          <a:xfrm>
            <a:off x="439388" y="4751006"/>
            <a:ext cx="11313224" cy="12961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/>
              <a:t>Acquired when requesting an item from buffer manager</a:t>
            </a:r>
          </a:p>
          <a:p>
            <a:r>
              <a:rPr lang="en-US" sz="4400" dirty="0" smtClean="0"/>
              <a:t>Use a wait queue for each lock</a:t>
            </a:r>
          </a:p>
          <a:p>
            <a:pPr lvl="1"/>
            <a:r>
              <a:rPr lang="en-US" sz="4000" dirty="0" smtClean="0"/>
              <a:t>Keeps track of transactions not able to acquire the lock </a:t>
            </a:r>
            <a:endParaRPr lang="en-US" sz="4000" dirty="0" smtClean="0"/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8610599" y="3862305"/>
            <a:ext cx="3154712" cy="5486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600"/>
              </a:lnSpc>
              <a:buClr>
                <a:srgbClr val="92D050"/>
              </a:buClr>
            </a:pPr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Compatibility Matrix</a:t>
            </a:r>
          </a:p>
        </p:txBody>
      </p:sp>
    </p:spTree>
    <p:extLst>
      <p:ext uri="{BB962C8B-B14F-4D97-AF65-F5344CB8AC3E}">
        <p14:creationId xmlns:p14="http://schemas.microsoft.com/office/powerpoint/2010/main" val="169204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8042460" cy="4966940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Determines when locks should be acquired/released by </a:t>
            </a:r>
            <a:r>
              <a:rPr lang="en-US" sz="4000" dirty="0" smtClean="0"/>
              <a:t>transactions</a:t>
            </a:r>
          </a:p>
          <a:p>
            <a:pPr lvl="1"/>
            <a:r>
              <a:rPr lang="en-US" sz="2600" dirty="0"/>
              <a:t>Lock acquire/release done automatically by </a:t>
            </a:r>
            <a:r>
              <a:rPr lang="en-US" sz="2600" dirty="0" smtClean="0"/>
              <a:t>DBMS</a:t>
            </a:r>
            <a:endParaRPr lang="en-US" sz="3600" dirty="0" smtClean="0"/>
          </a:p>
          <a:p>
            <a:r>
              <a:rPr lang="en-US" sz="4000" i="1" dirty="0" smtClean="0"/>
              <a:t>Strict 2-phase locking</a:t>
            </a:r>
            <a:r>
              <a:rPr lang="en-US" sz="4000" dirty="0" smtClean="0"/>
              <a:t> (strict </a:t>
            </a:r>
            <a:r>
              <a:rPr lang="en-US" sz="4000" dirty="0"/>
              <a:t>2PL</a:t>
            </a:r>
            <a:r>
              <a:rPr lang="en-US" sz="4000" dirty="0" smtClean="0"/>
              <a:t>)</a:t>
            </a:r>
            <a:endParaRPr lang="en-US" sz="4000" dirty="0"/>
          </a:p>
          <a:p>
            <a:pPr marL="915988" lvl="1" indent="-458788">
              <a:buFont typeface="+mj-lt"/>
              <a:buAutoNum type="arabicPeriod"/>
            </a:pPr>
            <a:r>
              <a:rPr lang="en-US" sz="3600" dirty="0" smtClean="0"/>
              <a:t>Request </a:t>
            </a:r>
            <a:r>
              <a:rPr lang="en-US" sz="3600" dirty="0"/>
              <a:t>S (resp. X) lock before R (resp. W) on item</a:t>
            </a:r>
          </a:p>
          <a:p>
            <a:pPr marL="915988" lvl="1" indent="-458788">
              <a:buFont typeface="+mj-lt"/>
              <a:buAutoNum type="arabicPeriod"/>
            </a:pPr>
            <a:r>
              <a:rPr lang="en-US" sz="3600" dirty="0" smtClean="0"/>
              <a:t>Release </a:t>
            </a:r>
            <a:r>
              <a:rPr lang="en-US" sz="3600" dirty="0"/>
              <a:t>all locks only when </a:t>
            </a:r>
            <a:r>
              <a:rPr lang="en-US" sz="3600" dirty="0" smtClean="0"/>
              <a:t>transaction finishes</a:t>
            </a:r>
          </a:p>
          <a:p>
            <a:r>
              <a:rPr lang="en-US" sz="4000" dirty="0" smtClean="0"/>
              <a:t>Ensures </a:t>
            </a:r>
            <a:r>
              <a:rPr lang="en-US" sz="4000" dirty="0" err="1" smtClean="0"/>
              <a:t>serializability</a:t>
            </a:r>
            <a:r>
              <a:rPr lang="en-US" sz="4000" dirty="0" smtClean="0"/>
              <a:t> </a:t>
            </a:r>
            <a:r>
              <a:rPr lang="en-US" sz="4000" i="1" dirty="0" smtClean="0"/>
              <a:t>and</a:t>
            </a:r>
            <a:r>
              <a:rPr lang="en-US" sz="4000" dirty="0" smtClean="0"/>
              <a:t> recoverability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Locking Protocols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31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026993" y="2491600"/>
            <a:ext cx="4028733" cy="3425239"/>
            <a:chOff x="8007043" y="2386982"/>
            <a:chExt cx="3515566" cy="3034057"/>
          </a:xfrm>
        </p:grpSpPr>
        <p:sp>
          <p:nvSpPr>
            <p:cNvPr id="7" name="Rectangle 7"/>
            <p:cNvSpPr>
              <a:spLocks noChangeAspect="1" noChangeArrowheads="1"/>
            </p:cNvSpPr>
            <p:nvPr/>
          </p:nvSpPr>
          <p:spPr bwMode="auto">
            <a:xfrm>
              <a:off x="9550400" y="4958732"/>
              <a:ext cx="835165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 dirty="0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Time</a:t>
              </a:r>
            </a:p>
          </p:txBody>
        </p:sp>
        <p:sp>
          <p:nvSpPr>
            <p:cNvPr id="8" name="Rectangle 8"/>
            <p:cNvSpPr>
              <a:spLocks noChangeAspect="1" noChangeArrowheads="1"/>
            </p:cNvSpPr>
            <p:nvPr/>
          </p:nvSpPr>
          <p:spPr bwMode="auto">
            <a:xfrm rot="16200000">
              <a:off x="7908215" y="3830642"/>
              <a:ext cx="1131720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 dirty="0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# </a:t>
              </a:r>
              <a:r>
                <a:rPr lang="en-US" sz="2400" b="0" dirty="0" smtClean="0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Locks</a:t>
              </a:r>
              <a:endParaRPr lang="en-US" sz="2400" b="0" dirty="0">
                <a:solidFill>
                  <a:schemeClr val="tx2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>
              <a:off x="8788400" y="3288682"/>
              <a:ext cx="3175" cy="16906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Line 11"/>
            <p:cNvSpPr>
              <a:spLocks noChangeAspect="1" noChangeShapeType="1"/>
            </p:cNvSpPr>
            <p:nvPr/>
          </p:nvSpPr>
          <p:spPr bwMode="auto">
            <a:xfrm>
              <a:off x="8788400" y="4979370"/>
              <a:ext cx="2328863" cy="15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13"/>
            <p:cNvSpPr>
              <a:spLocks noChangeAspect="1" noChangeShapeType="1"/>
            </p:cNvSpPr>
            <p:nvPr/>
          </p:nvSpPr>
          <p:spPr bwMode="auto">
            <a:xfrm>
              <a:off x="10072688" y="2948957"/>
              <a:ext cx="1588" cy="203041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Rectangle 18"/>
            <p:cNvSpPr>
              <a:spLocks noChangeAspect="1" noChangeArrowheads="1"/>
            </p:cNvSpPr>
            <p:nvPr/>
          </p:nvSpPr>
          <p:spPr bwMode="auto">
            <a:xfrm>
              <a:off x="8007043" y="2763531"/>
              <a:ext cx="2103140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G</a:t>
              </a:r>
              <a:r>
                <a:rPr lang="en-US" sz="24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rowing </a:t>
              </a:r>
              <a:r>
                <a:rPr lang="en-US" sz="24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phase</a:t>
              </a:r>
            </a:p>
          </p:txBody>
        </p:sp>
        <p:sp>
          <p:nvSpPr>
            <p:cNvPr id="15" name="Freeform 27"/>
            <p:cNvSpPr>
              <a:spLocks noChangeAspect="1"/>
            </p:cNvSpPr>
            <p:nvPr/>
          </p:nvSpPr>
          <p:spPr bwMode="auto">
            <a:xfrm>
              <a:off x="9101137" y="3373584"/>
              <a:ext cx="326641" cy="4573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432"/>
                </a:cxn>
              </a:cxnLst>
              <a:rect l="0" t="0" r="r" b="b"/>
              <a:pathLst>
                <a:path w="144" h="432">
                  <a:moveTo>
                    <a:pt x="0" y="0"/>
                  </a:moveTo>
                  <a:cubicBezTo>
                    <a:pt x="60" y="180"/>
                    <a:pt x="120" y="360"/>
                    <a:pt x="144" y="432"/>
                  </a:cubicBez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Freeform 28"/>
            <p:cNvSpPr>
              <a:spLocks noChangeAspect="1"/>
            </p:cNvSpPr>
            <p:nvPr/>
          </p:nvSpPr>
          <p:spPr bwMode="auto">
            <a:xfrm>
              <a:off x="10117907" y="2823515"/>
              <a:ext cx="466352" cy="427412"/>
            </a:xfrm>
            <a:custGeom>
              <a:avLst/>
              <a:gdLst/>
              <a:ahLst/>
              <a:cxnLst>
                <a:cxn ang="0">
                  <a:pos x="275" y="0"/>
                </a:cxn>
                <a:cxn ang="0">
                  <a:pos x="0" y="372"/>
                </a:cxn>
              </a:cxnLst>
              <a:rect l="0" t="0" r="r" b="b"/>
              <a:pathLst>
                <a:path w="275" h="372">
                  <a:moveTo>
                    <a:pt x="275" y="0"/>
                  </a:moveTo>
                  <a:cubicBezTo>
                    <a:pt x="229" y="63"/>
                    <a:pt x="57" y="295"/>
                    <a:pt x="0" y="372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Rectangle 16"/>
            <p:cNvSpPr>
              <a:spLocks noChangeAspect="1" noChangeArrowheads="1"/>
            </p:cNvSpPr>
            <p:nvPr/>
          </p:nvSpPr>
          <p:spPr bwMode="auto">
            <a:xfrm>
              <a:off x="9990138" y="2386982"/>
              <a:ext cx="1532471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solidFill>
                    <a:schemeClr val="accent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L</a:t>
              </a:r>
              <a:r>
                <a:rPr lang="en-US" sz="2400" dirty="0" smtClean="0">
                  <a:solidFill>
                    <a:schemeClr val="accent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ock </a:t>
              </a:r>
              <a:r>
                <a:rPr lang="en-US" sz="2400" dirty="0">
                  <a:solidFill>
                    <a:schemeClr val="accent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point</a:t>
              </a:r>
            </a:p>
          </p:txBody>
        </p:sp>
        <p:sp>
          <p:nvSpPr>
            <p:cNvPr id="21" name="Freeform 32"/>
            <p:cNvSpPr>
              <a:spLocks noChangeAspect="1"/>
            </p:cNvSpPr>
            <p:nvPr/>
          </p:nvSpPr>
          <p:spPr bwMode="auto">
            <a:xfrm>
              <a:off x="8811418" y="3312369"/>
              <a:ext cx="2282825" cy="1684337"/>
            </a:xfrm>
            <a:custGeom>
              <a:avLst/>
              <a:gdLst/>
              <a:ahLst/>
              <a:cxnLst>
                <a:cxn ang="0">
                  <a:pos x="0" y="849"/>
                </a:cxn>
                <a:cxn ang="0">
                  <a:pos x="130" y="565"/>
                </a:cxn>
                <a:cxn ang="0">
                  <a:pos x="326" y="352"/>
                </a:cxn>
                <a:cxn ang="0">
                  <a:pos x="456" y="68"/>
                </a:cxn>
                <a:cxn ang="0">
                  <a:pos x="628" y="0"/>
                </a:cxn>
                <a:cxn ang="0">
                  <a:pos x="1150" y="0"/>
                </a:cxn>
                <a:cxn ang="0">
                  <a:pos x="1150" y="828"/>
                </a:cxn>
              </a:cxnLst>
              <a:rect l="0" t="0" r="r" b="b"/>
              <a:pathLst>
                <a:path w="1150" h="849">
                  <a:moveTo>
                    <a:pt x="0" y="849"/>
                  </a:moveTo>
                  <a:lnTo>
                    <a:pt x="130" y="565"/>
                  </a:lnTo>
                  <a:lnTo>
                    <a:pt x="326" y="352"/>
                  </a:lnTo>
                  <a:lnTo>
                    <a:pt x="456" y="68"/>
                  </a:lnTo>
                  <a:lnTo>
                    <a:pt x="628" y="0"/>
                  </a:lnTo>
                  <a:lnTo>
                    <a:pt x="1150" y="0"/>
                  </a:lnTo>
                  <a:lnTo>
                    <a:pt x="1150" y="828"/>
                  </a:lnTo>
                </a:path>
              </a:pathLst>
            </a:custGeom>
            <a:noFill/>
            <a:ln w="381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464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40"/>
          </a:xfrm>
        </p:spPr>
        <p:txBody>
          <a:bodyPr>
            <a:normAutofit/>
          </a:bodyPr>
          <a:lstStyle/>
          <a:p>
            <a:r>
              <a:rPr lang="en-US" sz="4000" i="1" dirty="0" smtClean="0"/>
              <a:t>(</a:t>
            </a:r>
            <a:r>
              <a:rPr lang="en-US" sz="4000" i="1" dirty="0"/>
              <a:t>Non-strict) 2PL</a:t>
            </a:r>
            <a:r>
              <a:rPr lang="en-US" sz="4000" dirty="0"/>
              <a:t>:</a:t>
            </a:r>
          </a:p>
          <a:p>
            <a:pPr lvl="1"/>
            <a:r>
              <a:rPr lang="en-US" sz="3600" dirty="0" smtClean="0"/>
              <a:t>Relax 2</a:t>
            </a:r>
            <a:r>
              <a:rPr lang="en-US" sz="3600" dirty="0"/>
              <a:t>: if any lock released, </a:t>
            </a:r>
            <a:r>
              <a:rPr lang="en-US" sz="3600" dirty="0" smtClean="0"/>
              <a:t>cannot </a:t>
            </a:r>
            <a:r>
              <a:rPr lang="en-US" sz="3600" dirty="0"/>
              <a:t>acquire new </a:t>
            </a:r>
            <a:r>
              <a:rPr lang="en-US" sz="3600" dirty="0" smtClean="0"/>
              <a:t>locks</a:t>
            </a:r>
            <a:endParaRPr lang="en-US" sz="3600" dirty="0"/>
          </a:p>
          <a:p>
            <a:r>
              <a:rPr lang="en-US" sz="4000" dirty="0" smtClean="0"/>
              <a:t>Ensures </a:t>
            </a:r>
            <a:r>
              <a:rPr lang="en-US" sz="4000" dirty="0" err="1" smtClean="0"/>
              <a:t>serializability</a:t>
            </a:r>
            <a:r>
              <a:rPr lang="en-US" sz="4000" dirty="0" smtClean="0"/>
              <a:t>, but </a:t>
            </a:r>
            <a:r>
              <a:rPr lang="en-US" sz="4000" b="1" dirty="0" smtClean="0"/>
              <a:t>not recoverability</a:t>
            </a:r>
          </a:p>
          <a:p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Locking Protocols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32</a:t>
            </a:fld>
            <a:endParaRPr lang="en-US"/>
          </a:p>
        </p:txBody>
      </p: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5079399" y="3322639"/>
            <a:ext cx="5066484" cy="3033713"/>
            <a:chOff x="3140" y="1958"/>
            <a:chExt cx="2722" cy="1911"/>
          </a:xfrm>
        </p:grpSpPr>
        <p:sp>
          <p:nvSpPr>
            <p:cNvPr id="7" name="Rectangle 7"/>
            <p:cNvSpPr>
              <a:spLocks noChangeAspect="1" noChangeArrowheads="1"/>
            </p:cNvSpPr>
            <p:nvPr/>
          </p:nvSpPr>
          <p:spPr bwMode="auto">
            <a:xfrm>
              <a:off x="4283" y="3578"/>
              <a:ext cx="52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 dirty="0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Time</a:t>
              </a:r>
            </a:p>
          </p:txBody>
        </p:sp>
        <p:sp>
          <p:nvSpPr>
            <p:cNvPr id="8" name="Rectangle 8"/>
            <p:cNvSpPr>
              <a:spLocks noChangeAspect="1" noChangeArrowheads="1"/>
            </p:cNvSpPr>
            <p:nvPr/>
          </p:nvSpPr>
          <p:spPr bwMode="auto">
            <a:xfrm rot="16200000">
              <a:off x="3249" y="2867"/>
              <a:ext cx="7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 dirty="0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# </a:t>
              </a:r>
              <a:r>
                <a:rPr lang="en-US" sz="2400" b="0" dirty="0" smtClean="0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Locks</a:t>
              </a:r>
              <a:endParaRPr lang="en-US" sz="2400" b="0" dirty="0">
                <a:solidFill>
                  <a:schemeClr val="tx2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>
              <a:off x="3803" y="2526"/>
              <a:ext cx="2" cy="106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Line 11"/>
            <p:cNvSpPr>
              <a:spLocks noChangeAspect="1" noChangeShapeType="1"/>
            </p:cNvSpPr>
            <p:nvPr/>
          </p:nvSpPr>
          <p:spPr bwMode="auto">
            <a:xfrm>
              <a:off x="3803" y="3591"/>
              <a:ext cx="1467" cy="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Freeform 12"/>
            <p:cNvSpPr>
              <a:spLocks noChangeAspect="1"/>
            </p:cNvSpPr>
            <p:nvPr/>
          </p:nvSpPr>
          <p:spPr bwMode="auto">
            <a:xfrm>
              <a:off x="3803" y="2526"/>
              <a:ext cx="1468" cy="1066"/>
            </a:xfrm>
            <a:custGeom>
              <a:avLst/>
              <a:gdLst/>
              <a:ahLst/>
              <a:cxnLst>
                <a:cxn ang="0">
                  <a:pos x="0" y="960"/>
                </a:cxn>
                <a:cxn ang="0">
                  <a:pos x="165" y="640"/>
                </a:cxn>
                <a:cxn ang="0">
                  <a:pos x="413" y="400"/>
                </a:cxn>
                <a:cxn ang="0">
                  <a:pos x="578" y="80"/>
                </a:cxn>
                <a:cxn ang="0">
                  <a:pos x="826" y="0"/>
                </a:cxn>
                <a:cxn ang="0">
                  <a:pos x="909" y="80"/>
                </a:cxn>
                <a:cxn ang="0">
                  <a:pos x="1074" y="400"/>
                </a:cxn>
                <a:cxn ang="0">
                  <a:pos x="1157" y="720"/>
                </a:cxn>
                <a:cxn ang="0">
                  <a:pos x="1179" y="720"/>
                </a:cxn>
                <a:cxn ang="0">
                  <a:pos x="1198" y="720"/>
                </a:cxn>
                <a:cxn ang="0">
                  <a:pos x="1405" y="880"/>
                </a:cxn>
                <a:cxn ang="0">
                  <a:pos x="1488" y="960"/>
                </a:cxn>
              </a:cxnLst>
              <a:rect l="0" t="0" r="r" b="b"/>
              <a:pathLst>
                <a:path w="1489" h="961">
                  <a:moveTo>
                    <a:pt x="0" y="960"/>
                  </a:moveTo>
                  <a:lnTo>
                    <a:pt x="165" y="640"/>
                  </a:lnTo>
                  <a:lnTo>
                    <a:pt x="413" y="400"/>
                  </a:lnTo>
                  <a:lnTo>
                    <a:pt x="578" y="80"/>
                  </a:lnTo>
                  <a:lnTo>
                    <a:pt x="826" y="0"/>
                  </a:lnTo>
                  <a:lnTo>
                    <a:pt x="909" y="80"/>
                  </a:lnTo>
                  <a:lnTo>
                    <a:pt x="1074" y="400"/>
                  </a:lnTo>
                  <a:lnTo>
                    <a:pt x="1157" y="720"/>
                  </a:lnTo>
                  <a:lnTo>
                    <a:pt x="1179" y="720"/>
                  </a:lnTo>
                  <a:lnTo>
                    <a:pt x="1198" y="720"/>
                  </a:lnTo>
                  <a:lnTo>
                    <a:pt x="1405" y="880"/>
                  </a:lnTo>
                  <a:lnTo>
                    <a:pt x="1488" y="960"/>
                  </a:lnTo>
                </a:path>
              </a:pathLst>
            </a:custGeom>
            <a:noFill/>
            <a:ln w="25400" cap="rnd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13"/>
            <p:cNvSpPr>
              <a:spLocks noChangeAspect="1" noChangeShapeType="1"/>
            </p:cNvSpPr>
            <p:nvPr/>
          </p:nvSpPr>
          <p:spPr bwMode="auto">
            <a:xfrm>
              <a:off x="4612" y="2312"/>
              <a:ext cx="1" cy="127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Rectangle 18"/>
            <p:cNvSpPr>
              <a:spLocks noChangeAspect="1" noChangeArrowheads="1"/>
            </p:cNvSpPr>
            <p:nvPr/>
          </p:nvSpPr>
          <p:spPr bwMode="auto">
            <a:xfrm>
              <a:off x="3140" y="2164"/>
              <a:ext cx="132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G</a:t>
              </a:r>
              <a:r>
                <a:rPr lang="en-US" sz="24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rowing </a:t>
              </a:r>
              <a:r>
                <a:rPr lang="en-US" sz="24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phase</a:t>
              </a:r>
            </a:p>
          </p:txBody>
        </p:sp>
        <p:sp>
          <p:nvSpPr>
            <p:cNvPr id="14" name="Rectangle 19"/>
            <p:cNvSpPr>
              <a:spLocks noChangeAspect="1" noChangeArrowheads="1"/>
            </p:cNvSpPr>
            <p:nvPr/>
          </p:nvSpPr>
          <p:spPr bwMode="auto">
            <a:xfrm>
              <a:off x="4949" y="2299"/>
              <a:ext cx="913" cy="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 dirty="0">
                  <a:solidFill>
                    <a:srgbClr val="00B05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Shrinking</a:t>
              </a:r>
            </a:p>
            <a:p>
              <a:pPr>
                <a:lnSpc>
                  <a:spcPct val="100000"/>
                </a:lnSpc>
              </a:pPr>
              <a:r>
                <a:rPr lang="en-US" sz="2400" b="0" dirty="0">
                  <a:solidFill>
                    <a:srgbClr val="00B05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phase</a:t>
              </a:r>
            </a:p>
          </p:txBody>
        </p:sp>
        <p:sp>
          <p:nvSpPr>
            <p:cNvPr id="15" name="Freeform 27"/>
            <p:cNvSpPr>
              <a:spLocks noChangeAspect="1"/>
            </p:cNvSpPr>
            <p:nvPr/>
          </p:nvSpPr>
          <p:spPr bwMode="auto">
            <a:xfrm>
              <a:off x="3950" y="2509"/>
              <a:ext cx="230" cy="3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432"/>
                </a:cxn>
              </a:cxnLst>
              <a:rect l="0" t="0" r="r" b="b"/>
              <a:pathLst>
                <a:path w="144" h="432">
                  <a:moveTo>
                    <a:pt x="0" y="0"/>
                  </a:moveTo>
                  <a:cubicBezTo>
                    <a:pt x="60" y="180"/>
                    <a:pt x="120" y="360"/>
                    <a:pt x="144" y="432"/>
                  </a:cubicBez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Freeform 28"/>
            <p:cNvSpPr>
              <a:spLocks noChangeAspect="1"/>
            </p:cNvSpPr>
            <p:nvPr/>
          </p:nvSpPr>
          <p:spPr bwMode="auto">
            <a:xfrm>
              <a:off x="4632" y="2252"/>
              <a:ext cx="275" cy="252"/>
            </a:xfrm>
            <a:custGeom>
              <a:avLst/>
              <a:gdLst/>
              <a:ahLst/>
              <a:cxnLst>
                <a:cxn ang="0">
                  <a:pos x="275" y="0"/>
                </a:cxn>
                <a:cxn ang="0">
                  <a:pos x="0" y="372"/>
                </a:cxn>
              </a:cxnLst>
              <a:rect l="0" t="0" r="r" b="b"/>
              <a:pathLst>
                <a:path w="275" h="372">
                  <a:moveTo>
                    <a:pt x="275" y="0"/>
                  </a:moveTo>
                  <a:cubicBezTo>
                    <a:pt x="229" y="63"/>
                    <a:pt x="57" y="295"/>
                    <a:pt x="0" y="372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Freeform 29"/>
            <p:cNvSpPr>
              <a:spLocks noChangeAspect="1"/>
            </p:cNvSpPr>
            <p:nvPr/>
          </p:nvSpPr>
          <p:spPr bwMode="auto">
            <a:xfrm flipH="1">
              <a:off x="4902" y="2616"/>
              <a:ext cx="300" cy="2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432"/>
                </a:cxn>
              </a:cxnLst>
              <a:rect l="0" t="0" r="r" b="b"/>
              <a:pathLst>
                <a:path w="144" h="432">
                  <a:moveTo>
                    <a:pt x="0" y="0"/>
                  </a:moveTo>
                  <a:cubicBezTo>
                    <a:pt x="60" y="180"/>
                    <a:pt x="120" y="360"/>
                    <a:pt x="144" y="432"/>
                  </a:cubicBezTo>
                </a:path>
              </a:pathLst>
            </a:custGeom>
            <a:noFill/>
            <a:ln w="28575" cap="flat" cmpd="sng">
              <a:solidFill>
                <a:srgbClr val="00B05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Rectangle 16"/>
            <p:cNvSpPr>
              <a:spLocks noChangeAspect="1" noChangeArrowheads="1"/>
            </p:cNvSpPr>
            <p:nvPr/>
          </p:nvSpPr>
          <p:spPr bwMode="auto">
            <a:xfrm>
              <a:off x="4560" y="1958"/>
              <a:ext cx="96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solidFill>
                    <a:schemeClr val="accent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L</a:t>
              </a:r>
              <a:r>
                <a:rPr lang="en-US" sz="2400" dirty="0" smtClean="0">
                  <a:solidFill>
                    <a:schemeClr val="accent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ock </a:t>
              </a:r>
              <a:r>
                <a:rPr lang="en-US" sz="2400" dirty="0">
                  <a:solidFill>
                    <a:schemeClr val="accent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700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079021"/>
              </p:ext>
            </p:extLst>
          </p:nvPr>
        </p:nvGraphicFramePr>
        <p:xfrm>
          <a:off x="8395690" y="1662432"/>
          <a:ext cx="2554774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7387"/>
                <a:gridCol w="1277387"/>
              </a:tblGrid>
              <a:tr h="1536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6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</a:t>
                      </a: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6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6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6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6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6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</a:t>
                      </a: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B)</a:t>
                      </a:r>
                      <a:endParaRPr 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6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6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6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…</a:t>
                      </a:r>
                      <a:endParaRPr 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1371602" y="1480045"/>
            <a:ext cx="4339882" cy="10421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600"/>
              </a:lnSpc>
              <a:buClr>
                <a:srgbClr val="92D050"/>
              </a:buClr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Is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this schedule serializable?</a:t>
            </a:r>
          </a:p>
          <a:p>
            <a:pPr algn="l">
              <a:lnSpc>
                <a:spcPts val="3600"/>
              </a:lnSpc>
              <a:buClr>
                <a:srgbClr val="92D050"/>
              </a:buClr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Is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this schedule recoverable?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374007" y="2581066"/>
            <a:ext cx="3654889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600"/>
              </a:lnSpc>
              <a:buClr>
                <a:srgbClr val="92D050"/>
              </a:buClr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Suppose we use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strict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2PL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371602" y="3193058"/>
            <a:ext cx="4935618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600"/>
              </a:lnSpc>
              <a:buClr>
                <a:srgbClr val="92D050"/>
              </a:buClr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DBMS makes T1 acquire X lock on A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7626721" y="2651931"/>
            <a:ext cx="533398" cy="470499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6788519" y="2855729"/>
            <a:ext cx="990602" cy="533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600"/>
              </a:lnSpc>
              <a:buClr>
                <a:srgbClr val="92D050"/>
              </a:buClr>
            </a:pPr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X(A)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371602" y="3817542"/>
            <a:ext cx="3960053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600"/>
              </a:lnSpc>
              <a:buClr>
                <a:srgbClr val="92D050"/>
              </a:buClr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T2 forced to wait before R(A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)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9749807" y="3050627"/>
            <a:ext cx="1143000" cy="260131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25" name="Group 6"/>
          <p:cNvGrpSpPr>
            <a:grpSpLocks/>
          </p:cNvGrpSpPr>
          <p:nvPr/>
        </p:nvGrpSpPr>
        <p:grpSpPr bwMode="auto">
          <a:xfrm>
            <a:off x="5651843" y="3943321"/>
            <a:ext cx="2120900" cy="2143125"/>
            <a:chOff x="3892" y="2438"/>
            <a:chExt cx="1336" cy="1350"/>
          </a:xfrm>
        </p:grpSpPr>
        <p:grpSp>
          <p:nvGrpSpPr>
            <p:cNvPr id="26" name="Group 7"/>
            <p:cNvGrpSpPr>
              <a:grpSpLocks/>
            </p:cNvGrpSpPr>
            <p:nvPr/>
          </p:nvGrpSpPr>
          <p:grpSpPr bwMode="auto">
            <a:xfrm>
              <a:off x="3892" y="2452"/>
              <a:ext cx="1336" cy="1336"/>
              <a:chOff x="3892" y="2452"/>
              <a:chExt cx="1336" cy="1336"/>
            </a:xfrm>
          </p:grpSpPr>
          <p:sp>
            <p:nvSpPr>
              <p:cNvPr id="41" name="Rectangle 8"/>
              <p:cNvSpPr>
                <a:spLocks noChangeArrowheads="1"/>
              </p:cNvSpPr>
              <p:nvPr/>
            </p:nvSpPr>
            <p:spPr bwMode="auto">
              <a:xfrm>
                <a:off x="3892" y="2452"/>
                <a:ext cx="1336" cy="133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2" name="Rectangle 9"/>
              <p:cNvSpPr>
                <a:spLocks noChangeArrowheads="1"/>
              </p:cNvSpPr>
              <p:nvPr/>
            </p:nvSpPr>
            <p:spPr bwMode="auto">
              <a:xfrm>
                <a:off x="3892" y="2452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3" name="Rectangle 10"/>
              <p:cNvSpPr>
                <a:spLocks noChangeArrowheads="1"/>
              </p:cNvSpPr>
              <p:nvPr/>
            </p:nvSpPr>
            <p:spPr bwMode="auto">
              <a:xfrm>
                <a:off x="3892" y="2788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4" name="Rectangle 11"/>
              <p:cNvSpPr>
                <a:spLocks noChangeArrowheads="1"/>
              </p:cNvSpPr>
              <p:nvPr/>
            </p:nvSpPr>
            <p:spPr bwMode="auto">
              <a:xfrm>
                <a:off x="3892" y="3124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5" name="Rectangle 12"/>
              <p:cNvSpPr>
                <a:spLocks noChangeArrowheads="1"/>
              </p:cNvSpPr>
              <p:nvPr/>
            </p:nvSpPr>
            <p:spPr bwMode="auto">
              <a:xfrm>
                <a:off x="3892" y="3460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6" name="Rectangle 13"/>
              <p:cNvSpPr>
                <a:spLocks noChangeArrowheads="1"/>
              </p:cNvSpPr>
              <p:nvPr/>
            </p:nvSpPr>
            <p:spPr bwMode="auto">
              <a:xfrm>
                <a:off x="4228" y="2452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7" name="Rectangle 14"/>
              <p:cNvSpPr>
                <a:spLocks noChangeArrowheads="1"/>
              </p:cNvSpPr>
              <p:nvPr/>
            </p:nvSpPr>
            <p:spPr bwMode="auto">
              <a:xfrm>
                <a:off x="4228" y="2788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8" name="Rectangle 15"/>
              <p:cNvSpPr>
                <a:spLocks noChangeArrowheads="1"/>
              </p:cNvSpPr>
              <p:nvPr/>
            </p:nvSpPr>
            <p:spPr bwMode="auto">
              <a:xfrm>
                <a:off x="4228" y="3124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9" name="Rectangle 16"/>
              <p:cNvSpPr>
                <a:spLocks noChangeArrowheads="1"/>
              </p:cNvSpPr>
              <p:nvPr/>
            </p:nvSpPr>
            <p:spPr bwMode="auto">
              <a:xfrm>
                <a:off x="4228" y="3460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0" name="Rectangle 17"/>
              <p:cNvSpPr>
                <a:spLocks noChangeArrowheads="1"/>
              </p:cNvSpPr>
              <p:nvPr/>
            </p:nvSpPr>
            <p:spPr bwMode="auto">
              <a:xfrm>
                <a:off x="4564" y="2452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1" name="Rectangle 18"/>
              <p:cNvSpPr>
                <a:spLocks noChangeArrowheads="1"/>
              </p:cNvSpPr>
              <p:nvPr/>
            </p:nvSpPr>
            <p:spPr bwMode="auto">
              <a:xfrm>
                <a:off x="4564" y="2788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2" name="Rectangle 19"/>
              <p:cNvSpPr>
                <a:spLocks noChangeArrowheads="1"/>
              </p:cNvSpPr>
              <p:nvPr/>
            </p:nvSpPr>
            <p:spPr bwMode="auto">
              <a:xfrm>
                <a:off x="4564" y="3124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3" name="Rectangle 20"/>
              <p:cNvSpPr>
                <a:spLocks noChangeArrowheads="1"/>
              </p:cNvSpPr>
              <p:nvPr/>
            </p:nvSpPr>
            <p:spPr bwMode="auto">
              <a:xfrm>
                <a:off x="4564" y="3460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4" name="Rectangle 21"/>
              <p:cNvSpPr>
                <a:spLocks noChangeArrowheads="1"/>
              </p:cNvSpPr>
              <p:nvPr/>
            </p:nvSpPr>
            <p:spPr bwMode="auto">
              <a:xfrm>
                <a:off x="4900" y="2452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5" name="Rectangle 22"/>
              <p:cNvSpPr>
                <a:spLocks noChangeArrowheads="1"/>
              </p:cNvSpPr>
              <p:nvPr/>
            </p:nvSpPr>
            <p:spPr bwMode="auto">
              <a:xfrm>
                <a:off x="4900" y="2788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6" name="Rectangle 23"/>
              <p:cNvSpPr>
                <a:spLocks noChangeArrowheads="1"/>
              </p:cNvSpPr>
              <p:nvPr/>
            </p:nvSpPr>
            <p:spPr bwMode="auto">
              <a:xfrm>
                <a:off x="4900" y="3124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7" name="Rectangle 24"/>
              <p:cNvSpPr>
                <a:spLocks noChangeArrowheads="1"/>
              </p:cNvSpPr>
              <p:nvPr/>
            </p:nvSpPr>
            <p:spPr bwMode="auto">
              <a:xfrm>
                <a:off x="4900" y="3460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4261" y="2439"/>
              <a:ext cx="2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--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4597" y="2438"/>
              <a:ext cx="21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4933" y="2438"/>
              <a:ext cx="2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X</a:t>
              </a:r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3925" y="2823"/>
              <a:ext cx="2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--</a:t>
              </a:r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3925" y="3158"/>
              <a:ext cx="21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</a:t>
              </a:r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3925" y="3494"/>
              <a:ext cx="2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X</a:t>
              </a:r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4261" y="2822"/>
              <a:ext cx="22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√</a:t>
              </a:r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4261" y="3158"/>
              <a:ext cx="22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√</a:t>
              </a:r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4261" y="3494"/>
              <a:ext cx="22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√</a:t>
              </a:r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4597" y="2822"/>
              <a:ext cx="22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√</a:t>
              </a:r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4933" y="2822"/>
              <a:ext cx="22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√</a:t>
              </a:r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4597" y="3158"/>
              <a:ext cx="22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√</a:t>
              </a:r>
            </a:p>
          </p:txBody>
        </p:sp>
      </p:grpSp>
      <p:sp>
        <p:nvSpPr>
          <p:cNvPr id="59" name="Title 1"/>
          <p:cNvSpPr txBox="1">
            <a:spLocks/>
          </p:cNvSpPr>
          <p:nvPr/>
        </p:nvSpPr>
        <p:spPr>
          <a:xfrm>
            <a:off x="1371836" y="4431111"/>
            <a:ext cx="491827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600"/>
              </a:lnSpc>
              <a:buClr>
                <a:srgbClr val="92D050"/>
              </a:buClr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When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will T1 release X lock on A?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7827229" y="5328046"/>
            <a:ext cx="533398" cy="35272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itle 1"/>
          <p:cNvSpPr txBox="1">
            <a:spLocks/>
          </p:cNvSpPr>
          <p:nvPr/>
        </p:nvSpPr>
        <p:spPr>
          <a:xfrm>
            <a:off x="6722328" y="5061345"/>
            <a:ext cx="11430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600"/>
              </a:lnSpc>
              <a:buClr>
                <a:srgbClr val="92D050"/>
              </a:buClr>
            </a:pPr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UX(A)</a:t>
            </a:r>
          </a:p>
        </p:txBody>
      </p:sp>
      <p:sp>
        <p:nvSpPr>
          <p:cNvPr id="62" name="Flowchart: Process 61"/>
          <p:cNvSpPr/>
          <p:nvPr/>
        </p:nvSpPr>
        <p:spPr>
          <a:xfrm>
            <a:off x="9749807" y="3048000"/>
            <a:ext cx="1156868" cy="1566041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Wait!</a:t>
            </a:r>
            <a:endParaRPr lang="en-US" sz="2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7630009" y="5861446"/>
            <a:ext cx="2033199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 txBox="1">
            <a:spLocks/>
          </p:cNvSpPr>
          <p:nvPr/>
        </p:nvSpPr>
        <p:spPr>
          <a:xfrm>
            <a:off x="6539009" y="5658796"/>
            <a:ext cx="1600198" cy="9582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T2 resumed</a:t>
            </a:r>
          </a:p>
        </p:txBody>
      </p:sp>
      <p:sp>
        <p:nvSpPr>
          <p:cNvPr id="65" name="Title 1"/>
          <p:cNvSpPr txBox="1">
            <a:spLocks/>
          </p:cNvSpPr>
          <p:nvPr/>
        </p:nvSpPr>
        <p:spPr>
          <a:xfrm>
            <a:off x="1379856" y="5049498"/>
            <a:ext cx="4778386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600"/>
              </a:lnSpc>
              <a:buClr>
                <a:srgbClr val="92D050"/>
              </a:buClr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Is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this new schedule serializable?</a:t>
            </a:r>
          </a:p>
        </p:txBody>
      </p:sp>
      <p:sp>
        <p:nvSpPr>
          <p:cNvPr id="66" name="Title 1"/>
          <p:cNvSpPr txBox="1">
            <a:spLocks/>
          </p:cNvSpPr>
          <p:nvPr/>
        </p:nvSpPr>
        <p:spPr>
          <a:xfrm>
            <a:off x="1379856" y="5677686"/>
            <a:ext cx="4669252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600"/>
              </a:lnSpc>
              <a:buClr>
                <a:srgbClr val="92D050"/>
              </a:buClr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Q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: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What if we use (non-strict) 2PL?</a:t>
            </a:r>
          </a:p>
        </p:txBody>
      </p:sp>
      <p:sp>
        <p:nvSpPr>
          <p:cNvPr id="68" name="Flowchart: Process 67"/>
          <p:cNvSpPr/>
          <p:nvPr/>
        </p:nvSpPr>
        <p:spPr>
          <a:xfrm>
            <a:off x="9711340" y="5694908"/>
            <a:ext cx="1168966" cy="304702"/>
          </a:xfrm>
          <a:prstGeom prst="flowChartProcess">
            <a:avLst/>
          </a:prstGeom>
          <a:solidFill>
            <a:srgbClr val="F7FEF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Locking Protocols: Example</a:t>
            </a:r>
            <a:endParaRPr lang="en-US" sz="4800" dirty="0"/>
          </a:p>
        </p:txBody>
      </p:sp>
      <p:sp>
        <p:nvSpPr>
          <p:cNvPr id="69" name="Title 1"/>
          <p:cNvSpPr txBox="1">
            <a:spLocks/>
          </p:cNvSpPr>
          <p:nvPr/>
        </p:nvSpPr>
        <p:spPr>
          <a:xfrm>
            <a:off x="8403291" y="1052832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T1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>
          <a:xfrm>
            <a:off x="9774891" y="1052832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T2</a:t>
            </a:r>
          </a:p>
        </p:txBody>
      </p:sp>
      <p:sp>
        <p:nvSpPr>
          <p:cNvPr id="7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23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1"/>
                                            </p:cond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 animBg="1"/>
      <p:bldP spid="14" grpId="0" animBg="1"/>
      <p:bldP spid="18" grpId="0" animBg="1"/>
      <p:bldP spid="19" grpId="0"/>
      <p:bldP spid="23" grpId="0" animBg="1"/>
      <p:bldP spid="10" grpId="0" animBg="1"/>
      <p:bldP spid="59" grpId="0" animBg="1"/>
      <p:bldP spid="61" grpId="0"/>
      <p:bldP spid="62" grpId="0" animBg="1"/>
      <p:bldP spid="64" grpId="0"/>
      <p:bldP spid="65" grpId="0" animBg="1"/>
      <p:bldP spid="66" grpId="0" animBg="1"/>
      <p:bldP spid="68" grpId="0" animBg="1"/>
      <p:bldP spid="68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6425646" cy="49669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Arise </a:t>
            </a:r>
            <a:r>
              <a:rPr lang="en-US" sz="4000" dirty="0"/>
              <a:t>when two </a:t>
            </a:r>
            <a:r>
              <a:rPr lang="en-US" sz="4000" dirty="0" smtClean="0"/>
              <a:t>transactions wait </a:t>
            </a:r>
            <a:r>
              <a:rPr lang="en-US" sz="4000" dirty="0"/>
              <a:t>on each other</a:t>
            </a:r>
          </a:p>
          <a:p>
            <a:pPr lvl="1"/>
            <a:r>
              <a:rPr lang="en-US" sz="3600" dirty="0"/>
              <a:t>W</a:t>
            </a:r>
            <a:r>
              <a:rPr lang="en-US" sz="3600" dirty="0" smtClean="0"/>
              <a:t>ait </a:t>
            </a:r>
            <a:r>
              <a:rPr lang="en-US" sz="3600" dirty="0"/>
              <a:t>and do nothing </a:t>
            </a:r>
            <a:r>
              <a:rPr lang="en-US" sz="3600" dirty="0" smtClean="0"/>
              <a:t>forever</a:t>
            </a:r>
          </a:p>
          <a:p>
            <a:endParaRPr lang="en-US" sz="4000" dirty="0" smtClean="0"/>
          </a:p>
          <a:p>
            <a:r>
              <a:rPr lang="en-US" sz="4000" dirty="0" smtClean="0"/>
              <a:t>Example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Deadlocks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34</a:t>
            </a:fld>
            <a:endParaRPr lang="en-US"/>
          </a:p>
        </p:txBody>
      </p:sp>
      <p:cxnSp>
        <p:nvCxnSpPr>
          <p:cNvPr id="9" name="AutoShape 10"/>
          <p:cNvCxnSpPr>
            <a:cxnSpLocks noChangeShapeType="1"/>
          </p:cNvCxnSpPr>
          <p:nvPr/>
        </p:nvCxnSpPr>
        <p:spPr bwMode="auto">
          <a:xfrm rot="16200000">
            <a:off x="4072245" y="3904842"/>
            <a:ext cx="446821" cy="536914"/>
          </a:xfrm>
          <a:prstGeom prst="curvedConnector2">
            <a:avLst/>
          </a:prstGeom>
          <a:noFill/>
          <a:ln w="444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0" name="AutoShape 11"/>
          <p:cNvCxnSpPr>
            <a:cxnSpLocks noChangeShapeType="1"/>
          </p:cNvCxnSpPr>
          <p:nvPr/>
        </p:nvCxnSpPr>
        <p:spPr bwMode="auto">
          <a:xfrm rot="5400000">
            <a:off x="5201335" y="4968626"/>
            <a:ext cx="473533" cy="573029"/>
          </a:xfrm>
          <a:prstGeom prst="curvedConnector2">
            <a:avLst/>
          </a:prstGeom>
          <a:noFill/>
          <a:ln w="444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grpSp>
        <p:nvGrpSpPr>
          <p:cNvPr id="38" name="Group 37"/>
          <p:cNvGrpSpPr/>
          <p:nvPr/>
        </p:nvGrpSpPr>
        <p:grpSpPr>
          <a:xfrm>
            <a:off x="3318136" y="3671839"/>
            <a:ext cx="3115543" cy="2098117"/>
            <a:chOff x="3318136" y="3671839"/>
            <a:chExt cx="3115543" cy="2098117"/>
          </a:xfrm>
        </p:grpSpPr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3318136" y="4288647"/>
              <a:ext cx="830651" cy="837790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200" b="1" dirty="0">
                  <a:solidFill>
                    <a:schemeClr val="accent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T1</a:t>
              </a: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5603028" y="4288647"/>
              <a:ext cx="830651" cy="837790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200" b="1" dirty="0">
                  <a:solidFill>
                    <a:schemeClr val="accent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T2</a:t>
              </a: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4577355" y="3671839"/>
              <a:ext cx="553767" cy="558527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lIns="0" tIns="0" rIns="0" bIns="9144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A</a:t>
              </a: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4584578" y="5211429"/>
              <a:ext cx="553767" cy="558527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lIns="0" tIns="0" rIns="0" bIns="9144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</a:t>
              </a:r>
              <a:endPara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cxnSp>
        <p:nvCxnSpPr>
          <p:cNvPr id="13" name="AutoShape 14"/>
          <p:cNvCxnSpPr>
            <a:cxnSpLocks noChangeShapeType="1"/>
          </p:cNvCxnSpPr>
          <p:nvPr/>
        </p:nvCxnSpPr>
        <p:spPr bwMode="auto">
          <a:xfrm>
            <a:off x="5145568" y="3951102"/>
            <a:ext cx="580252" cy="446821"/>
          </a:xfrm>
          <a:prstGeom prst="curvedConnector2">
            <a:avLst/>
          </a:prstGeom>
          <a:noFill/>
          <a:ln w="44450">
            <a:solidFill>
              <a:schemeClr val="accent1"/>
            </a:solidFill>
            <a:round/>
            <a:headEnd/>
            <a:tailEnd type="stealth" w="lg" len="lg"/>
          </a:ln>
          <a:effectLst/>
        </p:spPr>
      </p:cxnSp>
      <p:cxnSp>
        <p:nvCxnSpPr>
          <p:cNvPr id="14" name="AutoShape 15"/>
          <p:cNvCxnSpPr>
            <a:cxnSpLocks noChangeShapeType="1"/>
          </p:cNvCxnSpPr>
          <p:nvPr/>
        </p:nvCxnSpPr>
        <p:spPr bwMode="auto">
          <a:xfrm rot="10800000">
            <a:off x="4025995" y="5017159"/>
            <a:ext cx="544137" cy="473533"/>
          </a:xfrm>
          <a:prstGeom prst="curvedConnector2">
            <a:avLst/>
          </a:prstGeom>
          <a:noFill/>
          <a:ln w="44450">
            <a:solidFill>
              <a:schemeClr val="accent1"/>
            </a:solidFill>
            <a:round/>
            <a:headEnd/>
            <a:tailEnd type="stealth" w="lg" len="lg"/>
          </a:ln>
          <a:effectLst/>
        </p:spPr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650257"/>
              </p:ext>
            </p:extLst>
          </p:nvPr>
        </p:nvGraphicFramePr>
        <p:xfrm>
          <a:off x="8610599" y="2557014"/>
          <a:ext cx="2554774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7387"/>
                <a:gridCol w="1277387"/>
              </a:tblGrid>
              <a:tr h="15363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2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20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</a:t>
                      </a: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2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2000" baseline="-2500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200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20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2000" baseline="-2500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200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20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2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20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2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Flowchart: Process 61"/>
          <p:cNvSpPr/>
          <p:nvPr/>
        </p:nvSpPr>
        <p:spPr>
          <a:xfrm>
            <a:off x="9950191" y="4195922"/>
            <a:ext cx="1156868" cy="685568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Wait!</a:t>
            </a:r>
            <a:endParaRPr lang="en-US" sz="2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8829215" y="1961482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T1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0088274" y="1961481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T2</a:t>
            </a:r>
          </a:p>
        </p:txBody>
      </p:sp>
      <p:sp>
        <p:nvSpPr>
          <p:cNvPr id="21" name="Flowchart: Process 61"/>
          <p:cNvSpPr/>
          <p:nvPr/>
        </p:nvSpPr>
        <p:spPr>
          <a:xfrm>
            <a:off x="8676932" y="4976821"/>
            <a:ext cx="1156868" cy="692459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Wait!</a:t>
            </a:r>
            <a:endParaRPr lang="en-US" sz="2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075653" y="3349568"/>
            <a:ext cx="534946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7243290" y="3086557"/>
            <a:ext cx="990602" cy="533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600"/>
              </a:lnSpc>
              <a:buClr>
                <a:srgbClr val="92D050"/>
              </a:buClr>
            </a:pPr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S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(A</a:t>
            </a:r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120953" y="3750324"/>
            <a:ext cx="1758461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 txBox="1">
            <a:spLocks/>
          </p:cNvSpPr>
          <p:nvPr/>
        </p:nvSpPr>
        <p:spPr>
          <a:xfrm>
            <a:off x="7243290" y="3488451"/>
            <a:ext cx="990602" cy="533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600"/>
              </a:lnSpc>
              <a:buClr>
                <a:srgbClr val="92D050"/>
              </a:buClr>
            </a:pPr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S(B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)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143140" y="4156531"/>
            <a:ext cx="175846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/>
          <p:cNvSpPr txBox="1">
            <a:spLocks/>
          </p:cNvSpPr>
          <p:nvPr/>
        </p:nvSpPr>
        <p:spPr>
          <a:xfrm>
            <a:off x="7265477" y="3894658"/>
            <a:ext cx="990602" cy="533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600"/>
              </a:lnSpc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X(A)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8101735" y="4922396"/>
            <a:ext cx="53494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/>
          <p:cNvSpPr txBox="1">
            <a:spLocks/>
          </p:cNvSpPr>
          <p:nvPr/>
        </p:nvSpPr>
        <p:spPr>
          <a:xfrm>
            <a:off x="7269372" y="4659385"/>
            <a:ext cx="990602" cy="533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600"/>
              </a:lnSpc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X(B)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52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0" grpId="0"/>
      <p:bldP spid="21" grpId="0" animBg="1"/>
      <p:bldP spid="24" grpId="0"/>
      <p:bldP spid="26" grpId="0"/>
      <p:bldP spid="35" grpId="0"/>
      <p:bldP spid="3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4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Two ways of dealing with deadlocks</a:t>
            </a:r>
          </a:p>
          <a:p>
            <a:pPr lvl="1"/>
            <a:r>
              <a:rPr lang="en-US" sz="4400" i="1" dirty="0" smtClean="0"/>
              <a:t>Deadlock </a:t>
            </a:r>
            <a:r>
              <a:rPr lang="en-US" sz="4400" i="1" dirty="0"/>
              <a:t>prevention</a:t>
            </a:r>
          </a:p>
          <a:p>
            <a:pPr lvl="2"/>
            <a:r>
              <a:rPr lang="en-US" sz="4000" dirty="0" smtClean="0"/>
              <a:t>Avoid </a:t>
            </a:r>
            <a:r>
              <a:rPr lang="en-US" sz="4000" dirty="0"/>
              <a:t>schedules that could cause deadlocks</a:t>
            </a:r>
          </a:p>
          <a:p>
            <a:pPr lvl="1"/>
            <a:r>
              <a:rPr lang="en-US" sz="4400" i="1" dirty="0"/>
              <a:t>Deadlock detection and breaking</a:t>
            </a:r>
          </a:p>
          <a:p>
            <a:pPr lvl="2"/>
            <a:r>
              <a:rPr lang="en-US" sz="4000" dirty="0" smtClean="0"/>
              <a:t>A </a:t>
            </a:r>
            <a:r>
              <a:rPr lang="en-US" sz="4000" dirty="0"/>
              <a:t>naive </a:t>
            </a:r>
            <a:r>
              <a:rPr lang="en-US" sz="4000" dirty="0" smtClean="0"/>
              <a:t>solution: </a:t>
            </a:r>
            <a:r>
              <a:rPr lang="en-US" sz="4000" dirty="0"/>
              <a:t>timeout and abort </a:t>
            </a:r>
            <a:r>
              <a:rPr lang="en-US" sz="4000" dirty="0" smtClean="0"/>
              <a:t>transactions</a:t>
            </a:r>
            <a:endParaRPr lang="en-US" sz="4000" dirty="0"/>
          </a:p>
          <a:p>
            <a:r>
              <a:rPr lang="en-US" sz="4800" dirty="0"/>
              <a:t>More sophisticated solutions </a:t>
            </a:r>
            <a:r>
              <a:rPr lang="en-US" sz="4800" dirty="0" smtClean="0"/>
              <a:t>exist</a:t>
            </a:r>
            <a:endParaRPr lang="en-US" sz="4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Deadlocks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5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40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/>
              <a:t>What is the precise “data item” a transaction needs to lock?</a:t>
            </a:r>
          </a:p>
          <a:p>
            <a:pPr lvl="1"/>
            <a:r>
              <a:rPr lang="en-US" sz="3600" dirty="0" smtClean="0"/>
              <a:t>Tuple</a:t>
            </a:r>
            <a:r>
              <a:rPr lang="en-US" sz="3600" dirty="0"/>
              <a:t>? Attribute? Whole table? Index?</a:t>
            </a:r>
          </a:p>
          <a:p>
            <a:r>
              <a:rPr lang="en-US" sz="4000" dirty="0"/>
              <a:t>Affects both efficiency (throughput) and correctness</a:t>
            </a:r>
          </a:p>
          <a:p>
            <a:endParaRPr lang="en-US" sz="4000" dirty="0"/>
          </a:p>
          <a:p>
            <a:endParaRPr lang="en-US" sz="4000" dirty="0"/>
          </a:p>
          <a:p>
            <a:r>
              <a:rPr lang="en-US" sz="4000" i="1" dirty="0"/>
              <a:t>Thrashing</a:t>
            </a:r>
            <a:r>
              <a:rPr lang="en-US" sz="4000" dirty="0"/>
              <a:t>: too many </a:t>
            </a:r>
            <a:r>
              <a:rPr lang="en-US" sz="4000" dirty="0" smtClean="0"/>
              <a:t>transactions asking </a:t>
            </a:r>
            <a:r>
              <a:rPr lang="en-US" sz="4000" dirty="0"/>
              <a:t>X lock on same data </a:t>
            </a:r>
            <a:r>
              <a:rPr lang="en-US" sz="4000" dirty="0" smtClean="0"/>
              <a:t>item</a:t>
            </a:r>
          </a:p>
          <a:p>
            <a:pPr lvl="1"/>
            <a:r>
              <a:rPr lang="en-US" sz="3600" dirty="0" smtClean="0"/>
              <a:t>Hurts throughput </a:t>
            </a:r>
            <a:r>
              <a:rPr lang="en-US" sz="3600" dirty="0"/>
              <a:t>(number </a:t>
            </a:r>
            <a:r>
              <a:rPr lang="en-US" sz="3600" dirty="0" smtClean="0"/>
              <a:t>transactions finished per sec)</a:t>
            </a:r>
            <a:endParaRPr lang="en-US" sz="3600" dirty="0"/>
          </a:p>
          <a:p>
            <a:pPr lvl="1"/>
            <a:r>
              <a:rPr lang="en-US" sz="3600" dirty="0"/>
              <a:t>Some ways to avoid </a:t>
            </a:r>
            <a:r>
              <a:rPr lang="en-US" sz="3600" dirty="0" smtClean="0"/>
              <a:t>thrashing</a:t>
            </a:r>
          </a:p>
          <a:p>
            <a:pPr lvl="2"/>
            <a:r>
              <a:rPr lang="en-US" sz="3200" dirty="0"/>
              <a:t>L</a:t>
            </a:r>
            <a:r>
              <a:rPr lang="en-US" sz="3200" dirty="0" smtClean="0"/>
              <a:t>ock </a:t>
            </a:r>
            <a:r>
              <a:rPr lang="en-US" sz="3200" dirty="0"/>
              <a:t>smallest granularity </a:t>
            </a:r>
            <a:r>
              <a:rPr lang="en-US" sz="3200" dirty="0" smtClean="0"/>
              <a:t>needed </a:t>
            </a:r>
            <a:r>
              <a:rPr lang="en-US" sz="3200" dirty="0"/>
              <a:t>for </a:t>
            </a:r>
            <a:r>
              <a:rPr lang="en-US" sz="3200" dirty="0" smtClean="0"/>
              <a:t>transaction</a:t>
            </a:r>
          </a:p>
          <a:p>
            <a:pPr lvl="2"/>
            <a:r>
              <a:rPr lang="en-US" sz="3200" dirty="0" smtClean="0"/>
              <a:t>Reduce </a:t>
            </a:r>
            <a:r>
              <a:rPr lang="en-US" sz="3200" dirty="0"/>
              <a:t>the time a </a:t>
            </a:r>
            <a:r>
              <a:rPr lang="en-US" sz="3200" dirty="0" smtClean="0"/>
              <a:t>transaction holds </a:t>
            </a:r>
            <a:r>
              <a:rPr lang="en-US" sz="3200" dirty="0"/>
              <a:t>a lock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Granularity of Locks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36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31757" y="2701697"/>
            <a:ext cx="103364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charset="0"/>
              </a:rPr>
              <a:t>UPDATE Students SET Grade = “A” WHERE </a:t>
            </a:r>
            <a:r>
              <a:rPr lang="en-US" sz="2800" b="1" dirty="0" err="1" smtClean="0">
                <a:latin typeface="Courier New" charset="0"/>
              </a:rPr>
              <a:t>StID</a:t>
            </a:r>
            <a:r>
              <a:rPr lang="en-US" sz="2800" b="1" dirty="0" smtClean="0">
                <a:latin typeface="Courier New" charset="0"/>
              </a:rPr>
              <a:t>=123</a:t>
            </a:r>
            <a:r>
              <a:rPr lang="en-US" sz="2800" b="1" dirty="0">
                <a:latin typeface="Courier New" charset="0"/>
              </a:rPr>
              <a:t>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79597" y="3219714"/>
            <a:ext cx="5417543" cy="46166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Locking whole table might be an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overkill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64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40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DBMSs allow for </a:t>
            </a:r>
            <a:r>
              <a:rPr lang="en-US" sz="4000" i="1" dirty="0" smtClean="0"/>
              <a:t>predicate locks</a:t>
            </a:r>
            <a:r>
              <a:rPr lang="en-US" sz="4000" dirty="0" smtClean="0"/>
              <a:t> too</a:t>
            </a:r>
          </a:p>
          <a:p>
            <a:pPr lvl="1"/>
            <a:r>
              <a:rPr lang="en-US" sz="3600" dirty="0" smtClean="0"/>
              <a:t>Bizarre </a:t>
            </a:r>
            <a:r>
              <a:rPr lang="en-US" sz="3600" dirty="0"/>
              <a:t>correctness issues can arise on interleaving </a:t>
            </a:r>
            <a:r>
              <a:rPr lang="en-US" sz="3600" dirty="0" err="1" smtClean="0"/>
              <a:t>granularity+mode</a:t>
            </a:r>
            <a:r>
              <a:rPr lang="en-US" sz="3600" dirty="0" smtClean="0"/>
              <a:t> </a:t>
            </a:r>
            <a:r>
              <a:rPr lang="en-US" sz="3600" dirty="0"/>
              <a:t>combos 	</a:t>
            </a:r>
            <a:endParaRPr lang="en-US" sz="3600" dirty="0" smtClean="0"/>
          </a:p>
          <a:p>
            <a:r>
              <a:rPr lang="en-US" sz="4000" dirty="0" smtClean="0"/>
              <a:t>Example</a:t>
            </a:r>
          </a:p>
          <a:p>
            <a:pPr lvl="1"/>
            <a:r>
              <a:rPr lang="en-US" sz="3600" dirty="0" smtClean="0"/>
              <a:t>T1</a:t>
            </a:r>
            <a:r>
              <a:rPr lang="en-US" sz="3600" dirty="0"/>
              <a:t>: </a:t>
            </a:r>
            <a:r>
              <a:rPr lang="en-US" sz="3600" dirty="0" smtClean="0"/>
              <a:t>X </a:t>
            </a:r>
            <a:r>
              <a:rPr lang="en-US" sz="3600" dirty="0"/>
              <a:t>lock on predicate; read </a:t>
            </a:r>
            <a:r>
              <a:rPr lang="en-US" sz="3600" dirty="0" smtClean="0"/>
              <a:t>table, update </a:t>
            </a:r>
            <a:r>
              <a:rPr lang="en-US" sz="3600" dirty="0"/>
              <a:t>only tuples matching predicate</a:t>
            </a:r>
          </a:p>
          <a:p>
            <a:pPr lvl="1"/>
            <a:r>
              <a:rPr lang="en-US" sz="3600" dirty="0" smtClean="0"/>
              <a:t>T2 </a:t>
            </a:r>
            <a:r>
              <a:rPr lang="en-US" sz="3600" dirty="0"/>
              <a:t>comes in to insert new tuple, but it satisfies predicate</a:t>
            </a:r>
          </a:p>
          <a:p>
            <a:pPr lvl="1"/>
            <a:r>
              <a:rPr lang="en-US" sz="3600" dirty="0" smtClean="0"/>
              <a:t>T1 </a:t>
            </a:r>
            <a:r>
              <a:rPr lang="en-US" sz="3600" dirty="0"/>
              <a:t>reads again: sees </a:t>
            </a:r>
            <a:r>
              <a:rPr lang="en-US" sz="3600" dirty="0" smtClean="0"/>
              <a:t>previously unseen tuple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Granularity of Locks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37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715828" y="5053504"/>
            <a:ext cx="1719343" cy="1077218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Phantom problem</a:t>
            </a:r>
            <a:endParaRPr lang="en-US" sz="3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34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DBMSs give users control over the locking overhead incurred by their transactions</a:t>
            </a:r>
          </a:p>
          <a:p>
            <a:pPr lvl="1"/>
            <a:r>
              <a:rPr lang="en-US" sz="3600" dirty="0"/>
              <a:t>D</a:t>
            </a:r>
            <a:r>
              <a:rPr lang="en-US" sz="3600" dirty="0" smtClean="0"/>
              <a:t>esired concurrent behavior required from DBMS</a:t>
            </a:r>
          </a:p>
          <a:p>
            <a:r>
              <a:rPr lang="en-US" sz="4000" dirty="0" smtClean="0"/>
              <a:t>Three mechanisms</a:t>
            </a:r>
          </a:p>
          <a:p>
            <a:pPr lvl="1"/>
            <a:r>
              <a:rPr lang="en-US" sz="3600" dirty="0" smtClean="0"/>
              <a:t>Diagnostic size: number of error messages</a:t>
            </a:r>
          </a:p>
          <a:p>
            <a:pPr lvl="1"/>
            <a:r>
              <a:rPr lang="en-US" sz="3600" dirty="0" smtClean="0"/>
              <a:t>Access mode</a:t>
            </a:r>
          </a:p>
          <a:p>
            <a:pPr lvl="1"/>
            <a:r>
              <a:rPr lang="en-US" sz="3600" dirty="0" smtClean="0"/>
              <a:t>Isolation level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Concurrency Control in SQL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4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40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Define transactions</a:t>
            </a:r>
          </a:p>
          <a:p>
            <a:pPr lvl="1"/>
            <a:r>
              <a:rPr lang="en-US" sz="3600" dirty="0" smtClean="0"/>
              <a:t>Begin </a:t>
            </a:r>
            <a:r>
              <a:rPr lang="en-US" sz="3600" dirty="0"/>
              <a:t>is </a:t>
            </a:r>
            <a:r>
              <a:rPr lang="en-US" sz="3600" dirty="0" smtClean="0"/>
              <a:t>usually implicit</a:t>
            </a:r>
          </a:p>
          <a:p>
            <a:pPr lvl="2"/>
            <a:r>
              <a:rPr lang="en-US" sz="3200" dirty="0"/>
              <a:t>C</a:t>
            </a:r>
            <a:r>
              <a:rPr lang="en-US" sz="3200" dirty="0" smtClean="0"/>
              <a:t>an still use BEGIN TRANSACTION</a:t>
            </a:r>
          </a:p>
          <a:p>
            <a:pPr lvl="1"/>
            <a:r>
              <a:rPr lang="en-US" sz="3600" dirty="0" smtClean="0"/>
              <a:t>COMMIT</a:t>
            </a:r>
          </a:p>
          <a:p>
            <a:pPr lvl="1"/>
            <a:r>
              <a:rPr lang="en-US" sz="3600" dirty="0" smtClean="0"/>
              <a:t>ROLLBACK </a:t>
            </a:r>
            <a:r>
              <a:rPr lang="en-US" sz="3600" dirty="0"/>
              <a:t>(</a:t>
            </a:r>
            <a:r>
              <a:rPr lang="en-US" sz="3600" dirty="0" smtClean="0"/>
              <a:t>Abort)</a:t>
            </a:r>
          </a:p>
          <a:p>
            <a:pPr lvl="1"/>
            <a:r>
              <a:rPr lang="en-US" sz="3600" dirty="0" smtClean="0"/>
              <a:t>SAVEPOINT</a:t>
            </a:r>
          </a:p>
          <a:p>
            <a:pPr lvl="2"/>
            <a:r>
              <a:rPr lang="en-US" sz="3200" dirty="0"/>
              <a:t>S</a:t>
            </a:r>
            <a:r>
              <a:rPr lang="en-US" sz="3200" dirty="0" smtClean="0"/>
              <a:t>ave </a:t>
            </a:r>
            <a:r>
              <a:rPr lang="en-US" sz="3200" dirty="0"/>
              <a:t>intermediate work of long-running </a:t>
            </a:r>
            <a:r>
              <a:rPr lang="en-US" sz="3200" dirty="0" smtClean="0"/>
              <a:t>transactions</a:t>
            </a:r>
            <a:endParaRPr lang="en-US" sz="3200" dirty="0"/>
          </a:p>
          <a:p>
            <a:r>
              <a:rPr lang="en-US" sz="4000" dirty="0"/>
              <a:t>Access </a:t>
            </a:r>
            <a:r>
              <a:rPr lang="en-US" sz="4000" dirty="0" smtClean="0"/>
              <a:t>modes</a:t>
            </a:r>
          </a:p>
          <a:p>
            <a:pPr lvl="1"/>
            <a:r>
              <a:rPr lang="en-US" sz="3600" dirty="0"/>
              <a:t>READ WRITE (default)</a:t>
            </a:r>
          </a:p>
          <a:p>
            <a:pPr lvl="1"/>
            <a:r>
              <a:rPr lang="en-US" sz="3600" dirty="0" smtClean="0"/>
              <a:t>READ ONLY</a:t>
            </a:r>
          </a:p>
          <a:p>
            <a:pPr lvl="2"/>
            <a:r>
              <a:rPr lang="en-US" sz="3200" dirty="0"/>
              <a:t>N</a:t>
            </a:r>
            <a:r>
              <a:rPr lang="en-US" sz="3200" dirty="0" smtClean="0"/>
              <a:t>o one can change the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Concurrency Control in SQL</a:t>
            </a:r>
            <a:r>
              <a:rPr lang="en-US" sz="4800" dirty="0"/>
              <a:t>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5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/>
              <a:t>A </a:t>
            </a:r>
            <a:r>
              <a:rPr lang="en-US" sz="4000" dirty="0"/>
              <a:t>SQL query is too </a:t>
            </a:r>
            <a:r>
              <a:rPr lang="en-US" sz="4000" dirty="0" smtClean="0"/>
              <a:t>fine-grained</a:t>
            </a:r>
          </a:p>
          <a:p>
            <a:pPr>
              <a:lnSpc>
                <a:spcPct val="100000"/>
              </a:lnSpc>
            </a:pPr>
            <a:r>
              <a:rPr lang="en-US" sz="4000" dirty="0" smtClean="0"/>
              <a:t>In most real-world applications, a logical unit of work could be coarser</a:t>
            </a:r>
          </a:p>
          <a:p>
            <a:pPr lvl="1"/>
            <a:r>
              <a:rPr lang="en-US" sz="3600" dirty="0" smtClean="0"/>
              <a:t>May </a:t>
            </a:r>
            <a:r>
              <a:rPr lang="en-US" sz="3600" dirty="0"/>
              <a:t>need multiple DDL +</a:t>
            </a:r>
            <a:r>
              <a:rPr lang="en-US" sz="3600" dirty="0" smtClean="0"/>
              <a:t> </a:t>
            </a:r>
            <a:r>
              <a:rPr lang="en-US" sz="3600" dirty="0"/>
              <a:t>DML queries together</a:t>
            </a:r>
          </a:p>
          <a:p>
            <a:pPr lvl="1"/>
            <a:r>
              <a:rPr lang="en-US" sz="3600" dirty="0" smtClean="0"/>
              <a:t>May </a:t>
            </a:r>
            <a:r>
              <a:rPr lang="en-US" sz="3600" dirty="0"/>
              <a:t>involve reading and/or writing (update/delete/insert)</a:t>
            </a:r>
          </a:p>
          <a:p>
            <a:pPr lvl="1"/>
            <a:r>
              <a:rPr lang="en-US" sz="3600" dirty="0" smtClean="0"/>
              <a:t>May </a:t>
            </a:r>
            <a:r>
              <a:rPr lang="en-US" sz="3600" dirty="0"/>
              <a:t>need to check for integrity constraints</a:t>
            </a:r>
          </a:p>
          <a:p>
            <a:pPr>
              <a:lnSpc>
                <a:spcPct val="100000"/>
              </a:lnSpc>
            </a:pPr>
            <a:r>
              <a:rPr lang="en-US" sz="4000" dirty="0" smtClean="0"/>
              <a:t>Example</a:t>
            </a:r>
          </a:p>
          <a:p>
            <a:pPr lvl="1"/>
            <a:r>
              <a:rPr lang="en-US" sz="3600" dirty="0"/>
              <a:t>Transfer money between </a:t>
            </a:r>
            <a:r>
              <a:rPr lang="en-US" sz="3600" dirty="0"/>
              <a:t>accounts</a:t>
            </a:r>
            <a:endParaRPr lang="en-US" sz="3600" dirty="0"/>
          </a:p>
          <a:p>
            <a:pPr lvl="1"/>
            <a:r>
              <a:rPr lang="en-US" sz="3600" dirty="0"/>
              <a:t>Purchase a group of </a:t>
            </a:r>
            <a:r>
              <a:rPr lang="en-US" sz="3600" dirty="0"/>
              <a:t>products</a:t>
            </a:r>
            <a:endParaRPr lang="en-US" sz="3600" dirty="0"/>
          </a:p>
          <a:p>
            <a:pPr lvl="1"/>
            <a:r>
              <a:rPr lang="en-US" sz="3600" dirty="0"/>
              <a:t>Register for a class (either waitlist or allocated</a:t>
            </a:r>
            <a:r>
              <a:rPr lang="en-US" sz="3600" dirty="0"/>
              <a:t>)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Motivation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2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40"/>
          </a:xfrm>
        </p:spPr>
        <p:txBody>
          <a:bodyPr>
            <a:normAutofit fontScale="92500" lnSpcReduction="10000"/>
          </a:bodyPr>
          <a:lstStyle/>
          <a:p>
            <a:r>
              <a:rPr lang="en-US" sz="4000" i="1" dirty="0" smtClean="0"/>
              <a:t>Isolation level</a:t>
            </a:r>
            <a:endParaRPr lang="en-US" sz="4000" dirty="0" smtClean="0"/>
          </a:p>
          <a:p>
            <a:pPr lvl="1"/>
            <a:r>
              <a:rPr lang="en-US" sz="3600" dirty="0" smtClean="0"/>
              <a:t>The extent to which a given transaction is exposed to the actions of other transactions executing concurrently</a:t>
            </a:r>
          </a:p>
          <a:p>
            <a:pPr lvl="2"/>
            <a:r>
              <a:rPr lang="en-US" sz="3200" dirty="0" smtClean="0"/>
              <a:t>Trade-off: concurrency vs. exposure</a:t>
            </a:r>
          </a:p>
          <a:p>
            <a:pPr lvl="1"/>
            <a:r>
              <a:rPr lang="en-US" sz="3600" dirty="0" smtClean="0"/>
              <a:t>Desired concurrent behavior required from DBMS </a:t>
            </a:r>
          </a:p>
          <a:p>
            <a:pPr lvl="1"/>
            <a:r>
              <a:rPr lang="en-US" sz="3600" dirty="0" smtClean="0"/>
              <a:t>Determines </a:t>
            </a:r>
            <a:r>
              <a:rPr lang="en-US" sz="3600" dirty="0"/>
              <a:t>precise locking </a:t>
            </a:r>
            <a:r>
              <a:rPr lang="en-US" sz="3600" dirty="0" smtClean="0"/>
              <a:t>protocol</a:t>
            </a:r>
          </a:p>
          <a:p>
            <a:pPr lvl="1"/>
            <a:r>
              <a:rPr lang="en-US" sz="3600" dirty="0" smtClean="0"/>
              <a:t>Four main levels</a:t>
            </a:r>
            <a:endParaRPr lang="en-US" sz="3600" dirty="0"/>
          </a:p>
          <a:p>
            <a:pPr lvl="2"/>
            <a:r>
              <a:rPr lang="en-US" sz="3000" dirty="0" smtClean="0"/>
              <a:t>READ UNCOMMITTED</a:t>
            </a:r>
          </a:p>
          <a:p>
            <a:pPr lvl="2"/>
            <a:r>
              <a:rPr lang="en-US" sz="3000" dirty="0" smtClean="0"/>
              <a:t>READ </a:t>
            </a:r>
            <a:r>
              <a:rPr lang="en-US" sz="3000" dirty="0"/>
              <a:t>COMMITTED</a:t>
            </a:r>
          </a:p>
          <a:p>
            <a:pPr lvl="2"/>
            <a:r>
              <a:rPr lang="en-US" sz="3000" dirty="0" smtClean="0"/>
              <a:t>REPEATABLE READ</a:t>
            </a:r>
          </a:p>
          <a:p>
            <a:pPr lvl="2"/>
            <a:r>
              <a:rPr lang="en-US" sz="3000" dirty="0" smtClean="0"/>
              <a:t>SERIALIZABLE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Concurrency Control in SQL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0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40"/>
          </a:xfrm>
        </p:spPr>
        <p:txBody>
          <a:bodyPr>
            <a:normAutofit fontScale="77500" lnSpcReduction="20000"/>
          </a:bodyPr>
          <a:lstStyle/>
          <a:p>
            <a:r>
              <a:rPr lang="en-US" sz="3800" dirty="0" smtClean="0"/>
              <a:t>READ UNCOMMITTED</a:t>
            </a:r>
          </a:p>
          <a:p>
            <a:pPr lvl="1"/>
            <a:r>
              <a:rPr lang="en-US" sz="3000" dirty="0" smtClean="0"/>
              <a:t>Long </a:t>
            </a:r>
            <a:r>
              <a:rPr lang="en-US" sz="3000" dirty="0"/>
              <a:t>X locks </a:t>
            </a:r>
            <a:r>
              <a:rPr lang="en-US" sz="3000" dirty="0" smtClean="0"/>
              <a:t>only, </a:t>
            </a:r>
            <a:r>
              <a:rPr lang="en-US" sz="3000" dirty="0"/>
              <a:t>no S </a:t>
            </a:r>
            <a:r>
              <a:rPr lang="en-US" sz="3000" dirty="0" smtClean="0"/>
              <a:t>locks</a:t>
            </a:r>
            <a:endParaRPr lang="en-US" sz="3000" dirty="0"/>
          </a:p>
          <a:p>
            <a:pPr lvl="1"/>
            <a:r>
              <a:rPr lang="en-US" sz="3000" dirty="0"/>
              <a:t>Vulnerable to </a:t>
            </a:r>
            <a:r>
              <a:rPr lang="en-US" sz="3000" dirty="0" smtClean="0"/>
              <a:t>inconsistency</a:t>
            </a:r>
          </a:p>
          <a:p>
            <a:pPr lvl="1"/>
            <a:r>
              <a:rPr lang="en-US" sz="3000" dirty="0" smtClean="0"/>
              <a:t>WR </a:t>
            </a:r>
            <a:r>
              <a:rPr lang="en-US" sz="3000" dirty="0"/>
              <a:t>and </a:t>
            </a:r>
            <a:r>
              <a:rPr lang="en-US" sz="3000" dirty="0" smtClean="0"/>
              <a:t>RW </a:t>
            </a:r>
            <a:r>
              <a:rPr lang="en-US" sz="3000" dirty="0"/>
              <a:t>might </a:t>
            </a:r>
            <a:r>
              <a:rPr lang="en-US" sz="3000" dirty="0" smtClean="0"/>
              <a:t>arise</a:t>
            </a:r>
            <a:endParaRPr lang="en-US" sz="3000" dirty="0"/>
          </a:p>
          <a:p>
            <a:r>
              <a:rPr lang="en-US" sz="3800" dirty="0"/>
              <a:t>READ COMMITTED</a:t>
            </a:r>
          </a:p>
          <a:p>
            <a:pPr lvl="1"/>
            <a:r>
              <a:rPr lang="en-US" sz="3100" dirty="0"/>
              <a:t>Long </a:t>
            </a:r>
            <a:r>
              <a:rPr lang="en-US" sz="3100" dirty="0"/>
              <a:t>X </a:t>
            </a:r>
            <a:r>
              <a:rPr lang="en-US" sz="3100" dirty="0"/>
              <a:t>locks, </a:t>
            </a:r>
            <a:r>
              <a:rPr lang="en-US" sz="3100" dirty="0"/>
              <a:t>short S </a:t>
            </a:r>
            <a:r>
              <a:rPr lang="en-US" sz="3100" dirty="0"/>
              <a:t>locks</a:t>
            </a:r>
            <a:endParaRPr lang="en-US" sz="3100" dirty="0"/>
          </a:p>
          <a:p>
            <a:pPr lvl="1"/>
            <a:r>
              <a:rPr lang="en-US" sz="3100" dirty="0"/>
              <a:t>WR conflicts do not </a:t>
            </a:r>
            <a:r>
              <a:rPr lang="en-US" sz="3100" dirty="0"/>
              <a:t>arise, RW might</a:t>
            </a:r>
            <a:endParaRPr lang="en-US" sz="3100" dirty="0"/>
          </a:p>
          <a:p>
            <a:r>
              <a:rPr lang="en-US" sz="3800" dirty="0" smtClean="0"/>
              <a:t>REPEATABLE READ</a:t>
            </a:r>
          </a:p>
          <a:p>
            <a:pPr lvl="1"/>
            <a:r>
              <a:rPr lang="en-US" sz="3100" dirty="0" smtClean="0"/>
              <a:t>Long </a:t>
            </a:r>
            <a:r>
              <a:rPr lang="en-US" sz="3100" dirty="0"/>
              <a:t>X and S locks on real </a:t>
            </a:r>
            <a:r>
              <a:rPr lang="en-US" sz="3100" dirty="0" smtClean="0"/>
              <a:t>objects</a:t>
            </a:r>
            <a:endParaRPr lang="en-US" sz="3100" dirty="0"/>
          </a:p>
          <a:p>
            <a:pPr lvl="1"/>
            <a:r>
              <a:rPr lang="en-US" sz="3100" dirty="0"/>
              <a:t>Neither WR nor </a:t>
            </a:r>
            <a:r>
              <a:rPr lang="en-US" sz="3100" dirty="0" smtClean="0"/>
              <a:t>RW arise, </a:t>
            </a:r>
            <a:r>
              <a:rPr lang="en-US" sz="3100" dirty="0"/>
              <a:t>but </a:t>
            </a:r>
            <a:r>
              <a:rPr lang="en-US" sz="3100" i="1" dirty="0"/>
              <a:t>phantom problem</a:t>
            </a:r>
            <a:r>
              <a:rPr lang="en-US" sz="3100" dirty="0"/>
              <a:t> </a:t>
            </a:r>
            <a:r>
              <a:rPr lang="en-US" sz="3100" dirty="0" smtClean="0"/>
              <a:t>might</a:t>
            </a:r>
            <a:endParaRPr lang="en-US" sz="3100" dirty="0"/>
          </a:p>
          <a:p>
            <a:r>
              <a:rPr lang="en-US" sz="3800" dirty="0" smtClean="0"/>
              <a:t>SERIALIZABLE</a:t>
            </a:r>
          </a:p>
          <a:p>
            <a:pPr lvl="1"/>
            <a:r>
              <a:rPr lang="en-US" sz="3100" dirty="0" smtClean="0"/>
              <a:t>Long </a:t>
            </a:r>
            <a:r>
              <a:rPr lang="en-US" sz="3100" dirty="0"/>
              <a:t>X and S locks on phantoms </a:t>
            </a:r>
            <a:r>
              <a:rPr lang="en-US" sz="3100" dirty="0" smtClean="0"/>
              <a:t>too</a:t>
            </a:r>
            <a:endParaRPr lang="en-US" sz="3100" dirty="0"/>
          </a:p>
          <a:p>
            <a:pPr lvl="1"/>
            <a:r>
              <a:rPr lang="en-US" sz="3100" dirty="0"/>
              <a:t>No conflicts, no </a:t>
            </a:r>
            <a:r>
              <a:rPr lang="en-US" sz="3100" dirty="0" smtClean="0"/>
              <a:t>phantom</a:t>
            </a:r>
          </a:p>
          <a:p>
            <a:pPr lvl="1"/>
            <a:r>
              <a:rPr lang="en-US" sz="3100" dirty="0" smtClean="0"/>
              <a:t>Default </a:t>
            </a:r>
            <a:r>
              <a:rPr lang="en-US" sz="3100" dirty="0"/>
              <a:t>in most </a:t>
            </a:r>
            <a:r>
              <a:rPr lang="en-US" sz="3100" dirty="0" smtClean="0"/>
              <a:t>RDBMSs</a:t>
            </a:r>
            <a:endParaRPr lang="en-US" sz="3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Concurrency Control in SQL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67385" y="1775732"/>
            <a:ext cx="4301682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Long lock: keep until commit</a:t>
            </a:r>
          </a:p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Short lock: release immediately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72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MySQL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Concurrency Control in SQL: 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79042" y="2713178"/>
            <a:ext cx="10433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charset="0"/>
              </a:rPr>
              <a:t>SET TRANSACTION ISOLATION LEVEL SERIALIZABLE;</a:t>
            </a:r>
          </a:p>
        </p:txBody>
      </p:sp>
      <p:sp>
        <p:nvSpPr>
          <p:cNvPr id="7" name="Rectangle 6"/>
          <p:cNvSpPr/>
          <p:nvPr/>
        </p:nvSpPr>
        <p:spPr>
          <a:xfrm>
            <a:off x="879042" y="3462028"/>
            <a:ext cx="10433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charset="0"/>
              </a:rPr>
              <a:t>SET </a:t>
            </a:r>
            <a:r>
              <a:rPr lang="en-US" sz="2400" b="1" dirty="0" smtClean="0">
                <a:latin typeface="Courier New" charset="0"/>
              </a:rPr>
              <a:t>SESSION TRANSACTION </a:t>
            </a:r>
            <a:r>
              <a:rPr lang="en-US" sz="2400" b="1" dirty="0">
                <a:latin typeface="Courier New" charset="0"/>
              </a:rPr>
              <a:t>ISOLATION LEVEL REPEATABLE READ;</a:t>
            </a:r>
          </a:p>
        </p:txBody>
      </p:sp>
      <p:sp>
        <p:nvSpPr>
          <p:cNvPr id="8" name="Rectangle 7"/>
          <p:cNvSpPr/>
          <p:nvPr/>
        </p:nvSpPr>
        <p:spPr>
          <a:xfrm>
            <a:off x="879042" y="4210878"/>
            <a:ext cx="10433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charset="0"/>
              </a:rPr>
              <a:t>SET </a:t>
            </a:r>
            <a:r>
              <a:rPr lang="en-US" sz="2400" b="1" dirty="0" smtClean="0">
                <a:latin typeface="Courier New" charset="0"/>
              </a:rPr>
              <a:t>TRANSACTION READ ONLY;</a:t>
            </a:r>
            <a:endParaRPr lang="en-US" sz="2400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40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 smtClean="0"/>
              <a:t>Helps </a:t>
            </a:r>
            <a:r>
              <a:rPr lang="en-US" sz="4000" dirty="0"/>
              <a:t>persist </a:t>
            </a:r>
            <a:r>
              <a:rPr lang="en-US" sz="4000" dirty="0" smtClean="0"/>
              <a:t>committed transactions’ changes </a:t>
            </a:r>
            <a:r>
              <a:rPr lang="en-US" sz="4000" dirty="0"/>
              <a:t>and undo effects of a</a:t>
            </a:r>
            <a:r>
              <a:rPr lang="en-US" sz="4000" dirty="0" smtClean="0"/>
              <a:t>borted transactions</a:t>
            </a:r>
          </a:p>
          <a:p>
            <a:pPr lvl="1"/>
            <a:r>
              <a:rPr lang="en-US" sz="3600" dirty="0"/>
              <a:t>E</a:t>
            </a:r>
            <a:r>
              <a:rPr lang="en-US" sz="3600" dirty="0" smtClean="0"/>
              <a:t>nsures atomicity </a:t>
            </a:r>
            <a:r>
              <a:rPr lang="en-US" sz="3600" dirty="0"/>
              <a:t>and </a:t>
            </a:r>
            <a:r>
              <a:rPr lang="en-US" sz="3600" dirty="0" smtClean="0"/>
              <a:t>durability</a:t>
            </a:r>
            <a:endParaRPr lang="en-US" sz="3600" dirty="0"/>
          </a:p>
          <a:p>
            <a:r>
              <a:rPr lang="en-US" sz="4000" i="1" dirty="0"/>
              <a:t>Log</a:t>
            </a:r>
            <a:r>
              <a:rPr lang="en-US" sz="4000" dirty="0"/>
              <a:t>: </a:t>
            </a:r>
            <a:r>
              <a:rPr lang="en-US" sz="4000" dirty="0" smtClean="0"/>
              <a:t>a </a:t>
            </a:r>
            <a:r>
              <a:rPr lang="en-US" sz="4000" dirty="0"/>
              <a:t>file in which any changes to DBMS are recorded</a:t>
            </a:r>
          </a:p>
          <a:p>
            <a:pPr lvl="1"/>
            <a:r>
              <a:rPr lang="en-US" sz="3600" dirty="0" smtClean="0"/>
              <a:t>Precise </a:t>
            </a:r>
            <a:r>
              <a:rPr lang="en-US" sz="3600" dirty="0"/>
              <a:t>entry depends on kind of change</a:t>
            </a:r>
          </a:p>
          <a:p>
            <a:r>
              <a:rPr lang="en-US" sz="4000" i="1" dirty="0" smtClean="0"/>
              <a:t>Write-ahead logging </a:t>
            </a:r>
            <a:r>
              <a:rPr lang="en-US" sz="4000" i="1" dirty="0"/>
              <a:t>(WAL) </a:t>
            </a:r>
            <a:r>
              <a:rPr lang="en-US" sz="4000" i="1" dirty="0" smtClean="0"/>
              <a:t>protocol</a:t>
            </a:r>
            <a:endParaRPr lang="en-US" sz="4000" i="1" dirty="0"/>
          </a:p>
          <a:p>
            <a:pPr lvl="1"/>
            <a:r>
              <a:rPr lang="en-US" sz="3600" dirty="0" smtClean="0"/>
              <a:t>Ensure </a:t>
            </a:r>
            <a:r>
              <a:rPr lang="en-US" sz="3600" dirty="0"/>
              <a:t>change is written to </a:t>
            </a:r>
            <a:r>
              <a:rPr lang="en-US" sz="3600" dirty="0" smtClean="0"/>
              <a:t>log </a:t>
            </a:r>
            <a:r>
              <a:rPr lang="en-US" sz="3600" dirty="0"/>
              <a:t>first </a:t>
            </a:r>
            <a:r>
              <a:rPr lang="en-US" sz="3600" i="1" dirty="0"/>
              <a:t>before </a:t>
            </a:r>
            <a:r>
              <a:rPr lang="en-US" sz="3600" dirty="0"/>
              <a:t>actual </a:t>
            </a:r>
            <a:r>
              <a:rPr lang="en-US" sz="3600" dirty="0" smtClean="0"/>
              <a:t>data</a:t>
            </a:r>
            <a:endParaRPr lang="en-US" sz="3600" dirty="0"/>
          </a:p>
          <a:p>
            <a:pPr lvl="2"/>
            <a:r>
              <a:rPr lang="en-US" sz="3200" dirty="0" smtClean="0"/>
              <a:t>Upon commit</a:t>
            </a:r>
            <a:r>
              <a:rPr lang="en-US" sz="3200" dirty="0"/>
              <a:t>, force all </a:t>
            </a:r>
            <a:r>
              <a:rPr lang="en-US" sz="3200" dirty="0" smtClean="0"/>
              <a:t>log </a:t>
            </a:r>
            <a:r>
              <a:rPr lang="en-US" sz="3200" dirty="0"/>
              <a:t>records to disk first</a:t>
            </a:r>
          </a:p>
          <a:p>
            <a:pPr lvl="1"/>
            <a:r>
              <a:rPr lang="en-US" sz="3600" dirty="0" smtClean="0"/>
              <a:t>During recovery</a:t>
            </a:r>
            <a:r>
              <a:rPr lang="en-US" sz="3600" dirty="0"/>
              <a:t>, l</a:t>
            </a:r>
            <a:r>
              <a:rPr lang="en-US" sz="3600" dirty="0" smtClean="0"/>
              <a:t>og </a:t>
            </a:r>
            <a:r>
              <a:rPr lang="en-US" sz="3600" dirty="0"/>
              <a:t>tells what to undo and/or redo </a:t>
            </a:r>
          </a:p>
          <a:p>
            <a:r>
              <a:rPr lang="en-US" sz="4000" dirty="0"/>
              <a:t>Two mechanisms crucial to enable </a:t>
            </a:r>
            <a:r>
              <a:rPr lang="en-US" sz="4000" dirty="0" smtClean="0"/>
              <a:t>WAL</a:t>
            </a:r>
            <a:endParaRPr lang="en-US" sz="4000" dirty="0"/>
          </a:p>
          <a:p>
            <a:pPr lvl="1"/>
            <a:r>
              <a:rPr lang="en-US" sz="3600" i="1" dirty="0" smtClean="0"/>
              <a:t>Stealing</a:t>
            </a:r>
            <a:r>
              <a:rPr lang="en-US" sz="3600" dirty="0" smtClean="0"/>
              <a:t> </a:t>
            </a:r>
            <a:r>
              <a:rPr lang="en-US" sz="3600" dirty="0"/>
              <a:t>Frames</a:t>
            </a:r>
          </a:p>
          <a:p>
            <a:pPr lvl="1"/>
            <a:r>
              <a:rPr lang="en-US" sz="3600" i="1" dirty="0" smtClean="0"/>
              <a:t>Forcing</a:t>
            </a:r>
            <a:r>
              <a:rPr lang="en-US" sz="3600" dirty="0" smtClean="0"/>
              <a:t> </a:t>
            </a:r>
            <a:r>
              <a:rPr lang="en-US" sz="3600" dirty="0"/>
              <a:t>Pages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Recovery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8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40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/>
              <a:t>Stealing f</a:t>
            </a:r>
            <a:r>
              <a:rPr lang="en-US" sz="4000" dirty="0" smtClean="0"/>
              <a:t>rames</a:t>
            </a:r>
            <a:endParaRPr lang="en-US" sz="4000" dirty="0"/>
          </a:p>
          <a:p>
            <a:pPr lvl="1"/>
            <a:r>
              <a:rPr lang="en-US" sz="3600" dirty="0" smtClean="0"/>
              <a:t>Allow </a:t>
            </a:r>
            <a:r>
              <a:rPr lang="en-US" sz="3600" dirty="0"/>
              <a:t>stealing buffer frames from uncommitted </a:t>
            </a:r>
            <a:r>
              <a:rPr lang="en-US" sz="3600" dirty="0" smtClean="0"/>
              <a:t>transactions</a:t>
            </a:r>
            <a:endParaRPr lang="en-US" sz="3600" dirty="0"/>
          </a:p>
          <a:p>
            <a:pPr lvl="1"/>
            <a:r>
              <a:rPr lang="en-US" sz="3600" dirty="0" smtClean="0"/>
              <a:t>Helps </a:t>
            </a:r>
            <a:r>
              <a:rPr lang="en-US" sz="3600" dirty="0"/>
              <a:t>improve throughout, but challenge for a</a:t>
            </a:r>
            <a:r>
              <a:rPr lang="en-US" sz="3600" dirty="0" smtClean="0"/>
              <a:t>tomicity</a:t>
            </a:r>
            <a:endParaRPr lang="en-US" sz="3600" dirty="0"/>
          </a:p>
          <a:p>
            <a:r>
              <a:rPr lang="en-US" sz="4000" dirty="0"/>
              <a:t>Forcing </a:t>
            </a:r>
            <a:r>
              <a:rPr lang="en-US" sz="4000" dirty="0" smtClean="0"/>
              <a:t>pages</a:t>
            </a:r>
            <a:endParaRPr lang="en-US" sz="4000" dirty="0"/>
          </a:p>
          <a:p>
            <a:pPr lvl="1"/>
            <a:r>
              <a:rPr lang="en-US" sz="3600" dirty="0" smtClean="0"/>
              <a:t>Every </a:t>
            </a:r>
            <a:r>
              <a:rPr lang="en-US" sz="3600" dirty="0"/>
              <a:t>page write is sent to disk immediately</a:t>
            </a:r>
          </a:p>
          <a:p>
            <a:pPr lvl="1"/>
            <a:r>
              <a:rPr lang="en-US" sz="3600" dirty="0" smtClean="0"/>
              <a:t>Hurts </a:t>
            </a:r>
            <a:r>
              <a:rPr lang="en-US" sz="3600" dirty="0"/>
              <a:t>response time, but nice for </a:t>
            </a:r>
            <a:r>
              <a:rPr lang="en-US" sz="3600" dirty="0" smtClean="0"/>
              <a:t>durability</a:t>
            </a:r>
            <a:endParaRPr lang="en-US" sz="3600" dirty="0"/>
          </a:p>
          <a:p>
            <a:r>
              <a:rPr lang="en-US" sz="4000" dirty="0"/>
              <a:t>Ideal: </a:t>
            </a:r>
            <a:r>
              <a:rPr lang="en-US" sz="4000" dirty="0" smtClean="0"/>
              <a:t>steal </a:t>
            </a:r>
            <a:r>
              <a:rPr lang="en-US" sz="4000" dirty="0"/>
              <a:t>+ </a:t>
            </a:r>
            <a:r>
              <a:rPr lang="en-US" sz="4000" dirty="0" smtClean="0"/>
              <a:t>no force</a:t>
            </a:r>
            <a:endParaRPr lang="en-US" sz="4000" dirty="0"/>
          </a:p>
          <a:p>
            <a:pPr lvl="1"/>
            <a:r>
              <a:rPr lang="en-US" sz="3600" dirty="0" smtClean="0"/>
              <a:t>To </a:t>
            </a:r>
            <a:r>
              <a:rPr lang="en-US" sz="3600" dirty="0"/>
              <a:t>steal frame, write </a:t>
            </a:r>
            <a:r>
              <a:rPr lang="en-US" sz="3600" i="1" dirty="0" smtClean="0"/>
              <a:t>summary</a:t>
            </a:r>
            <a:r>
              <a:rPr lang="en-US" sz="3600" dirty="0" smtClean="0"/>
              <a:t> </a:t>
            </a:r>
            <a:r>
              <a:rPr lang="en-US" sz="3600" dirty="0"/>
              <a:t>to </a:t>
            </a:r>
            <a:r>
              <a:rPr lang="en-US" sz="3600" dirty="0" smtClean="0"/>
              <a:t>log</a:t>
            </a:r>
          </a:p>
          <a:p>
            <a:pPr lvl="2"/>
            <a:r>
              <a:rPr lang="en-US" sz="3200" dirty="0"/>
              <a:t>H</a:t>
            </a:r>
            <a:r>
              <a:rPr lang="en-US" sz="3200" dirty="0" smtClean="0"/>
              <a:t>elps </a:t>
            </a:r>
            <a:r>
              <a:rPr lang="en-US" sz="3200" dirty="0"/>
              <a:t>undo</a:t>
            </a:r>
          </a:p>
          <a:p>
            <a:pPr lvl="1"/>
            <a:r>
              <a:rPr lang="en-US" sz="3600" dirty="0" smtClean="0"/>
              <a:t>To </a:t>
            </a:r>
            <a:r>
              <a:rPr lang="en-US" sz="3600" dirty="0"/>
              <a:t>avoid forcing, write </a:t>
            </a:r>
            <a:r>
              <a:rPr lang="en-US" sz="3600" i="1" dirty="0" smtClean="0"/>
              <a:t>summary</a:t>
            </a:r>
            <a:r>
              <a:rPr lang="en-US" sz="3600" dirty="0" smtClean="0"/>
              <a:t> </a:t>
            </a:r>
            <a:r>
              <a:rPr lang="en-US" sz="3600" dirty="0"/>
              <a:t>to </a:t>
            </a:r>
            <a:r>
              <a:rPr lang="en-US" sz="3600" dirty="0" smtClean="0"/>
              <a:t>log</a:t>
            </a:r>
          </a:p>
          <a:p>
            <a:pPr lvl="2"/>
            <a:r>
              <a:rPr lang="en-US" sz="3200" dirty="0"/>
              <a:t>H</a:t>
            </a:r>
            <a:r>
              <a:rPr lang="en-US" sz="3200" dirty="0" smtClean="0"/>
              <a:t>elps </a:t>
            </a:r>
            <a:r>
              <a:rPr lang="en-US" sz="3200" dirty="0"/>
              <a:t>redo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Recovery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0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3"/>
            <a:ext cx="5572205" cy="4966939"/>
          </a:xfrm>
        </p:spPr>
        <p:txBody>
          <a:bodyPr>
            <a:normAutofit fontScale="92500"/>
          </a:bodyPr>
          <a:lstStyle/>
          <a:p>
            <a:r>
              <a:rPr lang="en-US" sz="4000" dirty="0" smtClean="0"/>
              <a:t>Transactions</a:t>
            </a:r>
          </a:p>
          <a:p>
            <a:pPr lvl="1"/>
            <a:r>
              <a:rPr lang="en-US" sz="3600" dirty="0" smtClean="0"/>
              <a:t>Bundling operations on data</a:t>
            </a:r>
          </a:p>
          <a:p>
            <a:r>
              <a:rPr lang="en-US" sz="4000" dirty="0" smtClean="0"/>
              <a:t>Transaction management</a:t>
            </a:r>
          </a:p>
          <a:p>
            <a:pPr lvl="1"/>
            <a:r>
              <a:rPr lang="en-US" sz="3600" dirty="0" smtClean="0"/>
              <a:t>Executing multiple transactions concurrently</a:t>
            </a:r>
          </a:p>
          <a:p>
            <a:pPr lvl="1"/>
            <a:r>
              <a:rPr lang="en-US" sz="3600" dirty="0" smtClean="0"/>
              <a:t>ACID properties</a:t>
            </a:r>
          </a:p>
          <a:p>
            <a:pPr lvl="1"/>
            <a:r>
              <a:rPr lang="en-US" sz="3600" dirty="0" smtClean="0"/>
              <a:t>Conflicts and aborts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80407" y="1389413"/>
            <a:ext cx="5572205" cy="49669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Concurrency control</a:t>
            </a:r>
          </a:p>
          <a:p>
            <a:pPr lvl="1"/>
            <a:r>
              <a:rPr lang="en-US" sz="3600" dirty="0" smtClean="0"/>
              <a:t>Ensuring </a:t>
            </a:r>
            <a:r>
              <a:rPr lang="en-US" sz="3600" dirty="0" err="1" smtClean="0"/>
              <a:t>serializability</a:t>
            </a:r>
            <a:r>
              <a:rPr lang="en-US" sz="3600" dirty="0" smtClean="0"/>
              <a:t> and recoverability</a:t>
            </a:r>
          </a:p>
          <a:p>
            <a:pPr lvl="1"/>
            <a:r>
              <a:rPr lang="en-US" sz="3600" dirty="0" smtClean="0"/>
              <a:t>Locks and granularity of locks</a:t>
            </a:r>
          </a:p>
          <a:p>
            <a:pPr lvl="1"/>
            <a:r>
              <a:rPr lang="en-US" sz="3600" dirty="0" smtClean="0"/>
              <a:t>(Strict) 2PL</a:t>
            </a:r>
          </a:p>
          <a:p>
            <a:pPr lvl="1"/>
            <a:r>
              <a:rPr lang="en-US" sz="3600" dirty="0" smtClean="0"/>
              <a:t>Deadlocks</a:t>
            </a:r>
          </a:p>
          <a:p>
            <a:pPr lvl="1"/>
            <a:r>
              <a:rPr lang="en-US" sz="3600" dirty="0" smtClean="0"/>
              <a:t>Isolation levels</a:t>
            </a:r>
          </a:p>
          <a:p>
            <a:r>
              <a:rPr lang="en-US" sz="4000" dirty="0" smtClean="0"/>
              <a:t>Recovery</a:t>
            </a:r>
          </a:p>
          <a:p>
            <a:pPr lvl="1"/>
            <a:r>
              <a:rPr lang="en-US" sz="3200" dirty="0" smtClean="0"/>
              <a:t>Logs and WAL</a:t>
            </a:r>
          </a:p>
          <a:p>
            <a:pPr lvl="1"/>
            <a:r>
              <a:rPr lang="en-US" sz="3200" dirty="0" smtClean="0"/>
              <a:t>Stealing frames and forcing pages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348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6191" y="2098347"/>
            <a:ext cx="10892618" cy="2414945"/>
          </a:xfrm>
        </p:spPr>
        <p:txBody>
          <a:bodyPr>
            <a:noAutofit/>
          </a:bodyPr>
          <a:lstStyle/>
          <a:p>
            <a:r>
              <a:rPr lang="en-US" sz="8000" dirty="0" smtClean="0"/>
              <a:t>The World of </a:t>
            </a:r>
            <a:br>
              <a:rPr lang="en-US" sz="8000" dirty="0" smtClean="0"/>
            </a:br>
            <a:r>
              <a:rPr lang="en-US" sz="8000" dirty="0" smtClean="0"/>
              <a:t>Data Management!</a:t>
            </a:r>
            <a:endParaRPr lang="en-US" sz="8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7613" y="943948"/>
            <a:ext cx="10901196" cy="700495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Next 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46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17613" y="1876079"/>
            <a:ext cx="10892618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6520" y="4744929"/>
            <a:ext cx="10890078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/>
          <p:cNvSpPr txBox="1">
            <a:spLocks/>
          </p:cNvSpPr>
          <p:nvPr/>
        </p:nvSpPr>
        <p:spPr>
          <a:xfrm>
            <a:off x="645402" y="4967197"/>
            <a:ext cx="10901196" cy="866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Questions?</a:t>
            </a:r>
            <a:endParaRPr lang="en-US" sz="2000" dirty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0760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/>
              <a:t>A sequence </a:t>
            </a:r>
            <a:r>
              <a:rPr lang="en-US" sz="4000" dirty="0"/>
              <a:t>of operations on the database that captures one “logical unit of work” for an </a:t>
            </a:r>
            <a:r>
              <a:rPr lang="en-US" sz="4000" dirty="0" smtClean="0"/>
              <a:t>application</a:t>
            </a:r>
          </a:p>
          <a:p>
            <a:pPr lvl="1"/>
            <a:r>
              <a:rPr lang="en-US" sz="3600" dirty="0" smtClean="0"/>
              <a:t>Reflects </a:t>
            </a:r>
            <a:r>
              <a:rPr lang="en-US" sz="3600" dirty="0"/>
              <a:t>a single real-world </a:t>
            </a:r>
            <a:r>
              <a:rPr lang="en-US" sz="3600" dirty="0" smtClean="0"/>
              <a:t>state transition</a:t>
            </a:r>
          </a:p>
          <a:p>
            <a:r>
              <a:rPr lang="en-US" sz="4000" dirty="0"/>
              <a:t>Not specific to the relational data model</a:t>
            </a:r>
          </a:p>
          <a:p>
            <a:r>
              <a:rPr lang="en-US" sz="4000" dirty="0" smtClean="0"/>
              <a:t>In </a:t>
            </a:r>
            <a:r>
              <a:rPr lang="en-US" sz="4000" dirty="0"/>
              <a:t>the real world, a </a:t>
            </a:r>
            <a:r>
              <a:rPr lang="en-US" sz="4000" dirty="0" smtClean="0"/>
              <a:t>transaction either happens </a:t>
            </a:r>
            <a:r>
              <a:rPr lang="en-US" sz="4000" dirty="0"/>
              <a:t>completely or not at </a:t>
            </a:r>
            <a:r>
              <a:rPr lang="en-US" sz="4000" dirty="0" smtClean="0"/>
              <a:t>all</a:t>
            </a:r>
          </a:p>
          <a:p>
            <a:pPr lvl="1"/>
            <a:r>
              <a:rPr lang="en-US" sz="3600" dirty="0" smtClean="0"/>
              <a:t>All or nothing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Transaction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6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Transfer </a:t>
            </a:r>
            <a:r>
              <a:rPr lang="en-US" sz="4000" dirty="0"/>
              <a:t>$5000 from </a:t>
            </a:r>
            <a:r>
              <a:rPr lang="en-US" sz="4000" dirty="0" smtClean="0"/>
              <a:t>Leila’s checking (C) to her savings (S) account</a:t>
            </a:r>
          </a:p>
          <a:p>
            <a:pPr lvl="1"/>
            <a:r>
              <a:rPr lang="en-US" sz="3600" dirty="0"/>
              <a:t>A logical unit of work in a bank’s </a:t>
            </a:r>
            <a:r>
              <a:rPr lang="en-US" sz="3600" dirty="0" smtClean="0"/>
              <a:t>DBMS</a:t>
            </a:r>
            <a:endParaRPr lang="en-US" sz="3600" dirty="0"/>
          </a:p>
          <a:p>
            <a:pPr lvl="1"/>
            <a:r>
              <a:rPr lang="en-US" sz="3600" dirty="0" smtClean="0"/>
              <a:t>A </a:t>
            </a:r>
            <a:r>
              <a:rPr lang="en-US" sz="3600" dirty="0"/>
              <a:t>sequence of </a:t>
            </a:r>
            <a:r>
              <a:rPr lang="en-US" sz="3600" dirty="0" smtClean="0"/>
              <a:t>operations </a:t>
            </a:r>
            <a:r>
              <a:rPr lang="en-US" sz="3600" dirty="0"/>
              <a:t>on the </a:t>
            </a:r>
            <a:r>
              <a:rPr lang="en-US" sz="3600" dirty="0" smtClean="0"/>
              <a:t>database</a:t>
            </a:r>
            <a:endParaRPr lang="en-US" sz="3600" dirty="0"/>
          </a:p>
          <a:p>
            <a:endParaRPr lang="en-US" sz="4000" dirty="0"/>
          </a:p>
          <a:p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2159391" y="3984755"/>
                <a:ext cx="4114800" cy="229238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buClr>
                    <a:srgbClr val="92D050"/>
                  </a:buClr>
                </a:pPr>
                <a:r>
                  <a:rPr lang="en-US" sz="28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Read(C</a:t>
                </a:r>
                <a:r>
                  <a:rPr lang="en-US" sz="28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)</a:t>
                </a:r>
              </a:p>
              <a:p>
                <a:pPr algn="l">
                  <a:buClr>
                    <a:srgbClr val="92D050"/>
                  </a:buClr>
                </a:pPr>
                <a:r>
                  <a:rPr lang="en-US" sz="28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Check(C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&gt;= 5000)</a:t>
                </a:r>
              </a:p>
              <a:p>
                <a:pPr algn="l">
                  <a:buClr>
                    <a:srgbClr val="92D050"/>
                  </a:buClr>
                </a:pPr>
                <a:r>
                  <a:rPr lang="en-US" sz="28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Write(C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rPr>
                      <m:t>←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 C – 5000)</a:t>
                </a:r>
              </a:p>
              <a:p>
                <a:pPr algn="l">
                  <a:buClr>
                    <a:srgbClr val="92D050"/>
                  </a:buClr>
                </a:pPr>
                <a:r>
                  <a:rPr lang="en-US" sz="28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Read(S</a:t>
                </a:r>
                <a:r>
                  <a:rPr lang="en-US" sz="28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)</a:t>
                </a:r>
              </a:p>
              <a:p>
                <a:pPr algn="l">
                  <a:buClr>
                    <a:srgbClr val="92D050"/>
                  </a:buClr>
                </a:pPr>
                <a:r>
                  <a:rPr lang="en-US" sz="28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Write(S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rPr>
                      <m:t>←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 S + 5000)</a:t>
                </a:r>
              </a:p>
            </p:txBody>
          </p:sp>
        </mc:Choice>
        <mc:Fallback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391" y="3984755"/>
                <a:ext cx="4114800" cy="2292388"/>
              </a:xfrm>
              <a:prstGeom prst="rect">
                <a:avLst/>
              </a:prstGeom>
              <a:blipFill rotWithShape="0">
                <a:blip r:embed="rId3"/>
                <a:stretch>
                  <a:fillRect l="-2963" t="-2926" b="-4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6274191" y="4804503"/>
            <a:ext cx="2546252" cy="6528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3200" smtClean="0">
                <a:latin typeface="Linux Libertine" charset="0"/>
                <a:ea typeface="Linux Libertine" charset="0"/>
                <a:cs typeface="Linux Libertine" charset="0"/>
              </a:rPr>
              <a:t>A transaction</a:t>
            </a:r>
            <a:endParaRPr lang="en-US" sz="3200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5391213" y="4026806"/>
            <a:ext cx="762000" cy="2208286"/>
          </a:xfrm>
          <a:prstGeom prst="rightBrace">
            <a:avLst>
              <a:gd name="adj1" fmla="val 8333"/>
              <a:gd name="adj2" fmla="val 48715"/>
            </a:avLst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9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/>
          </a:bodyPr>
          <a:lstStyle/>
          <a:p>
            <a:r>
              <a:rPr lang="en-US" sz="4000" dirty="0"/>
              <a:t>Inconsistencies can occur </a:t>
            </a:r>
            <a:r>
              <a:rPr lang="en-US" sz="4000" dirty="0" smtClean="0"/>
              <a:t>when</a:t>
            </a:r>
            <a:endParaRPr lang="en-US" sz="4000" dirty="0"/>
          </a:p>
          <a:p>
            <a:pPr lvl="1"/>
            <a:r>
              <a:rPr lang="en-US" sz="3600" dirty="0" smtClean="0"/>
              <a:t>Operations of </a:t>
            </a:r>
            <a:r>
              <a:rPr lang="en-US" sz="3600" i="1" dirty="0" smtClean="0"/>
              <a:t>multiple transactions</a:t>
            </a:r>
            <a:r>
              <a:rPr lang="en-US" sz="3600" dirty="0" smtClean="0"/>
              <a:t> </a:t>
            </a:r>
            <a:r>
              <a:rPr lang="en-US" sz="3600" b="1" dirty="0" smtClean="0"/>
              <a:t>interleave</a:t>
            </a:r>
            <a:endParaRPr lang="en-US" sz="3600" b="1" dirty="0"/>
          </a:p>
          <a:p>
            <a:pPr lvl="1"/>
            <a:r>
              <a:rPr lang="en-US" sz="3600" dirty="0" smtClean="0"/>
              <a:t>DBMS crashes</a:t>
            </a:r>
          </a:p>
          <a:p>
            <a:pPr lvl="1"/>
            <a:r>
              <a:rPr lang="en-US" sz="3600" dirty="0" smtClean="0"/>
              <a:t>User aborts a transaction</a:t>
            </a:r>
            <a:endParaRPr lang="en-US" sz="3600" dirty="0"/>
          </a:p>
          <a:p>
            <a:r>
              <a:rPr lang="en-US" sz="4000" dirty="0"/>
              <a:t>Why not </a:t>
            </a:r>
            <a:r>
              <a:rPr lang="en-US" sz="4000" dirty="0" smtClean="0"/>
              <a:t>run only </a:t>
            </a:r>
            <a:r>
              <a:rPr lang="en-US" sz="4000" dirty="0"/>
              <a:t>one query </a:t>
            </a:r>
            <a:r>
              <a:rPr lang="en-US" sz="4000" dirty="0" smtClean="0"/>
              <a:t>on the </a:t>
            </a:r>
            <a:r>
              <a:rPr lang="en-US" sz="4000" dirty="0"/>
              <a:t>system at any time?</a:t>
            </a:r>
          </a:p>
          <a:p>
            <a:pPr lvl="1"/>
            <a:r>
              <a:rPr lang="en-US" sz="3600" dirty="0" smtClean="0"/>
              <a:t>Low utilization</a:t>
            </a:r>
          </a:p>
          <a:p>
            <a:pPr lvl="2"/>
            <a:r>
              <a:rPr lang="en-US" sz="3200" dirty="0" smtClean="0"/>
              <a:t>Miss opportunities CPU/IO overlap and multi-core parallelism</a:t>
            </a:r>
            <a:endParaRPr lang="en-US" sz="3200" dirty="0"/>
          </a:p>
          <a:p>
            <a:pPr lvl="1"/>
            <a:r>
              <a:rPr lang="en-US" sz="3600" dirty="0" smtClean="0"/>
              <a:t>Long </a:t>
            </a:r>
            <a:r>
              <a:rPr lang="en-US" sz="3600" dirty="0"/>
              <a:t>running queries starve other queries</a:t>
            </a:r>
          </a:p>
          <a:p>
            <a:r>
              <a:rPr lang="en-US" sz="4000" dirty="0"/>
              <a:t>Provide the users with an </a:t>
            </a:r>
            <a:r>
              <a:rPr lang="en-US" sz="4000" i="1" dirty="0"/>
              <a:t>illusion of a single-user system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Transaction Management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2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</a:t>
            </a:r>
            <a:endParaRPr lang="en-US" sz="40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Transactions in SQLite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43581" y="3355895"/>
            <a:ext cx="10207591" cy="9564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TRANSACTION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buClr>
                <a:srgbClr val="92D050"/>
              </a:buClr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UPDATE accounts SET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balance = balance </a:t>
            </a:r>
            <a:r>
              <a:rPr lang="mr-IN" sz="1800" b="1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2000 WHERE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account_no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100;</a:t>
            </a:r>
          </a:p>
          <a:p>
            <a:pPr algn="l">
              <a:buClr>
                <a:srgbClr val="92D050"/>
              </a:buClr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43581" y="4284725"/>
            <a:ext cx="10207591" cy="20183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TRANSACTION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buClr>
                <a:srgbClr val="92D050"/>
              </a:buClr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UPDATE accounts SET balance = balance </a:t>
            </a:r>
            <a:r>
              <a:rPr lang="mr-IN" sz="1800" b="1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5000 WHERE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account_no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109;</a:t>
            </a:r>
          </a:p>
          <a:p>
            <a:pPr algn="l">
              <a:buClr>
                <a:srgbClr val="92D050"/>
              </a:buClr>
            </a:pP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ROLLBACK;</a:t>
            </a:r>
          </a:p>
          <a:p>
            <a:pPr algn="l">
              <a:buClr>
                <a:srgbClr val="92D050"/>
              </a:buClr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BEGIN TRANSACTION;</a:t>
            </a:r>
          </a:p>
          <a:p>
            <a:pPr algn="l">
              <a:buClr>
                <a:srgbClr val="92D050"/>
              </a:buClr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UPDATE accounts SET balance = balance </a:t>
            </a:r>
            <a:r>
              <a:rPr lang="mr-IN" sz="1800" b="1" dirty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5000 WHERE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account_no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100;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UPDATE accounts SET balance = balance + 5000 WHERE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account_no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200;</a:t>
            </a:r>
          </a:p>
          <a:p>
            <a:pPr algn="l">
              <a:buClr>
                <a:srgbClr val="92D050"/>
              </a:buClr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43581" y="2159831"/>
            <a:ext cx="10207591" cy="13222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TRANSACTION</a:t>
            </a: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buClr>
                <a:srgbClr val="92D050"/>
              </a:buClr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UPDATE accounts SET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balance = balance </a:t>
            </a:r>
            <a:r>
              <a:rPr lang="mr-IN" sz="1800" b="1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5000 WHERE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account_no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100;</a:t>
            </a:r>
          </a:p>
          <a:p>
            <a:pPr algn="l">
              <a:buClr>
                <a:srgbClr val="92D050"/>
              </a:buClr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UPDATE accounts SET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balance = balance + 5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000 WHERE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account_no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200;</a:t>
            </a:r>
          </a:p>
          <a:p>
            <a:pPr algn="l">
              <a:buClr>
                <a:srgbClr val="92D050"/>
              </a:buClr>
            </a:pP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9864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n 2"/>
          <p:cNvSpPr/>
          <p:nvPr/>
        </p:nvSpPr>
        <p:spPr>
          <a:xfrm>
            <a:off x="8682893" y="4681588"/>
            <a:ext cx="1697775" cy="1297695"/>
          </a:xfrm>
          <a:prstGeom prst="can">
            <a:avLst>
              <a:gd name="adj" fmla="val 1887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Operations</a:t>
            </a:r>
          </a:p>
          <a:p>
            <a:pPr lvl="1"/>
            <a:r>
              <a:rPr lang="en-US" sz="3600" dirty="0" smtClean="0"/>
              <a:t>Read (R)</a:t>
            </a:r>
          </a:p>
          <a:p>
            <a:pPr lvl="1"/>
            <a:r>
              <a:rPr lang="en-US" sz="3600" dirty="0" smtClean="0"/>
              <a:t>Write (W)</a:t>
            </a:r>
          </a:p>
          <a:p>
            <a:r>
              <a:rPr lang="en-US" sz="4000" dirty="0" smtClean="0"/>
              <a:t>Granularity</a:t>
            </a:r>
          </a:p>
          <a:p>
            <a:pPr lvl="1"/>
            <a:r>
              <a:rPr lang="en-US" sz="3600" dirty="0" smtClean="0"/>
              <a:t>Item</a:t>
            </a:r>
          </a:p>
          <a:p>
            <a:pPr lvl="1"/>
            <a:r>
              <a:rPr lang="en-US" sz="3600" dirty="0" smtClean="0"/>
              <a:t>Tuple</a:t>
            </a:r>
          </a:p>
          <a:p>
            <a:pPr lvl="1"/>
            <a:r>
              <a:rPr lang="en-US" sz="3600" dirty="0" smtClean="0"/>
              <a:t>Relation, </a:t>
            </a:r>
            <a:r>
              <a:rPr lang="mr-IN" sz="3600" dirty="0" smtClean="0"/>
              <a:t>…</a:t>
            </a:r>
            <a:endParaRPr lang="en-US" sz="3600" dirty="0" smtClean="0"/>
          </a:p>
          <a:p>
            <a:r>
              <a:rPr lang="en-US" sz="4000" dirty="0" smtClean="0"/>
              <a:t>Special operations</a:t>
            </a:r>
          </a:p>
          <a:p>
            <a:pPr lvl="1"/>
            <a:r>
              <a:rPr lang="en-US" sz="3600" dirty="0" smtClean="0"/>
              <a:t>Begin</a:t>
            </a:r>
          </a:p>
          <a:p>
            <a:pPr lvl="1"/>
            <a:r>
              <a:rPr lang="en-US" sz="3600" dirty="0" smtClean="0"/>
              <a:t>Commit</a:t>
            </a:r>
          </a:p>
          <a:p>
            <a:pPr lvl="1"/>
            <a:r>
              <a:rPr lang="en-US" sz="3600" dirty="0" smtClean="0"/>
              <a:t>Abort (rollback)</a:t>
            </a:r>
          </a:p>
          <a:p>
            <a:pPr lvl="1"/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Transaction Management Model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46931" y="1613443"/>
            <a:ext cx="2236408" cy="1200329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All SQL queries are 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translated into a sequence of read and write operations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tle 1"/>
              <p:cNvSpPr txBox="1">
                <a:spLocks/>
              </p:cNvSpPr>
              <p:nvPr/>
            </p:nvSpPr>
            <p:spPr>
              <a:xfrm>
                <a:off x="6265868" y="1500074"/>
                <a:ext cx="4114800" cy="289560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ts val="4200"/>
                  </a:lnSpc>
                  <a:buClr>
                    <a:srgbClr val="92D050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Read (C)</a:t>
                </a:r>
              </a:p>
              <a:p>
                <a:pPr algn="l">
                  <a:lnSpc>
                    <a:spcPts val="4200"/>
                  </a:lnSpc>
                  <a:buClr>
                    <a:srgbClr val="92D050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Assert (C &gt;= 5000)</a:t>
                </a:r>
              </a:p>
              <a:p>
                <a:pPr algn="l">
                  <a:lnSpc>
                    <a:spcPts val="4200"/>
                  </a:lnSpc>
                  <a:buClr>
                    <a:srgbClr val="92D050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Write (C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rPr>
                      <m:t>←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 C – 5000)</a:t>
                </a:r>
              </a:p>
              <a:p>
                <a:pPr algn="l">
                  <a:lnSpc>
                    <a:spcPts val="4200"/>
                  </a:lnSpc>
                  <a:buClr>
                    <a:srgbClr val="92D050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Read (S)</a:t>
                </a:r>
              </a:p>
              <a:p>
                <a:pPr algn="l">
                  <a:lnSpc>
                    <a:spcPts val="4200"/>
                  </a:lnSpc>
                  <a:buClr>
                    <a:srgbClr val="92D050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Write (S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rPr>
                      <m:t>←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 S + 5000)</a:t>
                </a:r>
              </a:p>
            </p:txBody>
          </p:sp>
        </mc:Choice>
        <mc:Fallback>
          <p:sp>
            <p:nvSpPr>
              <p:cNvPr id="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868" y="1500074"/>
                <a:ext cx="4114800" cy="2895600"/>
              </a:xfrm>
              <a:prstGeom prst="rect">
                <a:avLst/>
              </a:prstGeom>
              <a:blipFill rotWithShape="0">
                <a:blip r:embed="rId3"/>
                <a:stretch>
                  <a:fillRect l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9725059" y="1281331"/>
            <a:ext cx="1874808" cy="34221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BEGIN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R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(C)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W (C)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R (S)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W (S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)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COMMIT</a:t>
            </a:r>
            <a:endParaRPr lang="en-US" sz="2400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Flowchart: Process 18"/>
          <p:cNvSpPr/>
          <p:nvPr/>
        </p:nvSpPr>
        <p:spPr>
          <a:xfrm>
            <a:off x="7140387" y="4683883"/>
            <a:ext cx="1371600" cy="1295400"/>
          </a:xfrm>
          <a:prstGeom prst="flowChartProcess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332668" y="4707385"/>
            <a:ext cx="1295400" cy="601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C 8000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9036480" y="6016397"/>
            <a:ext cx="990600" cy="4568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Disk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330887" y="6016397"/>
            <a:ext cx="990600" cy="4555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RAM</a:t>
            </a:r>
          </a:p>
        </p:txBody>
      </p:sp>
      <p:sp>
        <p:nvSpPr>
          <p:cNvPr id="14" name="Flowchart: Process 24"/>
          <p:cNvSpPr/>
          <p:nvPr/>
        </p:nvSpPr>
        <p:spPr>
          <a:xfrm>
            <a:off x="9725059" y="1878687"/>
            <a:ext cx="937404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Flowchart: Process 25"/>
          <p:cNvSpPr/>
          <p:nvPr/>
        </p:nvSpPr>
        <p:spPr>
          <a:xfrm>
            <a:off x="9725059" y="2412087"/>
            <a:ext cx="937404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Flowchart: Process 26"/>
          <p:cNvSpPr/>
          <p:nvPr/>
        </p:nvSpPr>
        <p:spPr>
          <a:xfrm>
            <a:off x="9725059" y="2947874"/>
            <a:ext cx="937404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7" name="Flowchart: Process 27"/>
          <p:cNvSpPr/>
          <p:nvPr/>
        </p:nvSpPr>
        <p:spPr>
          <a:xfrm>
            <a:off x="9725059" y="3469671"/>
            <a:ext cx="937404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8" name="Flowchart: Process 29"/>
          <p:cNvSpPr/>
          <p:nvPr/>
        </p:nvSpPr>
        <p:spPr>
          <a:xfrm>
            <a:off x="6265868" y="1610745"/>
            <a:ext cx="1447800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Flowchart: Process 30"/>
          <p:cNvSpPr/>
          <p:nvPr/>
        </p:nvSpPr>
        <p:spPr>
          <a:xfrm>
            <a:off x="6265868" y="2144145"/>
            <a:ext cx="2819400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Flowchart: Process 31"/>
          <p:cNvSpPr/>
          <p:nvPr/>
        </p:nvSpPr>
        <p:spPr>
          <a:xfrm>
            <a:off x="6265868" y="2681174"/>
            <a:ext cx="3040092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Flowchart: Process 32"/>
          <p:cNvSpPr/>
          <p:nvPr/>
        </p:nvSpPr>
        <p:spPr>
          <a:xfrm>
            <a:off x="6265868" y="3214574"/>
            <a:ext cx="1447800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Flowchart: Process 33"/>
          <p:cNvSpPr/>
          <p:nvPr/>
        </p:nvSpPr>
        <p:spPr>
          <a:xfrm>
            <a:off x="6269496" y="3747974"/>
            <a:ext cx="3036463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332668" y="5270978"/>
            <a:ext cx="1295400" cy="601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S 2000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9056576" y="4810543"/>
            <a:ext cx="1295400" cy="601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C 8000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9056576" y="5343943"/>
            <a:ext cx="1295400" cy="601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S 2000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7332668" y="4707385"/>
            <a:ext cx="1295400" cy="601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solidFill>
                  <a:srgbClr val="FF0000"/>
                </a:solidFill>
                <a:latin typeface="Linux Libertine" charset="0"/>
                <a:ea typeface="Linux Libertine" charset="0"/>
                <a:cs typeface="Linux Libertine" charset="0"/>
              </a:rPr>
              <a:t>C 3000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10199576" y="4794728"/>
            <a:ext cx="1295400" cy="601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solidFill>
                  <a:srgbClr val="FF0000"/>
                </a:solidFill>
                <a:latin typeface="Linux Libertine" charset="0"/>
                <a:ea typeface="Linux Libertine" charset="0"/>
                <a:cs typeface="Linux Libertine" charset="0"/>
              </a:rPr>
              <a:t>C 3000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7332668" y="5270978"/>
            <a:ext cx="1295400" cy="601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solidFill>
                  <a:srgbClr val="FF0000"/>
                </a:solidFill>
                <a:latin typeface="Linux Libertine" charset="0"/>
                <a:ea typeface="Linux Libertine" charset="0"/>
                <a:cs typeface="Linux Libertine" charset="0"/>
              </a:rPr>
              <a:t>S 7000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10199576" y="5328128"/>
            <a:ext cx="1295400" cy="601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solidFill>
                  <a:srgbClr val="FF0000"/>
                </a:solidFill>
                <a:latin typeface="Linux Libertine" charset="0"/>
                <a:ea typeface="Linux Libertine" charset="0"/>
                <a:cs typeface="Linux Libertine" charset="0"/>
              </a:rPr>
              <a:t>S 7000</a:t>
            </a:r>
          </a:p>
        </p:txBody>
      </p:sp>
      <p:sp>
        <p:nvSpPr>
          <p:cNvPr id="31" name="Flowchart: Process 24"/>
          <p:cNvSpPr/>
          <p:nvPr/>
        </p:nvSpPr>
        <p:spPr>
          <a:xfrm>
            <a:off x="9725059" y="1344045"/>
            <a:ext cx="1064884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2" name="Flowchart: Process 24"/>
          <p:cNvSpPr/>
          <p:nvPr/>
        </p:nvSpPr>
        <p:spPr>
          <a:xfrm>
            <a:off x="9725058" y="4000877"/>
            <a:ext cx="1402509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2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32 0.01343 L 2.70833E-6 -2.59259E-6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6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3"/>
                                            </p:cond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515 -0.01273 L -0.09583 0.0007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4"/>
                                            </p:cond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32 0.00903 L 2.70833E-6 1.48148E-6 " pathEditMode="relative" rAng="0" ptsTypes="AA">
                                      <p:cBhvr>
                                        <p:cTn id="10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6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0"/>
                                            </p:cond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515 -0.00833 L -0.09583 0.0007 " pathEditMode="relative" rAng="0" ptsTypes="AA">
                                      <p:cBhvr>
                                        <p:cTn id="1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1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/>
      <p:bldP spid="8" grpId="0"/>
      <p:bldP spid="10" grpId="0" animBg="1"/>
      <p:bldP spid="11" grpId="0"/>
      <p:bldP spid="11" grpId="1"/>
      <p:bldP spid="11" grpId="2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/>
      <p:bldP spid="24" grpId="1"/>
      <p:bldP spid="24" grpId="2"/>
      <p:bldP spid="25" grpId="0"/>
      <p:bldP spid="25" grpId="1"/>
      <p:bldP spid="26" grpId="0"/>
      <p:bldP spid="26" grpId="1"/>
      <p:bldP spid="27" grpId="0"/>
      <p:bldP spid="28" grpId="0"/>
      <p:bldP spid="28" grpId="1"/>
      <p:bldP spid="29" grpId="0"/>
      <p:bldP spid="30" grpId="0"/>
      <p:bldP spid="30" grpId="1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F53F365-2CAB-3A41-9F2F-42014064F8F1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101308</TotalTime>
  <Words>3031</Words>
  <Application>Microsoft Macintosh PowerPoint</Application>
  <PresentationFormat>Widescreen</PresentationFormat>
  <Paragraphs>797</Paragraphs>
  <Slides>46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Calibri</vt:lpstr>
      <vt:lpstr>Cambria Math</vt:lpstr>
      <vt:lpstr>Courier New</vt:lpstr>
      <vt:lpstr>Linux Libertine</vt:lpstr>
      <vt:lpstr>Arial</vt:lpstr>
      <vt:lpstr>4by3DefaultTheme</vt:lpstr>
      <vt:lpstr>Database Management Systems (CS 564)</vt:lpstr>
      <vt:lpstr>Transaction Management</vt:lpstr>
      <vt:lpstr> Detailed DBMS Architecture</vt:lpstr>
      <vt:lpstr>Motivation</vt:lpstr>
      <vt:lpstr>Transaction</vt:lpstr>
      <vt:lpstr>Example</vt:lpstr>
      <vt:lpstr>Transaction Management</vt:lpstr>
      <vt:lpstr>Transactions in SQLite</vt:lpstr>
      <vt:lpstr>Transaction Management Model</vt:lpstr>
      <vt:lpstr>Transaction Management Model (Cont.)</vt:lpstr>
      <vt:lpstr>Transaction Management (Cont.)</vt:lpstr>
      <vt:lpstr>ACID Properties</vt:lpstr>
      <vt:lpstr> Transaction Schedules</vt:lpstr>
      <vt:lpstr> Transaction Schedules (Cont.)</vt:lpstr>
      <vt:lpstr> Transaction Schedules (Cont.)</vt:lpstr>
      <vt:lpstr>Serializability</vt:lpstr>
      <vt:lpstr>Serializability: Example</vt:lpstr>
      <vt:lpstr>Serializability: Example (Cont.)</vt:lpstr>
      <vt:lpstr>Serializability: Example (Cont.)</vt:lpstr>
      <vt:lpstr>Types of Conflicts among Transactions</vt:lpstr>
      <vt:lpstr>Write-write (WW) Conflict</vt:lpstr>
      <vt:lpstr>Write-read (WR) Conflict</vt:lpstr>
      <vt:lpstr>Write-read (WR) Conflict (Cont.)</vt:lpstr>
      <vt:lpstr>Read-write (RW) Conflict</vt:lpstr>
      <vt:lpstr>Dealing with Aborts</vt:lpstr>
      <vt:lpstr>Cascading Aborts</vt:lpstr>
      <vt:lpstr>Cascading Aborts (Cont.)</vt:lpstr>
      <vt:lpstr>Avoiding Cascading Aborts</vt:lpstr>
      <vt:lpstr>Concurrency Control</vt:lpstr>
      <vt:lpstr>Locks</vt:lpstr>
      <vt:lpstr>Locking Protocols</vt:lpstr>
      <vt:lpstr>Locking Protocols (Cont.)</vt:lpstr>
      <vt:lpstr>Locking Protocols: Example</vt:lpstr>
      <vt:lpstr>Deadlocks</vt:lpstr>
      <vt:lpstr>Deadlocks (Cont.)</vt:lpstr>
      <vt:lpstr>Granularity of Locks</vt:lpstr>
      <vt:lpstr>Granularity of Locks (Cont.)</vt:lpstr>
      <vt:lpstr>Concurrency Control in SQL</vt:lpstr>
      <vt:lpstr>Concurrency Control in SQL (Cont.)</vt:lpstr>
      <vt:lpstr>Concurrency Control in SQL (Cont.)</vt:lpstr>
      <vt:lpstr>Concurrency Control in SQL (Cont.)</vt:lpstr>
      <vt:lpstr>Concurrency Control in SQL: Example</vt:lpstr>
      <vt:lpstr>Recovery</vt:lpstr>
      <vt:lpstr>Recovery (Cont.)</vt:lpstr>
      <vt:lpstr>Recap</vt:lpstr>
      <vt:lpstr>The World of  Data Management!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Adel Ardalan</cp:lastModifiedBy>
  <cp:revision>2352</cp:revision>
  <dcterms:created xsi:type="dcterms:W3CDTF">2017-08-17T19:27:17Z</dcterms:created>
  <dcterms:modified xsi:type="dcterms:W3CDTF">2017-12-06T19:28:34Z</dcterms:modified>
</cp:coreProperties>
</file>