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69" r:id="rId3"/>
    <p:sldId id="526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29" r:id="rId12"/>
    <p:sldId id="549" r:id="rId13"/>
    <p:sldId id="550" r:id="rId14"/>
    <p:sldId id="527" r:id="rId15"/>
    <p:sldId id="552" r:id="rId16"/>
    <p:sldId id="553" r:id="rId17"/>
    <p:sldId id="557" r:id="rId18"/>
    <p:sldId id="560" r:id="rId19"/>
    <p:sldId id="559" r:id="rId20"/>
    <p:sldId id="561" r:id="rId21"/>
    <p:sldId id="562" r:id="rId22"/>
    <p:sldId id="563" r:id="rId23"/>
    <p:sldId id="607" r:id="rId24"/>
    <p:sldId id="567" r:id="rId25"/>
    <p:sldId id="606" r:id="rId26"/>
    <p:sldId id="568" r:id="rId27"/>
    <p:sldId id="569" r:id="rId28"/>
    <p:sldId id="570" r:id="rId29"/>
    <p:sldId id="574" r:id="rId30"/>
    <p:sldId id="565" r:id="rId31"/>
    <p:sldId id="571" r:id="rId32"/>
    <p:sldId id="575" r:id="rId33"/>
    <p:sldId id="573" r:id="rId34"/>
    <p:sldId id="576" r:id="rId35"/>
    <p:sldId id="577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7" r:id="rId44"/>
    <p:sldId id="5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6" id="{B03D0D13-5FFE-A84D-9439-5934219D1B86}">
          <p14:sldIdLst>
            <p14:sldId id="256"/>
            <p14:sldId id="269"/>
          </p14:sldIdLst>
        </p14:section>
        <p14:section name="Lecture 16 &gt; Indexing" id="{9A784581-BA98-5449-A99F-984D2F8457A5}">
          <p14:sldIdLst>
            <p14:sldId id="526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Lecture 16 &gt; Indexes" id="{F52EACCC-AC0A-C244-ACDD-1C07EBA40327}">
          <p14:sldIdLst>
            <p14:sldId id="529"/>
            <p14:sldId id="549"/>
            <p14:sldId id="550"/>
            <p14:sldId id="527"/>
            <p14:sldId id="552"/>
            <p14:sldId id="553"/>
          </p14:sldIdLst>
        </p14:section>
        <p14:section name="Lecture 16 &gt; B+tree" id="{0068C9B2-F029-B34C-A85A-B6B15B5B03F1}">
          <p14:sldIdLst>
            <p14:sldId id="557"/>
            <p14:sldId id="560"/>
            <p14:sldId id="559"/>
            <p14:sldId id="561"/>
            <p14:sldId id="562"/>
            <p14:sldId id="563"/>
            <p14:sldId id="607"/>
            <p14:sldId id="567"/>
            <p14:sldId id="606"/>
            <p14:sldId id="568"/>
            <p14:sldId id="569"/>
            <p14:sldId id="570"/>
            <p14:sldId id="574"/>
            <p14:sldId id="565"/>
            <p14:sldId id="571"/>
            <p14:sldId id="575"/>
            <p14:sldId id="573"/>
            <p14:sldId id="576"/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  <p14:sldId id="587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0"/>
    <p:restoredTop sz="86401"/>
  </p:normalViewPr>
  <p:slideViewPr>
    <p:cSldViewPr snapToGrid="0" snapToObjects="1">
      <p:cViewPr varScale="1">
        <p:scale>
          <a:sx n="95" d="100"/>
          <a:sy n="95" d="100"/>
        </p:scale>
        <p:origin x="208" y="776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6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2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7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8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8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1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7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9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6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2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0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1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8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16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Suppose the records of Tweet are stored in a </a:t>
            </a:r>
            <a:r>
              <a:rPr lang="en-US" i="1" dirty="0"/>
              <a:t>sorted file</a:t>
            </a:r>
            <a:r>
              <a:rPr lang="en-US" dirty="0"/>
              <a:t>, they are sorted by the value of their zip attribute, and we can access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page of the file in one disk I/O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B: number of data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R: number of records per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D: average time to read or write a disk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C: average time to process a record (e.g. evaluate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zip BETWEEN 53000 AND </a:t>
            </a: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54999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Sorted Files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17628" y="2515849"/>
            <a:ext cx="530567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b="1" dirty="0" smtClean="0"/>
              <a:t>Q1:</a:t>
            </a:r>
            <a:endParaRPr lang="en-US" b="1" dirty="0"/>
          </a:p>
          <a:p>
            <a:pPr>
              <a:buClr>
                <a:srgbClr val="92D050"/>
              </a:buClr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zip BETWEEN 53000 AND 54999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355" y="5258933"/>
            <a:ext cx="669546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How long would it take (on average) to read in the first tuple in the result set of Q1?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9977" y="5443598"/>
            <a:ext cx="3444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 log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B + C log</a:t>
            </a:r>
            <a:r>
              <a:rPr lang="en-US" sz="2400" baseline="-2500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R (Why?)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Data </a:t>
            </a:r>
            <a:r>
              <a:rPr lang="en-US" sz="4000" dirty="0"/>
              <a:t>structure that organizes records </a:t>
            </a:r>
            <a:r>
              <a:rPr lang="en-US" sz="4000" dirty="0" smtClean="0"/>
              <a:t>on secondary storage to </a:t>
            </a:r>
            <a:r>
              <a:rPr lang="en-US" sz="4000" dirty="0"/>
              <a:t>optimize </a:t>
            </a:r>
            <a:r>
              <a:rPr lang="en-US" sz="4000" dirty="0" smtClean="0"/>
              <a:t>certain kinds of retrieval operations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4000" dirty="0" smtClean="0"/>
              <a:t>Speed </a:t>
            </a:r>
            <a:r>
              <a:rPr lang="en-US" sz="4000" dirty="0"/>
              <a:t>up </a:t>
            </a:r>
            <a:r>
              <a:rPr lang="en-US" sz="4000" dirty="0" smtClean="0"/>
              <a:t>retrieving all records that satisfy search conditions on the </a:t>
            </a:r>
            <a:r>
              <a:rPr lang="en-US" sz="4000" i="1" dirty="0" smtClean="0"/>
              <a:t>search key</a:t>
            </a:r>
            <a:r>
              <a:rPr lang="en-US" sz="4000" dirty="0" smtClean="0"/>
              <a:t> </a:t>
            </a:r>
            <a:r>
              <a:rPr lang="en-US" sz="4000" dirty="0"/>
              <a:t>fields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Any </a:t>
            </a:r>
            <a:r>
              <a:rPr lang="en-US" sz="4000" dirty="0"/>
              <a:t>subset of the fields of a relation can be the search key </a:t>
            </a:r>
            <a:endParaRPr lang="en-US" sz="4000" dirty="0" smtClean="0"/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Can have multiple indexes with different search key fields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000" dirty="0" smtClean="0"/>
              <a:t>A </a:t>
            </a:r>
            <a:r>
              <a:rPr lang="en-US" sz="4000" dirty="0"/>
              <a:t>search key is </a:t>
            </a:r>
            <a:r>
              <a:rPr lang="en-US" sz="4000" b="1" dirty="0"/>
              <a:t>not </a:t>
            </a:r>
            <a:r>
              <a:rPr lang="en-US" sz="4000" dirty="0"/>
              <a:t>the same as the primary key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An index contains a collection of </a:t>
            </a:r>
            <a:r>
              <a:rPr lang="en-US" sz="4000" i="1" dirty="0"/>
              <a:t>data entries </a:t>
            </a:r>
            <a:r>
              <a:rPr lang="en-US" sz="4000" dirty="0"/>
              <a:t>(each entry with enough info to locate the </a:t>
            </a:r>
            <a:r>
              <a:rPr lang="en-US" sz="4000" dirty="0" smtClean="0"/>
              <a:t>data records</a:t>
            </a:r>
            <a:r>
              <a:rPr lang="en-US" sz="4000" dirty="0"/>
              <a:t>)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Basics of Indexes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data entry </a:t>
            </a:r>
            <a:r>
              <a:rPr lang="en-US" sz="4000" i="1" dirty="0" smtClean="0"/>
              <a:t>k* </a:t>
            </a:r>
            <a:r>
              <a:rPr lang="en-US" sz="4000" dirty="0" smtClean="0"/>
              <a:t>with search key value </a:t>
            </a:r>
            <a:r>
              <a:rPr lang="en-US" sz="4000" i="1" dirty="0" smtClean="0"/>
              <a:t>k</a:t>
            </a:r>
            <a:r>
              <a:rPr lang="en-US" sz="4000" dirty="0" smtClean="0"/>
              <a:t> can look like one of the following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An actual data record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⟨</a:t>
            </a:r>
            <a:r>
              <a:rPr lang="en-US" sz="3600" i="1" dirty="0" smtClean="0"/>
              <a:t>k</a:t>
            </a:r>
            <a:r>
              <a:rPr lang="en-US" sz="3600" dirty="0" smtClean="0"/>
              <a:t>, </a:t>
            </a:r>
            <a:r>
              <a:rPr lang="en-US" sz="3600" i="1" dirty="0" smtClean="0"/>
              <a:t>rid</a:t>
            </a:r>
            <a:r>
              <a:rPr lang="en-US" sz="3600" dirty="0" smtClean="0"/>
              <a:t>⟩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/>
              <a:t>⟨</a:t>
            </a:r>
            <a:r>
              <a:rPr lang="en-US" sz="3600" i="1" dirty="0"/>
              <a:t>k</a:t>
            </a:r>
            <a:r>
              <a:rPr lang="en-US" sz="3600" dirty="0"/>
              <a:t>, </a:t>
            </a:r>
            <a:r>
              <a:rPr lang="en-US" sz="3600" i="1" dirty="0" smtClean="0"/>
              <a:t>rid-list</a:t>
            </a:r>
            <a:r>
              <a:rPr lang="en-US" sz="3600" dirty="0" smtClean="0"/>
              <a:t>⟩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Data Entry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812221" y="2743201"/>
            <a:ext cx="283779" cy="630620"/>
          </a:xfrm>
          <a:prstGeom prst="rightBrace">
            <a:avLst>
              <a:gd name="adj1" fmla="val 8333"/>
              <a:gd name="adj2" fmla="val 359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12221" y="3373820"/>
            <a:ext cx="283779" cy="1114098"/>
          </a:xfrm>
          <a:prstGeom prst="rightBrace">
            <a:avLst>
              <a:gd name="adj1" fmla="val 8333"/>
              <a:gd name="adj2" fmla="val 784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56331" y="2361997"/>
            <a:ext cx="4811062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file and index file can be the same; i.e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. the whole table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can be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organized as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an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index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6331" y="3872881"/>
            <a:ext cx="4811062" cy="193899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 file and index file are different; i.e. data entries are stored in a separate file (of its own structure) and are used to access data records in the data file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dirty="0" smtClean="0"/>
                  <a:t>Two main types of indexes</a:t>
                </a:r>
              </a:p>
              <a:p>
                <a:pPr marL="1200150" lvl="1" indent="-7429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3600" dirty="0" smtClean="0"/>
                  <a:t>Hash indexes: good for equality search (e.g. Q2)</a:t>
                </a:r>
              </a:p>
              <a:p>
                <a:pPr marL="1200150" lvl="1" indent="-7429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3600" dirty="0" smtClean="0"/>
                  <a:t>Tree-based indexes: good for both range search (e.g. Q1) and equality search (e.g. Q2)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4000" dirty="0" smtClean="0"/>
                  <a:t>Generally, a hash index is faster than a tree-based index for equality search (why?)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4000" dirty="0" smtClean="0"/>
                  <a:t>Refresher</a:t>
                </a:r>
                <a:r>
                  <a:rPr lang="en-US" sz="4000" dirty="0"/>
                  <a:t>: </a:t>
                </a:r>
                <a:r>
                  <a:rPr lang="en-US" sz="4000" dirty="0" smtClean="0"/>
                  <a:t>a </a:t>
                </a:r>
                <a:r>
                  <a:rPr lang="en-US" sz="4000" i="1" dirty="0"/>
                  <a:t>hash function</a:t>
                </a:r>
                <a:r>
                  <a:rPr lang="en-US" sz="4000" dirty="0"/>
                  <a:t> </a:t>
                </a:r>
                <a:r>
                  <a:rPr lang="en-US" sz="4000" i="1" dirty="0" smtClean="0"/>
                  <a:t>H</a:t>
                </a:r>
                <a:r>
                  <a:rPr lang="en-US" sz="4000" dirty="0" smtClean="0"/>
                  <a:t> projects </a:t>
                </a:r>
                <a:r>
                  <a:rPr lang="en-US" sz="4000" dirty="0"/>
                  <a:t>a value from a set with many (or even an infinite number of) members to a value from a set with a fixed number of (fewer) </a:t>
                </a:r>
                <a:r>
                  <a:rPr lang="en-US" sz="4000" dirty="0" smtClean="0"/>
                  <a:t>members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600" dirty="0" smtClean="0"/>
                  <a:t>Hash functions are not reversible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6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10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 1</m:t>
                        </m:r>
                      </m:e>
                    </m:d>
                  </m:oMath>
                </a14:m>
                <a:endParaRPr lang="en-US" sz="3600" dirty="0"/>
              </a:p>
              <a:p>
                <a:pPr lvl="0">
                  <a:lnSpc>
                    <a:spcPct val="100000"/>
                  </a:lnSpc>
                </a:pPr>
                <a:endParaRPr lang="en-US" sz="4000" dirty="0" smtClean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3313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Types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r>
                      <a:rPr lang="en-US" sz="2400" i="1" dirty="0" err="1" smtClean="0">
                        <a:latin typeface="Cambria Math" charset="0"/>
                      </a:rPr>
                      <m:t>𝑡</m:t>
                    </m:r>
                    <m:r>
                      <a:rPr lang="en-US" sz="2400" i="1" dirty="0" err="1" smtClean="0">
                        <a:latin typeface="Cambria Math" charset="0"/>
                      </a:rPr>
                      <m:t>.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charset="0"/>
                      </a:rPr>
                      <m:t>Stars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90180"/>
              </p:ext>
            </p:extLst>
          </p:nvPr>
        </p:nvGraphicFramePr>
        <p:xfrm>
          <a:off x="691636" y="3246636"/>
          <a:ext cx="479213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2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&lt;3.0,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[1600, 1900, 2400]&gt;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&lt;3.5, [1728]&gt;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&lt;4.0, [2028, 2528]&gt;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36" y="2056414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Rating(User, Movie</a:t>
            </a:r>
            <a:r>
              <a:rPr lang="en-US" sz="2800" smtClean="0"/>
              <a:t>, Stars)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412" y="2689861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Index (logical view)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58227"/>
              </p:ext>
            </p:extLst>
          </p:nvPr>
        </p:nvGraphicFramePr>
        <p:xfrm>
          <a:off x="5749159" y="3243131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64848" y="2689861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 file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647"/>
              </p:ext>
            </p:extLst>
          </p:nvPr>
        </p:nvGraphicFramePr>
        <p:xfrm>
          <a:off x="5749159" y="4268758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 Angry Men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4.0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14867"/>
              </p:ext>
            </p:extLst>
          </p:nvPr>
        </p:nvGraphicFramePr>
        <p:xfrm>
          <a:off x="5749158" y="5294385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Blade Runner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7620320" y="1654439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Simulate answering:</a:t>
            </a:r>
            <a:endParaRPr lang="en-US" sz="1600" dirty="0"/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1959" y="3468414"/>
            <a:ext cx="4130565" cy="1072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latin typeface="Cambria Math" charset="0"/>
                          </a:rPr>
                          <m:t>Stars</m:t>
                        </m: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14543"/>
              </p:ext>
            </p:extLst>
          </p:nvPr>
        </p:nvGraphicFramePr>
        <p:xfrm>
          <a:off x="439388" y="3243131"/>
          <a:ext cx="8008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58"/>
                <a:gridCol w="602575"/>
              </a:tblGrid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36" y="2056414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Rating(User, Movie</a:t>
            </a:r>
            <a:r>
              <a:rPr lang="en-US" sz="2800" smtClean="0"/>
              <a:t>, Stars)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06334" y="2689861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Index file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81514"/>
              </p:ext>
            </p:extLst>
          </p:nvPr>
        </p:nvGraphicFramePr>
        <p:xfrm>
          <a:off x="5749159" y="3243131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64848" y="2689861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 file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647"/>
              </p:ext>
            </p:extLst>
          </p:nvPr>
        </p:nvGraphicFramePr>
        <p:xfrm>
          <a:off x="5749159" y="4268758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 Angry Men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4.0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14867"/>
              </p:ext>
            </p:extLst>
          </p:nvPr>
        </p:nvGraphicFramePr>
        <p:xfrm>
          <a:off x="5749158" y="5294385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Blade Runner   3.0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70417"/>
              </p:ext>
            </p:extLst>
          </p:nvPr>
        </p:nvGraphicFramePr>
        <p:xfrm>
          <a:off x="1611789" y="3604062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3.0  1600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3.0  1900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29527"/>
              </p:ext>
            </p:extLst>
          </p:nvPr>
        </p:nvGraphicFramePr>
        <p:xfrm>
          <a:off x="3837709" y="3604062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3.0  2400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3.5  1728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58715"/>
              </p:ext>
            </p:extLst>
          </p:nvPr>
        </p:nvGraphicFramePr>
        <p:xfrm>
          <a:off x="1611789" y="4731946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4.0  2028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4.0  2528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893378" y="3710152"/>
            <a:ext cx="718411" cy="1051034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014" h="1030290">
                <a:moveTo>
                  <a:pt x="0" y="1030290"/>
                </a:moveTo>
                <a:cubicBezTo>
                  <a:pt x="134883" y="679945"/>
                  <a:pt x="269766" y="329601"/>
                  <a:pt x="441435" y="157932"/>
                </a:cubicBezTo>
                <a:cubicBezTo>
                  <a:pt x="613104" y="-13737"/>
                  <a:pt x="1030014" y="276"/>
                  <a:pt x="1030014" y="276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93378" y="4890656"/>
            <a:ext cx="718411" cy="403730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  <a:gd name="connsiteX0" fmla="*/ 0 w 988451"/>
              <a:gd name="connsiteY0" fmla="*/ 874833 h 874833"/>
              <a:gd name="connsiteX1" fmla="*/ 441435 w 988451"/>
              <a:gd name="connsiteY1" fmla="*/ 2475 h 874833"/>
              <a:gd name="connsiteX2" fmla="*/ 988451 w 988451"/>
              <a:gd name="connsiteY2" fmla="*/ 592965 h 874833"/>
              <a:gd name="connsiteX0" fmla="*/ 0 w 988451"/>
              <a:gd name="connsiteY0" fmla="*/ 344862 h 344862"/>
              <a:gd name="connsiteX1" fmla="*/ 455290 w 988451"/>
              <a:gd name="connsiteY1" fmla="*/ 12831 h 344862"/>
              <a:gd name="connsiteX2" fmla="*/ 988451 w 988451"/>
              <a:gd name="connsiteY2" fmla="*/ 62994 h 344862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04868 h 304868"/>
              <a:gd name="connsiteX1" fmla="*/ 455289 w 974596"/>
              <a:gd name="connsiteY1" fmla="*/ 28254 h 304868"/>
              <a:gd name="connsiteX2" fmla="*/ 974596 w 974596"/>
              <a:gd name="connsiteY2" fmla="*/ 9145 h 304868"/>
              <a:gd name="connsiteX0" fmla="*/ 0 w 974596"/>
              <a:gd name="connsiteY0" fmla="*/ 323739 h 323739"/>
              <a:gd name="connsiteX1" fmla="*/ 455289 w 974596"/>
              <a:gd name="connsiteY1" fmla="*/ 47125 h 323739"/>
              <a:gd name="connsiteX2" fmla="*/ 974596 w 974596"/>
              <a:gd name="connsiteY2" fmla="*/ 307 h 323739"/>
              <a:gd name="connsiteX0" fmla="*/ 0 w 988451"/>
              <a:gd name="connsiteY0" fmla="*/ 295744 h 295744"/>
              <a:gd name="connsiteX1" fmla="*/ 469144 w 988451"/>
              <a:gd name="connsiteY1" fmla="*/ 46839 h 295744"/>
              <a:gd name="connsiteX2" fmla="*/ 988451 w 988451"/>
              <a:gd name="connsiteY2" fmla="*/ 21 h 29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51" h="295744">
                <a:moveTo>
                  <a:pt x="0" y="295744"/>
                </a:moveTo>
                <a:cubicBezTo>
                  <a:pt x="245719" y="111653"/>
                  <a:pt x="304402" y="96126"/>
                  <a:pt x="469144" y="46839"/>
                </a:cubicBezTo>
                <a:cubicBezTo>
                  <a:pt x="633886" y="-2448"/>
                  <a:pt x="988451" y="21"/>
                  <a:pt x="988451" y="21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47340" y="3710152"/>
            <a:ext cx="590369" cy="530449"/>
          </a:xfrm>
          <a:custGeom>
            <a:avLst/>
            <a:gdLst>
              <a:gd name="connsiteX0" fmla="*/ 0 w 831273"/>
              <a:gd name="connsiteY0" fmla="*/ 610913 h 661573"/>
              <a:gd name="connsiteX1" fmla="*/ 346364 w 831273"/>
              <a:gd name="connsiteY1" fmla="*/ 610913 h 661573"/>
              <a:gd name="connsiteX2" fmla="*/ 498764 w 831273"/>
              <a:gd name="connsiteY2" fmla="*/ 84440 h 661573"/>
              <a:gd name="connsiteX3" fmla="*/ 831273 w 831273"/>
              <a:gd name="connsiteY3" fmla="*/ 1313 h 661573"/>
              <a:gd name="connsiteX4" fmla="*/ 831273 w 831273"/>
              <a:gd name="connsiteY4" fmla="*/ 1313 h 661573"/>
              <a:gd name="connsiteX0" fmla="*/ 0 w 825731"/>
              <a:gd name="connsiteY0" fmla="*/ 641747 h 677725"/>
              <a:gd name="connsiteX1" fmla="*/ 340822 w 825731"/>
              <a:gd name="connsiteY1" fmla="*/ 610913 h 677725"/>
              <a:gd name="connsiteX2" fmla="*/ 493222 w 825731"/>
              <a:gd name="connsiteY2" fmla="*/ 84440 h 677725"/>
              <a:gd name="connsiteX3" fmla="*/ 825731 w 825731"/>
              <a:gd name="connsiteY3" fmla="*/ 1313 h 677725"/>
              <a:gd name="connsiteX4" fmla="*/ 825731 w 825731"/>
              <a:gd name="connsiteY4" fmla="*/ 1313 h 677725"/>
              <a:gd name="connsiteX0" fmla="*/ 0 w 825731"/>
              <a:gd name="connsiteY0" fmla="*/ 641747 h 667666"/>
              <a:gd name="connsiteX1" fmla="*/ 340822 w 825731"/>
              <a:gd name="connsiteY1" fmla="*/ 610913 h 667666"/>
              <a:gd name="connsiteX2" fmla="*/ 493222 w 825731"/>
              <a:gd name="connsiteY2" fmla="*/ 84440 h 667666"/>
              <a:gd name="connsiteX3" fmla="*/ 825731 w 825731"/>
              <a:gd name="connsiteY3" fmla="*/ 1313 h 667666"/>
              <a:gd name="connsiteX4" fmla="*/ 825731 w 825731"/>
              <a:gd name="connsiteY4" fmla="*/ 1313 h 667666"/>
              <a:gd name="connsiteX0" fmla="*/ 0 w 825731"/>
              <a:gd name="connsiteY0" fmla="*/ 640529 h 645164"/>
              <a:gd name="connsiteX1" fmla="*/ 368531 w 825731"/>
              <a:gd name="connsiteY1" fmla="*/ 536462 h 645164"/>
              <a:gd name="connsiteX2" fmla="*/ 493222 w 825731"/>
              <a:gd name="connsiteY2" fmla="*/ 83222 h 645164"/>
              <a:gd name="connsiteX3" fmla="*/ 825731 w 825731"/>
              <a:gd name="connsiteY3" fmla="*/ 95 h 645164"/>
              <a:gd name="connsiteX4" fmla="*/ 825731 w 825731"/>
              <a:gd name="connsiteY4" fmla="*/ 95 h 6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731" h="645164">
                <a:moveTo>
                  <a:pt x="0" y="640529"/>
                </a:moveTo>
                <a:cubicBezTo>
                  <a:pt x="142702" y="657421"/>
                  <a:pt x="286327" y="629347"/>
                  <a:pt x="368531" y="536462"/>
                </a:cubicBezTo>
                <a:cubicBezTo>
                  <a:pt x="450735" y="443578"/>
                  <a:pt x="417022" y="172616"/>
                  <a:pt x="493222" y="83222"/>
                </a:cubicBezTo>
                <a:cubicBezTo>
                  <a:pt x="569422" y="-6172"/>
                  <a:pt x="825731" y="95"/>
                  <a:pt x="825731" y="95"/>
                </a:cubicBezTo>
                <a:lnTo>
                  <a:pt x="825731" y="95"/>
                </a:ln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16321" y="4584561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bucket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620320" y="1654439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Simulate answering:</a:t>
            </a:r>
            <a:endParaRPr lang="en-US" sz="1600" dirty="0"/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latin typeface="Cambria Math" charset="0"/>
                          </a:rPr>
                          <m:t>Stars</m:t>
                        </m: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05958"/>
              </p:ext>
            </p:extLst>
          </p:nvPr>
        </p:nvGraphicFramePr>
        <p:xfrm>
          <a:off x="592618" y="3373027"/>
          <a:ext cx="8008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58"/>
                <a:gridCol w="602575"/>
              </a:tblGrid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36" y="2056414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Rating(User, Movie</a:t>
            </a:r>
            <a:r>
              <a:rPr lang="en-US" sz="2800" smtClean="0"/>
              <a:t>, Stars)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918434" y="2880246"/>
            <a:ext cx="2355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Data/index file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98582"/>
              </p:ext>
            </p:extLst>
          </p:nvPr>
        </p:nvGraphicFramePr>
        <p:xfrm>
          <a:off x="2358024" y="3815601"/>
          <a:ext cx="4105839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0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0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 Angry Men   3.0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66746"/>
              </p:ext>
            </p:extLst>
          </p:nvPr>
        </p:nvGraphicFramePr>
        <p:xfrm>
          <a:off x="7428435" y="3815601"/>
          <a:ext cx="410584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</a:t>
                      </a:r>
                      <a:r>
                        <a:rPr lang="en-US" sz="20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Blade Runner   3.0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</a:t>
                      </a:r>
                      <a:r>
                        <a:rPr lang="en-US" sz="20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2008"/>
              </p:ext>
            </p:extLst>
          </p:nvPr>
        </p:nvGraphicFramePr>
        <p:xfrm>
          <a:off x="2358023" y="4891082"/>
          <a:ext cx="410584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</a:t>
                      </a:r>
                      <a:r>
                        <a:rPr lang="en-US" sz="20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4.0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0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75619" y="3899338"/>
            <a:ext cx="1282405" cy="991744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014" h="1030290">
                <a:moveTo>
                  <a:pt x="0" y="1030290"/>
                </a:moveTo>
                <a:cubicBezTo>
                  <a:pt x="134883" y="679945"/>
                  <a:pt x="269766" y="329601"/>
                  <a:pt x="441435" y="157932"/>
                </a:cubicBezTo>
                <a:cubicBezTo>
                  <a:pt x="613104" y="-13737"/>
                  <a:pt x="1030014" y="276"/>
                  <a:pt x="1030014" y="276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75619" y="5020552"/>
            <a:ext cx="1282405" cy="403730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  <a:gd name="connsiteX0" fmla="*/ 0 w 988451"/>
              <a:gd name="connsiteY0" fmla="*/ 874833 h 874833"/>
              <a:gd name="connsiteX1" fmla="*/ 441435 w 988451"/>
              <a:gd name="connsiteY1" fmla="*/ 2475 h 874833"/>
              <a:gd name="connsiteX2" fmla="*/ 988451 w 988451"/>
              <a:gd name="connsiteY2" fmla="*/ 592965 h 874833"/>
              <a:gd name="connsiteX0" fmla="*/ 0 w 988451"/>
              <a:gd name="connsiteY0" fmla="*/ 344862 h 344862"/>
              <a:gd name="connsiteX1" fmla="*/ 455290 w 988451"/>
              <a:gd name="connsiteY1" fmla="*/ 12831 h 344862"/>
              <a:gd name="connsiteX2" fmla="*/ 988451 w 988451"/>
              <a:gd name="connsiteY2" fmla="*/ 62994 h 344862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04868 h 304868"/>
              <a:gd name="connsiteX1" fmla="*/ 455289 w 974596"/>
              <a:gd name="connsiteY1" fmla="*/ 28254 h 304868"/>
              <a:gd name="connsiteX2" fmla="*/ 974596 w 974596"/>
              <a:gd name="connsiteY2" fmla="*/ 9145 h 304868"/>
              <a:gd name="connsiteX0" fmla="*/ 0 w 974596"/>
              <a:gd name="connsiteY0" fmla="*/ 323739 h 323739"/>
              <a:gd name="connsiteX1" fmla="*/ 455289 w 974596"/>
              <a:gd name="connsiteY1" fmla="*/ 47125 h 323739"/>
              <a:gd name="connsiteX2" fmla="*/ 974596 w 974596"/>
              <a:gd name="connsiteY2" fmla="*/ 307 h 323739"/>
              <a:gd name="connsiteX0" fmla="*/ 0 w 988451"/>
              <a:gd name="connsiteY0" fmla="*/ 295744 h 295744"/>
              <a:gd name="connsiteX1" fmla="*/ 469144 w 988451"/>
              <a:gd name="connsiteY1" fmla="*/ 46839 h 295744"/>
              <a:gd name="connsiteX2" fmla="*/ 988451 w 988451"/>
              <a:gd name="connsiteY2" fmla="*/ 21 h 29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51" h="295744">
                <a:moveTo>
                  <a:pt x="0" y="295744"/>
                </a:moveTo>
                <a:cubicBezTo>
                  <a:pt x="245719" y="111653"/>
                  <a:pt x="304402" y="96126"/>
                  <a:pt x="469144" y="46839"/>
                </a:cubicBezTo>
                <a:cubicBezTo>
                  <a:pt x="633886" y="-2448"/>
                  <a:pt x="988451" y="21"/>
                  <a:pt x="988451" y="21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63863" y="3899338"/>
            <a:ext cx="964572" cy="531855"/>
          </a:xfrm>
          <a:custGeom>
            <a:avLst/>
            <a:gdLst>
              <a:gd name="connsiteX0" fmla="*/ 0 w 831273"/>
              <a:gd name="connsiteY0" fmla="*/ 610913 h 661573"/>
              <a:gd name="connsiteX1" fmla="*/ 346364 w 831273"/>
              <a:gd name="connsiteY1" fmla="*/ 610913 h 661573"/>
              <a:gd name="connsiteX2" fmla="*/ 498764 w 831273"/>
              <a:gd name="connsiteY2" fmla="*/ 84440 h 661573"/>
              <a:gd name="connsiteX3" fmla="*/ 831273 w 831273"/>
              <a:gd name="connsiteY3" fmla="*/ 1313 h 661573"/>
              <a:gd name="connsiteX4" fmla="*/ 831273 w 831273"/>
              <a:gd name="connsiteY4" fmla="*/ 1313 h 661573"/>
              <a:gd name="connsiteX0" fmla="*/ 0 w 825731"/>
              <a:gd name="connsiteY0" fmla="*/ 641747 h 677725"/>
              <a:gd name="connsiteX1" fmla="*/ 340822 w 825731"/>
              <a:gd name="connsiteY1" fmla="*/ 610913 h 677725"/>
              <a:gd name="connsiteX2" fmla="*/ 493222 w 825731"/>
              <a:gd name="connsiteY2" fmla="*/ 84440 h 677725"/>
              <a:gd name="connsiteX3" fmla="*/ 825731 w 825731"/>
              <a:gd name="connsiteY3" fmla="*/ 1313 h 677725"/>
              <a:gd name="connsiteX4" fmla="*/ 825731 w 825731"/>
              <a:gd name="connsiteY4" fmla="*/ 1313 h 677725"/>
              <a:gd name="connsiteX0" fmla="*/ 0 w 825731"/>
              <a:gd name="connsiteY0" fmla="*/ 641747 h 667666"/>
              <a:gd name="connsiteX1" fmla="*/ 340822 w 825731"/>
              <a:gd name="connsiteY1" fmla="*/ 610913 h 667666"/>
              <a:gd name="connsiteX2" fmla="*/ 493222 w 825731"/>
              <a:gd name="connsiteY2" fmla="*/ 84440 h 667666"/>
              <a:gd name="connsiteX3" fmla="*/ 825731 w 825731"/>
              <a:gd name="connsiteY3" fmla="*/ 1313 h 667666"/>
              <a:gd name="connsiteX4" fmla="*/ 825731 w 825731"/>
              <a:gd name="connsiteY4" fmla="*/ 1313 h 667666"/>
              <a:gd name="connsiteX0" fmla="*/ 0 w 825731"/>
              <a:gd name="connsiteY0" fmla="*/ 640529 h 645164"/>
              <a:gd name="connsiteX1" fmla="*/ 368531 w 825731"/>
              <a:gd name="connsiteY1" fmla="*/ 536462 h 645164"/>
              <a:gd name="connsiteX2" fmla="*/ 493222 w 825731"/>
              <a:gd name="connsiteY2" fmla="*/ 83222 h 645164"/>
              <a:gd name="connsiteX3" fmla="*/ 825731 w 825731"/>
              <a:gd name="connsiteY3" fmla="*/ 95 h 645164"/>
              <a:gd name="connsiteX4" fmla="*/ 825731 w 825731"/>
              <a:gd name="connsiteY4" fmla="*/ 95 h 6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731" h="645164">
                <a:moveTo>
                  <a:pt x="0" y="640529"/>
                </a:moveTo>
                <a:cubicBezTo>
                  <a:pt x="142702" y="657421"/>
                  <a:pt x="286327" y="629347"/>
                  <a:pt x="368531" y="536462"/>
                </a:cubicBezTo>
                <a:cubicBezTo>
                  <a:pt x="450735" y="443578"/>
                  <a:pt x="417022" y="172616"/>
                  <a:pt x="493222" y="83222"/>
                </a:cubicBezTo>
                <a:cubicBezTo>
                  <a:pt x="569422" y="-6172"/>
                  <a:pt x="825731" y="95"/>
                  <a:pt x="825731" y="95"/>
                </a:cubicBezTo>
                <a:lnTo>
                  <a:pt x="825731" y="95"/>
                </a:ln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724523" y="2056414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Simulate answering:</a:t>
            </a:r>
            <a:endParaRPr lang="en-US" sz="1600" dirty="0"/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1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25" y="1651771"/>
            <a:ext cx="411297" cy="3084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299" y="185215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25384" cy="49669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Height-balanced (dynamic) tree structure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Insert/delete at </a:t>
            </a:r>
            <a:r>
              <a:rPr lang="en-US" sz="4000" i="1" dirty="0" err="1"/>
              <a:t>log</a:t>
            </a:r>
            <a:r>
              <a:rPr lang="en-US" sz="4000" i="1" baseline="-25000" dirty="0" err="1"/>
              <a:t>F</a:t>
            </a:r>
            <a:r>
              <a:rPr lang="en-US" sz="4000" i="1" dirty="0"/>
              <a:t> N</a:t>
            </a:r>
            <a:r>
              <a:rPr lang="en-US" sz="4000" dirty="0"/>
              <a:t> </a:t>
            </a:r>
            <a:r>
              <a:rPr lang="en-US" sz="4000" dirty="0" smtClean="0"/>
              <a:t>cost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F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dirty="0" smtClean="0"/>
              <a:t>fan-out</a:t>
            </a:r>
            <a:r>
              <a:rPr lang="en-US" sz="3600" dirty="0"/>
              <a:t>, </a:t>
            </a:r>
            <a:r>
              <a:rPr lang="en-US" sz="3600" i="1" dirty="0"/>
              <a:t>N</a:t>
            </a:r>
            <a:r>
              <a:rPr lang="en-US" sz="3600" dirty="0"/>
              <a:t> = </a:t>
            </a:r>
            <a:r>
              <a:rPr lang="en-US" sz="3600" dirty="0" smtClean="0"/>
              <a:t>#leaf pages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Each node contains </a:t>
            </a:r>
            <a:r>
              <a:rPr lang="en-US" sz="4000" i="1" dirty="0" smtClean="0"/>
              <a:t>d </a:t>
            </a:r>
            <a:r>
              <a:rPr lang="en-US" sz="4000" dirty="0" smtClean="0"/>
              <a:t>≤ m ≤ 2</a:t>
            </a:r>
            <a:r>
              <a:rPr lang="en-US" sz="4000" i="1" dirty="0" smtClean="0"/>
              <a:t>d</a:t>
            </a:r>
            <a:r>
              <a:rPr lang="en-US" sz="4000" dirty="0" smtClean="0"/>
              <a:t> entries </a:t>
            </a:r>
            <a:r>
              <a:rPr lang="en-US" sz="4000" dirty="0"/>
              <a:t>(except for </a:t>
            </a:r>
            <a:r>
              <a:rPr lang="en-US" sz="4000" dirty="0" smtClean="0"/>
              <a:t>root where 1</a:t>
            </a:r>
            <a:r>
              <a:rPr lang="en-US" sz="4000" i="1" dirty="0"/>
              <a:t> </a:t>
            </a:r>
            <a:r>
              <a:rPr lang="en-US" sz="4000" dirty="0"/>
              <a:t>≤ m ≤ 2</a:t>
            </a:r>
            <a:r>
              <a:rPr lang="en-US" sz="4000" i="1" dirty="0"/>
              <a:t>d</a:t>
            </a:r>
            <a:r>
              <a:rPr lang="en-US" sz="4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minimum </a:t>
            </a:r>
            <a:r>
              <a:rPr lang="en-US" sz="3600" dirty="0"/>
              <a:t>50% </a:t>
            </a:r>
            <a:r>
              <a:rPr lang="en-US" sz="3600" dirty="0" smtClean="0"/>
              <a:t>occupancy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/>
              <a:t>d</a:t>
            </a:r>
            <a:r>
              <a:rPr lang="en-US" sz="3600" dirty="0" smtClean="0"/>
              <a:t> is called the </a:t>
            </a:r>
            <a:r>
              <a:rPr lang="en-US" sz="3600" i="1" dirty="0" smtClean="0"/>
              <a:t>order </a:t>
            </a:r>
            <a:r>
              <a:rPr lang="en-US" sz="3600" dirty="0" smtClean="0"/>
              <a:t>of the tree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Supports equality and range searches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(Ubiquitous) </a:t>
            </a:r>
            <a:r>
              <a:rPr lang="en-US" sz="4800" dirty="0" err="1" smtClean="0"/>
              <a:t>B+tree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864356" y="2171085"/>
            <a:ext cx="5888256" cy="2779719"/>
            <a:chOff x="5839881" y="2325707"/>
            <a:chExt cx="5888256" cy="2779719"/>
          </a:xfrm>
        </p:grpSpPr>
        <p:sp>
          <p:nvSpPr>
            <p:cNvPr id="6" name="Rectangle 124"/>
            <p:cNvSpPr>
              <a:spLocks noChangeArrowheads="1"/>
            </p:cNvSpPr>
            <p:nvPr/>
          </p:nvSpPr>
          <p:spPr bwMode="auto">
            <a:xfrm>
              <a:off x="5839881" y="3270772"/>
              <a:ext cx="159332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Non-leaf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5839881" y="4756019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eaf nodes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ectangle 126"/>
            <p:cNvSpPr>
              <a:spLocks noChangeArrowheads="1"/>
            </p:cNvSpPr>
            <p:nvPr/>
          </p:nvSpPr>
          <p:spPr bwMode="auto">
            <a:xfrm>
              <a:off x="8974048" y="2325707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AA031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Root node</a:t>
              </a:r>
              <a:endParaRPr lang="en-US" altLang="en-US" sz="1600" dirty="0">
                <a:solidFill>
                  <a:srgbClr val="AA031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16775" y="2726705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52736" y="3562038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3983" y="356297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8255360" y="3036897"/>
              <a:ext cx="1124775" cy="52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>
              <a:off x="9661831" y="3036897"/>
              <a:ext cx="1124776" cy="526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83051" y="4331806"/>
              <a:ext cx="5845086" cy="19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69841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2736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04500" y="4794691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615" y="4794440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65583" y="4804484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flipH="1">
              <a:off x="7272465" y="3862980"/>
              <a:ext cx="813675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>
            <a:xfrm>
              <a:off x="8255360" y="3862980"/>
              <a:ext cx="0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>
              <a:off x="8453094" y="3863845"/>
              <a:ext cx="754030" cy="930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 flipH="1">
              <a:off x="10297239" y="3862980"/>
              <a:ext cx="365721" cy="931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>
              <a:off x="10937203" y="3862980"/>
              <a:ext cx="331004" cy="94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584111" y="4941537"/>
              <a:ext cx="368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561127" y="4945162"/>
              <a:ext cx="343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522625" y="4944911"/>
              <a:ext cx="471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607632" y="4954955"/>
              <a:ext cx="357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26"/>
          <p:cNvSpPr>
            <a:spLocks noChangeArrowheads="1"/>
          </p:cNvSpPr>
          <p:nvPr/>
        </p:nvSpPr>
        <p:spPr bwMode="auto">
          <a:xfrm>
            <a:off x="5931577" y="1875262"/>
            <a:ext cx="284266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Index entries 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In all 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the non-leaf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nodes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</a:t>
            </a:r>
            <a:r>
              <a:rPr lang="en-US" alt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4125" y="1524754"/>
            <a:ext cx="23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Each node corresponds to a disk page</a:t>
            </a:r>
            <a:endParaRPr lang="en-US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96000" y="5063758"/>
            <a:ext cx="4865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Linux Libertine" charset="0"/>
                <a:ea typeface="Linux Libertine" charset="0"/>
                <a:cs typeface="Linux Libertine" charset="0"/>
              </a:rPr>
              <a:t>Data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Exist </a:t>
            </a:r>
            <a:r>
              <a:rPr lang="en-US" altLang="en-US" sz="1600" i="1" dirty="0">
                <a:latin typeface="Linux Libertine" charset="0"/>
                <a:ea typeface="Linux Libertine" charset="0"/>
                <a:cs typeface="Linux Libertine" charset="0"/>
              </a:rPr>
              <a:t>only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 in the leaf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rid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 or (search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key value, 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record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Are sorted according to the search key</a:t>
            </a:r>
            <a:endParaRPr lang="en-US" sz="16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5323" y="1958782"/>
            <a:ext cx="130371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Think about page and </a:t>
            </a:r>
            <a:r>
              <a:rPr lang="en-US" sz="1600" smtClean="0"/>
              <a:t>record organization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54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36331" y="4068240"/>
            <a:ext cx="11519338" cy="1164042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331" y="1407125"/>
            <a:ext cx="11519338" cy="2511973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89288"/>
              </p:ext>
            </p:extLst>
          </p:nvPr>
        </p:nvGraphicFramePr>
        <p:xfrm>
          <a:off x="2555825" y="4366268"/>
          <a:ext cx="6208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62"/>
                <a:gridCol w="546537"/>
                <a:gridCol w="367863"/>
                <a:gridCol w="441434"/>
                <a:gridCol w="336331"/>
                <a:gridCol w="208280"/>
                <a:gridCol w="317237"/>
                <a:gridCol w="420414"/>
                <a:gridCol w="325821"/>
                <a:gridCol w="294289"/>
                <a:gridCol w="262759"/>
                <a:gridCol w="441435"/>
                <a:gridCol w="462455"/>
                <a:gridCol w="685715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24721"/>
              </p:ext>
            </p:extLst>
          </p:nvPr>
        </p:nvGraphicFramePr>
        <p:xfrm>
          <a:off x="4637508" y="193346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7483630" y="2123476"/>
            <a:ext cx="3308609" cy="1116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6" idx="0"/>
          </p:cNvCxnSpPr>
          <p:nvPr/>
        </p:nvCxnSpPr>
        <p:spPr>
          <a:xfrm>
            <a:off x="6744700" y="2129932"/>
            <a:ext cx="1709532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3" idx="0"/>
          </p:cNvCxnSpPr>
          <p:nvPr/>
        </p:nvCxnSpPr>
        <p:spPr>
          <a:xfrm flipH="1">
            <a:off x="1438398" y="2114169"/>
            <a:ext cx="3308386" cy="1125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0"/>
          </p:cNvCxnSpPr>
          <p:nvPr/>
        </p:nvCxnSpPr>
        <p:spPr>
          <a:xfrm flipH="1">
            <a:off x="3781283" y="2114170"/>
            <a:ext cx="1620360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5" idx="0"/>
          </p:cNvCxnSpPr>
          <p:nvPr/>
        </p:nvCxnSpPr>
        <p:spPr>
          <a:xfrm>
            <a:off x="6123944" y="2092677"/>
            <a:ext cx="224" cy="1147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7943"/>
              </p:ext>
            </p:extLst>
          </p:nvPr>
        </p:nvGraphicFramePr>
        <p:xfrm>
          <a:off x="539815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85400"/>
              </p:ext>
            </p:extLst>
          </p:nvPr>
        </p:nvGraphicFramePr>
        <p:xfrm>
          <a:off x="2882700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17230"/>
              </p:ext>
            </p:extLst>
          </p:nvPr>
        </p:nvGraphicFramePr>
        <p:xfrm>
          <a:off x="5225585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84833"/>
              </p:ext>
            </p:extLst>
          </p:nvPr>
        </p:nvGraphicFramePr>
        <p:xfrm>
          <a:off x="7555649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05107"/>
              </p:ext>
            </p:extLst>
          </p:nvPr>
        </p:nvGraphicFramePr>
        <p:xfrm>
          <a:off x="9893656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2336982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80197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79867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23082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013259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56474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347938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91153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8993" y="3423504"/>
            <a:ext cx="2772290" cy="1105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398" y="3423503"/>
            <a:ext cx="3145682" cy="1122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818290" y="3420601"/>
            <a:ext cx="1417275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405714" y="3423502"/>
            <a:ext cx="746680" cy="112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779054" y="3420601"/>
            <a:ext cx="1145279" cy="115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66389" y="3430037"/>
            <a:ext cx="534715" cy="1116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143111" y="3430036"/>
            <a:ext cx="973910" cy="1140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493050" y="3430035"/>
            <a:ext cx="1" cy="1128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57230" y="3430035"/>
            <a:ext cx="2583185" cy="1116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744700" y="3436363"/>
            <a:ext cx="170953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860428" y="3436363"/>
            <a:ext cx="298928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8354534" y="3436363"/>
            <a:ext cx="2029688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193568" y="3436363"/>
            <a:ext cx="3598672" cy="1092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655374" y="3436363"/>
            <a:ext cx="3506614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550630" y="3436363"/>
            <a:ext cx="3073165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24"/>
          <p:cNvSpPr>
            <a:spLocks noChangeArrowheads="1"/>
          </p:cNvSpPr>
          <p:nvPr/>
        </p:nvSpPr>
        <p:spPr bwMode="auto">
          <a:xfrm>
            <a:off x="2982390" y="476516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1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2" name="Rectangle 124"/>
          <p:cNvSpPr>
            <a:spLocks noChangeArrowheads="1"/>
          </p:cNvSpPr>
          <p:nvPr/>
        </p:nvSpPr>
        <p:spPr bwMode="auto">
          <a:xfrm>
            <a:off x="5190992" y="476516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2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3" name="Rectangle 124"/>
          <p:cNvSpPr>
            <a:spLocks noChangeArrowheads="1"/>
          </p:cNvSpPr>
          <p:nvPr/>
        </p:nvSpPr>
        <p:spPr bwMode="auto">
          <a:xfrm>
            <a:off x="6563013" y="4760413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3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4" name="Rectangle 124"/>
          <p:cNvSpPr>
            <a:spLocks noChangeArrowheads="1"/>
          </p:cNvSpPr>
          <p:nvPr/>
        </p:nvSpPr>
        <p:spPr bwMode="auto">
          <a:xfrm>
            <a:off x="7834956" y="476041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Page 4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ectangle 124"/>
          <p:cNvSpPr>
            <a:spLocks noChangeArrowheads="1"/>
          </p:cNvSpPr>
          <p:nvPr/>
        </p:nvSpPr>
        <p:spPr bwMode="auto">
          <a:xfrm>
            <a:off x="451416" y="1609277"/>
            <a:ext cx="171331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2800" b="1" i="1" dirty="0" smtClean="0">
                <a:latin typeface="Linux Libertine" charset="0"/>
                <a:ea typeface="Linux Libertine" charset="0"/>
                <a:cs typeface="Linux Libertine" charset="0"/>
              </a:rPr>
              <a:t>Index file</a:t>
            </a:r>
            <a:endParaRPr lang="en-US" altLang="en-US" sz="2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451417" y="4389933"/>
            <a:ext cx="171331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2800" b="1" i="1" dirty="0" smtClean="0">
                <a:latin typeface="Linux Libertine" charset="0"/>
                <a:ea typeface="Linux Libertine" charset="0"/>
                <a:cs typeface="Linux Libertine" charset="0"/>
              </a:rPr>
              <a:t>Data file</a:t>
            </a:r>
            <a:endParaRPr lang="en-US" altLang="en-US" sz="2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9832138" y="1710351"/>
            <a:ext cx="1104167" cy="33855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Height = 1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1734207" y="5593108"/>
            <a:ext cx="8723586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/>
              <a:t>For now, assume there are no duplicate keys; i.e. the search key is a candidate key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animBg="1"/>
      <p:bldP spid="48" grpId="0"/>
      <p:bldP spid="49" grpId="0"/>
      <p:bldP spid="52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15310" y="2217294"/>
            <a:ext cx="11519338" cy="961311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2578575" y="1304407"/>
            <a:ext cx="6992808" cy="784492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258458"/>
            <a:ext cx="11163386" cy="30978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Search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Starting </a:t>
            </a:r>
            <a:r>
              <a:rPr lang="en-US" sz="3600" dirty="0"/>
              <a:t>from </a:t>
            </a:r>
            <a:r>
              <a:rPr lang="en-US" sz="3600" dirty="0" smtClean="0"/>
              <a:t>root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Examine </a:t>
            </a:r>
            <a:r>
              <a:rPr lang="en-US" sz="3600" dirty="0"/>
              <a:t>index entries in non-leaf </a:t>
            </a:r>
            <a:r>
              <a:rPr lang="en-US" sz="3600" dirty="0" smtClean="0"/>
              <a:t>nodes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</a:t>
            </a:r>
            <a:r>
              <a:rPr lang="en-US" sz="3600" dirty="0" smtClean="0"/>
              <a:t>raverse </a:t>
            </a:r>
            <a:r>
              <a:rPr lang="en-US" sz="3600" dirty="0"/>
              <a:t>down the tree </a:t>
            </a:r>
            <a:r>
              <a:rPr lang="en-US" sz="3600" dirty="0" smtClean="0"/>
              <a:t>in the same manner until </a:t>
            </a:r>
            <a:r>
              <a:rPr lang="en-US" sz="3600" dirty="0"/>
              <a:t>a leaf node is reached 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4000" dirty="0" smtClean="0"/>
              <a:t>Non-leaf </a:t>
            </a:r>
            <a:r>
              <a:rPr lang="en-US" sz="4000" dirty="0"/>
              <a:t>nodes can be searched using a binary or a linear search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Example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4771"/>
              </p:ext>
            </p:extLst>
          </p:nvPr>
        </p:nvGraphicFramePr>
        <p:xfrm>
          <a:off x="4616487" y="141972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7462609" y="1609730"/>
            <a:ext cx="3275095" cy="1116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6" idx="0"/>
          </p:cNvCxnSpPr>
          <p:nvPr/>
        </p:nvCxnSpPr>
        <p:spPr>
          <a:xfrm>
            <a:off x="6723679" y="1616186"/>
            <a:ext cx="170709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3" idx="0"/>
          </p:cNvCxnSpPr>
          <p:nvPr/>
        </p:nvCxnSpPr>
        <p:spPr>
          <a:xfrm flipH="1">
            <a:off x="1417377" y="1600423"/>
            <a:ext cx="3308387" cy="1125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0"/>
          </p:cNvCxnSpPr>
          <p:nvPr/>
        </p:nvCxnSpPr>
        <p:spPr>
          <a:xfrm flipH="1">
            <a:off x="3766673" y="1600424"/>
            <a:ext cx="1613950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5" idx="0"/>
          </p:cNvCxnSpPr>
          <p:nvPr/>
        </p:nvCxnSpPr>
        <p:spPr>
          <a:xfrm flipH="1">
            <a:off x="6098401" y="1578931"/>
            <a:ext cx="4526" cy="1147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6803"/>
              </p:ext>
            </p:extLst>
          </p:nvPr>
        </p:nvGraphicFramePr>
        <p:xfrm>
          <a:off x="518793" y="272615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0395"/>
              </p:ext>
            </p:extLst>
          </p:nvPr>
        </p:nvGraphicFramePr>
        <p:xfrm>
          <a:off x="2861679" y="272615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69044"/>
              </p:ext>
            </p:extLst>
          </p:nvPr>
        </p:nvGraphicFramePr>
        <p:xfrm>
          <a:off x="5204565" y="272615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5145"/>
              </p:ext>
            </p:extLst>
          </p:nvPr>
        </p:nvGraphicFramePr>
        <p:xfrm>
          <a:off x="7534628" y="272615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900572"/>
              </p:ext>
            </p:extLst>
          </p:nvPr>
        </p:nvGraphicFramePr>
        <p:xfrm>
          <a:off x="9872633" y="272615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2315961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59176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58846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02061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992238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35453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326917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70132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24"/>
          <p:cNvSpPr>
            <a:spLocks noChangeArrowheads="1"/>
          </p:cNvSpPr>
          <p:nvPr/>
        </p:nvSpPr>
        <p:spPr bwMode="auto">
          <a:xfrm>
            <a:off x="2585182" y="1432802"/>
            <a:ext cx="171331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b="1" i="1" dirty="0" smtClean="0">
                <a:latin typeface="Linux Libertine" charset="0"/>
                <a:ea typeface="Linux Libertine" charset="0"/>
                <a:cs typeface="Linux Libertine" charset="0"/>
              </a:rPr>
              <a:t>Index file</a:t>
            </a:r>
            <a:endParaRPr lang="en-US" altLang="en-US" sz="1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6" name="Rectangle 124"/>
          <p:cNvSpPr>
            <a:spLocks noChangeArrowheads="1"/>
          </p:cNvSpPr>
          <p:nvPr/>
        </p:nvSpPr>
        <p:spPr bwMode="auto">
          <a:xfrm>
            <a:off x="325534" y="2295188"/>
            <a:ext cx="171331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b="1" i="1" dirty="0" smtClean="0">
                <a:latin typeface="Linux Libertine" charset="0"/>
                <a:ea typeface="Linux Libertine" charset="0"/>
                <a:cs typeface="Linux Libertine" charset="0"/>
              </a:rPr>
              <a:t>Data file</a:t>
            </a:r>
            <a:endParaRPr lang="en-US" altLang="en-US" sz="1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>
          <a:xfrm>
            <a:off x="9826898" y="1528118"/>
            <a:ext cx="1104167" cy="33855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Height = 1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0" name="Content Placeholder 2"/>
          <p:cNvSpPr txBox="1">
            <a:spLocks/>
          </p:cNvSpPr>
          <p:nvPr/>
        </p:nvSpPr>
        <p:spPr>
          <a:xfrm>
            <a:off x="8539679" y="3343024"/>
            <a:ext cx="2391386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/>
              <a:t>Search for 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/>
              <a:t>5*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/>
              <a:t>15*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data entries &gt;=24*</a:t>
            </a:r>
          </a:p>
        </p:txBody>
      </p:sp>
    </p:spTree>
    <p:extLst>
      <p:ext uri="{BB962C8B-B14F-4D97-AF65-F5344CB8AC3E}">
        <p14:creationId xmlns:p14="http://schemas.microsoft.com/office/powerpoint/2010/main" val="7064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0"/>
            <a:ext cx="10860734" cy="355927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Indexing: </a:t>
            </a:r>
            <a:br>
              <a:rPr lang="en-US" sz="8000" dirty="0" smtClean="0"/>
            </a:br>
            <a:r>
              <a:rPr lang="en-US" sz="8000" dirty="0" smtClean="0"/>
              <a:t>Faster Access to Data </a:t>
            </a:r>
            <a:br>
              <a:rPr lang="en-US" sz="8000" dirty="0" smtClean="0"/>
            </a:br>
            <a:r>
              <a:rPr lang="en-US" sz="8000" dirty="0" smtClean="0"/>
              <a:t>for a Price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responsibly!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B+tree</a:t>
            </a:r>
            <a:r>
              <a:rPr lang="en-US" sz="4800" dirty="0" smtClean="0"/>
              <a:t> Node/Page Formats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39137"/>
              </p:ext>
            </p:extLst>
          </p:nvPr>
        </p:nvGraphicFramePr>
        <p:xfrm>
          <a:off x="2731659" y="1751419"/>
          <a:ext cx="8122052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50"/>
                <a:gridCol w="1168798"/>
                <a:gridCol w="723064"/>
                <a:gridCol w="1147484"/>
                <a:gridCol w="1427551"/>
                <a:gridCol w="735724"/>
                <a:gridCol w="1177158"/>
                <a:gridCol w="1040523"/>
              </a:tblGrid>
              <a:tr h="70336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87829"/>
              </p:ext>
            </p:extLst>
          </p:nvPr>
        </p:nvGraphicFramePr>
        <p:xfrm>
          <a:off x="2360558" y="4162930"/>
          <a:ext cx="8864254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67"/>
                <a:gridCol w="704967"/>
                <a:gridCol w="1174156"/>
                <a:gridCol w="726379"/>
                <a:gridCol w="1152745"/>
                <a:gridCol w="1434096"/>
                <a:gridCol w="739096"/>
                <a:gridCol w="1182555"/>
                <a:gridCol w="1045293"/>
              </a:tblGrid>
              <a:tr h="703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9" idx="0"/>
          </p:cNvCxnSpPr>
          <p:nvPr/>
        </p:nvCxnSpPr>
        <p:spPr>
          <a:xfrm flipH="1">
            <a:off x="2947666" y="2394170"/>
            <a:ext cx="7746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 rot="16200000">
            <a:off x="-107449" y="2166177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Non-leaf 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Rectangle 124"/>
          <p:cNvSpPr>
            <a:spLocks noChangeArrowheads="1"/>
          </p:cNvSpPr>
          <p:nvPr/>
        </p:nvSpPr>
        <p:spPr bwMode="auto">
          <a:xfrm rot="16200000">
            <a:off x="-107449" y="4556135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Leaf </a:t>
            </a:r>
          </a:p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1924766" y="2839818"/>
            <a:ext cx="2045799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with SK values 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4064336" y="2839818"/>
            <a:ext cx="2252381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with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1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≤ SK values </a:t>
            </a:r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897821" y="2394170"/>
            <a:ext cx="29270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6999891" y="2839818"/>
            <a:ext cx="2249632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with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m-1 </a:t>
            </a:r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≤ SK values &lt; K</a:t>
            </a:r>
            <a:r>
              <a:rPr lang="en-US" altLang="en-US" sz="18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 flipH="1">
            <a:off x="8124707" y="2394170"/>
            <a:ext cx="28694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0"/>
          </p:cNvCxnSpPr>
          <p:nvPr/>
        </p:nvCxnSpPr>
        <p:spPr>
          <a:xfrm>
            <a:off x="10079421" y="2394170"/>
            <a:ext cx="338597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9354706" y="2839818"/>
            <a:ext cx="2126623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to a page with SK values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≥ K</a:t>
            </a:r>
            <a:r>
              <a:rPr lang="en-US" altLang="en-US" sz="1800" baseline="-25000" smtClean="0">
                <a:latin typeface="Linux Libertine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1793387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to previous leaf page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575034" y="4795746"/>
            <a:ext cx="55961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24"/>
          <p:cNvSpPr>
            <a:spLocks noChangeArrowheads="1"/>
          </p:cNvSpPr>
          <p:nvPr/>
        </p:nvSpPr>
        <p:spPr bwMode="auto">
          <a:xfrm>
            <a:off x="10598333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Pointer </a:t>
            </a:r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to next </a:t>
            </a:r>
          </a:p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leaf page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418018" y="4795746"/>
            <a:ext cx="961963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1152133" y="4420831"/>
            <a:ext cx="600479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1793386" y="4420830"/>
            <a:ext cx="626617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467578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Record 1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2" name="Right Arrow 71"/>
          <p:cNvSpPr/>
          <p:nvPr/>
        </p:nvSpPr>
        <p:spPr>
          <a:xfrm rot="3244943">
            <a:off x="3198614" y="5077293"/>
            <a:ext cx="894343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24"/>
          <p:cNvSpPr>
            <a:spLocks noChangeArrowheads="1"/>
          </p:cNvSpPr>
          <p:nvPr/>
        </p:nvSpPr>
        <p:spPr bwMode="auto">
          <a:xfrm>
            <a:off x="5104162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Linux Libertine" charset="0"/>
                <a:ea typeface="Linux Libertine" charset="0"/>
                <a:cs typeface="Linux Libertine" charset="0"/>
              </a:rPr>
              <a:t>Record 2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Right Arrow 74"/>
          <p:cNvSpPr/>
          <p:nvPr/>
        </p:nvSpPr>
        <p:spPr>
          <a:xfrm rot="4534689">
            <a:off x="4973020" y="5065340"/>
            <a:ext cx="757867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24"/>
          <p:cNvSpPr>
            <a:spLocks noChangeArrowheads="1"/>
          </p:cNvSpPr>
          <p:nvPr/>
        </p:nvSpPr>
        <p:spPr bwMode="auto">
          <a:xfrm>
            <a:off x="8124497" y="5504758"/>
            <a:ext cx="102116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smtClean="0">
                <a:latin typeface="Linux Libertine" charset="0"/>
                <a:ea typeface="Linux Libertine" charset="0"/>
                <a:cs typeface="Linux Libertine" charset="0"/>
              </a:rPr>
              <a:t>Record n</a:t>
            </a:r>
            <a:endParaRPr lang="en-US" altLang="en-US" sz="1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7" name="Right Arrow 76"/>
          <p:cNvSpPr/>
          <p:nvPr/>
        </p:nvSpPr>
        <p:spPr>
          <a:xfrm rot="5400000">
            <a:off x="8206653" y="5075483"/>
            <a:ext cx="748239" cy="110311"/>
          </a:xfrm>
          <a:prstGeom prst="rightArrow">
            <a:avLst>
              <a:gd name="adj1" fmla="val 27435"/>
              <a:gd name="adj2" fmla="val 1579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2982612" y="3355590"/>
            <a:ext cx="156793" cy="1400900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 rot="16200000">
            <a:off x="3587666" y="717658"/>
            <a:ext cx="156793" cy="1868807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24"/>
          <p:cNvSpPr>
            <a:spLocks noChangeArrowheads="1"/>
          </p:cNvSpPr>
          <p:nvPr/>
        </p:nvSpPr>
        <p:spPr bwMode="auto">
          <a:xfrm>
            <a:off x="3025132" y="1255632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Linux Libertine" charset="0"/>
                <a:ea typeface="Linux Libertine" charset="0"/>
                <a:cs typeface="Linux Libertine" charset="0"/>
              </a:rPr>
              <a:t>Index entry</a:t>
            </a:r>
            <a:endParaRPr lang="en-US" altLang="en-US" sz="1800" dirty="0">
              <a:solidFill>
                <a:srgbClr val="B084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Rectangle 124"/>
          <p:cNvSpPr>
            <a:spLocks noChangeArrowheads="1"/>
          </p:cNvSpPr>
          <p:nvPr/>
        </p:nvSpPr>
        <p:spPr bwMode="auto">
          <a:xfrm>
            <a:off x="2407666" y="3642531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Linux Libertine" charset="0"/>
                <a:ea typeface="Linux Libertine" charset="0"/>
                <a:cs typeface="Linux Libertine" charset="0"/>
              </a:rPr>
              <a:t>Data entry</a:t>
            </a:r>
            <a:endParaRPr lang="en-US" altLang="en-US" sz="1800" dirty="0">
              <a:solidFill>
                <a:srgbClr val="B084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2" grpId="0" animBg="1"/>
      <p:bldP spid="65" grpId="0" animBg="1"/>
      <p:bldP spid="32" grpId="0" animBg="1"/>
      <p:bldP spid="69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33" grpId="0" animBg="1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393853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Typical order = 100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each (non-root) node contains between 100 and 200 entries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Typical fill factor = 67%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i.e. average fan-out = 133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B+trees</a:t>
            </a:r>
            <a:r>
              <a:rPr lang="en-US" sz="4800" dirty="0" smtClean="0"/>
              <a:t> in Practice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3241" y="1389412"/>
            <a:ext cx="5919371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/>
              <a:t>Typical capacities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Height = 4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133</a:t>
            </a:r>
            <a:r>
              <a:rPr lang="en-US" sz="3200" baseline="30000" dirty="0" smtClean="0"/>
              <a:t>4</a:t>
            </a:r>
            <a:r>
              <a:rPr lang="en-US" sz="3200" dirty="0" smtClean="0"/>
              <a:t> = </a:t>
            </a:r>
            <a:r>
              <a:rPr lang="pt-BR" sz="3200" dirty="0"/>
              <a:t>312,900,700 </a:t>
            </a:r>
            <a:r>
              <a:rPr lang="pt-BR" sz="3200" dirty="0" err="1" smtClean="0"/>
              <a:t>records</a:t>
            </a:r>
            <a:endParaRPr lang="pt-BR" sz="3200" dirty="0" smtClean="0"/>
          </a:p>
          <a:p>
            <a:pPr lvl="1">
              <a:lnSpc>
                <a:spcPct val="100000"/>
              </a:lnSpc>
            </a:pPr>
            <a:r>
              <a:rPr lang="en-US" sz="3600" dirty="0"/>
              <a:t>Height = </a:t>
            </a:r>
            <a:r>
              <a:rPr lang="en-US" sz="3600" dirty="0" smtClean="0"/>
              <a:t>3</a:t>
            </a:r>
            <a:endParaRPr lang="en-US" sz="3600" dirty="0"/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133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   </a:t>
            </a:r>
            <a:r>
              <a:rPr lang="is-IS" sz="3200" dirty="0" smtClean="0"/>
              <a:t>2,352,637</a:t>
            </a:r>
            <a:r>
              <a:rPr lang="pt-BR" sz="3200" dirty="0" smtClean="0"/>
              <a:t> </a:t>
            </a:r>
            <a:r>
              <a:rPr lang="pt-BR" sz="3200" dirty="0" err="1"/>
              <a:t>records</a:t>
            </a:r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sz="4000" dirty="0" smtClean="0"/>
              <a:t>Can often hold top levels in buffer pool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/>
              <a:t>Level 1 =           1 page = 8KB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/>
              <a:t>Level 2 =      133 pages = 1 MB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/>
              <a:t>Level 3 = 17,689 </a:t>
            </a:r>
            <a:r>
              <a:rPr lang="en-US" sz="3300" dirty="0"/>
              <a:t>pages = 133 MB</a:t>
            </a:r>
          </a:p>
        </p:txBody>
      </p:sp>
    </p:spTree>
    <p:extLst>
      <p:ext uri="{BB962C8B-B14F-4D97-AF65-F5344CB8AC3E}">
        <p14:creationId xmlns:p14="http://schemas.microsoft.com/office/powerpoint/2010/main" val="8484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/>
              <a:t>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</a:t>
            </a:r>
            <a:r>
              <a:rPr lang="en-US" sz="4000" dirty="0"/>
              <a:t>supports the following </a:t>
            </a:r>
            <a:r>
              <a:rPr lang="en-US" sz="4000" dirty="0" smtClean="0"/>
              <a:t>operations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Equality search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/>
              <a:t>e.g. find all records with search key value equal to </a:t>
            </a:r>
            <a:r>
              <a:rPr lang="en-US" sz="3300" i="1" dirty="0" smtClean="0"/>
              <a:t>v</a:t>
            </a:r>
            <a:endParaRPr lang="en-US" sz="3300" dirty="0" smtClean="0"/>
          </a:p>
          <a:p>
            <a:pPr marL="800100" lvl="1">
              <a:lnSpc>
                <a:spcPct val="100000"/>
              </a:lnSpc>
            </a:pPr>
            <a:r>
              <a:rPr lang="en-US" sz="4000" dirty="0" smtClean="0"/>
              <a:t>Range search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/>
              <a:t>e.g. find all records with search key </a:t>
            </a:r>
            <a:r>
              <a:rPr lang="en-US" sz="3300" dirty="0" smtClean="0"/>
              <a:t>value between </a:t>
            </a:r>
            <a:r>
              <a:rPr lang="en-US" sz="3300" i="1" dirty="0" smtClean="0"/>
              <a:t>v</a:t>
            </a:r>
            <a:r>
              <a:rPr lang="en-US" sz="3300" dirty="0" smtClean="0"/>
              <a:t> and </a:t>
            </a:r>
            <a:r>
              <a:rPr lang="en-US" sz="3300" i="1" dirty="0" smtClean="0"/>
              <a:t>v</a:t>
            </a:r>
            <a:r>
              <a:rPr lang="en-US" sz="3300" dirty="0" smtClean="0"/>
              <a:t>’</a:t>
            </a:r>
          </a:p>
          <a:p>
            <a:pPr marL="800100" lvl="1">
              <a:lnSpc>
                <a:spcPct val="100000"/>
              </a:lnSpc>
            </a:pPr>
            <a:r>
              <a:rPr lang="en-US" sz="4000" dirty="0" smtClean="0"/>
              <a:t>Insert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/>
              <a:t>e.g. insert a record with search key value </a:t>
            </a:r>
            <a:r>
              <a:rPr lang="en-US" sz="3300" i="1" dirty="0" smtClean="0"/>
              <a:t>v</a:t>
            </a:r>
            <a:endParaRPr lang="en-US" sz="3300" dirty="0" smtClean="0"/>
          </a:p>
          <a:p>
            <a:pPr marL="800100" lvl="1">
              <a:lnSpc>
                <a:spcPct val="100000"/>
              </a:lnSpc>
            </a:pPr>
            <a:r>
              <a:rPr lang="en-US" sz="4000" dirty="0" smtClean="0"/>
              <a:t>Delete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/>
              <a:t>e.g. delete </a:t>
            </a:r>
            <a:r>
              <a:rPr lang="en-US" sz="3300" dirty="0"/>
              <a:t>a record with search key </a:t>
            </a:r>
            <a:r>
              <a:rPr lang="en-US" sz="3300" dirty="0" smtClean="0"/>
              <a:t>value </a:t>
            </a:r>
            <a:r>
              <a:rPr lang="en-US" sz="3300" i="1" dirty="0" smtClean="0"/>
              <a:t>v</a:t>
            </a:r>
            <a:endParaRPr lang="en-US" sz="3300" dirty="0" smtClean="0"/>
          </a:p>
          <a:p>
            <a:pPr marL="800100" lvl="1">
              <a:lnSpc>
                <a:spcPct val="100000"/>
              </a:lnSpc>
            </a:pPr>
            <a:r>
              <a:rPr lang="en-US" sz="4000" dirty="0" smtClean="0"/>
              <a:t>Bulk loading</a:t>
            </a:r>
          </a:p>
          <a:p>
            <a:pPr marL="1257300" lvl="2">
              <a:lnSpc>
                <a:spcPct val="100000"/>
              </a:lnSpc>
            </a:pPr>
            <a:r>
              <a:rPr lang="en-US" sz="3600" dirty="0"/>
              <a:t>e.g. </a:t>
            </a:r>
            <a:r>
              <a:rPr lang="en-US" sz="3600" dirty="0" smtClean="0"/>
              <a:t>insert a collection of records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Operations on </a:t>
            </a:r>
            <a:r>
              <a:rPr lang="en-US" sz="4800" dirty="0" err="1" smtClean="0"/>
              <a:t>B+trees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Equality Search: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Find </a:t>
            </a:r>
            <a:r>
              <a:rPr lang="en-US" sz="4000" dirty="0" smtClean="0"/>
              <a:t>the record </a:t>
            </a:r>
            <a:r>
              <a:rPr lang="en-US" sz="4000" dirty="0"/>
              <a:t>with search key value </a:t>
            </a:r>
            <a:r>
              <a:rPr lang="en-US" sz="4000" dirty="0" smtClean="0"/>
              <a:t>38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8682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541" y="2958353"/>
            <a:ext cx="212463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89256" y="2971766"/>
            <a:ext cx="2540544" cy="923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925185" y="3866417"/>
            <a:ext cx="1063306" cy="12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Range Search: </a:t>
            </a:r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 all records with search key values </a:t>
            </a:r>
            <a:r>
              <a:rPr lang="en-US" sz="3600" dirty="0"/>
              <a:t>≥ 15 and </a:t>
            </a:r>
            <a:r>
              <a:rPr lang="en-US" sz="3600" dirty="0" smtClean="0"/>
              <a:t>&lt; 35</a:t>
            </a:r>
            <a:endParaRPr lang="en-US" sz="36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8682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1523" y="3018304"/>
            <a:ext cx="76083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14231" y="3030396"/>
            <a:ext cx="2768442" cy="8787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03812" y="3864753"/>
            <a:ext cx="72717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55499" y="3856504"/>
            <a:ext cx="548313" cy="8249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8682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7023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64889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277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7435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21524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85119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917845" y="4638221"/>
            <a:ext cx="110416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Split!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09552" y="1210853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0990"/>
              </p:ext>
            </p:extLst>
          </p:nvPr>
        </p:nvGraphicFramePr>
        <p:xfrm>
          <a:off x="4674811" y="313892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7520933" y="3328931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82003" y="3335387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69929" y="3319624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819225" y="3319625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0953" y="3342574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2719"/>
              </p:ext>
            </p:extLst>
          </p:nvPr>
        </p:nvGraphicFramePr>
        <p:xfrm>
          <a:off x="571345" y="397531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9368"/>
              </p:ext>
            </p:extLst>
          </p:nvPr>
        </p:nvGraphicFramePr>
        <p:xfrm>
          <a:off x="2914231" y="397531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27619"/>
              </p:ext>
            </p:extLst>
          </p:nvPr>
        </p:nvGraphicFramePr>
        <p:xfrm>
          <a:off x="5257117" y="397531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4451"/>
              </p:ext>
            </p:extLst>
          </p:nvPr>
        </p:nvGraphicFramePr>
        <p:xfrm>
          <a:off x="7587180" y="397531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46344"/>
              </p:ext>
            </p:extLst>
          </p:nvPr>
        </p:nvGraphicFramePr>
        <p:xfrm>
          <a:off x="9925185" y="397531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05961" y="4246181"/>
            <a:ext cx="231226" cy="443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067262" y="4271760"/>
            <a:ext cx="244466" cy="41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711398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54613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044790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988005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9379469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322684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6340"/>
              </p:ext>
            </p:extLst>
          </p:nvPr>
        </p:nvGraphicFramePr>
        <p:xfrm>
          <a:off x="1774263" y="4689827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 flipV="1">
            <a:off x="1881353" y="4351285"/>
            <a:ext cx="262758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3184635" y="4351285"/>
            <a:ext cx="283780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1450428" y="2648181"/>
            <a:ext cx="1082565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Copy up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29411"/>
              </p:ext>
            </p:extLst>
          </p:nvPr>
        </p:nvGraphicFramePr>
        <p:xfrm>
          <a:off x="2532993" y="2640255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4463648" y="2082475"/>
            <a:ext cx="110416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/>
              <a:t>Split!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11966"/>
              </p:ext>
            </p:extLst>
          </p:nvPr>
        </p:nvGraphicFramePr>
        <p:xfrm>
          <a:off x="6482002" y="314028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229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229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177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01655"/>
              </p:ext>
            </p:extLst>
          </p:nvPr>
        </p:nvGraphicFramePr>
        <p:xfrm>
          <a:off x="910727" y="396474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56850"/>
              </p:ext>
            </p:extLst>
          </p:nvPr>
        </p:nvGraphicFramePr>
        <p:xfrm>
          <a:off x="4501523" y="397531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855"/>
              </p:ext>
            </p:extLst>
          </p:nvPr>
        </p:nvGraphicFramePr>
        <p:xfrm>
          <a:off x="6307488" y="396993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86617"/>
              </p:ext>
            </p:extLst>
          </p:nvPr>
        </p:nvGraphicFramePr>
        <p:xfrm>
          <a:off x="8092773" y="397733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244"/>
              </p:ext>
            </p:extLst>
          </p:nvPr>
        </p:nvGraphicFramePr>
        <p:xfrm>
          <a:off x="9883649" y="397531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60557" y="40708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96091"/>
              </p:ext>
            </p:extLst>
          </p:nvPr>
        </p:nvGraphicFramePr>
        <p:xfrm>
          <a:off x="2706125" y="3969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341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45842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76521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74429" y="407115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3439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72339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05738"/>
              </p:ext>
            </p:extLst>
          </p:nvPr>
        </p:nvGraphicFramePr>
        <p:xfrm>
          <a:off x="2895874" y="314351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229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229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2570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100642" y="2426937"/>
            <a:ext cx="1082565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/>
              <a:t>Push up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8057"/>
              </p:ext>
            </p:extLst>
          </p:nvPr>
        </p:nvGraphicFramePr>
        <p:xfrm>
          <a:off x="2183207" y="2419011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44586"/>
              </p:ext>
            </p:extLst>
          </p:nvPr>
        </p:nvGraphicFramePr>
        <p:xfrm>
          <a:off x="6482002" y="314647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8482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8482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7971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7161"/>
              </p:ext>
            </p:extLst>
          </p:nvPr>
        </p:nvGraphicFramePr>
        <p:xfrm>
          <a:off x="910727" y="3970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23790"/>
              </p:ext>
            </p:extLst>
          </p:nvPr>
        </p:nvGraphicFramePr>
        <p:xfrm>
          <a:off x="4501523" y="3981505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34677"/>
              </p:ext>
            </p:extLst>
          </p:nvPr>
        </p:nvGraphicFramePr>
        <p:xfrm>
          <a:off x="6307488" y="3976124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45600"/>
              </p:ext>
            </p:extLst>
          </p:nvPr>
        </p:nvGraphicFramePr>
        <p:xfrm>
          <a:off x="8092773" y="3983527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14625"/>
              </p:ext>
            </p:extLst>
          </p:nvPr>
        </p:nvGraphicFramePr>
        <p:xfrm>
          <a:off x="9883649" y="3981505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60557" y="4077062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25528"/>
              </p:ext>
            </p:extLst>
          </p:nvPr>
        </p:nvGraphicFramePr>
        <p:xfrm>
          <a:off x="2706125" y="3976124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4030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45842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76521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74429" y="407734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4058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72339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24537"/>
              </p:ext>
            </p:extLst>
          </p:nvPr>
        </p:nvGraphicFramePr>
        <p:xfrm>
          <a:off x="2895874" y="314970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8482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8482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31895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99405"/>
              </p:ext>
            </p:extLst>
          </p:nvPr>
        </p:nvGraphicFramePr>
        <p:xfrm>
          <a:off x="4697966" y="231144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44" idx="0"/>
          </p:cNvCxnSpPr>
          <p:nvPr/>
        </p:nvCxnSpPr>
        <p:spPr>
          <a:xfrm flipH="1">
            <a:off x="4382534" y="2481379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8" idx="0"/>
          </p:cNvCxnSpPr>
          <p:nvPr/>
        </p:nvCxnSpPr>
        <p:spPr>
          <a:xfrm>
            <a:off x="5490469" y="2481379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4029264" y="1680854"/>
            <a:ext cx="18399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New root node!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Architecture of a typical DBMS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Memory hierarchy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CPU cache, main memory, </a:t>
            </a:r>
            <a:r>
              <a:rPr lang="en-US" sz="4000" dirty="0"/>
              <a:t>SSD, </a:t>
            </a:r>
            <a:r>
              <a:rPr lang="en-US" sz="4000" dirty="0" smtClean="0"/>
              <a:t>disk, tape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Disk 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Anatomy, accessing the disk (s</a:t>
            </a:r>
            <a:r>
              <a:rPr lang="en-US" sz="3600" dirty="0" smtClean="0"/>
              <a:t>eek time, rotational delay, data transfer time)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SSD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Buffer management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Buffer replacement policies, sequential flooding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File organization (a.k.a. files of (pages of) records)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Unordered (heap) files</a:t>
            </a:r>
            <a:r>
              <a:rPr lang="mr-IN" sz="4000" dirty="0" smtClean="0"/>
              <a:t>–</a:t>
            </a:r>
            <a:r>
              <a:rPr lang="en-US" sz="4000" dirty="0" smtClean="0"/>
              <a:t> using linked lists or page directories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Page organization (f</a:t>
            </a:r>
            <a:r>
              <a:rPr lang="en-US" sz="4000" dirty="0" smtClean="0"/>
              <a:t>ixed-length vs variable-length records)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Column stores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/>
              <a:t>Insert record </a:t>
            </a:r>
            <a:r>
              <a:rPr lang="en-US" sz="4000" i="1" dirty="0"/>
              <a:t>r</a:t>
            </a:r>
            <a:r>
              <a:rPr lang="en-US" sz="4000" dirty="0"/>
              <a:t> with value </a:t>
            </a:r>
            <a:r>
              <a:rPr lang="en-US" sz="4000" i="1" dirty="0"/>
              <a:t>v</a:t>
            </a:r>
          </a:p>
          <a:p>
            <a:pPr marL="10302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Find the correct leaf node </a:t>
            </a:r>
            <a:r>
              <a:rPr lang="en-US" sz="3600" i="1" dirty="0" smtClean="0"/>
              <a:t>L</a:t>
            </a:r>
            <a:r>
              <a:rPr lang="en-US" sz="3600" dirty="0" smtClean="0"/>
              <a:t>; i.e. the leaf with the correct search key range</a:t>
            </a:r>
          </a:p>
          <a:p>
            <a:pPr marL="10302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Insert data entry in </a:t>
            </a:r>
            <a:r>
              <a:rPr lang="en-US" sz="3600" i="1" dirty="0" smtClean="0"/>
              <a:t>L</a:t>
            </a:r>
          </a:p>
          <a:p>
            <a:pPr marL="1487488" lvl="2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i="1" dirty="0" smtClean="0"/>
              <a:t>L</a:t>
            </a:r>
            <a:r>
              <a:rPr lang="en-US" sz="2800" dirty="0" smtClean="0"/>
              <a:t> has space, DONE!</a:t>
            </a:r>
          </a:p>
          <a:p>
            <a:pPr marL="1487488" lvl="2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Else, </a:t>
            </a:r>
            <a:r>
              <a:rPr lang="en-US" sz="3200" b="1" dirty="0" smtClean="0"/>
              <a:t>split </a:t>
            </a:r>
            <a:r>
              <a:rPr lang="en-US" sz="3200" i="1" dirty="0" smtClean="0"/>
              <a:t>L</a:t>
            </a:r>
            <a:r>
              <a:rPr lang="en-US" sz="3200" dirty="0" smtClean="0"/>
              <a:t> (into </a:t>
            </a:r>
            <a:r>
              <a:rPr lang="en-US" sz="3200" i="1" dirty="0" smtClean="0"/>
              <a:t>L</a:t>
            </a:r>
            <a:r>
              <a:rPr lang="en-US" sz="3200" dirty="0" smtClean="0"/>
              <a:t> and a new node </a:t>
            </a:r>
            <a:r>
              <a:rPr lang="en-US" sz="3200" i="1" dirty="0" smtClean="0"/>
              <a:t>L</a:t>
            </a:r>
            <a:r>
              <a:rPr lang="en-US" sz="3200" i="1" baseline="-25000" dirty="0" smtClean="0"/>
              <a:t>2</a:t>
            </a:r>
            <a:r>
              <a:rPr lang="en-US" sz="3200" dirty="0" smtClean="0"/>
              <a:t>)</a:t>
            </a:r>
          </a:p>
          <a:p>
            <a:pPr marL="1944688" lvl="3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Redistribute keys evenly, </a:t>
            </a:r>
            <a:r>
              <a:rPr lang="en-US" sz="3000" b="1" dirty="0" smtClean="0"/>
              <a:t>copy up </a:t>
            </a:r>
            <a:r>
              <a:rPr lang="en-US" sz="3000" dirty="0" smtClean="0"/>
              <a:t>middle key</a:t>
            </a:r>
          </a:p>
          <a:p>
            <a:pPr marL="1944688" lvl="3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Insert index entry pointing to </a:t>
            </a:r>
            <a:r>
              <a:rPr lang="en-US" sz="3000" i="1" dirty="0" smtClean="0"/>
              <a:t>L</a:t>
            </a:r>
            <a:r>
              <a:rPr lang="en-US" sz="3000" i="1" baseline="-25000" dirty="0" smtClean="0"/>
              <a:t>2</a:t>
            </a:r>
            <a:r>
              <a:rPr lang="en-US" sz="3000" dirty="0" smtClean="0"/>
              <a:t> into parent of </a:t>
            </a:r>
            <a:r>
              <a:rPr lang="en-US" sz="3000" i="1" dirty="0" smtClean="0"/>
              <a:t>L</a:t>
            </a:r>
            <a:endParaRPr lang="en-US" sz="4600" dirty="0"/>
          </a:p>
          <a:p>
            <a:pPr marL="342900">
              <a:lnSpc>
                <a:spcPct val="100000"/>
              </a:lnSpc>
            </a:pPr>
            <a:r>
              <a:rPr lang="en-US" sz="4000" dirty="0"/>
              <a:t>This can propagate recursively to other </a:t>
            </a:r>
            <a:r>
              <a:rPr lang="en-US" sz="4000" dirty="0" smtClean="0"/>
              <a:t>nodes</a:t>
            </a:r>
            <a:endParaRPr lang="en-US" sz="4000" dirty="0"/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To </a:t>
            </a:r>
            <a:r>
              <a:rPr lang="en-US" sz="3600" dirty="0"/>
              <a:t>split a non-leaf node, redistribute entries evenly, but </a:t>
            </a:r>
            <a:r>
              <a:rPr lang="en-US" sz="3600" b="1" dirty="0"/>
              <a:t>push up </a:t>
            </a:r>
            <a:r>
              <a:rPr lang="en-US" sz="3600" dirty="0"/>
              <a:t>the middle </a:t>
            </a:r>
            <a:r>
              <a:rPr lang="en-US" sz="3600" dirty="0" smtClean="0"/>
              <a:t>key</a:t>
            </a:r>
          </a:p>
          <a:p>
            <a:pPr marL="342900">
              <a:lnSpc>
                <a:spcPct val="100000"/>
              </a:lnSpc>
            </a:pPr>
            <a:r>
              <a:rPr lang="en-US" sz="4000" dirty="0"/>
              <a:t>Splits “grow” tree; root split increases </a:t>
            </a:r>
            <a:r>
              <a:rPr lang="en-US" sz="4000" dirty="0" smtClean="0"/>
              <a:t>height</a:t>
            </a:r>
            <a:endParaRPr lang="en-US" sz="4000" dirty="0"/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Tree gets </a:t>
            </a:r>
            <a:r>
              <a:rPr lang="en-US" sz="3600" dirty="0"/>
              <a:t>wider or one level taller at 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 Algorithm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Insertion</a:t>
            </a:r>
            <a:r>
              <a:rPr lang="en-US" sz="4800" smtClean="0"/>
              <a:t>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Insert 8*</a:t>
            </a:r>
            <a:endParaRPr lang="en-US" sz="4000" i="1" dirty="0" smtClean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50640"/>
              </p:ext>
            </p:extLst>
          </p:nvPr>
        </p:nvGraphicFramePr>
        <p:xfrm>
          <a:off x="6492512" y="282497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56331" y="302698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83669" y="302698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11007" y="301646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78950"/>
              </p:ext>
            </p:extLst>
          </p:nvPr>
        </p:nvGraphicFramePr>
        <p:xfrm>
          <a:off x="921237" y="364943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2216"/>
              </p:ext>
            </p:extLst>
          </p:nvPr>
        </p:nvGraphicFramePr>
        <p:xfrm>
          <a:off x="4512033" y="366000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1521"/>
              </p:ext>
            </p:extLst>
          </p:nvPr>
        </p:nvGraphicFramePr>
        <p:xfrm>
          <a:off x="6317998" y="365462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4604"/>
              </p:ext>
            </p:extLst>
          </p:nvPr>
        </p:nvGraphicFramePr>
        <p:xfrm>
          <a:off x="8103283" y="366202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1811"/>
              </p:ext>
            </p:extLst>
          </p:nvPr>
        </p:nvGraphicFramePr>
        <p:xfrm>
          <a:off x="9894159" y="366000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71067" y="37555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56113"/>
              </p:ext>
            </p:extLst>
          </p:nvPr>
        </p:nvGraphicFramePr>
        <p:xfrm>
          <a:off x="2716635" y="365462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55061" y="39188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56352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40346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87031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71025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84939" y="37558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68933" y="39190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82849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66843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53262"/>
              </p:ext>
            </p:extLst>
          </p:nvPr>
        </p:nvGraphicFramePr>
        <p:xfrm>
          <a:off x="2906384" y="282820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54053" y="302698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49451" y="302698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82267" y="301039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17760"/>
              </p:ext>
            </p:extLst>
          </p:nvPr>
        </p:nvGraphicFramePr>
        <p:xfrm>
          <a:off x="4708476" y="19899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44" idx="0"/>
          </p:cNvCxnSpPr>
          <p:nvPr/>
        </p:nvCxnSpPr>
        <p:spPr>
          <a:xfrm flipH="1">
            <a:off x="4393044" y="215987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8" idx="0"/>
          </p:cNvCxnSpPr>
          <p:nvPr/>
        </p:nvCxnSpPr>
        <p:spPr>
          <a:xfrm>
            <a:off x="5500979" y="215987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91941" y="4127835"/>
            <a:ext cx="11163386" cy="195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/>
              <a:t>Root was split and height increased by 1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Could avoid split by </a:t>
            </a:r>
            <a:r>
              <a:rPr lang="en-US" sz="4000" dirty="0" smtClean="0"/>
              <a:t>redistributing </a:t>
            </a:r>
            <a:r>
              <a:rPr lang="en-US" sz="4000" dirty="0"/>
              <a:t>entries with a </a:t>
            </a:r>
            <a:r>
              <a:rPr lang="en-US" sz="4000" i="1" dirty="0" smtClean="0"/>
              <a:t>sibling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Sibling</a:t>
            </a:r>
            <a:r>
              <a:rPr lang="en-US" sz="3600" dirty="0"/>
              <a:t>: </a:t>
            </a:r>
            <a:r>
              <a:rPr lang="en-US" sz="3600" dirty="0" smtClean="0"/>
              <a:t>nodes immediately </a:t>
            </a:r>
            <a:r>
              <a:rPr lang="en-US" sz="3600" dirty="0"/>
              <a:t>to left or </a:t>
            </a:r>
            <a:r>
              <a:rPr lang="en-US" sz="3600" dirty="0" smtClean="0"/>
              <a:t>right with same </a:t>
            </a:r>
            <a:r>
              <a:rPr lang="en-US" sz="3600" dirty="0"/>
              <a:t>parent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836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4200" dirty="0" smtClean="0"/>
              <a:t>Delete 22*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90836"/>
              </p:ext>
            </p:extLst>
          </p:nvPr>
        </p:nvGraphicFramePr>
        <p:xfrm>
          <a:off x="6418939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882758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10096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37434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5480"/>
              </p:ext>
            </p:extLst>
          </p:nvPr>
        </p:nvGraphicFramePr>
        <p:xfrm>
          <a:off x="847664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57144"/>
              </p:ext>
            </p:extLst>
          </p:nvPr>
        </p:nvGraphicFramePr>
        <p:xfrm>
          <a:off x="4438460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5369"/>
              </p:ext>
            </p:extLst>
          </p:nvPr>
        </p:nvGraphicFramePr>
        <p:xfrm>
          <a:off x="6244425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47260"/>
              </p:ext>
            </p:extLst>
          </p:nvPr>
        </p:nvGraphicFramePr>
        <p:xfrm>
          <a:off x="8029710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70790"/>
              </p:ext>
            </p:extLst>
          </p:nvPr>
        </p:nvGraphicFramePr>
        <p:xfrm>
          <a:off x="9820586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7897494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12097"/>
              </p:ext>
            </p:extLst>
          </p:nvPr>
        </p:nvGraphicFramePr>
        <p:xfrm>
          <a:off x="2643062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7781488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68277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56677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13458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97452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311366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95360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09276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3270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74079"/>
              </p:ext>
            </p:extLst>
          </p:nvPr>
        </p:nvGraphicFramePr>
        <p:xfrm>
          <a:off x="2832811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1680480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475878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08694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31882"/>
              </p:ext>
            </p:extLst>
          </p:nvPr>
        </p:nvGraphicFramePr>
        <p:xfrm>
          <a:off x="4634903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319471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27406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2949"/>
              </p:ext>
            </p:extLst>
          </p:nvPr>
        </p:nvGraphicFramePr>
        <p:xfrm>
          <a:off x="6416425" y="490926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80244" y="5111267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07582" y="5111267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4920" y="5100756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7774"/>
              </p:ext>
            </p:extLst>
          </p:nvPr>
        </p:nvGraphicFramePr>
        <p:xfrm>
          <a:off x="845150" y="573371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94006"/>
              </p:ext>
            </p:extLst>
          </p:nvPr>
        </p:nvGraphicFramePr>
        <p:xfrm>
          <a:off x="4435946" y="574429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72846"/>
              </p:ext>
            </p:extLst>
          </p:nvPr>
        </p:nvGraphicFramePr>
        <p:xfrm>
          <a:off x="6241911" y="573890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03025"/>
              </p:ext>
            </p:extLst>
          </p:nvPr>
        </p:nvGraphicFramePr>
        <p:xfrm>
          <a:off x="8027196" y="5746312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1575"/>
              </p:ext>
            </p:extLst>
          </p:nvPr>
        </p:nvGraphicFramePr>
        <p:xfrm>
          <a:off x="9818072" y="574429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894980" y="583984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09014"/>
              </p:ext>
            </p:extLst>
          </p:nvPr>
        </p:nvGraphicFramePr>
        <p:xfrm>
          <a:off x="2640548" y="573890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78974" y="600308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80265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64259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10944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94938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08852" y="58401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192846" y="60033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06762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390756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79335"/>
              </p:ext>
            </p:extLst>
          </p:nvPr>
        </p:nvGraphicFramePr>
        <p:xfrm>
          <a:off x="2830297" y="491248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77966" y="5111267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73364" y="5111267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06180" y="5094680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60730"/>
              </p:ext>
            </p:extLst>
          </p:nvPr>
        </p:nvGraphicFramePr>
        <p:xfrm>
          <a:off x="4632389" y="407423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16957" y="4244164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24892" y="4244164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4200" dirty="0" smtClean="0"/>
              <a:t>Delete 20*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90836"/>
              </p:ext>
            </p:extLst>
          </p:nvPr>
        </p:nvGraphicFramePr>
        <p:xfrm>
          <a:off x="6418939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882758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10096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37434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5480"/>
              </p:ext>
            </p:extLst>
          </p:nvPr>
        </p:nvGraphicFramePr>
        <p:xfrm>
          <a:off x="847664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57144"/>
              </p:ext>
            </p:extLst>
          </p:nvPr>
        </p:nvGraphicFramePr>
        <p:xfrm>
          <a:off x="4438460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10332"/>
              </p:ext>
            </p:extLst>
          </p:nvPr>
        </p:nvGraphicFramePr>
        <p:xfrm>
          <a:off x="6244425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47260"/>
              </p:ext>
            </p:extLst>
          </p:nvPr>
        </p:nvGraphicFramePr>
        <p:xfrm>
          <a:off x="8029710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70790"/>
              </p:ext>
            </p:extLst>
          </p:nvPr>
        </p:nvGraphicFramePr>
        <p:xfrm>
          <a:off x="9820586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7897494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12097"/>
              </p:ext>
            </p:extLst>
          </p:nvPr>
        </p:nvGraphicFramePr>
        <p:xfrm>
          <a:off x="2643062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7781488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68277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56677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13458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97452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311366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95360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09276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3270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74079"/>
              </p:ext>
            </p:extLst>
          </p:nvPr>
        </p:nvGraphicFramePr>
        <p:xfrm>
          <a:off x="2832811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1680480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475878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08694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31882"/>
              </p:ext>
            </p:extLst>
          </p:nvPr>
        </p:nvGraphicFramePr>
        <p:xfrm>
          <a:off x="4634903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319471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27406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5184"/>
              </p:ext>
            </p:extLst>
          </p:nvPr>
        </p:nvGraphicFramePr>
        <p:xfrm>
          <a:off x="6416425" y="490926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80244" y="5111267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07582" y="5111267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4920" y="5100756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7774"/>
              </p:ext>
            </p:extLst>
          </p:nvPr>
        </p:nvGraphicFramePr>
        <p:xfrm>
          <a:off x="845150" y="573371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94006"/>
              </p:ext>
            </p:extLst>
          </p:nvPr>
        </p:nvGraphicFramePr>
        <p:xfrm>
          <a:off x="4435946" y="574429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21940"/>
              </p:ext>
            </p:extLst>
          </p:nvPr>
        </p:nvGraphicFramePr>
        <p:xfrm>
          <a:off x="6241911" y="573890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4478"/>
              </p:ext>
            </p:extLst>
          </p:nvPr>
        </p:nvGraphicFramePr>
        <p:xfrm>
          <a:off x="8027196" y="5746312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1575"/>
              </p:ext>
            </p:extLst>
          </p:nvPr>
        </p:nvGraphicFramePr>
        <p:xfrm>
          <a:off x="9818072" y="574429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894980" y="583984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09014"/>
              </p:ext>
            </p:extLst>
          </p:nvPr>
        </p:nvGraphicFramePr>
        <p:xfrm>
          <a:off x="2640548" y="573890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78974" y="600308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80265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64259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10944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94938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08852" y="58401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192846" y="60033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06762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390756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79335"/>
              </p:ext>
            </p:extLst>
          </p:nvPr>
        </p:nvGraphicFramePr>
        <p:xfrm>
          <a:off x="2830297" y="491248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77966" y="5111267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73364" y="5111267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06180" y="5094680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60730"/>
              </p:ext>
            </p:extLst>
          </p:nvPr>
        </p:nvGraphicFramePr>
        <p:xfrm>
          <a:off x="4632389" y="407423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16957" y="4244164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24892" y="4244164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9544448" y="4190628"/>
            <a:ext cx="1293927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Copied up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64538"/>
              </p:ext>
            </p:extLst>
          </p:nvPr>
        </p:nvGraphicFramePr>
        <p:xfrm>
          <a:off x="10838375" y="4182702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1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And then delete 24* ...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0191"/>
              </p:ext>
            </p:extLst>
          </p:nvPr>
        </p:nvGraphicFramePr>
        <p:xfrm>
          <a:off x="6427880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91699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19037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46375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81466"/>
              </p:ext>
            </p:extLst>
          </p:nvPr>
        </p:nvGraphicFramePr>
        <p:xfrm>
          <a:off x="856605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8139"/>
              </p:ext>
            </p:extLst>
          </p:nvPr>
        </p:nvGraphicFramePr>
        <p:xfrm>
          <a:off x="4447401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08095"/>
              </p:ext>
            </p:extLst>
          </p:nvPr>
        </p:nvGraphicFramePr>
        <p:xfrm>
          <a:off x="6253366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9442"/>
              </p:ext>
            </p:extLst>
          </p:nvPr>
        </p:nvGraphicFramePr>
        <p:xfrm>
          <a:off x="8038651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07351"/>
              </p:ext>
            </p:extLst>
          </p:nvPr>
        </p:nvGraphicFramePr>
        <p:xfrm>
          <a:off x="9829527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906435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38069"/>
              </p:ext>
            </p:extLst>
          </p:nvPr>
        </p:nvGraphicFramePr>
        <p:xfrm>
          <a:off x="2652003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90429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91720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75714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2239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00639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20307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04301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18217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402211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91037"/>
              </p:ext>
            </p:extLst>
          </p:nvPr>
        </p:nvGraphicFramePr>
        <p:xfrm>
          <a:off x="2841752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89421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84819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17635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11716"/>
              </p:ext>
            </p:extLst>
          </p:nvPr>
        </p:nvGraphicFramePr>
        <p:xfrm>
          <a:off x="4643844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28412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36347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11122"/>
              </p:ext>
            </p:extLst>
          </p:nvPr>
        </p:nvGraphicFramePr>
        <p:xfrm>
          <a:off x="6432222" y="493014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>
            <a:endCxn id="71" idx="0"/>
          </p:cNvCxnSpPr>
          <p:nvPr/>
        </p:nvCxnSpPr>
        <p:spPr>
          <a:xfrm>
            <a:off x="7223379" y="5132155"/>
            <a:ext cx="1739375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0717" y="5121644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3102"/>
              </p:ext>
            </p:extLst>
          </p:nvPr>
        </p:nvGraphicFramePr>
        <p:xfrm>
          <a:off x="860947" y="5754605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9950"/>
              </p:ext>
            </p:extLst>
          </p:nvPr>
        </p:nvGraphicFramePr>
        <p:xfrm>
          <a:off x="4451743" y="5765178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61491"/>
              </p:ext>
            </p:extLst>
          </p:nvPr>
        </p:nvGraphicFramePr>
        <p:xfrm>
          <a:off x="6257708" y="5759797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184"/>
              </p:ext>
            </p:extLst>
          </p:nvPr>
        </p:nvGraphicFramePr>
        <p:xfrm>
          <a:off x="8160998" y="5754605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 flipH="1" flipV="1">
            <a:off x="7910777" y="586073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75188"/>
              </p:ext>
            </p:extLst>
          </p:nvPr>
        </p:nvGraphicFramePr>
        <p:xfrm>
          <a:off x="2656345" y="575979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7794771" y="602397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6126741" y="586014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010735" y="602338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4324649" y="586101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208643" y="602425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522559" y="586014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406553" y="602338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926"/>
              </p:ext>
            </p:extLst>
          </p:nvPr>
        </p:nvGraphicFramePr>
        <p:xfrm>
          <a:off x="2846094" y="4933376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 flipH="1">
            <a:off x="1693763" y="5132155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3489161" y="5132155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321977" y="5115568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96434"/>
              </p:ext>
            </p:extLst>
          </p:nvPr>
        </p:nvGraphicFramePr>
        <p:xfrm>
          <a:off x="4648186" y="409511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 flipH="1">
            <a:off x="4332754" y="4265052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440689" y="4265052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/>
          <p:cNvSpPr txBox="1">
            <a:spLocks/>
          </p:cNvSpPr>
          <p:nvPr/>
        </p:nvSpPr>
        <p:spPr>
          <a:xfrm>
            <a:off x="10095612" y="5738941"/>
            <a:ext cx="145988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Must merge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9771287" y="4761625"/>
            <a:ext cx="1788946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smtClean="0"/>
              <a:t>Must merge at this level too!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r>
              <a:rPr lang="en-US" sz="4200" dirty="0" smtClean="0"/>
              <a:t>Redistribute at the leaf level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36504"/>
              </p:ext>
            </p:extLst>
          </p:nvPr>
        </p:nvGraphicFramePr>
        <p:xfrm>
          <a:off x="1638712" y="293272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02595"/>
              </p:ext>
            </p:extLst>
          </p:nvPr>
        </p:nvGraphicFramePr>
        <p:xfrm>
          <a:off x="5229508" y="294330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19287"/>
              </p:ext>
            </p:extLst>
          </p:nvPr>
        </p:nvGraphicFramePr>
        <p:xfrm>
          <a:off x="7035473" y="293791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3230"/>
              </p:ext>
            </p:extLst>
          </p:nvPr>
        </p:nvGraphicFramePr>
        <p:xfrm>
          <a:off x="8820758" y="294330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 flipH="1" flipV="1">
            <a:off x="8688542" y="303885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75398"/>
              </p:ext>
            </p:extLst>
          </p:nvPr>
        </p:nvGraphicFramePr>
        <p:xfrm>
          <a:off x="3434110" y="293791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/>
          <p:nvPr/>
        </p:nvCxnSpPr>
        <p:spPr>
          <a:xfrm flipV="1">
            <a:off x="8572536" y="320209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904506" y="30382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788500" y="32015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102414" y="303914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986408" y="320238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00324" y="30382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184318" y="32015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81287"/>
              </p:ext>
            </p:extLst>
          </p:nvPr>
        </p:nvGraphicFramePr>
        <p:xfrm>
          <a:off x="4581604" y="204068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6" name="Straight Arrow Connector 125"/>
          <p:cNvCxnSpPr/>
          <p:nvPr/>
        </p:nvCxnSpPr>
        <p:spPr>
          <a:xfrm flipH="1">
            <a:off x="2471528" y="2226105"/>
            <a:ext cx="2238597" cy="706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266926" y="2220913"/>
            <a:ext cx="1083710" cy="717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064469" y="2236387"/>
            <a:ext cx="3795" cy="70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703543" y="2236387"/>
            <a:ext cx="1160346" cy="701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0" idx="0"/>
          </p:cNvCxnSpPr>
          <p:nvPr/>
        </p:nvCxnSpPr>
        <p:spPr>
          <a:xfrm>
            <a:off x="7451834" y="2236387"/>
            <a:ext cx="2170680" cy="70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 txBox="1">
            <a:spLocks/>
          </p:cNvSpPr>
          <p:nvPr/>
        </p:nvSpPr>
        <p:spPr>
          <a:xfrm>
            <a:off x="1040524" y="1485372"/>
            <a:ext cx="163218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b="1" dirty="0" smtClean="0"/>
              <a:t>Pulled down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92268"/>
              </p:ext>
            </p:extLst>
          </p:nvPr>
        </p:nvGraphicFramePr>
        <p:xfrm>
          <a:off x="2672703" y="1477446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 smtClean="0"/>
              <a:t>Can redistribute at the non-leaf nodes too</a:t>
            </a:r>
          </a:p>
          <a:p>
            <a:pPr>
              <a:lnSpc>
                <a:spcPct val="100000"/>
              </a:lnSpc>
            </a:pPr>
            <a:r>
              <a:rPr lang="en-US" sz="4200" dirty="0" smtClean="0"/>
              <a:t>Example: a </a:t>
            </a:r>
            <a:r>
              <a:rPr lang="en-US" sz="4200" dirty="0" err="1" smtClean="0"/>
              <a:t>b+tree</a:t>
            </a:r>
            <a:r>
              <a:rPr lang="en-US" sz="4200" dirty="0" smtClean="0"/>
              <a:t> </a:t>
            </a:r>
            <a:r>
              <a:rPr lang="en-US" sz="4200" i="1" dirty="0" smtClean="0"/>
              <a:t>during </a:t>
            </a:r>
            <a:r>
              <a:rPr lang="en-US" sz="4200" dirty="0" smtClean="0"/>
              <a:t>deletion of 24*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Redistribute </a:t>
            </a:r>
            <a:r>
              <a:rPr lang="en-US" sz="4000" dirty="0"/>
              <a:t>entry from left child of root to right child</a:t>
            </a:r>
            <a:endParaRPr lang="en-US" sz="38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89824"/>
              </p:ext>
            </p:extLst>
          </p:nvPr>
        </p:nvGraphicFramePr>
        <p:xfrm>
          <a:off x="6503022" y="470978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257106" y="4895201"/>
            <a:ext cx="3449319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6589561" y="4887310"/>
            <a:ext cx="2415795" cy="65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02827"/>
              </p:ext>
            </p:extLst>
          </p:nvPr>
        </p:nvGraphicFramePr>
        <p:xfrm>
          <a:off x="640408" y="5550556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53435"/>
              </p:ext>
            </p:extLst>
          </p:nvPr>
        </p:nvGraphicFramePr>
        <p:xfrm>
          <a:off x="4923491" y="5563420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34442"/>
              </p:ext>
            </p:extLst>
          </p:nvPr>
        </p:nvGraphicFramePr>
        <p:xfrm>
          <a:off x="6588062" y="5563420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298015"/>
                <a:gridCol w="298015"/>
                <a:gridCol w="298015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79534"/>
              </p:ext>
            </p:extLst>
          </p:nvPr>
        </p:nvGraphicFramePr>
        <p:xfrm>
          <a:off x="8206383" y="5544811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57744"/>
              </p:ext>
            </p:extLst>
          </p:nvPr>
        </p:nvGraphicFramePr>
        <p:xfrm>
          <a:off x="9907637" y="5544811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20743" y="5652793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06796"/>
              </p:ext>
            </p:extLst>
          </p:nvPr>
        </p:nvGraphicFramePr>
        <p:xfrm>
          <a:off x="1920783" y="555207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24371" y="5812971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04400" y="5638800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84657" y="5802086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79875" y="5650449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96327" y="5815446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996508" y="5816541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782132" y="5656100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20241" y="5819341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91210"/>
              </p:ext>
            </p:extLst>
          </p:nvPr>
        </p:nvGraphicFramePr>
        <p:xfrm>
          <a:off x="2916894" y="4713009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13279" y="4911788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493654" y="4911788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3986042" y="4895201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78816"/>
              </p:ext>
            </p:extLst>
          </p:nvPr>
        </p:nvGraphicFramePr>
        <p:xfrm>
          <a:off x="4718986" y="387475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03554" y="4044685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11489" y="4044685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27123"/>
              </p:ext>
            </p:extLst>
          </p:nvPr>
        </p:nvGraphicFramePr>
        <p:xfrm>
          <a:off x="3207850" y="5555479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61720" y="565044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68293" y="581712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69199" y="5650449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>
            <a:off x="5020090" y="4901657"/>
            <a:ext cx="681593" cy="661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5759669" y="4887310"/>
            <a:ext cx="1596991" cy="67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/>
              <a:t>Example: a </a:t>
            </a:r>
            <a:r>
              <a:rPr lang="en-US" sz="4200" dirty="0" err="1"/>
              <a:t>b+tree</a:t>
            </a:r>
            <a:r>
              <a:rPr lang="en-US" sz="4200" dirty="0"/>
              <a:t> during deletion of 24*</a:t>
            </a:r>
          </a:p>
          <a:p>
            <a:pPr lvl="1">
              <a:lnSpc>
                <a:spcPct val="100000"/>
              </a:lnSpc>
            </a:pPr>
            <a:r>
              <a:rPr lang="en-US" sz="3800" dirty="0"/>
              <a:t>Let’s move 20*</a:t>
            </a:r>
            <a:endParaRPr lang="en-US" sz="3800" dirty="0" smtClean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4452"/>
              </p:ext>
            </p:extLst>
          </p:nvPr>
        </p:nvGraphicFramePr>
        <p:xfrm>
          <a:off x="6531164" y="399296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997610" y="4184839"/>
            <a:ext cx="2736957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313765" y="4184839"/>
            <a:ext cx="1719733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3004"/>
              </p:ext>
            </p:extLst>
          </p:nvPr>
        </p:nvGraphicFramePr>
        <p:xfrm>
          <a:off x="668550" y="483373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40439"/>
              </p:ext>
            </p:extLst>
          </p:nvPr>
        </p:nvGraphicFramePr>
        <p:xfrm>
          <a:off x="4951633" y="4846602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2432"/>
              </p:ext>
            </p:extLst>
          </p:nvPr>
        </p:nvGraphicFramePr>
        <p:xfrm>
          <a:off x="6616204" y="4846602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298015"/>
                <a:gridCol w="298015"/>
                <a:gridCol w="298015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93209"/>
              </p:ext>
            </p:extLst>
          </p:nvPr>
        </p:nvGraphicFramePr>
        <p:xfrm>
          <a:off x="8234525" y="4827993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8249"/>
              </p:ext>
            </p:extLst>
          </p:nvPr>
        </p:nvGraphicFramePr>
        <p:xfrm>
          <a:off x="9935779" y="4827993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48885" y="4935975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03136"/>
              </p:ext>
            </p:extLst>
          </p:nvPr>
        </p:nvGraphicFramePr>
        <p:xfrm>
          <a:off x="1948925" y="4835260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52513" y="5096153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32542" y="4921982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12799" y="5085268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08017" y="4933631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4469" y="5098628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24650" y="5099723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810274" y="4939282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48383" y="5102523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81371"/>
              </p:ext>
            </p:extLst>
          </p:nvPr>
        </p:nvGraphicFramePr>
        <p:xfrm>
          <a:off x="2945036" y="399619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41421" y="4194970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521796" y="4194970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4014184" y="4178383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26321"/>
              </p:ext>
            </p:extLst>
          </p:nvPr>
        </p:nvGraphicFramePr>
        <p:xfrm>
          <a:off x="4747128" y="315793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31696" y="332786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39631" y="332786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38579"/>
              </p:ext>
            </p:extLst>
          </p:nvPr>
        </p:nvGraphicFramePr>
        <p:xfrm>
          <a:off x="3235992" y="4838661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89862" y="493363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96435" y="510030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97341" y="4933631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>
            <a:off x="5048232" y="4184839"/>
            <a:ext cx="681593" cy="661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6653048" y="4172607"/>
            <a:ext cx="731754" cy="673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/>
              <a:t>Example: a </a:t>
            </a:r>
            <a:r>
              <a:rPr lang="en-US" sz="4200" dirty="0" err="1"/>
              <a:t>b+tree</a:t>
            </a:r>
            <a:r>
              <a:rPr lang="en-US" sz="4200" dirty="0"/>
              <a:t> during deletion of 24*</a:t>
            </a:r>
          </a:p>
          <a:p>
            <a:pPr lvl="1">
              <a:lnSpc>
                <a:spcPct val="100000"/>
              </a:lnSpc>
            </a:pPr>
            <a:r>
              <a:rPr lang="en-US" sz="3800" dirty="0" smtClean="0"/>
              <a:t>Can </a:t>
            </a:r>
            <a:r>
              <a:rPr lang="en-US" sz="3800" dirty="0" smtClean="0"/>
              <a:t>move </a:t>
            </a:r>
            <a:r>
              <a:rPr lang="en-US" sz="3800" dirty="0" smtClean="0"/>
              <a:t>17* as well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87521"/>
              </p:ext>
            </p:extLst>
          </p:nvPr>
        </p:nvGraphicFramePr>
        <p:xfrm>
          <a:off x="6531164" y="399296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650014" y="4193628"/>
            <a:ext cx="2084553" cy="634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8017824" y="4184839"/>
            <a:ext cx="1015674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3004"/>
              </p:ext>
            </p:extLst>
          </p:nvPr>
        </p:nvGraphicFramePr>
        <p:xfrm>
          <a:off x="668550" y="483373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40439"/>
              </p:ext>
            </p:extLst>
          </p:nvPr>
        </p:nvGraphicFramePr>
        <p:xfrm>
          <a:off x="4951633" y="4846602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2432"/>
              </p:ext>
            </p:extLst>
          </p:nvPr>
        </p:nvGraphicFramePr>
        <p:xfrm>
          <a:off x="6616204" y="4846602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298015"/>
                <a:gridCol w="298015"/>
                <a:gridCol w="298015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93209"/>
              </p:ext>
            </p:extLst>
          </p:nvPr>
        </p:nvGraphicFramePr>
        <p:xfrm>
          <a:off x="8234525" y="4827993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78249"/>
              </p:ext>
            </p:extLst>
          </p:nvPr>
        </p:nvGraphicFramePr>
        <p:xfrm>
          <a:off x="9935779" y="4827993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48885" y="4935975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03136"/>
              </p:ext>
            </p:extLst>
          </p:nvPr>
        </p:nvGraphicFramePr>
        <p:xfrm>
          <a:off x="1948925" y="4835260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52513" y="5096153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32542" y="4921982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12799" y="5085268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08017" y="4933631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4469" y="5098628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24650" y="5099723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810274" y="4939282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48383" y="5102523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63755"/>
              </p:ext>
            </p:extLst>
          </p:nvPr>
        </p:nvGraphicFramePr>
        <p:xfrm>
          <a:off x="2945036" y="399619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41421" y="4194970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521796" y="4194970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4014184" y="4178383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4651"/>
              </p:ext>
            </p:extLst>
          </p:nvPr>
        </p:nvGraphicFramePr>
        <p:xfrm>
          <a:off x="4747128" y="315793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31696" y="332786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39631" y="332786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38579"/>
              </p:ext>
            </p:extLst>
          </p:nvPr>
        </p:nvGraphicFramePr>
        <p:xfrm>
          <a:off x="3235992" y="4838661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89862" y="493363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96435" y="510030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97341" y="4933631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 flipH="1">
            <a:off x="5729825" y="4193628"/>
            <a:ext cx="881500" cy="652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7325710" y="4178383"/>
            <a:ext cx="59092" cy="66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/>
              <a:t>Find the correct leaf </a:t>
            </a:r>
            <a:r>
              <a:rPr lang="en-US" sz="4000" dirty="0"/>
              <a:t>node </a:t>
            </a:r>
            <a:r>
              <a:rPr lang="en-US" sz="4000" i="1" dirty="0"/>
              <a:t>L </a:t>
            </a:r>
            <a:r>
              <a:rPr lang="en-US" sz="4000" dirty="0"/>
              <a:t>where entry belongs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/>
              <a:t>Remove </a:t>
            </a:r>
            <a:r>
              <a:rPr lang="en-US" sz="4000" dirty="0"/>
              <a:t>the entry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If </a:t>
            </a:r>
            <a:r>
              <a:rPr lang="en-US" sz="3600" i="1" dirty="0"/>
              <a:t>L</a:t>
            </a:r>
            <a:r>
              <a:rPr lang="en-US" sz="3600" dirty="0"/>
              <a:t> is at least half-full, DONE! 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If </a:t>
            </a:r>
            <a:r>
              <a:rPr lang="en-US" sz="3600" i="1" dirty="0" smtClean="0"/>
              <a:t>L</a:t>
            </a:r>
            <a:r>
              <a:rPr lang="en-US" sz="3600" dirty="0" smtClean="0"/>
              <a:t> </a:t>
            </a:r>
            <a:r>
              <a:rPr lang="en-US" sz="3600" dirty="0"/>
              <a:t>has only d-1 </a:t>
            </a:r>
            <a:r>
              <a:rPr lang="en-US" sz="3600" dirty="0" smtClean="0"/>
              <a:t>entries</a:t>
            </a:r>
            <a:endParaRPr lang="en-US" sz="3600" dirty="0"/>
          </a:p>
          <a:p>
            <a:pPr marL="1257300" lvl="2">
              <a:lnSpc>
                <a:spcPct val="100000"/>
              </a:lnSpc>
            </a:pPr>
            <a:r>
              <a:rPr lang="en-US" sz="3200" dirty="0"/>
              <a:t>Try to </a:t>
            </a:r>
            <a:r>
              <a:rPr lang="en-US" sz="3200" dirty="0" smtClean="0"/>
              <a:t>redistribute</a:t>
            </a:r>
            <a:r>
              <a:rPr lang="en-US" sz="3200" dirty="0"/>
              <a:t>, borrowing from sibling 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/>
              <a:t>If </a:t>
            </a:r>
            <a:r>
              <a:rPr lang="en-US" sz="3200" dirty="0" smtClean="0"/>
              <a:t>redistribution </a:t>
            </a:r>
            <a:r>
              <a:rPr lang="en-US" sz="3200" dirty="0"/>
              <a:t>fails, merge </a:t>
            </a:r>
            <a:r>
              <a:rPr lang="en-US" sz="3200" i="1" dirty="0"/>
              <a:t>L</a:t>
            </a:r>
            <a:r>
              <a:rPr lang="en-US" sz="3200" dirty="0"/>
              <a:t> and sibling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/>
              <a:t>If </a:t>
            </a:r>
            <a:r>
              <a:rPr lang="en-US" sz="4000" dirty="0"/>
              <a:t>a merge occurred, </a:t>
            </a:r>
            <a:r>
              <a:rPr lang="en-US" sz="4000" dirty="0" smtClean="0"/>
              <a:t>delete </a:t>
            </a:r>
            <a:r>
              <a:rPr lang="en-US" sz="4000" dirty="0"/>
              <a:t>an entry from </a:t>
            </a:r>
            <a:r>
              <a:rPr lang="en-US" sz="4000" dirty="0" smtClean="0"/>
              <a:t>parent </a:t>
            </a:r>
            <a:r>
              <a:rPr lang="en-US" sz="4000" dirty="0"/>
              <a:t>of </a:t>
            </a:r>
            <a:r>
              <a:rPr lang="en-US" sz="4000" i="1" dirty="0" smtClean="0"/>
              <a:t>L</a:t>
            </a:r>
          </a:p>
          <a:p>
            <a:pPr marL="342900">
              <a:lnSpc>
                <a:spcPct val="100000"/>
              </a:lnSpc>
            </a:pPr>
            <a:r>
              <a:rPr lang="en-US" sz="4000" dirty="0"/>
              <a:t>Merge could propagate to root, decreasing height</a:t>
            </a:r>
            <a:endParaRPr lang="en-US" sz="4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 Algorithm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01616" y="3623197"/>
            <a:ext cx="7383667" cy="1558590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/>
              <a:t>Try redistribution with all siblings first, then merge. </a:t>
            </a:r>
            <a:r>
              <a:rPr lang="en-US" sz="4000" dirty="0" smtClean="0"/>
              <a:t>Why?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Good </a:t>
            </a:r>
            <a:r>
              <a:rPr lang="en-US" sz="3600" dirty="0"/>
              <a:t>chance that redistribution is possible (large </a:t>
            </a:r>
            <a:r>
              <a:rPr lang="en-US" sz="3600" dirty="0" smtClean="0"/>
              <a:t>fan-out)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Only </a:t>
            </a:r>
            <a:r>
              <a:rPr lang="en-US" sz="3600" dirty="0"/>
              <a:t>need to propagate changes to </a:t>
            </a:r>
            <a:r>
              <a:rPr lang="en-US" sz="3600" dirty="0" smtClean="0"/>
              <a:t>the </a:t>
            </a:r>
            <a:r>
              <a:rPr lang="en-US" sz="3600" i="1" dirty="0" smtClean="0"/>
              <a:t>immediate parent </a:t>
            </a:r>
            <a:r>
              <a:rPr lang="en-US" sz="3600" dirty="0" smtClean="0"/>
              <a:t>node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Reduces likelihood of split on subsequent insertions (files </a:t>
            </a:r>
            <a:r>
              <a:rPr lang="en-US" sz="3600" dirty="0"/>
              <a:t>typically grow, not </a:t>
            </a:r>
            <a:r>
              <a:rPr lang="en-US" sz="3600" dirty="0" smtClean="0"/>
              <a:t>shrink)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 smtClean="0"/>
              <a:t>Since pages would have more space on them</a:t>
            </a:r>
            <a:endParaRPr lang="en-US" sz="32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Deletion Algorithm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/>
              <a:t>What if the search key is not unique?</a:t>
            </a:r>
            <a:endParaRPr lang="en-US" i="1" dirty="0" smtClean="0"/>
          </a:p>
          <a:p>
            <a:pPr marL="800100" lvl="1">
              <a:lnSpc>
                <a:spcPct val="100000"/>
              </a:lnSpc>
            </a:pPr>
            <a:r>
              <a:rPr lang="en-US" sz="3600" dirty="0"/>
              <a:t>Solution 1: a</a:t>
            </a:r>
            <a:r>
              <a:rPr lang="en-US" sz="3600" dirty="0" smtClean="0"/>
              <a:t>ll </a:t>
            </a:r>
            <a:r>
              <a:rPr lang="en-US" sz="3600" dirty="0"/>
              <a:t>entries with a given key value reside on a single </a:t>
            </a:r>
            <a:r>
              <a:rPr lang="en-US" sz="3600" dirty="0" smtClean="0"/>
              <a:t>data file page</a:t>
            </a:r>
            <a:endParaRPr lang="en-US" sz="3600" dirty="0" smtClean="0"/>
          </a:p>
          <a:p>
            <a:pPr marL="1257300" lvl="2">
              <a:lnSpc>
                <a:spcPct val="100000"/>
              </a:lnSpc>
            </a:pPr>
            <a:r>
              <a:rPr lang="en-US" sz="3200" dirty="0" smtClean="0"/>
              <a:t>Use </a:t>
            </a:r>
            <a:r>
              <a:rPr lang="en-US" sz="3200" dirty="0"/>
              <a:t>overflow </a:t>
            </a:r>
            <a:r>
              <a:rPr lang="en-US" sz="3200" dirty="0" smtClean="0"/>
              <a:t>pages</a:t>
            </a:r>
            <a:r>
              <a:rPr lang="en-US" sz="3200" dirty="0"/>
              <a:t> </a:t>
            </a:r>
            <a:r>
              <a:rPr lang="en-US" sz="3200" dirty="0" smtClean="0"/>
              <a:t>if run out of space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Solution </a:t>
            </a:r>
            <a:r>
              <a:rPr lang="en-US" sz="3600" dirty="0"/>
              <a:t>2: a</a:t>
            </a:r>
            <a:r>
              <a:rPr lang="en-US" sz="3600" dirty="0" smtClean="0"/>
              <a:t>llow </a:t>
            </a:r>
            <a:r>
              <a:rPr lang="en-US" sz="3600" dirty="0"/>
              <a:t>duplicate </a:t>
            </a:r>
            <a:r>
              <a:rPr lang="en-US" sz="3600" dirty="0" smtClean="0"/>
              <a:t>search key </a:t>
            </a:r>
            <a:r>
              <a:rPr lang="en-US" sz="3600" dirty="0"/>
              <a:t>values in data </a:t>
            </a:r>
            <a:r>
              <a:rPr lang="en-US" sz="3600" dirty="0" smtClean="0"/>
              <a:t>entries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 smtClean="0"/>
              <a:t>Modify search: find the left-most data entry with the desired key value, keep reading till hit a new key (might need to hit more than one leaf page)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 smtClean="0"/>
              <a:t>Use rid to </a:t>
            </a:r>
            <a:r>
              <a:rPr lang="en-US" sz="3200" dirty="0"/>
              <a:t>get a unique (composite) </a:t>
            </a:r>
            <a:r>
              <a:rPr lang="en-US" sz="3200" dirty="0" smtClean="0"/>
              <a:t>key for positioning the data entry in the leaf page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/>
              <a:t>Solution 3: use </a:t>
            </a:r>
            <a:r>
              <a:rPr lang="en-US" sz="3600" dirty="0"/>
              <a:t>list of rids </a:t>
            </a:r>
            <a:r>
              <a:rPr lang="en-US" sz="3600" dirty="0" smtClean="0"/>
              <a:t>instead </a:t>
            </a:r>
            <a:r>
              <a:rPr lang="en-US" sz="3600" dirty="0"/>
              <a:t>of a single rid in the leaf </a:t>
            </a:r>
            <a:r>
              <a:rPr lang="en-US" sz="3600" dirty="0" smtClean="0"/>
              <a:t>level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data entry could still span multiple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Duplicates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Concept of </a:t>
            </a:r>
            <a:r>
              <a:rPr lang="en-US" sz="3600" dirty="0" err="1" smtClean="0"/>
              <a:t>b+tree</a:t>
            </a:r>
            <a:r>
              <a:rPr lang="en-US" sz="3600" dirty="0" smtClean="0"/>
              <a:t> order (d</a:t>
            </a:r>
            <a:r>
              <a:rPr lang="en-US" sz="3600" dirty="0"/>
              <a:t>) </a:t>
            </a:r>
            <a:r>
              <a:rPr lang="en-US" sz="3600" dirty="0" smtClean="0"/>
              <a:t>replaced </a:t>
            </a:r>
            <a:r>
              <a:rPr lang="en-US" sz="3600" dirty="0"/>
              <a:t>by physical space criterion in practice (</a:t>
            </a:r>
            <a:r>
              <a:rPr lang="en-US" sz="3600" i="1" dirty="0"/>
              <a:t>at least </a:t>
            </a:r>
            <a:r>
              <a:rPr lang="en-US" sz="3600" i="1" dirty="0" smtClean="0"/>
              <a:t>half-full</a:t>
            </a:r>
            <a:r>
              <a:rPr lang="en-US" sz="3600" dirty="0" smtClean="0"/>
              <a:t>)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Index </a:t>
            </a:r>
            <a:r>
              <a:rPr lang="en-US" sz="3200" dirty="0"/>
              <a:t>(i.e. non-leaf) pages can typically hold many more entries than leaf </a:t>
            </a:r>
            <a:r>
              <a:rPr lang="en-US" sz="3200" dirty="0" smtClean="0"/>
              <a:t>pages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Leaf </a:t>
            </a:r>
            <a:r>
              <a:rPr lang="en-US" sz="2800" dirty="0"/>
              <a:t>pages could have actual data </a:t>
            </a:r>
            <a:r>
              <a:rPr lang="en-US" sz="2800" dirty="0" smtClean="0"/>
              <a:t>records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Variable </a:t>
            </a:r>
            <a:r>
              <a:rPr lang="en-US" sz="3200" dirty="0"/>
              <a:t>sized records and search keys mean different nodes will contain different numbers of </a:t>
            </a:r>
            <a:r>
              <a:rPr lang="en-US" sz="3200" dirty="0" smtClean="0"/>
              <a:t>entries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/>
              <a:t>Even with fixed length fields, multiple records with the same search key value (duplicates) can lead to variable-sized data entries (e.g. list of rids).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B+tree</a:t>
            </a:r>
            <a:r>
              <a:rPr lang="en-US" sz="4800" dirty="0" smtClean="0"/>
              <a:t> Order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Assume a file which has 950 thousands (that is, 950000) </a:t>
            </a:r>
            <a:r>
              <a:rPr lang="en-US" sz="3600" dirty="0" smtClean="0"/>
              <a:t>records</a:t>
            </a:r>
          </a:p>
          <a:p>
            <a:r>
              <a:rPr lang="en-US" sz="3600" dirty="0" smtClean="0"/>
              <a:t>Say we index </a:t>
            </a:r>
            <a:r>
              <a:rPr lang="en-US" sz="3600" dirty="0"/>
              <a:t>this file using a B+ </a:t>
            </a:r>
            <a:r>
              <a:rPr lang="en-US" sz="3600" dirty="0" smtClean="0"/>
              <a:t>tree</a:t>
            </a:r>
          </a:p>
          <a:p>
            <a:r>
              <a:rPr lang="en-US" sz="3600" dirty="0" smtClean="0"/>
              <a:t>In </a:t>
            </a:r>
            <a:r>
              <a:rPr lang="en-US" sz="3600" dirty="0"/>
              <a:t>this particular B+ tree, the average page has an occupancy of 100 pointers </a:t>
            </a:r>
            <a:r>
              <a:rPr lang="en-US" sz="3600" dirty="0" smtClean="0"/>
              <a:t>(i.e. </a:t>
            </a:r>
            <a:r>
              <a:rPr lang="en-US" sz="3600" dirty="0"/>
              <a:t>the tree's average branching factor is 100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/>
              <a:t>Assume further that the amount of memory set aside for storing the index is 150 blocks, and that all 950000 records of the above file reside on </a:t>
            </a:r>
            <a:r>
              <a:rPr lang="en-US" sz="3600" dirty="0" smtClean="0"/>
              <a:t>disk</a:t>
            </a:r>
          </a:p>
          <a:p>
            <a:r>
              <a:rPr lang="en-US" sz="3600" dirty="0"/>
              <a:t>N</a:t>
            </a:r>
            <a:r>
              <a:rPr lang="en-US" sz="3600" dirty="0" smtClean="0"/>
              <a:t>o </a:t>
            </a:r>
            <a:r>
              <a:rPr lang="en-US" sz="3600" dirty="0"/>
              <a:t>duplicate search key </a:t>
            </a:r>
            <a:r>
              <a:rPr lang="en-US" sz="3600" dirty="0" smtClean="0"/>
              <a:t>exists</a:t>
            </a:r>
          </a:p>
          <a:p>
            <a:r>
              <a:rPr lang="en-US" sz="3600" dirty="0"/>
              <a:t>G</a:t>
            </a:r>
            <a:r>
              <a:rPr lang="en-US" sz="3600" dirty="0" smtClean="0"/>
              <a:t>iven </a:t>
            </a:r>
            <a:r>
              <a:rPr lang="en-US" sz="3600" dirty="0"/>
              <a:t>a search key </a:t>
            </a:r>
            <a:r>
              <a:rPr lang="en-US" sz="3600" i="1" dirty="0"/>
              <a:t>K</a:t>
            </a:r>
            <a:r>
              <a:rPr lang="en-US" sz="3600" dirty="0"/>
              <a:t>, compute the minimal number of disk I/O needed to retrieve the record with that search </a:t>
            </a:r>
            <a:r>
              <a:rPr lang="en-US" sz="3600" dirty="0" smtClean="0"/>
              <a:t>key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Review Exercise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smtClean="0"/>
              <a:t>Hash-based Indexes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Memory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So far, we’ve seen heap files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Unsorted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Fast to scan all the records in a file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Fast to access a record with its ID (rid)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However, answering many queries using heap files only would be very slow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Revisiting File Organization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Example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 smtClean="0"/>
          </a:p>
          <a:p>
            <a:pPr>
              <a:lnSpc>
                <a:spcPct val="100000"/>
              </a:lnSpc>
            </a:pPr>
            <a:r>
              <a:rPr lang="en-US" sz="4400" dirty="0" smtClean="0"/>
              <a:t>Using a heap file, on average half of the pages in the file need to be checked to similar queries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We can do better!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Revisiting File Organization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95237" y="1918926"/>
            <a:ext cx="4949977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WHERE SID=‘23564’;</a:t>
            </a:r>
          </a:p>
        </p:txBody>
      </p:sp>
    </p:spTree>
    <p:extLst>
      <p:ext uri="{BB962C8B-B14F-4D97-AF65-F5344CB8AC3E}">
        <p14:creationId xmlns:p14="http://schemas.microsoft.com/office/powerpoint/2010/main" val="19187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Can speed up answering various queries by better organizing data in files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Alternatives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Sorted files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Using indexes</a:t>
            </a:r>
          </a:p>
          <a:p>
            <a:pPr lvl="2">
              <a:lnSpc>
                <a:spcPct val="100000"/>
              </a:lnSpc>
            </a:pPr>
            <a:r>
              <a:rPr lang="en-US" sz="3600" dirty="0" err="1" smtClean="0"/>
              <a:t>B+tree</a:t>
            </a:r>
            <a:endParaRPr lang="en-US" sz="3600" dirty="0" smtClean="0"/>
          </a:p>
          <a:p>
            <a:pPr lvl="2">
              <a:lnSpc>
                <a:spcPct val="100000"/>
              </a:lnSpc>
            </a:pPr>
            <a:r>
              <a:rPr lang="en-US" sz="3600" dirty="0" smtClean="0"/>
              <a:t>Hash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Alternative File/Data Organization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Another example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Way to efficiently evaluate these queries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Store the table as a </a:t>
            </a:r>
            <a:r>
              <a:rPr lang="en-US" sz="2800" dirty="0" smtClean="0"/>
              <a:t>heap file</a:t>
            </a:r>
            <a:r>
              <a:rPr lang="en-US" sz="2800" dirty="0"/>
              <a:t>, scan the </a:t>
            </a:r>
            <a:r>
              <a:rPr lang="en-US" sz="2800" dirty="0" smtClean="0"/>
              <a:t>file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Store </a:t>
            </a:r>
            <a:r>
              <a:rPr lang="en-US" sz="2800" dirty="0"/>
              <a:t>the table as a sorted file, binary search the </a:t>
            </a:r>
            <a:r>
              <a:rPr lang="en-US" sz="2800" dirty="0" smtClean="0"/>
              <a:t>file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Store </a:t>
            </a:r>
            <a:r>
              <a:rPr lang="en-US" sz="2800" dirty="0"/>
              <a:t>the table as a </a:t>
            </a:r>
            <a:r>
              <a:rPr lang="en-US" sz="2800" dirty="0" smtClean="0"/>
              <a:t>heap file</a:t>
            </a:r>
            <a:r>
              <a:rPr lang="en-US" sz="2800" dirty="0"/>
              <a:t>, build an index, and search using the </a:t>
            </a:r>
            <a:r>
              <a:rPr lang="en-US" sz="2800" dirty="0" smtClean="0"/>
              <a:t>index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Store </a:t>
            </a:r>
            <a:r>
              <a:rPr lang="en-US" sz="2800" dirty="0"/>
              <a:t>the table in an index file. The entire tuple is stored in the index! 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Revisiting File Organization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049" y="2036083"/>
            <a:ext cx="6800193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CREATE TABLE Tweet (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uniqueMsgID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INTEGER,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 unique message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tstamp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TIMESTAMP,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when was the tweet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posted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uid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INTEGER,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unique id of the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user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VARCHAR (140),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the actual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message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zip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INTEGER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--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zipcode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when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posted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40745" y="3020968"/>
            <a:ext cx="4225157" cy="83099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1600" b="1" dirty="0" smtClean="0"/>
              <a:t>Q2: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145;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40744" y="2036083"/>
            <a:ext cx="4225158" cy="83099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1600" b="1" dirty="0" smtClean="0"/>
              <a:t>Q1:</a:t>
            </a:r>
            <a:endParaRPr lang="en-US" sz="1600" b="1" dirty="0"/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zip BETWEEN 53000 AND 54999</a:t>
            </a:r>
          </a:p>
        </p:txBody>
      </p:sp>
    </p:spTree>
    <p:extLst>
      <p:ext uri="{BB962C8B-B14F-4D97-AF65-F5344CB8AC3E}">
        <p14:creationId xmlns:p14="http://schemas.microsoft.com/office/powerpoint/2010/main" val="14712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64110</TotalTime>
  <Words>3320</Words>
  <Application>Microsoft Macintosh PowerPoint</Application>
  <PresentationFormat>Widescreen</PresentationFormat>
  <Paragraphs>974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Indexing:  Faster Access to Data  for a Price</vt:lpstr>
      <vt:lpstr>Recap</vt:lpstr>
      <vt:lpstr> Detailed DBMS Architecture</vt:lpstr>
      <vt:lpstr>Memory Hierarchy</vt:lpstr>
      <vt:lpstr>Revisiting File Organization</vt:lpstr>
      <vt:lpstr>Revisiting File Organization (Cont.)</vt:lpstr>
      <vt:lpstr>Alternative File/Data Organization</vt:lpstr>
      <vt:lpstr>Revisiting File Organization (Cont.)</vt:lpstr>
      <vt:lpstr>Sorted Files</vt:lpstr>
      <vt:lpstr>Basics of Indexes</vt:lpstr>
      <vt:lpstr>Data Entry</vt:lpstr>
      <vt:lpstr>Index Types</vt:lpstr>
      <vt:lpstr>Example</vt:lpstr>
      <vt:lpstr>Example (Cont.)</vt:lpstr>
      <vt:lpstr>Example (Cont.)</vt:lpstr>
      <vt:lpstr>(Ubiquitous) B+tree</vt:lpstr>
      <vt:lpstr>Example</vt:lpstr>
      <vt:lpstr>Example (Cont.)</vt:lpstr>
      <vt:lpstr>B+tree Node/Page Formats</vt:lpstr>
      <vt:lpstr>B+trees in Practice</vt:lpstr>
      <vt:lpstr>Operations on B+trees</vt:lpstr>
      <vt:lpstr>Equality Search: Example</vt:lpstr>
      <vt:lpstr>Range Search: Example</vt:lpstr>
      <vt:lpstr>Insertion: Example</vt:lpstr>
      <vt:lpstr>Insertion: Example (Cont.)</vt:lpstr>
      <vt:lpstr>Insertion: Example (Cont.)</vt:lpstr>
      <vt:lpstr>Insertion: Example (Cont.)</vt:lpstr>
      <vt:lpstr>Insertion: Example (Cont.)</vt:lpstr>
      <vt:lpstr>Insertion Algorithm</vt:lpstr>
      <vt:lpstr>Insertion: Example (Cont.)</vt:lpstr>
      <vt:lpstr>Deletion: Example</vt:lpstr>
      <vt:lpstr>Deletion: Example (Cont.)</vt:lpstr>
      <vt:lpstr>Deletion: Example (Cont.)</vt:lpstr>
      <vt:lpstr>Deletion: Example (Cont.)</vt:lpstr>
      <vt:lpstr>Deletion: Example (Cont.)</vt:lpstr>
      <vt:lpstr>Deletion: Example (Cont.)</vt:lpstr>
      <vt:lpstr>Deletion: Example (Cont.)</vt:lpstr>
      <vt:lpstr>Deletion Algorithm</vt:lpstr>
      <vt:lpstr>Deletion Algorithm (Cont.)</vt:lpstr>
      <vt:lpstr>Duplicates</vt:lpstr>
      <vt:lpstr>B+tree Order</vt:lpstr>
      <vt:lpstr>Review Exercise</vt:lpstr>
      <vt:lpstr>Hash-based Indexes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1353</cp:revision>
  <dcterms:created xsi:type="dcterms:W3CDTF">2017-08-17T19:27:17Z</dcterms:created>
  <dcterms:modified xsi:type="dcterms:W3CDTF">2017-11-01T19:11:38Z</dcterms:modified>
</cp:coreProperties>
</file>