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69" r:id="rId3"/>
    <p:sldId id="628" r:id="rId4"/>
    <p:sldId id="610" r:id="rId5"/>
    <p:sldId id="611" r:id="rId6"/>
    <p:sldId id="624" r:id="rId7"/>
    <p:sldId id="625" r:id="rId8"/>
    <p:sldId id="626" r:id="rId9"/>
    <p:sldId id="627" r:id="rId10"/>
    <p:sldId id="629" r:id="rId11"/>
    <p:sldId id="630" r:id="rId12"/>
    <p:sldId id="639" r:id="rId13"/>
    <p:sldId id="631" r:id="rId14"/>
    <p:sldId id="632" r:id="rId15"/>
    <p:sldId id="633" r:id="rId16"/>
    <p:sldId id="634" r:id="rId17"/>
    <p:sldId id="635" r:id="rId18"/>
    <p:sldId id="636" r:id="rId19"/>
    <p:sldId id="637" r:id="rId20"/>
    <p:sldId id="638" r:id="rId21"/>
    <p:sldId id="640" r:id="rId22"/>
    <p:sldId id="661" r:id="rId23"/>
    <p:sldId id="641" r:id="rId24"/>
    <p:sldId id="643" r:id="rId25"/>
    <p:sldId id="644" r:id="rId26"/>
    <p:sldId id="64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21" id="{B03D0D13-5FFE-A84D-9439-5934219D1B86}">
          <p14:sldIdLst>
            <p14:sldId id="256"/>
            <p14:sldId id="269"/>
          </p14:sldIdLst>
        </p14:section>
        <p14:section name="Lecture 21 &gt; Rel Ops" id="{0068C9B2-F029-B34C-A85A-B6B15B5B03F1}">
          <p14:sldIdLst>
            <p14:sldId id="628"/>
            <p14:sldId id="610"/>
            <p14:sldId id="611"/>
            <p14:sldId id="624"/>
            <p14:sldId id="625"/>
            <p14:sldId id="626"/>
            <p14:sldId id="627"/>
            <p14:sldId id="629"/>
            <p14:sldId id="630"/>
            <p14:sldId id="639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40"/>
            <p14:sldId id="661"/>
            <p14:sldId id="641"/>
            <p14:sldId id="643"/>
            <p14:sldId id="644"/>
            <p14:sldId id="6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B6BD"/>
    <a:srgbClr val="E05C53"/>
    <a:srgbClr val="FF988B"/>
    <a:srgbClr val="D10100"/>
    <a:srgbClr val="AD0000"/>
    <a:srgbClr val="FF8F00"/>
    <a:srgbClr val="E3ECF3"/>
    <a:srgbClr val="B4AFDF"/>
    <a:srgbClr val="DFB95B"/>
    <a:srgbClr val="DAB4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1"/>
    <p:restoredTop sz="96291"/>
  </p:normalViewPr>
  <p:slideViewPr>
    <p:cSldViewPr snapToGrid="0" snapToObjects="1">
      <p:cViewPr varScale="1">
        <p:scale>
          <a:sx n="122" d="100"/>
          <a:sy n="122" d="100"/>
        </p:scale>
        <p:origin x="360" y="208"/>
      </p:cViewPr>
      <p:guideLst/>
    </p:cSldViewPr>
  </p:slideViewPr>
  <p:outlineViewPr>
    <p:cViewPr>
      <p:scale>
        <a:sx n="33" d="100"/>
        <a:sy n="33" d="100"/>
      </p:scale>
      <p:origin x="0" y="-11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en-US" baseline="-25000" dirty="0" smtClean="0"/>
              <a:t>T</a:t>
            </a:r>
            <a:r>
              <a:rPr lang="en-US" dirty="0" smtClean="0"/>
              <a:t>, B,</a:t>
            </a:r>
            <a:r>
              <a:rPr lang="en-US" baseline="0" dirty="0" smtClean="0"/>
              <a:t> b, double-buffering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07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36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1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43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63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0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61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77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5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76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18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8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45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0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33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27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62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26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1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91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29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189790"/>
            <a:ext cx="11313226" cy="10152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11313226" cy="4763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9387" y="6356352"/>
            <a:ext cx="3142013" cy="365125"/>
          </a:xfrm>
        </p:spPr>
        <p:txBody>
          <a:bodyPr/>
          <a:lstStyle/>
          <a:p>
            <a:fld id="{169021DC-0885-1D4E-AFF9-606D9C7382F9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2"/>
            <a:ext cx="3142013" cy="365125"/>
          </a:xfrm>
        </p:spPr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2902" y="1205081"/>
            <a:ext cx="1130971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11/14/17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11/14/17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338155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/>
              <a:t>Database Management Systems (CS 564)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2898189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/>
              <a:t>Fall 2017</a:t>
            </a:r>
          </a:p>
          <a:p>
            <a:r>
              <a:rPr lang="en-US" dirty="0" smtClean="0"/>
              <a:t>Lecture 21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Simple case: </a:t>
            </a: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sz="3600" dirty="0" err="1">
                <a:latin typeface="Courier New" charset="0"/>
                <a:ea typeface="Courier New" charset="0"/>
                <a:cs typeface="Courier New" charset="0"/>
              </a:rPr>
              <a:t>R.a</a:t>
            </a: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3600" dirty="0" err="1">
                <a:latin typeface="Courier New" charset="0"/>
                <a:ea typeface="Courier New" charset="0"/>
                <a:cs typeface="Courier New" charset="0"/>
              </a:rPr>
              <a:t>R.d</a:t>
            </a:r>
            <a:endParaRPr lang="en-US" sz="40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3600" dirty="0" smtClean="0"/>
              <a:t>Scan </a:t>
            </a:r>
            <a:r>
              <a:rPr lang="en-US" sz="3600" dirty="0"/>
              <a:t>the file and for each tuple output </a:t>
            </a:r>
            <a:r>
              <a:rPr lang="en-US" sz="3600" dirty="0" err="1"/>
              <a:t>R.a</a:t>
            </a:r>
            <a:r>
              <a:rPr lang="en-US" sz="3600" dirty="0"/>
              <a:t>, </a:t>
            </a:r>
            <a:r>
              <a:rPr lang="en-US" sz="3600" dirty="0" err="1" smtClean="0"/>
              <a:t>R.d</a:t>
            </a:r>
            <a:endParaRPr lang="en-US" sz="4000" dirty="0"/>
          </a:p>
          <a:p>
            <a:r>
              <a:rPr lang="en-US" sz="4000" dirty="0"/>
              <a:t>Hard case: </a:t>
            </a: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sz="3600" b="1" dirty="0">
                <a:latin typeface="Courier New" charset="0"/>
                <a:ea typeface="Courier New" charset="0"/>
                <a:cs typeface="Courier New" charset="0"/>
              </a:rPr>
              <a:t>DISTINCT</a:t>
            </a: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3600" dirty="0" err="1">
                <a:latin typeface="Courier New" charset="0"/>
                <a:ea typeface="Courier New" charset="0"/>
                <a:cs typeface="Courier New" charset="0"/>
              </a:rPr>
              <a:t>R.a</a:t>
            </a: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3600" dirty="0" err="1">
                <a:latin typeface="Courier New" charset="0"/>
                <a:ea typeface="Courier New" charset="0"/>
                <a:cs typeface="Courier New" charset="0"/>
              </a:rPr>
              <a:t>R.d</a:t>
            </a:r>
            <a:endParaRPr lang="en-US" sz="40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3600" dirty="0" smtClean="0"/>
              <a:t>Project </a:t>
            </a:r>
            <a:r>
              <a:rPr lang="en-US" sz="3600" dirty="0"/>
              <a:t>out the attributes </a:t>
            </a:r>
          </a:p>
          <a:p>
            <a:pPr lvl="1"/>
            <a:r>
              <a:rPr lang="en-US" sz="3600" dirty="0" smtClean="0"/>
              <a:t>Eliminate </a:t>
            </a:r>
            <a:r>
              <a:rPr lang="en-US" sz="3600" dirty="0"/>
              <a:t>duplicate tuples </a:t>
            </a:r>
            <a:r>
              <a:rPr lang="en-US" sz="3600" dirty="0" smtClean="0"/>
              <a:t>(the </a:t>
            </a:r>
            <a:r>
              <a:rPr lang="en-US" sz="3600" dirty="0"/>
              <a:t>difficult part!)</a:t>
            </a:r>
          </a:p>
          <a:p>
            <a:r>
              <a:rPr lang="en-US" sz="4000" dirty="0" smtClean="0"/>
              <a:t>Two solutions</a:t>
            </a:r>
          </a:p>
          <a:p>
            <a:pPr lvl="1"/>
            <a:r>
              <a:rPr lang="en-US" sz="3600" dirty="0" smtClean="0"/>
              <a:t>Sorting-based</a:t>
            </a:r>
          </a:p>
          <a:p>
            <a:pPr lvl="1"/>
            <a:r>
              <a:rPr lang="en-US" sz="3600" dirty="0" smtClean="0"/>
              <a:t>Hashing-based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Projection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Sort R on (</a:t>
            </a:r>
            <a:r>
              <a:rPr lang="en-US" sz="4000" i="1" dirty="0" smtClean="0"/>
              <a:t>a</a:t>
            </a:r>
            <a:r>
              <a:rPr lang="en-US" sz="4000" dirty="0" smtClean="0"/>
              <a:t>, </a:t>
            </a:r>
            <a:r>
              <a:rPr lang="en-US" sz="4000" i="1" dirty="0" smtClean="0"/>
              <a:t>b</a:t>
            </a:r>
            <a:r>
              <a:rPr lang="en-US" sz="4000" dirty="0" smtClean="0"/>
              <a:t>)</a:t>
            </a:r>
            <a:endParaRPr lang="en-US" sz="4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3600" dirty="0" smtClean="0"/>
              <a:t>During the first pass, eliminate everything but </a:t>
            </a:r>
            <a:r>
              <a:rPr lang="en-US" sz="3600" i="1" dirty="0" smtClean="0"/>
              <a:t>a</a:t>
            </a:r>
            <a:r>
              <a:rPr lang="en-US" sz="3600" dirty="0" smtClean="0"/>
              <a:t> and </a:t>
            </a:r>
            <a:r>
              <a:rPr lang="en-US" sz="3600" i="1" dirty="0" smtClean="0"/>
              <a:t>b</a:t>
            </a:r>
            <a:r>
              <a:rPr lang="en-US" sz="3600" dirty="0" smtClean="0"/>
              <a:t> from each tuple</a:t>
            </a:r>
          </a:p>
          <a:p>
            <a:pPr lvl="2"/>
            <a:r>
              <a:rPr lang="en-US" sz="3200" dirty="0" smtClean="0"/>
              <a:t>Call the collection of resulting runs T</a:t>
            </a:r>
          </a:p>
          <a:p>
            <a:pPr lvl="1"/>
            <a:r>
              <a:rPr lang="en-US" sz="3600" dirty="0" smtClean="0"/>
              <a:t>During the later passes, eliminate duplicates when encountered</a:t>
            </a:r>
          </a:p>
          <a:p>
            <a:pPr lvl="1"/>
            <a:r>
              <a:rPr lang="en-US" sz="3600" dirty="0" smtClean="0"/>
              <a:t>Cost = </a:t>
            </a:r>
            <a:r>
              <a:rPr lang="en-US" sz="3600" dirty="0" err="1" smtClean="0"/>
              <a:t>N</a:t>
            </a:r>
            <a:r>
              <a:rPr lang="en-US" sz="3600" baseline="-25000" dirty="0" err="1" smtClean="0"/>
              <a:t>R</a:t>
            </a:r>
            <a:r>
              <a:rPr lang="en-US" sz="3600" dirty="0" err="1" smtClean="0"/>
              <a:t>+N</a:t>
            </a:r>
            <a:r>
              <a:rPr lang="en-US" sz="3600" baseline="-25000" dirty="0" err="1" smtClean="0"/>
              <a:t>T</a:t>
            </a:r>
            <a:r>
              <a:rPr lang="en-US" sz="3600" dirty="0" err="1" smtClean="0"/>
              <a:t>+EMrgCost</a:t>
            </a:r>
            <a:r>
              <a:rPr lang="en-US" sz="3600" dirty="0" smtClean="0"/>
              <a:t>(</a:t>
            </a:r>
            <a:r>
              <a:rPr lang="en-US" sz="3600" dirty="0"/>
              <a:t>N</a:t>
            </a:r>
            <a:r>
              <a:rPr lang="en-US" sz="3600" baseline="-25000" dirty="0"/>
              <a:t>T</a:t>
            </a:r>
            <a:r>
              <a:rPr lang="en-US" sz="3600" dirty="0" smtClean="0"/>
              <a:t>)</a:t>
            </a:r>
          </a:p>
          <a:p>
            <a:pPr lvl="2"/>
            <a:r>
              <a:rPr lang="en-US" sz="3600" dirty="0" smtClean="0"/>
              <a:t>N</a:t>
            </a:r>
            <a:r>
              <a:rPr lang="en-US" sz="3600" baseline="-25000" dirty="0" smtClean="0"/>
              <a:t>R</a:t>
            </a:r>
            <a:r>
              <a:rPr lang="en-US" sz="3600" dirty="0" smtClean="0"/>
              <a:t> = number of pages of relation R</a:t>
            </a:r>
          </a:p>
          <a:p>
            <a:pPr lvl="2"/>
            <a:r>
              <a:rPr lang="en-US" sz="3600" dirty="0" smtClean="0"/>
              <a:t>N</a:t>
            </a:r>
            <a:r>
              <a:rPr lang="en-US" sz="3600" baseline="-25000" dirty="0" smtClean="0"/>
              <a:t>T</a:t>
            </a:r>
            <a:r>
              <a:rPr lang="en-US" sz="3600" dirty="0" smtClean="0"/>
              <a:t> = number of pages storing the results of the first pass, i.e. containing </a:t>
            </a:r>
            <a:r>
              <a:rPr lang="en-US" sz="3600" i="1" dirty="0" smtClean="0"/>
              <a:t>a</a:t>
            </a:r>
            <a:r>
              <a:rPr lang="en-US" sz="3600" dirty="0" smtClean="0"/>
              <a:t> and </a:t>
            </a:r>
            <a:r>
              <a:rPr lang="en-US" sz="3600" i="1" dirty="0" smtClean="0"/>
              <a:t>b</a:t>
            </a:r>
            <a:r>
              <a:rPr lang="en-US" sz="3600" dirty="0" smtClean="0"/>
              <a:t> only</a:t>
            </a:r>
          </a:p>
          <a:p>
            <a:pPr lvl="2"/>
            <a:r>
              <a:rPr lang="en-US" sz="3600" dirty="0" err="1" smtClean="0"/>
              <a:t>EMrgCost</a:t>
            </a:r>
            <a:r>
              <a:rPr lang="en-US" sz="3600" dirty="0" smtClean="0"/>
              <a:t>(N</a:t>
            </a:r>
            <a:r>
              <a:rPr lang="en-US" sz="3600" baseline="-25000" dirty="0" smtClean="0"/>
              <a:t>T</a:t>
            </a:r>
            <a:r>
              <a:rPr lang="en-US" sz="3600" dirty="0" smtClean="0"/>
              <a:t>) = cost of merging (second and later </a:t>
            </a:r>
            <a:r>
              <a:rPr lang="en-US" sz="3600" dirty="0"/>
              <a:t>passes </a:t>
            </a:r>
            <a:r>
              <a:rPr lang="en-US" sz="3600" dirty="0" smtClean="0"/>
              <a:t>of external merge-sort) N</a:t>
            </a:r>
            <a:r>
              <a:rPr lang="en-US" sz="3600" baseline="-25000" dirty="0" smtClean="0"/>
              <a:t>T</a:t>
            </a:r>
            <a:r>
              <a:rPr lang="en-US" sz="3600" dirty="0" smtClean="0"/>
              <a:t> pages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Sorting-based Deduplication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77655" y="5934670"/>
            <a:ext cx="3657600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</a:t>
            </a:r>
            <a:r>
              <a:rPr lang="en-US" dirty="0" err="1" smtClean="0">
                <a:latin typeface="Linux Libertine" charset="0"/>
                <a:ea typeface="Linux Libertine" charset="0"/>
                <a:cs typeface="Linux Libertine" charset="0"/>
              </a:rPr>
              <a:t>params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 would this depend on?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85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Sorting-based </a:t>
            </a:r>
            <a:r>
              <a:rPr lang="en-US" sz="4800" dirty="0" smtClean="0"/>
              <a:t>Deduplication: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4191122" y="1257876"/>
            <a:ext cx="4803689" cy="342201"/>
            <a:chOff x="6682074" y="1362980"/>
            <a:chExt cx="4803689" cy="34220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0530373" y="1396762"/>
              <a:ext cx="955390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Input file</a:t>
              </a:r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7217261" y="1399937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9" name="Freeform 50"/>
            <p:cNvSpPr>
              <a:spLocks/>
            </p:cNvSpPr>
            <p:nvPr/>
          </p:nvSpPr>
          <p:spPr bwMode="auto">
            <a:xfrm>
              <a:off x="7693511" y="1399937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8116580" y="1399937"/>
              <a:ext cx="425450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8646011" y="1399937"/>
              <a:ext cx="425309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9122261" y="1399937"/>
              <a:ext cx="434470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2"/>
                </a:cxn>
                <a:cxn ang="0">
                  <a:pos x="0" y="162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9598511" y="1399937"/>
              <a:ext cx="317500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2"/>
                </a:cxn>
                <a:cxn ang="0">
                  <a:pos x="0" y="162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10073173" y="1399937"/>
              <a:ext cx="319088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6742598" y="1399937"/>
              <a:ext cx="317500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2"/>
                </a:cxn>
                <a:cxn ang="0">
                  <a:pos x="0" y="162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6682074" y="1364064"/>
              <a:ext cx="461665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1400" b="1" baseline="-2500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1-3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7148205" y="1368399"/>
              <a:ext cx="461665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1400" b="1" baseline="-25000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4-6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7628347" y="1362980"/>
              <a:ext cx="461665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1400" b="1" baseline="-2500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7-9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8046878" y="1373765"/>
              <a:ext cx="58349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1400" b="1" baseline="-25000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10-12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8566918" y="1373765"/>
              <a:ext cx="58349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1400" b="1" baseline="-2500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13-15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9052037" y="1381300"/>
              <a:ext cx="58349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1400" b="1" baseline="-2500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16-18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9542850" y="1381299"/>
              <a:ext cx="418384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1400" b="1" baseline="-2500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19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208643" y="1777210"/>
            <a:ext cx="3692666" cy="335629"/>
            <a:chOff x="6699595" y="1882314"/>
            <a:chExt cx="3692666" cy="335629"/>
          </a:xfrm>
        </p:grpSpPr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6742598" y="1914287"/>
              <a:ext cx="317500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1"/>
                </a:cxn>
                <a:cxn ang="0">
                  <a:pos x="0" y="161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7217261" y="191428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7693511" y="191428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8169761" y="191428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8646011" y="191428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9122261" y="1914287"/>
              <a:ext cx="317500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1"/>
                </a:cxn>
                <a:cxn ang="0">
                  <a:pos x="0" y="161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9598511" y="1914287"/>
              <a:ext cx="317500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1"/>
                </a:cxn>
                <a:cxn ang="0">
                  <a:pos x="0" y="161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10073173" y="1914287"/>
              <a:ext cx="319088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6699595" y="1896602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3,4</a:t>
              </a:r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8604595" y="18950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5,6</a:t>
              </a:r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7175845" y="18950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2,6</a:t>
              </a:r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7652095" y="18950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4,9</a:t>
              </a:r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8137870" y="18950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7,8</a:t>
              </a:r>
            </a:p>
          </p:txBody>
        </p:sp>
        <p:sp>
          <p:nvSpPr>
            <p:cNvPr id="68" name="Rectangle 69"/>
            <p:cNvSpPr>
              <a:spLocks noChangeArrowheads="1"/>
            </p:cNvSpPr>
            <p:nvPr/>
          </p:nvSpPr>
          <p:spPr bwMode="auto">
            <a:xfrm>
              <a:off x="9071320" y="18823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1,3</a:t>
              </a:r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9608036" y="1909524"/>
              <a:ext cx="27892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429400" y="2287020"/>
            <a:ext cx="3233784" cy="575119"/>
            <a:chOff x="6920352" y="2392124"/>
            <a:chExt cx="3233784" cy="575119"/>
          </a:xfrm>
        </p:grpSpPr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6979136" y="242863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6979136" y="2684224"/>
              <a:ext cx="319087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7931636" y="242863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7931636" y="2684224"/>
              <a:ext cx="319087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8884136" y="242863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8884136" y="2684224"/>
              <a:ext cx="319087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9836636" y="2428637"/>
              <a:ext cx="317500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1"/>
                </a:cxn>
                <a:cxn ang="0">
                  <a:pos x="0" y="161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9836636" y="2684224"/>
              <a:ext cx="317500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2"/>
                </a:cxn>
                <a:cxn ang="0">
                  <a:pos x="0" y="162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6920352" y="2411346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2,3</a:t>
              </a:r>
            </a:p>
          </p:txBody>
        </p:sp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6929877" y="2657409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4,6</a:t>
              </a:r>
            </a:p>
          </p:txBody>
        </p:sp>
        <p:sp>
          <p:nvSpPr>
            <p:cNvPr id="72" name="Rectangle 73"/>
            <p:cNvSpPr>
              <a:spLocks noChangeArrowheads="1"/>
            </p:cNvSpPr>
            <p:nvPr/>
          </p:nvSpPr>
          <p:spPr bwMode="auto">
            <a:xfrm>
              <a:off x="7882423" y="239212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4,7</a:t>
              </a:r>
            </a:p>
          </p:txBody>
        </p:sp>
        <p:sp>
          <p:nvSpPr>
            <p:cNvPr id="73" name="Rectangle 74"/>
            <p:cNvSpPr>
              <a:spLocks noChangeArrowheads="1"/>
            </p:cNvSpPr>
            <p:nvPr/>
          </p:nvSpPr>
          <p:spPr bwMode="auto">
            <a:xfrm>
              <a:off x="7872898" y="265882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8,9</a:t>
              </a:r>
            </a:p>
          </p:txBody>
        </p:sp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8838931" y="2404677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1,3</a:t>
              </a:r>
            </a:p>
          </p:txBody>
        </p:sp>
        <p:sp>
          <p:nvSpPr>
            <p:cNvPr id="75" name="Rectangle 76"/>
            <p:cNvSpPr>
              <a:spLocks noChangeArrowheads="1"/>
            </p:cNvSpPr>
            <p:nvPr/>
          </p:nvSpPr>
          <p:spPr bwMode="auto">
            <a:xfrm>
              <a:off x="8844448" y="265882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5,6</a:t>
              </a:r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9846161" y="2658824"/>
              <a:ext cx="27892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869309" y="4376170"/>
            <a:ext cx="415178" cy="1587945"/>
            <a:chOff x="8360261" y="4481274"/>
            <a:chExt cx="415178" cy="1587945"/>
          </a:xfrm>
        </p:grpSpPr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8407886" y="4481274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8407886" y="4736862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8407886" y="4994037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8407886" y="5251212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5" name="Freeform 46"/>
            <p:cNvSpPr>
              <a:spLocks/>
            </p:cNvSpPr>
            <p:nvPr/>
          </p:nvSpPr>
          <p:spPr bwMode="auto">
            <a:xfrm>
              <a:off x="8407886" y="550838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8407886" y="5769195"/>
              <a:ext cx="319087" cy="253234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8420586" y="5760800"/>
              <a:ext cx="27892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9</a:t>
              </a:r>
            </a:p>
          </p:txBody>
        </p:sp>
        <p:sp>
          <p:nvSpPr>
            <p:cNvPr id="84" name="Rectangle 85"/>
            <p:cNvSpPr>
              <a:spLocks noChangeArrowheads="1"/>
            </p:cNvSpPr>
            <p:nvPr/>
          </p:nvSpPr>
          <p:spPr bwMode="auto">
            <a:xfrm>
              <a:off x="8360261" y="4709756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1,2</a:t>
              </a:r>
            </a:p>
          </p:txBody>
        </p:sp>
        <p:sp>
          <p:nvSpPr>
            <p:cNvPr id="86" name="Rectangle 87"/>
            <p:cNvSpPr>
              <a:spLocks noChangeArrowheads="1"/>
            </p:cNvSpPr>
            <p:nvPr/>
          </p:nvSpPr>
          <p:spPr bwMode="auto">
            <a:xfrm>
              <a:off x="8360261" y="4971253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3,4</a:t>
              </a:r>
            </a:p>
          </p:txBody>
        </p:sp>
        <p:sp>
          <p:nvSpPr>
            <p:cNvPr id="87" name="Rectangle 88"/>
            <p:cNvSpPr>
              <a:spLocks noChangeArrowheads="1"/>
            </p:cNvSpPr>
            <p:nvPr/>
          </p:nvSpPr>
          <p:spPr bwMode="auto">
            <a:xfrm>
              <a:off x="8360261" y="5239475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5,6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9" name="Rectangle 90"/>
            <p:cNvSpPr>
              <a:spLocks noChangeArrowheads="1"/>
            </p:cNvSpPr>
            <p:nvPr/>
          </p:nvSpPr>
          <p:spPr bwMode="auto">
            <a:xfrm>
              <a:off x="8360261" y="5503625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7,8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915221" y="3091883"/>
            <a:ext cx="2321765" cy="1064069"/>
            <a:chOff x="7406173" y="3196987"/>
            <a:chExt cx="2321765" cy="1064069"/>
          </a:xfrm>
        </p:grpSpPr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7455386" y="3454162"/>
              <a:ext cx="320675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7455386" y="3711337"/>
              <a:ext cx="320675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1"/>
                </a:cxn>
                <a:cxn ang="0">
                  <a:pos x="0" y="161"/>
                </a:cxn>
              </a:cxnLst>
              <a:rect l="0" t="0" r="r" b="b"/>
              <a:pathLst>
                <a:path w="202" h="162">
                  <a:moveTo>
                    <a:pt x="0" y="161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7455386" y="3966924"/>
              <a:ext cx="320675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9358798" y="3196987"/>
              <a:ext cx="320675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9358798" y="3454162"/>
              <a:ext cx="320675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9358798" y="3711337"/>
              <a:ext cx="320675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1"/>
                </a:cxn>
                <a:cxn ang="0">
                  <a:pos x="0" y="161"/>
                </a:cxn>
              </a:cxnLst>
              <a:rect l="0" t="0" r="r" b="b"/>
              <a:pathLst>
                <a:path w="202" h="162">
                  <a:moveTo>
                    <a:pt x="0" y="161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9358798" y="3966924"/>
              <a:ext cx="320675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7406173" y="3203337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2,3</a:t>
              </a:r>
            </a:p>
          </p:txBody>
        </p:sp>
        <p:sp>
          <p:nvSpPr>
            <p:cNvPr id="78" name="Rectangle 79"/>
            <p:cNvSpPr>
              <a:spLocks noChangeArrowheads="1"/>
            </p:cNvSpPr>
            <p:nvPr/>
          </p:nvSpPr>
          <p:spPr bwMode="auto">
            <a:xfrm>
              <a:off x="7406173" y="3436476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4,6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9" name="Rectangle 80"/>
            <p:cNvSpPr>
              <a:spLocks noChangeArrowheads="1"/>
            </p:cNvSpPr>
            <p:nvPr/>
          </p:nvSpPr>
          <p:spPr bwMode="auto">
            <a:xfrm>
              <a:off x="7415698" y="3682539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7,8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0" name="Rectangle 81"/>
            <p:cNvSpPr>
              <a:spLocks noChangeArrowheads="1"/>
            </p:cNvSpPr>
            <p:nvPr/>
          </p:nvSpPr>
          <p:spPr bwMode="auto">
            <a:xfrm>
              <a:off x="7437747" y="3948507"/>
              <a:ext cx="323807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sz="1400" b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9</a:t>
              </a:r>
              <a:endParaRPr lang="en-US" sz="1400" b="1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1" name="Rectangle 82"/>
            <p:cNvSpPr>
              <a:spLocks noChangeArrowheads="1"/>
            </p:cNvSpPr>
            <p:nvPr/>
          </p:nvSpPr>
          <p:spPr bwMode="auto">
            <a:xfrm>
              <a:off x="9312760" y="3436476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1,2</a:t>
              </a:r>
            </a:p>
          </p:txBody>
        </p:sp>
        <p:sp>
          <p:nvSpPr>
            <p:cNvPr id="82" name="Rectangle 83"/>
            <p:cNvSpPr>
              <a:spLocks noChangeArrowheads="1"/>
            </p:cNvSpPr>
            <p:nvPr/>
          </p:nvSpPr>
          <p:spPr bwMode="auto">
            <a:xfrm>
              <a:off x="9312760" y="3682539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3,5</a:t>
              </a:r>
            </a:p>
          </p:txBody>
        </p:sp>
        <p:sp>
          <p:nvSpPr>
            <p:cNvPr id="83" name="Rectangle 84"/>
            <p:cNvSpPr>
              <a:spLocks noChangeArrowheads="1"/>
            </p:cNvSpPr>
            <p:nvPr/>
          </p:nvSpPr>
          <p:spPr bwMode="auto">
            <a:xfrm>
              <a:off x="9393723" y="3952637"/>
              <a:ext cx="27892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6</a:t>
              </a:r>
            </a:p>
          </p:txBody>
        </p:sp>
        <p:sp>
          <p:nvSpPr>
            <p:cNvPr id="90" name="Freeform 91"/>
            <p:cNvSpPr>
              <a:spLocks/>
            </p:cNvSpPr>
            <p:nvPr/>
          </p:nvSpPr>
          <p:spPr bwMode="auto">
            <a:xfrm>
              <a:off x="7455386" y="3204924"/>
              <a:ext cx="320675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434050" y="1566295"/>
            <a:ext cx="4524409" cy="308419"/>
            <a:chOff x="5925002" y="1671399"/>
            <a:chExt cx="4524409" cy="308419"/>
          </a:xfrm>
        </p:grpSpPr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5925002" y="1671399"/>
              <a:ext cx="67967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latin typeface="Linux Libertine" charset="0"/>
                  <a:ea typeface="Linux Libertine" charset="0"/>
                  <a:cs typeface="Linux Libertine" charset="0"/>
                </a:rPr>
                <a:t>Pass </a:t>
              </a:r>
              <a:r>
                <a:rPr lang="en-US" sz="1400" b="1" dirty="0">
                  <a:latin typeface="Linux Libertine" charset="0"/>
                  <a:ea typeface="Linux Libertine" charset="0"/>
                  <a:cs typeface="Linux Libertine" charset="0"/>
                </a:rPr>
                <a:t>0</a:t>
              </a:r>
            </a:p>
          </p:txBody>
        </p:sp>
        <p:sp>
          <p:nvSpPr>
            <p:cNvPr id="91" name="Line 92"/>
            <p:cNvSpPr>
              <a:spLocks noChangeShapeType="1"/>
            </p:cNvSpPr>
            <p:nvPr/>
          </p:nvSpPr>
          <p:spPr bwMode="auto">
            <a:xfrm>
              <a:off x="6634648" y="1823799"/>
              <a:ext cx="3814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Line 96"/>
            <p:cNvSpPr>
              <a:spLocks noChangeShapeType="1"/>
            </p:cNvSpPr>
            <p:nvPr/>
          </p:nvSpPr>
          <p:spPr bwMode="auto">
            <a:xfrm>
              <a:off x="6917223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Line 97"/>
            <p:cNvSpPr>
              <a:spLocks noChangeShapeType="1"/>
            </p:cNvSpPr>
            <p:nvPr/>
          </p:nvSpPr>
          <p:spPr bwMode="auto">
            <a:xfrm>
              <a:off x="7341086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Line 98"/>
            <p:cNvSpPr>
              <a:spLocks noChangeShapeType="1"/>
            </p:cNvSpPr>
            <p:nvPr/>
          </p:nvSpPr>
          <p:spPr bwMode="auto">
            <a:xfrm>
              <a:off x="7836386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Line 99"/>
            <p:cNvSpPr>
              <a:spLocks noChangeShapeType="1"/>
            </p:cNvSpPr>
            <p:nvPr/>
          </p:nvSpPr>
          <p:spPr bwMode="auto">
            <a:xfrm>
              <a:off x="8330098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Line 100"/>
            <p:cNvSpPr>
              <a:spLocks noChangeShapeType="1"/>
            </p:cNvSpPr>
            <p:nvPr/>
          </p:nvSpPr>
          <p:spPr bwMode="auto">
            <a:xfrm>
              <a:off x="8825398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0" name="Line 101"/>
            <p:cNvSpPr>
              <a:spLocks noChangeShapeType="1"/>
            </p:cNvSpPr>
            <p:nvPr/>
          </p:nvSpPr>
          <p:spPr bwMode="auto">
            <a:xfrm>
              <a:off x="9249261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1" name="Line 102"/>
            <p:cNvSpPr>
              <a:spLocks noChangeShapeType="1"/>
            </p:cNvSpPr>
            <p:nvPr/>
          </p:nvSpPr>
          <p:spPr bwMode="auto">
            <a:xfrm>
              <a:off x="9742973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2" name="Line 103"/>
            <p:cNvSpPr>
              <a:spLocks noChangeShapeType="1"/>
            </p:cNvSpPr>
            <p:nvPr/>
          </p:nvSpPr>
          <p:spPr bwMode="auto">
            <a:xfrm>
              <a:off x="10238273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434057" y="2020615"/>
            <a:ext cx="4524402" cy="308419"/>
            <a:chOff x="5925009" y="2125719"/>
            <a:chExt cx="4524402" cy="308419"/>
          </a:xfrm>
        </p:grpSpPr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5925009" y="2125719"/>
              <a:ext cx="67967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latin typeface="Linux Libertine" charset="0"/>
                  <a:ea typeface="Linux Libertine" charset="0"/>
                  <a:cs typeface="Linux Libertine" charset="0"/>
                </a:rPr>
                <a:t>Pass </a:t>
              </a:r>
              <a:r>
                <a:rPr lang="en-US" sz="1400" b="1" dirty="0">
                  <a:latin typeface="Linux Libertine" charset="0"/>
                  <a:ea typeface="Linux Libertine" charset="0"/>
                  <a:cs typeface="Linux Libertine" charset="0"/>
                </a:rPr>
                <a:t>1</a:t>
              </a:r>
            </a:p>
          </p:txBody>
        </p:sp>
        <p:sp>
          <p:nvSpPr>
            <p:cNvPr id="92" name="Line 93"/>
            <p:cNvSpPr>
              <a:spLocks noChangeShapeType="1"/>
            </p:cNvSpPr>
            <p:nvPr/>
          </p:nvSpPr>
          <p:spPr bwMode="auto">
            <a:xfrm>
              <a:off x="6634648" y="2280999"/>
              <a:ext cx="3814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3" name="Line 104"/>
            <p:cNvSpPr>
              <a:spLocks noChangeShapeType="1"/>
            </p:cNvSpPr>
            <p:nvPr/>
          </p:nvSpPr>
          <p:spPr bwMode="auto">
            <a:xfrm>
              <a:off x="6847373" y="2204799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4" name="Line 105"/>
            <p:cNvSpPr>
              <a:spLocks noChangeShapeType="1"/>
            </p:cNvSpPr>
            <p:nvPr/>
          </p:nvSpPr>
          <p:spPr bwMode="auto">
            <a:xfrm flipH="1">
              <a:off x="7129948" y="2204799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5" name="Line 106"/>
            <p:cNvSpPr>
              <a:spLocks noChangeShapeType="1"/>
            </p:cNvSpPr>
            <p:nvPr/>
          </p:nvSpPr>
          <p:spPr bwMode="auto">
            <a:xfrm>
              <a:off x="7836386" y="2204799"/>
              <a:ext cx="211137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6" name="Line 107"/>
            <p:cNvSpPr>
              <a:spLocks noChangeShapeType="1"/>
            </p:cNvSpPr>
            <p:nvPr/>
          </p:nvSpPr>
          <p:spPr bwMode="auto">
            <a:xfrm flipH="1">
              <a:off x="8118961" y="2204799"/>
              <a:ext cx="211137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7" name="Line 108"/>
            <p:cNvSpPr>
              <a:spLocks noChangeShapeType="1"/>
            </p:cNvSpPr>
            <p:nvPr/>
          </p:nvSpPr>
          <p:spPr bwMode="auto">
            <a:xfrm>
              <a:off x="8825398" y="2204799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8" name="Line 109"/>
            <p:cNvSpPr>
              <a:spLocks noChangeShapeType="1"/>
            </p:cNvSpPr>
            <p:nvPr/>
          </p:nvSpPr>
          <p:spPr bwMode="auto">
            <a:xfrm flipH="1">
              <a:off x="9107973" y="2204799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9" name="Line 110"/>
            <p:cNvSpPr>
              <a:spLocks noChangeShapeType="1"/>
            </p:cNvSpPr>
            <p:nvPr/>
          </p:nvSpPr>
          <p:spPr bwMode="auto">
            <a:xfrm>
              <a:off x="9742973" y="2204799"/>
              <a:ext cx="212725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0" name="Line 111"/>
            <p:cNvSpPr>
              <a:spLocks noChangeShapeType="1"/>
            </p:cNvSpPr>
            <p:nvPr/>
          </p:nvSpPr>
          <p:spPr bwMode="auto">
            <a:xfrm flipH="1">
              <a:off x="10025548" y="2204799"/>
              <a:ext cx="212725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450653" y="2771050"/>
            <a:ext cx="4579243" cy="319245"/>
            <a:chOff x="5941605" y="2876154"/>
            <a:chExt cx="4579243" cy="319245"/>
          </a:xfrm>
        </p:grpSpPr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5941605" y="2876154"/>
              <a:ext cx="67967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latin typeface="Linux Libertine" charset="0"/>
                  <a:ea typeface="Linux Libertine" charset="0"/>
                  <a:cs typeface="Linux Libertine" charset="0"/>
                </a:rPr>
                <a:t>Pass </a:t>
              </a:r>
              <a:r>
                <a:rPr lang="en-US" sz="1400" b="1" dirty="0"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</a:p>
          </p:txBody>
        </p:sp>
        <p:sp>
          <p:nvSpPr>
            <p:cNvPr id="93" name="Line 94"/>
            <p:cNvSpPr>
              <a:spLocks noChangeShapeType="1"/>
            </p:cNvSpPr>
            <p:nvPr/>
          </p:nvSpPr>
          <p:spPr bwMode="auto">
            <a:xfrm>
              <a:off x="6706086" y="3042999"/>
              <a:ext cx="3814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1" name="Line 112"/>
            <p:cNvSpPr>
              <a:spLocks noChangeShapeType="1"/>
            </p:cNvSpPr>
            <p:nvPr/>
          </p:nvSpPr>
          <p:spPr bwMode="auto">
            <a:xfrm>
              <a:off x="7129948" y="2966799"/>
              <a:ext cx="423863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2" name="Line 113"/>
            <p:cNvSpPr>
              <a:spLocks noChangeShapeType="1"/>
            </p:cNvSpPr>
            <p:nvPr/>
          </p:nvSpPr>
          <p:spPr bwMode="auto">
            <a:xfrm flipH="1">
              <a:off x="7695098" y="2966799"/>
              <a:ext cx="352425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3" name="Line 114"/>
            <p:cNvSpPr>
              <a:spLocks noChangeShapeType="1"/>
            </p:cNvSpPr>
            <p:nvPr/>
          </p:nvSpPr>
          <p:spPr bwMode="auto">
            <a:xfrm>
              <a:off x="9036536" y="2966799"/>
              <a:ext cx="423862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4" name="Line 115"/>
            <p:cNvSpPr>
              <a:spLocks noChangeShapeType="1"/>
            </p:cNvSpPr>
            <p:nvPr/>
          </p:nvSpPr>
          <p:spPr bwMode="auto">
            <a:xfrm flipH="1">
              <a:off x="9601686" y="2966799"/>
              <a:ext cx="354012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450672" y="4067751"/>
            <a:ext cx="4579224" cy="317944"/>
            <a:chOff x="5941624" y="4172855"/>
            <a:chExt cx="4579224" cy="317944"/>
          </a:xfrm>
        </p:grpSpPr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5941624" y="4172855"/>
              <a:ext cx="67967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latin typeface="Linux Libertine" charset="0"/>
                  <a:ea typeface="Linux Libertine" charset="0"/>
                  <a:cs typeface="Linux Libertine" charset="0"/>
                </a:rPr>
                <a:t>Pass </a:t>
              </a:r>
              <a:r>
                <a:rPr lang="en-US" sz="1400" b="1" dirty="0">
                  <a:latin typeface="Linux Libertine" charset="0"/>
                  <a:ea typeface="Linux Libertine" charset="0"/>
                  <a:cs typeface="Linux Libertine" charset="0"/>
                </a:rPr>
                <a:t>3</a:t>
              </a:r>
            </a:p>
          </p:txBody>
        </p:sp>
        <p:sp>
          <p:nvSpPr>
            <p:cNvPr id="94" name="Line 95"/>
            <p:cNvSpPr>
              <a:spLocks noChangeShapeType="1"/>
            </p:cNvSpPr>
            <p:nvPr/>
          </p:nvSpPr>
          <p:spPr bwMode="auto">
            <a:xfrm>
              <a:off x="6706086" y="4338399"/>
              <a:ext cx="3814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5" name="Line 116"/>
            <p:cNvSpPr>
              <a:spLocks noChangeShapeType="1"/>
            </p:cNvSpPr>
            <p:nvPr/>
          </p:nvSpPr>
          <p:spPr bwMode="auto">
            <a:xfrm>
              <a:off x="7623661" y="4262199"/>
              <a:ext cx="847725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6" name="Line 117"/>
            <p:cNvSpPr>
              <a:spLocks noChangeShapeType="1"/>
            </p:cNvSpPr>
            <p:nvPr/>
          </p:nvSpPr>
          <p:spPr bwMode="auto">
            <a:xfrm flipH="1">
              <a:off x="8612673" y="4262199"/>
              <a:ext cx="919163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19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Create a hash table on R(</a:t>
            </a:r>
            <a:r>
              <a:rPr lang="en-US" sz="4000" i="1" dirty="0" smtClean="0"/>
              <a:t>a</a:t>
            </a:r>
            <a:r>
              <a:rPr lang="en-US" sz="4000" dirty="0" smtClean="0"/>
              <a:t>, </a:t>
            </a:r>
            <a:r>
              <a:rPr lang="en-US" sz="4000" i="1" dirty="0" smtClean="0"/>
              <a:t>b</a:t>
            </a:r>
            <a:r>
              <a:rPr lang="en-US" sz="4000" dirty="0" smtClean="0"/>
              <a:t>)</a:t>
            </a:r>
          </a:p>
          <a:p>
            <a:pPr lvl="1"/>
            <a:r>
              <a:rPr lang="en-US" sz="3600" dirty="0" smtClean="0"/>
              <a:t>If the hash table fits entirely in memory, done!</a:t>
            </a:r>
          </a:p>
          <a:p>
            <a:pPr lvl="2"/>
            <a:r>
              <a:rPr lang="en-US" sz="3200" dirty="0" smtClean="0"/>
              <a:t>Cost = N</a:t>
            </a:r>
            <a:r>
              <a:rPr lang="en-US" sz="3200" baseline="-25000" dirty="0" smtClean="0"/>
              <a:t>R</a:t>
            </a:r>
          </a:p>
          <a:p>
            <a:pPr lvl="1"/>
            <a:r>
              <a:rPr lang="en-US" sz="3600" dirty="0" smtClean="0"/>
              <a:t>Else, use a 2-phase algorithm</a:t>
            </a:r>
          </a:p>
          <a:p>
            <a:pPr lvl="2"/>
            <a:r>
              <a:rPr lang="en-US" sz="3200" i="1" dirty="0" smtClean="0"/>
              <a:t>Partitioning</a:t>
            </a:r>
            <a:r>
              <a:rPr lang="en-US" sz="3200" dirty="0" smtClean="0"/>
              <a:t>: project out attributes and split the input into B-1 partitions using a hash function </a:t>
            </a:r>
            <a:r>
              <a:rPr lang="en-US" sz="3200" b="1" dirty="0" smtClean="0"/>
              <a:t>h</a:t>
            </a:r>
            <a:r>
              <a:rPr lang="en-US" sz="3200" b="1" baseline="-25000" dirty="0" smtClean="0"/>
              <a:t>1</a:t>
            </a:r>
          </a:p>
          <a:p>
            <a:pPr lvl="2"/>
            <a:r>
              <a:rPr lang="en-US" sz="3200" i="1" dirty="0" smtClean="0"/>
              <a:t>Deduplication</a:t>
            </a:r>
            <a:r>
              <a:rPr lang="en-US" sz="3200" dirty="0" smtClean="0"/>
              <a:t>: read </a:t>
            </a:r>
            <a:r>
              <a:rPr lang="en-US" sz="3200" dirty="0"/>
              <a:t>each partition into memory and use an in-memory hash table (with a different hash </a:t>
            </a:r>
            <a:r>
              <a:rPr lang="en-US" sz="3200" dirty="0" smtClean="0"/>
              <a:t>function </a:t>
            </a:r>
            <a:r>
              <a:rPr lang="en-US" sz="3200" b="1" dirty="0" smtClean="0"/>
              <a:t>h</a:t>
            </a:r>
            <a:r>
              <a:rPr lang="en-US" sz="3200" b="1" baseline="-25000" dirty="0" smtClean="0"/>
              <a:t>2</a:t>
            </a:r>
            <a:r>
              <a:rPr lang="en-US" sz="3200" dirty="0" smtClean="0"/>
              <a:t>) </a:t>
            </a:r>
            <a:r>
              <a:rPr lang="en-US" sz="3200" dirty="0"/>
              <a:t>to remove duplicates</a:t>
            </a:r>
          </a:p>
          <a:p>
            <a:pPr lvl="2"/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Hashing-based Deduplication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/>
          <p:cNvGrpSpPr/>
          <p:nvPr/>
        </p:nvGrpSpPr>
        <p:grpSpPr>
          <a:xfrm>
            <a:off x="5696442" y="2615559"/>
            <a:ext cx="1061245" cy="2075373"/>
            <a:chOff x="5696442" y="2615559"/>
            <a:chExt cx="1061245" cy="2075373"/>
          </a:xfrm>
        </p:grpSpPr>
        <p:sp>
          <p:nvSpPr>
            <p:cNvPr id="114" name="Can 113"/>
            <p:cNvSpPr/>
            <p:nvPr/>
          </p:nvSpPr>
          <p:spPr>
            <a:xfrm>
              <a:off x="5696442" y="2615559"/>
              <a:ext cx="1061245" cy="2075373"/>
            </a:xfrm>
            <a:prstGeom prst="can">
              <a:avLst>
                <a:gd name="adj" fmla="val 1536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75"/>
            <p:cNvSpPr>
              <a:spLocks/>
            </p:cNvSpPr>
            <p:nvPr/>
          </p:nvSpPr>
          <p:spPr bwMode="auto">
            <a:xfrm>
              <a:off x="5814528" y="2969981"/>
              <a:ext cx="250825" cy="269875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7" y="0"/>
                </a:cxn>
                <a:cxn ang="0">
                  <a:pos x="157" y="169"/>
                </a:cxn>
                <a:cxn ang="0">
                  <a:pos x="0" y="16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8" name="Freeform 76"/>
            <p:cNvSpPr>
              <a:spLocks/>
            </p:cNvSpPr>
            <p:nvPr/>
          </p:nvSpPr>
          <p:spPr bwMode="auto">
            <a:xfrm>
              <a:off x="6105040" y="2969981"/>
              <a:ext cx="249238" cy="269875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6" y="0"/>
                </a:cxn>
                <a:cxn ang="0">
                  <a:pos x="156" y="169"/>
                </a:cxn>
                <a:cxn ang="0">
                  <a:pos x="0" y="16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5813422" y="3474189"/>
              <a:ext cx="250825" cy="269875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7" y="0"/>
                </a:cxn>
                <a:cxn ang="0">
                  <a:pos x="157" y="169"/>
                </a:cxn>
                <a:cxn ang="0">
                  <a:pos x="0" y="16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Freeform 78"/>
            <p:cNvSpPr>
              <a:spLocks/>
            </p:cNvSpPr>
            <p:nvPr/>
          </p:nvSpPr>
          <p:spPr bwMode="auto">
            <a:xfrm>
              <a:off x="6113459" y="3474189"/>
              <a:ext cx="249238" cy="269875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6" y="0"/>
                </a:cxn>
                <a:cxn ang="0">
                  <a:pos x="156" y="169"/>
                </a:cxn>
                <a:cxn ang="0">
                  <a:pos x="0" y="16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2" name="Freeform 80"/>
            <p:cNvSpPr>
              <a:spLocks/>
            </p:cNvSpPr>
            <p:nvPr/>
          </p:nvSpPr>
          <p:spPr bwMode="auto">
            <a:xfrm>
              <a:off x="6413497" y="3474189"/>
              <a:ext cx="249238" cy="269875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6" y="0"/>
                </a:cxn>
                <a:cxn ang="0">
                  <a:pos x="156" y="169"/>
                </a:cxn>
                <a:cxn ang="0">
                  <a:pos x="0" y="16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4" name="Freeform 82"/>
            <p:cNvSpPr>
              <a:spLocks/>
            </p:cNvSpPr>
            <p:nvPr/>
          </p:nvSpPr>
          <p:spPr bwMode="auto">
            <a:xfrm>
              <a:off x="5813422" y="4309214"/>
              <a:ext cx="250825" cy="269875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7" y="0"/>
                </a:cxn>
                <a:cxn ang="0">
                  <a:pos x="157" y="169"/>
                </a:cxn>
                <a:cxn ang="0">
                  <a:pos x="0" y="16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6" name="Rectangle 100"/>
            <p:cNvSpPr>
              <a:spLocks noChangeArrowheads="1"/>
            </p:cNvSpPr>
            <p:nvPr/>
          </p:nvSpPr>
          <p:spPr bwMode="auto">
            <a:xfrm>
              <a:off x="5902320" y="3657368"/>
              <a:ext cx="685800" cy="582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3200" b="1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 .</a:t>
              </a:r>
            </a:p>
          </p:txBody>
        </p:sp>
      </p:grpSp>
      <p:sp>
        <p:nvSpPr>
          <p:cNvPr id="27" name="Freeform 30"/>
          <p:cNvSpPr>
            <a:spLocks/>
          </p:cNvSpPr>
          <p:nvPr/>
        </p:nvSpPr>
        <p:spPr bwMode="auto">
          <a:xfrm>
            <a:off x="7315201" y="2361352"/>
            <a:ext cx="2578098" cy="2288841"/>
          </a:xfrm>
          <a:custGeom>
            <a:avLst/>
            <a:gdLst/>
            <a:ahLst/>
            <a:cxnLst>
              <a:cxn ang="0">
                <a:pos x="0" y="1392"/>
              </a:cxn>
              <a:cxn ang="0">
                <a:pos x="0" y="0"/>
              </a:cxn>
              <a:cxn ang="0">
                <a:pos x="1525" y="0"/>
              </a:cxn>
              <a:cxn ang="0">
                <a:pos x="1525" y="1392"/>
              </a:cxn>
              <a:cxn ang="0">
                <a:pos x="0" y="1392"/>
              </a:cxn>
            </a:cxnLst>
            <a:rect l="0" t="0" r="r" b="b"/>
            <a:pathLst>
              <a:path w="1526" h="1393">
                <a:moveTo>
                  <a:pt x="0" y="1392"/>
                </a:moveTo>
                <a:lnTo>
                  <a:pt x="0" y="0"/>
                </a:lnTo>
                <a:lnTo>
                  <a:pt x="1525" y="0"/>
                </a:lnTo>
                <a:lnTo>
                  <a:pt x="1525" y="1392"/>
                </a:lnTo>
                <a:lnTo>
                  <a:pt x="0" y="1392"/>
                </a:lnTo>
              </a:path>
            </a:pathLst>
          </a:custGeom>
          <a:solidFill>
            <a:schemeClr val="bg1">
              <a:lumMod val="9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Hashing-based Deduplication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271590" y="3979699"/>
            <a:ext cx="1303243" cy="4129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50000"/>
              </a:lnSpc>
            </a:pPr>
            <a:r>
              <a: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</a:p>
          <a:p>
            <a:pPr algn="ctr" eaLnBrk="0" hangingPunct="0"/>
            <a:r>
              <a:rPr lang="en-US" sz="1400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for </a:t>
            </a:r>
            <a:r>
              <a: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partition </a:t>
            </a:r>
            <a:r>
              <a:rPr lang="en-US" sz="1400" b="1" dirty="0" err="1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i</a:t>
            </a:r>
            <a:endParaRPr lang="en-US" sz="1400" b="1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7512631" y="3485301"/>
            <a:ext cx="230187" cy="247650"/>
          </a:xfrm>
          <a:custGeom>
            <a:avLst/>
            <a:gdLst/>
            <a:ahLst/>
            <a:cxnLst>
              <a:cxn ang="0">
                <a:pos x="0" y="155"/>
              </a:cxn>
              <a:cxn ang="0">
                <a:pos x="0" y="0"/>
              </a:cxn>
              <a:cxn ang="0">
                <a:pos x="144" y="0"/>
              </a:cxn>
              <a:cxn ang="0">
                <a:pos x="144" y="155"/>
              </a:cxn>
              <a:cxn ang="0">
                <a:pos x="0" y="155"/>
              </a:cxn>
            </a:cxnLst>
            <a:rect l="0" t="0" r="r" b="b"/>
            <a:pathLst>
              <a:path w="145" h="156">
                <a:moveTo>
                  <a:pt x="0" y="155"/>
                </a:moveTo>
                <a:lnTo>
                  <a:pt x="0" y="0"/>
                </a:lnTo>
                <a:lnTo>
                  <a:pt x="144" y="0"/>
                </a:lnTo>
                <a:lnTo>
                  <a:pt x="144" y="155"/>
                </a:lnTo>
                <a:lnTo>
                  <a:pt x="0" y="155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7805891" y="4687039"/>
            <a:ext cx="1684758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B </a:t>
            </a:r>
            <a:r>
              <a:rPr lang="en-US" sz="1800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buffer pages</a:t>
            </a:r>
            <a:endParaRPr lang="en-US" sz="1800" b="1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3" name="Line 58"/>
          <p:cNvSpPr>
            <a:spLocks noChangeShapeType="1"/>
          </p:cNvSpPr>
          <p:nvPr/>
        </p:nvSpPr>
        <p:spPr bwMode="auto">
          <a:xfrm>
            <a:off x="6758147" y="3619560"/>
            <a:ext cx="758221" cy="14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062284" y="5045814"/>
            <a:ext cx="194786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Partitioning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480725" y="5050282"/>
            <a:ext cx="225974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Deduplication</a:t>
            </a:r>
          </a:p>
        </p:txBody>
      </p:sp>
      <p:sp>
        <p:nvSpPr>
          <p:cNvPr id="64" name="Freeform 69"/>
          <p:cNvSpPr>
            <a:spLocks/>
          </p:cNvSpPr>
          <p:nvPr/>
        </p:nvSpPr>
        <p:spPr bwMode="auto">
          <a:xfrm>
            <a:off x="2700334" y="2361352"/>
            <a:ext cx="2671763" cy="2289175"/>
          </a:xfrm>
          <a:custGeom>
            <a:avLst/>
            <a:gdLst/>
            <a:ahLst/>
            <a:cxnLst>
              <a:cxn ang="0">
                <a:pos x="0" y="1441"/>
              </a:cxn>
              <a:cxn ang="0">
                <a:pos x="0" y="0"/>
              </a:cxn>
              <a:cxn ang="0">
                <a:pos x="1682" y="0"/>
              </a:cxn>
              <a:cxn ang="0">
                <a:pos x="1682" y="1441"/>
              </a:cxn>
              <a:cxn ang="0">
                <a:pos x="0" y="1441"/>
              </a:cxn>
            </a:cxnLst>
            <a:rect l="0" t="0" r="r" b="b"/>
            <a:pathLst>
              <a:path w="1683" h="1442">
                <a:moveTo>
                  <a:pt x="0" y="1441"/>
                </a:moveTo>
                <a:lnTo>
                  <a:pt x="0" y="0"/>
                </a:lnTo>
                <a:lnTo>
                  <a:pt x="1682" y="0"/>
                </a:lnTo>
                <a:lnTo>
                  <a:pt x="1682" y="1441"/>
                </a:lnTo>
                <a:lnTo>
                  <a:pt x="0" y="1441"/>
                </a:lnTo>
              </a:path>
            </a:pathLst>
          </a:custGeom>
          <a:solidFill>
            <a:schemeClr val="bg1">
              <a:lumMod val="9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7" name="Rectangle 62"/>
          <p:cNvSpPr>
            <a:spLocks noChangeArrowheads="1"/>
          </p:cNvSpPr>
          <p:nvPr/>
        </p:nvSpPr>
        <p:spPr bwMode="auto">
          <a:xfrm>
            <a:off x="3221377" y="4687039"/>
            <a:ext cx="168433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B </a:t>
            </a:r>
            <a:r>
              <a:rPr lang="en-US" sz="1800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buffer pages</a:t>
            </a:r>
            <a:endParaRPr lang="en-US" sz="1800" b="1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5" name="Freeform 70"/>
          <p:cNvSpPr>
            <a:spLocks/>
          </p:cNvSpPr>
          <p:nvPr/>
        </p:nvSpPr>
        <p:spPr bwMode="auto">
          <a:xfrm>
            <a:off x="3077110" y="3680564"/>
            <a:ext cx="272750" cy="269875"/>
          </a:xfrm>
          <a:custGeom>
            <a:avLst/>
            <a:gdLst/>
            <a:ahLst/>
            <a:cxnLst>
              <a:cxn ang="0">
                <a:pos x="0" y="169"/>
              </a:cxn>
              <a:cxn ang="0">
                <a:pos x="0" y="0"/>
              </a:cxn>
              <a:cxn ang="0">
                <a:pos x="210" y="0"/>
              </a:cxn>
              <a:cxn ang="0">
                <a:pos x="210" y="169"/>
              </a:cxn>
              <a:cxn ang="0">
                <a:pos x="0" y="169"/>
              </a:cxn>
            </a:cxnLst>
            <a:rect l="0" t="0" r="r" b="b"/>
            <a:pathLst>
              <a:path w="211" h="170">
                <a:moveTo>
                  <a:pt x="0" y="169"/>
                </a:moveTo>
                <a:lnTo>
                  <a:pt x="0" y="0"/>
                </a:lnTo>
                <a:lnTo>
                  <a:pt x="210" y="0"/>
                </a:lnTo>
                <a:lnTo>
                  <a:pt x="210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6" name="Rectangle 84"/>
          <p:cNvSpPr>
            <a:spLocks noChangeArrowheads="1"/>
          </p:cNvSpPr>
          <p:nvPr/>
        </p:nvSpPr>
        <p:spPr bwMode="auto">
          <a:xfrm>
            <a:off x="2816222" y="3261464"/>
            <a:ext cx="74136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INPUT</a:t>
            </a:r>
          </a:p>
        </p:txBody>
      </p:sp>
      <p:sp>
        <p:nvSpPr>
          <p:cNvPr id="80" name="Rectangle 88"/>
          <p:cNvSpPr>
            <a:spLocks noChangeArrowheads="1"/>
          </p:cNvSpPr>
          <p:nvPr/>
        </p:nvSpPr>
        <p:spPr bwMode="auto">
          <a:xfrm>
            <a:off x="5368975" y="1968349"/>
            <a:ext cx="1639874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(Partitions</a:t>
            </a:r>
            <a:r>
              <a:rPr lang="en-US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of)</a:t>
            </a:r>
          </a:p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 T</a:t>
            </a:r>
            <a:endParaRPr lang="en-US" sz="1800" b="1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1475816" y="2219144"/>
            <a:ext cx="896938" cy="2471788"/>
            <a:chOff x="1475816" y="2219144"/>
            <a:chExt cx="896938" cy="2471788"/>
          </a:xfrm>
        </p:grpSpPr>
        <p:sp>
          <p:nvSpPr>
            <p:cNvPr id="3" name="Can 2"/>
            <p:cNvSpPr/>
            <p:nvPr/>
          </p:nvSpPr>
          <p:spPr>
            <a:xfrm>
              <a:off x="1475816" y="2615559"/>
              <a:ext cx="896938" cy="2075373"/>
            </a:xfrm>
            <a:prstGeom prst="can">
              <a:avLst>
                <a:gd name="adj" fmla="val 1562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5"/>
            <p:cNvSpPr>
              <a:spLocks noChangeArrowheads="1"/>
            </p:cNvSpPr>
            <p:nvPr/>
          </p:nvSpPr>
          <p:spPr bwMode="auto">
            <a:xfrm>
              <a:off x="1750359" y="2219144"/>
              <a:ext cx="34785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endPara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5" name="Rectangle 97"/>
            <p:cNvSpPr>
              <a:spLocks noChangeArrowheads="1"/>
            </p:cNvSpPr>
            <p:nvPr/>
          </p:nvSpPr>
          <p:spPr bwMode="auto">
            <a:xfrm>
              <a:off x="1769266" y="3013808"/>
              <a:ext cx="292100" cy="292100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6" name="Rectangle 98"/>
            <p:cNvSpPr>
              <a:spLocks noChangeArrowheads="1"/>
            </p:cNvSpPr>
            <p:nvPr/>
          </p:nvSpPr>
          <p:spPr bwMode="auto">
            <a:xfrm>
              <a:off x="1769266" y="3471008"/>
              <a:ext cx="292100" cy="292100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7" name="Rectangle 99"/>
            <p:cNvSpPr>
              <a:spLocks noChangeArrowheads="1"/>
            </p:cNvSpPr>
            <p:nvPr/>
          </p:nvSpPr>
          <p:spPr bwMode="auto">
            <a:xfrm>
              <a:off x="1769266" y="4233008"/>
              <a:ext cx="292100" cy="292100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8" name="Rectangle 100"/>
            <p:cNvSpPr>
              <a:spLocks noChangeArrowheads="1"/>
            </p:cNvSpPr>
            <p:nvPr/>
          </p:nvSpPr>
          <p:spPr bwMode="auto">
            <a:xfrm>
              <a:off x="1588291" y="3658333"/>
              <a:ext cx="685800" cy="582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3200" b="1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</a:t>
              </a:r>
              <a:r>
                <a:rPr lang="en-US" sz="3200" b="1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</a:t>
              </a:r>
            </a:p>
          </p:txBody>
        </p:sp>
      </p:grpSp>
      <p:sp>
        <p:nvSpPr>
          <p:cNvPr id="90" name="Line 106"/>
          <p:cNvSpPr>
            <a:spLocks noChangeShapeType="1"/>
          </p:cNvSpPr>
          <p:nvPr/>
        </p:nvSpPr>
        <p:spPr bwMode="auto">
          <a:xfrm flipV="1">
            <a:off x="2372719" y="3804746"/>
            <a:ext cx="706811" cy="331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4" name="Line 110"/>
          <p:cNvSpPr>
            <a:spLocks noChangeShapeType="1"/>
          </p:cNvSpPr>
          <p:nvPr/>
        </p:nvSpPr>
        <p:spPr bwMode="auto">
          <a:xfrm flipV="1">
            <a:off x="5180008" y="3101009"/>
            <a:ext cx="637695" cy="2329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5" name="Line 111"/>
          <p:cNvSpPr>
            <a:spLocks noChangeShapeType="1"/>
          </p:cNvSpPr>
          <p:nvPr/>
        </p:nvSpPr>
        <p:spPr bwMode="auto">
          <a:xfrm flipV="1">
            <a:off x="5180008" y="3591339"/>
            <a:ext cx="637695" cy="3894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6" name="Line 112"/>
          <p:cNvSpPr>
            <a:spLocks noChangeShapeType="1"/>
          </p:cNvSpPr>
          <p:nvPr/>
        </p:nvSpPr>
        <p:spPr bwMode="auto">
          <a:xfrm>
            <a:off x="5180009" y="4424530"/>
            <a:ext cx="650948" cy="1696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3352800" y="2365094"/>
            <a:ext cx="2046780" cy="2188596"/>
            <a:chOff x="3352800" y="2365094"/>
            <a:chExt cx="2046780" cy="2188596"/>
          </a:xfrm>
        </p:grpSpPr>
        <p:sp>
          <p:nvSpPr>
            <p:cNvPr id="61" name="Rectangle 66"/>
            <p:cNvSpPr>
              <a:spLocks noChangeArrowheads="1"/>
            </p:cNvSpPr>
            <p:nvPr/>
          </p:nvSpPr>
          <p:spPr bwMode="auto">
            <a:xfrm>
              <a:off x="3852681" y="2365094"/>
              <a:ext cx="1546899" cy="305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Partition buffers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4894833" y="3169389"/>
              <a:ext cx="324863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</a:p>
          </p:txBody>
        </p:sp>
        <p:sp>
          <p:nvSpPr>
            <p:cNvPr id="75" name="Freeform 83"/>
            <p:cNvSpPr>
              <a:spLocks/>
            </p:cNvSpPr>
            <p:nvPr/>
          </p:nvSpPr>
          <p:spPr bwMode="auto">
            <a:xfrm>
              <a:off x="4859334" y="4266352"/>
              <a:ext cx="320675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 useBgFill="1"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4884267" y="2621312"/>
              <a:ext cx="335430" cy="304800"/>
            </a:xfrm>
            <a:prstGeom prst="rect">
              <a:avLst/>
            </a:prstGeom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</a:t>
              </a: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3593742" y="3304245"/>
              <a:ext cx="528992" cy="5206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800" b="1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h</a:t>
              </a:r>
              <a:r>
                <a:rPr lang="en-US" sz="2800" b="1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</a:t>
              </a:r>
              <a:endParaRPr lang="en-US" sz="2800" b="1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4797141" y="3965998"/>
              <a:ext cx="471488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B-1</a:t>
              </a:r>
            </a:p>
          </p:txBody>
        </p:sp>
        <p:sp>
          <p:nvSpPr>
            <p:cNvPr id="91" name="Line 107"/>
            <p:cNvSpPr>
              <a:spLocks noChangeShapeType="1"/>
            </p:cNvSpPr>
            <p:nvPr/>
          </p:nvSpPr>
          <p:spPr bwMode="auto">
            <a:xfrm flipV="1">
              <a:off x="4230684" y="3007320"/>
              <a:ext cx="635300" cy="80818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2" name="Line 108"/>
            <p:cNvSpPr>
              <a:spLocks noChangeShapeType="1"/>
            </p:cNvSpPr>
            <p:nvPr/>
          </p:nvSpPr>
          <p:spPr bwMode="auto">
            <a:xfrm flipV="1">
              <a:off x="4230684" y="3596354"/>
              <a:ext cx="635300" cy="2191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3" name="Line 109"/>
            <p:cNvSpPr>
              <a:spLocks noChangeShapeType="1"/>
            </p:cNvSpPr>
            <p:nvPr/>
          </p:nvSpPr>
          <p:spPr bwMode="auto">
            <a:xfrm>
              <a:off x="4230684" y="3815502"/>
              <a:ext cx="628650" cy="6032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Freeform 113"/>
            <p:cNvSpPr>
              <a:spLocks/>
            </p:cNvSpPr>
            <p:nvPr/>
          </p:nvSpPr>
          <p:spPr bwMode="auto">
            <a:xfrm>
              <a:off x="4868364" y="3428152"/>
              <a:ext cx="311645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Freeform 114"/>
            <p:cNvSpPr>
              <a:spLocks/>
            </p:cNvSpPr>
            <p:nvPr/>
          </p:nvSpPr>
          <p:spPr bwMode="auto">
            <a:xfrm>
              <a:off x="4864158" y="2894752"/>
              <a:ext cx="315851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H="1" flipV="1">
              <a:off x="3352800" y="3815255"/>
              <a:ext cx="877885" cy="247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00"/>
            <p:cNvSpPr>
              <a:spLocks noChangeArrowheads="1"/>
            </p:cNvSpPr>
            <p:nvPr/>
          </p:nvSpPr>
          <p:spPr bwMode="auto">
            <a:xfrm>
              <a:off x="4673242" y="3537617"/>
              <a:ext cx="685800" cy="582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3200" b="1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</a:t>
              </a:r>
              <a:r>
                <a:rPr lang="en-US" sz="3200" b="1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</a:t>
              </a:r>
            </a:p>
          </p:txBody>
        </p:sp>
      </p:grp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318119" y="2321679"/>
            <a:ext cx="1609417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Hash table for </a:t>
            </a:r>
            <a:br>
              <a:rPr lang="en-US" sz="16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</a:br>
            <a:r>
              <a:rPr lang="en-US" sz="16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partition </a:t>
            </a:r>
            <a:r>
              <a:rPr lang="en-US" sz="1600" b="1" dirty="0" err="1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i</a:t>
            </a:r>
            <a:endParaRPr lang="en-US" sz="1600" b="1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10054649" y="2219143"/>
            <a:ext cx="939361" cy="2471789"/>
            <a:chOff x="10054649" y="2219143"/>
            <a:chExt cx="939361" cy="2471789"/>
          </a:xfrm>
        </p:grpSpPr>
        <p:sp>
          <p:nvSpPr>
            <p:cNvPr id="118" name="Can 117"/>
            <p:cNvSpPr/>
            <p:nvPr/>
          </p:nvSpPr>
          <p:spPr>
            <a:xfrm>
              <a:off x="10112374" y="2612115"/>
              <a:ext cx="823913" cy="2078817"/>
            </a:xfrm>
            <a:prstGeom prst="can">
              <a:avLst>
                <a:gd name="adj" fmla="val 1536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5"/>
            <p:cNvSpPr>
              <a:spLocks/>
            </p:cNvSpPr>
            <p:nvPr/>
          </p:nvSpPr>
          <p:spPr bwMode="auto">
            <a:xfrm>
              <a:off x="10416171" y="3007320"/>
              <a:ext cx="228600" cy="246063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154"/>
                </a:cxn>
                <a:cxn ang="0">
                  <a:pos x="0" y="154"/>
                </a:cxn>
              </a:cxnLst>
              <a:rect l="0" t="0" r="r" b="b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Freeform 36"/>
            <p:cNvSpPr>
              <a:spLocks/>
            </p:cNvSpPr>
            <p:nvPr/>
          </p:nvSpPr>
          <p:spPr bwMode="auto">
            <a:xfrm>
              <a:off x="10416171" y="3364508"/>
              <a:ext cx="228600" cy="247650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155"/>
                </a:cxn>
                <a:cxn ang="0">
                  <a:pos x="0" y="155"/>
                </a:cxn>
              </a:cxnLst>
              <a:rect l="0" t="0" r="r" b="b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Freeform 37"/>
            <p:cNvSpPr>
              <a:spLocks/>
            </p:cNvSpPr>
            <p:nvPr/>
          </p:nvSpPr>
          <p:spPr bwMode="auto">
            <a:xfrm>
              <a:off x="10416171" y="4129683"/>
              <a:ext cx="228600" cy="246063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154"/>
                </a:cxn>
                <a:cxn ang="0">
                  <a:pos x="0" y="154"/>
                </a:cxn>
              </a:cxnLst>
              <a:rect l="0" t="0" r="r" b="b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10054649" y="2219143"/>
              <a:ext cx="939361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Output</a:t>
              </a:r>
              <a:endPara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4" name="Rectangle 100"/>
            <p:cNvSpPr>
              <a:spLocks noChangeArrowheads="1"/>
            </p:cNvSpPr>
            <p:nvPr/>
          </p:nvSpPr>
          <p:spPr bwMode="auto">
            <a:xfrm>
              <a:off x="10198541" y="3494852"/>
              <a:ext cx="685800" cy="582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3200" b="1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</a:t>
              </a:r>
              <a:r>
                <a:rPr lang="en-US" sz="3200" b="1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</a:t>
              </a:r>
            </a:p>
          </p:txBody>
        </p:sp>
      </p:grpSp>
      <p:sp>
        <p:nvSpPr>
          <p:cNvPr id="55" name="Line 60"/>
          <p:cNvSpPr>
            <a:spLocks noChangeShapeType="1"/>
          </p:cNvSpPr>
          <p:nvPr/>
        </p:nvSpPr>
        <p:spPr bwMode="auto">
          <a:xfrm flipV="1">
            <a:off x="9755843" y="3414681"/>
            <a:ext cx="355086" cy="17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7731989" y="2708148"/>
            <a:ext cx="1452204" cy="1658938"/>
            <a:chOff x="3823385" y="2894752"/>
            <a:chExt cx="1452204" cy="1658938"/>
          </a:xfrm>
        </p:grpSpPr>
        <p:sp>
          <p:nvSpPr>
            <p:cNvPr id="134" name="Freeform 83"/>
            <p:cNvSpPr>
              <a:spLocks/>
            </p:cNvSpPr>
            <p:nvPr/>
          </p:nvSpPr>
          <p:spPr bwMode="auto">
            <a:xfrm>
              <a:off x="4859334" y="4266352"/>
              <a:ext cx="320675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6" name="Rectangle 86"/>
            <p:cNvSpPr>
              <a:spLocks noChangeArrowheads="1"/>
            </p:cNvSpPr>
            <p:nvPr/>
          </p:nvSpPr>
          <p:spPr bwMode="auto">
            <a:xfrm>
              <a:off x="3823385" y="3264495"/>
              <a:ext cx="528992" cy="5206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800" b="1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h</a:t>
              </a:r>
              <a:r>
                <a:rPr lang="en-US" sz="2800" b="1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  <a:endParaRPr lang="en-US" sz="2800" b="1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8" name="Line 107"/>
            <p:cNvSpPr>
              <a:spLocks noChangeShapeType="1"/>
            </p:cNvSpPr>
            <p:nvPr/>
          </p:nvSpPr>
          <p:spPr bwMode="auto">
            <a:xfrm flipV="1">
              <a:off x="4230684" y="3056545"/>
              <a:ext cx="628650" cy="75895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9" name="Line 108"/>
            <p:cNvSpPr>
              <a:spLocks noChangeShapeType="1"/>
            </p:cNvSpPr>
            <p:nvPr/>
          </p:nvSpPr>
          <p:spPr bwMode="auto">
            <a:xfrm flipV="1">
              <a:off x="4230684" y="3596354"/>
              <a:ext cx="635300" cy="2191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0" name="Line 109"/>
            <p:cNvSpPr>
              <a:spLocks noChangeShapeType="1"/>
            </p:cNvSpPr>
            <p:nvPr/>
          </p:nvSpPr>
          <p:spPr bwMode="auto">
            <a:xfrm>
              <a:off x="4230684" y="3815502"/>
              <a:ext cx="628650" cy="6032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1" name="Freeform 113"/>
            <p:cNvSpPr>
              <a:spLocks/>
            </p:cNvSpPr>
            <p:nvPr/>
          </p:nvSpPr>
          <p:spPr bwMode="auto">
            <a:xfrm>
              <a:off x="4868364" y="3428152"/>
              <a:ext cx="311645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2" name="Freeform 114"/>
            <p:cNvSpPr>
              <a:spLocks/>
            </p:cNvSpPr>
            <p:nvPr/>
          </p:nvSpPr>
          <p:spPr bwMode="auto">
            <a:xfrm>
              <a:off x="4864158" y="2894752"/>
              <a:ext cx="315851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  <a:ln w="127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>
            <a:xfrm flipH="1">
              <a:off x="3836071" y="3808458"/>
              <a:ext cx="389563" cy="398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00"/>
            <p:cNvSpPr>
              <a:spLocks noChangeArrowheads="1"/>
            </p:cNvSpPr>
            <p:nvPr/>
          </p:nvSpPr>
          <p:spPr bwMode="auto">
            <a:xfrm>
              <a:off x="4777054" y="3721419"/>
              <a:ext cx="49853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 .</a:t>
              </a:r>
            </a:p>
          </p:txBody>
        </p:sp>
      </p:grpSp>
      <p:sp>
        <p:nvSpPr>
          <p:cNvPr id="146" name="Freeform 28"/>
          <p:cNvSpPr>
            <a:spLocks/>
          </p:cNvSpPr>
          <p:nvPr/>
        </p:nvSpPr>
        <p:spPr bwMode="auto">
          <a:xfrm>
            <a:off x="8708354" y="2627858"/>
            <a:ext cx="453143" cy="1887925"/>
          </a:xfrm>
          <a:custGeom>
            <a:avLst/>
            <a:gdLst/>
            <a:ahLst/>
            <a:cxnLst>
              <a:cxn ang="0">
                <a:pos x="0" y="230"/>
              </a:cxn>
              <a:cxn ang="0">
                <a:pos x="0" y="0"/>
              </a:cxn>
              <a:cxn ang="0">
                <a:pos x="1101" y="0"/>
              </a:cxn>
              <a:cxn ang="0">
                <a:pos x="1101" y="230"/>
              </a:cxn>
              <a:cxn ang="0">
                <a:pos x="0" y="230"/>
              </a:cxn>
            </a:cxnLst>
            <a:rect l="0" t="0" r="r" b="b"/>
            <a:pathLst>
              <a:path w="1102" h="231">
                <a:moveTo>
                  <a:pt x="0" y="230"/>
                </a:moveTo>
                <a:lnTo>
                  <a:pt x="0" y="0"/>
                </a:lnTo>
                <a:lnTo>
                  <a:pt x="1101" y="0"/>
                </a:lnTo>
                <a:lnTo>
                  <a:pt x="1101" y="230"/>
                </a:lnTo>
                <a:lnTo>
                  <a:pt x="0" y="23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9" name="Freeform 83"/>
          <p:cNvSpPr>
            <a:spLocks/>
          </p:cNvSpPr>
          <p:nvPr/>
        </p:nvSpPr>
        <p:spPr bwMode="auto">
          <a:xfrm>
            <a:off x="9435481" y="3261464"/>
            <a:ext cx="320675" cy="287338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0" y="0"/>
              </a:cxn>
              <a:cxn ang="0">
                <a:pos x="265" y="0"/>
              </a:cxn>
              <a:cxn ang="0">
                <a:pos x="265" y="180"/>
              </a:cxn>
              <a:cxn ang="0">
                <a:pos x="0" y="180"/>
              </a:cxn>
            </a:cxnLst>
            <a:rect l="0" t="0" r="r" b="b"/>
            <a:pathLst>
              <a:path w="266" h="181">
                <a:moveTo>
                  <a:pt x="0" y="180"/>
                </a:moveTo>
                <a:lnTo>
                  <a:pt x="0" y="0"/>
                </a:lnTo>
                <a:lnTo>
                  <a:pt x="265" y="0"/>
                </a:lnTo>
                <a:lnTo>
                  <a:pt x="265" y="180"/>
                </a:lnTo>
                <a:lnTo>
                  <a:pt x="0" y="180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0" name="Right Brace 149"/>
          <p:cNvSpPr/>
          <p:nvPr/>
        </p:nvSpPr>
        <p:spPr>
          <a:xfrm>
            <a:off x="9193223" y="2627858"/>
            <a:ext cx="185903" cy="1877071"/>
          </a:xfrm>
          <a:prstGeom prst="rightBrace">
            <a:avLst>
              <a:gd name="adj1" fmla="val 30441"/>
              <a:gd name="adj2" fmla="val 4079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0"/>
          <p:cNvSpPr>
            <a:spLocks noChangeArrowheads="1"/>
          </p:cNvSpPr>
          <p:nvPr/>
        </p:nvSpPr>
        <p:spPr bwMode="auto">
          <a:xfrm>
            <a:off x="9256796" y="3671684"/>
            <a:ext cx="71494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50000"/>
              </a:lnSpc>
            </a:pPr>
            <a:r>
              <a:rPr lang="en-US" sz="1200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Output </a:t>
            </a:r>
            <a:endParaRPr lang="en-US" sz="1200" b="1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  <a:p>
            <a:pPr algn="ctr" eaLnBrk="0" hangingPunct="0"/>
            <a:r>
              <a:rPr lang="en-US" sz="12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117459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" grpId="0"/>
      <p:bldP spid="10" grpId="0" animBg="1"/>
      <p:bldP spid="35" grpId="0"/>
      <p:bldP spid="53" grpId="0" animBg="1"/>
      <p:bldP spid="112" grpId="0"/>
      <p:bldP spid="113" grpId="0"/>
      <p:bldP spid="64" grpId="0" animBg="1"/>
      <p:bldP spid="57" grpId="0"/>
      <p:bldP spid="65" grpId="0" animBg="1"/>
      <p:bldP spid="76" grpId="0"/>
      <p:bldP spid="80" grpId="0"/>
      <p:bldP spid="90" grpId="0" animBg="1"/>
      <p:bldP spid="94" grpId="0" animBg="1"/>
      <p:bldP spid="95" grpId="0" animBg="1"/>
      <p:bldP spid="96" grpId="0" animBg="1"/>
      <p:bldP spid="9" grpId="0"/>
      <p:bldP spid="55" grpId="0" animBg="1"/>
      <p:bldP spid="146" grpId="0" animBg="1"/>
      <p:bldP spid="149" grpId="0" animBg="1"/>
      <p:bldP spid="150" grpId="0" animBg="1"/>
      <p:bldP spid="15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10000"/>
                  </a:lnSpc>
                  <a:spcBef>
                    <a:spcPts val="500"/>
                  </a:spcBef>
                </a:pPr>
                <a:r>
                  <a:rPr lang="en-US" sz="4000" dirty="0" smtClean="0"/>
                  <a:t>Split the input into B-1 partitions using </a:t>
                </a:r>
                <a:r>
                  <a:rPr lang="en-US" sz="4000" b="1" dirty="0" smtClean="0"/>
                  <a:t>h</a:t>
                </a:r>
                <a:r>
                  <a:rPr lang="en-US" sz="4000" b="1" baseline="-25000" dirty="0" smtClean="0"/>
                  <a:t>1</a:t>
                </a:r>
                <a:r>
                  <a:rPr lang="en-US" sz="4000" b="1" dirty="0" smtClean="0"/>
                  <a:t> </a:t>
                </a:r>
                <a:r>
                  <a:rPr lang="en-US" sz="4000" dirty="0" smtClean="0"/>
                  <a:t>applied to the target attributes (e.g. (</a:t>
                </a:r>
                <a:r>
                  <a:rPr lang="en-US" sz="4000" i="1" dirty="0" smtClean="0"/>
                  <a:t>a</a:t>
                </a:r>
                <a:r>
                  <a:rPr lang="en-US" sz="4000" dirty="0" smtClean="0"/>
                  <a:t>, </a:t>
                </a:r>
                <a:r>
                  <a:rPr lang="en-US" sz="4000" i="1" dirty="0"/>
                  <a:t>b</a:t>
                </a:r>
                <a:r>
                  <a:rPr lang="en-US" sz="4000" dirty="0" smtClean="0"/>
                  <a:t>))</a:t>
                </a:r>
                <a:endParaRPr lang="en-US" sz="4000" baseline="-25000" dirty="0" smtClean="0"/>
              </a:p>
              <a:p>
                <a:pPr>
                  <a:lnSpc>
                    <a:spcPct val="110000"/>
                  </a:lnSpc>
                  <a:spcBef>
                    <a:spcPts val="500"/>
                  </a:spcBef>
                </a:pPr>
                <a:r>
                  <a:rPr lang="en-US" sz="4000" dirty="0" smtClean="0"/>
                  <a:t>Result: B-1 partitions of projected R tuples (e.g. on </a:t>
                </a:r>
                <a:r>
                  <a:rPr lang="en-US" sz="4000" i="1" dirty="0" smtClean="0"/>
                  <a:t>a</a:t>
                </a:r>
                <a:r>
                  <a:rPr lang="en-US" sz="4000" dirty="0" smtClean="0"/>
                  <a:t> and </a:t>
                </a:r>
                <a:r>
                  <a:rPr lang="en-US" sz="4000" i="1" dirty="0" smtClean="0"/>
                  <a:t>b</a:t>
                </a:r>
                <a:r>
                  <a:rPr lang="en-US" sz="4000" dirty="0" smtClean="0"/>
                  <a:t>) written to disk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3600" dirty="0" smtClean="0"/>
                  <a:t>(Projected) tuples in each partition are mapped to the same hash value using (</a:t>
                </a:r>
                <a:r>
                  <a:rPr lang="en-US" sz="3600" dirty="0"/>
                  <a:t>e</a:t>
                </a:r>
                <a:r>
                  <a:rPr lang="en-US" sz="3600" dirty="0" smtClean="0"/>
                  <a:t>.g. </a:t>
                </a:r>
                <a:r>
                  <a:rPr lang="en-US" sz="3600" b="1" dirty="0" smtClean="0"/>
                  <a:t>h</a:t>
                </a:r>
                <a:r>
                  <a:rPr lang="en-US" sz="3600" b="1" baseline="-25000" dirty="0" smtClean="0"/>
                  <a:t>1</a:t>
                </a:r>
                <a:r>
                  <a:rPr lang="en-US" sz="3600" dirty="0" smtClean="0"/>
                  <a:t>(</a:t>
                </a:r>
                <a:r>
                  <a:rPr lang="en-US" sz="3600" i="1" dirty="0" smtClean="0"/>
                  <a:t>a</a:t>
                </a:r>
                <a:r>
                  <a:rPr lang="en-US" sz="3600" dirty="0" smtClean="0"/>
                  <a:t>, </a:t>
                </a:r>
                <a:r>
                  <a:rPr lang="en-US" sz="3600" i="1" dirty="0" smtClean="0"/>
                  <a:t>b</a:t>
                </a:r>
                <a:r>
                  <a:rPr lang="en-US" sz="3600" dirty="0" smtClean="0"/>
                  <a:t>) of all the tuples in a specific partition are the same)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3600" dirty="0" smtClean="0"/>
                  <a:t>Call the collection of partitions T</a:t>
                </a:r>
              </a:p>
              <a:p>
                <a:pPr>
                  <a:lnSpc>
                    <a:spcPct val="110000"/>
                  </a:lnSpc>
                  <a:spcBef>
                    <a:spcPts val="500"/>
                  </a:spcBef>
                </a:pPr>
                <a:r>
                  <a:rPr lang="en-US" sz="4000" dirty="0" smtClean="0"/>
                  <a:t>Two tuples belonging to different partitions in T are guaranteed not to be duplicates</a:t>
                </a:r>
              </a:p>
              <a:p>
                <a:pPr marL="228600" lvl="2">
                  <a:lnSpc>
                    <a:spcPct val="110000"/>
                  </a:lnSpc>
                </a:pPr>
                <a:r>
                  <a:rPr lang="en-US" sz="4000" dirty="0"/>
                  <a:t>Each partition in T contains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4000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4000"/>
                          <m:t>N</m:t>
                        </m:r>
                        <m:r>
                          <m:rPr>
                            <m:nor/>
                          </m:rPr>
                          <a:rPr lang="en-US" sz="4000" baseline="-25000"/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000"/>
                          <m:t>B</m:t>
                        </m:r>
                        <m:r>
                          <m:rPr>
                            <m:nor/>
                          </m:rPr>
                          <a:rPr lang="en-US" sz="4000"/>
                          <m:t>−1</m:t>
                        </m:r>
                      </m:den>
                    </m:f>
                  </m:oMath>
                </a14:m>
                <a:r>
                  <a:rPr lang="en-US" sz="4000" dirty="0"/>
                  <a:t> </a:t>
                </a:r>
                <a:r>
                  <a:rPr lang="en-US" sz="4000" dirty="0" smtClean="0"/>
                  <a:t>pages (assuming uniformity)</a:t>
                </a:r>
                <a:endParaRPr lang="en-US" sz="4000" dirty="0"/>
              </a:p>
            </p:txBody>
          </p:sp>
        </mc:Choice>
        <mc:Fallback xmlns=""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185" t="-2577" r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Partitioning Phase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 fontScale="92500"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en-US" sz="4000" dirty="0" smtClean="0"/>
                  <a:t>Read </a:t>
                </a:r>
                <a:r>
                  <a:rPr lang="en-US" sz="4000" dirty="0"/>
                  <a:t>each partition into memory and use an in-memory hash table </a:t>
                </a:r>
                <a:r>
                  <a:rPr lang="en-US" sz="4000" dirty="0" smtClean="0"/>
                  <a:t>with </a:t>
                </a:r>
                <a:r>
                  <a:rPr lang="en-US" sz="4000" b="1" dirty="0" smtClean="0"/>
                  <a:t>h</a:t>
                </a:r>
                <a:r>
                  <a:rPr lang="en-US" sz="4000" b="1" baseline="-25000" dirty="0" smtClean="0"/>
                  <a:t>2</a:t>
                </a:r>
                <a:r>
                  <a:rPr lang="en-US" sz="4000" dirty="0" smtClean="0"/>
                  <a:t> </a:t>
                </a:r>
                <a:r>
                  <a:rPr lang="en-US" sz="4000" dirty="0"/>
                  <a:t>to remove </a:t>
                </a:r>
                <a:r>
                  <a:rPr lang="en-US" sz="4000" dirty="0" smtClean="0"/>
                  <a:t>duplicates</a:t>
                </a:r>
              </a:p>
              <a:p>
                <a:pPr lvl="1"/>
                <a:r>
                  <a:rPr lang="en-US" sz="3600" dirty="0" smtClean="0"/>
                  <a:t>If there is a collision, check and drop duplicates</a:t>
                </a:r>
              </a:p>
              <a:p>
                <a:pPr>
                  <a:spcBef>
                    <a:spcPts val="500"/>
                  </a:spcBef>
                </a:pPr>
                <a:r>
                  <a:rPr lang="en-US" sz="4000" dirty="0" smtClean="0"/>
                  <a:t>Size of hash table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 smtClean="0">
                        <a:latin typeface="Cambria Math" charset="0"/>
                      </a:rPr>
                      <m:t>F</m:t>
                    </m:r>
                    <m:f>
                      <m:fPr>
                        <m:ctrlPr>
                          <a:rPr lang="mr-IN" sz="4000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4000"/>
                          <m:t>N</m:t>
                        </m:r>
                        <m:r>
                          <m:rPr>
                            <m:nor/>
                          </m:rPr>
                          <a:rPr lang="en-US" sz="4000" baseline="-25000"/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000"/>
                          <m:t>B</m:t>
                        </m:r>
                        <m:r>
                          <m:rPr>
                            <m:nor/>
                          </m:rPr>
                          <a:rPr lang="en-US" sz="4000"/>
                          <m:t>−1</m:t>
                        </m:r>
                      </m:den>
                    </m:f>
                  </m:oMath>
                </a14:m>
                <a:r>
                  <a:rPr lang="en-US" sz="4000" dirty="0" smtClean="0"/>
                  <a:t> pages</a:t>
                </a:r>
              </a:p>
              <a:p>
                <a:pPr lvl="1"/>
                <a:r>
                  <a:rPr lang="en-US" sz="3600" dirty="0" smtClean="0"/>
                  <a:t>F is the </a:t>
                </a:r>
                <a:r>
                  <a:rPr lang="en-US" sz="3600" i="1" dirty="0" smtClean="0"/>
                  <a:t>fudge factor</a:t>
                </a:r>
                <a:r>
                  <a:rPr lang="en-US" sz="3600" dirty="0" smtClean="0"/>
                  <a:t> of </a:t>
                </a:r>
                <a:r>
                  <a:rPr lang="en-US" sz="3600" b="1" dirty="0"/>
                  <a:t>h</a:t>
                </a:r>
                <a:r>
                  <a:rPr lang="en-US" sz="3600" b="1" baseline="-25000" dirty="0"/>
                  <a:t>2</a:t>
                </a:r>
                <a:r>
                  <a:rPr lang="en-US" sz="3600" dirty="0" smtClean="0"/>
                  <a:t>; i.e. the increase in size between the partition and the hash table for the partition (F ≈ 1.4)</a:t>
                </a:r>
              </a:p>
              <a:p>
                <a:pPr>
                  <a:spcBef>
                    <a:spcPts val="500"/>
                  </a:spcBef>
                </a:pPr>
                <a:r>
                  <a:rPr lang="en-US" sz="3800" dirty="0" smtClean="0"/>
                  <a:t>To have enough memory pages, we roughly need </a:t>
                </a:r>
                <a:br>
                  <a:rPr lang="en-US" sz="3800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charset="0"/>
                      </a:rPr>
                      <m:t>B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sz="3600">
                        <a:latin typeface="Cambria Math" charset="0"/>
                      </a:rPr>
                      <m:t>F</m:t>
                    </m:r>
                    <m:f>
                      <m:fPr>
                        <m:ctrlPr>
                          <a:rPr lang="mr-IN" sz="3600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/>
                          <m:t>N</m:t>
                        </m:r>
                        <m:r>
                          <m:rPr>
                            <m:nor/>
                          </m:rPr>
                          <a:rPr lang="en-US" sz="3600" baseline="-25000"/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/>
                          <m:t>B</m:t>
                        </m:r>
                        <m:r>
                          <m:rPr>
                            <m:nor/>
                          </m:rPr>
                          <a:rPr lang="en-US" sz="3600"/>
                          <m:t>−1</m:t>
                        </m:r>
                      </m:den>
                    </m:f>
                  </m:oMath>
                </a14:m>
                <a:r>
                  <a:rPr lang="en-US" sz="3800" dirty="0" smtClean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charset="0"/>
                      </a:rPr>
                      <m:t>B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3600" b="0" i="0" smtClean="0"/>
                          <m:t>FN</m:t>
                        </m:r>
                        <m:r>
                          <m:rPr>
                            <m:nor/>
                          </m:rPr>
                          <a:rPr lang="en-US" sz="3600" b="0" i="0" baseline="-25000" smtClean="0"/>
                          <m:t>T</m:t>
                        </m:r>
                      </m:e>
                    </m:rad>
                  </m:oMath>
                </a14:m>
                <a:r>
                  <a:rPr lang="en-US" sz="3800" dirty="0" smtClean="0"/>
                  <a:t> pages</a:t>
                </a:r>
                <a:endParaRPr lang="en-US" sz="3800" dirty="0"/>
              </a:p>
              <a:p>
                <a:endParaRPr lang="en-US" sz="4000" dirty="0" smtClean="0"/>
              </a:p>
            </p:txBody>
          </p:sp>
        </mc:Choice>
        <mc:Fallback xmlns=""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509" t="-3067" r="-1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Deduplication Phase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0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Usually</a:t>
            </a:r>
            <a:r>
              <a:rPr lang="en-US" sz="4000" dirty="0"/>
              <a:t>, I/O cost is the </a:t>
            </a:r>
            <a:r>
              <a:rPr lang="en-US" sz="4000" dirty="0" smtClean="0"/>
              <a:t>same = </a:t>
            </a:r>
            <a:r>
              <a:rPr lang="en-US" sz="4000" dirty="0"/>
              <a:t>N</a:t>
            </a:r>
            <a:r>
              <a:rPr lang="en-US" sz="4000" baseline="-25000" dirty="0"/>
              <a:t>R</a:t>
            </a:r>
            <a:r>
              <a:rPr lang="en-US" sz="4000" dirty="0"/>
              <a:t> + 2N</a:t>
            </a:r>
            <a:r>
              <a:rPr lang="en-US" sz="4000" baseline="-25000" dirty="0"/>
              <a:t>T</a:t>
            </a:r>
            <a:r>
              <a:rPr lang="en-US" sz="4000" dirty="0"/>
              <a:t> (why</a:t>
            </a:r>
            <a:r>
              <a:rPr lang="en-US" sz="4000" dirty="0" smtClean="0"/>
              <a:t>?)</a:t>
            </a:r>
          </a:p>
          <a:p>
            <a:endParaRPr lang="en-US" sz="4000" dirty="0"/>
          </a:p>
          <a:p>
            <a:r>
              <a:rPr lang="en-US" sz="4000" dirty="0" smtClean="0"/>
              <a:t>In practice, sorting-based is popular for projection</a:t>
            </a:r>
          </a:p>
          <a:p>
            <a:pPr lvl="1"/>
            <a:r>
              <a:rPr lang="en-US" sz="3600" dirty="0" smtClean="0"/>
              <a:t>Gives </a:t>
            </a:r>
            <a:r>
              <a:rPr lang="en-US" sz="3600" dirty="0"/>
              <a:t>sorted result (preferred)</a:t>
            </a:r>
          </a:p>
          <a:p>
            <a:pPr lvl="1"/>
            <a:r>
              <a:rPr lang="en-US" sz="3600" dirty="0" smtClean="0"/>
              <a:t>Handles skewed data better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Sort- vs. Hashing-based Deduplication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3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I</a:t>
            </a:r>
            <a:r>
              <a:rPr lang="en-US" sz="4000" dirty="0" smtClean="0"/>
              <a:t>ndex </a:t>
            </a:r>
            <a:r>
              <a:rPr lang="en-US" sz="4000" dirty="0"/>
              <a:t>with </a:t>
            </a:r>
            <a:r>
              <a:rPr lang="en-US" sz="4000" dirty="0" smtClean="0"/>
              <a:t>projection list </a:t>
            </a:r>
            <a:r>
              <a:rPr lang="en-US" sz="4000" dirty="0"/>
              <a:t>as </a:t>
            </a:r>
            <a:r>
              <a:rPr lang="en-US" sz="4000" i="1" dirty="0"/>
              <a:t>subset</a:t>
            </a:r>
            <a:r>
              <a:rPr lang="en-US" sz="4000" dirty="0"/>
              <a:t> of </a:t>
            </a:r>
            <a:r>
              <a:rPr lang="en-US" sz="4000" dirty="0" smtClean="0"/>
              <a:t>index key (</a:t>
            </a:r>
            <a:r>
              <a:rPr lang="en-US" sz="4000" i="1" dirty="0" smtClean="0"/>
              <a:t>index-only scan)</a:t>
            </a:r>
            <a:endParaRPr lang="en-US" sz="4000" dirty="0"/>
          </a:p>
          <a:p>
            <a:pPr lvl="1"/>
            <a:r>
              <a:rPr lang="en-US" sz="3600" dirty="0" smtClean="0"/>
              <a:t>Use </a:t>
            </a:r>
            <a:r>
              <a:rPr lang="en-US" sz="3600" dirty="0"/>
              <a:t>only </a:t>
            </a:r>
            <a:r>
              <a:rPr lang="en-US" sz="3600" dirty="0" smtClean="0"/>
              <a:t>key values as the T for </a:t>
            </a:r>
            <a:r>
              <a:rPr lang="en-US" sz="3600" dirty="0"/>
              <a:t>sorting/hashing</a:t>
            </a:r>
          </a:p>
          <a:p>
            <a:r>
              <a:rPr lang="en-US" sz="4000" dirty="0" smtClean="0"/>
              <a:t>Tree-based </a:t>
            </a:r>
            <a:r>
              <a:rPr lang="en-US" sz="4000" dirty="0"/>
              <a:t>index with </a:t>
            </a:r>
            <a:r>
              <a:rPr lang="en-US" sz="4000" dirty="0" smtClean="0"/>
              <a:t>projection list </a:t>
            </a:r>
            <a:r>
              <a:rPr lang="en-US" sz="4000" dirty="0"/>
              <a:t>as </a:t>
            </a:r>
            <a:r>
              <a:rPr lang="en-US" sz="4000" i="1" dirty="0"/>
              <a:t>prefix </a:t>
            </a:r>
            <a:r>
              <a:rPr lang="en-US" sz="4000" dirty="0"/>
              <a:t>of </a:t>
            </a:r>
            <a:r>
              <a:rPr lang="en-US" sz="4000" dirty="0" smtClean="0"/>
              <a:t>index key</a:t>
            </a:r>
            <a:endParaRPr lang="en-US" sz="4000" dirty="0"/>
          </a:p>
          <a:p>
            <a:pPr lvl="1"/>
            <a:r>
              <a:rPr lang="en-US" sz="3600" dirty="0" smtClean="0"/>
              <a:t>Leaf </a:t>
            </a:r>
            <a:r>
              <a:rPr lang="en-US" sz="3600" dirty="0"/>
              <a:t>pages are already sorted on </a:t>
            </a:r>
            <a:r>
              <a:rPr lang="en-US" sz="3600" dirty="0" smtClean="0"/>
              <a:t>projection list</a:t>
            </a:r>
          </a:p>
          <a:p>
            <a:pPr lvl="1"/>
            <a:r>
              <a:rPr lang="en-US" sz="3600" dirty="0" smtClean="0"/>
              <a:t>Just </a:t>
            </a:r>
            <a:r>
              <a:rPr lang="en-US" sz="3600" dirty="0"/>
              <a:t>scan them in </a:t>
            </a:r>
            <a:r>
              <a:rPr lang="en-US" sz="3600" dirty="0" smtClean="0"/>
              <a:t>order, project out </a:t>
            </a:r>
            <a:r>
              <a:rPr lang="en-US" sz="3600" dirty="0"/>
              <a:t>and </a:t>
            </a:r>
            <a:r>
              <a:rPr lang="en-US" sz="3600" dirty="0" err="1"/>
              <a:t>deduplicate</a:t>
            </a:r>
            <a:r>
              <a:rPr lang="en-US" sz="3600" dirty="0"/>
              <a:t> </a:t>
            </a:r>
            <a:r>
              <a:rPr lang="en-US" sz="3600" dirty="0" smtClean="0"/>
              <a:t>on-the-fly</a:t>
            </a:r>
            <a:endParaRPr lang="en-US" sz="3600" dirty="0"/>
          </a:p>
          <a:p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Indexes for Projection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7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Selection operation</a:t>
            </a:r>
          </a:p>
          <a:p>
            <a:pPr lvl="1"/>
            <a:r>
              <a:rPr lang="en-US" sz="3600" dirty="0" smtClean="0"/>
              <a:t>Access paths</a:t>
            </a:r>
          </a:p>
          <a:p>
            <a:pPr lvl="2"/>
            <a:r>
              <a:rPr lang="en-US" sz="3200" dirty="0" smtClean="0"/>
              <a:t>Scan vs utilize matching index</a:t>
            </a:r>
          </a:p>
          <a:p>
            <a:pPr lvl="1"/>
            <a:r>
              <a:rPr lang="en-US" sz="3600" dirty="0"/>
              <a:t>Use selectivity </a:t>
            </a:r>
            <a:r>
              <a:rPr lang="en-US" sz="3600" dirty="0" smtClean="0"/>
              <a:t>to decide among access paths</a:t>
            </a:r>
          </a:p>
          <a:p>
            <a:r>
              <a:rPr lang="en-US" sz="4000" dirty="0" smtClean="0"/>
              <a:t>Projection operation</a:t>
            </a:r>
            <a:endParaRPr lang="en-US" sz="4000" dirty="0"/>
          </a:p>
          <a:p>
            <a:pPr lvl="1"/>
            <a:r>
              <a:rPr lang="en-US" sz="3600" dirty="0" smtClean="0"/>
              <a:t>Sorting-based</a:t>
            </a:r>
          </a:p>
          <a:p>
            <a:pPr lvl="2"/>
            <a:r>
              <a:rPr lang="en-US" sz="3200" dirty="0" smtClean="0"/>
              <a:t>Variations on external merge-sort</a:t>
            </a:r>
          </a:p>
          <a:p>
            <a:pPr lvl="1"/>
            <a:r>
              <a:rPr lang="en-US" sz="3600" dirty="0" smtClean="0"/>
              <a:t>Hash-based</a:t>
            </a:r>
          </a:p>
          <a:p>
            <a:pPr lvl="2"/>
            <a:r>
              <a:rPr lang="en-US" sz="3200" dirty="0" smtClean="0"/>
              <a:t>2-phase algorithm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331" y="651641"/>
            <a:ext cx="10860734" cy="3406010"/>
          </a:xfrm>
        </p:spPr>
        <p:txBody>
          <a:bodyPr>
            <a:normAutofit fontScale="90000"/>
          </a:bodyPr>
          <a:lstStyle/>
          <a:p>
            <a:r>
              <a:rPr lang="en-US" sz="8000" dirty="0" smtClean="0"/>
              <a:t>Relational Operators:</a:t>
            </a:r>
            <a:br>
              <a:rPr lang="en-US" sz="8000" dirty="0" smtClean="0"/>
            </a:br>
            <a:r>
              <a:rPr lang="en-US" sz="8000" dirty="0" smtClean="0"/>
              <a:t>Building Blocks of </a:t>
            </a:r>
            <a:br>
              <a:rPr lang="en-US" sz="8000" dirty="0" smtClean="0"/>
            </a:br>
            <a:r>
              <a:rPr lang="en-US" sz="8000" dirty="0" smtClean="0"/>
              <a:t>Relational Query Answering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45348" y="4723625"/>
            <a:ext cx="7886700" cy="77172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Finally,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how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rather than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what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6894" y="4357637"/>
            <a:ext cx="10842171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We consider </a:t>
            </a:r>
            <a:r>
              <a:rPr lang="en-US" sz="4000" dirty="0" err="1" smtClean="0"/>
              <a:t>equi</a:t>
            </a:r>
            <a:r>
              <a:rPr lang="en-US" sz="4000" dirty="0" smtClean="0"/>
              <a:t>-join</a:t>
            </a:r>
          </a:p>
          <a:p>
            <a:pPr lvl="1"/>
            <a:r>
              <a:rPr lang="en-US" sz="3600" dirty="0" smtClean="0"/>
              <a:t>Most common, important and well-studied join op</a:t>
            </a:r>
          </a:p>
          <a:p>
            <a:r>
              <a:rPr lang="en-US" sz="4000" dirty="0" smtClean="0"/>
              <a:t>Example: Course </a:t>
            </a:r>
            <a:r>
              <a:rPr lang="en-US" sz="4400" dirty="0" smtClean="0">
                <a:solidFill>
                  <a:sysClr val="windowText" lastClr="000000"/>
                </a:solidFill>
              </a:rPr>
              <a:t>⨝</a:t>
            </a:r>
            <a:r>
              <a:rPr lang="en-US" sz="4000" baseline="-25000" dirty="0" err="1" smtClean="0">
                <a:solidFill>
                  <a:sysClr val="windowText" lastClr="000000"/>
                </a:solidFill>
              </a:rPr>
              <a:t>Course.CID</a:t>
            </a:r>
            <a:r>
              <a:rPr lang="en-US" sz="4000" baseline="-25000" dirty="0" smtClean="0">
                <a:solidFill>
                  <a:sysClr val="windowText" lastClr="000000"/>
                </a:solidFill>
              </a:rPr>
              <a:t>=</a:t>
            </a:r>
            <a:r>
              <a:rPr lang="en-US" sz="4000" baseline="-25000" dirty="0" err="1" smtClean="0">
                <a:solidFill>
                  <a:sysClr val="windowText" lastClr="000000"/>
                </a:solidFill>
              </a:rPr>
              <a:t>Section.CID</a:t>
            </a:r>
            <a:r>
              <a:rPr lang="en-US" sz="4000" baseline="-25000" dirty="0" smtClean="0">
                <a:solidFill>
                  <a:sysClr val="windowText" lastClr="000000"/>
                </a:solidFill>
              </a:rPr>
              <a:t> </a:t>
            </a:r>
            <a:r>
              <a:rPr lang="en-US" sz="4000" dirty="0" smtClean="0">
                <a:solidFill>
                  <a:sysClr val="windowText" lastClr="000000"/>
                </a:solidFill>
              </a:rPr>
              <a:t>Section</a:t>
            </a:r>
          </a:p>
          <a:p>
            <a:r>
              <a:rPr lang="en-US" sz="4000" dirty="0" smtClean="0">
                <a:solidFill>
                  <a:sysClr val="windowText" lastClr="000000"/>
                </a:solidFill>
              </a:rPr>
              <a:t>Various algorithms</a:t>
            </a:r>
          </a:p>
          <a:p>
            <a:pPr lvl="1"/>
            <a:r>
              <a:rPr lang="en-US" sz="3600" dirty="0" smtClean="0"/>
              <a:t>Nested </a:t>
            </a:r>
            <a:r>
              <a:rPr lang="en-US" sz="3600" dirty="0"/>
              <a:t>loop join</a:t>
            </a:r>
          </a:p>
          <a:p>
            <a:pPr lvl="1"/>
            <a:r>
              <a:rPr lang="en-US" sz="3600" dirty="0" smtClean="0"/>
              <a:t>Block </a:t>
            </a:r>
            <a:r>
              <a:rPr lang="en-US" sz="3600" dirty="0"/>
              <a:t>nested loop join</a:t>
            </a:r>
          </a:p>
          <a:p>
            <a:pPr lvl="1"/>
            <a:r>
              <a:rPr lang="en-US" sz="3600" dirty="0" smtClean="0"/>
              <a:t>Index </a:t>
            </a:r>
            <a:r>
              <a:rPr lang="en-US" sz="3600" dirty="0"/>
              <a:t>nested loop join</a:t>
            </a:r>
          </a:p>
          <a:p>
            <a:pPr lvl="1"/>
            <a:r>
              <a:rPr lang="en-US" sz="3600" dirty="0" smtClean="0"/>
              <a:t>Block </a:t>
            </a:r>
            <a:r>
              <a:rPr lang="en-US" sz="3600" dirty="0"/>
              <a:t>index nested loop join</a:t>
            </a:r>
          </a:p>
          <a:p>
            <a:pPr lvl="1"/>
            <a:r>
              <a:rPr lang="en-US" sz="3600" dirty="0" smtClean="0"/>
              <a:t>Sort-merge </a:t>
            </a:r>
            <a:r>
              <a:rPr lang="en-US" sz="3600" dirty="0"/>
              <a:t>join</a:t>
            </a:r>
          </a:p>
          <a:p>
            <a:pPr lvl="1"/>
            <a:r>
              <a:rPr lang="en-US" sz="3600" dirty="0" smtClean="0"/>
              <a:t>Hash </a:t>
            </a:r>
            <a:r>
              <a:rPr lang="en-US" sz="3600" dirty="0"/>
              <a:t>join</a:t>
            </a:r>
          </a:p>
          <a:p>
            <a:pPr lvl="1"/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Join Operation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2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Let R and S be the relations we want to join</a:t>
            </a:r>
          </a:p>
          <a:p>
            <a:r>
              <a:rPr lang="en-US" sz="4000" dirty="0" smtClean="0"/>
              <a:t>Brain-dead solution: use nested </a:t>
            </a:r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4000" dirty="0" smtClean="0"/>
              <a:t> loops over the tuples of R and 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Nested Loop Join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9090" y="3871651"/>
            <a:ext cx="10993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each tuple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in R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each tuple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S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tuple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and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match on the join attribute </a:t>
            </a:r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then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oncat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and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and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08276" y="3153172"/>
            <a:ext cx="2606566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What’s wrong with 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this solution?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Nested Loop </a:t>
            </a:r>
            <a:r>
              <a:rPr lang="en-US" sz="4800" dirty="0" smtClean="0"/>
              <a:t>Join: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169600"/>
              </p:ext>
            </p:extLst>
          </p:nvPr>
        </p:nvGraphicFramePr>
        <p:xfrm>
          <a:off x="1734207" y="4839922"/>
          <a:ext cx="4139879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71352"/>
                <a:gridCol w="1261151"/>
                <a:gridCol w="903688"/>
                <a:gridCol w="90368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230722"/>
              </p:ext>
            </p:extLst>
          </p:nvPr>
        </p:nvGraphicFramePr>
        <p:xfrm>
          <a:off x="6178600" y="4848901"/>
          <a:ext cx="4184599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9579"/>
                <a:gridCol w="2099780"/>
                <a:gridCol w="1155240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811933"/>
              </p:ext>
            </p:extLst>
          </p:nvPr>
        </p:nvGraphicFramePr>
        <p:xfrm>
          <a:off x="2554014" y="1671489"/>
          <a:ext cx="7083972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2170"/>
                <a:gridCol w="1034314"/>
                <a:gridCol w="692542"/>
                <a:gridCol w="881415"/>
                <a:gridCol w="791475"/>
                <a:gridCol w="1448040"/>
                <a:gridCol w="148401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 Sciences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5866023" y="3357048"/>
            <a:ext cx="625154" cy="6658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        </a:t>
            </a:r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</a:t>
            </a:r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32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Major=DID</a:t>
            </a:r>
            <a:endParaRPr lang="en-US" sz="1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>
            <a:endCxn id="18" idx="0"/>
          </p:cNvCxnSpPr>
          <p:nvPr/>
        </p:nvCxnSpPr>
        <p:spPr>
          <a:xfrm>
            <a:off x="6178600" y="2842970"/>
            <a:ext cx="0" cy="514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427928" y="4033325"/>
            <a:ext cx="1573479" cy="582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06207" y="4012383"/>
            <a:ext cx="1713186" cy="603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492469" y="5056094"/>
            <a:ext cx="155" cy="78357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734207" y="4387236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endParaRPr lang="en-US" sz="1100"/>
          </a:p>
        </p:txBody>
      </p:sp>
      <p:sp>
        <p:nvSpPr>
          <p:cNvPr id="33" name="Rectangle 32"/>
          <p:cNvSpPr/>
          <p:nvPr/>
        </p:nvSpPr>
        <p:spPr>
          <a:xfrm>
            <a:off x="6178600" y="4387236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1205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Use nested </a:t>
            </a:r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4000" dirty="0" smtClean="0"/>
              <a:t> loops over the </a:t>
            </a:r>
            <a:r>
              <a:rPr lang="en-US" sz="4000" i="1" dirty="0" smtClean="0"/>
              <a:t>pages </a:t>
            </a:r>
            <a:r>
              <a:rPr lang="en-US" sz="4000" dirty="0" smtClean="0"/>
              <a:t>of R and S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R is called the </a:t>
            </a:r>
            <a:r>
              <a:rPr lang="en-US" sz="4000" i="1" dirty="0" smtClean="0"/>
              <a:t>outer </a:t>
            </a:r>
            <a:r>
              <a:rPr lang="en-US" sz="4000" dirty="0" smtClean="0"/>
              <a:t>relation</a:t>
            </a:r>
            <a:r>
              <a:rPr lang="en-US" sz="4000" i="1" dirty="0" smtClean="0"/>
              <a:t> </a:t>
            </a:r>
            <a:r>
              <a:rPr lang="en-US" sz="4000" dirty="0" smtClean="0"/>
              <a:t>and S is called the </a:t>
            </a:r>
            <a:r>
              <a:rPr lang="en-US" sz="4000" i="1" dirty="0" smtClean="0"/>
              <a:t>inner</a:t>
            </a:r>
            <a:r>
              <a:rPr lang="en-US" sz="4000" dirty="0" smtClean="0"/>
              <a:t> relation</a:t>
            </a:r>
          </a:p>
          <a:p>
            <a:r>
              <a:rPr lang="en-US" sz="4000" dirty="0" smtClean="0"/>
              <a:t>Outer relation should be the smaller relation</a:t>
            </a:r>
          </a:p>
          <a:p>
            <a:pPr lvl="1"/>
            <a:r>
              <a:rPr lang="en-US" sz="3600" dirty="0" smtClean="0"/>
              <a:t>i.e. N</a:t>
            </a:r>
            <a:r>
              <a:rPr lang="en-US" sz="3600" baseline="-25000" dirty="0" smtClean="0"/>
              <a:t>R</a:t>
            </a:r>
            <a:r>
              <a:rPr lang="en-US" sz="3600" dirty="0" smtClean="0"/>
              <a:t> ≤ N</a:t>
            </a:r>
            <a:r>
              <a:rPr lang="en-US" sz="3600" baseline="-25000" dirty="0" smtClean="0"/>
              <a:t>S</a:t>
            </a:r>
            <a:endParaRPr lang="en-US" sz="3600" dirty="0" smtClean="0"/>
          </a:p>
          <a:p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Page Nested Loop Join (PNLJ)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9090" y="2178029"/>
            <a:ext cx="10993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each page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in R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each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page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S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Check every pair of tuples in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and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</a:p>
          <a:p>
            <a:pPr eaLnBrk="0" hangingPunct="0"/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   and if they match,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them and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5023" y="2178028"/>
            <a:ext cx="4289622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</a:t>
            </a:r>
            <a:r>
              <a:rPr lang="en-US" sz="2000" b="1" smtClean="0">
                <a:latin typeface="Linux Libertine" charset="0"/>
                <a:ea typeface="Linux Libertine" charset="0"/>
                <a:cs typeface="Linux Libertine" charset="0"/>
              </a:rPr>
              <a:t>: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How many buffer pages PNLJ need?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04496" y="2178028"/>
            <a:ext cx="204811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Three. Why?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4209" y="5715113"/>
            <a:ext cx="324798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</a:t>
            </a:r>
            <a:r>
              <a:rPr lang="en-US" sz="2000" b="1" smtClean="0">
                <a:latin typeface="Linux Libertine" charset="0"/>
                <a:ea typeface="Linux Libertine" charset="0"/>
                <a:cs typeface="Linux Libertine" charset="0"/>
              </a:rPr>
              <a:t>: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What is the cost of PNLJ?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9342" y="5715113"/>
            <a:ext cx="204811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N</a:t>
            </a:r>
            <a:r>
              <a:rPr lang="en-US" sz="20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+ N</a:t>
            </a:r>
            <a:r>
              <a:rPr lang="en-US" sz="20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* N</a:t>
            </a:r>
            <a:r>
              <a:rPr lang="en-US" sz="20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S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30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3567191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Better utilize memory buffers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In-memory </a:t>
            </a:r>
            <a:r>
              <a:rPr lang="en-US" sz="4000" dirty="0"/>
              <a:t>all-pairs </a:t>
            </a:r>
            <a:r>
              <a:rPr lang="en-US" sz="4000" dirty="0" smtClean="0"/>
              <a:t>comparison </a:t>
            </a:r>
            <a:r>
              <a:rPr lang="en-US" sz="4000" dirty="0"/>
              <a:t>could be quite slow (high CPU </a:t>
            </a:r>
            <a:r>
              <a:rPr lang="en-US" sz="4000" dirty="0" smtClean="0"/>
              <a:t>cost)</a:t>
            </a:r>
          </a:p>
          <a:p>
            <a:pPr lvl="1"/>
            <a:r>
              <a:rPr lang="en-US" sz="3600" dirty="0" smtClean="0"/>
              <a:t>Solution: build </a:t>
            </a:r>
            <a:r>
              <a:rPr lang="en-US" sz="3600" dirty="0"/>
              <a:t>a hash table </a:t>
            </a:r>
            <a:r>
              <a:rPr lang="en-US" sz="3600" dirty="0" smtClean="0"/>
              <a:t>on R </a:t>
            </a:r>
            <a:r>
              <a:rPr lang="en-US" sz="3600" dirty="0"/>
              <a:t>pages </a:t>
            </a:r>
            <a:r>
              <a:rPr lang="en-US" sz="3600" dirty="0" smtClean="0"/>
              <a:t>in memory </a:t>
            </a:r>
            <a:r>
              <a:rPr lang="en-US" sz="3600" dirty="0"/>
              <a:t>to reduce </a:t>
            </a:r>
            <a:r>
              <a:rPr lang="en-US" sz="3600" dirty="0" smtClean="0"/>
              <a:t>number of comparisons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Block Nested Loop Join (BNLJ)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9090" y="1955979"/>
            <a:ext cx="109938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each block p</a:t>
            </a:r>
            <a:r>
              <a:rPr lang="en-US" sz="2000" b="1" baseline="-25000" dirty="0" smtClean="0">
                <a:latin typeface="Courier New" charset="0"/>
                <a:ea typeface="Courier New" charset="0"/>
                <a:cs typeface="Courier New" charset="0"/>
              </a:rPr>
              <a:t>R,1 , </a:t>
            </a:r>
            <a:r>
              <a:rPr lang="mr-IN" sz="2000" b="1" baseline="-25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sz="2000" b="1" baseline="-250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000" b="1" baseline="-25000" dirty="0" smtClean="0">
                <a:latin typeface="Courier New" charset="0"/>
                <a:ea typeface="Courier New" charset="0"/>
                <a:cs typeface="Courier New" charset="0"/>
              </a:rPr>
              <a:t>R,B-2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of B-2 pages of R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each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page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0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S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Check every pair of tuples in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0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R,j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and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0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</a:p>
          <a:p>
            <a:pPr eaLnBrk="0" hangingPunct="0"/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  and if they match,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them and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47345" y="1593812"/>
            <a:ext cx="3325417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is the cost of BNLJ?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838353" y="2130029"/>
                <a:ext cx="2343400" cy="5507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0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A:</a:t>
                </a:r>
                <a:r>
                  <a:rPr lang="en-US" sz="20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Linux Libertine" charset="0"/>
                        <a:cs typeface="Linux Libertine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𝑅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353" y="2130029"/>
                <a:ext cx="2343400" cy="5507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069427" y="4714631"/>
            <a:ext cx="5102773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What should be the key for this hash table?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0952" y="4714631"/>
            <a:ext cx="466922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The join attribute(s)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427" y="5189671"/>
            <a:ext cx="5102773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How would the above cost change?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0952" y="5189671"/>
            <a:ext cx="466922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It doesn’t! Then why are we doing this?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9427" y="5664711"/>
            <a:ext cx="5102773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if R fits in memory?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28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2" grpId="0" animBg="1"/>
      <p:bldP spid="9" grpId="0" animBg="1"/>
      <p:bldP spid="10" grpId="0" animBg="1"/>
      <p:bldP spid="13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Utilize existing indexes</a:t>
            </a:r>
          </a:p>
          <a:p>
            <a:r>
              <a:rPr lang="en-US" sz="4000" dirty="0" smtClean="0"/>
              <a:t>Suppose S has an index on the join attribute(s)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Index Nested Loop Join (INLJ)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9090" y="2933005"/>
            <a:ext cx="10993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each page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of R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each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tuple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Probe the index on S to find any tuples matching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    and if found,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them and output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35397" y="4952454"/>
            <a:ext cx="2325706" cy="95410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What is the cost of INLJ?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80945" y="4952455"/>
                <a:ext cx="7081345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8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charset="0"/>
                        <a:ea typeface="Consolas" charset="0"/>
                        <a:cs typeface="Consolas" charset="0"/>
                      </a:rPr>
                      <m:t>𝑁</m:t>
                    </m:r>
                    <m:r>
                      <a:rPr lang="en-US" sz="2800" i="1" baseline="-25000" dirty="0">
                        <a:latin typeface="Cambria Math" charset="0"/>
                        <a:ea typeface="Consolas" charset="0"/>
                        <a:cs typeface="Consolas" charset="0"/>
                      </a:rPr>
                      <m:t>𝑅</m:t>
                    </m:r>
                    <m:r>
                      <a:rPr lang="en-US" sz="2800" i="1" dirty="0">
                        <a:latin typeface="Cambria Math" charset="0"/>
                        <a:ea typeface="Consolas" charset="0"/>
                        <a:cs typeface="Consolas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800" i="1" dirty="0">
                            <a:latin typeface="Cambria Math" charset="0"/>
                            <a:ea typeface="Consolas" charset="0"/>
                            <a:cs typeface="Consolas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charset="0"/>
                            <a:ea typeface="Consolas" charset="0"/>
                            <a:cs typeface="Consolas" charset="0"/>
                          </a:rPr>
                          <m:t>𝑅</m:t>
                        </m:r>
                      </m:e>
                    </m:d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e>
                      <m:sup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e>
                      <m:sup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depends on the type of index on S and whether it is clustered or not</a:t>
                </a:r>
                <a:endParaRPr lang="en-US" sz="28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945" y="4952455"/>
                <a:ext cx="7081345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96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Improve performance using available buffer pages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Block Index Nested Loop Join (BINLJ)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9090" y="2158331"/>
            <a:ext cx="109938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each block p</a:t>
            </a:r>
            <a:r>
              <a:rPr lang="en-US" sz="2400" b="1" baseline="-25000" dirty="0">
                <a:latin typeface="Courier New" charset="0"/>
                <a:ea typeface="Courier New" charset="0"/>
                <a:cs typeface="Courier New" charset="0"/>
              </a:rPr>
              <a:t>R,1 , </a:t>
            </a:r>
            <a:r>
              <a:rPr lang="mr-IN" sz="2400" b="1" baseline="-25000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sz="2400" b="1" baseline="-25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>
                <a:latin typeface="Courier New" charset="0"/>
                <a:ea typeface="Courier New" charset="0"/>
                <a:cs typeface="Courier New" charset="0"/>
              </a:rPr>
              <a:t>R,B-2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of B-2 pages of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R</a:t>
            </a:r>
          </a:p>
          <a:p>
            <a:pPr eaLnBrk="0" hangingPunct="0"/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Sort the tuples in the current block (in memory)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each tuple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in the current sorted block 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Probe the index on S to find any tuples matching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    and if found,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them and output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63131" y="4928044"/>
            <a:ext cx="2325706" cy="95410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What is the cost of BINLJ?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13782" y="4928044"/>
                <a:ext cx="7081345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8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charset="0"/>
                        <a:ea typeface="Consolas" charset="0"/>
                        <a:cs typeface="Consolas" charset="0"/>
                      </a:rPr>
                      <m:t>𝑁</m:t>
                    </m:r>
                    <m:r>
                      <a:rPr lang="en-US" sz="2800" i="1" baseline="-25000" dirty="0">
                        <a:latin typeface="Cambria Math" charset="0"/>
                        <a:ea typeface="Consolas" charset="0"/>
                        <a:cs typeface="Consolas" charset="0"/>
                      </a:rPr>
                      <m:t>𝑅</m:t>
                    </m:r>
                    <m:r>
                      <a:rPr lang="en-US" sz="2800" i="1" dirty="0">
                        <a:latin typeface="Cambria Math" charset="0"/>
                        <a:ea typeface="Consolas" charset="0"/>
                        <a:cs typeface="Consolas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800" i="1" dirty="0">
                            <a:latin typeface="Cambria Math" charset="0"/>
                            <a:ea typeface="Consolas" charset="0"/>
                            <a:cs typeface="Consolas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charset="0"/>
                            <a:ea typeface="Consolas" charset="0"/>
                            <a:cs typeface="Consolas" charset="0"/>
                          </a:rPr>
                          <m:t>𝑅</m:t>
                        </m:r>
                      </m:e>
                    </m:d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e>
                      <m:sup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e>
                      <m:sup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depends on the type of index on S and whether it is clustered or not</a:t>
                </a:r>
                <a:endParaRPr lang="en-US" sz="28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782" y="4928044"/>
                <a:ext cx="7081345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99090" y="4322953"/>
            <a:ext cx="4235669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Why soring each block?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2264" y="4322953"/>
            <a:ext cx="628094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Reusing index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and data 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pages in buffer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2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1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Logical vs physical operations</a:t>
            </a:r>
            <a:endParaRPr lang="en-US" dirty="0" smtClean="0"/>
          </a:p>
          <a:p>
            <a:r>
              <a:rPr lang="en-US" sz="4000" dirty="0" smtClean="0"/>
              <a:t>Different ways of implementing each operation</a:t>
            </a:r>
          </a:p>
          <a:p>
            <a:r>
              <a:rPr lang="en-US" sz="4000" dirty="0" smtClean="0"/>
              <a:t>Selection operation</a:t>
            </a:r>
          </a:p>
          <a:p>
            <a:pPr lvl="1"/>
            <a:r>
              <a:rPr lang="en-US" sz="3600" dirty="0" smtClean="0"/>
              <a:t>Access paths</a:t>
            </a:r>
          </a:p>
          <a:p>
            <a:pPr lvl="2"/>
            <a:r>
              <a:rPr lang="en-US" sz="3200" dirty="0" smtClean="0"/>
              <a:t>Scan</a:t>
            </a:r>
          </a:p>
          <a:p>
            <a:pPr lvl="2"/>
            <a:r>
              <a:rPr lang="en-US" sz="3200" dirty="0" smtClean="0"/>
              <a:t>Utilize matching index</a:t>
            </a:r>
          </a:p>
          <a:p>
            <a:pPr lvl="1"/>
            <a:r>
              <a:rPr lang="en-US" sz="3600" dirty="0" smtClean="0"/>
              <a:t>Decide among access paths</a:t>
            </a:r>
          </a:p>
          <a:p>
            <a:pPr lvl="2"/>
            <a:r>
              <a:rPr lang="en-US" sz="3200" dirty="0" smtClean="0"/>
              <a:t>Use selectivity</a:t>
            </a:r>
          </a:p>
          <a:p>
            <a:pPr lvl="1"/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7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Query Execution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18129" y="4918912"/>
            <a:ext cx="4555742" cy="1094221"/>
          </a:xfrm>
          <a:prstGeom prst="roundRect">
            <a:avLst>
              <a:gd name="adj" fmla="val 1186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18129" y="1832226"/>
            <a:ext cx="4555742" cy="6124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Parser</a:t>
            </a:r>
            <a:endParaRPr lang="en-US" sz="3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38600" y="5488890"/>
            <a:ext cx="4114800" cy="3792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Operator Evaluators</a:t>
            </a:r>
            <a:endParaRPr lang="en-US" sz="20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8129" y="2924931"/>
            <a:ext cx="4555742" cy="1495235"/>
          </a:xfrm>
          <a:prstGeom prst="roundRect">
            <a:avLst>
              <a:gd name="adj" fmla="val 963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63615" y="4897146"/>
            <a:ext cx="3864769" cy="591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Plan Evaluator</a:t>
            </a:r>
            <a:endParaRPr lang="en-US" sz="3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443904" y="2900065"/>
            <a:ext cx="3304190" cy="5434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Optimizer</a:t>
            </a:r>
            <a:endParaRPr lang="en-US" sz="3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38600" y="3471855"/>
            <a:ext cx="4114800" cy="38063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Generator</a:t>
            </a:r>
            <a:endParaRPr lang="en-US" sz="20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38600" y="3909088"/>
            <a:ext cx="4114800" cy="3741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Cost Estimator</a:t>
            </a:r>
            <a:endParaRPr lang="en-US" sz="20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069681" y="1369997"/>
            <a:ext cx="2052638" cy="423524"/>
          </a:xfrm>
          <a:prstGeom prst="downArrow">
            <a:avLst>
              <a:gd name="adj1" fmla="val 687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SQL Query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812506" y="2473043"/>
            <a:ext cx="2566988" cy="423524"/>
          </a:xfrm>
          <a:prstGeom prst="downArrow">
            <a:avLst>
              <a:gd name="adj1" fmla="val 672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Parsed Query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686710" y="4446894"/>
            <a:ext cx="2692784" cy="423524"/>
          </a:xfrm>
          <a:prstGeom prst="downArrow">
            <a:avLst>
              <a:gd name="adj1" fmla="val 7546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Evaluation Plan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0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9388" y="2694396"/>
            <a:ext cx="37353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DISTINCT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P.buyer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FROM   Purchase P, 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Person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Q</a:t>
            </a:r>
          </a:p>
          <a:p>
            <a:pPr eaLnBrk="0" hangingPunct="0"/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WHERE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P.buyer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Q.name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AND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Q.city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=‘Madison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’</a:t>
            </a:r>
          </a:p>
          <a:p>
            <a:pPr eaLnBrk="0" hangingPunct="0"/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ORDER BY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P.buyer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161276" y="3044331"/>
            <a:ext cx="481612" cy="14379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8144820" y="3044331"/>
            <a:ext cx="481612" cy="14379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46805" y="1655634"/>
            <a:ext cx="3129437" cy="4273041"/>
            <a:chOff x="4230586" y="1661871"/>
            <a:chExt cx="3129437" cy="4273041"/>
          </a:xfrm>
        </p:grpSpPr>
        <p:sp>
          <p:nvSpPr>
            <p:cNvPr id="7" name="Oval 6"/>
            <p:cNvSpPr/>
            <p:nvPr/>
          </p:nvSpPr>
          <p:spPr>
            <a:xfrm>
              <a:off x="5134800" y="2530712"/>
              <a:ext cx="1324303" cy="2930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sz="24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035720" y="4440359"/>
              <a:ext cx="1324303" cy="56653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   </a:t>
              </a:r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sz="24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city = ‘Madison’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814205" y="2942557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102752" y="3375677"/>
              <a:ext cx="1324303" cy="4240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</a:t>
              </a:r>
              <a:r>
                <a:rPr lang="en-US" sz="28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r>
                <a:rPr lang="en-US" sz="24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buyer=name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1" name="Straight Connector 10"/>
            <p:cNvCxnSpPr>
              <a:stCxn id="8" idx="4"/>
              <a:endCxn id="13" idx="0"/>
            </p:cNvCxnSpPr>
            <p:nvPr/>
          </p:nvCxnSpPr>
          <p:spPr>
            <a:xfrm flipH="1">
              <a:off x="6697871" y="5006893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230586" y="4590924"/>
              <a:ext cx="146734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114417" y="5518943"/>
              <a:ext cx="116690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5102752" y="3868792"/>
              <a:ext cx="595182" cy="6466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865963" y="3868792"/>
              <a:ext cx="672861" cy="6466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134800" y="1661871"/>
              <a:ext cx="1324303" cy="2930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𝜏</a:t>
              </a:r>
              <a:r>
                <a:rPr lang="en-US" sz="24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5814205" y="2073716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8731160" y="1677782"/>
            <a:ext cx="3021452" cy="4458878"/>
            <a:chOff x="8731160" y="1677782"/>
            <a:chExt cx="3021452" cy="4458878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0241886" y="3213041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11015686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9530433" y="4066944"/>
              <a:ext cx="436843" cy="718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0484861" y="4054607"/>
              <a:ext cx="481644" cy="731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9311375" y="3633824"/>
              <a:ext cx="1861022" cy="4207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Nested Loop Join</a:t>
              </a:r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824117" y="4785908"/>
              <a:ext cx="1308458" cy="4207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329687" y="4785907"/>
              <a:ext cx="1308458" cy="4207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Index Scan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084511" y="2792258"/>
              <a:ext cx="2314750" cy="4207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Hash-based Projection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H="1">
              <a:off x="9528804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8824117" y="5720691"/>
              <a:ext cx="146734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0432232" y="5705394"/>
              <a:ext cx="116690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0241886" y="2375753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8731160" y="1677782"/>
              <a:ext cx="3021452" cy="69797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External Merge-sort</a:t>
              </a:r>
            </a:p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Quicksort for Internal, B=20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730577" y="5369638"/>
            <a:ext cx="2521362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Assume that Person has a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hash </a:t>
            </a:r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index on city</a:t>
            </a:r>
          </a:p>
        </p:txBody>
      </p:sp>
    </p:spTree>
    <p:extLst>
      <p:ext uri="{BB962C8B-B14F-4D97-AF65-F5344CB8AC3E}">
        <p14:creationId xmlns:p14="http://schemas.microsoft.com/office/powerpoint/2010/main" val="76914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A </a:t>
            </a:r>
            <a:r>
              <a:rPr lang="en-US" sz="4000" dirty="0" smtClean="0"/>
              <a:t>predicate can </a:t>
            </a:r>
            <a:r>
              <a:rPr lang="en-US" sz="4000" dirty="0"/>
              <a:t>match more than one </a:t>
            </a:r>
            <a:r>
              <a:rPr lang="en-US" sz="4000" dirty="0" smtClean="0"/>
              <a:t>index/access path</a:t>
            </a:r>
            <a:endParaRPr lang="en-US" sz="4000" dirty="0"/>
          </a:p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Relation R(</a:t>
            </a:r>
            <a:r>
              <a:rPr lang="en-US" sz="3600" i="1" dirty="0" smtClean="0"/>
              <a:t>a</a:t>
            </a:r>
            <a:r>
              <a:rPr lang="en-US" sz="3600" dirty="0" smtClean="0"/>
              <a:t>, </a:t>
            </a:r>
            <a:r>
              <a:rPr lang="en-US" sz="3600" i="1" dirty="0" smtClean="0"/>
              <a:t>b</a:t>
            </a:r>
            <a:r>
              <a:rPr lang="en-US" sz="3600" dirty="0" smtClean="0"/>
              <a:t>, </a:t>
            </a:r>
            <a:r>
              <a:rPr lang="en-US" sz="3600" i="1" dirty="0"/>
              <a:t>c</a:t>
            </a:r>
            <a:r>
              <a:rPr lang="en-US" sz="3600" dirty="0" smtClean="0"/>
              <a:t>)</a:t>
            </a:r>
            <a:endParaRPr lang="en-US" sz="3600" dirty="0"/>
          </a:p>
          <a:p>
            <a:pPr lvl="1"/>
            <a:r>
              <a:rPr lang="en-US" sz="3600" dirty="0" smtClean="0"/>
              <a:t>Hash </a:t>
            </a:r>
            <a:r>
              <a:rPr lang="en-US" sz="3600" dirty="0"/>
              <a:t>index on </a:t>
            </a:r>
            <a:r>
              <a:rPr lang="en-US" sz="3600" i="1" dirty="0" smtClean="0"/>
              <a:t>a</a:t>
            </a:r>
            <a:r>
              <a:rPr lang="en-US" sz="3600" dirty="0" smtClean="0"/>
              <a:t> </a:t>
            </a:r>
            <a:r>
              <a:rPr lang="en-US" sz="3600" dirty="0"/>
              <a:t>and </a:t>
            </a:r>
            <a:r>
              <a:rPr lang="en-US" sz="3600" dirty="0" err="1" smtClean="0"/>
              <a:t>B+tree</a:t>
            </a:r>
            <a:r>
              <a:rPr lang="en-US" sz="3600" dirty="0" smtClean="0"/>
              <a:t> </a:t>
            </a:r>
            <a:r>
              <a:rPr lang="en-US" sz="3600" dirty="0"/>
              <a:t>index on </a:t>
            </a:r>
            <a:r>
              <a:rPr lang="en-US" sz="3600" dirty="0" smtClean="0"/>
              <a:t>(</a:t>
            </a:r>
            <a:r>
              <a:rPr lang="en-US" sz="3600" i="1" dirty="0" smtClean="0"/>
              <a:t>a</a:t>
            </a:r>
            <a:r>
              <a:rPr lang="en-US" sz="3600" dirty="0" smtClean="0"/>
              <a:t>, </a:t>
            </a:r>
            <a:r>
              <a:rPr lang="en-US" sz="3600" i="1" dirty="0" smtClean="0"/>
              <a:t>c</a:t>
            </a:r>
            <a:r>
              <a:rPr lang="en-US" sz="3600" dirty="0" smtClean="0"/>
              <a:t>) </a:t>
            </a:r>
            <a:endParaRPr lang="en-US" sz="3600" dirty="0"/>
          </a:p>
          <a:p>
            <a:pPr lvl="1"/>
            <a:r>
              <a:rPr lang="en-US" sz="3600" dirty="0" smtClean="0"/>
              <a:t>Selection condition: </a:t>
            </a:r>
            <a:r>
              <a:rPr lang="en-US" sz="3600" i="1" dirty="0"/>
              <a:t>a</a:t>
            </a:r>
            <a:r>
              <a:rPr lang="en-US" sz="3600" dirty="0"/>
              <a:t>=7 </a:t>
            </a:r>
            <a:r>
              <a:rPr lang="en-US" sz="3600" b="1" dirty="0" smtClean="0"/>
              <a:t>∧ </a:t>
            </a:r>
            <a:r>
              <a:rPr lang="en-US" sz="3600" i="1" dirty="0" smtClean="0"/>
              <a:t>b</a:t>
            </a:r>
            <a:r>
              <a:rPr lang="en-US" sz="3600" dirty="0" smtClean="0"/>
              <a:t>=5</a:t>
            </a:r>
            <a:endParaRPr lang="en-US" sz="3600" dirty="0"/>
          </a:p>
          <a:p>
            <a:r>
              <a:rPr lang="en-US" sz="4000" dirty="0" smtClean="0"/>
              <a:t>Which </a:t>
            </a:r>
            <a:r>
              <a:rPr lang="en-US" sz="4000" dirty="0"/>
              <a:t>index should we use?</a:t>
            </a:r>
          </a:p>
          <a:p>
            <a:pPr lvl="1"/>
            <a:r>
              <a:rPr lang="en-US" sz="3600" dirty="0" smtClean="0"/>
              <a:t>Decide based on </a:t>
            </a:r>
            <a:r>
              <a:rPr lang="en-US" sz="3600" i="1" dirty="0" smtClean="0"/>
              <a:t>selectivity </a:t>
            </a:r>
            <a:r>
              <a:rPr lang="en-US" sz="3600" dirty="0" smtClean="0"/>
              <a:t>of the access paths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Matching Index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3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Fraction </a:t>
            </a:r>
            <a:r>
              <a:rPr lang="en-US" sz="4000" dirty="0"/>
              <a:t>of </a:t>
            </a:r>
            <a:r>
              <a:rPr lang="en-US" sz="4000" dirty="0" smtClean="0"/>
              <a:t>pages (data and index pages) that </a:t>
            </a:r>
            <a:r>
              <a:rPr lang="en-US" sz="4000" dirty="0"/>
              <a:t>need to be </a:t>
            </a:r>
            <a:r>
              <a:rPr lang="en-US" sz="4000" dirty="0" smtClean="0"/>
              <a:t>retrieved if we use this access </a:t>
            </a:r>
            <a:r>
              <a:rPr lang="en-US" sz="4000" dirty="0" smtClean="0"/>
              <a:t>path to </a:t>
            </a:r>
            <a:r>
              <a:rPr lang="en-US" sz="4000" dirty="0" smtClean="0"/>
              <a:t>retrieve all the desired tuples</a:t>
            </a:r>
            <a:endParaRPr lang="en-US" sz="4000" dirty="0"/>
          </a:p>
          <a:p>
            <a:r>
              <a:rPr lang="en-US" sz="4000" dirty="0" smtClean="0"/>
              <a:t>Want </a:t>
            </a:r>
            <a:r>
              <a:rPr lang="en-US" sz="4000" dirty="0"/>
              <a:t>to choose the most selective </a:t>
            </a:r>
            <a:r>
              <a:rPr lang="en-US" sz="4000" dirty="0" smtClean="0"/>
              <a:t>path</a:t>
            </a:r>
            <a:endParaRPr lang="en-US" sz="4000" dirty="0"/>
          </a:p>
          <a:p>
            <a:r>
              <a:rPr lang="en-US" sz="4000" dirty="0"/>
              <a:t>Estimating the selectivity of an access path is a hard problem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Selectivity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4000" dirty="0" smtClean="0"/>
                  <a:t>Selection predicate</a:t>
                </a:r>
                <a:r>
                  <a:rPr lang="en-US" sz="4000" dirty="0"/>
                  <a:t>: </a:t>
                </a:r>
                <a:r>
                  <a:rPr lang="en-US" sz="4000" i="1" dirty="0"/>
                  <a:t>a</a:t>
                </a:r>
                <a:r>
                  <a:rPr lang="en-US" sz="4000" dirty="0"/>
                  <a:t>=3 </a:t>
                </a:r>
                <a:r>
                  <a:rPr lang="en-US" sz="4000" b="1" dirty="0"/>
                  <a:t>∧ </a:t>
                </a:r>
                <a:r>
                  <a:rPr lang="en-US" sz="4000" i="1" dirty="0" smtClean="0"/>
                  <a:t>b</a:t>
                </a:r>
                <a:r>
                  <a:rPr lang="en-US" sz="4000" dirty="0" smtClean="0"/>
                  <a:t>=4 </a:t>
                </a:r>
                <a:r>
                  <a:rPr lang="en-US" sz="4000" b="1" dirty="0"/>
                  <a:t>∧ </a:t>
                </a:r>
                <a:r>
                  <a:rPr lang="en-US" sz="4000" i="1" dirty="0" smtClean="0"/>
                  <a:t>c</a:t>
                </a:r>
                <a:r>
                  <a:rPr lang="en-US" sz="4000" dirty="0" smtClean="0"/>
                  <a:t>=5</a:t>
                </a:r>
                <a:endParaRPr lang="en-US" sz="4000" dirty="0"/>
              </a:p>
              <a:p>
                <a:r>
                  <a:rPr lang="en-US" sz="4000" dirty="0" smtClean="0"/>
                  <a:t>Hash </a:t>
                </a:r>
                <a:r>
                  <a:rPr lang="en-US" sz="4000" dirty="0"/>
                  <a:t>index on (</a:t>
                </a:r>
                <a:r>
                  <a:rPr lang="en-US" sz="4000" i="1" dirty="0" smtClean="0"/>
                  <a:t>a</a:t>
                </a:r>
                <a:r>
                  <a:rPr lang="en-US" sz="4000" dirty="0" smtClean="0"/>
                  <a:t>, </a:t>
                </a:r>
                <a:r>
                  <a:rPr lang="en-US" sz="4000" i="1" dirty="0" smtClean="0"/>
                  <a:t>b</a:t>
                </a:r>
                <a:r>
                  <a:rPr lang="en-US" sz="4000" dirty="0" smtClean="0"/>
                  <a:t>, </a:t>
                </a:r>
                <a:r>
                  <a:rPr lang="en-US" sz="4000" i="1" dirty="0" smtClean="0"/>
                  <a:t>c</a:t>
                </a:r>
                <a:r>
                  <a:rPr lang="en-US" sz="4000" dirty="0"/>
                  <a:t>)</a:t>
                </a:r>
              </a:p>
              <a:p>
                <a:pPr lvl="1"/>
                <a:r>
                  <a:rPr lang="en-US" sz="3600" dirty="0" smtClean="0"/>
                  <a:t>Selectivity </a:t>
                </a:r>
                <a:r>
                  <a:rPr lang="en-US" sz="3600" dirty="0"/>
                  <a:t>is approximated </a:t>
                </a:r>
                <a:r>
                  <a:rPr lang="en-US" sz="3600" dirty="0" smtClean="0"/>
                  <a:t>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6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0" i="0" smtClean="0"/>
                          <m:t>#</m:t>
                        </m:r>
                        <m:r>
                          <m:rPr>
                            <m:nor/>
                          </m:rPr>
                          <a:rPr lang="en-US" sz="3600" b="0" i="0" smtClean="0"/>
                          <m:t>pages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b="0" i="0" smtClean="0"/>
                          <m:t>#</m:t>
                        </m:r>
                        <m:r>
                          <m:rPr>
                            <m:nor/>
                          </m:rPr>
                          <a:rPr lang="en-US" sz="3600" b="0" i="0" smtClean="0"/>
                          <m:t>keys</m:t>
                        </m:r>
                      </m:den>
                    </m:f>
                  </m:oMath>
                </a14:m>
                <a:endParaRPr lang="en-US" sz="3600" dirty="0"/>
              </a:p>
              <a:p>
                <a:pPr lvl="1"/>
                <a:r>
                  <a:rPr lang="en-US" sz="3600" dirty="0"/>
                  <a:t>#keys is known from the index</a:t>
                </a:r>
              </a:p>
              <a:p>
                <a:r>
                  <a:rPr lang="en-US" sz="4000" dirty="0" smtClean="0"/>
                  <a:t>Hash indexes </a:t>
                </a:r>
                <a:r>
                  <a:rPr lang="en-US" sz="4000" dirty="0"/>
                  <a:t>on </a:t>
                </a:r>
                <a:r>
                  <a:rPr lang="en-US" sz="4000" i="1" dirty="0" smtClean="0"/>
                  <a:t>b</a:t>
                </a:r>
                <a:endParaRPr lang="en-US" sz="4000" i="1" dirty="0"/>
              </a:p>
              <a:p>
                <a:pPr lvl="1"/>
                <a:r>
                  <a:rPr lang="en-US" sz="3600" dirty="0" smtClean="0"/>
                  <a:t>Multiply </a:t>
                </a:r>
                <a:r>
                  <a:rPr lang="en-US" sz="3600" dirty="0"/>
                  <a:t>the </a:t>
                </a:r>
                <a:r>
                  <a:rPr lang="en-US" sz="3600" i="1" dirty="0"/>
                  <a:t>reduction factors </a:t>
                </a:r>
                <a:r>
                  <a:rPr lang="en-US" sz="3600" dirty="0"/>
                  <a:t>for each primary </a:t>
                </a:r>
                <a:r>
                  <a:rPr lang="en-US" sz="3600" dirty="0" smtClean="0"/>
                  <a:t>conjunct</a:t>
                </a:r>
              </a:p>
              <a:p>
                <a:pPr lvl="1"/>
                <a:r>
                  <a:rPr lang="en-US" sz="3600" dirty="0" smtClean="0"/>
                  <a:t>Reduction </a:t>
                </a:r>
                <a:r>
                  <a:rPr lang="en-US" sz="3600" dirty="0"/>
                  <a:t>factor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600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/>
                          <m:t>#</m:t>
                        </m:r>
                        <m:r>
                          <m:rPr>
                            <m:nor/>
                          </m:rPr>
                          <a:rPr lang="en-US" sz="3600"/>
                          <m:t>pages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/>
                          <m:t>#</m:t>
                        </m:r>
                        <m:r>
                          <m:rPr>
                            <m:nor/>
                          </m:rPr>
                          <a:rPr lang="en-US" sz="3600"/>
                          <m:t>keys</m:t>
                        </m:r>
                      </m:den>
                    </m:f>
                  </m:oMath>
                </a14:m>
                <a:endParaRPr lang="en-US" sz="3600" dirty="0" smtClean="0"/>
              </a:p>
              <a:p>
                <a:pPr lvl="2"/>
                <a:r>
                  <a:rPr lang="en-US" sz="3200" dirty="0"/>
                  <a:t>i.e. </a:t>
                </a:r>
                <a:r>
                  <a:rPr lang="en-US" sz="3200" dirty="0" smtClean="0"/>
                  <a:t>fraction </a:t>
                </a:r>
                <a:r>
                  <a:rPr lang="en-US" sz="3200" dirty="0"/>
                  <a:t>of </a:t>
                </a:r>
                <a:r>
                  <a:rPr lang="en-US" sz="3200" dirty="0" smtClean="0"/>
                  <a:t>pages in table that contain tuples which satisfy the conjunct</a:t>
                </a:r>
                <a:endParaRPr lang="en-US" sz="3200" dirty="0"/>
              </a:p>
              <a:p>
                <a:pPr lvl="1"/>
                <a:r>
                  <a:rPr lang="en-US" sz="3600" dirty="0" smtClean="0"/>
                  <a:t>If </a:t>
                </a:r>
                <a:r>
                  <a:rPr lang="en-US" sz="3600" dirty="0"/>
                  <a:t>#keys is unknown, use </a:t>
                </a:r>
                <a:r>
                  <a:rPr lang="en-US" sz="3600" dirty="0" smtClean="0"/>
                  <a:t>0.1 </a:t>
                </a:r>
                <a:r>
                  <a:rPr lang="en-US" sz="3600" dirty="0"/>
                  <a:t>as default value</a:t>
                </a:r>
              </a:p>
              <a:p>
                <a:pPr lvl="1"/>
                <a:r>
                  <a:rPr lang="en-US" sz="3600" dirty="0" smtClean="0"/>
                  <a:t>Assumes </a:t>
                </a:r>
                <a:r>
                  <a:rPr lang="en-US" sz="3600" dirty="0"/>
                  <a:t>independence of the </a:t>
                </a:r>
                <a:r>
                  <a:rPr lang="en-US" sz="3600" dirty="0" smtClean="0"/>
                  <a:t>attributes (not always realistic, why</a:t>
                </a:r>
                <a:r>
                  <a:rPr lang="en-US" sz="3600" dirty="0" smtClean="0"/>
                  <a:t>?)</a:t>
                </a:r>
              </a:p>
              <a:p>
                <a:pPr lvl="1"/>
                <a:r>
                  <a:rPr lang="en-US" sz="3600" dirty="0" smtClean="0"/>
                  <a:t>Example: reduction factor of the hash index on </a:t>
                </a:r>
                <a:r>
                  <a:rPr lang="en-US" sz="3600" i="1" dirty="0" smtClean="0"/>
                  <a:t>b</a:t>
                </a:r>
                <a:r>
                  <a:rPr lang="en-US" sz="3600" dirty="0" smtClean="0"/>
                  <a:t> is 1%. What is the selectivity of using this index to evaluate the above selection?</a:t>
                </a:r>
              </a:p>
              <a:p>
                <a:pPr lvl="2"/>
                <a:r>
                  <a:rPr lang="en-US" sz="3200" dirty="0" smtClean="0"/>
                  <a:t>A: 0.01*0.1*0.1 = 10</a:t>
                </a:r>
                <a:r>
                  <a:rPr lang="en-US" sz="3200" baseline="30000" dirty="0" smtClean="0"/>
                  <a:t>-4</a:t>
                </a:r>
                <a:endParaRPr lang="en-US" sz="32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970" t="-3558" r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Estimating Selectivity: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1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 smtClean="0"/>
                  <a:t>Selection predicate</a:t>
                </a:r>
                <a:r>
                  <a:rPr lang="en-US" sz="4000" dirty="0"/>
                  <a:t>: </a:t>
                </a:r>
                <a:r>
                  <a:rPr lang="en-US" sz="4000" i="1" dirty="0" smtClean="0"/>
                  <a:t>a</a:t>
                </a:r>
                <a:r>
                  <a:rPr lang="en-US" sz="4000" dirty="0" smtClean="0"/>
                  <a:t>&gt;10 </a:t>
                </a:r>
                <a:r>
                  <a:rPr lang="en-US" sz="4000" b="1" dirty="0"/>
                  <a:t>∧ </a:t>
                </a:r>
                <a:r>
                  <a:rPr lang="en-US" sz="4000" i="1" dirty="0" smtClean="0"/>
                  <a:t>a</a:t>
                </a:r>
                <a:r>
                  <a:rPr lang="en-US" sz="4000" dirty="0" smtClean="0"/>
                  <a:t>&lt;60</a:t>
                </a:r>
                <a:endParaRPr lang="en-US" sz="4000" dirty="0"/>
              </a:p>
              <a:p>
                <a:r>
                  <a:rPr lang="en-US" sz="4000" dirty="0" err="1" smtClean="0"/>
                  <a:t>B+tree</a:t>
                </a:r>
                <a:r>
                  <a:rPr lang="en-US" sz="4000" dirty="0" smtClean="0"/>
                  <a:t> index on </a:t>
                </a:r>
                <a:r>
                  <a:rPr lang="en-US" sz="4000" i="1" dirty="0" smtClean="0"/>
                  <a:t>a</a:t>
                </a:r>
              </a:p>
              <a:p>
                <a:pPr lvl="1"/>
                <a:r>
                  <a:rPr lang="en-US" sz="3600" dirty="0" smtClean="0"/>
                  <a:t>For range conditions, assume the </a:t>
                </a:r>
                <a:r>
                  <a:rPr lang="en-US" sz="3600" dirty="0"/>
                  <a:t>values are uniformly </a:t>
                </a:r>
                <a:r>
                  <a:rPr lang="en-US" sz="3600" dirty="0" smtClean="0"/>
                  <a:t>distributed</a:t>
                </a:r>
              </a:p>
              <a:p>
                <a:pPr lvl="2"/>
                <a:r>
                  <a:rPr lang="en-US" sz="3200" dirty="0" smtClean="0"/>
                  <a:t>Rather strong assumption</a:t>
                </a:r>
                <a:endParaRPr lang="en-US" sz="3200" dirty="0"/>
              </a:p>
              <a:p>
                <a:pPr lvl="1"/>
                <a:r>
                  <a:rPr lang="en-US" sz="3600" dirty="0" smtClean="0"/>
                  <a:t>Selectivity </a:t>
                </a:r>
                <a:r>
                  <a:rPr lang="en-US" sz="3200" dirty="0" smtClean="0"/>
                  <a:t>~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200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b="0" i="0" smtClean="0"/>
                          <m:t>interval</m:t>
                        </m:r>
                        <m:r>
                          <m:rPr>
                            <m:nor/>
                          </m:rPr>
                          <a:rPr lang="en-US" sz="3200" b="0" i="0" smtClean="0"/>
                          <m:t> </m:t>
                        </m:r>
                        <m:r>
                          <m:rPr>
                            <m:nor/>
                          </m:rPr>
                          <a:rPr lang="en-US" sz="3200" b="0" i="0" smtClean="0"/>
                          <m:t>length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200" b="0" i="0" smtClean="0"/>
                          <m:t>High</m:t>
                        </m:r>
                        <m:r>
                          <m:rPr>
                            <m:nor/>
                          </m:rPr>
                          <a:rPr lang="en-US" sz="3200" b="0" i="0" smtClean="0"/>
                          <m:t> − </m:t>
                        </m:r>
                        <m:r>
                          <m:rPr>
                            <m:nor/>
                          </m:rPr>
                          <a:rPr lang="en-US" sz="3200" b="0" i="0" smtClean="0"/>
                          <m:t>Low</m:t>
                        </m:r>
                      </m:den>
                    </m:f>
                  </m:oMath>
                </a14:m>
                <a:endParaRPr lang="en-US" sz="3200" dirty="0" smtClean="0"/>
              </a:p>
              <a:p>
                <a:pPr lvl="2"/>
                <a:r>
                  <a:rPr lang="en-US" sz="2800" dirty="0" smtClean="0"/>
                  <a:t>High and Low are the largest and smallest keys respectively</a:t>
                </a:r>
              </a:p>
              <a:p>
                <a:pPr lvl="2"/>
                <a:r>
                  <a:rPr lang="en-US" sz="2800" dirty="0" smtClean="0"/>
                  <a:t>e.g. interval length=50, High=100, Low=0; selectivity=50%</a:t>
                </a:r>
                <a:endParaRPr lang="en-US" sz="2800" dirty="0"/>
              </a:p>
            </p:txBody>
          </p:sp>
        </mc:Choice>
        <mc:Fallback xmlns=""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724" t="-3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Estimating Selectivity: Example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53F365-2CAB-3A41-9F2F-42014064F8F1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82576</TotalTime>
  <Words>1897</Words>
  <Application>Microsoft Macintosh PowerPoint</Application>
  <PresentationFormat>Widescreen</PresentationFormat>
  <Paragraphs>419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Cambria Math</vt:lpstr>
      <vt:lpstr>Consolas</vt:lpstr>
      <vt:lpstr>Courier New</vt:lpstr>
      <vt:lpstr>Linux Libertine</vt:lpstr>
      <vt:lpstr>Arial</vt:lpstr>
      <vt:lpstr>4by3DefaultTheme</vt:lpstr>
      <vt:lpstr>Database Management Systems (CS 564)</vt:lpstr>
      <vt:lpstr>Relational Operators: Building Blocks of  Relational Query Answering</vt:lpstr>
      <vt:lpstr>Recap</vt:lpstr>
      <vt:lpstr>Query Execution</vt:lpstr>
      <vt:lpstr>Example</vt:lpstr>
      <vt:lpstr>Matching Index (Cont.)</vt:lpstr>
      <vt:lpstr>Selectivity</vt:lpstr>
      <vt:lpstr>Estimating Selectivity: Example</vt:lpstr>
      <vt:lpstr>Estimating Selectivity: Example (Cont.)</vt:lpstr>
      <vt:lpstr>Projection</vt:lpstr>
      <vt:lpstr>Sorting-based Deduplication</vt:lpstr>
      <vt:lpstr>Sorting-based Deduplication: Example</vt:lpstr>
      <vt:lpstr>Hashing-based Deduplication</vt:lpstr>
      <vt:lpstr>Hashing-based Deduplication (Cont.)</vt:lpstr>
      <vt:lpstr>Partitioning Phase</vt:lpstr>
      <vt:lpstr>Deduplication Phase</vt:lpstr>
      <vt:lpstr>Sort- vs. Hashing-based Deduplication</vt:lpstr>
      <vt:lpstr>Using Indexes for Projection</vt:lpstr>
      <vt:lpstr>Recap</vt:lpstr>
      <vt:lpstr>Join Operation</vt:lpstr>
      <vt:lpstr>Nested Loop Join</vt:lpstr>
      <vt:lpstr>Nested Loop Join: Example</vt:lpstr>
      <vt:lpstr>Page Nested Loop Join (PNLJ)</vt:lpstr>
      <vt:lpstr>Block Nested Loop Join (BNLJ)</vt:lpstr>
      <vt:lpstr>Index Nested Loop Join (INLJ)</vt:lpstr>
      <vt:lpstr>Block Index Nested Loop Join (BINLJ)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1745</cp:revision>
  <dcterms:created xsi:type="dcterms:W3CDTF">2017-08-17T19:27:17Z</dcterms:created>
  <dcterms:modified xsi:type="dcterms:W3CDTF">2017-11-17T15:15:10Z</dcterms:modified>
</cp:coreProperties>
</file>