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69" r:id="rId3"/>
    <p:sldId id="529" r:id="rId4"/>
    <p:sldId id="530" r:id="rId5"/>
    <p:sldId id="5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16" id="{B03D0D13-5FFE-A84D-9439-5934219D1B86}">
          <p14:sldIdLst>
            <p14:sldId id="256"/>
            <p14:sldId id="269"/>
          </p14:sldIdLst>
        </p14:section>
        <p14:section name="Lecture 16 &gt; Buffer Manager" id="{9A784581-BA98-5449-A99F-984D2F8457A5}">
          <p14:sldIdLst>
            <p14:sldId id="529"/>
            <p14:sldId id="530"/>
            <p14:sldId id="5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EF3"/>
    <a:srgbClr val="954F72"/>
    <a:srgbClr val="AD0000"/>
    <a:srgbClr val="D90000"/>
    <a:srgbClr val="80C6E3"/>
    <a:srgbClr val="B08400"/>
    <a:srgbClr val="4472C4"/>
    <a:srgbClr val="FFF9EF"/>
    <a:srgbClr val="E3ECF3"/>
    <a:srgbClr val="B3A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6"/>
    <p:restoredTop sz="86401"/>
  </p:normalViewPr>
  <p:slideViewPr>
    <p:cSldViewPr snapToGrid="0" snapToObjects="1">
      <p:cViewPr varScale="1">
        <p:scale>
          <a:sx n="122" d="100"/>
          <a:sy n="122" d="100"/>
        </p:scale>
        <p:origin x="336" y="208"/>
      </p:cViewPr>
      <p:guideLst/>
    </p:cSldViewPr>
  </p:slideViewPr>
  <p:outlineViewPr>
    <p:cViewPr>
      <p:scale>
        <a:sx n="33" d="100"/>
        <a:sy n="33" d="100"/>
      </p:scale>
      <p:origin x="0" y="-11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1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71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189790"/>
            <a:ext cx="11313226" cy="10152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763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9387" y="6356352"/>
            <a:ext cx="3142013" cy="365125"/>
          </a:xfrm>
        </p:spPr>
        <p:txBody>
          <a:bodyPr/>
          <a:lstStyle/>
          <a:p>
            <a:fld id="{169021DC-0885-1D4E-AFF9-606D9C7382F9}" type="datetime1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2"/>
            <a:ext cx="3142013" cy="365125"/>
          </a:xfrm>
        </p:spPr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2902" y="1205081"/>
            <a:ext cx="1130971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10/27/17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10/27/17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10/27/17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338155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/>
              <a:t>Database Management Systems (CS 564)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2898189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/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 smtClean="0"/>
              <a:t>16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331" y="1082567"/>
            <a:ext cx="10860734" cy="2871348"/>
          </a:xfrm>
        </p:spPr>
        <p:txBody>
          <a:bodyPr>
            <a:normAutofit/>
          </a:bodyPr>
          <a:lstStyle/>
          <a:p>
            <a:r>
              <a:rPr lang="en-US" sz="8000" dirty="0" smtClean="0"/>
              <a:t>Stage 3 Review:</a:t>
            </a:r>
            <a:r>
              <a:rPr lang="en-US" sz="8000" dirty="0"/>
              <a:t/>
            </a:r>
            <a:br>
              <a:rPr lang="en-US" sz="8000" dirty="0"/>
            </a:br>
            <a:r>
              <a:rPr lang="en-US" sz="8000" dirty="0"/>
              <a:t>Buffer Management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45348" y="4723625"/>
            <a:ext cx="7886700" cy="771722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6894" y="4357637"/>
            <a:ext cx="10842171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258296" y="2470068"/>
            <a:ext cx="5272644" cy="1603168"/>
          </a:xfrm>
          <a:prstGeom prst="rect">
            <a:avLst/>
          </a:prstGeom>
          <a:solidFill>
            <a:srgbClr val="4472C4">
              <a:alpha val="1960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27513" y="1413164"/>
            <a:ext cx="5456711" cy="494318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Requests to buffer manager: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Request a </a:t>
            </a:r>
            <a:r>
              <a:rPr lang="en-US" sz="4000" dirty="0" smtClean="0"/>
              <a:t>page (</a:t>
            </a:r>
            <a:r>
              <a:rPr lang="en-US" sz="4000" i="1" dirty="0" smtClean="0"/>
              <a:t>pin</a:t>
            </a:r>
            <a:r>
              <a:rPr lang="en-US" sz="4000" dirty="0" smtClean="0"/>
              <a:t>)</a:t>
            </a:r>
            <a:endParaRPr lang="en-US" sz="4000" dirty="0"/>
          </a:p>
          <a:p>
            <a:pPr lvl="1">
              <a:lnSpc>
                <a:spcPct val="100000"/>
              </a:lnSpc>
            </a:pPr>
            <a:r>
              <a:rPr lang="en-US" sz="4000" dirty="0"/>
              <a:t>Release a page when it is no longer </a:t>
            </a:r>
            <a:r>
              <a:rPr lang="en-US" sz="4000" dirty="0" smtClean="0"/>
              <a:t>needed (</a:t>
            </a:r>
            <a:r>
              <a:rPr lang="en-US" sz="4000" i="1" dirty="0" smtClean="0"/>
              <a:t>unpin</a:t>
            </a:r>
            <a:r>
              <a:rPr lang="en-US" sz="4000" dirty="0" smtClean="0"/>
              <a:t>)</a:t>
            </a:r>
            <a:endParaRPr lang="en-US" sz="4000" dirty="0"/>
          </a:p>
          <a:p>
            <a:pPr lvl="1">
              <a:lnSpc>
                <a:spcPct val="100000"/>
              </a:lnSpc>
            </a:pPr>
            <a:r>
              <a:rPr lang="en-US" sz="4000" dirty="0"/>
              <a:t>Notify the buffer manager when a page is </a:t>
            </a:r>
            <a:r>
              <a:rPr lang="en-US" sz="4000" dirty="0" smtClean="0"/>
              <a:t>modified (set </a:t>
            </a:r>
            <a:r>
              <a:rPr lang="en-US" sz="4000" i="1" dirty="0" smtClean="0"/>
              <a:t>dirty bit</a:t>
            </a:r>
            <a:r>
              <a:rPr lang="en-US" sz="40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Buffer replacement policies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Least recently used (LRU)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Clock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Most recently used (MRU)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FIFO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Random, </a:t>
            </a:r>
            <a:r>
              <a:rPr lang="mr-IN" sz="4000" dirty="0" smtClean="0"/>
              <a:t>…</a:t>
            </a:r>
            <a:endParaRPr lang="en-US" sz="4000" dirty="0" smtClean="0"/>
          </a:p>
          <a:p>
            <a:pPr>
              <a:lnSpc>
                <a:spcPct val="100000"/>
              </a:lnSpc>
            </a:pPr>
            <a:r>
              <a:rPr lang="en-US" sz="4400" dirty="0" smtClean="0"/>
              <a:t>Sequential flooding</a:t>
            </a:r>
            <a:endParaRPr lang="en-US" sz="4400" dirty="0"/>
          </a:p>
          <a:p>
            <a:pPr>
              <a:lnSpc>
                <a:spcPct val="100000"/>
              </a:lnSpc>
            </a:pP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12" y="217153"/>
            <a:ext cx="11336976" cy="9347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Recap: Buffer </a:t>
            </a:r>
            <a:r>
              <a:rPr lang="en-US" sz="4800" dirty="0"/>
              <a:t>Manager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341423" y="2532221"/>
          <a:ext cx="4762009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0287"/>
                <a:gridCol w="680287"/>
                <a:gridCol w="680287"/>
                <a:gridCol w="680287"/>
                <a:gridCol w="680287"/>
                <a:gridCol w="680287"/>
                <a:gridCol w="68028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5400000">
            <a:off x="10555208" y="3073846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B</a:t>
            </a:r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uffer </a:t>
            </a: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P</a:t>
            </a:r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ool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4028" y="4380641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Disk page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48456" y="4380641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Free frame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6979929" y="3301341"/>
            <a:ext cx="275894" cy="1079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0"/>
          </p:cNvCxnSpPr>
          <p:nvPr/>
        </p:nvCxnSpPr>
        <p:spPr>
          <a:xfrm flipH="1" flipV="1">
            <a:off x="10058400" y="3588071"/>
            <a:ext cx="654849" cy="792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Up-Down Arrow 12"/>
          <p:cNvSpPr/>
          <p:nvPr/>
        </p:nvSpPr>
        <p:spPr>
          <a:xfrm>
            <a:off x="7552746" y="1516965"/>
            <a:ext cx="2339362" cy="831273"/>
          </a:xfrm>
          <a:prstGeom prst="upDownArrow">
            <a:avLst>
              <a:gd name="adj1" fmla="val 50000"/>
              <a:gd name="adj2" fmla="val 1504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Page r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equest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Can 15"/>
          <p:cNvSpPr/>
          <p:nvPr/>
        </p:nvSpPr>
        <p:spPr>
          <a:xfrm>
            <a:off x="8001897" y="5176314"/>
            <a:ext cx="1441058" cy="814978"/>
          </a:xfrm>
          <a:prstGeom prst="can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Up-Down Arrow 26"/>
          <p:cNvSpPr/>
          <p:nvPr/>
        </p:nvSpPr>
        <p:spPr>
          <a:xfrm>
            <a:off x="7552745" y="4199564"/>
            <a:ext cx="2339362" cy="831273"/>
          </a:xfrm>
          <a:prstGeom prst="upDownArrow">
            <a:avLst>
              <a:gd name="adj1" fmla="val 50000"/>
              <a:gd name="adj2" fmla="val 1504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Page </a:t>
            </a:r>
            <a:endParaRPr lang="en-US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pPr algn="ctr"/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d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ata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53479" y="200840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RAM</a:t>
            </a:r>
            <a:endParaRPr lang="en-US" sz="24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60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/>
      <p:bldP spid="9" grpId="0"/>
      <p:bldP spid="10" grpId="0"/>
      <p:bldP spid="13" grpId="0" animBg="1"/>
      <p:bldP spid="16" grpId="0" animBg="1"/>
      <p:bldP spid="27" grpId="0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12" y="217153"/>
            <a:ext cx="11336976" cy="9347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Example: Clock Algorithm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6099133" y="2434613"/>
            <a:ext cx="3289300" cy="3352800"/>
            <a:chOff x="1108" y="844"/>
            <a:chExt cx="2584" cy="2559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00" y="960"/>
              <a:ext cx="2400" cy="230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 dirty="0"/>
            </a:p>
          </p:txBody>
        </p:sp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1109" y="844"/>
              <a:ext cx="2583" cy="1243"/>
              <a:chOff x="1113" y="844"/>
              <a:chExt cx="2583" cy="1243"/>
            </a:xfrm>
          </p:grpSpPr>
          <p:grpSp>
            <p:nvGrpSpPr>
              <p:cNvPr id="23" name="Group 6"/>
              <p:cNvGrpSpPr>
                <a:grpSpLocks/>
              </p:cNvGrpSpPr>
              <p:nvPr/>
            </p:nvGrpSpPr>
            <p:grpSpPr bwMode="auto">
              <a:xfrm>
                <a:off x="2427" y="844"/>
                <a:ext cx="1269" cy="1242"/>
                <a:chOff x="2427" y="843"/>
                <a:chExt cx="1269" cy="1242"/>
              </a:xfrm>
            </p:grpSpPr>
            <p:sp>
              <p:nvSpPr>
                <p:cNvPr id="30" name="Rectangle 7"/>
                <p:cNvSpPr>
                  <a:spLocks noChangeArrowheads="1"/>
                </p:cNvSpPr>
                <p:nvPr/>
              </p:nvSpPr>
              <p:spPr bwMode="auto">
                <a:xfrm>
                  <a:off x="2427" y="843"/>
                  <a:ext cx="288" cy="288"/>
                </a:xfrm>
                <a:prstGeom prst="rect">
                  <a:avLst/>
                </a:prstGeom>
                <a:solidFill>
                  <a:srgbClr val="C00000">
                    <a:alpha val="5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Rectangle 8"/>
                <p:cNvSpPr>
                  <a:spLocks noChangeArrowheads="1"/>
                </p:cNvSpPr>
                <p:nvPr/>
              </p:nvSpPr>
              <p:spPr bwMode="auto">
                <a:xfrm>
                  <a:off x="2754" y="912"/>
                  <a:ext cx="288" cy="288"/>
                </a:xfrm>
                <a:prstGeom prst="rect">
                  <a:avLst/>
                </a:prstGeom>
                <a:solidFill>
                  <a:srgbClr val="C00000">
                    <a:alpha val="5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Rectangle 9"/>
                <p:cNvSpPr>
                  <a:spLocks noChangeArrowheads="1"/>
                </p:cNvSpPr>
                <p:nvPr/>
              </p:nvSpPr>
              <p:spPr bwMode="auto">
                <a:xfrm>
                  <a:off x="3084" y="1131"/>
                  <a:ext cx="288" cy="288"/>
                </a:xfrm>
                <a:prstGeom prst="rect">
                  <a:avLst/>
                </a:prstGeom>
                <a:solidFill>
                  <a:srgbClr val="C00000">
                    <a:alpha val="5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Rectangle 10"/>
                <p:cNvSpPr>
                  <a:spLocks noChangeArrowheads="1"/>
                </p:cNvSpPr>
                <p:nvPr/>
              </p:nvSpPr>
              <p:spPr bwMode="auto">
                <a:xfrm>
                  <a:off x="3360" y="1470"/>
                  <a:ext cx="288" cy="288"/>
                </a:xfrm>
                <a:prstGeom prst="rect">
                  <a:avLst/>
                </a:prstGeom>
                <a:solidFill>
                  <a:srgbClr val="C00000">
                    <a:alpha val="5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Rectangle 11"/>
                <p:cNvSpPr>
                  <a:spLocks noChangeArrowheads="1"/>
                </p:cNvSpPr>
                <p:nvPr/>
              </p:nvSpPr>
              <p:spPr bwMode="auto">
                <a:xfrm>
                  <a:off x="3408" y="1797"/>
                  <a:ext cx="288" cy="288"/>
                </a:xfrm>
                <a:prstGeom prst="rect">
                  <a:avLst/>
                </a:prstGeom>
                <a:solidFill>
                  <a:srgbClr val="C00000">
                    <a:alpha val="5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4" name="Group 12"/>
              <p:cNvGrpSpPr>
                <a:grpSpLocks/>
              </p:cNvGrpSpPr>
              <p:nvPr/>
            </p:nvGrpSpPr>
            <p:grpSpPr bwMode="auto">
              <a:xfrm flipH="1">
                <a:off x="1113" y="845"/>
                <a:ext cx="1269" cy="1242"/>
                <a:chOff x="2427" y="843"/>
                <a:chExt cx="1269" cy="1242"/>
              </a:xfrm>
            </p:grpSpPr>
            <p:sp>
              <p:nvSpPr>
                <p:cNvPr id="25" name="Rectangle 13"/>
                <p:cNvSpPr>
                  <a:spLocks noChangeArrowheads="1"/>
                </p:cNvSpPr>
                <p:nvPr/>
              </p:nvSpPr>
              <p:spPr bwMode="auto">
                <a:xfrm>
                  <a:off x="2427" y="843"/>
                  <a:ext cx="288" cy="288"/>
                </a:xfrm>
                <a:prstGeom prst="rect">
                  <a:avLst/>
                </a:prstGeom>
                <a:solidFill>
                  <a:srgbClr val="C00000">
                    <a:alpha val="5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" name="Rectangle 14"/>
                <p:cNvSpPr>
                  <a:spLocks noChangeArrowheads="1"/>
                </p:cNvSpPr>
                <p:nvPr/>
              </p:nvSpPr>
              <p:spPr bwMode="auto">
                <a:xfrm>
                  <a:off x="2754" y="912"/>
                  <a:ext cx="288" cy="288"/>
                </a:xfrm>
                <a:prstGeom prst="rect">
                  <a:avLst/>
                </a:prstGeom>
                <a:solidFill>
                  <a:srgbClr val="C00000">
                    <a:alpha val="5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Rectangle 15"/>
                <p:cNvSpPr>
                  <a:spLocks noChangeArrowheads="1"/>
                </p:cNvSpPr>
                <p:nvPr/>
              </p:nvSpPr>
              <p:spPr bwMode="auto">
                <a:xfrm>
                  <a:off x="3084" y="1131"/>
                  <a:ext cx="288" cy="288"/>
                </a:xfrm>
                <a:prstGeom prst="rect">
                  <a:avLst/>
                </a:prstGeom>
                <a:solidFill>
                  <a:srgbClr val="C00000">
                    <a:alpha val="5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Rectangle 16"/>
                <p:cNvSpPr>
                  <a:spLocks noChangeArrowheads="1"/>
                </p:cNvSpPr>
                <p:nvPr/>
              </p:nvSpPr>
              <p:spPr bwMode="auto">
                <a:xfrm>
                  <a:off x="3360" y="1470"/>
                  <a:ext cx="288" cy="288"/>
                </a:xfrm>
                <a:prstGeom prst="rect">
                  <a:avLst/>
                </a:prstGeom>
                <a:solidFill>
                  <a:srgbClr val="C00000">
                    <a:alpha val="5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Rectangle 17"/>
                <p:cNvSpPr>
                  <a:spLocks noChangeArrowheads="1"/>
                </p:cNvSpPr>
                <p:nvPr/>
              </p:nvSpPr>
              <p:spPr bwMode="auto">
                <a:xfrm>
                  <a:off x="3408" y="1797"/>
                  <a:ext cx="288" cy="288"/>
                </a:xfrm>
                <a:prstGeom prst="rect">
                  <a:avLst/>
                </a:prstGeom>
                <a:solidFill>
                  <a:srgbClr val="C00000">
                    <a:alpha val="5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 flipV="1">
              <a:off x="1108" y="2160"/>
              <a:ext cx="2583" cy="1243"/>
              <a:chOff x="1113" y="844"/>
              <a:chExt cx="2583" cy="1243"/>
            </a:xfrm>
          </p:grpSpPr>
          <p:grpSp>
            <p:nvGrpSpPr>
              <p:cNvPr id="10" name="Group 19"/>
              <p:cNvGrpSpPr>
                <a:grpSpLocks/>
              </p:cNvGrpSpPr>
              <p:nvPr/>
            </p:nvGrpSpPr>
            <p:grpSpPr bwMode="auto">
              <a:xfrm>
                <a:off x="2427" y="844"/>
                <a:ext cx="1269" cy="1242"/>
                <a:chOff x="2427" y="843"/>
                <a:chExt cx="1269" cy="1242"/>
              </a:xfrm>
            </p:grpSpPr>
            <p:sp>
              <p:nvSpPr>
                <p:cNvPr id="17" name="Rectangle 20"/>
                <p:cNvSpPr>
                  <a:spLocks noChangeArrowheads="1"/>
                </p:cNvSpPr>
                <p:nvPr/>
              </p:nvSpPr>
              <p:spPr bwMode="auto">
                <a:xfrm>
                  <a:off x="2427" y="843"/>
                  <a:ext cx="288" cy="288"/>
                </a:xfrm>
                <a:prstGeom prst="rect">
                  <a:avLst/>
                </a:prstGeom>
                <a:solidFill>
                  <a:srgbClr val="C00000">
                    <a:alpha val="5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" name="Rectangle 21"/>
                <p:cNvSpPr>
                  <a:spLocks noChangeArrowheads="1"/>
                </p:cNvSpPr>
                <p:nvPr/>
              </p:nvSpPr>
              <p:spPr bwMode="auto">
                <a:xfrm>
                  <a:off x="2754" y="912"/>
                  <a:ext cx="288" cy="288"/>
                </a:xfrm>
                <a:prstGeom prst="rect">
                  <a:avLst/>
                </a:prstGeom>
                <a:solidFill>
                  <a:srgbClr val="C00000">
                    <a:alpha val="5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" name="Rectangle 22"/>
                <p:cNvSpPr>
                  <a:spLocks noChangeArrowheads="1"/>
                </p:cNvSpPr>
                <p:nvPr/>
              </p:nvSpPr>
              <p:spPr bwMode="auto">
                <a:xfrm>
                  <a:off x="3084" y="1131"/>
                  <a:ext cx="288" cy="288"/>
                </a:xfrm>
                <a:prstGeom prst="rect">
                  <a:avLst/>
                </a:prstGeom>
                <a:solidFill>
                  <a:srgbClr val="C00000">
                    <a:alpha val="5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" name="Rectangle 23"/>
                <p:cNvSpPr>
                  <a:spLocks noChangeArrowheads="1"/>
                </p:cNvSpPr>
                <p:nvPr/>
              </p:nvSpPr>
              <p:spPr bwMode="auto">
                <a:xfrm>
                  <a:off x="3360" y="1470"/>
                  <a:ext cx="288" cy="288"/>
                </a:xfrm>
                <a:prstGeom prst="rect">
                  <a:avLst/>
                </a:prstGeom>
                <a:solidFill>
                  <a:srgbClr val="C00000">
                    <a:alpha val="5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" name="Rectangle 24"/>
                <p:cNvSpPr>
                  <a:spLocks noChangeArrowheads="1"/>
                </p:cNvSpPr>
                <p:nvPr/>
              </p:nvSpPr>
              <p:spPr bwMode="auto">
                <a:xfrm>
                  <a:off x="3408" y="1797"/>
                  <a:ext cx="288" cy="288"/>
                </a:xfrm>
                <a:prstGeom prst="rect">
                  <a:avLst/>
                </a:prstGeom>
                <a:solidFill>
                  <a:srgbClr val="C00000">
                    <a:alpha val="5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25"/>
              <p:cNvGrpSpPr>
                <a:grpSpLocks/>
              </p:cNvGrpSpPr>
              <p:nvPr/>
            </p:nvGrpSpPr>
            <p:grpSpPr bwMode="auto">
              <a:xfrm flipH="1">
                <a:off x="1113" y="845"/>
                <a:ext cx="1269" cy="1242"/>
                <a:chOff x="2427" y="843"/>
                <a:chExt cx="1269" cy="1242"/>
              </a:xfrm>
            </p:grpSpPr>
            <p:sp>
              <p:nvSpPr>
                <p:cNvPr id="12" name="Rectangle 26"/>
                <p:cNvSpPr>
                  <a:spLocks noChangeArrowheads="1"/>
                </p:cNvSpPr>
                <p:nvPr/>
              </p:nvSpPr>
              <p:spPr bwMode="auto">
                <a:xfrm>
                  <a:off x="2427" y="843"/>
                  <a:ext cx="288" cy="288"/>
                </a:xfrm>
                <a:prstGeom prst="rect">
                  <a:avLst/>
                </a:prstGeom>
                <a:solidFill>
                  <a:srgbClr val="C00000">
                    <a:alpha val="5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Rectangle 27"/>
                <p:cNvSpPr>
                  <a:spLocks noChangeArrowheads="1"/>
                </p:cNvSpPr>
                <p:nvPr/>
              </p:nvSpPr>
              <p:spPr bwMode="auto">
                <a:xfrm>
                  <a:off x="2754" y="912"/>
                  <a:ext cx="288" cy="288"/>
                </a:xfrm>
                <a:prstGeom prst="rect">
                  <a:avLst/>
                </a:prstGeom>
                <a:solidFill>
                  <a:srgbClr val="C00000">
                    <a:alpha val="5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" name="Rectangle 28"/>
                <p:cNvSpPr>
                  <a:spLocks noChangeArrowheads="1"/>
                </p:cNvSpPr>
                <p:nvPr/>
              </p:nvSpPr>
              <p:spPr bwMode="auto">
                <a:xfrm>
                  <a:off x="3084" y="1131"/>
                  <a:ext cx="288" cy="288"/>
                </a:xfrm>
                <a:prstGeom prst="rect">
                  <a:avLst/>
                </a:prstGeom>
                <a:solidFill>
                  <a:srgbClr val="C00000">
                    <a:alpha val="5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Rectangle 29"/>
                <p:cNvSpPr>
                  <a:spLocks noChangeArrowheads="1"/>
                </p:cNvSpPr>
                <p:nvPr/>
              </p:nvSpPr>
              <p:spPr bwMode="auto">
                <a:xfrm>
                  <a:off x="3360" y="1470"/>
                  <a:ext cx="288" cy="288"/>
                </a:xfrm>
                <a:prstGeom prst="rect">
                  <a:avLst/>
                </a:prstGeom>
                <a:solidFill>
                  <a:srgbClr val="C00000">
                    <a:alpha val="5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Rectangle 30"/>
                <p:cNvSpPr>
                  <a:spLocks noChangeArrowheads="1"/>
                </p:cNvSpPr>
                <p:nvPr/>
              </p:nvSpPr>
              <p:spPr bwMode="auto">
                <a:xfrm>
                  <a:off x="3408" y="1797"/>
                  <a:ext cx="288" cy="288"/>
                </a:xfrm>
                <a:prstGeom prst="rect">
                  <a:avLst/>
                </a:prstGeom>
                <a:solidFill>
                  <a:srgbClr val="C00000">
                    <a:alpha val="5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35" name="Oval 31"/>
          <p:cNvSpPr>
            <a:spLocks noChangeArrowheads="1"/>
          </p:cNvSpPr>
          <p:nvPr/>
        </p:nvSpPr>
        <p:spPr bwMode="auto">
          <a:xfrm>
            <a:off x="7632658" y="3998301"/>
            <a:ext cx="220663" cy="225425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9070298" y="2797397"/>
            <a:ext cx="968535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(1, T, 0)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9378740" y="3244722"/>
            <a:ext cx="938077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(3, F, 0)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9454003" y="4121745"/>
            <a:ext cx="982961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(0, T, 0)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9460381" y="3687035"/>
            <a:ext cx="950901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(1, F, 1)</a:t>
            </a: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9450802" y="3684866"/>
            <a:ext cx="950901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000" b="1" dirty="0">
                <a:solidFill>
                  <a:schemeClr val="hlink"/>
                </a:solidFill>
                <a:latin typeface="Linux Libertine" charset="0"/>
                <a:ea typeface="Linux Libertine" charset="0"/>
                <a:cs typeface="Linux Libertine" charset="0"/>
              </a:rPr>
              <a:t>0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, F, 1)</a:t>
            </a:r>
          </a:p>
        </p:txBody>
      </p:sp>
      <p:sp>
        <p:nvSpPr>
          <p:cNvPr id="41" name="AutoShape 43"/>
          <p:cNvSpPr>
            <a:spLocks noChangeArrowheads="1"/>
          </p:cNvSpPr>
          <p:nvPr/>
        </p:nvSpPr>
        <p:spPr bwMode="auto">
          <a:xfrm>
            <a:off x="10408526" y="3941174"/>
            <a:ext cx="1295400" cy="685800"/>
          </a:xfrm>
          <a:prstGeom prst="wedgeRoundRectCallout">
            <a:avLst>
              <a:gd name="adj1" fmla="val -126327"/>
              <a:gd name="adj2" fmla="val -39436"/>
              <a:gd name="adj3" fmla="val 16667"/>
            </a:avLst>
          </a:prstGeom>
          <a:solidFill>
            <a:srgbClr val="F8CDC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latin typeface="Linux Libertine" charset="0"/>
                <a:ea typeface="Linux Libertine" charset="0"/>
                <a:cs typeface="Linux Libertine" charset="0"/>
              </a:rPr>
              <a:t>Page unpinned</a:t>
            </a:r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9064442" y="2797397"/>
            <a:ext cx="99418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000" b="1" dirty="0">
                <a:solidFill>
                  <a:schemeClr val="hlink"/>
                </a:solidFill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, T, </a:t>
            </a:r>
            <a:r>
              <a:rPr lang="en-US" sz="2000" b="1" dirty="0" smtClean="0">
                <a:solidFill>
                  <a:schemeClr val="hlink"/>
                </a:solidFill>
                <a:latin typeface="Linux Libertine" charset="0"/>
                <a:ea typeface="Linux Libertine" charset="0"/>
                <a:cs typeface="Linux Libertine" charset="0"/>
              </a:rPr>
              <a:t>1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3" name="AutoShape 45"/>
          <p:cNvSpPr>
            <a:spLocks noChangeArrowheads="1"/>
          </p:cNvSpPr>
          <p:nvPr/>
        </p:nvSpPr>
        <p:spPr bwMode="auto">
          <a:xfrm>
            <a:off x="9878927" y="1866485"/>
            <a:ext cx="1295400" cy="685800"/>
          </a:xfrm>
          <a:prstGeom prst="wedgeRoundRectCallout">
            <a:avLst>
              <a:gd name="adj1" fmla="val -119909"/>
              <a:gd name="adj2" fmla="val 105008"/>
              <a:gd name="adj3" fmla="val 16667"/>
            </a:avLst>
          </a:prstGeom>
          <a:solidFill>
            <a:srgbClr val="F8CDC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sz="1800" dirty="0" smtClean="0">
                <a:latin typeface="Linux Libertine" charset="0"/>
                <a:ea typeface="Linux Libertine" charset="0"/>
                <a:cs typeface="Linux Libertine" charset="0"/>
              </a:rPr>
              <a:t>Page </a:t>
            </a:r>
          </a:p>
          <a:p>
            <a:pPr algn="ctr">
              <a:lnSpc>
                <a:spcPct val="90000"/>
              </a:lnSpc>
            </a:pPr>
            <a:r>
              <a:rPr lang="en-US" sz="1800" dirty="0" smtClean="0">
                <a:latin typeface="Linux Libertine" charset="0"/>
                <a:ea typeface="Linux Libertine" charset="0"/>
                <a:cs typeface="Linux Libertine" charset="0"/>
              </a:rPr>
              <a:t>read</a:t>
            </a:r>
            <a:endParaRPr lang="en-US" sz="1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9459003" y="3675384"/>
            <a:ext cx="950901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(0, F, </a:t>
            </a:r>
            <a:r>
              <a:rPr lang="en-US" sz="2000" b="1" dirty="0">
                <a:solidFill>
                  <a:schemeClr val="hlink"/>
                </a:solidFill>
                <a:latin typeface="Linux Libertine" charset="0"/>
                <a:ea typeface="Linux Libertine" charset="0"/>
                <a:cs typeface="Linux Libertine" charset="0"/>
              </a:rPr>
              <a:t>0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)</a:t>
            </a: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9070826" y="2803710"/>
            <a:ext cx="99418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000" b="1" dirty="0">
                <a:solidFill>
                  <a:schemeClr val="hlink"/>
                </a:solidFill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, T, </a:t>
            </a:r>
            <a:r>
              <a:rPr lang="en-US" sz="2000" b="1" dirty="0">
                <a:solidFill>
                  <a:schemeClr val="hlink"/>
                </a:solidFill>
                <a:latin typeface="Linux Libertine" charset="0"/>
                <a:ea typeface="Linux Libertine" charset="0"/>
                <a:cs typeface="Linux Libertine" charset="0"/>
              </a:rPr>
              <a:t>0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)</a:t>
            </a:r>
          </a:p>
        </p:txBody>
      </p:sp>
      <p:sp>
        <p:nvSpPr>
          <p:cNvPr id="46" name="Line 32"/>
          <p:cNvSpPr>
            <a:spLocks noChangeShapeType="1"/>
          </p:cNvSpPr>
          <p:nvPr/>
        </p:nvSpPr>
        <p:spPr bwMode="auto">
          <a:xfrm flipV="1">
            <a:off x="7743783" y="3090251"/>
            <a:ext cx="977900" cy="1006475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7" name="Line 33"/>
          <p:cNvSpPr>
            <a:spLocks noChangeShapeType="1"/>
          </p:cNvSpPr>
          <p:nvPr/>
        </p:nvSpPr>
        <p:spPr bwMode="auto">
          <a:xfrm flipV="1">
            <a:off x="7805696" y="3466488"/>
            <a:ext cx="1160462" cy="630238"/>
          </a:xfrm>
          <a:prstGeom prst="line">
            <a:avLst/>
          </a:prstGeom>
          <a:noFill/>
          <a:ln w="57150" cap="rnd" cmpd="sng">
            <a:solidFill>
              <a:schemeClr val="tx1"/>
            </a:solidFill>
            <a:prstDash val="solid"/>
            <a:round/>
            <a:headEnd/>
            <a:tailEnd type="stealth" w="lg" len="lg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V="1">
            <a:off x="7805696" y="3844313"/>
            <a:ext cx="1282700" cy="252413"/>
          </a:xfrm>
          <a:prstGeom prst="line">
            <a:avLst/>
          </a:prstGeom>
          <a:noFill/>
          <a:ln w="57150" cap="rnd" cmpd="sng">
            <a:solidFill>
              <a:schemeClr val="tx1"/>
            </a:solidFill>
            <a:prstDash val="solid"/>
            <a:round/>
            <a:headEnd/>
            <a:tailEnd type="stealth" w="lg" len="lg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9" name="Line 35"/>
          <p:cNvSpPr>
            <a:spLocks noChangeShapeType="1"/>
          </p:cNvSpPr>
          <p:nvPr/>
        </p:nvSpPr>
        <p:spPr bwMode="auto">
          <a:xfrm>
            <a:off x="7743783" y="4096726"/>
            <a:ext cx="1284288" cy="250825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0" name="AutoShape 45"/>
          <p:cNvSpPr>
            <a:spLocks noChangeArrowheads="1"/>
          </p:cNvSpPr>
          <p:nvPr/>
        </p:nvSpPr>
        <p:spPr bwMode="auto">
          <a:xfrm>
            <a:off x="8935216" y="5670552"/>
            <a:ext cx="1295400" cy="685800"/>
          </a:xfrm>
          <a:prstGeom prst="wedgeRoundRectCallout">
            <a:avLst>
              <a:gd name="adj1" fmla="val -48251"/>
              <a:gd name="adj2" fmla="val 26220"/>
              <a:gd name="adj3" fmla="val 16667"/>
            </a:avLst>
          </a:prstGeom>
          <a:solidFill>
            <a:srgbClr val="F8CDC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sz="1800" smtClean="0">
                <a:latin typeface="Linux Libertine" charset="0"/>
                <a:ea typeface="Linux Libertine" charset="0"/>
                <a:cs typeface="Linux Libertine" charset="0"/>
              </a:rPr>
              <a:t>Page requested</a:t>
            </a:r>
            <a:endParaRPr lang="en-US" sz="1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2" name="AutoShape 45"/>
          <p:cNvSpPr>
            <a:spLocks noChangeArrowheads="1"/>
          </p:cNvSpPr>
          <p:nvPr/>
        </p:nvSpPr>
        <p:spPr bwMode="auto">
          <a:xfrm>
            <a:off x="9391133" y="5670552"/>
            <a:ext cx="1295400" cy="685800"/>
          </a:xfrm>
          <a:prstGeom prst="wedgeRoundRectCallout">
            <a:avLst>
              <a:gd name="adj1" fmla="val -48251"/>
              <a:gd name="adj2" fmla="val 26220"/>
              <a:gd name="adj3" fmla="val 16667"/>
            </a:avLst>
          </a:prstGeom>
          <a:solidFill>
            <a:srgbClr val="F8CDC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sz="1800" dirty="0" smtClean="0">
                <a:latin typeface="Linux Libertine" charset="0"/>
                <a:ea typeface="Linux Libertine" charset="0"/>
                <a:cs typeface="Linux Libertine" charset="0"/>
              </a:rPr>
              <a:t>Page </a:t>
            </a:r>
          </a:p>
          <a:p>
            <a:pPr algn="ctr">
              <a:lnSpc>
                <a:spcPct val="90000"/>
              </a:lnSpc>
            </a:pPr>
            <a:r>
              <a:rPr lang="en-US" sz="1800" dirty="0" smtClean="0">
                <a:latin typeface="Linux Libertine" charset="0"/>
                <a:ea typeface="Linux Libertine" charset="0"/>
                <a:cs typeface="Linux Libertine" charset="0"/>
              </a:rPr>
              <a:t>not found!</a:t>
            </a:r>
            <a:endParaRPr lang="en-US" sz="1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3" name="AutoShape 45"/>
          <p:cNvSpPr>
            <a:spLocks noChangeArrowheads="1"/>
          </p:cNvSpPr>
          <p:nvPr/>
        </p:nvSpPr>
        <p:spPr bwMode="auto">
          <a:xfrm>
            <a:off x="9878927" y="5670552"/>
            <a:ext cx="1295400" cy="685800"/>
          </a:xfrm>
          <a:prstGeom prst="wedgeRoundRectCallout">
            <a:avLst>
              <a:gd name="adj1" fmla="val -48251"/>
              <a:gd name="adj2" fmla="val 26220"/>
              <a:gd name="adj3" fmla="val 16667"/>
            </a:avLst>
          </a:prstGeom>
          <a:solidFill>
            <a:srgbClr val="F8CDC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sz="1800" dirty="0" smtClean="0">
                <a:latin typeface="Linux Libertine" charset="0"/>
                <a:ea typeface="Linux Libertine" charset="0"/>
                <a:cs typeface="Linux Libertine" charset="0"/>
              </a:rPr>
              <a:t>Find free frame</a:t>
            </a:r>
            <a:endParaRPr lang="en-US" sz="1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4" name="Line 32"/>
          <p:cNvSpPr>
            <a:spLocks noChangeShapeType="1"/>
          </p:cNvSpPr>
          <p:nvPr/>
        </p:nvSpPr>
        <p:spPr bwMode="auto">
          <a:xfrm flipV="1">
            <a:off x="7749687" y="2838982"/>
            <a:ext cx="571204" cy="1273625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1500729" y="1782955"/>
            <a:ext cx="1998934" cy="389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>
              <a:lnSpc>
                <a:spcPts val="1600"/>
              </a:lnSpc>
            </a:pPr>
            <a:r>
              <a:rPr lang="en-US" sz="1400" b="1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Advance Clock </a:t>
            </a:r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Pointer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828188" y="5563758"/>
            <a:ext cx="1344016" cy="389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>
              <a:lnSpc>
                <a:spcPts val="1600"/>
              </a:lnSpc>
            </a:pPr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Use Frame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368224" y="4966057"/>
            <a:ext cx="2263944" cy="389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>
              <a:lnSpc>
                <a:spcPts val="1600"/>
              </a:lnSpc>
            </a:pPr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Call 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Set()</a:t>
            </a:r>
            <a:r>
              <a:rPr lang="en-US" sz="1400" b="1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on the Frame</a:t>
            </a:r>
          </a:p>
        </p:txBody>
      </p:sp>
      <p:sp>
        <p:nvSpPr>
          <p:cNvPr id="58" name="Diamond 57"/>
          <p:cNvSpPr/>
          <p:nvPr/>
        </p:nvSpPr>
        <p:spPr>
          <a:xfrm>
            <a:off x="1666851" y="2380656"/>
            <a:ext cx="1666690" cy="437850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600"/>
              </a:lnSpc>
            </a:pPr>
            <a:r>
              <a:rPr lang="en-US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valid</a:t>
            </a:r>
            <a:r>
              <a:rPr lang="en-US" sz="1400" b="1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set?</a:t>
            </a:r>
          </a:p>
        </p:txBody>
      </p:sp>
      <p:sp>
        <p:nvSpPr>
          <p:cNvPr id="59" name="Diamond 58"/>
          <p:cNvSpPr/>
          <p:nvPr/>
        </p:nvSpPr>
        <p:spPr>
          <a:xfrm>
            <a:off x="1283160" y="3027006"/>
            <a:ext cx="2434072" cy="437850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600"/>
              </a:lnSpc>
            </a:pPr>
            <a:r>
              <a:rPr 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refbit</a:t>
            </a:r>
            <a:r>
              <a:rPr lang="en-US" sz="12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set?</a:t>
            </a:r>
          </a:p>
        </p:txBody>
      </p:sp>
      <p:sp>
        <p:nvSpPr>
          <p:cNvPr id="60" name="Diamond 59"/>
          <p:cNvSpPr/>
          <p:nvPr/>
        </p:nvSpPr>
        <p:spPr>
          <a:xfrm>
            <a:off x="1283159" y="3673356"/>
            <a:ext cx="2434074" cy="437850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600"/>
              </a:lnSpc>
            </a:pPr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Page pinned?</a:t>
            </a:r>
          </a:p>
        </p:txBody>
      </p:sp>
      <p:sp>
        <p:nvSpPr>
          <p:cNvPr id="61" name="Diamond 60"/>
          <p:cNvSpPr/>
          <p:nvPr/>
        </p:nvSpPr>
        <p:spPr>
          <a:xfrm>
            <a:off x="1307406" y="4319707"/>
            <a:ext cx="2385580" cy="437850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600"/>
              </a:lnSpc>
            </a:pPr>
            <a:r>
              <a:rPr 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irty</a:t>
            </a:r>
            <a:r>
              <a:rPr lang="en-US" sz="1400" b="1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bit set?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500195" y="2818506"/>
            <a:ext cx="0" cy="20850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500195" y="3464856"/>
            <a:ext cx="0" cy="20850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500195" y="4111207"/>
            <a:ext cx="0" cy="20850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500195" y="4757557"/>
            <a:ext cx="0" cy="20850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00195" y="5355257"/>
            <a:ext cx="0" cy="20850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500132" y="5952958"/>
            <a:ext cx="0" cy="208500"/>
          </a:xfrm>
          <a:prstGeom prst="straightConnector1">
            <a:avLst/>
          </a:prstGeom>
          <a:ln>
            <a:solidFill>
              <a:schemeClr val="accent2"/>
            </a:solidFill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500132" y="1560556"/>
            <a:ext cx="64" cy="22239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065289" y="4344032"/>
            <a:ext cx="1675898" cy="389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>
              <a:lnSpc>
                <a:spcPts val="1600"/>
              </a:lnSpc>
            </a:pPr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Flush page to disk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4297610" y="3051331"/>
            <a:ext cx="1211255" cy="389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>
              <a:lnSpc>
                <a:spcPts val="1600"/>
              </a:lnSpc>
            </a:pPr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Clear </a:t>
            </a:r>
            <a:r>
              <a:rPr lang="en-US" sz="12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refbit</a:t>
            </a:r>
            <a:endParaRPr lang="en-US" sz="1400" b="1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22806" y="2750823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inux Libertine" charset="0"/>
                <a:ea typeface="Linux Libertine" charset="0"/>
                <a:cs typeface="Linux Libertine" charset="0"/>
              </a:rPr>
              <a:t>Yes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45457" y="3415217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inux Libertine" charset="0"/>
                <a:ea typeface="Linux Libertine" charset="0"/>
                <a:cs typeface="Linux Libertine" charset="0"/>
              </a:rPr>
              <a:t>No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543637" y="406316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inux Libertine" charset="0"/>
                <a:ea typeface="Linux Libertine" charset="0"/>
                <a:cs typeface="Linux Libertine" charset="0"/>
              </a:rPr>
              <a:t>No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46871" y="468909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inux Libertine" charset="0"/>
                <a:ea typeface="Linux Libertine" charset="0"/>
                <a:cs typeface="Linux Libertine" charset="0"/>
              </a:rPr>
              <a:t>No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619975" y="4261120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inux Libertine" charset="0"/>
                <a:ea typeface="Linux Libertine" charset="0"/>
                <a:cs typeface="Linux Libertine" charset="0"/>
              </a:rPr>
              <a:t>Yes</a:t>
            </a:r>
          </a:p>
        </p:txBody>
      </p:sp>
      <p:cxnSp>
        <p:nvCxnSpPr>
          <p:cNvPr id="76" name="Elbow Connector 75"/>
          <p:cNvCxnSpPr/>
          <p:nvPr/>
        </p:nvCxnSpPr>
        <p:spPr>
          <a:xfrm rot="16200000" flipV="1">
            <a:off x="3664563" y="1812655"/>
            <a:ext cx="1073776" cy="1403575"/>
          </a:xfrm>
          <a:prstGeom prst="bentConnector2">
            <a:avLst/>
          </a:prstGeom>
          <a:ln>
            <a:solidFill>
              <a:schemeClr val="tx1"/>
            </a:solidFill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rot="10800000" flipV="1">
            <a:off x="1368225" y="2599581"/>
            <a:ext cx="298627" cy="2561076"/>
          </a:xfrm>
          <a:prstGeom prst="bentConnector3">
            <a:avLst>
              <a:gd name="adj1" fmla="val 310613"/>
            </a:avLst>
          </a:prstGeom>
          <a:ln>
            <a:solidFill>
              <a:schemeClr val="tx1"/>
            </a:solidFill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325017" y="2318056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inux Libertine" charset="0"/>
                <a:ea typeface="Linux Libertine" charset="0"/>
                <a:cs typeface="Linux Libertine" charset="0"/>
              </a:rPr>
              <a:t>No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40400" y="3609346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inux Libertine" charset="0"/>
                <a:ea typeface="Linux Libertine" charset="0"/>
                <a:cs typeface="Linux Libertine" charset="0"/>
              </a:rPr>
              <a:t>Yes</a:t>
            </a:r>
          </a:p>
        </p:txBody>
      </p:sp>
      <p:cxnSp>
        <p:nvCxnSpPr>
          <p:cNvPr id="80" name="Elbow Connector 79"/>
          <p:cNvCxnSpPr/>
          <p:nvPr/>
        </p:nvCxnSpPr>
        <p:spPr>
          <a:xfrm rot="5400000">
            <a:off x="4053991" y="4311409"/>
            <a:ext cx="427425" cy="1271070"/>
          </a:xfrm>
          <a:prstGeom prst="bentConnector2">
            <a:avLst/>
          </a:prstGeom>
          <a:ln>
            <a:solidFill>
              <a:schemeClr val="tx1"/>
            </a:solidFill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96224" y="2956029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inux Libertine" charset="0"/>
                <a:ea typeface="Linux Libertine" charset="0"/>
                <a:cs typeface="Linux Libertine" charset="0"/>
              </a:rPr>
              <a:t>Yes</a:t>
            </a:r>
          </a:p>
        </p:txBody>
      </p:sp>
      <p:cxnSp>
        <p:nvCxnSpPr>
          <p:cNvPr id="82" name="Elbow Connector 81"/>
          <p:cNvCxnSpPr/>
          <p:nvPr/>
        </p:nvCxnSpPr>
        <p:spPr>
          <a:xfrm rot="10800000" flipH="1">
            <a:off x="1283159" y="1977555"/>
            <a:ext cx="217570" cy="1914726"/>
          </a:xfrm>
          <a:prstGeom prst="bentConnector3">
            <a:avLst>
              <a:gd name="adj1" fmla="val -344303"/>
            </a:avLst>
          </a:prstGeom>
          <a:ln>
            <a:solidFill>
              <a:schemeClr val="tx1"/>
            </a:solidFill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2500196" y="2172155"/>
            <a:ext cx="0" cy="20850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717232" y="3245931"/>
            <a:ext cx="580378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692986" y="4538632"/>
            <a:ext cx="372303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 Box 44"/>
          <p:cNvSpPr txBox="1">
            <a:spLocks noChangeArrowheads="1"/>
          </p:cNvSpPr>
          <p:nvPr/>
        </p:nvSpPr>
        <p:spPr bwMode="auto">
          <a:xfrm>
            <a:off x="4967197" y="1295125"/>
            <a:ext cx="3350597" cy="10156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For each page maintain</a:t>
            </a:r>
          </a:p>
          <a:p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pin_count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dirty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refbit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)</a:t>
            </a:r>
          </a:p>
          <a:p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Ignore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valid 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bit for now!</a:t>
            </a:r>
            <a:endParaRPr lang="en-US" sz="20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9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40" grpId="0"/>
      <p:bldP spid="40" grpId="1"/>
      <p:bldP spid="41" grpId="0" animBg="1" autoUpdateAnimBg="0"/>
      <p:bldP spid="42" grpId="0"/>
      <p:bldP spid="42" grpId="1"/>
      <p:bldP spid="43" grpId="0" animBg="1" autoUpdateAnimBg="0"/>
      <p:bldP spid="44" grpId="0"/>
      <p:bldP spid="45" grpId="0"/>
      <p:bldP spid="46" grpId="0" animBg="1" autoUpdateAnimBg="0"/>
      <p:bldP spid="46" grpId="1" animBg="1"/>
      <p:bldP spid="47" grpId="0" animBg="1"/>
      <p:bldP spid="48" grpId="0" animBg="1"/>
      <p:bldP spid="49" grpId="0" animBg="1"/>
      <p:bldP spid="50" grpId="0" animBg="1" autoUpdateAnimBg="0"/>
      <p:bldP spid="50" grpId="1" animBg="1"/>
      <p:bldP spid="52" grpId="0" animBg="1" autoUpdateAnimBg="0"/>
      <p:bldP spid="52" grpId="1" animBg="1"/>
      <p:bldP spid="53" grpId="0" animBg="1" autoUpdateAnimBg="0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12" y="217153"/>
            <a:ext cx="11336976" cy="9347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Another Example: Clock Algorithm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8325529" y="3770796"/>
            <a:ext cx="1997304" cy="1973522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643589" y="3680614"/>
            <a:ext cx="366609" cy="377338"/>
          </a:xfrm>
          <a:prstGeom prst="rect">
            <a:avLst/>
          </a:prstGeom>
          <a:solidFill>
            <a:srgbClr val="C00000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10052760" y="3234053"/>
            <a:ext cx="938077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(0,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F,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0)</a:t>
            </a:r>
          </a:p>
        </p:txBody>
      </p:sp>
      <p:sp>
        <p:nvSpPr>
          <p:cNvPr id="51" name="Text Box 44"/>
          <p:cNvSpPr txBox="1">
            <a:spLocks noChangeArrowheads="1"/>
          </p:cNvSpPr>
          <p:nvPr/>
        </p:nvSpPr>
        <p:spPr bwMode="auto">
          <a:xfrm>
            <a:off x="5143066" y="1274379"/>
            <a:ext cx="3350597" cy="10156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For each page maintain</a:t>
            </a:r>
          </a:p>
          <a:p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pin_count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dirty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refbit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)</a:t>
            </a:r>
          </a:p>
          <a:p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Ignore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valid 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bit for now!</a:t>
            </a:r>
            <a:endParaRPr lang="en-US" sz="20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500729" y="1782955"/>
            <a:ext cx="1998934" cy="389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>
              <a:lnSpc>
                <a:spcPts val="1600"/>
              </a:lnSpc>
            </a:pPr>
            <a:r>
              <a:rPr lang="en-US" sz="1400" b="1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Advance Clock </a:t>
            </a:r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Pointer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828188" y="5563758"/>
            <a:ext cx="1344016" cy="389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>
              <a:lnSpc>
                <a:spcPts val="1600"/>
              </a:lnSpc>
            </a:pPr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Use Frame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368224" y="4966057"/>
            <a:ext cx="2263944" cy="389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>
              <a:lnSpc>
                <a:spcPts val="1600"/>
              </a:lnSpc>
            </a:pPr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Call 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Set()</a:t>
            </a:r>
            <a:r>
              <a:rPr lang="en-US" sz="1400" b="1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on the Frame</a:t>
            </a:r>
          </a:p>
        </p:txBody>
      </p:sp>
      <p:sp>
        <p:nvSpPr>
          <p:cNvPr id="58" name="Diamond 57"/>
          <p:cNvSpPr/>
          <p:nvPr/>
        </p:nvSpPr>
        <p:spPr>
          <a:xfrm>
            <a:off x="1666851" y="2380656"/>
            <a:ext cx="1666690" cy="437850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600"/>
              </a:lnSpc>
            </a:pPr>
            <a:r>
              <a:rPr lang="en-US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valid</a:t>
            </a:r>
            <a:r>
              <a:rPr lang="en-US" sz="1400" b="1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set?</a:t>
            </a:r>
          </a:p>
        </p:txBody>
      </p:sp>
      <p:sp>
        <p:nvSpPr>
          <p:cNvPr id="59" name="Diamond 58"/>
          <p:cNvSpPr/>
          <p:nvPr/>
        </p:nvSpPr>
        <p:spPr>
          <a:xfrm>
            <a:off x="1283160" y="3027006"/>
            <a:ext cx="2434072" cy="437850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600"/>
              </a:lnSpc>
            </a:pPr>
            <a:r>
              <a:rPr 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refbit</a:t>
            </a:r>
            <a:r>
              <a:rPr lang="en-US" sz="12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set?</a:t>
            </a:r>
          </a:p>
        </p:txBody>
      </p:sp>
      <p:sp>
        <p:nvSpPr>
          <p:cNvPr id="60" name="Diamond 59"/>
          <p:cNvSpPr/>
          <p:nvPr/>
        </p:nvSpPr>
        <p:spPr>
          <a:xfrm>
            <a:off x="1283159" y="3673356"/>
            <a:ext cx="2434074" cy="437850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600"/>
              </a:lnSpc>
            </a:pPr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Page pinned?</a:t>
            </a:r>
          </a:p>
        </p:txBody>
      </p:sp>
      <p:sp>
        <p:nvSpPr>
          <p:cNvPr id="61" name="Diamond 60"/>
          <p:cNvSpPr/>
          <p:nvPr/>
        </p:nvSpPr>
        <p:spPr>
          <a:xfrm>
            <a:off x="1307406" y="4319707"/>
            <a:ext cx="2385580" cy="437850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600"/>
              </a:lnSpc>
            </a:pPr>
            <a:r>
              <a:rPr 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irty</a:t>
            </a:r>
            <a:r>
              <a:rPr lang="en-US" sz="1400" b="1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bit set?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500195" y="2818506"/>
            <a:ext cx="0" cy="20850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500195" y="3464856"/>
            <a:ext cx="0" cy="20850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500195" y="4111207"/>
            <a:ext cx="0" cy="20850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500195" y="4757557"/>
            <a:ext cx="0" cy="20850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00195" y="5355257"/>
            <a:ext cx="0" cy="20850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500132" y="5952958"/>
            <a:ext cx="0" cy="208500"/>
          </a:xfrm>
          <a:prstGeom prst="straightConnector1">
            <a:avLst/>
          </a:prstGeom>
          <a:ln>
            <a:solidFill>
              <a:schemeClr val="accent2"/>
            </a:solidFill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500132" y="1560556"/>
            <a:ext cx="64" cy="22239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065289" y="4344032"/>
            <a:ext cx="1675898" cy="389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>
              <a:lnSpc>
                <a:spcPts val="1600"/>
              </a:lnSpc>
            </a:pPr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Flush page to disk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4297610" y="3051331"/>
            <a:ext cx="1211255" cy="389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>
              <a:lnSpc>
                <a:spcPts val="1600"/>
              </a:lnSpc>
            </a:pPr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Clear </a:t>
            </a:r>
            <a:r>
              <a:rPr lang="en-US" sz="12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refbit</a:t>
            </a:r>
            <a:endParaRPr lang="en-US" sz="1400" b="1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22806" y="2750823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inux Libertine" charset="0"/>
                <a:ea typeface="Linux Libertine" charset="0"/>
                <a:cs typeface="Linux Libertine" charset="0"/>
              </a:rPr>
              <a:t>Yes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45457" y="3415217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inux Libertine" charset="0"/>
                <a:ea typeface="Linux Libertine" charset="0"/>
                <a:cs typeface="Linux Libertine" charset="0"/>
              </a:rPr>
              <a:t>No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543637" y="406316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inux Libertine" charset="0"/>
                <a:ea typeface="Linux Libertine" charset="0"/>
                <a:cs typeface="Linux Libertine" charset="0"/>
              </a:rPr>
              <a:t>No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46871" y="468909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inux Libertine" charset="0"/>
                <a:ea typeface="Linux Libertine" charset="0"/>
                <a:cs typeface="Linux Libertine" charset="0"/>
              </a:rPr>
              <a:t>No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619975" y="4261120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inux Libertine" charset="0"/>
                <a:ea typeface="Linux Libertine" charset="0"/>
                <a:cs typeface="Linux Libertine" charset="0"/>
              </a:rPr>
              <a:t>Yes</a:t>
            </a:r>
          </a:p>
        </p:txBody>
      </p:sp>
      <p:cxnSp>
        <p:nvCxnSpPr>
          <p:cNvPr id="76" name="Elbow Connector 75"/>
          <p:cNvCxnSpPr/>
          <p:nvPr/>
        </p:nvCxnSpPr>
        <p:spPr>
          <a:xfrm rot="16200000" flipV="1">
            <a:off x="3664563" y="1812655"/>
            <a:ext cx="1073776" cy="1403575"/>
          </a:xfrm>
          <a:prstGeom prst="bentConnector2">
            <a:avLst/>
          </a:prstGeom>
          <a:ln>
            <a:solidFill>
              <a:schemeClr val="tx1"/>
            </a:solidFill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rot="10800000" flipV="1">
            <a:off x="1368225" y="2599581"/>
            <a:ext cx="298627" cy="2561076"/>
          </a:xfrm>
          <a:prstGeom prst="bentConnector3">
            <a:avLst>
              <a:gd name="adj1" fmla="val 310613"/>
            </a:avLst>
          </a:prstGeom>
          <a:ln>
            <a:solidFill>
              <a:schemeClr val="tx1"/>
            </a:solidFill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325017" y="2318056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inux Libertine" charset="0"/>
                <a:ea typeface="Linux Libertine" charset="0"/>
                <a:cs typeface="Linux Libertine" charset="0"/>
              </a:rPr>
              <a:t>No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40400" y="3609346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inux Libertine" charset="0"/>
                <a:ea typeface="Linux Libertine" charset="0"/>
                <a:cs typeface="Linux Libertine" charset="0"/>
              </a:rPr>
              <a:t>Yes</a:t>
            </a:r>
          </a:p>
        </p:txBody>
      </p:sp>
      <p:cxnSp>
        <p:nvCxnSpPr>
          <p:cNvPr id="80" name="Elbow Connector 79"/>
          <p:cNvCxnSpPr/>
          <p:nvPr/>
        </p:nvCxnSpPr>
        <p:spPr>
          <a:xfrm rot="5400000">
            <a:off x="4053991" y="4311409"/>
            <a:ext cx="427425" cy="1271070"/>
          </a:xfrm>
          <a:prstGeom prst="bentConnector2">
            <a:avLst/>
          </a:prstGeom>
          <a:ln>
            <a:solidFill>
              <a:schemeClr val="tx1"/>
            </a:solidFill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96224" y="2956029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inux Libertine" charset="0"/>
                <a:ea typeface="Linux Libertine" charset="0"/>
                <a:cs typeface="Linux Libertine" charset="0"/>
              </a:rPr>
              <a:t>Yes</a:t>
            </a:r>
          </a:p>
        </p:txBody>
      </p:sp>
      <p:cxnSp>
        <p:nvCxnSpPr>
          <p:cNvPr id="82" name="Elbow Connector 81"/>
          <p:cNvCxnSpPr/>
          <p:nvPr/>
        </p:nvCxnSpPr>
        <p:spPr>
          <a:xfrm rot="10800000" flipH="1">
            <a:off x="1283159" y="1977555"/>
            <a:ext cx="217570" cy="1914726"/>
          </a:xfrm>
          <a:prstGeom prst="bentConnector3">
            <a:avLst>
              <a:gd name="adj1" fmla="val -344303"/>
            </a:avLst>
          </a:prstGeom>
          <a:ln>
            <a:solidFill>
              <a:schemeClr val="tx1"/>
            </a:solidFill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2500196" y="2172155"/>
            <a:ext cx="0" cy="20850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717232" y="3245931"/>
            <a:ext cx="580378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692986" y="4538632"/>
            <a:ext cx="372303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"/>
          <p:cNvSpPr>
            <a:spLocks noChangeArrowheads="1"/>
          </p:cNvSpPr>
          <p:nvPr/>
        </p:nvSpPr>
        <p:spPr bwMode="auto">
          <a:xfrm>
            <a:off x="9643589" y="5398264"/>
            <a:ext cx="366609" cy="377338"/>
          </a:xfrm>
          <a:prstGeom prst="rect">
            <a:avLst/>
          </a:prstGeom>
          <a:solidFill>
            <a:srgbClr val="C00000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8139811" y="4583955"/>
            <a:ext cx="366609" cy="377338"/>
          </a:xfrm>
          <a:prstGeom prst="rect">
            <a:avLst/>
          </a:prstGeom>
          <a:solidFill>
            <a:srgbClr val="C00000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336090"/>
              </p:ext>
            </p:extLst>
          </p:nvPr>
        </p:nvGraphicFramePr>
        <p:xfrm>
          <a:off x="6649560" y="2416891"/>
          <a:ext cx="41617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355"/>
                <a:gridCol w="832355"/>
                <a:gridCol w="832355"/>
                <a:gridCol w="832355"/>
                <a:gridCol w="8323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Page P1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Page P2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Page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P3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Page P4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Page P5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8" name="Text Box 38"/>
          <p:cNvSpPr txBox="1">
            <a:spLocks noChangeArrowheads="1"/>
          </p:cNvSpPr>
          <p:nvPr/>
        </p:nvSpPr>
        <p:spPr bwMode="auto">
          <a:xfrm>
            <a:off x="10048949" y="5403416"/>
            <a:ext cx="938077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(0,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F,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0)</a:t>
            </a:r>
          </a:p>
        </p:txBody>
      </p:sp>
      <p:sp>
        <p:nvSpPr>
          <p:cNvPr id="89" name="Text Box 38"/>
          <p:cNvSpPr txBox="1">
            <a:spLocks noChangeArrowheads="1"/>
          </p:cNvSpPr>
          <p:nvPr/>
        </p:nvSpPr>
        <p:spPr bwMode="auto">
          <a:xfrm>
            <a:off x="7124900" y="4556912"/>
            <a:ext cx="938077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(0,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F,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0)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6643540" y="2969843"/>
            <a:ext cx="2046062" cy="90611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Read sequentially, unpin immediately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auto">
          <a:xfrm>
            <a:off x="9703111" y="4008460"/>
            <a:ext cx="29848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latin typeface="Linux Libertine" charset="0"/>
                <a:ea typeface="Linux Libertine" charset="0"/>
                <a:cs typeface="Linux Libertine" charset="0"/>
              </a:rPr>
              <a:t>2</a:t>
            </a:r>
            <a:endParaRPr lang="en-US" sz="20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1" name="Text Box 38"/>
          <p:cNvSpPr txBox="1">
            <a:spLocks noChangeArrowheads="1"/>
          </p:cNvSpPr>
          <p:nvPr/>
        </p:nvSpPr>
        <p:spPr bwMode="auto">
          <a:xfrm>
            <a:off x="8391122" y="4226133"/>
            <a:ext cx="29848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latin typeface="Linux Libertine" charset="0"/>
                <a:ea typeface="Linux Libertine" charset="0"/>
                <a:cs typeface="Linux Libertine" charset="0"/>
              </a:rPr>
              <a:t>1</a:t>
            </a:r>
            <a:endParaRPr lang="en-US" sz="20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2" name="Text Box 38"/>
          <p:cNvSpPr txBox="1">
            <a:spLocks noChangeArrowheads="1"/>
          </p:cNvSpPr>
          <p:nvPr/>
        </p:nvSpPr>
        <p:spPr bwMode="auto">
          <a:xfrm>
            <a:off x="9340301" y="5325209"/>
            <a:ext cx="30328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3</a:t>
            </a:r>
            <a:endParaRPr lang="en-US" sz="20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auto">
          <a:xfrm>
            <a:off x="7124900" y="4796371"/>
            <a:ext cx="938077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(1, F, 1)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auto">
          <a:xfrm>
            <a:off x="7130808" y="5035830"/>
            <a:ext cx="938077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(0, F, 1)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472196"/>
              </p:ext>
            </p:extLst>
          </p:nvPr>
        </p:nvGraphicFramePr>
        <p:xfrm>
          <a:off x="8124177" y="4579557"/>
          <a:ext cx="4091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1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7318"/>
              </p:ext>
            </p:extLst>
          </p:nvPr>
        </p:nvGraphicFramePr>
        <p:xfrm>
          <a:off x="9643589" y="3680614"/>
          <a:ext cx="4091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1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P2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9" name="Text Box 38"/>
          <p:cNvSpPr txBox="1">
            <a:spLocks noChangeArrowheads="1"/>
          </p:cNvSpPr>
          <p:nvPr/>
        </p:nvSpPr>
        <p:spPr bwMode="auto">
          <a:xfrm>
            <a:off x="10048950" y="3480204"/>
            <a:ext cx="938077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(1, F, 1)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0" name="Text Box 38"/>
          <p:cNvSpPr txBox="1">
            <a:spLocks noChangeArrowheads="1"/>
          </p:cNvSpPr>
          <p:nvPr/>
        </p:nvSpPr>
        <p:spPr bwMode="auto">
          <a:xfrm>
            <a:off x="10039849" y="5650225"/>
            <a:ext cx="938077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(1, F, 1)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74828"/>
              </p:ext>
            </p:extLst>
          </p:nvPr>
        </p:nvGraphicFramePr>
        <p:xfrm>
          <a:off x="9650790" y="5418051"/>
          <a:ext cx="4091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1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P3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89859"/>
              </p:ext>
            </p:extLst>
          </p:nvPr>
        </p:nvGraphicFramePr>
        <p:xfrm>
          <a:off x="6145999" y="5100660"/>
          <a:ext cx="99508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08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Unpin P1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4" name="Text Box 38"/>
          <p:cNvSpPr txBox="1">
            <a:spLocks noChangeArrowheads="1"/>
          </p:cNvSpPr>
          <p:nvPr/>
        </p:nvSpPr>
        <p:spPr bwMode="auto">
          <a:xfrm>
            <a:off x="10059459" y="3724345"/>
            <a:ext cx="938077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(0, F, 1)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84495"/>
              </p:ext>
            </p:extLst>
          </p:nvPr>
        </p:nvGraphicFramePr>
        <p:xfrm>
          <a:off x="10932801" y="3777208"/>
          <a:ext cx="99508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08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Unpin P2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6" name="Text Box 38"/>
          <p:cNvSpPr txBox="1">
            <a:spLocks noChangeArrowheads="1"/>
          </p:cNvSpPr>
          <p:nvPr/>
        </p:nvSpPr>
        <p:spPr bwMode="auto">
          <a:xfrm>
            <a:off x="10049186" y="5892693"/>
            <a:ext cx="938077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(0, F, 1)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878825"/>
              </p:ext>
            </p:extLst>
          </p:nvPr>
        </p:nvGraphicFramePr>
        <p:xfrm>
          <a:off x="9064377" y="5957523"/>
          <a:ext cx="99508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08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Unpin P3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316757"/>
              </p:ext>
            </p:extLst>
          </p:nvPr>
        </p:nvGraphicFramePr>
        <p:xfrm>
          <a:off x="8124176" y="4579557"/>
          <a:ext cx="4091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1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3" name="Freeform 112"/>
          <p:cNvSpPr/>
          <p:nvPr/>
        </p:nvSpPr>
        <p:spPr>
          <a:xfrm>
            <a:off x="5653488" y="4792379"/>
            <a:ext cx="1440995" cy="536365"/>
          </a:xfrm>
          <a:custGeom>
            <a:avLst/>
            <a:gdLst>
              <a:gd name="connsiteX0" fmla="*/ 395705 w 1467760"/>
              <a:gd name="connsiteY0" fmla="*/ 536028 h 536028"/>
              <a:gd name="connsiteX1" fmla="*/ 59374 w 1467760"/>
              <a:gd name="connsiteY1" fmla="*/ 325821 h 536028"/>
              <a:gd name="connsiteX2" fmla="*/ 1467760 w 1467760"/>
              <a:gd name="connsiteY2" fmla="*/ 0 h 536028"/>
              <a:gd name="connsiteX0" fmla="*/ 377678 w 1449733"/>
              <a:gd name="connsiteY0" fmla="*/ 536028 h 536028"/>
              <a:gd name="connsiteX1" fmla="*/ 62367 w 1449733"/>
              <a:gd name="connsiteY1" fmla="*/ 168165 h 536028"/>
              <a:gd name="connsiteX2" fmla="*/ 1449733 w 1449733"/>
              <a:gd name="connsiteY2" fmla="*/ 0 h 536028"/>
              <a:gd name="connsiteX0" fmla="*/ 368940 w 1440995"/>
              <a:gd name="connsiteY0" fmla="*/ 536365 h 536365"/>
              <a:gd name="connsiteX1" fmla="*/ 53629 w 1440995"/>
              <a:gd name="connsiteY1" fmla="*/ 168502 h 536365"/>
              <a:gd name="connsiteX2" fmla="*/ 1440995 w 1440995"/>
              <a:gd name="connsiteY2" fmla="*/ 337 h 53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0995" h="536365">
                <a:moveTo>
                  <a:pt x="368940" y="536365"/>
                </a:moveTo>
                <a:cubicBezTo>
                  <a:pt x="111436" y="475930"/>
                  <a:pt x="-104026" y="352433"/>
                  <a:pt x="53629" y="168502"/>
                </a:cubicBezTo>
                <a:cubicBezTo>
                  <a:pt x="211284" y="-15429"/>
                  <a:pt x="1440995" y="337"/>
                  <a:pt x="1440995" y="337"/>
                </a:cubicBezTo>
              </a:path>
            </a:pathLst>
          </a:custGeom>
          <a:noFill/>
          <a:ln w="31750"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 flipH="1">
            <a:off x="10944850" y="5629631"/>
            <a:ext cx="600628" cy="576971"/>
          </a:xfrm>
          <a:custGeom>
            <a:avLst/>
            <a:gdLst>
              <a:gd name="connsiteX0" fmla="*/ 395705 w 1467760"/>
              <a:gd name="connsiteY0" fmla="*/ 536028 h 536028"/>
              <a:gd name="connsiteX1" fmla="*/ 59374 w 1467760"/>
              <a:gd name="connsiteY1" fmla="*/ 325821 h 536028"/>
              <a:gd name="connsiteX2" fmla="*/ 1467760 w 1467760"/>
              <a:gd name="connsiteY2" fmla="*/ 0 h 536028"/>
              <a:gd name="connsiteX0" fmla="*/ 377678 w 1449733"/>
              <a:gd name="connsiteY0" fmla="*/ 536028 h 536028"/>
              <a:gd name="connsiteX1" fmla="*/ 62367 w 1449733"/>
              <a:gd name="connsiteY1" fmla="*/ 168165 h 536028"/>
              <a:gd name="connsiteX2" fmla="*/ 1449733 w 1449733"/>
              <a:gd name="connsiteY2" fmla="*/ 0 h 536028"/>
              <a:gd name="connsiteX0" fmla="*/ 368940 w 1440995"/>
              <a:gd name="connsiteY0" fmla="*/ 536365 h 536365"/>
              <a:gd name="connsiteX1" fmla="*/ 53629 w 1440995"/>
              <a:gd name="connsiteY1" fmla="*/ 168502 h 536365"/>
              <a:gd name="connsiteX2" fmla="*/ 1440995 w 1440995"/>
              <a:gd name="connsiteY2" fmla="*/ 337 h 536365"/>
              <a:gd name="connsiteX0" fmla="*/ 1240761 w 1387807"/>
              <a:gd name="connsiteY0" fmla="*/ 576971 h 576971"/>
              <a:gd name="connsiteX1" fmla="*/ 441 w 1387807"/>
              <a:gd name="connsiteY1" fmla="*/ 168165 h 576971"/>
              <a:gd name="connsiteX2" fmla="*/ 1387807 w 1387807"/>
              <a:gd name="connsiteY2" fmla="*/ 0 h 576971"/>
              <a:gd name="connsiteX0" fmla="*/ 1306808 w 1453854"/>
              <a:gd name="connsiteY0" fmla="*/ 576971 h 576971"/>
              <a:gd name="connsiteX1" fmla="*/ 414 w 1453854"/>
              <a:gd name="connsiteY1" fmla="*/ 277347 h 576971"/>
              <a:gd name="connsiteX2" fmla="*/ 1453854 w 1453854"/>
              <a:gd name="connsiteY2" fmla="*/ 0 h 576971"/>
              <a:gd name="connsiteX0" fmla="*/ 1306808 w 1453854"/>
              <a:gd name="connsiteY0" fmla="*/ 576971 h 576971"/>
              <a:gd name="connsiteX1" fmla="*/ 414 w 1453854"/>
              <a:gd name="connsiteY1" fmla="*/ 277347 h 576971"/>
              <a:gd name="connsiteX2" fmla="*/ 1453854 w 1453854"/>
              <a:gd name="connsiteY2" fmla="*/ 0 h 576971"/>
              <a:gd name="connsiteX0" fmla="*/ 1306849 w 1453895"/>
              <a:gd name="connsiteY0" fmla="*/ 576971 h 577613"/>
              <a:gd name="connsiteX1" fmla="*/ 455 w 1453895"/>
              <a:gd name="connsiteY1" fmla="*/ 277347 h 577613"/>
              <a:gd name="connsiteX2" fmla="*/ 1453895 w 1453895"/>
              <a:gd name="connsiteY2" fmla="*/ 0 h 577613"/>
              <a:gd name="connsiteX0" fmla="*/ 1306849 w 1453895"/>
              <a:gd name="connsiteY0" fmla="*/ 576971 h 576971"/>
              <a:gd name="connsiteX1" fmla="*/ 455 w 1453895"/>
              <a:gd name="connsiteY1" fmla="*/ 277347 h 576971"/>
              <a:gd name="connsiteX2" fmla="*/ 1453895 w 1453895"/>
              <a:gd name="connsiteY2" fmla="*/ 0 h 57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3895" h="576971">
                <a:moveTo>
                  <a:pt x="1306849" y="576971"/>
                </a:moveTo>
                <a:cubicBezTo>
                  <a:pt x="950238" y="571127"/>
                  <a:pt x="-24054" y="523634"/>
                  <a:pt x="455" y="277347"/>
                </a:cubicBezTo>
                <a:cubicBezTo>
                  <a:pt x="24964" y="31060"/>
                  <a:pt x="1453895" y="0"/>
                  <a:pt x="1453895" y="0"/>
                </a:cubicBezTo>
              </a:path>
            </a:pathLst>
          </a:custGeom>
          <a:noFill/>
          <a:ln w="31750"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 flipH="1">
            <a:off x="11004233" y="3411001"/>
            <a:ext cx="538146" cy="262356"/>
          </a:xfrm>
          <a:custGeom>
            <a:avLst/>
            <a:gdLst>
              <a:gd name="connsiteX0" fmla="*/ 395705 w 1467760"/>
              <a:gd name="connsiteY0" fmla="*/ 536028 h 536028"/>
              <a:gd name="connsiteX1" fmla="*/ 59374 w 1467760"/>
              <a:gd name="connsiteY1" fmla="*/ 325821 h 536028"/>
              <a:gd name="connsiteX2" fmla="*/ 1467760 w 1467760"/>
              <a:gd name="connsiteY2" fmla="*/ 0 h 536028"/>
              <a:gd name="connsiteX0" fmla="*/ 377678 w 1449733"/>
              <a:gd name="connsiteY0" fmla="*/ 536028 h 536028"/>
              <a:gd name="connsiteX1" fmla="*/ 62367 w 1449733"/>
              <a:gd name="connsiteY1" fmla="*/ 168165 h 536028"/>
              <a:gd name="connsiteX2" fmla="*/ 1449733 w 1449733"/>
              <a:gd name="connsiteY2" fmla="*/ 0 h 536028"/>
              <a:gd name="connsiteX0" fmla="*/ 368940 w 1440995"/>
              <a:gd name="connsiteY0" fmla="*/ 536365 h 536365"/>
              <a:gd name="connsiteX1" fmla="*/ 53629 w 1440995"/>
              <a:gd name="connsiteY1" fmla="*/ 168502 h 536365"/>
              <a:gd name="connsiteX2" fmla="*/ 1440995 w 1440995"/>
              <a:gd name="connsiteY2" fmla="*/ 337 h 536365"/>
              <a:gd name="connsiteX0" fmla="*/ 1240761 w 1387807"/>
              <a:gd name="connsiteY0" fmla="*/ 576971 h 576971"/>
              <a:gd name="connsiteX1" fmla="*/ 441 w 1387807"/>
              <a:gd name="connsiteY1" fmla="*/ 168165 h 576971"/>
              <a:gd name="connsiteX2" fmla="*/ 1387807 w 1387807"/>
              <a:gd name="connsiteY2" fmla="*/ 0 h 576971"/>
              <a:gd name="connsiteX0" fmla="*/ 1306808 w 1453854"/>
              <a:gd name="connsiteY0" fmla="*/ 576971 h 576971"/>
              <a:gd name="connsiteX1" fmla="*/ 414 w 1453854"/>
              <a:gd name="connsiteY1" fmla="*/ 277347 h 576971"/>
              <a:gd name="connsiteX2" fmla="*/ 1453854 w 1453854"/>
              <a:gd name="connsiteY2" fmla="*/ 0 h 576971"/>
              <a:gd name="connsiteX0" fmla="*/ 1306808 w 1453854"/>
              <a:gd name="connsiteY0" fmla="*/ 576971 h 576971"/>
              <a:gd name="connsiteX1" fmla="*/ 414 w 1453854"/>
              <a:gd name="connsiteY1" fmla="*/ 277347 h 576971"/>
              <a:gd name="connsiteX2" fmla="*/ 1453854 w 1453854"/>
              <a:gd name="connsiteY2" fmla="*/ 0 h 576971"/>
              <a:gd name="connsiteX0" fmla="*/ 1306849 w 1453895"/>
              <a:gd name="connsiteY0" fmla="*/ 576971 h 577613"/>
              <a:gd name="connsiteX1" fmla="*/ 455 w 1453895"/>
              <a:gd name="connsiteY1" fmla="*/ 277347 h 577613"/>
              <a:gd name="connsiteX2" fmla="*/ 1453895 w 1453895"/>
              <a:gd name="connsiteY2" fmla="*/ 0 h 577613"/>
              <a:gd name="connsiteX0" fmla="*/ 1306849 w 1453895"/>
              <a:gd name="connsiteY0" fmla="*/ 576971 h 576971"/>
              <a:gd name="connsiteX1" fmla="*/ 455 w 1453895"/>
              <a:gd name="connsiteY1" fmla="*/ 277347 h 576971"/>
              <a:gd name="connsiteX2" fmla="*/ 1453895 w 1453895"/>
              <a:gd name="connsiteY2" fmla="*/ 0 h 576971"/>
              <a:gd name="connsiteX0" fmla="*/ 1151673 w 1298719"/>
              <a:gd name="connsiteY0" fmla="*/ 576971 h 576971"/>
              <a:gd name="connsiteX1" fmla="*/ 539 w 1298719"/>
              <a:gd name="connsiteY1" fmla="*/ 290994 h 576971"/>
              <a:gd name="connsiteX2" fmla="*/ 1298719 w 1298719"/>
              <a:gd name="connsiteY2" fmla="*/ 0 h 576971"/>
              <a:gd name="connsiteX0" fmla="*/ 854387 w 1001433"/>
              <a:gd name="connsiteY0" fmla="*/ 576971 h 576971"/>
              <a:gd name="connsiteX1" fmla="*/ 834 w 1001433"/>
              <a:gd name="connsiteY1" fmla="*/ 304642 h 576971"/>
              <a:gd name="connsiteX2" fmla="*/ 1001433 w 1001433"/>
              <a:gd name="connsiteY2" fmla="*/ 0 h 576971"/>
              <a:gd name="connsiteX0" fmla="*/ 580122 w 1011810"/>
              <a:gd name="connsiteY0" fmla="*/ 290368 h 322046"/>
              <a:gd name="connsiteX1" fmla="*/ 11211 w 1011810"/>
              <a:gd name="connsiteY1" fmla="*/ 304642 h 322046"/>
              <a:gd name="connsiteX2" fmla="*/ 1011810 w 1011810"/>
              <a:gd name="connsiteY2" fmla="*/ 0 h 322046"/>
              <a:gd name="connsiteX0" fmla="*/ 183897 w 615585"/>
              <a:gd name="connsiteY0" fmla="*/ 293155 h 293155"/>
              <a:gd name="connsiteX1" fmla="*/ 158396 w 615585"/>
              <a:gd name="connsiteY1" fmla="*/ 34474 h 293155"/>
              <a:gd name="connsiteX2" fmla="*/ 615585 w 615585"/>
              <a:gd name="connsiteY2" fmla="*/ 2787 h 293155"/>
              <a:gd name="connsiteX0" fmla="*/ 163895 w 673212"/>
              <a:gd name="connsiteY0" fmla="*/ 321879 h 321879"/>
              <a:gd name="connsiteX1" fmla="*/ 216023 w 673212"/>
              <a:gd name="connsiteY1" fmla="*/ 35903 h 321879"/>
              <a:gd name="connsiteX2" fmla="*/ 673212 w 673212"/>
              <a:gd name="connsiteY2" fmla="*/ 4216 h 321879"/>
              <a:gd name="connsiteX0" fmla="*/ 9278 w 518595"/>
              <a:gd name="connsiteY0" fmla="*/ 321879 h 321879"/>
              <a:gd name="connsiteX1" fmla="*/ 61406 w 518595"/>
              <a:gd name="connsiteY1" fmla="*/ 35903 h 321879"/>
              <a:gd name="connsiteX2" fmla="*/ 518595 w 518595"/>
              <a:gd name="connsiteY2" fmla="*/ 4216 h 321879"/>
              <a:gd name="connsiteX0" fmla="*/ 855 w 510172"/>
              <a:gd name="connsiteY0" fmla="*/ 321879 h 321879"/>
              <a:gd name="connsiteX1" fmla="*/ 117675 w 510172"/>
              <a:gd name="connsiteY1" fmla="*/ 35903 h 321879"/>
              <a:gd name="connsiteX2" fmla="*/ 510172 w 510172"/>
              <a:gd name="connsiteY2" fmla="*/ 4216 h 3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172" h="321879">
                <a:moveTo>
                  <a:pt x="855" y="321879"/>
                </a:moveTo>
                <a:cubicBezTo>
                  <a:pt x="-6422" y="124967"/>
                  <a:pt x="32789" y="88847"/>
                  <a:pt x="117675" y="35903"/>
                </a:cubicBezTo>
                <a:cubicBezTo>
                  <a:pt x="202561" y="-17041"/>
                  <a:pt x="510172" y="4216"/>
                  <a:pt x="510172" y="4216"/>
                </a:cubicBezTo>
              </a:path>
            </a:pathLst>
          </a:custGeom>
          <a:noFill/>
          <a:ln w="31750"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658282"/>
              </p:ext>
            </p:extLst>
          </p:nvPr>
        </p:nvGraphicFramePr>
        <p:xfrm>
          <a:off x="9641018" y="3666053"/>
          <a:ext cx="4091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1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8" name="Oval 31"/>
          <p:cNvSpPr>
            <a:spLocks noChangeArrowheads="1"/>
          </p:cNvSpPr>
          <p:nvPr/>
        </p:nvSpPr>
        <p:spPr bwMode="auto">
          <a:xfrm>
            <a:off x="9213849" y="4642315"/>
            <a:ext cx="220663" cy="225425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9" name="Line 32"/>
          <p:cNvSpPr>
            <a:spLocks noChangeShapeType="1"/>
          </p:cNvSpPr>
          <p:nvPr/>
        </p:nvSpPr>
        <p:spPr bwMode="auto">
          <a:xfrm flipH="1">
            <a:off x="8548982" y="4756116"/>
            <a:ext cx="798496" cy="1438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10" name="Line 32"/>
          <p:cNvSpPr>
            <a:spLocks noChangeShapeType="1"/>
          </p:cNvSpPr>
          <p:nvPr/>
        </p:nvSpPr>
        <p:spPr bwMode="auto">
          <a:xfrm flipV="1">
            <a:off x="9340300" y="3966378"/>
            <a:ext cx="484179" cy="766851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12" name="Line 32"/>
          <p:cNvSpPr>
            <a:spLocks noChangeShapeType="1"/>
          </p:cNvSpPr>
          <p:nvPr/>
        </p:nvSpPr>
        <p:spPr bwMode="auto">
          <a:xfrm>
            <a:off x="9340300" y="4757555"/>
            <a:ext cx="385123" cy="702164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3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4" grpId="0"/>
      <p:bldP spid="95" grpId="0"/>
      <p:bldP spid="99" grpId="0"/>
      <p:bldP spid="100" grpId="0"/>
      <p:bldP spid="104" grpId="0"/>
      <p:bldP spid="106" grpId="0"/>
      <p:bldP spid="113" grpId="0" animBg="1"/>
      <p:bldP spid="114" grpId="0" animBg="1"/>
      <p:bldP spid="115" grpId="0" animBg="1"/>
      <p:bldP spid="109" grpId="1" animBg="1"/>
      <p:bldP spid="109" grpId="2" animBg="1"/>
      <p:bldP spid="109" grpId="3" animBg="1"/>
      <p:bldP spid="109" grpId="4" animBg="1"/>
      <p:bldP spid="109" grpId="5" animBg="1"/>
      <p:bldP spid="109" grpId="6" animBg="1"/>
      <p:bldP spid="110" grpId="1" animBg="1"/>
      <p:bldP spid="110" grpId="2" animBg="1"/>
      <p:bldP spid="110" grpId="3" animBg="1"/>
      <p:bldP spid="110" grpId="4" animBg="1"/>
      <p:bldP spid="110" grpId="5" animBg="1"/>
      <p:bldP spid="112" grpId="1" animBg="1"/>
      <p:bldP spid="112" grpId="2" animBg="1"/>
      <p:bldP spid="112" grpId="3" animBg="1"/>
      <p:bldP spid="112" grpId="4" animBg="1"/>
    </p:bld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53F365-2CAB-3A41-9F2F-42014064F8F1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66711</TotalTime>
  <Words>400</Words>
  <Application>Microsoft Macintosh PowerPoint</Application>
  <PresentationFormat>Widescreen</PresentationFormat>
  <Paragraphs>119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Courier New</vt:lpstr>
      <vt:lpstr>Linux Libertine</vt:lpstr>
      <vt:lpstr>Arial</vt:lpstr>
      <vt:lpstr>4by3DefaultTheme</vt:lpstr>
      <vt:lpstr>Database Management Systems (CS 564)</vt:lpstr>
      <vt:lpstr>Stage 3 Review: Buffer Management</vt:lpstr>
      <vt:lpstr>Recap: Buffer Manager</vt:lpstr>
      <vt:lpstr>Example: Clock Algorithm</vt:lpstr>
      <vt:lpstr>Another Example: Clock Algorithm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1233</cp:revision>
  <dcterms:created xsi:type="dcterms:W3CDTF">2017-08-17T19:27:17Z</dcterms:created>
  <dcterms:modified xsi:type="dcterms:W3CDTF">2017-10-27T21:35:21Z</dcterms:modified>
</cp:coreProperties>
</file>