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69" r:id="rId3"/>
    <p:sldId id="557" r:id="rId4"/>
    <p:sldId id="560" r:id="rId5"/>
    <p:sldId id="587" r:id="rId6"/>
    <p:sldId id="588" r:id="rId7"/>
    <p:sldId id="586" r:id="rId8"/>
    <p:sldId id="590" r:id="rId9"/>
    <p:sldId id="589" r:id="rId10"/>
    <p:sldId id="591" r:id="rId11"/>
    <p:sldId id="592" r:id="rId12"/>
    <p:sldId id="593" r:id="rId13"/>
    <p:sldId id="594" r:id="rId14"/>
    <p:sldId id="595" r:id="rId15"/>
    <p:sldId id="599" r:id="rId16"/>
    <p:sldId id="598" r:id="rId17"/>
    <p:sldId id="600" r:id="rId18"/>
    <p:sldId id="601" r:id="rId19"/>
    <p:sldId id="606" r:id="rId20"/>
    <p:sldId id="602" r:id="rId21"/>
    <p:sldId id="603" r:id="rId22"/>
    <p:sldId id="605" r:id="rId23"/>
    <p:sldId id="607" r:id="rId24"/>
    <p:sldId id="604" r:id="rId25"/>
    <p:sldId id="554" r:id="rId26"/>
    <p:sldId id="555" r:id="rId27"/>
    <p:sldId id="556" r:id="rId28"/>
    <p:sldId id="5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8" id="{B03D0D13-5FFE-A84D-9439-5934219D1B86}">
          <p14:sldIdLst>
            <p14:sldId id="256"/>
            <p14:sldId id="269"/>
          </p14:sldIdLst>
        </p14:section>
        <p14:section name="Lecture 18 &gt; B+tree" id="{0068C9B2-F029-B34C-A85A-B6B15B5B03F1}">
          <p14:sldIdLst>
            <p14:sldId id="557"/>
            <p14:sldId id="560"/>
            <p14:sldId id="587"/>
            <p14:sldId id="588"/>
          </p14:sldIdLst>
        </p14:section>
        <p14:section name="Lecture 18 &gt; Hash Indexes" id="{8F926497-F7A9-904C-AD17-5906E1DE4E40}">
          <p14:sldIdLst>
            <p14:sldId id="586"/>
            <p14:sldId id="590"/>
            <p14:sldId id="589"/>
            <p14:sldId id="591"/>
            <p14:sldId id="592"/>
            <p14:sldId id="593"/>
            <p14:sldId id="594"/>
            <p14:sldId id="595"/>
            <p14:sldId id="599"/>
            <p14:sldId id="598"/>
            <p14:sldId id="600"/>
            <p14:sldId id="601"/>
            <p14:sldId id="606"/>
            <p14:sldId id="602"/>
            <p14:sldId id="603"/>
            <p14:sldId id="605"/>
            <p14:sldId id="607"/>
          </p14:sldIdLst>
        </p14:section>
        <p14:section name="Lecture 18 &gt; Indexing Misc" id="{AF96F971-C9C9-4A4C-9768-F62B7950FB93}">
          <p14:sldIdLst>
            <p14:sldId id="604"/>
            <p14:sldId id="554"/>
            <p14:sldId id="555"/>
            <p14:sldId id="556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1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464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2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5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6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/>
              <a:t>Equality search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Apply </a:t>
            </a:r>
            <a:r>
              <a:rPr lang="en-US" sz="3200" dirty="0"/>
              <a:t>the hash function on the search key </a:t>
            </a:r>
            <a:r>
              <a:rPr lang="en-US" sz="3200" dirty="0" smtClean="0"/>
              <a:t>value to </a:t>
            </a:r>
            <a:r>
              <a:rPr lang="en-US" sz="3200" dirty="0"/>
              <a:t>locate the appropriate bucket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Search </a:t>
            </a:r>
            <a:r>
              <a:rPr lang="en-US" sz="3200" dirty="0"/>
              <a:t>through the primary page </a:t>
            </a:r>
            <a:r>
              <a:rPr lang="en-US" sz="3200" dirty="0" smtClean="0"/>
              <a:t>(and possibly overflow pages if they exist) </a:t>
            </a:r>
            <a:r>
              <a:rPr lang="en-US" sz="3200" dirty="0"/>
              <a:t>to find the </a:t>
            </a:r>
            <a:r>
              <a:rPr lang="en-US" sz="3200" dirty="0" smtClean="0"/>
              <a:t>matching record(s</a:t>
            </a:r>
            <a:r>
              <a:rPr lang="en-US" sz="3200" dirty="0"/>
              <a:t>)</a:t>
            </a:r>
          </a:p>
          <a:p>
            <a:pPr marL="342900">
              <a:lnSpc>
                <a:spcPct val="100000"/>
              </a:lnSpc>
            </a:pPr>
            <a:r>
              <a:rPr lang="en-US" sz="3600" dirty="0"/>
              <a:t>Deletion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Find </a:t>
            </a:r>
            <a:r>
              <a:rPr lang="en-US" sz="3200" dirty="0"/>
              <a:t>the appropriate bucket, delete the </a:t>
            </a:r>
            <a:r>
              <a:rPr lang="en-US" sz="3200" dirty="0" smtClean="0"/>
              <a:t>record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Possibly delete the overflow page</a:t>
            </a:r>
            <a:endParaRPr lang="en-US" sz="2800" dirty="0"/>
          </a:p>
          <a:p>
            <a:pPr marL="342900">
              <a:lnSpc>
                <a:spcPct val="100000"/>
              </a:lnSpc>
            </a:pPr>
            <a:r>
              <a:rPr lang="en-US" sz="3600" dirty="0"/>
              <a:t>Insertion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Find </a:t>
            </a:r>
            <a:r>
              <a:rPr lang="en-US" sz="3200" dirty="0"/>
              <a:t>the appropriate bucket, insert the record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If </a:t>
            </a:r>
            <a:r>
              <a:rPr lang="en-US" sz="2800" dirty="0"/>
              <a:t>there is no space, create a new overflow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Operations on Static Hash Indexes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A good hash function is </a:t>
            </a:r>
            <a:r>
              <a:rPr lang="en-US" sz="3600" i="1" dirty="0" smtClean="0"/>
              <a:t>uniform</a:t>
            </a:r>
            <a:r>
              <a:rPr lang="en-US" sz="3600" dirty="0" smtClean="0"/>
              <a:t>; i.e. each bucket is assigned the same number of search key values (or records)</a:t>
            </a:r>
            <a:endParaRPr lang="en-US" dirty="0" smtClean="0"/>
          </a:p>
          <a:p>
            <a:pPr marL="342900">
              <a:lnSpc>
                <a:spcPct val="100000"/>
              </a:lnSpc>
            </a:pPr>
            <a:r>
              <a:rPr lang="en-US" sz="3600" dirty="0"/>
              <a:t>A bad hash function maps all search key values to the same bucket</a:t>
            </a:r>
          </a:p>
          <a:p>
            <a:pPr marL="342900">
              <a:lnSpc>
                <a:spcPct val="100000"/>
              </a:lnSpc>
            </a:pPr>
            <a:r>
              <a:rPr lang="en-US" sz="3600" dirty="0"/>
              <a:t>Examples of good hash functions: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dirty="0"/>
              <a:t>) = </a:t>
            </a:r>
            <a:r>
              <a:rPr lang="en-US" sz="3200" i="1" dirty="0"/>
              <a:t>a </a:t>
            </a:r>
            <a:r>
              <a:rPr lang="en-US" sz="3200" dirty="0"/>
              <a:t>* </a:t>
            </a:r>
            <a:r>
              <a:rPr lang="en-US" sz="3200" i="1" dirty="0"/>
              <a:t>k</a:t>
            </a:r>
            <a:r>
              <a:rPr lang="en-US" sz="3200" dirty="0"/>
              <a:t> + </a:t>
            </a:r>
            <a:r>
              <a:rPr lang="en-US" sz="3200" i="1" dirty="0"/>
              <a:t>b</a:t>
            </a:r>
            <a:r>
              <a:rPr lang="en-US" sz="3200" dirty="0"/>
              <a:t>, </a:t>
            </a:r>
            <a:r>
              <a:rPr lang="en-US" sz="3200" dirty="0" smtClean="0"/>
              <a:t>where </a:t>
            </a:r>
            <a:r>
              <a:rPr lang="en-US" sz="3200" i="1" dirty="0" smtClean="0"/>
              <a:t>a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i="1" dirty="0"/>
              <a:t>b</a:t>
            </a:r>
            <a:r>
              <a:rPr lang="en-US" sz="3200" dirty="0"/>
              <a:t> are constants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dirty="0"/>
              <a:t>) = </a:t>
            </a:r>
            <a:r>
              <a:rPr lang="en-US" sz="3200" dirty="0" smtClean="0"/>
              <a:t>(</a:t>
            </a:r>
            <a:r>
              <a:rPr lang="en-US" sz="3200" i="1" dirty="0" smtClean="0"/>
              <a:t>a </a:t>
            </a:r>
            <a:r>
              <a:rPr lang="en-US" sz="3200" dirty="0"/>
              <a:t>* </a:t>
            </a:r>
            <a:r>
              <a:rPr lang="en-US" sz="3200" i="1" dirty="0"/>
              <a:t>k</a:t>
            </a:r>
            <a:r>
              <a:rPr lang="en-US" sz="3200" dirty="0"/>
              <a:t> + </a:t>
            </a:r>
            <a:r>
              <a:rPr lang="en-US" sz="3200" i="1" dirty="0" smtClean="0"/>
              <a:t>b</a:t>
            </a:r>
            <a:r>
              <a:rPr lang="en-US" sz="3200" dirty="0" smtClean="0"/>
              <a:t>) % </a:t>
            </a:r>
            <a:r>
              <a:rPr lang="en-US" sz="3200" i="1" dirty="0" smtClean="0"/>
              <a:t>p</a:t>
            </a:r>
            <a:r>
              <a:rPr lang="en-US" sz="3200" dirty="0" smtClean="0"/>
              <a:t> where </a:t>
            </a:r>
            <a:r>
              <a:rPr lang="en-US" sz="3200" i="1" dirty="0" smtClean="0"/>
              <a:t>p</a:t>
            </a:r>
            <a:r>
              <a:rPr lang="en-US" sz="3200" dirty="0" smtClean="0"/>
              <a:t> is a prime number</a:t>
            </a:r>
            <a:endParaRPr lang="en-US" sz="360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 Functions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93218" y="4740605"/>
            <a:ext cx="1905706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Example of bad hash functions?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Fixed </a:t>
            </a:r>
            <a:r>
              <a:rPr lang="en-US" sz="3600" dirty="0"/>
              <a:t>number of buckets in the </a:t>
            </a:r>
            <a:r>
              <a:rPr lang="en-US" sz="3600" dirty="0" smtClean="0"/>
              <a:t>index, hence</a:t>
            </a:r>
            <a:endParaRPr lang="en-US" sz="3600" dirty="0"/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the database grows, the number of buckets will be too </a:t>
            </a:r>
            <a:r>
              <a:rPr lang="en-US" sz="3200" dirty="0" smtClean="0"/>
              <a:t>small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Long </a:t>
            </a:r>
            <a:r>
              <a:rPr lang="en-US" sz="2800" dirty="0"/>
              <a:t>overflow chains </a:t>
            </a:r>
            <a:r>
              <a:rPr lang="en-US" sz="2800" dirty="0" smtClean="0"/>
              <a:t>can degrade performance (why?)</a:t>
            </a:r>
            <a:endParaRPr lang="en-US" sz="2800" dirty="0"/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the database shrinks, space is wasted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Reorganizing </a:t>
            </a:r>
            <a:r>
              <a:rPr lang="en-US" sz="3600" dirty="0"/>
              <a:t>the index is expensive and can block query </a:t>
            </a:r>
            <a:r>
              <a:rPr lang="en-US" sz="3600" dirty="0" smtClean="0"/>
              <a:t>execution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Fix: dynamic hashing (e.g. </a:t>
            </a:r>
            <a:r>
              <a:rPr lang="en-US" sz="3600" dirty="0"/>
              <a:t>extendible and linear </a:t>
            </a:r>
            <a:r>
              <a:rPr lang="en-US" sz="3600" dirty="0" smtClean="0"/>
              <a:t>hashing)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Static Hashing Problems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1469267"/>
          </a:xfrm>
        </p:spPr>
        <p:txBody>
          <a:bodyPr>
            <a:normAutofit fontScale="925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Keep a </a:t>
            </a:r>
            <a:r>
              <a:rPr lang="en-US" sz="3600" i="1" dirty="0" smtClean="0"/>
              <a:t>directory </a:t>
            </a:r>
            <a:r>
              <a:rPr lang="en-US" sz="3600" dirty="0" smtClean="0"/>
              <a:t>of pointers to buckets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On overflow, </a:t>
            </a:r>
            <a:r>
              <a:rPr lang="en-US" sz="3600" i="1" dirty="0" smtClean="0"/>
              <a:t>double</a:t>
            </a:r>
            <a:r>
              <a:rPr lang="en-US" sz="3600" dirty="0" smtClean="0"/>
              <a:t> </a:t>
            </a:r>
            <a:r>
              <a:rPr lang="en-US" sz="3600" i="1" dirty="0" smtClean="0"/>
              <a:t>the directory</a:t>
            </a:r>
            <a:r>
              <a:rPr lang="en-US" sz="3600" dirty="0" smtClean="0"/>
              <a:t> (not the number of buckets)</a:t>
            </a:r>
          </a:p>
          <a:p>
            <a:pPr marL="342900"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8016" y="296612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3141" y="38622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8016" y="47213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8016" y="55483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1497"/>
              </p:ext>
            </p:extLst>
          </p:nvPr>
        </p:nvGraphicFramePr>
        <p:xfrm>
          <a:off x="1421024" y="3345526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76681"/>
              </p:ext>
            </p:extLst>
          </p:nvPr>
        </p:nvGraphicFramePr>
        <p:xfrm>
          <a:off x="3776294" y="2858679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74936"/>
              </p:ext>
            </p:extLst>
          </p:nvPr>
        </p:nvGraphicFramePr>
        <p:xfrm>
          <a:off x="3776294" y="371758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68711"/>
              </p:ext>
            </p:extLst>
          </p:nvPr>
        </p:nvGraphicFramePr>
        <p:xfrm>
          <a:off x="3776294" y="458097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9348"/>
              </p:ext>
            </p:extLst>
          </p:nvPr>
        </p:nvGraphicFramePr>
        <p:xfrm>
          <a:off x="3776294" y="5444372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2279371" y="3364741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79371" y="4206545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79371" y="4613581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79371" y="4997426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38630" y="3673464"/>
            <a:ext cx="1828153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mr-IN" sz="2400" i="1" dirty="0" err="1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mr-IN" sz="2400" i="1" dirty="0" err="1">
                <a:latin typeface="Linux Libertine" charset="0"/>
                <a:ea typeface="Linux Libertine" charset="0"/>
                <a:cs typeface="Linux Libertine" charset="0"/>
              </a:rPr>
              <a:t>k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i="1" dirty="0" smtClean="0">
                <a:latin typeface="Linux Libertine" charset="0"/>
                <a:ea typeface="Linux Libertine" charset="0"/>
                <a:cs typeface="Linux Libertine" charset="0"/>
              </a:rPr>
              <a:t>k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%100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N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= 4</a:t>
            </a:r>
            <a:endParaRPr lang="en-US" sz="2400" i="1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53409*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86687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Insert (Paul, 54717, 69967743)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8424" y="2589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549" y="34855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424" y="434456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8424" y="517155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5338"/>
              </p:ext>
            </p:extLst>
          </p:nvPr>
        </p:nvGraphicFramePr>
        <p:xfrm>
          <a:off x="2541432" y="2968762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0028"/>
              </p:ext>
            </p:extLst>
          </p:nvPr>
        </p:nvGraphicFramePr>
        <p:xfrm>
          <a:off x="4896702" y="248191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89769"/>
              </p:ext>
            </p:extLst>
          </p:nvPr>
        </p:nvGraphicFramePr>
        <p:xfrm>
          <a:off x="4896702" y="33408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44612"/>
              </p:ext>
            </p:extLst>
          </p:nvPr>
        </p:nvGraphicFramePr>
        <p:xfrm>
          <a:off x="4896702" y="420421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97980"/>
              </p:ext>
            </p:extLst>
          </p:nvPr>
        </p:nvGraphicFramePr>
        <p:xfrm>
          <a:off x="4896702" y="506760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3399779" y="2987977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9779" y="3829781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99779" y="4236817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99779" y="4620662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39796"/>
              </p:ext>
            </p:extLst>
          </p:nvPr>
        </p:nvGraphicFramePr>
        <p:xfrm>
          <a:off x="5334418" y="3680290"/>
          <a:ext cx="2825774" cy="3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86687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/>
              <a:t>Insert (</a:t>
            </a:r>
            <a:r>
              <a:rPr lang="en-US" sz="3600" dirty="0" err="1"/>
              <a:t>Meera</a:t>
            </a:r>
            <a:r>
              <a:rPr lang="en-US" sz="3600" dirty="0"/>
              <a:t>, 561104, 60055657)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8424" y="2589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549" y="34855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424" y="434456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8424" y="517155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5338"/>
              </p:ext>
            </p:extLst>
          </p:nvPr>
        </p:nvGraphicFramePr>
        <p:xfrm>
          <a:off x="2541432" y="2968762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0028"/>
              </p:ext>
            </p:extLst>
          </p:nvPr>
        </p:nvGraphicFramePr>
        <p:xfrm>
          <a:off x="4896702" y="248191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89769"/>
              </p:ext>
            </p:extLst>
          </p:nvPr>
        </p:nvGraphicFramePr>
        <p:xfrm>
          <a:off x="4896702" y="33408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44612"/>
              </p:ext>
            </p:extLst>
          </p:nvPr>
        </p:nvGraphicFramePr>
        <p:xfrm>
          <a:off x="4896702" y="420421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97980"/>
              </p:ext>
            </p:extLst>
          </p:nvPr>
        </p:nvGraphicFramePr>
        <p:xfrm>
          <a:off x="4896702" y="506760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3399779" y="2987977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9779" y="3829781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99779" y="4236817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99779" y="4620662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39796"/>
              </p:ext>
            </p:extLst>
          </p:nvPr>
        </p:nvGraphicFramePr>
        <p:xfrm>
          <a:off x="5334418" y="3680290"/>
          <a:ext cx="2825774" cy="3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683941" cy="858905"/>
          </a:xfrm>
        </p:spPr>
        <p:txBody>
          <a:bodyPr>
            <a:normAutofit fontScale="775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Insert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Meera</a:t>
            </a:r>
            <a:r>
              <a:rPr lang="en-US" sz="3600" dirty="0" smtClean="0"/>
              <a:t>, 561104, 60055657)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67573" y="20973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2698" y="29934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7573" y="38525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7573" y="46795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82212"/>
              </p:ext>
            </p:extLst>
          </p:nvPr>
        </p:nvGraphicFramePr>
        <p:xfrm>
          <a:off x="6096000" y="194670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78269"/>
              </p:ext>
            </p:extLst>
          </p:nvPr>
        </p:nvGraphicFramePr>
        <p:xfrm>
          <a:off x="6096000" y="280561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43217"/>
              </p:ext>
            </p:extLst>
          </p:nvPr>
        </p:nvGraphicFramePr>
        <p:xfrm>
          <a:off x="6096000" y="366900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97797"/>
              </p:ext>
            </p:extLst>
          </p:nvPr>
        </p:nvGraphicFramePr>
        <p:xfrm>
          <a:off x="6096000" y="453239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7950"/>
              </p:ext>
            </p:extLst>
          </p:nvPr>
        </p:nvGraphicFramePr>
        <p:xfrm>
          <a:off x="2989137" y="2368415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67573" y="55554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66231"/>
              </p:ext>
            </p:extLst>
          </p:nvPr>
        </p:nvGraphicFramePr>
        <p:xfrm>
          <a:off x="6096000" y="540482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3832412" y="2368415"/>
            <a:ext cx="2689412" cy="549597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2412" y="3254188"/>
            <a:ext cx="2689412" cy="4034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2412" y="3669005"/>
            <a:ext cx="2689412" cy="55285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32412" y="4020671"/>
            <a:ext cx="2689412" cy="102817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32412" y="4357560"/>
            <a:ext cx="2689412" cy="156722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32412" y="3294529"/>
            <a:ext cx="2689412" cy="147917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18965" y="4221861"/>
            <a:ext cx="2702859" cy="928364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32412" y="5048847"/>
            <a:ext cx="2689412" cy="50660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23130" y="2354968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066612" y="1926232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067118" y="5387426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126594" y="22364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8F00"/>
                </a:solidFill>
                <a:latin typeface="Linux Libertine" charset="0"/>
                <a:ea typeface="Linux Libertine" charset="0"/>
                <a:cs typeface="Linux Libertine" charset="0"/>
              </a:rPr>
              <a:t>Global depth</a:t>
            </a:r>
            <a:endParaRPr lang="en-US" i="1" dirty="0">
              <a:solidFill>
                <a:srgbClr val="FF8F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77118" y="154192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8F00"/>
                </a:solidFill>
                <a:latin typeface="Linux Libertine" charset="0"/>
                <a:ea typeface="Linux Libertine" charset="0"/>
                <a:cs typeface="Linux Libertine" charset="0"/>
              </a:rPr>
              <a:t>Local depth</a:t>
            </a:r>
            <a:endParaRPr lang="en-US" i="1" dirty="0">
              <a:solidFill>
                <a:srgbClr val="FF8F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/>
              <a:t>Benefits: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Directory is much smaller than the entire index file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Only one page of data entries is split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/>
              <a:t>Drawbacks: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Need overflow pages </a:t>
            </a:r>
            <a:r>
              <a:rPr lang="en-US" sz="3600" dirty="0" smtClean="0"/>
              <a:t>if we have </a:t>
            </a:r>
            <a:r>
              <a:rPr lang="en-US" sz="3600" i="1" dirty="0" smtClean="0"/>
              <a:t>key collision</a:t>
            </a:r>
            <a:r>
              <a:rPr lang="en-US" sz="3600" dirty="0" smtClean="0"/>
              <a:t>, i.e., multiple data entries can have the same </a:t>
            </a:r>
            <a:r>
              <a:rPr lang="en-US" sz="3600" u="sng" dirty="0" smtClean="0"/>
              <a:t>hash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Pros and Cons of </a:t>
            </a:r>
            <a:r>
              <a:rPr lang="en-US" sz="4800" dirty="0"/>
              <a:t>Extendible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/>
              <a:t>Search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Apply </a:t>
            </a:r>
            <a:r>
              <a:rPr lang="en-US" sz="3600" dirty="0"/>
              <a:t>hash function </a:t>
            </a:r>
            <a:r>
              <a:rPr lang="en-US" sz="3600" i="1" dirty="0" smtClean="0"/>
              <a:t>h</a:t>
            </a:r>
            <a:r>
              <a:rPr lang="en-US" sz="3600" dirty="0" smtClean="0"/>
              <a:t>(</a:t>
            </a:r>
            <a:r>
              <a:rPr lang="en-US" sz="3600" i="1" dirty="0" smtClean="0"/>
              <a:t>k</a:t>
            </a:r>
            <a:r>
              <a:rPr lang="en-US" sz="3600" dirty="0" smtClean="0"/>
              <a:t>)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Take </a:t>
            </a:r>
            <a:r>
              <a:rPr lang="en-US" sz="3600" dirty="0"/>
              <a:t>last global depth # bits of </a:t>
            </a:r>
            <a:r>
              <a:rPr lang="en-US" sz="3600" i="1" dirty="0" smtClean="0"/>
              <a:t>h</a:t>
            </a:r>
            <a:r>
              <a:rPr lang="en-US" sz="3600" dirty="0" smtClean="0"/>
              <a:t>(</a:t>
            </a:r>
            <a:r>
              <a:rPr lang="en-US" sz="3600" i="1" dirty="0" smtClean="0"/>
              <a:t>k</a:t>
            </a:r>
            <a:r>
              <a:rPr lang="en-US" sz="3600" dirty="0" smtClean="0"/>
              <a:t>), 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pPr marL="342900">
              <a:lnSpc>
                <a:spcPct val="100000"/>
              </a:lnSpc>
            </a:pPr>
            <a:r>
              <a:rPr lang="en-US" sz="4000" dirty="0" smtClean="0"/>
              <a:t>Insert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Find the target bucket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If </a:t>
            </a:r>
            <a:r>
              <a:rPr lang="en-US" sz="3600" dirty="0"/>
              <a:t>the bucket has space, insert, </a:t>
            </a:r>
            <a:r>
              <a:rPr lang="en-US" sz="3600" dirty="0" smtClean="0"/>
              <a:t>done!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If </a:t>
            </a:r>
            <a:r>
              <a:rPr lang="en-US" sz="3600" dirty="0"/>
              <a:t>the bucket if full, </a:t>
            </a:r>
            <a:r>
              <a:rPr lang="en-US" sz="3600" i="1" dirty="0"/>
              <a:t>split </a:t>
            </a:r>
            <a:r>
              <a:rPr lang="en-US" sz="3600" dirty="0"/>
              <a:t>it, </a:t>
            </a:r>
            <a:r>
              <a:rPr lang="en-US" sz="3600" dirty="0" smtClean="0"/>
              <a:t>re-distribute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If </a:t>
            </a:r>
            <a:r>
              <a:rPr lang="en-US" sz="3600" dirty="0"/>
              <a:t>necessary, </a:t>
            </a:r>
            <a:r>
              <a:rPr lang="en-US" sz="3600" i="1" dirty="0"/>
              <a:t>double </a:t>
            </a:r>
            <a:r>
              <a:rPr lang="en-US" sz="3600" dirty="0"/>
              <a:t>the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Operations on Extendible Hashing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683941" cy="858905"/>
          </a:xfrm>
        </p:spPr>
        <p:txBody>
          <a:bodyPr>
            <a:normAutofit fontScale="85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Insert </a:t>
            </a:r>
            <a:br>
              <a:rPr lang="en-US" sz="3600" dirty="0" smtClean="0"/>
            </a:br>
            <a:r>
              <a:rPr lang="en-US" sz="3600" dirty="0" smtClean="0"/>
              <a:t>(Salma, 561121, 64837757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Insert: Example (Revisited)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67573" y="20973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2698" y="29934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7573" y="38525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7573" y="46795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096000" y="194670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096000" y="280561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096000" y="366900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096000" y="453239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9137" y="2368415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67573" y="55554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6096000" y="540482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3832412" y="2368415"/>
            <a:ext cx="2689412" cy="549597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2412" y="3254188"/>
            <a:ext cx="2689412" cy="4034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2412" y="3669005"/>
            <a:ext cx="2689412" cy="55285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32412" y="4020671"/>
            <a:ext cx="2689412" cy="102817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32412" y="4357560"/>
            <a:ext cx="2689412" cy="156722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32412" y="3294529"/>
            <a:ext cx="2689412" cy="147917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18965" y="4221861"/>
            <a:ext cx="2702859" cy="928364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32412" y="5048847"/>
            <a:ext cx="2689412" cy="50660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0"/>
            <a:ext cx="10860734" cy="355927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Indexing: </a:t>
            </a:r>
            <a:br>
              <a:rPr lang="en-US" sz="8000" dirty="0" smtClean="0"/>
            </a:br>
            <a:r>
              <a:rPr lang="en-US" sz="8000" dirty="0" smtClean="0"/>
              <a:t>Faster Access to Data </a:t>
            </a:r>
            <a:br>
              <a:rPr lang="en-US" sz="8000" dirty="0" smtClean="0"/>
            </a:br>
            <a:r>
              <a:rPr lang="en-US" sz="8000" dirty="0" smtClean="0"/>
              <a:t>for a Price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responsibly!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/>
              <a:t>Delete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Locate the bucket of the record and remove it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If the bucket becomes empty, </a:t>
            </a:r>
            <a:r>
              <a:rPr lang="en-US" sz="3200" dirty="0" smtClean="0"/>
              <a:t>remove it </a:t>
            </a:r>
            <a:r>
              <a:rPr lang="en-US" sz="3200" dirty="0"/>
              <a:t>(and update the directory)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Two buckets can also be coalesced together if the sum of the entries fit in a single bucket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Decreasing the size of the directory can also be done, but it is </a:t>
            </a:r>
            <a:r>
              <a:rPr lang="en-US" sz="3200" dirty="0" smtClean="0"/>
              <a:t>expensive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Operations on 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/>
              <a:t>How many disk accesses for equality </a:t>
            </a:r>
            <a:r>
              <a:rPr lang="en-US" sz="4000" dirty="0" smtClean="0"/>
              <a:t>search?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One </a:t>
            </a:r>
            <a:r>
              <a:rPr lang="en-US" sz="3600" dirty="0"/>
              <a:t>if directory fits in memory, else two</a:t>
            </a:r>
          </a:p>
          <a:p>
            <a:pPr marL="342900">
              <a:lnSpc>
                <a:spcPct val="100000"/>
              </a:lnSpc>
            </a:pPr>
            <a:r>
              <a:rPr lang="en-US" sz="4000" dirty="0"/>
              <a:t>Directory grows in </a:t>
            </a:r>
            <a:r>
              <a:rPr lang="en-US" sz="4000" dirty="0" smtClean="0"/>
              <a:t>spurts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f </a:t>
            </a:r>
            <a:r>
              <a:rPr lang="en-US" sz="3600" dirty="0"/>
              <a:t>the distribution of hash values is skewed, the directory can grow very </a:t>
            </a:r>
            <a:r>
              <a:rPr lang="en-US" sz="3600" dirty="0" smtClean="0"/>
              <a:t>large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Operations on 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4428" y="4555858"/>
            <a:ext cx="35231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you think of an example where the directory suddenly grows?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8226"/>
            <a:ext cx="4737730" cy="404236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i="1" dirty="0" smtClean="0"/>
              <a:t>h</a:t>
            </a:r>
            <a:r>
              <a:rPr lang="en-US" sz="3600" dirty="0" smtClean="0"/>
              <a:t>(</a:t>
            </a:r>
            <a:r>
              <a:rPr lang="en-US" sz="3600" i="1" dirty="0" smtClean="0"/>
              <a:t>k</a:t>
            </a:r>
            <a:r>
              <a:rPr lang="en-US" sz="3600" dirty="0" smtClean="0"/>
              <a:t>)=</a:t>
            </a:r>
            <a:r>
              <a:rPr lang="en-US" sz="3600" i="1" dirty="0" smtClean="0"/>
              <a:t>k</a:t>
            </a:r>
            <a:r>
              <a:rPr lang="en-US" sz="3600" dirty="0" smtClean="0"/>
              <a:t>%1000, </a:t>
            </a:r>
            <a:r>
              <a:rPr lang="en-US" sz="3600" i="1" dirty="0" smtClean="0"/>
              <a:t>N</a:t>
            </a:r>
            <a:r>
              <a:rPr lang="en-US" sz="3600" dirty="0" smtClean="0"/>
              <a:t>=8</a:t>
            </a:r>
            <a:endParaRPr lang="en-US" sz="3600" i="1" dirty="0" smtClean="0"/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How </a:t>
            </a:r>
            <a:r>
              <a:rPr lang="en-US" sz="3600" dirty="0" smtClean="0"/>
              <a:t>about inserting</a:t>
            </a:r>
            <a:r>
              <a:rPr lang="en-US" sz="3600" dirty="0"/>
              <a:t> </a:t>
            </a:r>
            <a:r>
              <a:rPr lang="en-US" sz="3600" dirty="0" smtClean="0"/>
              <a:t>the following rows in order?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/>
              <a:t>(Cecilia, </a:t>
            </a:r>
            <a:r>
              <a:rPr lang="fi-FI" dirty="0" smtClean="0"/>
              <a:t>79768</a:t>
            </a:r>
            <a:r>
              <a:rPr lang="en-US" dirty="0" smtClean="0"/>
              <a:t>, </a:t>
            </a:r>
            <a:r>
              <a:rPr lang="en-US" dirty="0" smtClean="0"/>
              <a:t>69386254)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/>
              <a:t>(Petr, </a:t>
            </a:r>
            <a:r>
              <a:rPr lang="en-US" dirty="0" smtClean="0"/>
              <a:t>80896, </a:t>
            </a:r>
            <a:r>
              <a:rPr lang="en-US" dirty="0" smtClean="0"/>
              <a:t>69386255)</a:t>
            </a:r>
            <a:endParaRPr lang="en-US" dirty="0"/>
          </a:p>
          <a:p>
            <a:pPr marL="800100" lvl="1">
              <a:lnSpc>
                <a:spcPct val="10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Sajika</a:t>
            </a:r>
            <a:r>
              <a:rPr lang="en-US" dirty="0" smtClean="0"/>
              <a:t>, </a:t>
            </a:r>
            <a:r>
              <a:rPr lang="en-US" dirty="0" smtClean="0"/>
              <a:t>80832, </a:t>
            </a:r>
            <a:r>
              <a:rPr lang="en-US" dirty="0" smtClean="0"/>
              <a:t>69386256)</a:t>
            </a:r>
            <a:endParaRPr lang="en-US" dirty="0"/>
          </a:p>
          <a:p>
            <a:pPr marL="800100"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Extendible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712279" y="18373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404" y="273349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2279" y="359255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12279" y="441953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34357"/>
              </p:ext>
            </p:extLst>
          </p:nvPr>
        </p:nvGraphicFramePr>
        <p:xfrm>
          <a:off x="7440706" y="1686727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(John,</a:t>
                      </a:r>
                      <a:r>
                        <a:rPr lang="en-US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fi-FI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79744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40248"/>
              </p:ext>
            </p:extLst>
          </p:nvPr>
        </p:nvGraphicFramePr>
        <p:xfrm>
          <a:off x="7440706" y="2545632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60840"/>
              </p:ext>
            </p:extLst>
          </p:nvPr>
        </p:nvGraphicFramePr>
        <p:xfrm>
          <a:off x="7440706" y="3409026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52039"/>
              </p:ext>
            </p:extLst>
          </p:nvPr>
        </p:nvGraphicFramePr>
        <p:xfrm>
          <a:off x="7440706" y="42724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60366"/>
              </p:ext>
            </p:extLst>
          </p:nvPr>
        </p:nvGraphicFramePr>
        <p:xfrm>
          <a:off x="5177118" y="2083029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0712279" y="52954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95564"/>
              </p:ext>
            </p:extLst>
          </p:nvPr>
        </p:nvGraphicFramePr>
        <p:xfrm>
          <a:off x="7440706" y="514485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54772</a:t>
                      </a: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6017268" y="2108439"/>
            <a:ext cx="1849262" cy="5386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17268" y="3034551"/>
            <a:ext cx="1849262" cy="808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17268" y="3391363"/>
            <a:ext cx="1849262" cy="57052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7268" y="3749474"/>
            <a:ext cx="1849262" cy="1039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17268" y="4132559"/>
            <a:ext cx="1849262" cy="153224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017268" y="3034551"/>
            <a:ext cx="1849262" cy="146188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17268" y="3961883"/>
            <a:ext cx="1849262" cy="89266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17268" y="4788869"/>
            <a:ext cx="1849262" cy="45700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Hash indexes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Efficient equality search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Static hashing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Simple, limited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Dynamic hashing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Example: extendible hashing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200" dirty="0" smtClean="0"/>
              <a:t>Search key is composed of multiple attributes</a:t>
            </a:r>
          </a:p>
          <a:p>
            <a:pPr marL="800100" lvl="1">
              <a:lnSpc>
                <a:spcPct val="100000"/>
              </a:lnSpc>
            </a:pPr>
            <a:r>
              <a:rPr lang="en-US" sz="2800" dirty="0" smtClean="0"/>
              <a:t>e.g. (Name, Address)</a:t>
            </a:r>
            <a:endParaRPr lang="en-US" dirty="0"/>
          </a:p>
          <a:p>
            <a:pPr marL="342900">
              <a:lnSpc>
                <a:spcPct val="100000"/>
              </a:lnSpc>
            </a:pPr>
            <a:r>
              <a:rPr lang="en-US" sz="3200" dirty="0" smtClean="0"/>
              <a:t>Hash index</a:t>
            </a:r>
          </a:p>
          <a:p>
            <a:pPr marL="800100" lvl="1">
              <a:lnSpc>
                <a:spcPct val="100000"/>
              </a:lnSpc>
            </a:pPr>
            <a:r>
              <a:rPr lang="en-US" sz="2800" dirty="0" smtClean="0"/>
              <a:t>Define the hash function to map each </a:t>
            </a:r>
            <a:r>
              <a:rPr lang="en-US" sz="2800" dirty="0" smtClean="0"/>
              <a:t>combination (e.g. </a:t>
            </a:r>
            <a:r>
              <a:rPr lang="en-US" sz="2800" dirty="0" smtClean="0"/>
              <a:t>of Name and </a:t>
            </a:r>
            <a:r>
              <a:rPr lang="en-US" sz="2800" dirty="0" smtClean="0"/>
              <a:t>Address) </a:t>
            </a:r>
            <a:r>
              <a:rPr lang="en-US" sz="2800" dirty="0" smtClean="0"/>
              <a:t>to a hash code</a:t>
            </a:r>
          </a:p>
          <a:p>
            <a:pPr marL="800100" lvl="1">
              <a:lnSpc>
                <a:spcPct val="100000"/>
              </a:lnSpc>
            </a:pPr>
            <a:endParaRPr lang="en-US" sz="3200" dirty="0" smtClean="0"/>
          </a:p>
          <a:p>
            <a:pPr marL="342900">
              <a:lnSpc>
                <a:spcPct val="100000"/>
              </a:lnSpc>
            </a:pPr>
            <a:r>
              <a:rPr lang="en-US" sz="3200" dirty="0" err="1" smtClean="0"/>
              <a:t>B+tree</a:t>
            </a:r>
            <a:endParaRPr lang="en-US" sz="3200" dirty="0" smtClean="0"/>
          </a:p>
          <a:p>
            <a:pPr marL="800100" lvl="1">
              <a:lnSpc>
                <a:spcPct val="100000"/>
              </a:lnSpc>
            </a:pPr>
            <a:r>
              <a:rPr lang="en-US" sz="2800" dirty="0" smtClean="0"/>
              <a:t>Sort keys by Name, then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Composite Search Keys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32898"/>
              </p:ext>
            </p:extLst>
          </p:nvPr>
        </p:nvGraphicFramePr>
        <p:xfrm>
          <a:off x="6275710" y="5262988"/>
          <a:ext cx="2848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35326"/>
                <a:gridCol w="940904"/>
                <a:gridCol w="357809"/>
                <a:gridCol w="297525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 17)*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 100)*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12117"/>
              </p:ext>
            </p:extLst>
          </p:nvPr>
        </p:nvGraphicFramePr>
        <p:xfrm>
          <a:off x="3805518" y="4639541"/>
          <a:ext cx="35891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2"/>
                <a:gridCol w="846364"/>
                <a:gridCol w="834887"/>
                <a:gridCol w="901148"/>
                <a:gridCol w="477078"/>
                <a:gridCol w="27829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(2, 5)*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 13)*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 14)*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17982"/>
              </p:ext>
            </p:extLst>
          </p:nvPr>
        </p:nvGraphicFramePr>
        <p:xfrm>
          <a:off x="5607425" y="3801283"/>
          <a:ext cx="5634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82"/>
                <a:gridCol w="902929"/>
                <a:gridCol w="394682"/>
                <a:gridCol w="902929"/>
                <a:gridCol w="394682"/>
                <a:gridCol w="820956"/>
                <a:gridCol w="394682"/>
                <a:gridCol w="1034094"/>
                <a:gridCol w="3946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15)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(3, 112)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(5,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8)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5600115" y="3928550"/>
            <a:ext cx="220286" cy="710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7156174" y="3928550"/>
            <a:ext cx="543598" cy="1334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1947"/>
              </p:ext>
            </p:extLst>
          </p:nvPr>
        </p:nvGraphicFramePr>
        <p:xfrm>
          <a:off x="8692106" y="5771847"/>
          <a:ext cx="2385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13457"/>
                <a:gridCol w="738788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(4, 1)*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(5, 2)*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8388626" y="3928550"/>
            <a:ext cx="1496162" cy="1843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49413"/>
              </p:ext>
            </p:extLst>
          </p:nvPr>
        </p:nvGraphicFramePr>
        <p:xfrm>
          <a:off x="9242759" y="4474403"/>
          <a:ext cx="2754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6"/>
                <a:gridCol w="937446"/>
                <a:gridCol w="969906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(100, 3)*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(700, 5)*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640500" y="3960992"/>
            <a:ext cx="979438" cy="513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395220" y="4827549"/>
            <a:ext cx="824754" cy="435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00800" y="5010381"/>
            <a:ext cx="819174" cy="453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793247" y="5423897"/>
            <a:ext cx="204979" cy="333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98827" y="5631873"/>
            <a:ext cx="199399" cy="32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369287" y="4655271"/>
            <a:ext cx="1595041" cy="111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301706" y="4842659"/>
            <a:ext cx="1668204" cy="1129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/>
              <a:t>CREATE INDEX statement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Indexes in SQL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1364" y="2251999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UserNameInx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User(Name);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11362" y="2939294"/>
            <a:ext cx="907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NameAgeInx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User(Name, Age);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11362" y="3626589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 UNIQUE INDEX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EvNameInx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Event(Name);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1362" y="4313884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EvNHash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(Name);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11362" y="5001179"/>
            <a:ext cx="9073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AnotherNameAgeInx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User(Name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Age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9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table can have multiple indexes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Primary vs secondary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Clustered vs </a:t>
            </a:r>
            <a:r>
              <a:rPr lang="en-US" sz="3600" dirty="0" err="1" smtClean="0"/>
              <a:t>unclustered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4000" i="1" dirty="0" smtClean="0"/>
              <a:t>Primary</a:t>
            </a:r>
            <a:r>
              <a:rPr lang="en-US" sz="4000" dirty="0" smtClean="0"/>
              <a:t> index: if the search key of the index contains the primary key of the table</a:t>
            </a:r>
          </a:p>
          <a:p>
            <a:pPr>
              <a:lnSpc>
                <a:spcPct val="100000"/>
              </a:lnSpc>
            </a:pPr>
            <a:r>
              <a:rPr lang="en-US" sz="4000" i="1" dirty="0" smtClean="0"/>
              <a:t>Secondary</a:t>
            </a:r>
            <a:r>
              <a:rPr lang="en-US" sz="4000" dirty="0" smtClean="0"/>
              <a:t> index: any other index that is not a primary index</a:t>
            </a:r>
          </a:p>
          <a:p>
            <a:pPr>
              <a:lnSpc>
                <a:spcPct val="100000"/>
              </a:lnSpc>
            </a:pPr>
            <a:r>
              <a:rPr lang="en-US" sz="4000" i="1" dirty="0" smtClean="0"/>
              <a:t>Unique </a:t>
            </a:r>
            <a:r>
              <a:rPr lang="en-US" sz="4000" dirty="0" smtClean="0"/>
              <a:t>index: if the search key contains a candidate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Classification of Indexes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i="1" dirty="0"/>
              <a:t>Clustered index</a:t>
            </a:r>
            <a:r>
              <a:rPr lang="en-US" sz="4000" dirty="0"/>
              <a:t>: if the order of records (in the data file) is the same or “close to” the order of data entries in the </a:t>
            </a:r>
            <a:r>
              <a:rPr lang="en-US" sz="4000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If </a:t>
            </a:r>
            <a:r>
              <a:rPr lang="en-US" sz="3600" i="1" dirty="0" smtClean="0"/>
              <a:t>k</a:t>
            </a:r>
            <a:r>
              <a:rPr lang="en-US" sz="3600" dirty="0" smtClean="0"/>
              <a:t>* is the actual record, then the index is clustered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 table can be clustered on </a:t>
            </a:r>
            <a:r>
              <a:rPr lang="en-US" sz="3600" i="1" dirty="0" smtClean="0"/>
              <a:t>at most one </a:t>
            </a:r>
            <a:r>
              <a:rPr lang="en-US" sz="3600" dirty="0" smtClean="0"/>
              <a:t>search key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Data retrieval cost varies significantly depending on whether or not the index/table is clustered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Classification of Indexes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/>
              <a:t>External Sorting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2538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Height-balanced (dynamic) tree structure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Insert/delete at </a:t>
            </a:r>
            <a:r>
              <a:rPr lang="en-US" sz="4000" i="1" dirty="0" err="1"/>
              <a:t>log</a:t>
            </a:r>
            <a:r>
              <a:rPr lang="en-US" sz="4000" i="1" baseline="-25000" dirty="0" err="1"/>
              <a:t>F</a:t>
            </a:r>
            <a:r>
              <a:rPr lang="en-US" sz="4000" i="1" dirty="0"/>
              <a:t> N</a:t>
            </a:r>
            <a:r>
              <a:rPr lang="en-US" sz="4000" dirty="0"/>
              <a:t> </a:t>
            </a:r>
            <a:r>
              <a:rPr lang="en-US" sz="4000" dirty="0" smtClean="0"/>
              <a:t>cost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F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fan-out</a:t>
            </a:r>
            <a:r>
              <a:rPr lang="en-US" sz="3600" dirty="0"/>
              <a:t>, </a:t>
            </a:r>
            <a:r>
              <a:rPr lang="en-US" sz="3600" i="1" dirty="0"/>
              <a:t>N</a:t>
            </a:r>
            <a:r>
              <a:rPr lang="en-US" sz="3600" dirty="0"/>
              <a:t> = </a:t>
            </a:r>
            <a:r>
              <a:rPr lang="en-US" sz="3600" dirty="0" smtClean="0"/>
              <a:t>#leaf pages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Each node contains </a:t>
            </a:r>
            <a:r>
              <a:rPr lang="en-US" sz="4000" i="1" dirty="0" smtClean="0"/>
              <a:t>d </a:t>
            </a:r>
            <a:r>
              <a:rPr lang="en-US" sz="4000" dirty="0" smtClean="0"/>
              <a:t>≤ m ≤ 2</a:t>
            </a:r>
            <a:r>
              <a:rPr lang="en-US" sz="4000" i="1" dirty="0" smtClean="0"/>
              <a:t>d</a:t>
            </a:r>
            <a:r>
              <a:rPr lang="en-US" sz="4000" dirty="0" smtClean="0"/>
              <a:t> entries </a:t>
            </a:r>
            <a:r>
              <a:rPr lang="en-US" sz="4000" dirty="0"/>
              <a:t>(except for </a:t>
            </a:r>
            <a:r>
              <a:rPr lang="en-US" sz="4000" dirty="0" smtClean="0"/>
              <a:t>root where 1</a:t>
            </a:r>
            <a:r>
              <a:rPr lang="en-US" sz="4000" i="1" dirty="0"/>
              <a:t> </a:t>
            </a:r>
            <a:r>
              <a:rPr lang="en-US" sz="4000" dirty="0"/>
              <a:t>≤ m ≤ 2</a:t>
            </a:r>
            <a:r>
              <a:rPr lang="en-US" sz="4000" i="1" dirty="0"/>
              <a:t>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minimum </a:t>
            </a:r>
            <a:r>
              <a:rPr lang="en-US" sz="3600" dirty="0"/>
              <a:t>50% </a:t>
            </a:r>
            <a:r>
              <a:rPr lang="en-US" sz="3600" dirty="0" smtClean="0"/>
              <a:t>occupancy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d</a:t>
            </a:r>
            <a:r>
              <a:rPr lang="en-US" sz="3600" dirty="0" smtClean="0"/>
              <a:t> is called the </a:t>
            </a:r>
            <a:r>
              <a:rPr lang="en-US" sz="3600" i="1" dirty="0" smtClean="0"/>
              <a:t>order </a:t>
            </a:r>
            <a:r>
              <a:rPr lang="en-US" sz="3600" dirty="0" smtClean="0"/>
              <a:t>of the tree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Supports equality and range searches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(Ubiquitous) </a:t>
            </a:r>
            <a:r>
              <a:rPr lang="en-US" sz="4800" dirty="0" err="1" smtClean="0"/>
              <a:t>B+tree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864356" y="2171085"/>
            <a:ext cx="5888256" cy="2779719"/>
            <a:chOff x="5839881" y="2325707"/>
            <a:chExt cx="5888256" cy="2779719"/>
          </a:xfrm>
        </p:grpSpPr>
        <p:sp>
          <p:nvSpPr>
            <p:cNvPr id="6" name="Rectangle 124"/>
            <p:cNvSpPr>
              <a:spLocks noChangeArrowheads="1"/>
            </p:cNvSpPr>
            <p:nvPr/>
          </p:nvSpPr>
          <p:spPr bwMode="auto">
            <a:xfrm>
              <a:off x="5839881" y="3270772"/>
              <a:ext cx="159332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Non-leaf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5839881" y="4756019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ectangle 126"/>
            <p:cNvSpPr>
              <a:spLocks noChangeArrowheads="1"/>
            </p:cNvSpPr>
            <p:nvPr/>
          </p:nvSpPr>
          <p:spPr bwMode="auto">
            <a:xfrm>
              <a:off x="8974048" y="2325707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Root node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16775" y="2726705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52736" y="3562038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3983" y="356297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8255360" y="3036897"/>
              <a:ext cx="1124775" cy="52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>
              <a:off x="9661831" y="3036897"/>
              <a:ext cx="1124776" cy="526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83051" y="4331806"/>
              <a:ext cx="5845086" cy="19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69841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2736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04500" y="4794691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615" y="4794440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65583" y="4804484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flipH="1">
              <a:off x="7272465" y="3862980"/>
              <a:ext cx="813675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>
            <a:xfrm>
              <a:off x="8255360" y="3862980"/>
              <a:ext cx="0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>
              <a:off x="8453094" y="3863845"/>
              <a:ext cx="754030" cy="930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 flipH="1">
              <a:off x="10297239" y="3862980"/>
              <a:ext cx="365721" cy="931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>
              <a:off x="10937203" y="3862980"/>
              <a:ext cx="331004" cy="94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584111" y="4941537"/>
              <a:ext cx="368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561127" y="4945162"/>
              <a:ext cx="343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522625" y="4944911"/>
              <a:ext cx="471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607632" y="4954955"/>
              <a:ext cx="357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26"/>
          <p:cNvSpPr>
            <a:spLocks noChangeArrowheads="1"/>
          </p:cNvSpPr>
          <p:nvPr/>
        </p:nvSpPr>
        <p:spPr bwMode="auto">
          <a:xfrm>
            <a:off x="5931577" y="1875262"/>
            <a:ext cx="284266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Index entries 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In all the non-leaf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nodes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</a:t>
            </a:r>
            <a:r>
              <a:rPr lang="en-US" alt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4125" y="1524754"/>
            <a:ext cx="23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Each node corresponds to a disk page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0" y="5063758"/>
            <a:ext cx="4865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Linux Libertine" charset="0"/>
                <a:ea typeface="Linux Libertine" charset="0"/>
                <a:cs typeface="Linux Libertine" charset="0"/>
              </a:rPr>
              <a:t>Data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Exist </a:t>
            </a:r>
            <a:r>
              <a:rPr lang="en-US" altLang="en-US" sz="1600" i="1" dirty="0">
                <a:latin typeface="Linux Libertine" charset="0"/>
                <a:ea typeface="Linux Libertine" charset="0"/>
                <a:cs typeface="Linux Libertine" charset="0"/>
              </a:rPr>
              <a:t>only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 in the leaf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rid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 or (search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key value, 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record)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Are sorted according to the search key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5323" y="1958782"/>
            <a:ext cx="130371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Think about page and </a:t>
            </a:r>
            <a:r>
              <a:rPr lang="en-US" sz="1600" smtClean="0"/>
              <a:t>record organization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61235"/>
              </p:ext>
            </p:extLst>
          </p:nvPr>
        </p:nvGraphicFramePr>
        <p:xfrm>
          <a:off x="2542573" y="4737329"/>
          <a:ext cx="6208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62"/>
                <a:gridCol w="546537"/>
                <a:gridCol w="367863"/>
                <a:gridCol w="441434"/>
                <a:gridCol w="336331"/>
                <a:gridCol w="208280"/>
                <a:gridCol w="317237"/>
                <a:gridCol w="420414"/>
                <a:gridCol w="325821"/>
                <a:gridCol w="294289"/>
                <a:gridCol w="262759"/>
                <a:gridCol w="441435"/>
                <a:gridCol w="462455"/>
                <a:gridCol w="685715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700"/>
              </p:ext>
            </p:extLst>
          </p:nvPr>
        </p:nvGraphicFramePr>
        <p:xfrm>
          <a:off x="4624256" y="2304529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7470378" y="2494537"/>
            <a:ext cx="3308609" cy="1116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6" idx="0"/>
          </p:cNvCxnSpPr>
          <p:nvPr/>
        </p:nvCxnSpPr>
        <p:spPr>
          <a:xfrm>
            <a:off x="6731448" y="2500993"/>
            <a:ext cx="1709532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3" idx="0"/>
          </p:cNvCxnSpPr>
          <p:nvPr/>
        </p:nvCxnSpPr>
        <p:spPr>
          <a:xfrm flipH="1">
            <a:off x="1425146" y="2485230"/>
            <a:ext cx="3308386" cy="1125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0"/>
          </p:cNvCxnSpPr>
          <p:nvPr/>
        </p:nvCxnSpPr>
        <p:spPr>
          <a:xfrm flipH="1">
            <a:off x="3768031" y="2485231"/>
            <a:ext cx="1620360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5" idx="0"/>
          </p:cNvCxnSpPr>
          <p:nvPr/>
        </p:nvCxnSpPr>
        <p:spPr>
          <a:xfrm>
            <a:off x="6110692" y="2463738"/>
            <a:ext cx="224" cy="1147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0905"/>
              </p:ext>
            </p:extLst>
          </p:nvPr>
        </p:nvGraphicFramePr>
        <p:xfrm>
          <a:off x="526563" y="3610960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180"/>
              </p:ext>
            </p:extLst>
          </p:nvPr>
        </p:nvGraphicFramePr>
        <p:xfrm>
          <a:off x="2869448" y="3610960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54159"/>
              </p:ext>
            </p:extLst>
          </p:nvPr>
        </p:nvGraphicFramePr>
        <p:xfrm>
          <a:off x="5212333" y="3610960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6101"/>
              </p:ext>
            </p:extLst>
          </p:nvPr>
        </p:nvGraphicFramePr>
        <p:xfrm>
          <a:off x="7542397" y="3610960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37342"/>
              </p:ext>
            </p:extLst>
          </p:nvPr>
        </p:nvGraphicFramePr>
        <p:xfrm>
          <a:off x="9880404" y="3610960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2323730" y="3671550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66945" y="3907407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66615" y="3671550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09830" y="3907407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000007" y="3671550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43222" y="3907407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334686" y="3671550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77901" y="3907407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95741" y="3794565"/>
            <a:ext cx="2772290" cy="1105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25146" y="3794564"/>
            <a:ext cx="3145682" cy="1122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805038" y="3791662"/>
            <a:ext cx="1417275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392462" y="3794563"/>
            <a:ext cx="746680" cy="112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765802" y="3791662"/>
            <a:ext cx="1145279" cy="115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53137" y="3801098"/>
            <a:ext cx="534715" cy="1116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129859" y="3801097"/>
            <a:ext cx="973910" cy="1140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479798" y="3801096"/>
            <a:ext cx="1" cy="1128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43978" y="3801096"/>
            <a:ext cx="2583185" cy="1116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731448" y="3807424"/>
            <a:ext cx="170953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847176" y="3807424"/>
            <a:ext cx="298928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8341282" y="3807424"/>
            <a:ext cx="2029688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180316" y="3807424"/>
            <a:ext cx="3598672" cy="1092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642122" y="3807424"/>
            <a:ext cx="3506614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537378" y="3807424"/>
            <a:ext cx="3073165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24"/>
          <p:cNvSpPr>
            <a:spLocks noChangeArrowheads="1"/>
          </p:cNvSpPr>
          <p:nvPr/>
        </p:nvSpPr>
        <p:spPr bwMode="auto">
          <a:xfrm>
            <a:off x="2969138" y="5136223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1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2" name="Rectangle 124"/>
          <p:cNvSpPr>
            <a:spLocks noChangeArrowheads="1"/>
          </p:cNvSpPr>
          <p:nvPr/>
        </p:nvSpPr>
        <p:spPr bwMode="auto">
          <a:xfrm>
            <a:off x="5177740" y="5136223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2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3" name="Rectangle 124"/>
          <p:cNvSpPr>
            <a:spLocks noChangeArrowheads="1"/>
          </p:cNvSpPr>
          <p:nvPr/>
        </p:nvSpPr>
        <p:spPr bwMode="auto">
          <a:xfrm>
            <a:off x="6549761" y="5131474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3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4" name="Rectangle 124"/>
          <p:cNvSpPr>
            <a:spLocks noChangeArrowheads="1"/>
          </p:cNvSpPr>
          <p:nvPr/>
        </p:nvSpPr>
        <p:spPr bwMode="auto">
          <a:xfrm>
            <a:off x="7821704" y="5131473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4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9818886" y="2081412"/>
            <a:ext cx="1104167" cy="33855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Height = 1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Assume a file which has </a:t>
            </a:r>
            <a:r>
              <a:rPr lang="en-US" sz="3600" dirty="0" smtClean="0"/>
              <a:t>950,000 </a:t>
            </a:r>
            <a:r>
              <a:rPr lang="en-US" sz="3600" dirty="0" smtClean="0"/>
              <a:t>records</a:t>
            </a:r>
          </a:p>
          <a:p>
            <a:r>
              <a:rPr lang="en-US" sz="3600" dirty="0" smtClean="0"/>
              <a:t>Say we index </a:t>
            </a:r>
            <a:r>
              <a:rPr lang="en-US" sz="3600" dirty="0"/>
              <a:t>this file using a B+ </a:t>
            </a:r>
            <a:r>
              <a:rPr lang="en-US" sz="3600" dirty="0" smtClean="0"/>
              <a:t>tree</a:t>
            </a:r>
          </a:p>
          <a:p>
            <a:r>
              <a:rPr lang="en-US" sz="3600" dirty="0" smtClean="0"/>
              <a:t>In </a:t>
            </a:r>
            <a:r>
              <a:rPr lang="en-US" sz="3600" dirty="0"/>
              <a:t>this particular B+ tree, the average page has an occupancy of 100 pointers </a:t>
            </a:r>
            <a:r>
              <a:rPr lang="en-US" sz="3600" dirty="0" smtClean="0"/>
              <a:t>(i.e. </a:t>
            </a:r>
            <a:r>
              <a:rPr lang="en-US" sz="3600" dirty="0"/>
              <a:t>the tree's average branching factor is 100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/>
              <a:t>Assume further that the amount of memory set aside for storing the index is 150 blocks, and that all 950000 records of the above file reside on </a:t>
            </a:r>
            <a:r>
              <a:rPr lang="en-US" sz="3600" dirty="0" smtClean="0"/>
              <a:t>disk</a:t>
            </a:r>
          </a:p>
          <a:p>
            <a:r>
              <a:rPr lang="en-US" sz="3600" dirty="0"/>
              <a:t>N</a:t>
            </a:r>
            <a:r>
              <a:rPr lang="en-US" sz="3600" dirty="0" smtClean="0"/>
              <a:t>o </a:t>
            </a:r>
            <a:r>
              <a:rPr lang="en-US" sz="3600" dirty="0"/>
              <a:t>duplicate search key </a:t>
            </a:r>
            <a:r>
              <a:rPr lang="en-US" sz="3600" dirty="0" smtClean="0"/>
              <a:t>exists</a:t>
            </a:r>
          </a:p>
          <a:p>
            <a:r>
              <a:rPr lang="en-US" sz="3600" dirty="0"/>
              <a:t>G</a:t>
            </a:r>
            <a:r>
              <a:rPr lang="en-US" sz="3600" dirty="0" smtClean="0"/>
              <a:t>iven </a:t>
            </a:r>
            <a:r>
              <a:rPr lang="en-US" sz="3600" dirty="0"/>
              <a:t>a search key </a:t>
            </a:r>
            <a:r>
              <a:rPr lang="en-US" sz="3600" i="1" dirty="0"/>
              <a:t>K</a:t>
            </a:r>
            <a:r>
              <a:rPr lang="en-US" sz="3600" dirty="0"/>
              <a:t>, compute the minimal number of disk I/O needed to retrieve the record with that search </a:t>
            </a:r>
            <a:r>
              <a:rPr lang="en-US" sz="3600" dirty="0" smtClean="0"/>
              <a:t>key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Review Exercise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dirty="0"/>
              <a:t>Assume each leaf node points to data records</a:t>
            </a:r>
          </a:p>
          <a:p>
            <a:pPr lvl="1"/>
            <a:r>
              <a:rPr lang="en-US" dirty="0" smtClean="0"/>
              <a:t>i.e. leaf </a:t>
            </a:r>
            <a:r>
              <a:rPr lang="en-US" dirty="0"/>
              <a:t>nodes do not contain data records</a:t>
            </a:r>
          </a:p>
          <a:p>
            <a:r>
              <a:rPr lang="en-US" dirty="0"/>
              <a:t>We have 950,000 records, so need 950,000 pointers from leaf nodes</a:t>
            </a:r>
          </a:p>
          <a:p>
            <a:r>
              <a:rPr lang="en-US" dirty="0"/>
              <a:t>Each leaf node can point to 100 records, so need 9,500 leaf nodes</a:t>
            </a:r>
          </a:p>
          <a:p>
            <a:r>
              <a:rPr lang="en-US" dirty="0" smtClean="0"/>
              <a:t>Hence tree </a:t>
            </a:r>
            <a:r>
              <a:rPr lang="en-US" dirty="0"/>
              <a:t>has three levels: root at level 0, 100 nodes at level 1, 10000 nodes at level 2</a:t>
            </a:r>
          </a:p>
          <a:p>
            <a:r>
              <a:rPr lang="en-US" dirty="0"/>
              <a:t>Have 150 memory pages for index, so can store root node + all of level 1 and some of level 2</a:t>
            </a:r>
          </a:p>
          <a:p>
            <a:r>
              <a:rPr lang="en-US" dirty="0" smtClean="0"/>
              <a:t>Thus minimum </a:t>
            </a:r>
            <a:r>
              <a:rPr lang="en-US" dirty="0"/>
              <a:t>cost is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Review Exercise Answer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Best</a:t>
            </a:r>
            <a:r>
              <a:rPr lang="en-US" sz="3200" dirty="0"/>
              <a:t> </a:t>
            </a:r>
            <a:r>
              <a:rPr lang="en-US" sz="3200" dirty="0" smtClean="0"/>
              <a:t>for equality searches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Don’t support range searches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Different flavors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Static hashing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Dynamic hashing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Extendible hashing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Linear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Hash(-based) Indexes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9" y="2242515"/>
            <a:ext cx="3719258" cy="4113836"/>
          </a:xfrm>
        </p:spPr>
        <p:txBody>
          <a:bodyPr>
            <a:normAutofit fontScale="85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Search key: </a:t>
            </a:r>
            <a:r>
              <a:rPr lang="en-US" sz="3600" dirty="0" err="1" smtClean="0"/>
              <a:t>zipcode</a:t>
            </a:r>
            <a:endParaRPr lang="en-US" sz="3600" dirty="0" smtClean="0"/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Hash function; </a:t>
            </a:r>
            <a:r>
              <a:rPr lang="en-US" sz="3600" i="1" dirty="0" smtClean="0"/>
              <a:t>h</a:t>
            </a:r>
            <a:r>
              <a:rPr lang="en-US" sz="3600" dirty="0" smtClean="0"/>
              <a:t>(</a:t>
            </a:r>
            <a:r>
              <a:rPr lang="en-US" sz="3600" i="1" dirty="0" smtClean="0"/>
              <a:t>k</a:t>
            </a:r>
            <a:r>
              <a:rPr lang="en-US" sz="3600" dirty="0" smtClean="0"/>
              <a:t>)=</a:t>
            </a:r>
            <a:r>
              <a:rPr lang="en-US" sz="3600" i="1" dirty="0" smtClean="0"/>
              <a:t>k%100</a:t>
            </a:r>
            <a:r>
              <a:rPr lang="en-US" sz="3600" dirty="0" smtClean="0"/>
              <a:t> (last two digits of </a:t>
            </a:r>
            <a:r>
              <a:rPr lang="en-US" sz="3600" i="1" dirty="0" smtClean="0"/>
              <a:t>k</a:t>
            </a:r>
            <a:r>
              <a:rPr lang="en-US" sz="3600" dirty="0" smtClean="0"/>
              <a:t>)</a:t>
            </a:r>
          </a:p>
          <a:p>
            <a:pPr marL="342900">
              <a:lnSpc>
                <a:spcPct val="100000"/>
              </a:lnSpc>
            </a:pPr>
            <a:r>
              <a:rPr lang="en-US" sz="3600" i="1" dirty="0" smtClean="0"/>
              <a:t>N</a:t>
            </a:r>
            <a:r>
              <a:rPr lang="en-US" sz="3600" dirty="0" smtClean="0"/>
              <a:t> = 4 (number of buckets)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/>
              <a:t>Each bucket holds two data entries (records)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Static Hashing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8261" y="2607536"/>
            <a:ext cx="2842943" cy="688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4589" y="252414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3386" y="2617438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(John, 534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00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23218564)</a:t>
            </a:r>
          </a:p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Navneet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547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68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60743111)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3386" y="3503681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9714" y="342029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8511" y="3527559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Zuyu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534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09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23200564)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8261" y="4362738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4589" y="42793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8261" y="5189724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4589" y="510633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8261" y="518972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(Theo, 344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11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29010533)</a:t>
            </a:r>
          </a:p>
        </p:txBody>
      </p:sp>
      <p:cxnSp>
        <p:nvCxnSpPr>
          <p:cNvPr id="17" name="Straight Arrow Connector 16"/>
          <p:cNvCxnSpPr>
            <a:stCxn id="9" idx="3"/>
            <a:endCxn id="18" idx="1"/>
          </p:cNvCxnSpPr>
          <p:nvPr/>
        </p:nvCxnSpPr>
        <p:spPr>
          <a:xfrm>
            <a:off x="8236329" y="3833330"/>
            <a:ext cx="600754" cy="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7083" y="3505244"/>
            <a:ext cx="2842943" cy="657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7083" y="352325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(Han, 536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33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23209964)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10375" y="2192862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Overflow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3987" y="220018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Primary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31671" y="1528636"/>
            <a:ext cx="467659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>
              <a:buClr>
                <a:srgbClr val="92D050"/>
              </a:buClr>
            </a:pPr>
            <a:r>
              <a:rPr lang="en-US" sz="2800" dirty="0" smtClean="0"/>
              <a:t>Person(name, </a:t>
            </a:r>
            <a:r>
              <a:rPr lang="en-US" sz="2800" dirty="0" err="1" smtClean="0"/>
              <a:t>zipcode</a:t>
            </a:r>
            <a:r>
              <a:rPr lang="en-US" sz="2800" dirty="0" smtClean="0"/>
              <a:t>, phone)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536706" y="4369820"/>
            <a:ext cx="2036586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53633*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6705" y="4903656"/>
            <a:ext cx="321590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(53633)=53633%100=33</a:t>
            </a:r>
          </a:p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Bucket#=33%4=1</a:t>
            </a:r>
          </a:p>
          <a:p>
            <a:pPr eaLnBrk="0" hangingPunct="0"/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2242" y="5748288"/>
            <a:ext cx="2267216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do we know H, N, etc. for each index?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/>
      <p:bldP spid="18" grpId="0" animBg="1"/>
      <p:bldP spid="19" grpId="0"/>
      <p:bldP spid="20" grpId="0"/>
      <p:bldP spid="21" grpId="0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/>
              <a:t>A hash index is a collection of buckets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A specific bucket consists of a primary </a:t>
            </a:r>
            <a:r>
              <a:rPr lang="en-US" sz="3200" dirty="0"/>
              <a:t>page </a:t>
            </a:r>
            <a:r>
              <a:rPr lang="en-US" sz="3200" dirty="0" smtClean="0"/>
              <a:t>and possibly some </a:t>
            </a:r>
            <a:r>
              <a:rPr lang="en-US" sz="3200" dirty="0"/>
              <a:t>overflow </a:t>
            </a:r>
            <a:r>
              <a:rPr lang="en-US" sz="3200" dirty="0" smtClean="0"/>
              <a:t>pages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Number of primary </a:t>
            </a:r>
            <a:r>
              <a:rPr lang="en-US" sz="2800" dirty="0"/>
              <a:t>bucket pages </a:t>
            </a:r>
            <a:r>
              <a:rPr lang="en-US" sz="2800" dirty="0" smtClean="0"/>
              <a:t>is fixed, they’re allocated </a:t>
            </a:r>
            <a:r>
              <a:rPr lang="en-US" sz="2800" dirty="0"/>
              <a:t>sequentially, never </a:t>
            </a:r>
            <a:r>
              <a:rPr lang="en-US" sz="2800" dirty="0" smtClean="0"/>
              <a:t>de-allocated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/>
              <a:t>O</a:t>
            </a:r>
            <a:r>
              <a:rPr lang="en-US" sz="2800" dirty="0" smtClean="0"/>
              <a:t>verflow </a:t>
            </a:r>
            <a:r>
              <a:rPr lang="en-US" sz="2800" dirty="0"/>
              <a:t>pages </a:t>
            </a:r>
            <a:r>
              <a:rPr lang="en-US" sz="2800" dirty="0" smtClean="0"/>
              <a:t>are allocated (and de-allocated) if </a:t>
            </a:r>
            <a:r>
              <a:rPr lang="en-US" sz="2800" dirty="0"/>
              <a:t>needed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dirty="0"/>
              <a:t>bucket contains </a:t>
            </a:r>
            <a:r>
              <a:rPr lang="en-US" sz="3200" dirty="0" smtClean="0"/>
              <a:t>zero or </a:t>
            </a:r>
            <a:r>
              <a:rPr lang="en-US" sz="3200" dirty="0"/>
              <a:t>more data entries</a:t>
            </a:r>
          </a:p>
          <a:p>
            <a:pPr marL="342900">
              <a:lnSpc>
                <a:spcPct val="100000"/>
              </a:lnSpc>
            </a:pPr>
            <a:r>
              <a:rPr lang="en-US" sz="3600" dirty="0"/>
              <a:t>To find the bucket for each record, we use a hash function </a:t>
            </a:r>
            <a:r>
              <a:rPr lang="en-US" sz="3600" i="1" dirty="0"/>
              <a:t>h</a:t>
            </a:r>
            <a:r>
              <a:rPr lang="en-US" sz="3600" dirty="0"/>
              <a:t> applied on the search key </a:t>
            </a:r>
            <a:r>
              <a:rPr lang="en-US" sz="3600" i="1" dirty="0"/>
              <a:t>k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/>
              <a:t>N</a:t>
            </a:r>
            <a:r>
              <a:rPr lang="en-US" sz="3200" dirty="0"/>
              <a:t> = number of buckets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dirty="0"/>
              <a:t>) mod </a:t>
            </a:r>
            <a:r>
              <a:rPr lang="en-US" sz="3200" i="1" dirty="0"/>
              <a:t>N</a:t>
            </a:r>
            <a:r>
              <a:rPr lang="en-US" sz="3200" dirty="0"/>
              <a:t> = bucket in which the data entry </a:t>
            </a:r>
            <a:r>
              <a:rPr lang="en-US" sz="3200" dirty="0" smtClean="0"/>
              <a:t>belongs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e.g.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 = </a:t>
            </a:r>
            <a:r>
              <a:rPr lang="en-US" sz="2800" i="1" dirty="0" smtClean="0"/>
              <a:t>a </a:t>
            </a:r>
            <a:r>
              <a:rPr lang="en-US" sz="2800" dirty="0" smtClean="0"/>
              <a:t>*</a:t>
            </a:r>
            <a:r>
              <a:rPr lang="en-US" sz="2800" i="1" dirty="0" smtClean="0"/>
              <a:t> k </a:t>
            </a:r>
            <a:r>
              <a:rPr lang="en-US" sz="2800" dirty="0" smtClean="0"/>
              <a:t>+</a:t>
            </a:r>
            <a:r>
              <a:rPr lang="en-US" sz="2800" i="1" dirty="0" smtClean="0"/>
              <a:t> b</a:t>
            </a:r>
            <a:r>
              <a:rPr lang="en-US" sz="2800" dirty="0" smtClean="0"/>
              <a:t>, where </a:t>
            </a:r>
            <a:r>
              <a:rPr lang="en-US" sz="2800" i="1" dirty="0" smtClean="0"/>
              <a:t>a</a:t>
            </a:r>
            <a:r>
              <a:rPr lang="en-US" sz="2800" dirty="0" smtClean="0"/>
              <a:t> and </a:t>
            </a:r>
            <a:r>
              <a:rPr lang="en-US" sz="2800" i="1" dirty="0" smtClean="0"/>
              <a:t>b</a:t>
            </a:r>
            <a:r>
              <a:rPr lang="en-US" sz="2800" dirty="0" smtClean="0"/>
              <a:t> constant</a:t>
            </a:r>
            <a:endParaRPr lang="en-US" sz="2800" dirty="0"/>
          </a:p>
          <a:p>
            <a:pPr marL="342900">
              <a:lnSpc>
                <a:spcPct val="100000"/>
              </a:lnSpc>
            </a:pPr>
            <a:r>
              <a:rPr lang="en-US" sz="3600" dirty="0"/>
              <a:t>Records with different search key may belong in the same </a:t>
            </a:r>
            <a:r>
              <a:rPr lang="en-US" sz="3600" dirty="0" smtClean="0"/>
              <a:t>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Static Hashing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66968</TotalTime>
  <Words>2026</Words>
  <Application>Microsoft Macintosh PowerPoint</Application>
  <PresentationFormat>Widescreen</PresentationFormat>
  <Paragraphs>438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Indexing:  Faster Access to Data  for a Price</vt:lpstr>
      <vt:lpstr>(Ubiquitous) B+tree</vt:lpstr>
      <vt:lpstr>Example</vt:lpstr>
      <vt:lpstr>Review Exercise</vt:lpstr>
      <vt:lpstr>Review Exercise Answer</vt:lpstr>
      <vt:lpstr>Hash(-based) Indexes</vt:lpstr>
      <vt:lpstr>Static Hashing</vt:lpstr>
      <vt:lpstr>Static Hashing (Cont.)</vt:lpstr>
      <vt:lpstr>Operations on Static Hash Indexes</vt:lpstr>
      <vt:lpstr>Hash Functions</vt:lpstr>
      <vt:lpstr>Static Hashing Problems</vt:lpstr>
      <vt:lpstr>Extendible Hashing</vt:lpstr>
      <vt:lpstr>Extendible Hashing (Cont.)</vt:lpstr>
      <vt:lpstr>Extendible Hashing (Cont.)</vt:lpstr>
      <vt:lpstr>Extendible Hashing (Cont.)</vt:lpstr>
      <vt:lpstr>Pros and Cons of Extendible Hashing</vt:lpstr>
      <vt:lpstr>Operations on Extendible Hashing</vt:lpstr>
      <vt:lpstr>Insert: Example (Revisited)</vt:lpstr>
      <vt:lpstr>Operations on Extendible Hashing (Cont.)</vt:lpstr>
      <vt:lpstr>Operations on Extendible Hashing (Cont.)</vt:lpstr>
      <vt:lpstr>Extendible Hashing (Cont.)</vt:lpstr>
      <vt:lpstr>Recap</vt:lpstr>
      <vt:lpstr>Composite Search Keys</vt:lpstr>
      <vt:lpstr>Indexes in SQL</vt:lpstr>
      <vt:lpstr>Classification of Indexes</vt:lpstr>
      <vt:lpstr>Classification of Indexes (Cont.)</vt:lpstr>
      <vt:lpstr>External Sorting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1380</cp:revision>
  <dcterms:created xsi:type="dcterms:W3CDTF">2017-08-17T19:27:17Z</dcterms:created>
  <dcterms:modified xsi:type="dcterms:W3CDTF">2017-11-03T19:08:20Z</dcterms:modified>
</cp:coreProperties>
</file>