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9" r:id="rId3"/>
    <p:sldId id="301" r:id="rId4"/>
    <p:sldId id="340" r:id="rId5"/>
    <p:sldId id="257" r:id="rId6"/>
    <p:sldId id="302" r:id="rId7"/>
    <p:sldId id="356" r:id="rId8"/>
    <p:sldId id="345" r:id="rId9"/>
    <p:sldId id="344" r:id="rId10"/>
    <p:sldId id="347" r:id="rId11"/>
    <p:sldId id="346" r:id="rId12"/>
    <p:sldId id="342" r:id="rId13"/>
    <p:sldId id="357" r:id="rId14"/>
    <p:sldId id="349" r:id="rId15"/>
    <p:sldId id="351" r:id="rId16"/>
    <p:sldId id="350" r:id="rId17"/>
    <p:sldId id="352" r:id="rId18"/>
    <p:sldId id="353" r:id="rId19"/>
    <p:sldId id="354" r:id="rId20"/>
    <p:sldId id="355" r:id="rId21"/>
    <p:sldId id="383" r:id="rId22"/>
    <p:sldId id="360" r:id="rId23"/>
    <p:sldId id="361" r:id="rId24"/>
    <p:sldId id="268" r:id="rId25"/>
    <p:sldId id="381" r:id="rId26"/>
    <p:sldId id="363" r:id="rId27"/>
    <p:sldId id="362" r:id="rId28"/>
    <p:sldId id="364" r:id="rId29"/>
    <p:sldId id="377" r:id="rId30"/>
    <p:sldId id="365" r:id="rId31"/>
    <p:sldId id="366" r:id="rId32"/>
    <p:sldId id="368" r:id="rId33"/>
    <p:sldId id="369" r:id="rId34"/>
    <p:sldId id="378" r:id="rId35"/>
    <p:sldId id="379" r:id="rId36"/>
    <p:sldId id="385" r:id="rId37"/>
    <p:sldId id="386" r:id="rId38"/>
    <p:sldId id="370" r:id="rId39"/>
    <p:sldId id="371" r:id="rId40"/>
    <p:sldId id="372" r:id="rId41"/>
    <p:sldId id="375" r:id="rId42"/>
    <p:sldId id="376" r:id="rId43"/>
    <p:sldId id="380" r:id="rId44"/>
    <p:sldId id="382" r:id="rId45"/>
    <p:sldId id="343" r:id="rId46"/>
    <p:sldId id="2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3" id="{B03D0D13-5FFE-A84D-9439-5934219D1B86}">
          <p14:sldIdLst>
            <p14:sldId id="256"/>
          </p14:sldIdLst>
        </p14:section>
        <p14:section name="Lecture 3 &gt; Relational Model" id="{142615CA-BD94-7447-BECB-5A43967E34AA}">
          <p14:sldIdLst>
            <p14:sldId id="269"/>
            <p14:sldId id="301"/>
            <p14:sldId id="340"/>
            <p14:sldId id="257"/>
            <p14:sldId id="302"/>
            <p14:sldId id="356"/>
            <p14:sldId id="345"/>
            <p14:sldId id="344"/>
            <p14:sldId id="347"/>
            <p14:sldId id="346"/>
            <p14:sldId id="342"/>
            <p14:sldId id="357"/>
            <p14:sldId id="349"/>
            <p14:sldId id="351"/>
            <p14:sldId id="350"/>
            <p14:sldId id="352"/>
            <p14:sldId id="353"/>
            <p14:sldId id="354"/>
            <p14:sldId id="355"/>
            <p14:sldId id="383"/>
            <p14:sldId id="360"/>
            <p14:sldId id="361"/>
          </p14:sldIdLst>
        </p14:section>
        <p14:section name="Lecture 3 &gt; ER to Relational" id="{0DE01537-7021-4649-9484-3E0816D757A4}">
          <p14:sldIdLst>
            <p14:sldId id="268"/>
            <p14:sldId id="381"/>
            <p14:sldId id="363"/>
            <p14:sldId id="362"/>
            <p14:sldId id="364"/>
            <p14:sldId id="377"/>
            <p14:sldId id="365"/>
            <p14:sldId id="366"/>
            <p14:sldId id="368"/>
            <p14:sldId id="369"/>
            <p14:sldId id="378"/>
            <p14:sldId id="379"/>
            <p14:sldId id="385"/>
            <p14:sldId id="386"/>
            <p14:sldId id="370"/>
            <p14:sldId id="371"/>
            <p14:sldId id="372"/>
            <p14:sldId id="375"/>
            <p14:sldId id="376"/>
            <p14:sldId id="380"/>
            <p14:sldId id="382"/>
            <p14:sldId id="34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13"/>
    <a:srgbClr val="080DFF"/>
    <a:srgbClr val="01FF1D"/>
    <a:srgbClr val="FA6EFF"/>
    <a:srgbClr val="FAE4D7"/>
    <a:srgbClr val="E2E5FF"/>
    <a:srgbClr val="C1DAFF"/>
    <a:srgbClr val="A9D1FF"/>
    <a:srgbClr val="A2C6F0"/>
    <a:srgbClr val="C2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1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1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3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0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5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3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6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4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vs. Tabular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06"/>
              </p:ext>
            </p:extLst>
          </p:nvPr>
        </p:nvGraphicFramePr>
        <p:xfrm>
          <a:off x="1300480" y="1876893"/>
          <a:ext cx="65430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/>
                <a:gridCol w="327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Model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Tabular Data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Tuple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Row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Attribute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Domain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 data type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Schema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 header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Cardinality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rows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columns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3186" y="3041592"/>
            <a:ext cx="5717628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Loosely speaking: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Tables are visual constructs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whereas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Relations are mathematical constructs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68490" y="3238569"/>
            <a:ext cx="3607020" cy="1421928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3200" dirty="0" smtClean="0"/>
              <a:t>We are going to use these </a:t>
            </a:r>
            <a:r>
              <a:rPr lang="en-US" sz="3200" smtClean="0"/>
              <a:t>terminologies interchangeably.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9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Model: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</a:t>
            </a:r>
            <a:r>
              <a:rPr lang="en-US" sz="3200" i="1" dirty="0" smtClean="0"/>
              <a:t>relation</a:t>
            </a:r>
            <a:r>
              <a:rPr lang="en-US" sz="3200" dirty="0" smtClean="0"/>
              <a:t> </a:t>
            </a:r>
            <a:r>
              <a:rPr lang="en-US" sz="3200" dirty="0"/>
              <a:t>contains the description of a set of entities. </a:t>
            </a:r>
          </a:p>
          <a:p>
            <a:r>
              <a:rPr lang="en-US" sz="3200" dirty="0"/>
              <a:t>Each entity is described as a </a:t>
            </a:r>
            <a:r>
              <a:rPr lang="en-US" sz="3200" i="1" dirty="0"/>
              <a:t>tuple </a:t>
            </a:r>
            <a:r>
              <a:rPr lang="en-US" sz="3200" dirty="0"/>
              <a:t>of the corresponding relation.</a:t>
            </a:r>
          </a:p>
          <a:p>
            <a:r>
              <a:rPr lang="en-US" sz="3200" dirty="0"/>
              <a:t>Each tuple consists of a set of (named) </a:t>
            </a:r>
            <a:r>
              <a:rPr lang="en-US" sz="3200" i="1" dirty="0"/>
              <a:t>attributes</a:t>
            </a:r>
            <a:r>
              <a:rPr lang="en-US" sz="3200" dirty="0"/>
              <a:t>, each of which describes an aspect of the entity represented by the tuple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Relational Model: A </a:t>
            </a:r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attribute takes its value from a </a:t>
            </a:r>
            <a:r>
              <a:rPr lang="en-US" sz="3200" i="1" dirty="0"/>
              <a:t>domain</a:t>
            </a:r>
            <a:r>
              <a:rPr lang="en-US" sz="3200" dirty="0"/>
              <a:t>.</a:t>
            </a:r>
            <a:endParaRPr lang="en-US" sz="3200" i="1" dirty="0"/>
          </a:p>
          <a:p>
            <a:r>
              <a:rPr lang="en-US" sz="3200" dirty="0" smtClean="0"/>
              <a:t>A domain is a set of values from which one or more attributes can take their value</a:t>
            </a:r>
          </a:p>
          <a:p>
            <a:pPr lvl="1"/>
            <a:r>
              <a:rPr lang="en-US" sz="2800" dirty="0" smtClean="0"/>
              <a:t>Integer (e.g. age, credits)</a:t>
            </a:r>
          </a:p>
          <a:p>
            <a:pPr lvl="1"/>
            <a:r>
              <a:rPr lang="en-US" sz="2800" dirty="0" smtClean="0"/>
              <a:t>String (e.g. name, description)</a:t>
            </a:r>
          </a:p>
          <a:p>
            <a:pPr lvl="1"/>
            <a:r>
              <a:rPr lang="en-US" sz="2800" dirty="0" err="1" smtClean="0"/>
              <a:t>DateTime</a:t>
            </a:r>
            <a:r>
              <a:rPr lang="en-US" sz="2800" dirty="0"/>
              <a:t> </a:t>
            </a:r>
            <a:r>
              <a:rPr lang="en-US" sz="2800" dirty="0" smtClean="0"/>
              <a:t>(e.g. DOB, </a:t>
            </a:r>
            <a:r>
              <a:rPr lang="en-US" sz="2800" dirty="0" err="1" smtClean="0"/>
              <a:t>StartDT</a:t>
            </a:r>
            <a:r>
              <a:rPr lang="en-US" sz="2800" dirty="0" smtClean="0"/>
              <a:t>)</a:t>
            </a:r>
          </a:p>
          <a:p>
            <a:pPr lvl="1"/>
            <a:r>
              <a:rPr lang="mr-IN" sz="2800" dirty="0" smtClean="0"/>
              <a:t>…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301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a bit more formal: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elation </a:t>
            </a:r>
            <a:r>
              <a:rPr lang="en-US" dirty="0"/>
              <a:t>as </a:t>
            </a:r>
            <a:r>
              <a:rPr lang="en-US" dirty="0" smtClean="0"/>
              <a:t>subset of Cartesian </a:t>
            </a:r>
            <a:r>
              <a:rPr lang="en-US" dirty="0"/>
              <a:t>product</a:t>
            </a:r>
          </a:p>
          <a:p>
            <a:r>
              <a:rPr lang="en-US" dirty="0" smtClean="0"/>
              <a:t>Example: the Student relation</a:t>
            </a:r>
          </a:p>
          <a:p>
            <a:endParaRPr lang="en-US" dirty="0" smtClean="0"/>
          </a:p>
          <a:p>
            <a:r>
              <a:rPr lang="en-US" dirty="0" smtClean="0"/>
              <a:t>A tuple: an element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 smtClean="0"/>
              <a:t>string</a:t>
            </a:r>
            <a:r>
              <a:rPr lang="en-US" dirty="0" err="1" smtClean="0"/>
              <a:t>×</a:t>
            </a:r>
            <a:r>
              <a:rPr lang="en-US" b="1" dirty="0" err="1" smtClean="0"/>
              <a:t>int</a:t>
            </a:r>
            <a:r>
              <a:rPr lang="en-US" dirty="0" err="1" smtClean="0"/>
              <a:t>×</a:t>
            </a:r>
            <a:r>
              <a:rPr lang="en-US" b="1" dirty="0" err="1" smtClean="0"/>
              <a:t>string</a:t>
            </a:r>
            <a:endParaRPr lang="en-US" b="1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t = </a:t>
            </a:r>
            <a:r>
              <a:rPr lang="en-US" dirty="0" smtClean="0"/>
              <a:t>(17, Smith, 21, CS)</a:t>
            </a:r>
            <a:endParaRPr lang="en-US" dirty="0"/>
          </a:p>
          <a:p>
            <a:r>
              <a:rPr lang="en-US" dirty="0" smtClean="0"/>
              <a:t>A relation: a subset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r>
              <a:rPr lang="en-US" dirty="0" err="1"/>
              <a:t>×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144" y="2892974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in the tuple is important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(17, Smith, 21, CS)</a:t>
            </a:r>
            <a:r>
              <a:rPr lang="en-US" dirty="0" smtClean="0"/>
              <a:t> ≠ </a:t>
            </a:r>
            <a:r>
              <a:rPr lang="en-US" dirty="0"/>
              <a:t>(17, Smith, </a:t>
            </a:r>
            <a:r>
              <a:rPr lang="en-US" dirty="0" smtClean="0"/>
              <a:t>CS, 21)</a:t>
            </a:r>
          </a:p>
          <a:p>
            <a:r>
              <a:rPr lang="en-US" dirty="0" smtClean="0"/>
              <a:t>No attribute names; positional reference to attributes of tuples</a:t>
            </a:r>
          </a:p>
          <a:p>
            <a:r>
              <a:rPr lang="en-US" dirty="0" smtClean="0"/>
              <a:t>Example: for t = </a:t>
            </a:r>
            <a:r>
              <a:rPr lang="en-US" dirty="0"/>
              <a:t>(17, Smith, 21, CS)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t[2] = Smith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Relation </a:t>
            </a:r>
            <a:r>
              <a:rPr lang="en-US" altLang="en-US" dirty="0"/>
              <a:t>as a set of functions</a:t>
            </a:r>
          </a:p>
          <a:p>
            <a:r>
              <a:rPr lang="en-US" altLang="en-US" dirty="0" smtClean="0"/>
              <a:t>Example: set of attribute names </a:t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{SID, Name, Age, Major}</a:t>
            </a:r>
          </a:p>
          <a:p>
            <a:pPr lvl="1"/>
            <a:r>
              <a:rPr lang="en-US" altLang="en-US" dirty="0" smtClean="0"/>
              <a:t>A tuple: a function </a:t>
            </a:r>
            <a:br>
              <a:rPr lang="en-US" altLang="en-US" dirty="0" smtClean="0"/>
            </a:br>
            <a:r>
              <a:rPr lang="en-US" altLang="en-US" dirty="0" smtClean="0"/>
              <a:t>                          t :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⟶ </a:t>
            </a:r>
            <a:r>
              <a:rPr lang="en-US" b="1" dirty="0"/>
              <a:t>string </a:t>
            </a:r>
            <a:r>
              <a:rPr lang="en-US" b="1" dirty="0" smtClean="0"/>
              <a:t>∪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such that each attribute name is mapped to its corresponding domain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e.g. t = { </a:t>
            </a:r>
            <a:endParaRPr lang="en-US" altLang="en-US" sz="12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A relation: a set of </a:t>
            </a:r>
            <a:r>
              <a:rPr lang="en-US" altLang="en-US" dirty="0" smtClean="0"/>
              <a:t>tuples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834"/>
              </p:ext>
            </p:extLst>
          </p:nvPr>
        </p:nvGraphicFramePr>
        <p:xfrm>
          <a:off x="2659119" y="4106398"/>
          <a:ext cx="20179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847"/>
                <a:gridCol w="399393"/>
                <a:gridCol w="756745"/>
              </a:tblGrid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 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CS}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2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 in a tuple is not </a:t>
            </a:r>
            <a:r>
              <a:rPr lang="en-US" altLang="en-US" dirty="0" smtClean="0"/>
              <a:t>important</a:t>
            </a:r>
            <a:endParaRPr lang="en-US" altLang="en-US" dirty="0"/>
          </a:p>
          <a:p>
            <a:r>
              <a:rPr lang="en-US" dirty="0" smtClean="0"/>
              <a:t>Referring </a:t>
            </a:r>
            <a:r>
              <a:rPr lang="en-US" dirty="0"/>
              <a:t>to attributes of </a:t>
            </a:r>
            <a:r>
              <a:rPr lang="en-US" dirty="0" smtClean="0"/>
              <a:t>tuples by attribute name</a:t>
            </a:r>
          </a:p>
          <a:p>
            <a:r>
              <a:rPr lang="en-US" dirty="0"/>
              <a:t>Example: for t = (17, Smith, 21, CS)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t.Name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 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schema</a:t>
            </a:r>
            <a:r>
              <a:rPr lang="en-US" altLang="en-US" dirty="0" smtClean="0"/>
              <a:t> of a relation consists of</a:t>
            </a:r>
          </a:p>
          <a:p>
            <a:pPr lvl="1"/>
            <a:r>
              <a:rPr lang="en-US" dirty="0" smtClean="0"/>
              <a:t>Name of the relation (e.g. Student)</a:t>
            </a:r>
          </a:p>
          <a:p>
            <a:pPr lvl="1"/>
            <a:r>
              <a:rPr lang="en-US" dirty="0" smtClean="0"/>
              <a:t>Name and domain of its attributes (e.g. Name: string)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instance</a:t>
            </a:r>
            <a:r>
              <a:rPr lang="en-US" dirty="0" smtClean="0"/>
              <a:t> of a relation is a relation populated with specific tuples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08477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76806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2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71144" y="3158345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0017"/>
              </p:ext>
            </p:extLst>
          </p:nvPr>
        </p:nvGraphicFramePr>
        <p:xfrm>
          <a:off x="658427" y="4972489"/>
          <a:ext cx="3805131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7134" y="4633577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1151"/>
              </p:ext>
            </p:extLst>
          </p:nvPr>
        </p:nvGraphicFramePr>
        <p:xfrm>
          <a:off x="4596367" y="4889722"/>
          <a:ext cx="3805131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Petrov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515074" y="4550810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15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Relational database schema: a collection of related relation schemas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378" y="2894921"/>
            <a:ext cx="52659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Student(SID: </a:t>
            </a:r>
            <a:r>
              <a:rPr lang="en-US" sz="1800" dirty="0" err="1"/>
              <a:t>int</a:t>
            </a:r>
            <a:r>
              <a:rPr lang="en-US" sz="1800" dirty="0"/>
              <a:t>, Name: string, Age: </a:t>
            </a:r>
            <a:r>
              <a:rPr lang="en-US" sz="1800" dirty="0" err="1"/>
              <a:t>int</a:t>
            </a:r>
            <a:r>
              <a:rPr lang="en-US" sz="1800" dirty="0"/>
              <a:t>, Major: string)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3377" y="3502704"/>
            <a:ext cx="645847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Course(CID: string, Name: string, Credits: </a:t>
            </a:r>
            <a:r>
              <a:rPr lang="en-US" sz="1800" dirty="0" err="1"/>
              <a:t>int</a:t>
            </a:r>
            <a:r>
              <a:rPr lang="en-US" sz="1800" dirty="0"/>
              <a:t>, Department: string)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93377" y="4110487"/>
            <a:ext cx="727316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 smtClean="0"/>
              <a:t>int</a:t>
            </a:r>
            <a:r>
              <a:rPr lang="en-US" sz="1800" dirty="0" smtClean="0"/>
              <a:t>, CID: </a:t>
            </a:r>
            <a:r>
              <a:rPr lang="en-US" sz="1800" dirty="0"/>
              <a:t>string, </a:t>
            </a:r>
            <a:r>
              <a:rPr lang="en-US" sz="1800" dirty="0" smtClean="0"/>
              <a:t>Semester: string, Year: </a:t>
            </a:r>
            <a:r>
              <a:rPr lang="en-US" sz="1800" dirty="0" err="1" smtClean="0"/>
              <a:t>int</a:t>
            </a:r>
            <a:r>
              <a:rPr lang="en-US" sz="1800" dirty="0" smtClean="0"/>
              <a:t>, Instructor: string)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3378" y="5326053"/>
            <a:ext cx="464018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err="1" smtClean="0"/>
              <a:t>GradeReport</a:t>
            </a:r>
            <a:r>
              <a:rPr lang="en-US" sz="1800" dirty="0" smtClean="0"/>
              <a:t>(SID: </a:t>
            </a:r>
            <a:r>
              <a:rPr lang="en-US" sz="1800" dirty="0" err="1"/>
              <a:t>int</a:t>
            </a:r>
            <a:r>
              <a:rPr lang="en-US" sz="1800" dirty="0"/>
              <a:t>, 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/>
              <a:t>int</a:t>
            </a:r>
            <a:r>
              <a:rPr lang="en-US" sz="1800" dirty="0" smtClean="0"/>
              <a:t>, Grade: string)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93378" y="4718270"/>
            <a:ext cx="40970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Prerequisite(CID: </a:t>
            </a:r>
            <a:r>
              <a:rPr lang="en-US" sz="1800" dirty="0"/>
              <a:t>string,</a:t>
            </a:r>
            <a:r>
              <a:rPr lang="en-US" sz="1800" dirty="0" smtClean="0"/>
              <a:t> </a:t>
            </a:r>
            <a:r>
              <a:rPr lang="en-US" sz="1800" dirty="0" err="1" smtClean="0"/>
              <a:t>PrereqID</a:t>
            </a:r>
            <a:r>
              <a:rPr lang="en-US" sz="1800" dirty="0" smtClean="0"/>
              <a:t>: string)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06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Relational Model: </a:t>
            </a:r>
            <a:br>
              <a:rPr lang="en-US" sz="5400" dirty="0"/>
            </a:br>
            <a:r>
              <a:rPr lang="en-US" sz="5400" dirty="0"/>
              <a:t>From ER to </a:t>
            </a:r>
            <a:br>
              <a:rPr lang="en-US" sz="5400" dirty="0"/>
            </a:br>
            <a:r>
              <a:rPr lang="en-US" sz="5400" dirty="0"/>
              <a:t>Relational 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“There is no branch of mathematics, however abstract, which may not some day be applied to phenomena of the real world.”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 Nikolai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Ivanovich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Lobachevsky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(instance): a collection of relations (i.e. relation instances) adhering to the database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9690"/>
              </p:ext>
            </p:extLst>
          </p:nvPr>
        </p:nvGraphicFramePr>
        <p:xfrm>
          <a:off x="5421409" y="3796884"/>
          <a:ext cx="1997068" cy="13228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3118"/>
              </p:ext>
            </p:extLst>
          </p:nvPr>
        </p:nvGraphicFramePr>
        <p:xfrm>
          <a:off x="707313" y="3796723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29590"/>
              </p:ext>
            </p:extLst>
          </p:nvPr>
        </p:nvGraphicFramePr>
        <p:xfrm>
          <a:off x="710496" y="504363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0495"/>
              </p:ext>
            </p:extLst>
          </p:nvPr>
        </p:nvGraphicFramePr>
        <p:xfrm>
          <a:off x="3641462" y="2912155"/>
          <a:ext cx="2631190" cy="5669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540580" y="2610490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625467" y="3495219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28650" y="474213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5320527" y="3495219"/>
            <a:ext cx="1236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93393"/>
              </p:ext>
            </p:extLst>
          </p:nvPr>
        </p:nvGraphicFramePr>
        <p:xfrm>
          <a:off x="5537400" y="5421220"/>
          <a:ext cx="1791426" cy="755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86736"/>
                <a:gridCol w="9046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PrereqID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436518" y="5119555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Prerequisite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of Relational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  <p:pic>
        <p:nvPicPr>
          <p:cNvPr id="33" name="Content Placeholder 5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7" y="1923868"/>
            <a:ext cx="411297" cy="3084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71" y="2124256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“Write” operations: create/modify data</a:t>
            </a:r>
          </a:p>
          <a:p>
            <a:pPr lvl="1"/>
            <a:r>
              <a:rPr lang="en-US" sz="2800" dirty="0" smtClean="0"/>
              <a:t>Insert: add tuples to a relation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i</a:t>
            </a:r>
            <a:r>
              <a:rPr lang="en-US" dirty="0" smtClean="0"/>
              <a:t>nsert (</a:t>
            </a:r>
            <a:r>
              <a:rPr lang="en-US" dirty="0"/>
              <a:t>42, </a:t>
            </a:r>
            <a:r>
              <a:rPr lang="en-US" dirty="0" smtClean="0"/>
              <a:t>Kramer, 22, CHEM) into the Student table</a:t>
            </a:r>
          </a:p>
          <a:p>
            <a:pPr lvl="1"/>
            <a:r>
              <a:rPr lang="en-US" sz="2800" dirty="0" smtClean="0"/>
              <a:t>Delete: remove tuples from a relation</a:t>
            </a:r>
          </a:p>
          <a:p>
            <a:pPr lvl="2"/>
            <a:r>
              <a:rPr lang="en-US" sz="2400" dirty="0" smtClean="0"/>
              <a:t>e.g. remove all course Sections offered before 1950</a:t>
            </a:r>
          </a:p>
          <a:p>
            <a:pPr lvl="1"/>
            <a:r>
              <a:rPr lang="en-US" sz="2800" dirty="0"/>
              <a:t>Modify: </a:t>
            </a:r>
            <a:r>
              <a:rPr lang="en-US" sz="2800" dirty="0" smtClean="0"/>
              <a:t>logically</a:t>
            </a:r>
            <a:r>
              <a:rPr lang="en-US" sz="2800" dirty="0"/>
              <a:t>, deletes + inserts, but </a:t>
            </a:r>
            <a:r>
              <a:rPr lang="en-US" sz="2800" dirty="0" smtClean="0"/>
              <a:t>typically implemented as </a:t>
            </a:r>
            <a:r>
              <a:rPr lang="en-US" sz="2800" dirty="0"/>
              <a:t>in-place updates to a </a:t>
            </a:r>
            <a:r>
              <a:rPr lang="en-US" sz="2800" dirty="0" smtClean="0"/>
              <a:t>relation</a:t>
            </a:r>
          </a:p>
          <a:p>
            <a:pPr lvl="2"/>
            <a:r>
              <a:rPr lang="en-US" sz="2400" dirty="0" smtClean="0"/>
              <a:t>e.g. change all the “CS” values in Major column of Student table to “COMP SCI”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“Read” operations: access data</a:t>
            </a:r>
          </a:p>
          <a:p>
            <a:pPr lvl="1"/>
            <a:r>
              <a:rPr lang="en-US" sz="2800" dirty="0" smtClean="0"/>
              <a:t>Select: retrieve rows from a table</a:t>
            </a:r>
          </a:p>
          <a:p>
            <a:pPr lvl="2"/>
            <a:r>
              <a:rPr lang="en-US" sz="2400" dirty="0" smtClean="0"/>
              <a:t>e.g. select all the Students younger than 23</a:t>
            </a:r>
          </a:p>
          <a:p>
            <a:pPr lvl="1"/>
            <a:r>
              <a:rPr lang="en-US" sz="2800" dirty="0" smtClean="0"/>
              <a:t>Project: retrieve columns from a table</a:t>
            </a:r>
            <a:endParaRPr lang="en-US" dirty="0" smtClean="0"/>
          </a:p>
          <a:p>
            <a:pPr lvl="2"/>
            <a:r>
              <a:rPr lang="en-US" sz="2400" dirty="0" smtClean="0"/>
              <a:t>e.g. show me only the Name column of the Student table</a:t>
            </a:r>
          </a:p>
          <a:p>
            <a:pPr lvl="1"/>
            <a:r>
              <a:rPr lang="en-US" sz="2800" dirty="0" smtClean="0"/>
              <a:t>Aggregate: compute statistics on a table</a:t>
            </a:r>
          </a:p>
          <a:p>
            <a:pPr lvl="2"/>
            <a:r>
              <a:rPr lang="en-US" sz="2400" dirty="0" smtClean="0"/>
              <a:t>e.g. show me the average Price of all the Products</a:t>
            </a:r>
          </a:p>
          <a:p>
            <a:pPr lvl="1"/>
            <a:r>
              <a:rPr lang="en-US" sz="2800" dirty="0" smtClean="0"/>
              <a:t>And a few other (more formal) operations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/>
              <a:t>to Relational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Getting one step closer to the machine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Convert?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Entity sets</a:t>
            </a:r>
          </a:p>
          <a:p>
            <a:r>
              <a:rPr lang="en-US" dirty="0" smtClean="0"/>
              <a:t>Relationship sets (many-to-many)</a:t>
            </a:r>
          </a:p>
          <a:p>
            <a:r>
              <a:rPr lang="en-US" dirty="0" smtClean="0"/>
              <a:t>Many-to-one relationship sets</a:t>
            </a:r>
          </a:p>
          <a:p>
            <a:r>
              <a:rPr lang="en-US" sz="2800" dirty="0" smtClean="0"/>
              <a:t>Weak entity sets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378" y="1741355"/>
            <a:ext cx="7539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set </a:t>
            </a:r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 ⟶ </a:t>
            </a:r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attributes of 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96814" y="2455371"/>
            <a:ext cx="2758267" cy="1562099"/>
            <a:chOff x="740441" y="2735616"/>
            <a:chExt cx="2758267" cy="15620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80121" y="3764315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User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761171" y="2738790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772149" y="2735616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740441" y="2743589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386815" y="3350530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39389" y="3435592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454941" y="3345214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74387" y="2792720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546"/>
              </p:ext>
            </p:extLst>
          </p:nvPr>
        </p:nvGraphicFramePr>
        <p:xfrm>
          <a:off x="5056885" y="3433922"/>
          <a:ext cx="311150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4911"/>
                <a:gridCol w="1180808"/>
                <a:gridCol w="975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93336" y="3041583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96814" y="4540111"/>
            <a:ext cx="598914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name 	⟶ Relation name</a:t>
            </a:r>
            <a:endParaRPr lang="en-US" altLang="en-US" sz="1600" dirty="0" smtClean="0"/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 	⟶ Attribute name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		⟶ 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</a:t>
            </a:r>
          </a:p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	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	⟶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93336" y="2630582"/>
            <a:ext cx="353489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User(</a:t>
            </a:r>
            <a:r>
              <a:rPr lang="en-US" sz="1600" u="sng" dirty="0" smtClean="0"/>
              <a:t>UID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dirty="0" smtClean="0"/>
              <a:t>Name: </a:t>
            </a:r>
            <a:r>
              <a:rPr lang="en-US" sz="1600" smtClean="0"/>
              <a:t>string, Age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4257326" y="3333552"/>
            <a:ext cx="696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15265"/>
              </p:ext>
            </p:extLst>
          </p:nvPr>
        </p:nvGraphicFramePr>
        <p:xfrm>
          <a:off x="626527" y="4961505"/>
          <a:ext cx="7888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027"/>
                <a:gridCol w="1556369"/>
                <a:gridCol w="1440693"/>
                <a:gridCol w="1167276"/>
                <a:gridCol w="1209341"/>
                <a:gridCol w="1819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0332" y="46074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1031" y="1589866"/>
            <a:ext cx="3041938" cy="1825996"/>
            <a:chOff x="5299869" y="2329538"/>
            <a:chExt cx="3041938" cy="2544192"/>
          </a:xfrm>
        </p:grpSpPr>
        <p:grpSp>
          <p:nvGrpSpPr>
            <p:cNvPr id="23" name="Group 22"/>
            <p:cNvGrpSpPr/>
            <p:nvPr/>
          </p:nvGrpSpPr>
          <p:grpSpPr>
            <a:xfrm>
              <a:off x="5299869" y="2329538"/>
              <a:ext cx="3041938" cy="1856382"/>
              <a:chOff x="5303053" y="4430665"/>
              <a:chExt cx="3041938" cy="1856382"/>
            </a:xfrm>
          </p:grpSpPr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1785696" y="4099036"/>
            <a:ext cx="557048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Event(</a:t>
            </a:r>
            <a:r>
              <a:rPr lang="en-US" sz="1600" u="sng" dirty="0" smtClean="0"/>
              <a:t>EID</a:t>
            </a:r>
            <a:r>
              <a:rPr lang="en-US" sz="1600" dirty="0" smtClean="0"/>
              <a:t>: string, Name: </a:t>
            </a:r>
            <a:r>
              <a:rPr lang="en-US" sz="1600" dirty="0"/>
              <a:t>string, </a:t>
            </a:r>
            <a:r>
              <a:rPr lang="en-US" sz="1600" dirty="0" smtClean="0"/>
              <a:t>Location: string,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StartDT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</a:t>
            </a:r>
            <a:r>
              <a:rPr lang="en-US" sz="1600" dirty="0" err="1" smtClean="0"/>
              <a:t>EndDT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Description, string)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64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1741355"/>
            <a:ext cx="345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Relationship set R </a:t>
            </a:r>
          </a:p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between entity sets E1 and E2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8953" y="1802910"/>
            <a:ext cx="742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32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altLang="en-US" sz="32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1903" y="1741355"/>
            <a:ext cx="353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primary keys of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E1 </a:t>
            </a:r>
            <a:r>
              <a:rPr lang="en-US" altLang="en-US" sz="20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E2 and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attributes </a:t>
            </a:r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of 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55448" y="2552647"/>
            <a:ext cx="6637821" cy="1966611"/>
            <a:chOff x="678690" y="2329538"/>
            <a:chExt cx="7663117" cy="2544192"/>
          </a:xfrm>
        </p:grpSpPr>
        <p:grpSp>
          <p:nvGrpSpPr>
            <p:cNvPr id="24" name="Group 23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346592" y="3277945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 flipV="1">
              <a:off x="5559576" y="3618628"/>
              <a:ext cx="393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3051970" y="3626784"/>
              <a:ext cx="3258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3837249" y="2661859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4453084" y="3095505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 rot="5400000">
            <a:off x="4142666" y="3922912"/>
            <a:ext cx="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0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800"/>
              </p:ext>
            </p:extLst>
          </p:nvPr>
        </p:nvGraphicFramePr>
        <p:xfrm>
          <a:off x="2742612" y="5421542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658039" y="5082350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0119" y="5261665"/>
            <a:ext cx="2296137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 of the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relation?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02058" y="5266282"/>
            <a:ext cx="203744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EID, UID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 Each one of them is called a </a:t>
            </a:r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foreign key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066674" y="4744837"/>
            <a:ext cx="501065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err="1" smtClean="0"/>
              <a:t>ParticipateIn</a:t>
            </a:r>
            <a:r>
              <a:rPr lang="en-US" sz="1600" dirty="0" smtClean="0"/>
              <a:t>(</a:t>
            </a:r>
            <a:r>
              <a:rPr lang="en-US" sz="1600" u="sng" dirty="0" smtClean="0"/>
              <a:t>EID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smtClean="0"/>
              <a:t>UID</a:t>
            </a:r>
            <a:r>
              <a:rPr lang="en-US" sz="1600" dirty="0" smtClean="0"/>
              <a:t>: string, RSVPDT: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7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 animBg="1"/>
      <p:bldP spid="63" grpId="0" animBg="1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 smtClean="0"/>
              <a:t>An attribute of a relation which refers to a (primary) key of another relation</a:t>
            </a:r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The domain of the foreign key attribute is the same as the key it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76464"/>
              </p:ext>
            </p:extLst>
          </p:nvPr>
        </p:nvGraphicFramePr>
        <p:xfrm>
          <a:off x="2806902" y="4184547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2329" y="3845355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62307"/>
              </p:ext>
            </p:extLst>
          </p:nvPr>
        </p:nvGraphicFramePr>
        <p:xfrm>
          <a:off x="6860243" y="2988347"/>
          <a:ext cx="208267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166"/>
                <a:gridCol w="790369"/>
                <a:gridCol w="653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694" y="259600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243"/>
              </p:ext>
            </p:extLst>
          </p:nvPr>
        </p:nvGraphicFramePr>
        <p:xfrm>
          <a:off x="351363" y="2988347"/>
          <a:ext cx="634183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536"/>
                <a:gridCol w="1251166"/>
                <a:gridCol w="1158175"/>
                <a:gridCol w="938375"/>
                <a:gridCol w="972190"/>
                <a:gridCol w="14623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5168" y="263427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0168" y="3163614"/>
            <a:ext cx="2109666" cy="10930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2813" y="3216165"/>
            <a:ext cx="2532994" cy="10374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37" y="398352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11" y="4183909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ER Modeling: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81679"/>
            <a:ext cx="4355332" cy="975361"/>
          </a:xfrm>
        </p:spPr>
        <p:txBody>
          <a:bodyPr>
            <a:normAutofit/>
          </a:bodyPr>
          <a:lstStyle/>
          <a:p>
            <a:r>
              <a:rPr lang="en-US" dirty="0" smtClean="0"/>
              <a:t>Example: create and RSVP to events on Facebook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1" y="1722104"/>
            <a:ext cx="3579058" cy="40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42820" y="3071407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882"/>
              </p:ext>
            </p:extLst>
          </p:nvPr>
        </p:nvGraphicFramePr>
        <p:xfrm>
          <a:off x="4991895" y="3952342"/>
          <a:ext cx="3523455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6257"/>
                <a:gridCol w="1757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PID_CoPI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Prof233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Prof947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Prof061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4928342" y="35578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67808" y="2148404"/>
            <a:ext cx="3090086" cy="3414992"/>
            <a:chOff x="377016" y="1671607"/>
            <a:chExt cx="3090086" cy="3414992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760217" y="3943599"/>
              <a:ext cx="2510196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Collaborate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60217" y="3229580"/>
              <a:ext cx="886174" cy="1285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384404" y="3227362"/>
              <a:ext cx="886009" cy="1287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69290" y="338164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PI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016" y="3381640"/>
              <a:ext cx="8980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Co-PI</a:t>
              </a:r>
              <a:endParaRPr lang="en-US" dirty="0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4751637" y="3022080"/>
            <a:ext cx="394041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Collaborate(</a:t>
            </a:r>
            <a:r>
              <a:rPr lang="en-US" sz="1600" u="sng" dirty="0" smtClean="0"/>
              <a:t>PID_PI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err="1" smtClean="0"/>
              <a:t>PID_CoPI</a:t>
            </a:r>
            <a:r>
              <a:rPr lang="en-US" sz="1600" dirty="0" smtClean="0"/>
              <a:t>: string)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371746" y="2076429"/>
            <a:ext cx="270020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Rename to resolve attribute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name conflicts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005" y="5711360"/>
            <a:ext cx="229613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Any foreign keys?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9168" y="5711360"/>
            <a:ext cx="27161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PID_PI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u="sng" dirty="0" err="1" smtClean="0">
                <a:latin typeface="Linux Libertine" charset="0"/>
                <a:ea typeface="Linux Libertine" charset="0"/>
                <a:cs typeface="Linux Libertine" charset="0"/>
              </a:rPr>
              <a:t>PID_CoPI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3" grpId="0" animBg="1"/>
      <p:bldP spid="74" grpId="0" animBg="1"/>
      <p:bldP spid="75" grpId="0" animBg="1"/>
      <p:bldP spid="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051985" y="5464417"/>
            <a:ext cx="304002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Major(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u="sng" dirty="0" smtClean="0"/>
              <a:t>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322784" y="4376353"/>
            <a:ext cx="449843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Student(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, Name: string, </a:t>
            </a:r>
            <a:r>
              <a:rPr lang="en-US" dirty="0" smtClean="0"/>
              <a:t>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919865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pic>
        <p:nvPicPr>
          <p:cNvPr id="5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8" y="4376353"/>
            <a:ext cx="411297" cy="3084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2" y="4576741"/>
            <a:ext cx="510023" cy="124045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21" name="Group 20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6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81558"/>
              </p:ext>
            </p:extLst>
          </p:nvPr>
        </p:nvGraphicFramePr>
        <p:xfrm>
          <a:off x="700519" y="4722318"/>
          <a:ext cx="243697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0746"/>
                <a:gridCol w="945715"/>
                <a:gridCol w="680512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4126" y="4322208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54774"/>
              </p:ext>
            </p:extLst>
          </p:nvPr>
        </p:nvGraphicFramePr>
        <p:xfrm>
          <a:off x="5462054" y="472708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5393192" y="432665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12289"/>
              </p:ext>
            </p:extLst>
          </p:nvPr>
        </p:nvGraphicFramePr>
        <p:xfrm>
          <a:off x="3385954" y="4722318"/>
          <a:ext cx="1859065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727"/>
                <a:gridCol w="919338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290289" y="4315902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8" name="Group 47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4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5670"/>
              </p:ext>
            </p:extLst>
          </p:nvPr>
        </p:nvGraphicFramePr>
        <p:xfrm>
          <a:off x="701862" y="4720186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5469" y="4320076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9" name="Group 48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7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34618"/>
              </p:ext>
            </p:extLst>
          </p:nvPr>
        </p:nvGraphicFramePr>
        <p:xfrm>
          <a:off x="5330014" y="4720186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261152" y="4319756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28650" y="3580201"/>
            <a:ext cx="381722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Major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foreign key?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9351" y="3580201"/>
            <a:ext cx="35859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Yes.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650" y="4197701"/>
            <a:ext cx="3817225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this a valid Student tuple?</a:t>
            </a:r>
          </a:p>
          <a:p>
            <a:pPr eaLnBrk="0" hangingPunct="0"/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74059"/>
              </p:ext>
            </p:extLst>
          </p:nvPr>
        </p:nvGraphicFramePr>
        <p:xfrm>
          <a:off x="1154166" y="4623274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821860"/>
                <a:gridCol w="627789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834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Surijit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29351" y="4197701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No, because PHYS does not exist in Department.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650" y="5369359"/>
            <a:ext cx="3817225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if a Student has not declared a Major?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4883" y="5364858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Then the Major column would be filled with NULL.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6915669" y="4962121"/>
            <a:ext cx="1731778" cy="999461"/>
          </a:xfrm>
          <a:prstGeom prst="cloud">
            <a:avLst/>
          </a:prstGeom>
          <a:solidFill>
            <a:srgbClr val="FBE5D7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en-US" sz="2400" i="1" kern="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What?!!</a:t>
            </a:r>
            <a:endParaRPr lang="en-US" sz="2400" i="1" kern="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7810"/>
              </p:ext>
            </p:extLst>
          </p:nvPr>
        </p:nvGraphicFramePr>
        <p:xfrm>
          <a:off x="645158" y="2061234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568765" y="1661124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7622"/>
              </p:ext>
            </p:extLst>
          </p:nvPr>
        </p:nvGraphicFramePr>
        <p:xfrm>
          <a:off x="5273310" y="206123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204448" y="166080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1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09921"/>
              </p:ext>
            </p:extLst>
          </p:nvPr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72050" y="5301995"/>
            <a:ext cx="702091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ChairingDID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87060" y="4724252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123085" y="5301995"/>
            <a:ext cx="491884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2731" y="4724252"/>
            <a:ext cx="781955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string, </a:t>
            </a:r>
            <a:r>
              <a:rPr lang="en-US" dirty="0" err="1" smtClean="0"/>
              <a:t>ChairPID</a:t>
            </a:r>
            <a:r>
              <a:rPr lang="en-US" dirty="0" smtClean="0"/>
              <a:t>: string)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9" y="5216810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574" y="541719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8" y="3588241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986452" y="4950196"/>
            <a:ext cx="517109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Floor(</a:t>
            </a:r>
            <a:r>
              <a:rPr lang="en-US" u="sng" dirty="0" smtClean="0"/>
              <a:t>Number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DID: string, </a:t>
            </a:r>
            <a:r>
              <a:rPr lang="en-US" u="sng" dirty="0" err="1" smtClean="0"/>
              <a:t>NumRooms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372453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8650" y="1786528"/>
            <a:ext cx="7888963" cy="1579880"/>
            <a:chOff x="626386" y="3002280"/>
            <a:chExt cx="7888963" cy="157988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5083"/>
            <a:ext cx="7886700" cy="19918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Three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Object-oriented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ER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Terrible approach!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187669" y="1722104"/>
            <a:ext cx="6768662" cy="2387441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66903" cy="599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0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ER Modeling: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Draw an </a:t>
            </a:r>
            <a:r>
              <a:rPr lang="en-US" dirty="0"/>
              <a:t>ER diagram for “the event management subsystem of Facebook” 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entity </a:t>
            </a:r>
            <a:r>
              <a:rPr lang="en-US" dirty="0" smtClean="0"/>
              <a:t>sets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Two relationship </a:t>
            </a:r>
            <a:r>
              <a:rPr lang="en-US" dirty="0"/>
              <a:t>sets </a:t>
            </a:r>
            <a:endParaRPr lang="en-US" dirty="0" smtClean="0"/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err="1" smtClean="0"/>
              <a:t>ParticipateIn</a:t>
            </a:r>
            <a:endParaRPr lang="en-US" dirty="0" smtClean="0"/>
          </a:p>
          <a:p>
            <a:pPr lvl="1"/>
            <a:r>
              <a:rPr lang="en-US" dirty="0" smtClean="0"/>
              <a:t>Specify as many attributes as you can</a:t>
            </a:r>
          </a:p>
          <a:p>
            <a:pPr lvl="1"/>
            <a:r>
              <a:rPr lang="en-US" dirty="0" smtClean="0"/>
              <a:t>Include as many constraints as you can</a:t>
            </a:r>
          </a:p>
          <a:p>
            <a:pPr lvl="2"/>
            <a:r>
              <a:rPr lang="en-US" dirty="0" smtClean="0"/>
              <a:t>Key, participation, referential integrity, single-valued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11" r="2966"/>
          <a:stretch/>
        </p:blipFill>
        <p:spPr>
          <a:xfrm>
            <a:off x="6953459" y="347097"/>
            <a:ext cx="1335959" cy="106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5924759" y="2448911"/>
            <a:ext cx="2057400" cy="1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OO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Object-oriented approach: one relation per entity set, each containing all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4" y="2656085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098026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470844"/>
            <a:ext cx="3781347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5108686"/>
            <a:ext cx="7886700" cy="120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belongs to at most </a:t>
            </a:r>
            <a:r>
              <a:rPr lang="en-US" sz="2600" smtClean="0"/>
              <a:t>one subclass</a:t>
            </a:r>
          </a:p>
          <a:p>
            <a:r>
              <a:rPr lang="en-US" sz="2600" dirty="0" smtClean="0"/>
              <a:t>Well-suited for queries such as “show the average age of Masters students”</a:t>
            </a:r>
          </a:p>
          <a:p>
            <a:r>
              <a:rPr lang="en-US" sz="2600" dirty="0" smtClean="0"/>
              <a:t>Not good when many entities belong to multiple subclasses</a:t>
            </a:r>
            <a:endParaRPr lang="en-US" sz="26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000" dirty="0"/>
              <a:t>ER approach: one relation per entity set, subclasses contain parent key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3" y="2852890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319593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253000"/>
            <a:ext cx="3781347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4988765"/>
            <a:ext cx="7886700" cy="132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might belong to more than one subclass</a:t>
            </a:r>
          </a:p>
          <a:p>
            <a:r>
              <a:rPr lang="en-US" sz="2600" dirty="0" smtClean="0"/>
              <a:t>Well-suited for queries such as “show the average age of all students”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6"/>
            <a:ext cx="7886700" cy="13649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3000" dirty="0" smtClean="0"/>
              <a:t>Terrible approach</a:t>
            </a:r>
            <a:r>
              <a:rPr lang="en-US" sz="3000" dirty="0"/>
              <a:t>: one relation </a:t>
            </a:r>
            <a:r>
              <a:rPr lang="en-US" sz="3000" dirty="0" smtClean="0"/>
              <a:t>for the whole hierarchy, non-existent attributes filled with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3130982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3410" y="3385792"/>
            <a:ext cx="3783082" cy="1077218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/>
              <a:t> , </a:t>
            </a:r>
            <a:r>
              <a:rPr lang="en-US" sz="1600" dirty="0" err="1"/>
              <a:t>IsHonors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ByThesis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QualScore</a:t>
            </a:r>
            <a:r>
              <a:rPr lang="en-US" sz="1600" dirty="0"/>
              <a:t>: float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318402" y="3614432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  <p:pic>
        <p:nvPicPr>
          <p:cNvPr id="3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1" y="4915511"/>
            <a:ext cx="411297" cy="3084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6" y="5115899"/>
            <a:ext cx="510023" cy="12404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42197" y="5326798"/>
            <a:ext cx="2296137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Why do we even talk about this then?!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9896" y="5188298"/>
            <a:ext cx="3959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Actually, this is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not-so-terrible options for the cases when many entities belong to most of the subclasses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44971"/>
              </p:ext>
            </p:extLst>
          </p:nvPr>
        </p:nvGraphicFramePr>
        <p:xfrm>
          <a:off x="788276" y="3446613"/>
          <a:ext cx="7567447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2696"/>
                <a:gridCol w="1445821"/>
                <a:gridCol w="1064752"/>
                <a:gridCol w="1479445"/>
                <a:gridCol w="1358713"/>
                <a:gridCol w="1376020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IsHonors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ByThesis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QualScore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3.5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09912" y="2941041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ER to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Entity sets: relations</a:t>
            </a:r>
          </a:p>
          <a:p>
            <a:r>
              <a:rPr lang="en-US" dirty="0" smtClean="0"/>
              <a:t>Relationship sets (many-to-many): relation with combined key</a:t>
            </a:r>
          </a:p>
          <a:p>
            <a:r>
              <a:rPr lang="en-US" dirty="0" smtClean="0"/>
              <a:t>Many-to-one/one-to-one relationship sets: add column(s)</a:t>
            </a:r>
          </a:p>
          <a:p>
            <a:r>
              <a:rPr lang="en-US" sz="2800" dirty="0" smtClean="0"/>
              <a:t>Weak entity sets: relation with combined key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hierarchies: OO, ER and terrible approaches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Other </a:t>
            </a: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CS 564 course description:</a:t>
            </a:r>
          </a:p>
          <a:p>
            <a:pPr lvl="1"/>
            <a:r>
              <a:rPr lang="en-US" i="1" dirty="0"/>
              <a:t>“What a database management system is; different data models currently used to structure the logical view of the database: relational, </a:t>
            </a:r>
            <a:r>
              <a:rPr lang="en-US" b="1" i="1" dirty="0"/>
              <a:t>hierarchical</a:t>
            </a:r>
            <a:r>
              <a:rPr lang="en-US" i="1" dirty="0"/>
              <a:t>, and </a:t>
            </a:r>
            <a:r>
              <a:rPr lang="en-US" b="1" i="1" dirty="0" smtClean="0"/>
              <a:t>network</a:t>
            </a:r>
            <a:r>
              <a:rPr lang="en-US" i="1" dirty="0" smtClean="0"/>
              <a:t>. </a:t>
            </a:r>
            <a:r>
              <a:rPr lang="en-US" i="1" dirty="0"/>
              <a:t>Hands-on experience with relational and network-based database </a:t>
            </a:r>
            <a:r>
              <a:rPr lang="en-US" i="1" dirty="0" smtClean="0"/>
              <a:t>systems</a:t>
            </a:r>
            <a:r>
              <a:rPr lang="en-US" i="1" dirty="0"/>
              <a:t>. Implementation techniques for database systems. File organization, query processing, concurrency control, rollback and recovery, integrity and consistency, and view implementation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96540" y="4001294"/>
            <a:ext cx="4170855" cy="2244587"/>
            <a:chOff x="796540" y="4001294"/>
            <a:chExt cx="4170855" cy="22445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40" y="4001294"/>
              <a:ext cx="4170855" cy="221722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3491" y="599196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Network Data Model</a:t>
              </a:r>
              <a:endParaRPr lang="en-US" sz="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650" y="1693397"/>
            <a:ext cx="4506637" cy="2376723"/>
            <a:chOff x="628650" y="1693397"/>
            <a:chExt cx="4506637" cy="23767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693397"/>
              <a:ext cx="4506637" cy="230789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77106" y="3816204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Hierarchical Data Model</a:t>
              </a:r>
              <a:endParaRPr lang="en-US" sz="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67395" y="2847346"/>
            <a:ext cx="3631901" cy="2310595"/>
            <a:chOff x="4967395" y="2847346"/>
            <a:chExt cx="3631901" cy="23105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95" y="2847346"/>
              <a:ext cx="3631901" cy="226412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697617" y="490402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Relational Data Model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/>
          <a:lstStyle/>
          <a:p>
            <a:r>
              <a:rPr lang="en-US" dirty="0" smtClean="0"/>
              <a:t>SQL: Bridging the Gap Between Logical Model and Machine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80" y="319725"/>
            <a:ext cx="1203528" cy="5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/>
              <a:t>a </a:t>
            </a:r>
            <a:r>
              <a:rPr lang="en-US" sz="4000" smtClean="0"/>
              <a:t>Data-Driven Application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62330" y="1722103"/>
            <a:ext cx="4019340" cy="4548068"/>
            <a:chOff x="2570480" y="1704121"/>
            <a:chExt cx="4165600" cy="4543645"/>
          </a:xfrm>
        </p:grpSpPr>
        <p:sp>
          <p:nvSpPr>
            <p:cNvPr id="9" name="Rounded Rectangle 8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6" y="3228407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4287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you build a system to store, retrieve and analyze the data described by the conceptual model (i.e. ER diagram) we just developed?</a:t>
            </a:r>
          </a:p>
          <a:p>
            <a:pPr lvl="1"/>
            <a:r>
              <a:rPr lang="en-US" dirty="0" smtClean="0"/>
              <a:t>Using a </a:t>
            </a:r>
            <a:r>
              <a:rPr lang="en-US" i="1" dirty="0" smtClean="0"/>
              <a:t>data model</a:t>
            </a:r>
          </a:p>
          <a:p>
            <a:pPr lvl="1"/>
            <a:r>
              <a:rPr lang="en-US" dirty="0" smtClean="0"/>
              <a:t>For example, using arrays and classes in Java or C++</a:t>
            </a:r>
            <a:endParaRPr lang="en-US" dirty="0" smtClean="0"/>
          </a:p>
          <a:p>
            <a:r>
              <a:rPr lang="en-US" dirty="0" smtClean="0"/>
              <a:t>A data model generally describes data in three aspects:</a:t>
            </a:r>
          </a:p>
          <a:p>
            <a:pPr lvl="1"/>
            <a:r>
              <a:rPr lang="en-US" dirty="0" smtClean="0"/>
              <a:t>Structure of the data</a:t>
            </a:r>
          </a:p>
          <a:p>
            <a:pPr lvl="1"/>
            <a:r>
              <a:rPr lang="en-US" dirty="0" smtClean="0"/>
              <a:t>Operations on the data</a:t>
            </a:r>
          </a:p>
          <a:p>
            <a:pPr lvl="1"/>
            <a:r>
              <a:rPr lang="en-US" dirty="0" smtClean="0"/>
              <a:t>Constraints on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06" y="2070168"/>
            <a:ext cx="213984" cy="16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02" y="2179115"/>
            <a:ext cx="265348" cy="6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But Why Not 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50378"/>
              </p:ext>
            </p:extLst>
          </p:nvPr>
        </p:nvGraphicFramePr>
        <p:xfrm>
          <a:off x="998483" y="2349333"/>
          <a:ext cx="714703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3517"/>
                <a:gridCol w="3573517"/>
              </a:tblGrid>
              <a:tr h="275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ER 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 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Many concepts: entities, relationships, attributes,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 just a single concept: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Rich and complex graph structure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World is represented with a collection of tables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capturing the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application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efficient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manipulations on computers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 operations defined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Elaborate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algebra of relational operations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2069" y="2672260"/>
            <a:ext cx="4939862" cy="255454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ER model is good </a:t>
            </a: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for 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understanding the world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vs.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Relational model is good for computerizing the world</a:t>
            </a:r>
          </a:p>
        </p:txBody>
      </p:sp>
    </p:spTree>
    <p:extLst>
      <p:ext uri="{BB962C8B-B14F-4D97-AF65-F5344CB8AC3E}">
        <p14:creationId xmlns:p14="http://schemas.microsoft.com/office/powerpoint/2010/main" val="7941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1654"/>
            <a:ext cx="5599430" cy="4529960"/>
          </a:xfrm>
        </p:spPr>
        <p:txBody>
          <a:bodyPr>
            <a:normAutofit/>
          </a:bodyPr>
          <a:lstStyle/>
          <a:p>
            <a:r>
              <a:rPr lang="en-US" dirty="0" smtClean="0"/>
              <a:t>Most widely used data model today</a:t>
            </a:r>
          </a:p>
          <a:p>
            <a:r>
              <a:rPr lang="en-US" dirty="0" smtClean="0"/>
              <a:t>Introduced by Ted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i="1" dirty="0"/>
              <a:t>A relational model of data for large shared data </a:t>
            </a:r>
            <a:r>
              <a:rPr lang="en-US" i="1" dirty="0" smtClean="0"/>
              <a:t>banks, </a:t>
            </a:r>
            <a:r>
              <a:rPr lang="en-US" dirty="0" smtClean="0"/>
              <a:t>E</a:t>
            </a:r>
            <a:r>
              <a:rPr lang="en-US" dirty="0"/>
              <a:t>. F. </a:t>
            </a:r>
            <a:r>
              <a:rPr lang="en-US" dirty="0" err="1" smtClean="0"/>
              <a:t>Codd</a:t>
            </a:r>
            <a:r>
              <a:rPr lang="en-US" dirty="0" smtClean="0"/>
              <a:t>, </a:t>
            </a:r>
            <a:r>
              <a:rPr lang="en-US" dirty="0"/>
              <a:t>Communications of the </a:t>
            </a:r>
            <a:r>
              <a:rPr lang="en-US" dirty="0" smtClean="0"/>
              <a:t>ACM, June 1970</a:t>
            </a:r>
          </a:p>
          <a:p>
            <a:pPr lvl="1"/>
            <a:r>
              <a:rPr lang="en-US" dirty="0"/>
              <a:t>Based on the magnificent set </a:t>
            </a:r>
            <a:r>
              <a:rPr lang="en-US" dirty="0" smtClean="0"/>
              <a:t>theory</a:t>
            </a:r>
          </a:p>
          <a:p>
            <a:r>
              <a:rPr lang="en-US" dirty="0"/>
              <a:t>Describe structure of the data using </a:t>
            </a:r>
            <a:r>
              <a:rPr lang="en-US" i="1" dirty="0"/>
              <a:t>mathematical relations</a:t>
            </a:r>
            <a:endParaRPr lang="en-US" dirty="0"/>
          </a:p>
          <a:p>
            <a:pPr lvl="1"/>
            <a:r>
              <a:rPr lang="en-US" dirty="0"/>
              <a:t>We’ll talk about the operations and constraints </a:t>
            </a:r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452590"/>
            <a:ext cx="2057400" cy="2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27565"/>
              </p:ext>
            </p:extLst>
          </p:nvPr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Elements of Relational Model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6" grpId="0" animBg="1"/>
      <p:bldP spid="18" grpId="0"/>
      <p:bldP spid="21" grpId="0"/>
      <p:bldP spid="22" grpId="0" animBg="1"/>
      <p:bldP spid="23" grpId="0"/>
      <p:bldP spid="24" grpId="0" animBg="1"/>
      <p:bldP spid="25" grpId="0"/>
      <p:bldP spid="19" grpId="0" animBg="1"/>
      <p:bldP spid="20" grpId="2" animBg="1"/>
      <p:bldP spid="26" grpId="0" animBg="1"/>
      <p:bldP spid="27" grpId="0" animBg="1"/>
      <p:bldP spid="28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38821</TotalTime>
  <Words>2915</Words>
  <Application>Microsoft Macintosh PowerPoint</Application>
  <PresentationFormat>On-screen Show (4:3)</PresentationFormat>
  <Paragraphs>950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Linux Libertine</vt:lpstr>
      <vt:lpstr>Arial</vt:lpstr>
      <vt:lpstr>4by3DefaultTheme</vt:lpstr>
      <vt:lpstr>Database Management Systems (CS 564)</vt:lpstr>
      <vt:lpstr>Relational Model:  From ER to  Relational Design</vt:lpstr>
      <vt:lpstr>ER Modeling: Review</vt:lpstr>
      <vt:lpstr>ER Modeling: Exercise</vt:lpstr>
      <vt:lpstr>Building a Data-Driven Application</vt:lpstr>
      <vt:lpstr>Data Model</vt:lpstr>
      <vt:lpstr>But Why Not ER?</vt:lpstr>
      <vt:lpstr>Relational Data Model</vt:lpstr>
      <vt:lpstr>Elements of Relational Model</vt:lpstr>
      <vt:lpstr>Relational vs. Tabular</vt:lpstr>
      <vt:lpstr>Relational Model: A Summary</vt:lpstr>
      <vt:lpstr>Relational Model: A Summary (Cont.)</vt:lpstr>
      <vt:lpstr>Let’s get a bit more formal:</vt:lpstr>
      <vt:lpstr>Relation: Definition 1</vt:lpstr>
      <vt:lpstr>Relation: Definition 1 (Cont.)</vt:lpstr>
      <vt:lpstr>Relation: Definition 2</vt:lpstr>
      <vt:lpstr>Relation: Definition 2 (Cont.)</vt:lpstr>
      <vt:lpstr>Relation Schema and Instance</vt:lpstr>
      <vt:lpstr>Relational Database Schema</vt:lpstr>
      <vt:lpstr>Relational Database</vt:lpstr>
      <vt:lpstr>Recap of Relational Model</vt:lpstr>
      <vt:lpstr>Operations on Relations</vt:lpstr>
      <vt:lpstr>Operations on Relations (Cont.)</vt:lpstr>
      <vt:lpstr>ER to Relational Model</vt:lpstr>
      <vt:lpstr>How to Convert?</vt:lpstr>
      <vt:lpstr>Basic Case: Entity Sets</vt:lpstr>
      <vt:lpstr>Basic Case: Entity Sets (Cont.)</vt:lpstr>
      <vt:lpstr>Basic Case: Relationship Sets</vt:lpstr>
      <vt:lpstr>Foreign Key</vt:lpstr>
      <vt:lpstr>Basic Case: Relationship Sets (Cont.)</vt:lpstr>
      <vt:lpstr>Many-to-One Relationship Sets</vt:lpstr>
      <vt:lpstr>Many-to-One Relationship Sets (Cont.)</vt:lpstr>
      <vt:lpstr>Many-to-One Relationship Sets (Cont.)</vt:lpstr>
      <vt:lpstr>Many-to-One Relationship Sets (Cont.)</vt:lpstr>
      <vt:lpstr>NULL: The Hairy Beast</vt:lpstr>
      <vt:lpstr>One-to-One Relationship Sets</vt:lpstr>
      <vt:lpstr>One-to-One Relationship Sets</vt:lpstr>
      <vt:lpstr>Weak Entity Sets</vt:lpstr>
      <vt:lpstr>IsA Hierarchy</vt:lpstr>
      <vt:lpstr>IsA Hierarchy: OO Approach</vt:lpstr>
      <vt:lpstr>IsA Hierarchy: ER Approach</vt:lpstr>
      <vt:lpstr>IsA Hierarchy:  Terrible Approach</vt:lpstr>
      <vt:lpstr>IsA Hierarchy:  Terrible Approach (Cont.)</vt:lpstr>
      <vt:lpstr>Recap: ER to Relational</vt:lpstr>
      <vt:lpstr>Side Note: Other Data Models</vt:lpstr>
      <vt:lpstr>SQL: Bridging the Gap Between Logical Model and Machine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528</cp:revision>
  <dcterms:created xsi:type="dcterms:W3CDTF">2017-08-17T19:27:17Z</dcterms:created>
  <dcterms:modified xsi:type="dcterms:W3CDTF">2017-09-13T18:42:00Z</dcterms:modified>
</cp:coreProperties>
</file>