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69" r:id="rId3"/>
    <p:sldId id="638" r:id="rId4"/>
    <p:sldId id="671" r:id="rId5"/>
    <p:sldId id="640" r:id="rId6"/>
    <p:sldId id="672" r:id="rId7"/>
    <p:sldId id="673" r:id="rId8"/>
    <p:sldId id="686" r:id="rId9"/>
    <p:sldId id="677" r:id="rId10"/>
    <p:sldId id="679" r:id="rId11"/>
    <p:sldId id="678" r:id="rId12"/>
    <p:sldId id="680" r:id="rId13"/>
    <p:sldId id="681" r:id="rId14"/>
    <p:sldId id="682" r:id="rId15"/>
    <p:sldId id="687" r:id="rId16"/>
    <p:sldId id="688" r:id="rId17"/>
    <p:sldId id="683" r:id="rId18"/>
    <p:sldId id="684" r:id="rId19"/>
    <p:sldId id="685" r:id="rId20"/>
    <p:sldId id="676" r:id="rId21"/>
    <p:sldId id="691" r:id="rId22"/>
    <p:sldId id="692" r:id="rId23"/>
    <p:sldId id="690" r:id="rId24"/>
    <p:sldId id="693" r:id="rId25"/>
    <p:sldId id="689" r:id="rId26"/>
    <p:sldId id="674" r:id="rId27"/>
    <p:sldId id="675" r:id="rId28"/>
    <p:sldId id="694" r:id="rId29"/>
    <p:sldId id="695" r:id="rId30"/>
    <p:sldId id="696" r:id="rId31"/>
    <p:sldId id="697" r:id="rId32"/>
    <p:sldId id="698" r:id="rId33"/>
    <p:sldId id="699" r:id="rId34"/>
    <p:sldId id="5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4" id="{B03D0D13-5FFE-A84D-9439-5934219D1B86}">
          <p14:sldIdLst>
            <p14:sldId id="256"/>
            <p14:sldId id="269"/>
          </p14:sldIdLst>
        </p14:section>
        <p14:section name="Lecture 24 &gt; Query Optimization" id="{0068C9B2-F029-B34C-A85A-B6B15B5B03F1}">
          <p14:sldIdLst>
            <p14:sldId id="638"/>
            <p14:sldId id="671"/>
            <p14:sldId id="640"/>
            <p14:sldId id="672"/>
            <p14:sldId id="673"/>
            <p14:sldId id="686"/>
            <p14:sldId id="677"/>
            <p14:sldId id="679"/>
            <p14:sldId id="678"/>
            <p14:sldId id="680"/>
            <p14:sldId id="681"/>
            <p14:sldId id="682"/>
            <p14:sldId id="687"/>
            <p14:sldId id="688"/>
            <p14:sldId id="683"/>
            <p14:sldId id="684"/>
            <p14:sldId id="685"/>
            <p14:sldId id="676"/>
            <p14:sldId id="691"/>
            <p14:sldId id="692"/>
            <p14:sldId id="690"/>
            <p14:sldId id="693"/>
            <p14:sldId id="689"/>
            <p14:sldId id="674"/>
            <p14:sldId id="675"/>
            <p14:sldId id="694"/>
            <p14:sldId id="695"/>
            <p14:sldId id="696"/>
            <p14:sldId id="697"/>
            <p14:sldId id="698"/>
            <p14:sldId id="699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8B"/>
    <a:srgbClr val="D284DF"/>
    <a:srgbClr val="B4AFDF"/>
    <a:srgbClr val="8AB6BD"/>
    <a:srgbClr val="E05C53"/>
    <a:srgbClr val="D10100"/>
    <a:srgbClr val="AD0000"/>
    <a:srgbClr val="FF8F00"/>
    <a:srgbClr val="E3ECF3"/>
    <a:srgbClr val="DFB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7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248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9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5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7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9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9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0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9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3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9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0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7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24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072009" y="1401880"/>
            <a:ext cx="2891692" cy="2409332"/>
            <a:chOff x="4283138" y="1661871"/>
            <a:chExt cx="2891692" cy="4489816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52053" y="3446039"/>
              <a:ext cx="1324303" cy="5665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Madison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’ ∧ total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>
              <a:off x="5814205" y="2978797"/>
              <a:ext cx="0" cy="467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55304" y="4511585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0" idx="0"/>
            </p:cNvCxnSpPr>
            <p:nvPr/>
          </p:nvCxnSpPr>
          <p:spPr>
            <a:xfrm>
              <a:off x="5814205" y="4012574"/>
              <a:ext cx="3251" cy="499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83138" y="5726830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07922" y="5735718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55304" y="5004698"/>
              <a:ext cx="595182" cy="646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18515" y="5004698"/>
              <a:ext cx="672861" cy="646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134800" y="1661871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814205" y="2073716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61952" y="1415956"/>
            <a:ext cx="2891692" cy="3050463"/>
            <a:chOff x="7470792" y="1989209"/>
            <a:chExt cx="2891692" cy="3050463"/>
          </a:xfrm>
        </p:grpSpPr>
        <p:sp>
          <p:nvSpPr>
            <p:cNvPr id="44" name="Oval 43"/>
            <p:cNvSpPr/>
            <p:nvPr/>
          </p:nvSpPr>
          <p:spPr>
            <a:xfrm>
              <a:off x="8322454" y="2455448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8339707" y="3587763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6" name="Straight Connector 45"/>
            <p:cNvCxnSpPr>
              <a:endCxn id="49" idx="0"/>
            </p:cNvCxnSpPr>
            <p:nvPr/>
          </p:nvCxnSpPr>
          <p:spPr>
            <a:xfrm>
              <a:off x="9001859" y="3337031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342958" y="4159558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8" name="Straight Connector 47"/>
            <p:cNvCxnSpPr>
              <a:stCxn id="49" idx="4"/>
              <a:endCxn id="51" idx="0"/>
            </p:cNvCxnSpPr>
            <p:nvPr/>
          </p:nvCxnSpPr>
          <p:spPr>
            <a:xfrm>
              <a:off x="9001859" y="3891778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470792" y="4811685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9195576" y="4816454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06169" y="4424173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8322454" y="1989209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9001859" y="2210214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8339707" y="2975802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9001859" y="2755643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189618" y="3369211"/>
            <a:ext cx="3129437" cy="2867913"/>
            <a:chOff x="6604661" y="2825473"/>
            <a:chExt cx="3129437" cy="2867913"/>
          </a:xfrm>
        </p:grpSpPr>
        <p:sp>
          <p:nvSpPr>
            <p:cNvPr id="30" name="Oval 29"/>
            <p:cNvSpPr/>
            <p:nvPr/>
          </p:nvSpPr>
          <p:spPr>
            <a:xfrm>
              <a:off x="7492895" y="3291712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409795" y="4891376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172300" y="3512717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476827" y="4320045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>
              <a:stCxn id="35" idx="4"/>
            </p:cNvCxnSpPr>
            <p:nvPr/>
          </p:nvCxnSpPr>
          <p:spPr>
            <a:xfrm flipH="1">
              <a:off x="9071946" y="5195391"/>
              <a:ext cx="1" cy="27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604661" y="4972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88492" y="547016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7476827" y="458466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240038" y="4584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492895" y="2825473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172300" y="304647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535845" y="3699607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8172300" y="407820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929758" y="3413790"/>
            <a:ext cx="3129437" cy="2867913"/>
            <a:chOff x="6604661" y="2825473"/>
            <a:chExt cx="3129437" cy="2867913"/>
          </a:xfrm>
        </p:grpSpPr>
        <p:sp>
          <p:nvSpPr>
            <p:cNvPr id="63" name="Oval 62"/>
            <p:cNvSpPr/>
            <p:nvPr/>
          </p:nvSpPr>
          <p:spPr>
            <a:xfrm>
              <a:off x="7492895" y="3291712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8409795" y="4891376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172300" y="3512717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476827" y="4320045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9071946" y="5195391"/>
              <a:ext cx="1" cy="27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604661" y="4972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8488492" y="547016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7476827" y="458466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240038" y="4584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492895" y="2825473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172300" y="304647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7535845" y="3699607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172300" y="407820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344987" y="1411187"/>
            <a:ext cx="2891692" cy="3050463"/>
            <a:chOff x="7470792" y="1989209"/>
            <a:chExt cx="2891692" cy="3050463"/>
          </a:xfrm>
        </p:grpSpPr>
        <p:sp>
          <p:nvSpPr>
            <p:cNvPr id="77" name="Oval 76"/>
            <p:cNvSpPr/>
            <p:nvPr/>
          </p:nvSpPr>
          <p:spPr>
            <a:xfrm>
              <a:off x="8322454" y="2455448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339707" y="3587763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9001859" y="3337031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8342958" y="4159558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9001859" y="3891778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470792" y="4811685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9195576" y="4816454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9106169" y="4424173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8322454" y="1989209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001859" y="2210214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339707" y="2975802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city = ‘Madison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9001859" y="2755643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67" y="4090751"/>
            <a:ext cx="577920" cy="43344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70" y="4361477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Key unary operators in RA</a:t>
                </a:r>
                <a:endParaRPr lang="en-US" sz="38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3300" dirty="0" smtClean="0"/>
                  <a:t>Selection (𝜎)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300" dirty="0" smtClean="0"/>
                  <a:t>Projection (𝜋)</a:t>
                </a:r>
                <a:endParaRPr lang="en-US" sz="33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Commutativity of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))=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Cascading of </a:t>
                </a:r>
                <a:r>
                  <a:rPr lang="en-US" sz="3800" dirty="0" smtClean="0"/>
                  <a:t>𝜎</a:t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(…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b="0" i="1" dirty="0" smtClean="0">
                        <a:latin typeface="Cambria Math" charset="0"/>
                      </a:rPr>
                      <m:t>)</m:t>
                    </m:r>
                    <m:r>
                      <a:rPr lang="en-US" sz="3800" i="1" dirty="0" smtClean="0">
                        <a:latin typeface="Cambria Math" charset="0"/>
                      </a:rPr>
                      <m:t>…))=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…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i="1" dirty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Cascading of </a:t>
                </a:r>
                <a:r>
                  <a:rPr lang="en-US" sz="4000" dirty="0" smtClean="0"/>
                  <a:t>𝜋</a:t>
                </a:r>
                <a:r>
                  <a:rPr lang="en-US" sz="3800" dirty="0" smtClean="0"/>
                  <a:t>: </a:t>
                </a:r>
                <a:r>
                  <a:rPr lang="en-US" sz="3400" dirty="0"/>
                  <a:t>g</a:t>
                </a:r>
                <a:r>
                  <a:rPr lang="en-US" sz="3400" dirty="0" smtClean="0"/>
                  <a:t>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40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400" i="1" dirty="0" smtClean="0">
                        <a:latin typeface="Cambria Math" charset="0"/>
                      </a:rPr>
                      <m:t>⊆</m:t>
                    </m:r>
                    <m:sSub>
                      <m:sSub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400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en-US" sz="3400" b="0" i="1" dirty="0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sz="3400" b="0" i="1" dirty="0" smtClean="0">
                        <a:latin typeface="Cambria Math" charset="0"/>
                      </a:rPr>
                      <m:t>; </m:t>
                    </m:r>
                    <m:r>
                      <a:rPr lang="en-US" sz="3400" i="1" dirty="0" smtClean="0">
                        <a:latin typeface="Cambria Math" charset="0"/>
                      </a:rPr>
                      <m:t>∀</m:t>
                    </m:r>
                    <m:r>
                      <a:rPr lang="en-US" sz="3400" i="1" dirty="0" smtClean="0">
                        <a:latin typeface="Cambria Math" charset="0"/>
                      </a:rPr>
                      <m:t>𝑖</m:t>
                    </m:r>
                    <m:r>
                      <a:rPr lang="en-US" sz="3400" i="1" dirty="0" smtClean="0">
                        <a:latin typeface="Cambria Math" charset="0"/>
                      </a:rPr>
                      <m:t>=1,…,</m:t>
                    </m:r>
                    <m:d>
                      <m:d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400" i="1" dirty="0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400" i="1" dirty="0" smtClean="0">
                    <a:latin typeface="Cambria Math" charset="0"/>
                  </a:rPr>
                  <a:t/>
                </a:r>
                <a:br>
                  <a:rPr lang="en-US" sz="34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(…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)…))=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239" t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Algebraic Rewriting: Unary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Key binary operator in RA: join (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dirty="0" smtClean="0"/>
                  <a:t>)</a:t>
                </a:r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Commutativity of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latin typeface="Cambria Math" charset="0"/>
                  </a:rPr>
                  <a:t/>
                </a:r>
                <a:br>
                  <a:rPr lang="en-US" sz="38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Associativity of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latin typeface="Cambria Math" charset="0"/>
                  </a:rPr>
                  <a:t/>
                </a:r>
                <a:br>
                  <a:rPr lang="en-US" sz="38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)⋈</m:t>
                    </m:r>
                    <m:r>
                      <a:rPr lang="en-US" sz="3800" i="1" dirty="0" smtClean="0">
                        <a:latin typeface="Cambria Math" charset="0"/>
                      </a:rPr>
                      <m:t>𝑇</m:t>
                    </m:r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⋈(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𝑇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Other binary operators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400" dirty="0" smtClean="0"/>
                  <a:t>Cartesian product and set operators</a:t>
                </a:r>
                <a:endParaRPr lang="en-US" sz="34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616" t="-1718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Binary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98655" y="5218042"/>
            <a:ext cx="29882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Which ones satisfy the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above properties?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Commuting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> </a:t>
                </a:r>
                <a:r>
                  <a:rPr lang="en-US" sz="3800" dirty="0"/>
                  <a:t>and </a:t>
                </a:r>
                <a:r>
                  <a:rPr lang="en-US" sz="3800" dirty="0" smtClean="0"/>
                  <a:t>𝜋, </a:t>
                </a:r>
                <a:r>
                  <a:rPr lang="en-US" sz="3800" i="1" dirty="0" smtClean="0"/>
                  <a:t>if </a:t>
                </a:r>
                <a:r>
                  <a:rPr lang="en-US" sz="3800" i="1" dirty="0"/>
                  <a:t>they are on </a:t>
                </a:r>
                <a:r>
                  <a:rPr lang="en-US" sz="3800" i="1" dirty="0" smtClean="0"/>
                  <a:t>the same </a:t>
                </a:r>
                <a:r>
                  <a:rPr lang="en-US" sz="3800" i="1" dirty="0"/>
                  <a:t>set </a:t>
                </a:r>
                <a:r>
                  <a:rPr lang="en-US" sz="3800" i="1" dirty="0" smtClean="0"/>
                  <a:t>A of attributes</a:t>
                </a:r>
                <a:br>
                  <a:rPr lang="en-US" sz="3800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8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Combining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> </a:t>
                </a:r>
                <a:r>
                  <a:rPr lang="en-US" sz="3800" dirty="0"/>
                  <a:t>and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× </m:t>
                    </m:r>
                  </m:oMath>
                </a14:m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×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⋈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“Pushing the </a:t>
                </a:r>
                <a:r>
                  <a:rPr lang="en-US" sz="3800" dirty="0" smtClean="0"/>
                  <a:t>selection”</a:t>
                </a:r>
                <a:endParaRPr lang="en-US" sz="38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)⋈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r>
                  <a:rPr lang="en-US" sz="4000" i="1" dirty="0" smtClean="0">
                    <a:solidFill>
                      <a:schemeClr val="tx1"/>
                    </a:solidFill>
                    <a:latin typeface="Cambria Math"/>
                    <a:cs typeface="Arial" pitchFamily="34" charset="0"/>
                  </a:rPr>
                  <a:t/>
                </a:r>
                <a:br>
                  <a:rPr lang="en-US" sz="4000" i="1" dirty="0" smtClean="0">
                    <a:solidFill>
                      <a:schemeClr val="tx1"/>
                    </a:solidFill>
                    <a:latin typeface="Cambria Math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×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  <m:r>
                      <a:rPr lang="en-US" sz="3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Commuting 𝜋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en-US" sz="3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solidFill>
                      <a:schemeClr val="tx1"/>
                    </a:solidFill>
                    <a:latin typeface="Cambria Math" charset="0"/>
                  </a:rPr>
                  <a:t/>
                </a:r>
                <a:br>
                  <a:rPr lang="en-US" sz="3800" i="1" dirty="0" smtClean="0">
                    <a:solidFill>
                      <a:schemeClr val="tx1"/>
                    </a:solidFill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×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800" b="0" i="1" dirty="0" smtClean="0"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latin typeface="Cambria Math" charset="0"/>
                      </a:rPr>
                      <m:t>×</m:t>
                    </m:r>
                    <m:r>
                      <a:rPr lang="en-US" sz="3800" b="0" i="1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 smtClean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>
                            <a:latin typeface="Cambria Math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800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800" b="0" i="1" dirty="0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en-US" sz="3800" i="1" dirty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>
                            <a:latin typeface="Cambria Math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⋈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𝐵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3800" i="1" dirty="0">
                        <a:latin typeface="Cambria Math" charset="0"/>
                      </a:rPr>
                      <m:t>(</m:t>
                    </m:r>
                    <m:r>
                      <a:rPr lang="en-US" sz="3800" i="1" dirty="0">
                        <a:latin typeface="Cambria Math" charset="0"/>
                      </a:rPr>
                      <m:t>𝑆</m:t>
                    </m:r>
                    <m:r>
                      <a:rPr lang="en-US" sz="38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𝐵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024" t="-2822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Cross-operator </a:t>
            </a:r>
            <a:r>
              <a:rPr lang="en-US" sz="4800" dirty="0" smtClean="0"/>
              <a:t>Algebraic Rewriting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30989" y="1994271"/>
            <a:ext cx="3750913" cy="2527309"/>
            <a:chOff x="7470792" y="3667144"/>
            <a:chExt cx="2891692" cy="1312724"/>
          </a:xfrm>
        </p:grpSpPr>
        <p:sp>
          <p:nvSpPr>
            <p:cNvPr id="8" name="Oval 7"/>
            <p:cNvSpPr/>
            <p:nvPr/>
          </p:nvSpPr>
          <p:spPr>
            <a:xfrm>
              <a:off x="8339707" y="3667144"/>
              <a:ext cx="1324303" cy="1729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39707" y="4187243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9001858" y="3910092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470792" y="4811685"/>
              <a:ext cx="1467348" cy="1681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R(A,B)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195576" y="4816454"/>
              <a:ext cx="1166908" cy="1634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S(B,C)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066046" y="4424172"/>
              <a:ext cx="712984" cy="346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976361" y="1944131"/>
            <a:ext cx="3677569" cy="2577450"/>
            <a:chOff x="6892279" y="2499046"/>
            <a:chExt cx="3677569" cy="2577450"/>
          </a:xfrm>
        </p:grpSpPr>
        <p:sp>
          <p:nvSpPr>
            <p:cNvPr id="25" name="Oval 24"/>
            <p:cNvSpPr/>
            <p:nvPr/>
          </p:nvSpPr>
          <p:spPr>
            <a:xfrm>
              <a:off x="7843954" y="2499046"/>
              <a:ext cx="1717799" cy="4381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92279" y="4752702"/>
              <a:ext cx="1903347" cy="3237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R(A,B)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8954130" y="4761885"/>
              <a:ext cx="1513636" cy="31461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S(B,C)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7848171" y="2955191"/>
              <a:ext cx="772031" cy="668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786113" y="2955191"/>
              <a:ext cx="924836" cy="668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985054" y="3641283"/>
              <a:ext cx="1717799" cy="333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843953" y="4082903"/>
              <a:ext cx="4217" cy="515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852049" y="3642711"/>
              <a:ext cx="1717799" cy="333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710948" y="4084331"/>
              <a:ext cx="4217" cy="515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4949197" y="2980609"/>
            <a:ext cx="2234965" cy="906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4641" y="5114337"/>
            <a:ext cx="4224588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Why might we prefer this plan?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/>
              <a:t>Basic commutators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Push </a:t>
            </a:r>
            <a:r>
              <a:rPr lang="en-US" sz="3400" i="1" dirty="0"/>
              <a:t>projection </a:t>
            </a:r>
            <a:r>
              <a:rPr lang="en-US" sz="3400" dirty="0" smtClean="0"/>
              <a:t>through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Selection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Join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Push </a:t>
            </a:r>
            <a:r>
              <a:rPr lang="en-US" sz="3400" i="1" dirty="0"/>
              <a:t>selection </a:t>
            </a:r>
            <a:r>
              <a:rPr lang="en-US" sz="3400" dirty="0" smtClean="0"/>
              <a:t>through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Selection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Projection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Join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Re-ordered joins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3799" y="3572124"/>
            <a:ext cx="3461715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NOT an exhaustive set of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rewriting rules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9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mr-IN" sz="3800" dirty="0" smtClean="0">
                    <a:solidFill>
                      <a:schemeClr val="tx1"/>
                    </a:solidFill>
                  </a:rPr>
                  <a:t>Which</a:t>
                </a:r>
                <a:r>
                  <a:rPr lang="mr-IN" sz="3800" dirty="0">
                    <a:solidFill>
                      <a:schemeClr val="tx1"/>
                    </a:solidFill>
                  </a:rPr>
                  <a:t> of 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following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does hold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?</a:t>
                </a:r>
                <a:endParaRPr lang="en-US" sz="38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×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𝑅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mr-IN" sz="3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400" i="1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sz="34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𝐶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=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∪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𝐵</m:t>
                    </m:r>
                  </m:oMath>
                </a14:m>
                <a:endParaRPr lang="mr-IN" sz="34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)∩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)∪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∧ 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)⋈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400" dirty="0"/>
                  <a:t>,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𝑅</m:t>
                    </m:r>
                  </m:oMath>
                </a14:m>
                <a:r>
                  <a:rPr lang="en-US" sz="3400" dirty="0">
                    <a:latin typeface="Arial" pitchFamily="34" charset="0"/>
                    <a:ea typeface=""/>
                    <a:cs typeface="Arial" pitchFamily="34" charset="0"/>
                  </a:rPr>
                  <a:t> </a:t>
                </a:r>
                <a:r>
                  <a:rPr lang="en-US" sz="3400" dirty="0"/>
                  <a:t>and</a:t>
                </a:r>
                <a:r>
                  <a:rPr lang="en-US" sz="3400" dirty="0">
                    <a:latin typeface="Arial" pitchFamily="34" charset="0"/>
                    <a:ea typeface="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𝐵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𝑆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616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3"/>
                <a:ext cx="11313224" cy="341381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800" dirty="0"/>
                  <a:t>Given a (rewritten) LQP, pick </a:t>
                </a:r>
                <a:r>
                  <a:rPr lang="en-US" sz="3800" dirty="0" smtClean="0"/>
                  <a:t>a physical implementation </a:t>
                </a:r>
                <a:r>
                  <a:rPr lang="en-US" sz="3800" dirty="0"/>
                  <a:t>for each </a:t>
                </a:r>
                <a:r>
                  <a:rPr lang="en-US" sz="3800" dirty="0" smtClean="0"/>
                  <a:t>logical operation</a:t>
                </a:r>
                <a:endParaRPr lang="en-US" sz="3800" dirty="0"/>
              </a:p>
              <a:p>
                <a:pPr>
                  <a:lnSpc>
                    <a:spcPct val="100000"/>
                  </a:lnSpc>
                </a:pPr>
                <a:r>
                  <a:rPr lang="en-US" sz="3800" dirty="0"/>
                  <a:t>Recall various RA </a:t>
                </a:r>
                <a:r>
                  <a:rPr lang="en-US" sz="3800" dirty="0" smtClean="0"/>
                  <a:t>operation implementations and their costs</a:t>
                </a:r>
                <a:endParaRPr lang="en-US" sz="3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3400" dirty="0" smtClean="0"/>
                  <a:t>𝜎: f</a:t>
                </a:r>
                <a:r>
                  <a:rPr lang="en-US" sz="3000" dirty="0" smtClean="0"/>
                  <a:t>ile </a:t>
                </a:r>
                <a:r>
                  <a:rPr lang="en-US" sz="3000" dirty="0"/>
                  <a:t>scan vs. </a:t>
                </a:r>
                <a:r>
                  <a:rPr lang="en-US" sz="3000" dirty="0" smtClean="0"/>
                  <a:t>indexed </a:t>
                </a:r>
                <a:r>
                  <a:rPr lang="en-US" sz="3000" dirty="0"/>
                  <a:t>(</a:t>
                </a:r>
                <a:r>
                  <a:rPr lang="en-US" sz="3000" dirty="0" err="1" smtClean="0"/>
                  <a:t>B+tree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vs. </a:t>
                </a:r>
                <a:r>
                  <a:rPr lang="en-US" sz="3000" dirty="0" smtClean="0"/>
                  <a:t>hash</a:t>
                </a:r>
                <a:r>
                  <a:rPr lang="en-US" sz="30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400" dirty="0" smtClean="0"/>
                  <a:t>𝜋: h</a:t>
                </a:r>
                <a:r>
                  <a:rPr lang="en-US" sz="3000" dirty="0" smtClean="0"/>
                  <a:t>ashing-based </a:t>
                </a:r>
                <a:r>
                  <a:rPr lang="en-US" sz="3000" dirty="0"/>
                  <a:t>vs. sorting-based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400" dirty="0" smtClean="0"/>
                  <a:t>: </a:t>
                </a:r>
                <a:r>
                  <a:rPr lang="en-US" sz="3000" dirty="0" smtClean="0"/>
                  <a:t>BNLJ vs. INLJ vs. SMJ vs. HJ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800" dirty="0" smtClean="0"/>
                  <a:t>Example:</a:t>
                </a: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3"/>
                <a:ext cx="11313224" cy="3413816"/>
              </a:xfrm>
              <a:blipFill rotWithShape="0">
                <a:blip r:embed="rId3"/>
                <a:stretch>
                  <a:fillRect l="-1239" t="-5000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Choose Physical Operation Implementation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433204" y="4447816"/>
                <a:ext cx="2990819" cy="6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𝑅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⋈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04" y="4447816"/>
                <a:ext cx="2990819" cy="6309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98757" y="5463384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2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2152" y="5468958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2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9785" y="5463384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4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403971" y="5075971"/>
            <a:ext cx="173593" cy="39298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741757" y="5028860"/>
            <a:ext cx="129847" cy="43452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2670576" y="4993375"/>
            <a:ext cx="1004803" cy="47000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13402" y="5256625"/>
            <a:ext cx="872197" cy="0"/>
          </a:xfrm>
          <a:prstGeom prst="straightConnector1">
            <a:avLst/>
          </a:prstGeom>
          <a:ln w="1270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79160" y="4896456"/>
            <a:ext cx="121058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16 PQPs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93155" y="4830623"/>
            <a:ext cx="2317475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How many with logical rewrites?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3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Are the indexes clustered or </a:t>
            </a:r>
            <a:r>
              <a:rPr lang="en-US" sz="3800" dirty="0" err="1"/>
              <a:t>unclustered</a:t>
            </a:r>
            <a:r>
              <a:rPr lang="en-US" sz="38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Are there multiple matching indexes?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Are index-only access paths possible for some </a:t>
            </a:r>
            <a:r>
              <a:rPr lang="en-US" sz="3800" dirty="0" smtClean="0"/>
              <a:t>operations</a:t>
            </a:r>
            <a:r>
              <a:rPr lang="en-US" sz="38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Are there “interesting </a:t>
            </a:r>
            <a:r>
              <a:rPr lang="en-US" sz="3800" dirty="0" smtClean="0"/>
              <a:t>orders</a:t>
            </a:r>
            <a:r>
              <a:rPr lang="en-US" sz="3800" dirty="0"/>
              <a:t>” among the </a:t>
            </a:r>
            <a:r>
              <a:rPr lang="en-US" sz="3800" dirty="0" smtClean="0"/>
              <a:t>tuples?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Would sorted outputs benefit downstream </a:t>
            </a:r>
            <a:r>
              <a:rPr lang="en-US" sz="3400" dirty="0" smtClean="0"/>
              <a:t>operations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 smtClean="0"/>
              <a:t>Estimated cardinalities </a:t>
            </a:r>
            <a:r>
              <a:rPr lang="en-US" sz="3800" dirty="0"/>
              <a:t>of intermediate </a:t>
            </a:r>
            <a:r>
              <a:rPr lang="en-US" sz="3800" dirty="0" smtClean="0"/>
              <a:t>results?</a:t>
            </a:r>
            <a:endParaRPr lang="en-US" sz="3800" dirty="0"/>
          </a:p>
          <a:p>
            <a:pPr>
              <a:lnSpc>
                <a:spcPct val="100000"/>
              </a:lnSpc>
            </a:pPr>
            <a:r>
              <a:rPr lang="en-US" sz="3800" dirty="0"/>
              <a:t>How best to reorder multi-table joins</a:t>
            </a:r>
            <a:r>
              <a:rPr lang="en-US" sz="380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Hard, open research problem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/>
              <a:t>Choose </a:t>
            </a:r>
            <a:r>
              <a:rPr lang="en-US" sz="4800" dirty="0" smtClean="0"/>
              <a:t>Operation Implementation: Factors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Exponential </a:t>
                </a:r>
                <a:r>
                  <a:rPr lang="en-US" dirty="0"/>
                  <a:t>number of </a:t>
                </a:r>
                <a:r>
                  <a:rPr lang="en-US" dirty="0" smtClean="0"/>
                  <a:t>orderings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Assoc</a:t>
                </a:r>
                <a:r>
                  <a:rPr lang="en-US" dirty="0"/>
                  <a:t>iativit</a:t>
                </a:r>
                <a:r>
                  <a:rPr lang="en-US" dirty="0" smtClean="0"/>
                  <a:t>y of join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mr-IN" sz="2400" i="1" dirty="0">
                        <a:latin typeface="Cambria Math" charset="0"/>
                      </a:rPr>
                      <m:t>𝑅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mr-IN" sz="2400" i="1" dirty="0">
                        <a:latin typeface="Cambria Math" charset="0"/>
                      </a:rPr>
                      <m:t>𝑆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𝑇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Almost </a:t>
                </a:r>
                <a:r>
                  <a:rPr lang="en-US" dirty="0"/>
                  <a:t>all RDBMSs consider only </a:t>
                </a:r>
                <a:r>
                  <a:rPr lang="en-US" dirty="0" smtClean="0"/>
                  <a:t>left-deep join </a:t>
                </a:r>
                <a:r>
                  <a:rPr lang="en-US" dirty="0"/>
                  <a:t>trees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Enables </a:t>
                </a:r>
                <a:r>
                  <a:rPr lang="en-US" dirty="0"/>
                  <a:t>easy </a:t>
                </a:r>
                <a:r>
                  <a:rPr lang="en-US" i="1" dirty="0" smtClean="0"/>
                  <a:t>pipelining</a:t>
                </a:r>
                <a:endParaRPr lang="en-US" i="1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970" t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Join Orderings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39388" y="2904015"/>
            <a:ext cx="4174653" cy="1572914"/>
            <a:chOff x="439388" y="3135242"/>
            <a:chExt cx="4963423" cy="1572914"/>
          </a:xfrm>
        </p:grpSpPr>
        <p:sp>
          <p:nvSpPr>
            <p:cNvPr id="53" name="Oval 52"/>
            <p:cNvSpPr/>
            <p:nvPr/>
          </p:nvSpPr>
          <p:spPr>
            <a:xfrm>
              <a:off x="1516785" y="3790986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39388" y="4480169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164172" y="448493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1311554" y="4092656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74765" y="4092657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588515" y="3786217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511119" y="4475400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235903" y="4480169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383285" y="4087887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46496" y="4087888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2597786" y="3135242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2289469" y="3448930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52085" y="3436912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719516" y="4591170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Bushy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tree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4416799" y="2311229"/>
            <a:ext cx="3738514" cy="2165700"/>
            <a:chOff x="3795552" y="2311229"/>
            <a:chExt cx="4879408" cy="2165700"/>
          </a:xfrm>
        </p:grpSpPr>
        <p:sp>
          <p:nvSpPr>
            <p:cNvPr id="69" name="Oval 68"/>
            <p:cNvSpPr/>
            <p:nvPr/>
          </p:nvSpPr>
          <p:spPr>
            <a:xfrm>
              <a:off x="4872949" y="355975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795552" y="4248942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520336" y="425371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>
              <a:off x="4667718" y="3861429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430929" y="3861430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860665" y="231122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85724" y="362411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508052" y="300518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6655434" y="2612899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418645" y="2612900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953950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5645633" y="3217703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608249" y="3205685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7863302" y="2311229"/>
            <a:ext cx="3741435" cy="2279941"/>
            <a:chOff x="7489050" y="2297131"/>
            <a:chExt cx="4830354" cy="2175029"/>
          </a:xfrm>
        </p:grpSpPr>
        <p:sp>
          <p:nvSpPr>
            <p:cNvPr id="83" name="Oval 82"/>
            <p:cNvSpPr/>
            <p:nvPr/>
          </p:nvSpPr>
          <p:spPr>
            <a:xfrm>
              <a:off x="8566447" y="2297131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489050" y="2986314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622608" y="360382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8361216" y="259880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9124427" y="2598802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0505109" y="3554990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427712" y="4244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1152496" y="4248942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10299878" y="3856660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1063089" y="3856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9514379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9206062" y="3217703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168678" y="3205685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5490729" y="4585670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Left-deep </a:t>
            </a:r>
            <a:r>
              <a:rPr lang="en-US" sz="28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tree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335623" y="4591170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Right-deep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Query Optimization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Disaster-prevention mode!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Intermediate results</a:t>
            </a:r>
          </a:p>
          <a:p>
            <a:pPr lvl="1"/>
            <a:r>
              <a:rPr lang="en-US" sz="3400" dirty="0" smtClean="0"/>
              <a:t>Materialized</a:t>
            </a:r>
          </a:p>
          <a:p>
            <a:pPr lvl="2"/>
            <a:r>
              <a:rPr lang="en-US" sz="3000" dirty="0" smtClean="0"/>
              <a:t>Stored in a temporary relation</a:t>
            </a:r>
          </a:p>
          <a:p>
            <a:pPr lvl="2"/>
            <a:r>
              <a:rPr lang="en-US" sz="3000" dirty="0" smtClean="0"/>
              <a:t>When the execution of the corresponding operation is finished, pass the temp table to the next operation</a:t>
            </a:r>
          </a:p>
          <a:p>
            <a:pPr lvl="1"/>
            <a:r>
              <a:rPr lang="en-US" sz="3400" dirty="0" smtClean="0"/>
              <a:t>Pipelined</a:t>
            </a:r>
          </a:p>
          <a:p>
            <a:pPr lvl="2"/>
            <a:r>
              <a:rPr lang="en-US" sz="3000" dirty="0" smtClean="0"/>
              <a:t>Pass the intermediate results on-the-fly (as they are generated by the upstream operation)</a:t>
            </a:r>
          </a:p>
          <a:p>
            <a:pPr lvl="2"/>
            <a:r>
              <a:rPr lang="en-US" sz="3000" dirty="0" smtClean="0"/>
              <a:t>Benefits</a:t>
            </a:r>
          </a:p>
          <a:p>
            <a:pPr lvl="3"/>
            <a:r>
              <a:rPr lang="en-US" sz="2800" dirty="0" smtClean="0"/>
              <a:t>Display the outputs to the user incrementally</a:t>
            </a:r>
          </a:p>
          <a:p>
            <a:pPr lvl="3"/>
            <a:r>
              <a:rPr lang="en-US" sz="2800" dirty="0" smtClean="0"/>
              <a:t>Parallelize execution on multi-core CPUs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Materialization </a:t>
            </a:r>
            <a:r>
              <a:rPr lang="en-US" sz="4800" dirty="0"/>
              <a:t>vs. </a:t>
            </a:r>
            <a:r>
              <a:rPr lang="en-US" sz="4800" dirty="0" smtClean="0"/>
              <a:t>Pipelining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Blocking Operations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09563" y="2291256"/>
            <a:ext cx="5081334" cy="3303934"/>
            <a:chOff x="8946980" y="1677782"/>
            <a:chExt cx="2980445" cy="44588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46980" y="4787596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0519" y="4776282"/>
              <a:ext cx="1916906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 Scan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(Index Leaf Nodes)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946980" y="5720691"/>
              <a:ext cx="122162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504661" y="5705394"/>
              <a:ext cx="102205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4089" y="3103921"/>
            <a:ext cx="1460284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join results can be pipelined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projection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42401" y="2291256"/>
            <a:ext cx="3922721" cy="3303934"/>
            <a:chOff x="9109895" y="1677782"/>
            <a:chExt cx="2300863" cy="445887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976797" y="5205260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8" idx="0"/>
            </p:cNvCxnSpPr>
            <p:nvPr/>
          </p:nvCxnSpPr>
          <p:spPr>
            <a:xfrm flipH="1">
              <a:off x="9528804" y="4066944"/>
              <a:ext cx="438473" cy="720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9" idx="0"/>
            </p:cNvCxnSpPr>
            <p:nvPr/>
          </p:nvCxnSpPr>
          <p:spPr>
            <a:xfrm>
              <a:off x="10484861" y="4054607"/>
              <a:ext cx="491936" cy="721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660332" y="3621488"/>
              <a:ext cx="1163108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Sort-merge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09895" y="4787594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42836" y="4776282"/>
              <a:ext cx="867922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109896" y="5720691"/>
              <a:ext cx="895790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01881" y="5705394"/>
              <a:ext cx="74983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72266" y="3513615"/>
            <a:ext cx="2506242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Sorting results have to be materialized and cannot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pipelined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Enables </a:t>
            </a:r>
            <a:r>
              <a:rPr lang="en-US" sz="4000" dirty="0"/>
              <a:t>us to abstract away individual </a:t>
            </a:r>
            <a:r>
              <a:rPr lang="en-US" sz="4000" dirty="0" smtClean="0"/>
              <a:t>physical operation implementation details</a:t>
            </a:r>
          </a:p>
          <a:p>
            <a:pPr lvl="1"/>
            <a:r>
              <a:rPr lang="en-US" sz="3600" dirty="0"/>
              <a:t>Makes pipelining </a:t>
            </a:r>
            <a:r>
              <a:rPr lang="en-US" sz="3600" dirty="0" smtClean="0"/>
              <a:t>easier</a:t>
            </a:r>
            <a:endParaRPr lang="en-US" sz="3600" dirty="0"/>
          </a:p>
          <a:p>
            <a:r>
              <a:rPr lang="en-US" sz="4000" dirty="0" smtClean="0"/>
              <a:t>Each physical operation should support three functions</a:t>
            </a:r>
            <a:endParaRPr lang="en-US" sz="4000" dirty="0"/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Open()</a:t>
            </a:r>
            <a:r>
              <a:rPr lang="en-US" sz="3600" dirty="0" smtClean="0"/>
              <a:t>: initialize </a:t>
            </a:r>
            <a:r>
              <a:rPr lang="en-US" sz="3600" dirty="0"/>
              <a:t>the </a:t>
            </a:r>
            <a:r>
              <a:rPr lang="en-US" sz="3600" dirty="0" smtClean="0"/>
              <a:t>operation’s </a:t>
            </a:r>
            <a:r>
              <a:rPr lang="en-US" sz="3600" dirty="0"/>
              <a:t>“state”, get </a:t>
            </a:r>
            <a:r>
              <a:rPr lang="en-US" sz="3600" dirty="0" smtClean="0"/>
              <a:t>arguments</a:t>
            </a:r>
            <a:r>
              <a:rPr lang="en-US" sz="3200" dirty="0" smtClean="0"/>
              <a:t>, allocate </a:t>
            </a:r>
            <a:r>
              <a:rPr lang="en-US" sz="3200" dirty="0"/>
              <a:t>input and output buffers </a:t>
            </a:r>
          </a:p>
          <a:p>
            <a:pPr lvl="1"/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GetNext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3600" dirty="0" smtClean="0"/>
              <a:t>: ask </a:t>
            </a:r>
            <a:r>
              <a:rPr lang="en-US" sz="3600" dirty="0"/>
              <a:t>the </a:t>
            </a:r>
            <a:r>
              <a:rPr lang="en-US" sz="3600" dirty="0" smtClean="0"/>
              <a:t>operation </a:t>
            </a:r>
            <a:r>
              <a:rPr lang="en-US" sz="3600" dirty="0"/>
              <a:t>to “deliver” next </a:t>
            </a:r>
            <a:r>
              <a:rPr lang="en-US" sz="3600" dirty="0" smtClean="0"/>
              <a:t>output </a:t>
            </a:r>
            <a:r>
              <a:rPr lang="en-US" sz="3600" dirty="0"/>
              <a:t>tuple; pass it on; if blocking, wait</a:t>
            </a:r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Close()</a:t>
            </a:r>
            <a:r>
              <a:rPr lang="en-US" sz="3600" dirty="0" smtClean="0"/>
              <a:t>: clear operation’s </a:t>
            </a:r>
            <a:r>
              <a:rPr lang="en-US" sz="3600" dirty="0"/>
              <a:t>state, free up space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Iterator Interface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Do not know the exact cost of PQPs (why?)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For </a:t>
            </a:r>
            <a:r>
              <a:rPr lang="en-US" sz="4000" dirty="0"/>
              <a:t>each PQP considered by the </a:t>
            </a:r>
            <a:r>
              <a:rPr lang="en-US" sz="4000" dirty="0" smtClean="0"/>
              <a:t>plan generator, </a:t>
            </a:r>
            <a:r>
              <a:rPr lang="en-US" sz="4000" dirty="0"/>
              <a:t>the </a:t>
            </a:r>
            <a:r>
              <a:rPr lang="en-US" sz="4000" dirty="0" smtClean="0"/>
              <a:t>plan cost estimator </a:t>
            </a:r>
            <a:r>
              <a:rPr lang="en-US" sz="4000" dirty="0"/>
              <a:t>computes </a:t>
            </a:r>
            <a:r>
              <a:rPr lang="en-US" sz="4000" dirty="0" smtClean="0"/>
              <a:t>estimated cost </a:t>
            </a:r>
            <a:r>
              <a:rPr lang="en-US" sz="4000" dirty="0"/>
              <a:t>of the PQP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Weighted </a:t>
            </a:r>
            <a:r>
              <a:rPr lang="en-US" sz="3600" dirty="0"/>
              <a:t>sum of </a:t>
            </a:r>
            <a:r>
              <a:rPr lang="en-US" sz="3600" dirty="0" smtClean="0"/>
              <a:t>plan operations’ I/O costs </a:t>
            </a:r>
            <a:r>
              <a:rPr lang="en-US" sz="3600" dirty="0"/>
              <a:t>and CPU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Distributed </a:t>
            </a:r>
            <a:r>
              <a:rPr lang="en-US" sz="3200" dirty="0"/>
              <a:t>RDBMSs also include </a:t>
            </a:r>
            <a:r>
              <a:rPr lang="en-US" sz="3200" dirty="0" smtClean="0"/>
              <a:t>network cost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Challenge: Given a PQP, compute overall cost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Pipelining </a:t>
            </a:r>
            <a:r>
              <a:rPr lang="en-US" sz="3600" dirty="0"/>
              <a:t>vs. blocking ops; cannot simply add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Hard to estimate cardinality </a:t>
            </a:r>
            <a:r>
              <a:rPr lang="en-US" sz="3600" dirty="0"/>
              <a:t>of intermediate </a:t>
            </a:r>
            <a:r>
              <a:rPr lang="en-US" sz="3600" dirty="0" smtClean="0"/>
              <a:t>relations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81605" y="4695302"/>
            <a:ext cx="171705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Remember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we ignored OUTPUT cost!?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Estimating the cost of a query plan </a:t>
            </a:r>
            <a:r>
              <a:rPr lang="en-US" sz="4000" dirty="0" smtClean="0"/>
              <a:t>involves</a:t>
            </a:r>
            <a:endParaRPr lang="en-US" sz="4000" dirty="0"/>
          </a:p>
          <a:p>
            <a:pPr lvl="1"/>
            <a:r>
              <a:rPr lang="en-US" sz="3600" dirty="0" smtClean="0"/>
              <a:t>Estimating </a:t>
            </a:r>
            <a:r>
              <a:rPr lang="en-US" sz="3600" dirty="0"/>
              <a:t>the cost of each operation in the </a:t>
            </a:r>
            <a:r>
              <a:rPr lang="en-US" sz="3600" dirty="0" smtClean="0"/>
              <a:t>plan, which depends </a:t>
            </a:r>
            <a:r>
              <a:rPr lang="en-US" sz="3600" dirty="0"/>
              <a:t>on </a:t>
            </a:r>
            <a:endParaRPr lang="en-US" sz="3600" dirty="0" smtClean="0"/>
          </a:p>
          <a:p>
            <a:pPr lvl="2"/>
            <a:r>
              <a:rPr lang="en-US" sz="3200" dirty="0" smtClean="0"/>
              <a:t>Input </a:t>
            </a:r>
            <a:r>
              <a:rPr lang="en-US" sz="3200" dirty="0"/>
              <a:t>cardinalities</a:t>
            </a:r>
          </a:p>
          <a:p>
            <a:pPr lvl="2"/>
            <a:r>
              <a:rPr lang="en-US" sz="3200" dirty="0" smtClean="0"/>
              <a:t>Algorithm </a:t>
            </a:r>
            <a:r>
              <a:rPr lang="en-US" sz="3200" dirty="0"/>
              <a:t>cost </a:t>
            </a:r>
            <a:r>
              <a:rPr lang="en-US" sz="3200" dirty="0" smtClean="0"/>
              <a:t>(known)</a:t>
            </a:r>
            <a:endParaRPr lang="en-US" sz="3200" dirty="0"/>
          </a:p>
          <a:p>
            <a:pPr lvl="1"/>
            <a:r>
              <a:rPr lang="en-US" sz="3600" dirty="0" smtClean="0"/>
              <a:t>Estimating </a:t>
            </a:r>
            <a:r>
              <a:rPr lang="en-US" sz="3600" dirty="0"/>
              <a:t>the </a:t>
            </a:r>
            <a:r>
              <a:rPr lang="en-US" sz="3600" dirty="0" smtClean="0"/>
              <a:t>cardinalities of </a:t>
            </a:r>
            <a:r>
              <a:rPr lang="en-US" sz="3600" dirty="0"/>
              <a:t>intermediate results</a:t>
            </a:r>
          </a:p>
          <a:p>
            <a:pPr lvl="2"/>
            <a:r>
              <a:rPr lang="en-US" sz="3200" dirty="0"/>
              <a:t>N</a:t>
            </a:r>
            <a:r>
              <a:rPr lang="en-US" sz="3200" dirty="0" smtClean="0"/>
              <a:t>eed </a:t>
            </a:r>
            <a:r>
              <a:rPr lang="en-US" sz="3200" dirty="0"/>
              <a:t>statistics about input </a:t>
            </a:r>
            <a:r>
              <a:rPr lang="en-US" sz="3200" dirty="0" smtClean="0"/>
              <a:t>relations</a:t>
            </a:r>
          </a:p>
          <a:p>
            <a:pPr lvl="3"/>
            <a:r>
              <a:rPr lang="en-US" sz="3000" dirty="0" smtClean="0"/>
              <a:t>Tracked in </a:t>
            </a:r>
            <a:r>
              <a:rPr lang="en-US" sz="3000" i="1" dirty="0" smtClean="0"/>
              <a:t>system catalog</a:t>
            </a:r>
            <a:endParaRPr lang="en-US" sz="3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92" y="3452605"/>
            <a:ext cx="577920" cy="43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5" y="3723331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Set of pre-defined relations for metadata about DB (schema)</a:t>
            </a:r>
          </a:p>
          <a:p>
            <a:r>
              <a:rPr lang="en-US" sz="4000" dirty="0"/>
              <a:t>For each r</a:t>
            </a:r>
            <a:r>
              <a:rPr lang="en-US" sz="4000" dirty="0"/>
              <a:t>elation</a:t>
            </a:r>
            <a:endParaRPr lang="en-US" sz="4000" dirty="0"/>
          </a:p>
          <a:p>
            <a:pPr lvl="1"/>
            <a:r>
              <a:rPr lang="en-US" sz="3800" dirty="0"/>
              <a:t>Relation </a:t>
            </a:r>
            <a:r>
              <a:rPr lang="en-US" sz="3800" dirty="0"/>
              <a:t>name, </a:t>
            </a:r>
            <a:endParaRPr lang="en-US" sz="3800" dirty="0" smtClean="0"/>
          </a:p>
          <a:p>
            <a:pPr lvl="1"/>
            <a:r>
              <a:rPr lang="en-US" sz="3800" dirty="0"/>
              <a:t>F</a:t>
            </a:r>
            <a:r>
              <a:rPr lang="en-US" sz="3800" dirty="0" smtClean="0"/>
              <a:t>ile name and structure </a:t>
            </a:r>
            <a:r>
              <a:rPr lang="en-US" sz="3800" dirty="0"/>
              <a:t>(heap </a:t>
            </a:r>
            <a:r>
              <a:rPr lang="en-US" sz="3800" dirty="0" smtClean="0"/>
              <a:t>file, clustered </a:t>
            </a:r>
            <a:r>
              <a:rPr lang="en-US" sz="3800" dirty="0" err="1" smtClean="0"/>
              <a:t>B+tree</a:t>
            </a:r>
            <a:r>
              <a:rPr lang="en-US" sz="3800" dirty="0"/>
              <a:t>, etc.)</a:t>
            </a:r>
          </a:p>
          <a:p>
            <a:pPr lvl="1"/>
            <a:r>
              <a:rPr lang="en-US" sz="3800" dirty="0"/>
              <a:t>Attribute </a:t>
            </a:r>
            <a:r>
              <a:rPr lang="en-US" sz="3800" dirty="0"/>
              <a:t>names and </a:t>
            </a:r>
            <a:r>
              <a:rPr lang="en-US" sz="3800" dirty="0" smtClean="0"/>
              <a:t>types</a:t>
            </a:r>
          </a:p>
          <a:p>
            <a:pPr lvl="1"/>
            <a:r>
              <a:rPr lang="en-US" sz="3800" dirty="0" smtClean="0"/>
              <a:t>Integrity constraints</a:t>
            </a:r>
          </a:p>
          <a:p>
            <a:pPr lvl="1"/>
            <a:r>
              <a:rPr lang="en-US" sz="3800" dirty="0" smtClean="0"/>
              <a:t>Indexes</a:t>
            </a:r>
            <a:endParaRPr lang="en-US" sz="3800" dirty="0"/>
          </a:p>
          <a:p>
            <a:r>
              <a:rPr lang="en-US" sz="4000" dirty="0"/>
              <a:t>For each i</a:t>
            </a:r>
            <a:r>
              <a:rPr lang="en-US" sz="4000" dirty="0"/>
              <a:t>ndex</a:t>
            </a:r>
            <a:endParaRPr lang="en-US" sz="4000" dirty="0"/>
          </a:p>
          <a:p>
            <a:pPr lvl="1"/>
            <a:r>
              <a:rPr lang="en-US" sz="3800" dirty="0"/>
              <a:t>Index </a:t>
            </a:r>
            <a:r>
              <a:rPr lang="en-US" sz="3800" dirty="0"/>
              <a:t>name, </a:t>
            </a:r>
            <a:r>
              <a:rPr lang="en-US" sz="3800" dirty="0" smtClean="0"/>
              <a:t>structure </a:t>
            </a:r>
            <a:r>
              <a:rPr lang="en-US" sz="3800" dirty="0"/>
              <a:t>(</a:t>
            </a:r>
            <a:r>
              <a:rPr lang="en-US" sz="3800" dirty="0" err="1" smtClean="0"/>
              <a:t>B+tree</a:t>
            </a:r>
            <a:r>
              <a:rPr lang="en-US" sz="3800" dirty="0" smtClean="0"/>
              <a:t>, hash</a:t>
            </a:r>
            <a:r>
              <a:rPr lang="en-US" sz="3800" dirty="0"/>
              <a:t>, etc</a:t>
            </a:r>
            <a:r>
              <a:rPr lang="en-US" sz="3800" dirty="0" smtClean="0"/>
              <a:t>.), search key</a:t>
            </a:r>
            <a:endParaRPr lang="en-US" sz="3800" dirty="0"/>
          </a:p>
          <a:p>
            <a:r>
              <a:rPr lang="en-US" sz="4000" dirty="0"/>
              <a:t>For each v</a:t>
            </a:r>
            <a:r>
              <a:rPr lang="en-US" sz="4000" dirty="0"/>
              <a:t>iew</a:t>
            </a:r>
            <a:endParaRPr lang="en-US" sz="4000" dirty="0"/>
          </a:p>
          <a:p>
            <a:pPr lvl="1"/>
            <a:r>
              <a:rPr lang="en-US" sz="3800" dirty="0"/>
              <a:t>View </a:t>
            </a:r>
            <a:r>
              <a:rPr lang="en-US" sz="3800" dirty="0" smtClean="0"/>
              <a:t>name</a:t>
            </a:r>
          </a:p>
          <a:p>
            <a:pPr lvl="1"/>
            <a:r>
              <a:rPr lang="en-US" sz="3800" dirty="0" smtClean="0"/>
              <a:t>View </a:t>
            </a:r>
            <a:r>
              <a:rPr lang="en-US" sz="3800" dirty="0"/>
              <a:t>definition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SQLite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9388" y="2561020"/>
            <a:ext cx="113132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b="1" dirty="0">
                <a:latin typeface="Courier New" charset="0"/>
              </a:rPr>
              <a:t>select * from sqlite_master</a:t>
            </a:r>
            <a:r>
              <a:rPr lang="is-IS" sz="1400" b="1" dirty="0" smtClean="0">
                <a:latin typeface="Courier New" charset="0"/>
              </a:rPr>
              <a:t>;</a:t>
            </a:r>
          </a:p>
          <a:p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type        name        tbl_name    rootpage    </a:t>
            </a:r>
            <a:r>
              <a:rPr lang="is-IS" sz="1400" b="1" dirty="0" smtClean="0">
                <a:latin typeface="Courier New" charset="0"/>
              </a:rPr>
              <a:t>sql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----------  ----------  ----------  ----------  </a:t>
            </a:r>
            <a:r>
              <a:rPr lang="is-IS" sz="1400" b="1" dirty="0" smtClean="0">
                <a:latin typeface="Courier New" charset="0"/>
              </a:rPr>
              <a:t>----------------------------------------------------table </a:t>
            </a:r>
            <a:r>
              <a:rPr lang="is-IS" sz="1400" b="1" dirty="0">
                <a:latin typeface="Courier New" charset="0"/>
              </a:rPr>
              <a:t>      User        User        2           CREATE TABLE User ( UID CHAR(20), Name CHAR(50), </a:t>
            </a:r>
            <a:r>
              <a:rPr lang="is-IS" sz="1400" b="1" dirty="0" smtClean="0">
                <a:latin typeface="Courier New" charset="0"/>
              </a:rPr>
              <a:t>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User        3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Event       Event       4           CREATE TABLE Event ( EID CHAR(20), Name CHAR(50</a:t>
            </a:r>
            <a:r>
              <a:rPr lang="is-IS" sz="1400" b="1" dirty="0" smtClean="0">
                <a:latin typeface="Courier New" charset="0"/>
              </a:rPr>
              <a:t>),...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Event       5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Participat  Participat  6           CREATE TABLE ParticipateIn ( EID CHAR(20), UID </a:t>
            </a:r>
            <a:r>
              <a:rPr lang="is-IS" sz="1400" b="1" dirty="0" smtClean="0">
                <a:latin typeface="Courier New" charset="0"/>
              </a:rPr>
              <a:t>CH...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Participat  7                                                        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128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RDBMS periodically collects stats about </a:t>
            </a:r>
            <a:r>
              <a:rPr lang="en-US" sz="4000" dirty="0" smtClean="0"/>
              <a:t>the data</a:t>
            </a:r>
          </a:p>
          <a:p>
            <a:pPr lvl="1"/>
            <a:r>
              <a:rPr lang="en-US" sz="3600" dirty="0" smtClean="0"/>
              <a:t>Can be slightly out-of-date</a:t>
            </a:r>
            <a:endParaRPr lang="en-US" sz="3600" dirty="0"/>
          </a:p>
          <a:p>
            <a:r>
              <a:rPr lang="en-US" sz="4000" dirty="0"/>
              <a:t>For each </a:t>
            </a:r>
            <a:r>
              <a:rPr lang="en-US" sz="4000" dirty="0" smtClean="0"/>
              <a:t>table R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tuples, </a:t>
            </a:r>
            <a:r>
              <a:rPr lang="en-US" sz="3600" dirty="0" err="1" smtClean="0"/>
              <a:t>NTuples</a:t>
            </a:r>
            <a:r>
              <a:rPr lang="en-US" sz="3600" dirty="0" smtClean="0"/>
              <a:t>(R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pages, </a:t>
            </a:r>
            <a:r>
              <a:rPr lang="en-US" sz="3600" dirty="0" err="1" smtClean="0"/>
              <a:t>NPages</a:t>
            </a:r>
            <a:r>
              <a:rPr lang="en-US" sz="3600" dirty="0" smtClean="0"/>
              <a:t>(R</a:t>
            </a:r>
            <a:r>
              <a:rPr lang="en-US" sz="3600" dirty="0"/>
              <a:t>), or just N</a:t>
            </a:r>
            <a:r>
              <a:rPr lang="en-US" sz="3600" baseline="-25000" dirty="0"/>
              <a:t>R</a:t>
            </a:r>
          </a:p>
          <a:p>
            <a:r>
              <a:rPr lang="en-US" sz="4000" dirty="0"/>
              <a:t>For each Index </a:t>
            </a:r>
            <a:r>
              <a:rPr lang="en-US" sz="4000" dirty="0" smtClean="0"/>
              <a:t>X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distinct keys </a:t>
            </a:r>
            <a:r>
              <a:rPr lang="en-US" sz="3600" dirty="0" err="1" smtClean="0"/>
              <a:t>IKeys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 </a:t>
            </a:r>
            <a:r>
              <a:rPr lang="en-US" sz="3600" dirty="0" err="1" smtClean="0"/>
              <a:t>IPages</a:t>
            </a:r>
            <a:r>
              <a:rPr lang="en-US" sz="3600" dirty="0" smtClean="0"/>
              <a:t>(X</a:t>
            </a:r>
            <a:r>
              <a:rPr lang="en-US" sz="3600" dirty="0"/>
              <a:t>) (for a B+ </a:t>
            </a:r>
            <a:r>
              <a:rPr lang="en-US" sz="3600" dirty="0" smtClean="0"/>
              <a:t>tree, this </a:t>
            </a:r>
            <a:r>
              <a:rPr lang="en-US" sz="3600" dirty="0"/>
              <a:t>is the number of leaf pages only)</a:t>
            </a:r>
          </a:p>
          <a:p>
            <a:pPr lvl="1"/>
            <a:r>
              <a:rPr lang="en-US" sz="3600" dirty="0" smtClean="0"/>
              <a:t>Height </a:t>
            </a:r>
            <a:r>
              <a:rPr lang="en-US" sz="3600" dirty="0"/>
              <a:t>(for tree indexes) </a:t>
            </a:r>
            <a:r>
              <a:rPr lang="en-US" sz="3600" dirty="0" err="1" smtClean="0"/>
              <a:t>IHeight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Min </a:t>
            </a:r>
            <a:r>
              <a:rPr lang="en-US" sz="3600" dirty="0"/>
              <a:t>and max </a:t>
            </a:r>
            <a:r>
              <a:rPr lang="en-US" sz="3600" dirty="0" smtClean="0"/>
              <a:t>key values </a:t>
            </a:r>
            <a:r>
              <a:rPr lang="en-US" sz="3600" dirty="0"/>
              <a:t>in index </a:t>
            </a:r>
            <a:r>
              <a:rPr lang="en-US" sz="3600" dirty="0" err="1" smtClean="0"/>
              <a:t>ILow</a:t>
            </a:r>
            <a:r>
              <a:rPr lang="en-US" sz="3600" dirty="0" smtClean="0"/>
              <a:t>(X</a:t>
            </a:r>
            <a:r>
              <a:rPr lang="en-US" sz="3600" dirty="0"/>
              <a:t>), </a:t>
            </a:r>
            <a:r>
              <a:rPr lang="en-US" sz="3600" dirty="0" err="1" smtClean="0"/>
              <a:t>IHigh</a:t>
            </a:r>
            <a:r>
              <a:rPr lang="en-US" sz="3600" dirty="0" smtClean="0"/>
              <a:t>(X); i.e. key ranges</a:t>
            </a:r>
          </a:p>
          <a:p>
            <a:r>
              <a:rPr lang="en-US" sz="4000" dirty="0" smtClean="0"/>
              <a:t>More advanced query optimizers</a:t>
            </a:r>
          </a:p>
          <a:p>
            <a:pPr lvl="1"/>
            <a:r>
              <a:rPr lang="en-US" sz="3600" dirty="0" smtClean="0"/>
              <a:t>Histograms</a:t>
            </a:r>
          </a:p>
          <a:p>
            <a:pPr lvl="1"/>
            <a:r>
              <a:rPr lang="en-US" sz="3600" dirty="0" smtClean="0"/>
              <a:t>Wavelets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Statistics in 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chemeClr val="tx1"/>
                    </a:solidFill>
                  </a:rPr>
                  <a:t>Most RDBMSs use various heuristics to make cost estimation tractable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complex predicates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3600" dirty="0"/>
                  <a:t>Suppose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is 5% and </a:t>
                </a:r>
                <a:r>
                  <a:rPr lang="en-US" sz="3600" dirty="0"/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is 10</a:t>
                </a:r>
                <a:r>
                  <a:rPr lang="en-US" sz="3600" dirty="0" smtClean="0"/>
                  <a:t>%</a:t>
                </a:r>
                <a:endParaRPr lang="en-US" sz="3200" dirty="0"/>
              </a:p>
              <a:p>
                <a:pPr lvl="1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6499" y="4746604"/>
                <a:ext cx="2956426" cy="830997"/>
              </a:xfrm>
              <a:prstGeom prst="rect">
                <a:avLst/>
              </a:prstGeom>
              <a:solidFill>
                <a:srgbClr val="E2E5FF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4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Q: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What is the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?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99" y="4746604"/>
                <a:ext cx="295642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6499" y="5665881"/>
            <a:ext cx="29564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4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Not enough info!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52399" y="4786691"/>
                <a:ext cx="6250738" cy="1107996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2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Heuristic</a:t>
                </a:r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: assume independence of predicates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Hence,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2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0.05∗0.1=0.005</m:t>
                    </m:r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i.e. 0.5%</a:t>
                </a:r>
                <a:endParaRPr lang="en-US" sz="22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99" y="4786691"/>
                <a:ext cx="6250738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Unit of optimization: </a:t>
            </a:r>
            <a:r>
              <a:rPr lang="en-US" sz="4000" i="1" dirty="0" smtClean="0"/>
              <a:t>query block</a:t>
            </a:r>
          </a:p>
          <a:p>
            <a:pPr lvl="1"/>
            <a:r>
              <a:rPr lang="en-US" sz="3200" dirty="0" smtClean="0"/>
              <a:t>Example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Optimize one block at a time</a:t>
            </a:r>
            <a:endParaRPr lang="en-US" sz="3600" dirty="0"/>
          </a:p>
          <a:p>
            <a:r>
              <a:rPr lang="en-US" sz="3600" dirty="0" smtClean="0"/>
              <a:t>Treat </a:t>
            </a:r>
            <a:r>
              <a:rPr lang="en-US" sz="3600" dirty="0"/>
              <a:t>nested blocks as calls to a </a:t>
            </a:r>
            <a:r>
              <a:rPr lang="en-US" sz="3600" dirty="0" smtClean="0"/>
              <a:t>subroutine</a:t>
            </a:r>
          </a:p>
          <a:p>
            <a:pPr lvl="1"/>
            <a:r>
              <a:rPr lang="en-US" sz="3200" dirty="0" smtClean="0"/>
              <a:t>Execute </a:t>
            </a:r>
            <a:r>
              <a:rPr lang="en-US" sz="3200" dirty="0"/>
              <a:t>inner block once per outer </a:t>
            </a:r>
            <a:r>
              <a:rPr lang="en-US" sz="3200" dirty="0" smtClean="0"/>
              <a:t>tuple</a:t>
            </a:r>
          </a:p>
          <a:p>
            <a:pPr lvl="2"/>
            <a:r>
              <a:rPr lang="en-US" sz="2800" dirty="0" smtClean="0"/>
              <a:t>In </a:t>
            </a:r>
            <a:r>
              <a:rPr lang="en-US" sz="2800" dirty="0"/>
              <a:t>reality more complex </a:t>
            </a:r>
            <a:r>
              <a:rPr lang="en-US" sz="2800" dirty="0" smtClean="0"/>
              <a:t>optimization</a:t>
            </a:r>
          </a:p>
          <a:p>
            <a:r>
              <a:rPr lang="en-US" sz="3600" dirty="0" smtClean="0"/>
              <a:t>For </a:t>
            </a:r>
            <a:r>
              <a:rPr lang="en-US" sz="3600" dirty="0"/>
              <a:t>each block, consider the following </a:t>
            </a:r>
            <a:r>
              <a:rPr lang="en-US" sz="3600" dirty="0" smtClean="0"/>
              <a:t>plans</a:t>
            </a:r>
          </a:p>
          <a:p>
            <a:pPr lvl="1"/>
            <a:r>
              <a:rPr lang="en-US" sz="3200" dirty="0" smtClean="0"/>
              <a:t>All </a:t>
            </a:r>
            <a:r>
              <a:rPr lang="en-US" sz="3200" dirty="0"/>
              <a:t>available access </a:t>
            </a:r>
            <a:r>
              <a:rPr lang="en-US" sz="3200" dirty="0" smtClean="0"/>
              <a:t>paths, </a:t>
            </a:r>
            <a:r>
              <a:rPr lang="en-US" sz="3200" dirty="0"/>
              <a:t>for each relation in FROM </a:t>
            </a:r>
            <a:r>
              <a:rPr lang="en-US" sz="3200" dirty="0" smtClean="0"/>
              <a:t>clause</a:t>
            </a:r>
          </a:p>
          <a:p>
            <a:pPr lvl="1"/>
            <a:r>
              <a:rPr lang="en-US" sz="3200" dirty="0" smtClean="0"/>
              <a:t>All </a:t>
            </a:r>
            <a:r>
              <a:rPr lang="en-US" sz="3200" dirty="0"/>
              <a:t>join permutations of left-deep join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73965" y="1887327"/>
            <a:ext cx="3683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S.name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FROM Student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SELECT MAX (S2.age)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FROM Student S2 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GROUP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S2.class)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884321" y="1937461"/>
            <a:ext cx="1868291" cy="775718"/>
            <a:chOff x="9884321" y="1937461"/>
            <a:chExt cx="1868291" cy="775718"/>
          </a:xfrm>
        </p:grpSpPr>
        <p:sp>
          <p:nvSpPr>
            <p:cNvPr id="6" name="Right Brace 5"/>
            <p:cNvSpPr/>
            <p:nvPr/>
          </p:nvSpPr>
          <p:spPr>
            <a:xfrm>
              <a:off x="9884321" y="1937461"/>
              <a:ext cx="276188" cy="775718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60509" y="2094487"/>
              <a:ext cx="15921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Outer block</a:t>
              </a:r>
              <a:endParaRPr lang="en-US" sz="1400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84321" y="2713180"/>
            <a:ext cx="1812033" cy="853384"/>
            <a:chOff x="9884321" y="2713180"/>
            <a:chExt cx="1812033" cy="853384"/>
          </a:xfrm>
        </p:grpSpPr>
        <p:sp>
          <p:nvSpPr>
            <p:cNvPr id="8" name="Right Brace 7"/>
            <p:cNvSpPr/>
            <p:nvPr/>
          </p:nvSpPr>
          <p:spPr>
            <a:xfrm>
              <a:off x="9884321" y="2713180"/>
              <a:ext cx="276188" cy="853384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60356" y="2909039"/>
              <a:ext cx="15359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Inner block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hierarchy and secondary storage</a:t>
            </a:r>
          </a:p>
          <a:p>
            <a:r>
              <a:rPr lang="en-US" sz="4000" dirty="0" smtClean="0"/>
              <a:t>Buffer management and replacement policies</a:t>
            </a:r>
          </a:p>
          <a:p>
            <a:r>
              <a:rPr lang="en-US" sz="4000" dirty="0" smtClean="0"/>
              <a:t>File, page and record organizations</a:t>
            </a:r>
          </a:p>
          <a:p>
            <a:r>
              <a:rPr lang="en-US" sz="4000" dirty="0" smtClean="0"/>
              <a:t>Indexing and access paths</a:t>
            </a:r>
          </a:p>
          <a:p>
            <a:r>
              <a:rPr lang="en-US" sz="4000" dirty="0" smtClean="0"/>
              <a:t>Evaluating relational operators</a:t>
            </a:r>
          </a:p>
          <a:p>
            <a:r>
              <a:rPr lang="en-US" sz="3600" dirty="0" smtClean="0"/>
              <a:t>Query optimization</a:t>
            </a:r>
          </a:p>
          <a:p>
            <a:pPr lvl="1"/>
            <a:r>
              <a:rPr lang="en-US" sz="3200" dirty="0" smtClean="0"/>
              <a:t>Putting all the above together to efficiently answer queries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Two main </a:t>
            </a:r>
            <a:r>
              <a:rPr lang="en-US" sz="4000" dirty="0" smtClean="0"/>
              <a:t>cases</a:t>
            </a:r>
          </a:p>
          <a:p>
            <a:pPr lvl="1"/>
            <a:r>
              <a:rPr lang="en-US" sz="3600" dirty="0" smtClean="0"/>
              <a:t>Single-relation plans</a:t>
            </a:r>
          </a:p>
          <a:p>
            <a:pPr lvl="1"/>
            <a:r>
              <a:rPr lang="en-US" sz="3600" dirty="0" smtClean="0"/>
              <a:t>Multiple-relation plans</a:t>
            </a:r>
          </a:p>
          <a:p>
            <a:r>
              <a:rPr lang="en-US" sz="4000" dirty="0" smtClean="0"/>
              <a:t>Single-relation </a:t>
            </a:r>
            <a:r>
              <a:rPr lang="en-US" sz="4000" dirty="0"/>
              <a:t>plan (no </a:t>
            </a:r>
            <a:r>
              <a:rPr lang="en-US" sz="4000" dirty="0" smtClean="0"/>
              <a:t>joins)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/>
              <a:t>F</a:t>
            </a:r>
            <a:r>
              <a:rPr lang="en-US" sz="3200" dirty="0" smtClean="0"/>
              <a:t>ile scan</a:t>
            </a:r>
          </a:p>
          <a:p>
            <a:pPr lvl="2"/>
            <a:r>
              <a:rPr lang="en-US" sz="3200" dirty="0" smtClean="0"/>
              <a:t>Index scan(s)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Plan Enumeration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Index scan(s)</a:t>
            </a:r>
          </a:p>
          <a:p>
            <a:pPr lvl="1"/>
            <a:r>
              <a:rPr lang="en-US" sz="3600" dirty="0"/>
              <a:t>Clustered, non-clustered</a:t>
            </a:r>
          </a:p>
          <a:p>
            <a:pPr lvl="1"/>
            <a:r>
              <a:rPr lang="en-US" sz="3600" dirty="0"/>
              <a:t>More than one index may “match” predicates</a:t>
            </a:r>
          </a:p>
          <a:p>
            <a:pPr lvl="1"/>
            <a:r>
              <a:rPr lang="en-US" sz="3600" dirty="0" smtClean="0"/>
              <a:t>One (clustered) </a:t>
            </a:r>
            <a:r>
              <a:rPr lang="en-US" sz="3600" dirty="0"/>
              <a:t>index </a:t>
            </a:r>
            <a:r>
              <a:rPr lang="en-US" sz="3600" dirty="0" smtClean="0"/>
              <a:t>X </a:t>
            </a:r>
            <a:r>
              <a:rPr lang="en-US" sz="3600" dirty="0"/>
              <a:t>matching one or more selects</a:t>
            </a:r>
          </a:p>
          <a:p>
            <a:pPr lvl="2"/>
            <a:r>
              <a:rPr lang="en-US" sz="3200" dirty="0" smtClean="0"/>
              <a:t>Cost</a:t>
            </a:r>
            <a:r>
              <a:rPr lang="en-US" sz="3200" dirty="0"/>
              <a:t> </a:t>
            </a:r>
            <a:r>
              <a:rPr lang="en-US" sz="3200" dirty="0" smtClean="0"/>
              <a:t>= (</a:t>
            </a:r>
            <a:r>
              <a:rPr lang="en-US" sz="3200" dirty="0" err="1" smtClean="0"/>
              <a:t>IPages</a:t>
            </a:r>
            <a:r>
              <a:rPr lang="en-US" sz="3200" dirty="0" smtClean="0"/>
              <a:t>(X)+</a:t>
            </a:r>
            <a:r>
              <a:rPr lang="en-US" sz="3200" dirty="0" err="1"/>
              <a:t>NPages</a:t>
            </a:r>
            <a:r>
              <a:rPr lang="en-US" sz="3200" dirty="0"/>
              <a:t>(R)) * product of </a:t>
            </a:r>
            <a:r>
              <a:rPr lang="en-US" sz="3200" dirty="0" smtClean="0"/>
              <a:t>reduction factors of </a:t>
            </a:r>
            <a:r>
              <a:rPr lang="en-US" sz="3200" dirty="0"/>
              <a:t>matching </a:t>
            </a:r>
            <a:r>
              <a:rPr lang="en-US" sz="3200" dirty="0" smtClean="0"/>
              <a:t>selects</a:t>
            </a:r>
            <a:endParaRPr lang="en-US" sz="3200" dirty="0"/>
          </a:p>
          <a:p>
            <a:r>
              <a:rPr lang="en-US" sz="4000" dirty="0"/>
              <a:t>Choose the </a:t>
            </a:r>
            <a:r>
              <a:rPr lang="en-US" sz="4000" dirty="0" smtClean="0"/>
              <a:t>plan with </a:t>
            </a:r>
            <a:r>
              <a:rPr lang="en-US" sz="4000" dirty="0"/>
              <a:t>the least estimated cost</a:t>
            </a:r>
          </a:p>
          <a:p>
            <a:r>
              <a:rPr lang="en-US" sz="4000" dirty="0"/>
              <a:t>Merge/pipeline selection and projection (and aggregate)</a:t>
            </a:r>
          </a:p>
          <a:p>
            <a:pPr lvl="1"/>
            <a:r>
              <a:rPr lang="en-US" sz="3600" dirty="0" smtClean="0"/>
              <a:t>rid intersection </a:t>
            </a:r>
            <a:r>
              <a:rPr lang="en-US" sz="3600" dirty="0"/>
              <a:t>techniques</a:t>
            </a:r>
          </a:p>
          <a:p>
            <a:pPr lvl="1"/>
            <a:r>
              <a:rPr lang="en-US" sz="3600" dirty="0"/>
              <a:t>Index aggregate evaluation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Single-relation Plans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9388" y="3323027"/>
            <a:ext cx="11313224" cy="3033324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err="1" smtClean="0"/>
              <a:t>B+tree</a:t>
            </a:r>
            <a:r>
              <a:rPr lang="en-US" sz="4000" dirty="0" smtClean="0"/>
              <a:t> index on </a:t>
            </a:r>
            <a:r>
              <a:rPr lang="en-US" sz="4000" dirty="0" err="1" smtClean="0"/>
              <a:t>DeptID</a:t>
            </a:r>
            <a:endParaRPr lang="en-US" sz="4000" dirty="0"/>
          </a:p>
          <a:p>
            <a:pPr lvl="1"/>
            <a:r>
              <a:rPr lang="en-US" sz="3600" dirty="0" smtClean="0"/>
              <a:t>#tuples retrieved</a:t>
            </a:r>
            <a:r>
              <a:rPr lang="en-US" sz="3600" dirty="0"/>
              <a:t>: (1/10) * </a:t>
            </a:r>
            <a:r>
              <a:rPr lang="en-US" sz="3600" dirty="0" smtClean="0"/>
              <a:t>10,000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(1/10)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(1/10) * (</a:t>
            </a:r>
            <a:r>
              <a:rPr lang="en-US" sz="3600" dirty="0" smtClean="0"/>
              <a:t>100+10,000</a:t>
            </a:r>
            <a:r>
              <a:rPr lang="en-US" sz="3600" dirty="0"/>
              <a:t>) </a:t>
            </a:r>
            <a:r>
              <a:rPr lang="en-US" sz="3600" dirty="0" smtClean="0"/>
              <a:t>pages</a:t>
            </a:r>
          </a:p>
          <a:p>
            <a:r>
              <a:rPr lang="en-US" sz="4000" dirty="0" err="1" smtClean="0"/>
              <a:t>B+tree</a:t>
            </a:r>
            <a:r>
              <a:rPr lang="en-US" sz="4000" dirty="0" smtClean="0"/>
              <a:t> index </a:t>
            </a:r>
            <a:r>
              <a:rPr lang="en-US" sz="4000" dirty="0"/>
              <a:t>on </a:t>
            </a:r>
            <a:r>
              <a:rPr lang="en-US" sz="4000" dirty="0" smtClean="0"/>
              <a:t>Salary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(200-40)/(200-10)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</a:t>
            </a:r>
            <a:r>
              <a:rPr lang="en-US" sz="3600" dirty="0" smtClean="0"/>
              <a:t>…</a:t>
            </a:r>
          </a:p>
          <a:p>
            <a:r>
              <a:rPr lang="en-US" sz="4000" dirty="0" smtClean="0"/>
              <a:t>File </a:t>
            </a:r>
            <a:r>
              <a:rPr lang="en-US" sz="4000" dirty="0"/>
              <a:t>scan: </a:t>
            </a:r>
            <a:r>
              <a:rPr lang="en-US" sz="4000" dirty="0" smtClean="0"/>
              <a:t>1,000 </a:t>
            </a:r>
            <a:r>
              <a:rPr lang="en-US" sz="4000" dirty="0"/>
              <a:t>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8" y="1907255"/>
            <a:ext cx="3599212" cy="162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DeptID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 AND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Salary &gt; 40000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646102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Employee(SSN, Name, Address, Salary, </a:t>
            </a:r>
            <a:r>
              <a:rPr lang="en-US" sz="2200" dirty="0" err="1" smtClean="0"/>
              <a:t>DeptID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504444" y="1595507"/>
            <a:ext cx="2901001" cy="163121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1,000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data pages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10K tuples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100 pages in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#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depts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: 10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Salary range: 10K–200K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Plan </a:t>
            </a:r>
            <a:r>
              <a:rPr lang="en-US" sz="4000" dirty="0" smtClean="0"/>
              <a:t>generator and cost estimator work </a:t>
            </a:r>
            <a:r>
              <a:rPr lang="en-US" sz="4000" dirty="0"/>
              <a:t>in </a:t>
            </a:r>
            <a:r>
              <a:rPr lang="en-US" sz="4000" dirty="0" smtClean="0"/>
              <a:t>tandem</a:t>
            </a:r>
            <a:endParaRPr lang="en-US" sz="4000" dirty="0"/>
          </a:p>
          <a:p>
            <a:pPr lvl="1"/>
            <a:r>
              <a:rPr lang="en-US" sz="3600" dirty="0" smtClean="0"/>
              <a:t>Rules </a:t>
            </a:r>
            <a:r>
              <a:rPr lang="en-US" sz="3600" dirty="0"/>
              <a:t>determine what PQPs are enumerated</a:t>
            </a:r>
          </a:p>
          <a:p>
            <a:pPr lvl="2"/>
            <a:r>
              <a:rPr lang="en-US" sz="3200" dirty="0" smtClean="0"/>
              <a:t>Logical</a:t>
            </a:r>
            <a:r>
              <a:rPr lang="en-US" sz="3200" dirty="0"/>
              <a:t>: </a:t>
            </a:r>
            <a:r>
              <a:rPr lang="en-US" sz="3200" dirty="0" smtClean="0"/>
              <a:t>algebraic </a:t>
            </a:r>
            <a:r>
              <a:rPr lang="en-US" sz="3200" dirty="0"/>
              <a:t>rewrites of LQP</a:t>
            </a:r>
          </a:p>
          <a:p>
            <a:pPr lvl="2"/>
            <a:r>
              <a:rPr lang="en-US" sz="3200" dirty="0" smtClean="0"/>
              <a:t>Physical</a:t>
            </a:r>
            <a:r>
              <a:rPr lang="en-US" sz="3200" dirty="0"/>
              <a:t>: </a:t>
            </a:r>
            <a:r>
              <a:rPr lang="en-US" sz="3200" dirty="0" smtClean="0"/>
              <a:t>operation implementations and </a:t>
            </a:r>
            <a:r>
              <a:rPr lang="en-US" sz="3200" dirty="0"/>
              <a:t>ordering alternatives</a:t>
            </a:r>
          </a:p>
          <a:p>
            <a:pPr lvl="1"/>
            <a:r>
              <a:rPr lang="en-US" sz="3600" dirty="0" smtClean="0"/>
              <a:t>Cost </a:t>
            </a:r>
            <a:r>
              <a:rPr lang="en-US" sz="3600" dirty="0"/>
              <a:t>models and heuristics help </a:t>
            </a:r>
            <a:r>
              <a:rPr lang="en-US" sz="3600" dirty="0" smtClean="0"/>
              <a:t>approximating the costs of the </a:t>
            </a:r>
            <a:r>
              <a:rPr lang="en-US" sz="3600" dirty="0"/>
              <a:t>PQPs	</a:t>
            </a:r>
          </a:p>
          <a:p>
            <a:r>
              <a:rPr lang="en-US" sz="4000" dirty="0"/>
              <a:t>Active research </a:t>
            </a:r>
            <a:r>
              <a:rPr lang="en-US" sz="4000" dirty="0" smtClean="0"/>
              <a:t>area</a:t>
            </a:r>
            <a:endParaRPr lang="en-US" sz="4000" dirty="0"/>
          </a:p>
          <a:p>
            <a:pPr lvl="1"/>
            <a:r>
              <a:rPr lang="en-US" sz="3600" dirty="0" smtClean="0"/>
              <a:t>Parametric query optimization, multi-objective </a:t>
            </a:r>
            <a:r>
              <a:rPr lang="en-US" sz="3600" dirty="0"/>
              <a:t>query </a:t>
            </a:r>
            <a:r>
              <a:rPr lang="en-US" sz="3600" dirty="0" smtClean="0"/>
              <a:t>optimization, multiple </a:t>
            </a:r>
            <a:r>
              <a:rPr lang="en-US" sz="3600" dirty="0"/>
              <a:t>query </a:t>
            </a:r>
            <a:r>
              <a:rPr lang="en-US" sz="3600" dirty="0" smtClean="0"/>
              <a:t>optimization, online </a:t>
            </a:r>
            <a:r>
              <a:rPr lang="en-US" sz="3600" dirty="0"/>
              <a:t>query </a:t>
            </a:r>
            <a:r>
              <a:rPr lang="en-US" sz="3600" dirty="0" smtClean="0"/>
              <a:t>optimization, dynamic </a:t>
            </a:r>
            <a:r>
              <a:rPr lang="en-US" sz="3600" dirty="0"/>
              <a:t>r</a:t>
            </a:r>
            <a:r>
              <a:rPr lang="en-US" sz="3600" dirty="0" smtClean="0"/>
              <a:t>e-optimization, etc.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340313"/>
            <a:ext cx="10892618" cy="1622458"/>
          </a:xfrm>
        </p:spPr>
        <p:txBody>
          <a:bodyPr>
            <a:noAutofit/>
          </a:bodyPr>
          <a:lstStyle/>
          <a:p>
            <a:r>
              <a:rPr lang="en-US" sz="8000" dirty="0" smtClean="0"/>
              <a:t>Transaction Management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5402" y="1417551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6191" y="234031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407304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629572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9063" y="1308374"/>
            <a:ext cx="3735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DISTINCT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  Purchase P,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Person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Q</a:t>
            </a: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WHERE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P.buyer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Q.name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Q.city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=‘Madison’</a:t>
            </a:r>
          </a:p>
          <a:p>
            <a:pPr eaLnBrk="0" hangingPunct="0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ORDER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797794" y="1380690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34063" y="1365897"/>
            <a:ext cx="3129437" cy="2335210"/>
            <a:chOff x="4272789" y="1661871"/>
            <a:chExt cx="3129437" cy="4351685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77923" y="4519003"/>
              <a:ext cx="1324303" cy="5665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14205" y="2942556"/>
              <a:ext cx="2457" cy="420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52053" y="3419579"/>
              <a:ext cx="1324303" cy="4240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6740074" y="5085538"/>
              <a:ext cx="1" cy="5120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72789" y="4669569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56620" y="5597587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44955" y="3947437"/>
              <a:ext cx="595182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08166" y="3947437"/>
              <a:ext cx="672861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34800" y="1661871"/>
              <a:ext cx="1324303" cy="2930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14205" y="2073716"/>
              <a:ext cx="2457" cy="420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071194" y="3892390"/>
            <a:ext cx="3270436" cy="1968210"/>
            <a:chOff x="8824117" y="2797524"/>
            <a:chExt cx="2894732" cy="333913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9258561" y="3629682"/>
              <a:ext cx="1966650" cy="4290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Index Nested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Loop Join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24117" y="4785908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Indexed Scan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29687" y="4785907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44320" y="2797524"/>
              <a:ext cx="1795132" cy="41025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Sort-based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10251501" y="5720692"/>
              <a:ext cx="1467348" cy="4159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949265" y="5712643"/>
              <a:ext cx="1166908" cy="4159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332953" y="1597903"/>
            <a:ext cx="3293734" cy="73866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Assume that </a:t>
            </a:r>
            <a:endParaRPr lang="en-US" sz="1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Purchase has a </a:t>
            </a:r>
            <a:r>
              <a:rPr lang="en-US" sz="14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 index </a:t>
            </a:r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on 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buyer and Person has a </a:t>
            </a:r>
            <a:r>
              <a:rPr lang="en-US" sz="14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 index on city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Right Arrow 41"/>
          <p:cNvSpPr/>
          <p:nvPr/>
        </p:nvSpPr>
        <p:spPr>
          <a:xfrm rot="8434473">
            <a:off x="4842882" y="3538875"/>
            <a:ext cx="481612" cy="143797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3165527" flipH="1">
            <a:off x="6844949" y="3543394"/>
            <a:ext cx="481612" cy="143797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391914" y="3723290"/>
            <a:ext cx="3848832" cy="2610879"/>
            <a:chOff x="8765886" y="1677782"/>
            <a:chExt cx="3193569" cy="444469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9349341" y="5206373"/>
              <a:ext cx="1" cy="512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822122" y="4770785"/>
              <a:ext cx="948413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857604" y="4773077"/>
              <a:ext cx="2101851" cy="4202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 Scan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(Index Leaf Nodes)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10974665" y="5186755"/>
              <a:ext cx="1" cy="512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269979" y="5702188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8765886" y="5706509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 rot="5400000">
            <a:off x="10660807" y="2276577"/>
            <a:ext cx="2183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Logical Query Plan</a:t>
            </a:r>
            <a:endParaRPr lang="en-US" sz="105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10587115" y="4740441"/>
            <a:ext cx="232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Physical Query Plans</a:t>
            </a:r>
            <a:endParaRPr lang="en-US" sz="105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animBg="1"/>
      <p:bldP spid="43" grpId="0" animBg="1"/>
      <p:bldP spid="1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given logical query plan (LQP) can have several possible physical query plans (PQP) with (potentially) different costs</a:t>
            </a:r>
          </a:p>
          <a:p>
            <a:r>
              <a:rPr lang="en-US" sz="4000" dirty="0" smtClean="0"/>
              <a:t>Ideal goal: for any given LQP</a:t>
            </a:r>
          </a:p>
          <a:p>
            <a:pPr lvl="1"/>
            <a:r>
              <a:rPr lang="en-US" sz="3600" dirty="0" smtClean="0"/>
              <a:t>Create the </a:t>
            </a:r>
            <a:r>
              <a:rPr lang="en-US" sz="3600" i="1" dirty="0" smtClean="0"/>
              <a:t>space</a:t>
            </a:r>
            <a:r>
              <a:rPr lang="en-US" sz="3600" dirty="0" smtClean="0"/>
              <a:t> of all possible PQPs</a:t>
            </a:r>
          </a:p>
          <a:p>
            <a:pPr lvl="1"/>
            <a:r>
              <a:rPr lang="en-US" sz="3600" dirty="0" smtClean="0"/>
              <a:t>Estimate the cost of each plan</a:t>
            </a:r>
          </a:p>
          <a:p>
            <a:pPr lvl="1"/>
            <a:r>
              <a:rPr lang="en-US" sz="3600" dirty="0" smtClean="0"/>
              <a:t>Pick the optimal (i.e. cheapest/fastest) PQP</a:t>
            </a:r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Optimization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4" t="17954" r="26414"/>
          <a:stretch/>
        </p:blipFill>
        <p:spPr>
          <a:xfrm>
            <a:off x="9390783" y="2911366"/>
            <a:ext cx="2151284" cy="28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Real-world goal: </a:t>
            </a:r>
            <a:r>
              <a:rPr lang="en-US" sz="4000" dirty="0" smtClean="0"/>
              <a:t>just prevent the disaster; i.e. avoid </a:t>
            </a:r>
            <a:r>
              <a:rPr lang="en-US" sz="4000" dirty="0"/>
              <a:t>the </a:t>
            </a:r>
            <a:r>
              <a:rPr lang="en-US" sz="4000" dirty="0" smtClean="0"/>
              <a:t>clearly awful PQPs</a:t>
            </a:r>
          </a:p>
          <a:p>
            <a:pPr lvl="0"/>
            <a:endParaRPr lang="en-US" sz="4000" dirty="0" smtClean="0"/>
          </a:p>
          <a:p>
            <a:pPr lvl="0"/>
            <a:r>
              <a:rPr lang="en-US" sz="4000" dirty="0" smtClean="0"/>
              <a:t>“</a:t>
            </a:r>
            <a:r>
              <a:rPr lang="en-US" sz="4000" i="1" dirty="0"/>
              <a:t>Query optimization is a </a:t>
            </a:r>
            <a:r>
              <a:rPr lang="en-US" sz="4000" i="1" dirty="0" smtClean="0"/>
              <a:t>metaphor for </a:t>
            </a:r>
            <a:r>
              <a:rPr lang="en-US" sz="4000" i="1" dirty="0"/>
              <a:t>life itself! It is hard to </a:t>
            </a:r>
            <a:r>
              <a:rPr lang="en-US" sz="4000" i="1" dirty="0" smtClean="0"/>
              <a:t>even know </a:t>
            </a:r>
            <a:r>
              <a:rPr lang="en-US" sz="4000" i="1" dirty="0"/>
              <a:t>what an optimal plan would </a:t>
            </a:r>
            <a:r>
              <a:rPr lang="en-US" sz="4000" i="1" dirty="0" smtClean="0"/>
              <a:t>be</a:t>
            </a:r>
            <a:r>
              <a:rPr lang="en-US" sz="4000" i="1" dirty="0"/>
              <a:t>, but it is feasible to avoid the </a:t>
            </a:r>
            <a:r>
              <a:rPr lang="en-US" sz="4000" i="1" dirty="0" smtClean="0"/>
              <a:t>obviously </a:t>
            </a:r>
            <a:r>
              <a:rPr lang="en-US" sz="4000" i="1" dirty="0"/>
              <a:t>bad plans</a:t>
            </a:r>
            <a:r>
              <a:rPr lang="en-US" sz="4000" i="1" dirty="0" smtClean="0"/>
              <a:t>!</a:t>
            </a:r>
            <a:r>
              <a:rPr lang="en-US" sz="4000" dirty="0" smtClean="0"/>
              <a:t>” </a:t>
            </a:r>
            <a:br>
              <a:rPr lang="en-US" sz="4000" dirty="0" smtClean="0"/>
            </a:br>
            <a:r>
              <a:rPr lang="en-US" sz="4000" dirty="0" smtClean="0"/>
              <a:t>						</a:t>
            </a:r>
            <a:r>
              <a:rPr lang="mr-IN" sz="4000" dirty="0" smtClean="0"/>
              <a:t>–</a:t>
            </a:r>
            <a:r>
              <a:rPr lang="en-US" sz="4000" dirty="0" smtClean="0"/>
              <a:t>Jeff Naughton</a:t>
            </a:r>
            <a:endParaRPr lang="en-US" sz="4000" dirty="0"/>
          </a:p>
          <a:p>
            <a:pPr lvl="0"/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Optimization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6" t="10542" r="15841" b="7014"/>
          <a:stretch/>
        </p:blipFill>
        <p:spPr>
          <a:xfrm>
            <a:off x="9432023" y="5051589"/>
            <a:ext cx="1391746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Execution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8129" y="4918912"/>
            <a:ext cx="4555742" cy="1094221"/>
          </a:xfrm>
          <a:prstGeom prst="roundRect">
            <a:avLst>
              <a:gd name="adj" fmla="val 11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8129" y="1832226"/>
            <a:ext cx="4555742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Parser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8600" y="5488890"/>
            <a:ext cx="4114800" cy="379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Evaluators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8129" y="2924931"/>
            <a:ext cx="4555742" cy="1495235"/>
          </a:xfrm>
          <a:prstGeom prst="roundRect">
            <a:avLst>
              <a:gd name="adj" fmla="val 96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3615" y="4897146"/>
            <a:ext cx="3864769" cy="591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Plan Evaluator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43904" y="2900065"/>
            <a:ext cx="3304190" cy="543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Optimizer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1855"/>
            <a:ext cx="4114800" cy="380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Generator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909088"/>
            <a:ext cx="4114800" cy="37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Cost Estimator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9681" y="1369997"/>
            <a:ext cx="2052638" cy="423524"/>
          </a:xfrm>
          <a:prstGeom prst="downArrow">
            <a:avLst>
              <a:gd name="adj1" fmla="val 687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12506" y="2473043"/>
            <a:ext cx="2566988" cy="423524"/>
          </a:xfrm>
          <a:prstGeom prst="downArrow">
            <a:avLst>
              <a:gd name="adj1" fmla="val 672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LQP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686710" y="4446894"/>
            <a:ext cx="2692784" cy="423524"/>
          </a:xfrm>
          <a:prstGeom prst="downArrow">
            <a:avLst>
              <a:gd name="adj1" fmla="val 754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Optimized PQP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88355" y="3355946"/>
            <a:ext cx="1986500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Catalog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8373869" y="3471855"/>
            <a:ext cx="791152" cy="380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5" grpId="0" animBg="1"/>
      <p:bldP spid="16" grpId="0" animBg="1"/>
      <p:bldP spid="1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3800" dirty="0" smtClean="0"/>
              <a:t>Also called plan enumerator</a:t>
            </a:r>
          </a:p>
          <a:p>
            <a:r>
              <a:rPr lang="en-US" sz="3800" dirty="0" smtClean="0"/>
              <a:t>Explores </a:t>
            </a:r>
            <a:r>
              <a:rPr lang="en-US" sz="3800" dirty="0"/>
              <a:t>various PQPs for a given LQP</a:t>
            </a:r>
          </a:p>
          <a:p>
            <a:pPr lvl="1"/>
            <a:r>
              <a:rPr lang="en-US" sz="3400" dirty="0"/>
              <a:t>Challenge: </a:t>
            </a:r>
            <a:r>
              <a:rPr lang="en-US" sz="3400" dirty="0" smtClean="0"/>
              <a:t>space </a:t>
            </a:r>
            <a:r>
              <a:rPr lang="en-US" sz="3400" dirty="0"/>
              <a:t>of </a:t>
            </a:r>
            <a:r>
              <a:rPr lang="en-US" sz="3400" dirty="0" smtClean="0"/>
              <a:t>all possible plans </a:t>
            </a:r>
            <a:r>
              <a:rPr lang="en-US" sz="3400" dirty="0"/>
              <a:t>is </a:t>
            </a:r>
            <a:r>
              <a:rPr lang="en-US" sz="3400" dirty="0" smtClean="0"/>
              <a:t>huge</a:t>
            </a:r>
          </a:p>
          <a:p>
            <a:r>
              <a:rPr lang="en-US" sz="3800" dirty="0" smtClean="0"/>
              <a:t>Use </a:t>
            </a:r>
            <a:r>
              <a:rPr lang="en-US" sz="3800" i="1" dirty="0" smtClean="0"/>
              <a:t>rules </a:t>
            </a:r>
            <a:r>
              <a:rPr lang="en-US" sz="3800" dirty="0"/>
              <a:t>to help determine what plans to enumerate, and also consults </a:t>
            </a:r>
            <a:r>
              <a:rPr lang="en-US" sz="3800" i="1" dirty="0" smtClean="0"/>
              <a:t>cost </a:t>
            </a:r>
            <a:r>
              <a:rPr lang="en-US" sz="3800" i="1" dirty="0"/>
              <a:t>models</a:t>
            </a:r>
          </a:p>
          <a:p>
            <a:r>
              <a:rPr lang="en-US" sz="3800" dirty="0"/>
              <a:t>Two main </a:t>
            </a:r>
            <a:r>
              <a:rPr lang="en-US" sz="3800" dirty="0" smtClean="0"/>
              <a:t>types of rules </a:t>
            </a:r>
            <a:r>
              <a:rPr lang="en-US" sz="3800" dirty="0"/>
              <a:t>for enumerating </a:t>
            </a:r>
            <a:r>
              <a:rPr lang="en-US" sz="3800" dirty="0" smtClean="0"/>
              <a:t>plans</a:t>
            </a:r>
            <a:endParaRPr lang="en-US" sz="3800" dirty="0"/>
          </a:p>
          <a:p>
            <a:pPr lvl="1"/>
            <a:r>
              <a:rPr lang="en-US" sz="3400" dirty="0" smtClean="0"/>
              <a:t>Logical</a:t>
            </a:r>
            <a:r>
              <a:rPr lang="en-US" sz="3400" dirty="0"/>
              <a:t>: </a:t>
            </a:r>
            <a:r>
              <a:rPr lang="en-US" sz="3400" i="1" dirty="0" smtClean="0"/>
              <a:t>algebraic rewrites</a:t>
            </a:r>
            <a:endParaRPr lang="en-US" sz="3400" i="1" dirty="0"/>
          </a:p>
          <a:p>
            <a:pPr lvl="2"/>
            <a:r>
              <a:rPr lang="en-US" sz="3000" dirty="0" smtClean="0"/>
              <a:t>Use </a:t>
            </a:r>
            <a:r>
              <a:rPr lang="en-US" sz="3000" dirty="0"/>
              <a:t>relational </a:t>
            </a:r>
            <a:r>
              <a:rPr lang="en-US" sz="3000" dirty="0" smtClean="0"/>
              <a:t>algebraic </a:t>
            </a:r>
            <a:r>
              <a:rPr lang="en-US" sz="3000" dirty="0"/>
              <a:t>equivalence to rewrite LQP </a:t>
            </a:r>
            <a:r>
              <a:rPr lang="en-US" sz="3000" dirty="0" smtClean="0"/>
              <a:t>itself</a:t>
            </a:r>
            <a:endParaRPr lang="en-US" sz="3000" dirty="0"/>
          </a:p>
          <a:p>
            <a:pPr lvl="1"/>
            <a:r>
              <a:rPr lang="en-US" sz="3400" dirty="0" smtClean="0"/>
              <a:t>Physical: various physical implementations of operations</a:t>
            </a:r>
            <a:endParaRPr lang="en-US" sz="3400" dirty="0"/>
          </a:p>
          <a:p>
            <a:pPr lvl="2"/>
            <a:r>
              <a:rPr lang="en-US" sz="3000" dirty="0" smtClean="0"/>
              <a:t>Use </a:t>
            </a:r>
            <a:r>
              <a:rPr lang="en-US" sz="3000" dirty="0"/>
              <a:t>different </a:t>
            </a:r>
            <a:r>
              <a:rPr lang="en-US" sz="3200" dirty="0" smtClean="0"/>
              <a:t>implementations </a:t>
            </a:r>
            <a:r>
              <a:rPr lang="en-US" sz="3000" dirty="0" smtClean="0"/>
              <a:t>for </a:t>
            </a:r>
            <a:r>
              <a:rPr lang="en-US" sz="3000" dirty="0"/>
              <a:t>a given </a:t>
            </a:r>
            <a:r>
              <a:rPr lang="en-US" sz="3000" dirty="0" smtClean="0"/>
              <a:t>logical operation in LQP</a:t>
            </a:r>
            <a:endParaRPr lang="en-US" sz="3000" dirty="0"/>
          </a:p>
          <a:p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Generator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Rewrite a given RA query </a:t>
            </a:r>
            <a:r>
              <a:rPr lang="en-US" sz="3800" dirty="0" smtClean="0"/>
              <a:t>into </a:t>
            </a:r>
            <a:r>
              <a:rPr lang="en-US" sz="3800" dirty="0"/>
              <a:t>another that is equivalent (a logical property) but might be faster (a physical property)</a:t>
            </a:r>
          </a:p>
          <a:p>
            <a:pPr>
              <a:lnSpc>
                <a:spcPct val="110000"/>
              </a:lnSpc>
            </a:pPr>
            <a:r>
              <a:rPr lang="en-US" sz="3800" dirty="0" smtClean="0"/>
              <a:t>Exploit formal properties of RA operators</a:t>
            </a:r>
            <a:endParaRPr lang="en-US" sz="3800" dirty="0"/>
          </a:p>
          <a:p>
            <a:pPr>
              <a:lnSpc>
                <a:spcPct val="110000"/>
              </a:lnSpc>
            </a:pPr>
            <a:r>
              <a:rPr lang="en-US" sz="3800" dirty="0" smtClean="0"/>
              <a:t>A few </a:t>
            </a:r>
            <a:r>
              <a:rPr lang="en-US" sz="3800" dirty="0"/>
              <a:t>rewrite </a:t>
            </a:r>
            <a:r>
              <a:rPr lang="en-US" sz="3800" dirty="0" smtClean="0"/>
              <a:t>rules</a:t>
            </a:r>
            <a:endParaRPr lang="en-US" sz="3800" dirty="0"/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Single-operator </a:t>
            </a:r>
            <a:r>
              <a:rPr lang="en-US" sz="3400" dirty="0"/>
              <a:t>Rewrites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/>
              <a:t>Unary </a:t>
            </a:r>
            <a:r>
              <a:rPr lang="en-US" sz="3000" dirty="0"/>
              <a:t>operators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/>
              <a:t>Binary </a:t>
            </a:r>
            <a:r>
              <a:rPr lang="en-US" sz="3000" dirty="0"/>
              <a:t>operators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Cross-operator </a:t>
            </a:r>
            <a:r>
              <a:rPr lang="en-US" sz="3400" dirty="0"/>
              <a:t>Rewrites</a:t>
            </a:r>
          </a:p>
          <a:p>
            <a:pPr>
              <a:lnSpc>
                <a:spcPct val="110000"/>
              </a:lnSpc>
            </a:pP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91266</TotalTime>
  <Words>2206</Words>
  <Application>Microsoft Macintosh PowerPoint</Application>
  <PresentationFormat>Widescreen</PresentationFormat>
  <Paragraphs>489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Query Optimization</vt:lpstr>
      <vt:lpstr>Recap</vt:lpstr>
      <vt:lpstr>Example</vt:lpstr>
      <vt:lpstr>Query Optimization</vt:lpstr>
      <vt:lpstr>Query Optimization (Cont.)</vt:lpstr>
      <vt:lpstr>Query Execution</vt:lpstr>
      <vt:lpstr>Plan Generator</vt:lpstr>
      <vt:lpstr>Algebraic Rewriting</vt:lpstr>
      <vt:lpstr>Algebraic Rewriting: Example</vt:lpstr>
      <vt:lpstr>Algebraic Rewriting: Unary Operators</vt:lpstr>
      <vt:lpstr>Algebraic Rewriting: Binary Operators</vt:lpstr>
      <vt:lpstr>Cross-operator Algebraic Rewriting</vt:lpstr>
      <vt:lpstr>Algebraic Rewriting: Example</vt:lpstr>
      <vt:lpstr>Algebraic Rewriting (Cont.)</vt:lpstr>
      <vt:lpstr>Algebraic Rewriting: Example (Cont.)</vt:lpstr>
      <vt:lpstr>Choose Physical Operation Implementation</vt:lpstr>
      <vt:lpstr>Choose Operation Implementation: Factors</vt:lpstr>
      <vt:lpstr>Join Orderings</vt:lpstr>
      <vt:lpstr>Materialization vs. Pipelining</vt:lpstr>
      <vt:lpstr>Blocking Operations</vt:lpstr>
      <vt:lpstr>Iterator Interface</vt:lpstr>
      <vt:lpstr>Plan Cost Estimation</vt:lpstr>
      <vt:lpstr>Plan Cost Estimation (Cont.)</vt:lpstr>
      <vt:lpstr>System Catalog</vt:lpstr>
      <vt:lpstr>System Catalog: Example</vt:lpstr>
      <vt:lpstr>Statistics in System Catalog</vt:lpstr>
      <vt:lpstr>Plan Cost Estimation (Cont.)</vt:lpstr>
      <vt:lpstr>Example: System R Query Optimizer</vt:lpstr>
      <vt:lpstr>System R Optimizer: Plan Enumeration</vt:lpstr>
      <vt:lpstr>System R Optimizer: Single-relation Plans</vt:lpstr>
      <vt:lpstr>System R Optimizer: Example</vt:lpstr>
      <vt:lpstr>Recap</vt:lpstr>
      <vt:lpstr>Transaction Management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2020</cp:revision>
  <dcterms:created xsi:type="dcterms:W3CDTF">2017-08-17T19:27:17Z</dcterms:created>
  <dcterms:modified xsi:type="dcterms:W3CDTF">2017-11-29T20:07:08Z</dcterms:modified>
</cp:coreProperties>
</file>