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9" r:id="rId3"/>
    <p:sldId id="608" r:id="rId4"/>
    <p:sldId id="610" r:id="rId5"/>
    <p:sldId id="609" r:id="rId6"/>
    <p:sldId id="611" r:id="rId7"/>
    <p:sldId id="612" r:id="rId8"/>
    <p:sldId id="613" r:id="rId9"/>
    <p:sldId id="615" r:id="rId10"/>
    <p:sldId id="614" r:id="rId11"/>
    <p:sldId id="616" r:id="rId12"/>
    <p:sldId id="618" r:id="rId13"/>
    <p:sldId id="617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0" id="{B03D0D13-5FFE-A84D-9439-5934219D1B86}">
          <p14:sldIdLst>
            <p14:sldId id="256"/>
            <p14:sldId id="269"/>
          </p14:sldIdLst>
        </p14:section>
        <p14:section name="Lecture 20 &gt; Rel Ops" id="{0068C9B2-F029-B34C-A85A-B6B15B5B03F1}">
          <p14:sldIdLst>
            <p14:sldId id="608"/>
            <p14:sldId id="610"/>
            <p14:sldId id="609"/>
            <p14:sldId id="611"/>
            <p14:sldId id="612"/>
            <p14:sldId id="613"/>
            <p14:sldId id="615"/>
            <p14:sldId id="614"/>
            <p14:sldId id="616"/>
            <p14:sldId id="618"/>
            <p14:sldId id="617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00"/>
    <a:srgbClr val="E3ECF3"/>
    <a:srgbClr val="B4AFDF"/>
    <a:srgbClr val="DFB95B"/>
    <a:srgbClr val="DAB459"/>
    <a:srgbClr val="B08400"/>
    <a:srgbClr val="F0FFE6"/>
    <a:srgbClr val="C4B792"/>
    <a:srgbClr val="954F72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3"/>
    <p:restoredTop sz="90934"/>
  </p:normalViewPr>
  <p:slideViewPr>
    <p:cSldViewPr snapToGrid="0" snapToObjects="1">
      <p:cViewPr varScale="1">
        <p:scale>
          <a:sx n="122" d="100"/>
          <a:sy n="122" d="100"/>
        </p:scale>
        <p:origin x="400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3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2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7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1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9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20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Hash index: </a:t>
                </a:r>
                <a:r>
                  <a:rPr lang="en-US" sz="3600" i="1" dirty="0" smtClean="0"/>
                  <a:t>O</a:t>
                </a:r>
                <a:r>
                  <a:rPr lang="en-US" sz="3600" dirty="0" smtClean="0"/>
                  <a:t>(1)</a:t>
                </a:r>
              </a:p>
              <a:p>
                <a:pPr lvl="1"/>
                <a:r>
                  <a:rPr lang="en-US" sz="3600" dirty="0" smtClean="0"/>
                  <a:t>But can only use for equality predicates</a:t>
                </a:r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index: </a:t>
                </a:r>
                <a:r>
                  <a:rPr lang="en-US" sz="3600" i="1" dirty="0" smtClean="0"/>
                  <a:t>O</a:t>
                </a:r>
                <a:r>
                  <a:rPr lang="en-US" sz="3600" dirty="0" smtClean="0"/>
                  <a:t>(</a:t>
                </a:r>
                <a:r>
                  <a:rPr lang="en-US" sz="3600" dirty="0" err="1" smtClean="0"/>
                  <a:t>log</a:t>
                </a:r>
                <a:r>
                  <a:rPr lang="en-US" sz="3600" i="1" baseline="-25000" dirty="0" err="1" smtClean="0"/>
                  <a:t>F</a:t>
                </a:r>
                <a:r>
                  <a:rPr lang="en-US" sz="3600" baseline="-25000" dirty="0" smtClean="0"/>
                  <a:t> </a:t>
                </a:r>
                <a:r>
                  <a:rPr lang="en-US" sz="3600" i="1" dirty="0" smtClean="0"/>
                  <a:t>N</a:t>
                </a:r>
                <a:r>
                  <a:rPr lang="en-US" sz="3600" dirty="0"/>
                  <a:t> + X)</a:t>
                </a:r>
                <a:endParaRPr lang="en-US" sz="3600" dirty="0" smtClean="0"/>
              </a:p>
              <a:p>
                <a:pPr lvl="1"/>
                <a:r>
                  <a:rPr lang="en-US" sz="3600" dirty="0" smtClean="0"/>
                  <a:t>X depends on whether the index is clustered or not</a:t>
                </a:r>
                <a:endParaRPr lang="en-US" sz="3200" dirty="0" smtClean="0"/>
              </a:p>
              <a:p>
                <a:pPr lvl="2"/>
                <a:r>
                  <a:rPr lang="en-US" sz="3200" dirty="0" err="1" smtClean="0"/>
                  <a:t>Unclustered</a:t>
                </a:r>
                <a:r>
                  <a:rPr lang="en-US" sz="3200" dirty="0" smtClean="0"/>
                  <a:t>: X = number of selected tuples</a:t>
                </a:r>
              </a:p>
              <a:p>
                <a:pPr lvl="2"/>
                <a:endParaRPr lang="en-US" sz="3200" dirty="0" smtClean="0"/>
              </a:p>
              <a:p>
                <a:pPr lvl="2"/>
                <a:r>
                  <a:rPr lang="en-US" sz="3200" dirty="0" smtClean="0"/>
                  <a:t>Clustered: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selected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tuples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tuples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per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page</m:t>
                        </m:r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Scan Cost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 index </a:t>
            </a:r>
            <a:r>
              <a:rPr lang="en-US" sz="4000" i="1" dirty="0"/>
              <a:t>matches </a:t>
            </a:r>
            <a:r>
              <a:rPr lang="en-US" sz="4000" dirty="0"/>
              <a:t>a </a:t>
            </a:r>
            <a:r>
              <a:rPr lang="en-US" sz="4000" dirty="0" smtClean="0"/>
              <a:t>predicate w</a:t>
            </a:r>
            <a:r>
              <a:rPr lang="en-US" sz="3600" dirty="0" smtClean="0"/>
              <a:t>hen it can be </a:t>
            </a:r>
            <a:r>
              <a:rPr lang="en-US" sz="3600" dirty="0"/>
              <a:t>used to evaluate </a:t>
            </a:r>
            <a:r>
              <a:rPr lang="en-US" sz="3600" dirty="0" smtClean="0"/>
              <a:t>the predicate </a:t>
            </a:r>
            <a:r>
              <a:rPr lang="en-US" sz="3600" dirty="0"/>
              <a:t>in </a:t>
            </a:r>
            <a:r>
              <a:rPr lang="en-US" sz="3600" dirty="0" smtClean="0"/>
              <a:t>a query</a:t>
            </a:r>
          </a:p>
          <a:p>
            <a:r>
              <a:rPr lang="en-US" sz="4000" dirty="0" smtClean="0"/>
              <a:t>Example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63201"/>
              </p:ext>
            </p:extLst>
          </p:nvPr>
        </p:nvGraphicFramePr>
        <p:xfrm>
          <a:off x="2144112" y="3895305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= 22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&gt;= 24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13757"/>
              </p:ext>
            </p:extLst>
          </p:nvPr>
        </p:nvGraphicFramePr>
        <p:xfrm>
          <a:off x="2144112" y="4352505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 index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solidFill>
                          <a:srgbClr val="00B05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5899"/>
              </p:ext>
            </p:extLst>
          </p:nvPr>
        </p:nvGraphicFramePr>
        <p:xfrm>
          <a:off x="2144112" y="4819251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34186"/>
              </p:ext>
            </p:extLst>
          </p:nvPr>
        </p:nvGraphicFramePr>
        <p:xfrm>
          <a:off x="2144112" y="5281224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Unclustered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55994" y="5618182"/>
            <a:ext cx="130513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First sort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rids based on </a:t>
            </a:r>
            <a:r>
              <a:rPr 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4188" y="3211358"/>
            <a:ext cx="34494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User(</a:t>
            </a:r>
            <a:r>
              <a:rPr lang="en-US" sz="2800" u="sng" dirty="0" smtClean="0"/>
              <a:t>UID</a:t>
            </a:r>
            <a:r>
              <a:rPr lang="en-US" sz="2800" dirty="0" smtClean="0"/>
              <a:t>, Name</a:t>
            </a:r>
            <a:r>
              <a:rPr lang="en-US" sz="2800" smtClean="0"/>
              <a:t>, Age)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735304" y="5276451"/>
            <a:ext cx="492444" cy="476603"/>
            <a:chOff x="8735304" y="5724989"/>
            <a:chExt cx="492444" cy="476603"/>
          </a:xfrm>
        </p:grpSpPr>
        <p:sp>
          <p:nvSpPr>
            <p:cNvPr id="3" name="Rectangle 2"/>
            <p:cNvSpPr/>
            <p:nvPr/>
          </p:nvSpPr>
          <p:spPr>
            <a:xfrm rot="20989044">
              <a:off x="8774993" y="5724989"/>
              <a:ext cx="4042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⨯</a:t>
              </a:r>
              <a:endPara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35304" y="5739927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✓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82031" y="5285997"/>
            <a:ext cx="492444" cy="476603"/>
            <a:chOff x="8735304" y="5724989"/>
            <a:chExt cx="492444" cy="476603"/>
          </a:xfrm>
        </p:grpSpPr>
        <p:sp>
          <p:nvSpPr>
            <p:cNvPr id="19" name="Rectangle 18"/>
            <p:cNvSpPr/>
            <p:nvPr/>
          </p:nvSpPr>
          <p:spPr>
            <a:xfrm rot="20989044">
              <a:off x="8774993" y="5724989"/>
              <a:ext cx="4042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⨯</a:t>
              </a:r>
              <a:endPara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35304" y="5739927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✓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4334"/>
              </p:ext>
            </p:extLst>
          </p:nvPr>
        </p:nvGraphicFramePr>
        <p:xfrm>
          <a:off x="1240222" y="30342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= 22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&gt;= 24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12774"/>
              </p:ext>
            </p:extLst>
          </p:nvPr>
        </p:nvGraphicFramePr>
        <p:xfrm>
          <a:off x="1240222" y="34914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 index on (Age, Name)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86041"/>
              </p:ext>
            </p:extLst>
          </p:nvPr>
        </p:nvGraphicFramePr>
        <p:xfrm>
          <a:off x="1240222" y="44058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(Age, Name)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44187" y="2136446"/>
            <a:ext cx="496292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User(</a:t>
            </a:r>
            <a:r>
              <a:rPr lang="en-US" sz="2800" u="sng" dirty="0" smtClean="0"/>
              <a:t>UID</a:t>
            </a:r>
            <a:r>
              <a:rPr lang="en-US" sz="2800" dirty="0" smtClean="0"/>
              <a:t>, Name, Age, </a:t>
            </a:r>
            <a:r>
              <a:rPr lang="en-US" sz="2800" dirty="0" err="1" smtClean="0"/>
              <a:t>ParentID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41839"/>
              </p:ext>
            </p:extLst>
          </p:nvPr>
        </p:nvGraphicFramePr>
        <p:xfrm>
          <a:off x="1240222" y="4863063"/>
          <a:ext cx="97115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</a:p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on (Age, Name,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ParentID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63164"/>
              </p:ext>
            </p:extLst>
          </p:nvPr>
        </p:nvGraphicFramePr>
        <p:xfrm>
          <a:off x="1240222" y="568305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(Name, Age)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55499"/>
              </p:ext>
            </p:extLst>
          </p:nvPr>
        </p:nvGraphicFramePr>
        <p:xfrm>
          <a:off x="1240222" y="3948662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279118" y="4212984"/>
            <a:ext cx="158706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Prefix-match property of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indexes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</a:t>
            </a:r>
            <a:r>
              <a:rPr lang="en-US" sz="4000" dirty="0" smtClean="0"/>
              <a:t> </a:t>
            </a:r>
            <a:r>
              <a:rPr lang="en-US" sz="4000" dirty="0"/>
              <a:t>combination of </a:t>
            </a:r>
            <a:r>
              <a:rPr lang="en-US" sz="4000" dirty="0" smtClean="0"/>
              <a:t>predicates</a:t>
            </a:r>
          </a:p>
          <a:p>
            <a:pPr lvl="1"/>
            <a:r>
              <a:rPr lang="en-US" sz="3600" dirty="0" smtClean="0"/>
              <a:t>e.g. 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&gt;10, </a:t>
            </a:r>
            <a:r>
              <a:rPr lang="en-US" sz="3600" dirty="0" err="1" smtClean="0"/>
              <a:t>R.c</a:t>
            </a:r>
            <a:r>
              <a:rPr lang="en-US" sz="3600" dirty="0" smtClean="0"/>
              <a:t>=23, 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 ∧ </a:t>
            </a:r>
            <a:r>
              <a:rPr lang="en-US" sz="3600" dirty="0" err="1" smtClean="0"/>
              <a:t>R.c</a:t>
            </a:r>
            <a:r>
              <a:rPr lang="en-US" sz="3600" dirty="0" smtClean="0"/>
              <a:t>=23, 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 ∨ </a:t>
            </a:r>
            <a:r>
              <a:rPr lang="en-US" sz="3600" dirty="0" err="1" smtClean="0"/>
              <a:t>R.c</a:t>
            </a:r>
            <a:r>
              <a:rPr lang="en-US" sz="3600" dirty="0" smtClean="0"/>
              <a:t>=23</a:t>
            </a:r>
          </a:p>
          <a:p>
            <a:r>
              <a:rPr lang="en-US" sz="4000" dirty="0" smtClean="0"/>
              <a:t>Convert </a:t>
            </a:r>
            <a:r>
              <a:rPr lang="en-US" sz="4000" dirty="0"/>
              <a:t>to conjunctive normal form (CNF</a:t>
            </a:r>
            <a:r>
              <a:rPr lang="en-US" sz="4000" dirty="0" smtClean="0"/>
              <a:t>)</a:t>
            </a:r>
          </a:p>
          <a:p>
            <a:pPr lvl="1"/>
            <a:r>
              <a:rPr lang="en-US" sz="3600" dirty="0"/>
              <a:t>General form: p</a:t>
            </a:r>
            <a:r>
              <a:rPr lang="en-US" sz="3600" baseline="-25000" dirty="0"/>
              <a:t>1</a:t>
            </a:r>
            <a:r>
              <a:rPr lang="en-US" sz="3600" dirty="0"/>
              <a:t> ∧ p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  <a:r>
              <a:rPr lang="mr-IN" sz="3600" dirty="0"/>
              <a:t>…</a:t>
            </a:r>
            <a:r>
              <a:rPr lang="en-US" sz="3600" dirty="0"/>
              <a:t> ∧ </a:t>
            </a:r>
            <a:r>
              <a:rPr lang="en-US" sz="3600" dirty="0" err="1"/>
              <a:t>p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 </a:t>
            </a:r>
            <a:r>
              <a:rPr lang="en-US" sz="3600" dirty="0"/>
              <a:t>where each p</a:t>
            </a:r>
            <a:r>
              <a:rPr lang="en-US" sz="3600" baseline="-25000" dirty="0"/>
              <a:t>i</a:t>
            </a:r>
            <a:r>
              <a:rPr lang="en-US" sz="3600" dirty="0"/>
              <a:t> is called a </a:t>
            </a:r>
            <a:r>
              <a:rPr lang="en-US" sz="3600" i="1" dirty="0" smtClean="0"/>
              <a:t>conjunct</a:t>
            </a:r>
            <a:endParaRPr lang="en-US" sz="3600" dirty="0"/>
          </a:p>
          <a:p>
            <a:pPr lvl="1"/>
            <a:r>
              <a:rPr lang="en-US" sz="3600" dirty="0" smtClean="0"/>
              <a:t>Example: (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 </a:t>
            </a:r>
            <a:r>
              <a:rPr lang="en-US" sz="3600" dirty="0"/>
              <a:t>∧ </a:t>
            </a:r>
            <a:r>
              <a:rPr lang="en-US" sz="3600" dirty="0" err="1" smtClean="0"/>
              <a:t>R.c</a:t>
            </a:r>
            <a:r>
              <a:rPr lang="en-US" sz="3600" dirty="0" smtClean="0"/>
              <a:t>=23) </a:t>
            </a:r>
            <a:r>
              <a:rPr lang="en-US" sz="3600" dirty="0"/>
              <a:t>∨</a:t>
            </a:r>
            <a:r>
              <a:rPr lang="en-US" sz="3600" dirty="0" smtClean="0"/>
              <a:t> </a:t>
            </a:r>
            <a:r>
              <a:rPr lang="en-US" sz="3600" dirty="0" err="1" smtClean="0"/>
              <a:t>R.b</a:t>
            </a:r>
            <a:r>
              <a:rPr lang="en-US" sz="3600" dirty="0" smtClean="0"/>
              <a:t>&lt;=12</a:t>
            </a:r>
          </a:p>
          <a:p>
            <a:pPr lvl="2"/>
            <a:r>
              <a:rPr lang="en-US" sz="3200" dirty="0" smtClean="0"/>
              <a:t>Convert to (</a:t>
            </a:r>
            <a:r>
              <a:rPr lang="en-US" sz="3200" dirty="0" err="1"/>
              <a:t>R.a</a:t>
            </a:r>
            <a:r>
              <a:rPr lang="en-US" sz="3200" dirty="0"/>
              <a:t>&gt;10 ∨ </a:t>
            </a:r>
            <a:r>
              <a:rPr lang="en-US" sz="3200" dirty="0" err="1" smtClean="0"/>
              <a:t>R.b</a:t>
            </a:r>
            <a:r>
              <a:rPr lang="en-US" sz="3200" dirty="0"/>
              <a:t>&lt;=</a:t>
            </a:r>
            <a:r>
              <a:rPr lang="en-US" sz="3200" dirty="0" smtClean="0"/>
              <a:t>12) ∧ (</a:t>
            </a:r>
            <a:r>
              <a:rPr lang="en-US" sz="3200" dirty="0" err="1" smtClean="0"/>
              <a:t>R.c</a:t>
            </a:r>
            <a:r>
              <a:rPr lang="en-US" sz="3200" dirty="0" smtClean="0"/>
              <a:t>=23</a:t>
            </a:r>
            <a:r>
              <a:rPr lang="en-US" sz="3200" dirty="0"/>
              <a:t> ∨ </a:t>
            </a:r>
            <a:r>
              <a:rPr lang="en-US" sz="3200" dirty="0" err="1" smtClean="0"/>
              <a:t>R.b</a:t>
            </a:r>
            <a:r>
              <a:rPr lang="en-US" sz="3200" dirty="0"/>
              <a:t>&lt;=12</a:t>
            </a:r>
            <a:r>
              <a:rPr lang="en-US" sz="3200" dirty="0" smtClean="0"/>
              <a:t>) </a:t>
            </a:r>
          </a:p>
          <a:p>
            <a:r>
              <a:rPr lang="en-US" sz="4000" dirty="0" smtClean="0"/>
              <a:t>An index can be used to evaluate a selection operation only if it matches some predicate in the selection 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General </a:t>
            </a:r>
            <a:r>
              <a:rPr lang="en-US" sz="4800" dirty="0" smtClean="0"/>
              <a:t>Selection Condition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3872881"/>
            <a:ext cx="158706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Notice the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difference with cow book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Selection condition p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∧ p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 </a:t>
            </a:r>
            <a:r>
              <a:rPr lang="mr-IN" sz="4000" dirty="0"/>
              <a:t>…</a:t>
            </a:r>
            <a:r>
              <a:rPr lang="en-US" sz="4000" dirty="0"/>
              <a:t> ∧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baseline="-25000" dirty="0" err="1"/>
              <a:t>n</a:t>
            </a:r>
            <a:r>
              <a:rPr lang="en-US" sz="4000" dirty="0"/>
              <a:t> where each p</a:t>
            </a:r>
            <a:r>
              <a:rPr lang="en-US" sz="4000" baseline="-25000" dirty="0"/>
              <a:t>i</a:t>
            </a:r>
            <a:r>
              <a:rPr lang="en-US" sz="4000" dirty="0"/>
              <a:t> is </a:t>
            </a:r>
            <a:r>
              <a:rPr lang="en-US" sz="4000" dirty="0" smtClean="0"/>
              <a:t>a </a:t>
            </a:r>
            <a:r>
              <a:rPr lang="en-US" sz="4000" i="1" dirty="0" smtClean="0"/>
              <a:t>simple</a:t>
            </a:r>
            <a:r>
              <a:rPr lang="en-US" sz="4000" dirty="0" smtClean="0"/>
              <a:t> predicate (i.e. of the form “</a:t>
            </a:r>
            <a:r>
              <a:rPr lang="en-US" sz="4000" dirty="0" err="1" smtClean="0"/>
              <a:t>att</a:t>
            </a:r>
            <a:r>
              <a:rPr lang="en-US" sz="4000" dirty="0" smtClean="0"/>
              <a:t> </a:t>
            </a:r>
            <a:r>
              <a:rPr lang="en-US" sz="4000" b="1" dirty="0" smtClean="0"/>
              <a:t>op</a:t>
            </a:r>
            <a:r>
              <a:rPr lang="en-US" sz="4000" dirty="0" smtClean="0"/>
              <a:t> </a:t>
            </a:r>
            <a:r>
              <a:rPr lang="en-US" sz="4000" dirty="0" err="1" smtClean="0"/>
              <a:t>val</a:t>
            </a:r>
            <a:r>
              <a:rPr lang="en-US" sz="4000" dirty="0" smtClean="0"/>
              <a:t>”)</a:t>
            </a:r>
          </a:p>
          <a:p>
            <a:pPr lvl="1"/>
            <a:r>
              <a:rPr lang="en-US" sz="3600" dirty="0" smtClean="0"/>
              <a:t>e.g. </a:t>
            </a:r>
            <a:r>
              <a:rPr lang="en-US" sz="3600" dirty="0"/>
              <a:t>a=7 </a:t>
            </a:r>
            <a:r>
              <a:rPr lang="en-US" sz="3600" b="1" dirty="0"/>
              <a:t>∧ </a:t>
            </a:r>
            <a:r>
              <a:rPr lang="en-US" sz="3600" dirty="0" smtClean="0"/>
              <a:t>b&lt;5 </a:t>
            </a:r>
            <a:r>
              <a:rPr lang="en-US" sz="3600" b="1" dirty="0"/>
              <a:t>∧</a:t>
            </a:r>
            <a:r>
              <a:rPr lang="en-US" sz="3600" dirty="0"/>
              <a:t> </a:t>
            </a:r>
            <a:r>
              <a:rPr lang="en-US" sz="3600" dirty="0" smtClean="0"/>
              <a:t>c=4</a:t>
            </a:r>
            <a:endParaRPr lang="en-US" sz="3600" dirty="0"/>
          </a:p>
          <a:p>
            <a:r>
              <a:rPr lang="en-US" sz="4000" dirty="0" smtClean="0"/>
              <a:t>When can we use an index to evaluate a selection?</a:t>
            </a:r>
          </a:p>
          <a:p>
            <a:pPr lvl="1"/>
            <a:r>
              <a:rPr lang="en-US" sz="3600" dirty="0"/>
              <a:t>Hash index on search key </a:t>
            </a:r>
            <a:r>
              <a:rPr lang="en-US" sz="3600" i="1" dirty="0"/>
              <a:t>K </a:t>
            </a:r>
            <a:endParaRPr lang="en-US" sz="3600" dirty="0"/>
          </a:p>
          <a:p>
            <a:pPr lvl="2"/>
            <a:r>
              <a:rPr lang="en-US" sz="3200" dirty="0"/>
              <a:t>If all </a:t>
            </a:r>
            <a:r>
              <a:rPr lang="en-US" sz="3200" dirty="0" err="1"/>
              <a:t>p</a:t>
            </a:r>
            <a:r>
              <a:rPr lang="en-US" sz="3200" baseline="-25000" dirty="0" err="1"/>
              <a:t>i</a:t>
            </a:r>
            <a:r>
              <a:rPr lang="en-US" sz="3200" dirty="0" err="1"/>
              <a:t>s</a:t>
            </a:r>
            <a:r>
              <a:rPr lang="en-US" sz="3200" dirty="0"/>
              <a:t> are equality predicates (e.g. Age=23) and the set of attributes in </a:t>
            </a:r>
            <a:r>
              <a:rPr lang="en-US" sz="3200" i="1" dirty="0"/>
              <a:t>K</a:t>
            </a:r>
            <a:r>
              <a:rPr lang="en-US" sz="3200" dirty="0"/>
              <a:t> is a subset of attributes appearing in p</a:t>
            </a:r>
            <a:r>
              <a:rPr lang="en-US" sz="3200" baseline="-25000" dirty="0"/>
              <a:t>1</a:t>
            </a:r>
            <a:r>
              <a:rPr lang="en-US" sz="3200" dirty="0"/>
              <a:t>, p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p</a:t>
            </a:r>
            <a:r>
              <a:rPr lang="en-US" sz="3200" baseline="-25000" dirty="0" err="1"/>
              <a:t>n</a:t>
            </a:r>
            <a:endParaRPr lang="en-US" sz="3200" dirty="0"/>
          </a:p>
          <a:p>
            <a:pPr lvl="1"/>
            <a:r>
              <a:rPr lang="en-US" sz="3600" dirty="0" err="1" smtClean="0"/>
              <a:t>B+tree</a:t>
            </a:r>
            <a:r>
              <a:rPr lang="en-US" sz="3600" dirty="0" smtClean="0"/>
              <a:t> index on search key </a:t>
            </a:r>
            <a:r>
              <a:rPr lang="en-US" sz="3600" i="1" dirty="0" smtClean="0"/>
              <a:t>K </a:t>
            </a:r>
            <a:endParaRPr lang="en-US" sz="3600" dirty="0"/>
          </a:p>
          <a:p>
            <a:pPr lvl="2"/>
            <a:r>
              <a:rPr lang="en-US" sz="3200" dirty="0" smtClean="0"/>
              <a:t>If a </a:t>
            </a:r>
            <a:r>
              <a:rPr lang="en-US" sz="3200" i="1" dirty="0" smtClean="0"/>
              <a:t>prefix subset </a:t>
            </a:r>
            <a:r>
              <a:rPr lang="en-US" sz="3200" dirty="0" smtClean="0"/>
              <a:t>of </a:t>
            </a:r>
            <a:r>
              <a:rPr lang="en-US" sz="3200" i="1" dirty="0" smtClean="0"/>
              <a:t>K</a:t>
            </a:r>
            <a:r>
              <a:rPr lang="en-US" sz="3200" dirty="0" smtClean="0"/>
              <a:t> is a subset </a:t>
            </a:r>
            <a:r>
              <a:rPr lang="en-US" sz="3200" dirty="0"/>
              <a:t>of </a:t>
            </a:r>
            <a:r>
              <a:rPr lang="en-US" sz="3200" dirty="0" smtClean="0"/>
              <a:t>attributes appearing in p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p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p</a:t>
            </a:r>
            <a:r>
              <a:rPr lang="en-US" sz="3200" baseline="-25000" dirty="0" err="1" smtClean="0"/>
              <a:t>n</a:t>
            </a:r>
            <a:endParaRPr lang="en-US" sz="3200" baseline="-25000" dirty="0" smtClean="0"/>
          </a:p>
          <a:p>
            <a:r>
              <a:rPr lang="en-US" sz="4000" i="1" dirty="0" smtClean="0"/>
              <a:t>Primary conjunct</a:t>
            </a:r>
            <a:r>
              <a:rPr lang="en-US" sz="4000" dirty="0" smtClean="0"/>
              <a:t>: conjuncts in the selection conditions that an index matches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Conjunction of Simple Predicates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Conjunction of Simple </a:t>
            </a:r>
            <a:r>
              <a:rPr lang="en-US" sz="4800" dirty="0" smtClean="0"/>
              <a:t>Predicates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4468"/>
              </p:ext>
            </p:extLst>
          </p:nvPr>
        </p:nvGraphicFramePr>
        <p:xfrm>
          <a:off x="1839311" y="23703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Index</a:t>
                      </a:r>
                      <a:endParaRPr lang="en-US" sz="2400" b="1" i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a=10 ∧ b=24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d=10 ∧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c&lt;=19 ∧ a&gt;24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57193"/>
              </p:ext>
            </p:extLst>
          </p:nvPr>
        </p:nvGraphicFramePr>
        <p:xfrm>
          <a:off x="1839311" y="37419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(a, b)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45102"/>
              </p:ext>
            </p:extLst>
          </p:nvPr>
        </p:nvGraphicFramePr>
        <p:xfrm>
          <a:off x="1839311" y="46563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(b, c)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835745" y="1472674"/>
            <a:ext cx="187288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R(a, b, c, d)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60284"/>
              </p:ext>
            </p:extLst>
          </p:nvPr>
        </p:nvGraphicFramePr>
        <p:xfrm>
          <a:off x="1839311" y="51135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(b, c, d)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48058"/>
              </p:ext>
            </p:extLst>
          </p:nvPr>
        </p:nvGraphicFramePr>
        <p:xfrm>
          <a:off x="1839311" y="55677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(c,</a:t>
                      </a:r>
                      <a:r>
                        <a:rPr lang="en-US" sz="2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d, a)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715"/>
              </p:ext>
            </p:extLst>
          </p:nvPr>
        </p:nvGraphicFramePr>
        <p:xfrm>
          <a:off x="1839311" y="4199118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(b, a)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74836"/>
              </p:ext>
            </p:extLst>
          </p:nvPr>
        </p:nvGraphicFramePr>
        <p:xfrm>
          <a:off x="1839311" y="28245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HashInx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(a, b)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7989"/>
              </p:ext>
            </p:extLst>
          </p:nvPr>
        </p:nvGraphicFramePr>
        <p:xfrm>
          <a:off x="1839311" y="32817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HashInx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(d)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What if you have disjunctions?</a:t>
            </a:r>
            <a:endParaRPr lang="en-US" sz="4000" dirty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, </a:t>
            </a:r>
            <a:r>
              <a:rPr lang="en-US" sz="3600" i="1" dirty="0" smtClean="0"/>
              <a:t>d</a:t>
            </a:r>
            <a:r>
              <a:rPr lang="en-US" sz="3600" dirty="0" smtClean="0"/>
              <a:t>)</a:t>
            </a:r>
          </a:p>
          <a:p>
            <a:pPr lvl="1"/>
            <a:r>
              <a:rPr lang="en-US" sz="3600" dirty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∨</a:t>
            </a:r>
            <a:r>
              <a:rPr lang="en-US" sz="3600" b="1" dirty="0" smtClean="0"/>
              <a:t> </a:t>
            </a:r>
            <a:r>
              <a:rPr lang="en-US" sz="3600" i="1" dirty="0" smtClean="0"/>
              <a:t>b</a:t>
            </a:r>
            <a:r>
              <a:rPr lang="en-US" sz="3600" dirty="0" smtClean="0"/>
              <a:t>&lt;5 </a:t>
            </a:r>
            <a:r>
              <a:rPr lang="en-US" sz="3600" dirty="0"/>
              <a:t>∨</a:t>
            </a:r>
            <a:r>
              <a:rPr lang="en-US" sz="3600" dirty="0" smtClean="0"/>
              <a:t> </a:t>
            </a:r>
            <a:r>
              <a:rPr lang="en-US" sz="3600" i="1" dirty="0"/>
              <a:t>c</a:t>
            </a:r>
            <a:r>
              <a:rPr lang="en-US" sz="3600" dirty="0"/>
              <a:t>=4 	</a:t>
            </a:r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/>
              <a:t>, </a:t>
            </a:r>
            <a:r>
              <a:rPr lang="en-US" sz="3600" i="1" dirty="0"/>
              <a:t>c</a:t>
            </a:r>
            <a:r>
              <a:rPr lang="en-US" sz="3600" dirty="0"/>
              <a:t>) </a:t>
            </a:r>
            <a:endParaRPr lang="en-US" sz="3600" dirty="0" smtClean="0"/>
          </a:p>
          <a:p>
            <a:pPr lvl="2"/>
            <a:r>
              <a:rPr lang="en-US" sz="3200" dirty="0" smtClean="0"/>
              <a:t>Use both indexes to obtain partial results, then union them to generate the final result set</a:t>
            </a:r>
          </a:p>
          <a:p>
            <a:pPr lvl="1"/>
            <a:r>
              <a:rPr lang="en-US" sz="3600" dirty="0"/>
              <a:t>Hash index on </a:t>
            </a:r>
            <a:r>
              <a:rPr lang="en-US" sz="3600" i="1" dirty="0"/>
              <a:t>a</a:t>
            </a:r>
            <a:r>
              <a:rPr lang="en-US" sz="3600" dirty="0"/>
              <a:t> and </a:t>
            </a:r>
            <a:r>
              <a:rPr lang="en-US" sz="3600" dirty="0" err="1"/>
              <a:t>B+tree</a:t>
            </a:r>
            <a:r>
              <a:rPr lang="en-US" sz="3600" dirty="0"/>
              <a:t> index on </a:t>
            </a:r>
            <a:r>
              <a:rPr lang="en-US" sz="3600" i="1" dirty="0" smtClean="0"/>
              <a:t>b</a:t>
            </a:r>
            <a:r>
              <a:rPr lang="en-US" sz="3600" dirty="0" smtClean="0"/>
              <a:t> </a:t>
            </a:r>
            <a:endParaRPr lang="en-US" sz="3600" dirty="0"/>
          </a:p>
          <a:p>
            <a:pPr lvl="2"/>
            <a:r>
              <a:rPr lang="en-US" sz="3200" dirty="0" smtClean="0"/>
              <a:t>Don’t use any indexes; scan the whole R</a:t>
            </a:r>
          </a:p>
          <a:p>
            <a:r>
              <a:rPr lang="en-US" sz="4000" dirty="0" smtClean="0"/>
              <a:t>Can use indexes only when we have appropriate indexes for every simple predicate in the disjunction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Disjunction </a:t>
            </a:r>
            <a:r>
              <a:rPr lang="en-US" sz="4800" dirty="0"/>
              <a:t>of Simple Predicates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More examples</a:t>
            </a:r>
          </a:p>
          <a:p>
            <a:pPr lvl="1"/>
            <a:r>
              <a:rPr lang="en-US" sz="3200" dirty="0" smtClean="0"/>
              <a:t>Hash </a:t>
            </a:r>
            <a:r>
              <a:rPr lang="en-US" sz="3200" dirty="0"/>
              <a:t>index on </a:t>
            </a: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dirty="0"/>
              <a:t>hash index on </a:t>
            </a:r>
            <a:r>
              <a:rPr lang="en-US" sz="3200" i="1" dirty="0" smtClean="0"/>
              <a:t>b</a:t>
            </a:r>
            <a:endParaRPr lang="en-US" sz="3200" i="1" dirty="0"/>
          </a:p>
          <a:p>
            <a:pPr lvl="1"/>
            <a:r>
              <a:rPr lang="en-US" sz="3200" dirty="0" smtClean="0"/>
              <a:t>Selection condition: </a:t>
            </a:r>
            <a:r>
              <a:rPr lang="en-US" sz="3200" i="1" dirty="0" smtClean="0"/>
              <a:t>a</a:t>
            </a:r>
            <a:r>
              <a:rPr lang="en-US" sz="3200" dirty="0" smtClean="0"/>
              <a:t>=7 </a:t>
            </a:r>
            <a:r>
              <a:rPr lang="en-US" sz="3200" dirty="0"/>
              <a:t>∨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</a:t>
            </a:r>
            <a:endParaRPr lang="en-US" sz="3200" dirty="0"/>
          </a:p>
          <a:p>
            <a:pPr lvl="2"/>
            <a:r>
              <a:rPr lang="en-US" sz="2800" dirty="0" smtClean="0"/>
              <a:t>Need a scan</a:t>
            </a:r>
            <a:endParaRPr lang="en-US" sz="2800" dirty="0"/>
          </a:p>
          <a:p>
            <a:pPr lvl="1"/>
            <a:r>
              <a:rPr lang="en-US" sz="3200" dirty="0" smtClean="0"/>
              <a:t>Hash </a:t>
            </a:r>
            <a:r>
              <a:rPr lang="en-US" sz="3200" dirty="0"/>
              <a:t>index on </a:t>
            </a: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</a:t>
            </a:r>
            <a:r>
              <a:rPr lang="en-US" sz="3200" dirty="0"/>
              <a:t>on </a:t>
            </a:r>
            <a:r>
              <a:rPr lang="en-US" sz="3200" i="1" dirty="0" smtClean="0"/>
              <a:t>b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3200" dirty="0"/>
              <a:t>Selection condition: </a:t>
            </a:r>
            <a:r>
              <a:rPr lang="en-US" sz="3200" i="1" dirty="0" smtClean="0"/>
              <a:t>a</a:t>
            </a:r>
            <a:r>
              <a:rPr lang="en-US" sz="3200" dirty="0" smtClean="0"/>
              <a:t>=7 </a:t>
            </a:r>
            <a:r>
              <a:rPr lang="en-US" sz="3200" dirty="0"/>
              <a:t>∨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</a:t>
            </a:r>
            <a:endParaRPr lang="en-US" sz="3200" dirty="0"/>
          </a:p>
          <a:p>
            <a:pPr lvl="2"/>
            <a:r>
              <a:rPr lang="en-US" sz="2800" dirty="0" smtClean="0"/>
              <a:t>Scan or </a:t>
            </a:r>
            <a:r>
              <a:rPr lang="en-US" sz="2800" dirty="0"/>
              <a:t>use both indexes (fetch rids and take the union)</a:t>
            </a:r>
          </a:p>
          <a:p>
            <a:pPr lvl="1"/>
            <a:r>
              <a:rPr lang="en-US" sz="3200" dirty="0" smtClean="0"/>
              <a:t>Hash </a:t>
            </a:r>
            <a:r>
              <a:rPr lang="en-US" sz="3200" dirty="0"/>
              <a:t>index on </a:t>
            </a: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</a:t>
            </a:r>
            <a:r>
              <a:rPr lang="en-US" sz="3200" dirty="0"/>
              <a:t>on </a:t>
            </a:r>
            <a:r>
              <a:rPr lang="en-US" sz="3200" i="1" dirty="0" smtClean="0"/>
              <a:t>b</a:t>
            </a:r>
            <a:endParaRPr lang="en-US" sz="3200" dirty="0" smtClean="0"/>
          </a:p>
          <a:p>
            <a:pPr lvl="1"/>
            <a:r>
              <a:rPr lang="en-US" sz="3200" dirty="0"/>
              <a:t>Selection condition</a:t>
            </a:r>
            <a:r>
              <a:rPr lang="en-US" sz="3200" dirty="0" smtClean="0"/>
              <a:t>: (</a:t>
            </a:r>
            <a:r>
              <a:rPr lang="en-US" sz="3200" i="1" dirty="0"/>
              <a:t>a</a:t>
            </a:r>
            <a:r>
              <a:rPr lang="en-US" sz="3200" dirty="0"/>
              <a:t>=7 ∨</a:t>
            </a:r>
            <a:r>
              <a:rPr lang="en-US" sz="3200" dirty="0" smtClean="0"/>
              <a:t> </a:t>
            </a:r>
            <a:r>
              <a:rPr lang="en-US" sz="3200" i="1" dirty="0"/>
              <a:t>c</a:t>
            </a:r>
            <a:r>
              <a:rPr lang="en-US" sz="3200" dirty="0"/>
              <a:t>&gt;5) </a:t>
            </a:r>
            <a:r>
              <a:rPr lang="en-US" sz="3200" b="1" dirty="0"/>
              <a:t>∧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</a:t>
            </a:r>
            <a:endParaRPr lang="en-US" sz="3200" dirty="0"/>
          </a:p>
          <a:p>
            <a:pPr lvl="2"/>
            <a:r>
              <a:rPr lang="en-US" sz="2800" dirty="0" smtClean="0"/>
              <a:t>Scan or use </a:t>
            </a:r>
            <a:r>
              <a:rPr lang="en-US" sz="2800" dirty="0" err="1" smtClean="0"/>
              <a:t>B+tree</a:t>
            </a:r>
            <a:endParaRPr lang="en-US" sz="2800" dirty="0" smtClean="0"/>
          </a:p>
          <a:p>
            <a:pPr lvl="1"/>
            <a:r>
              <a:rPr lang="en-US" sz="3200" dirty="0"/>
              <a:t>Hash index on 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en-US" sz="3200" dirty="0" smtClean="0"/>
              <a:t>, </a:t>
            </a:r>
            <a:r>
              <a:rPr lang="en-US" sz="3200" i="1" dirty="0" smtClean="0"/>
              <a:t>c</a:t>
            </a:r>
            <a:r>
              <a:rPr lang="en-US" sz="3200" dirty="0" smtClean="0"/>
              <a:t>) </a:t>
            </a:r>
            <a:r>
              <a:rPr lang="en-US" sz="3200" dirty="0"/>
              <a:t>and </a:t>
            </a:r>
            <a:r>
              <a:rPr lang="en-US" sz="3200" dirty="0" err="1"/>
              <a:t>B+tree</a:t>
            </a:r>
            <a:r>
              <a:rPr lang="en-US" sz="3200" dirty="0"/>
              <a:t> on </a:t>
            </a:r>
            <a:r>
              <a:rPr lang="en-US" sz="3200" i="1" dirty="0"/>
              <a:t>b</a:t>
            </a:r>
            <a:endParaRPr lang="en-US" sz="3200" dirty="0"/>
          </a:p>
          <a:p>
            <a:pPr lvl="1"/>
            <a:r>
              <a:rPr lang="en-US" sz="3200" dirty="0"/>
              <a:t>Selection condition: </a:t>
            </a:r>
            <a:r>
              <a:rPr lang="en-US" sz="3200" i="1" dirty="0" smtClean="0"/>
              <a:t>a</a:t>
            </a:r>
            <a:r>
              <a:rPr lang="en-US" sz="3200" dirty="0" smtClean="0"/>
              <a:t>=7 </a:t>
            </a:r>
            <a:r>
              <a:rPr lang="en-US" sz="3200" b="1" dirty="0" smtClean="0"/>
              <a:t>∧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 </a:t>
            </a:r>
            <a:r>
              <a:rPr lang="en-US" sz="3200" b="1" dirty="0"/>
              <a:t>∧</a:t>
            </a:r>
            <a:r>
              <a:rPr lang="en-US" sz="3200" dirty="0"/>
              <a:t> </a:t>
            </a:r>
            <a:r>
              <a:rPr lang="en-US" sz="3200" i="1" dirty="0" smtClean="0"/>
              <a:t>c</a:t>
            </a:r>
            <a:r>
              <a:rPr lang="en-US" sz="3200" dirty="0" smtClean="0"/>
              <a:t>=15</a:t>
            </a:r>
            <a:endParaRPr lang="en-US" sz="3200" dirty="0"/>
          </a:p>
          <a:p>
            <a:pPr lvl="2"/>
            <a:r>
              <a:rPr lang="en-US" sz="2800" dirty="0" smtClean="0"/>
              <a:t>U</a:t>
            </a:r>
            <a:r>
              <a:rPr lang="en-US" sz="2800" dirty="0"/>
              <a:t>se both indexes (fetch rids and take the </a:t>
            </a:r>
            <a:r>
              <a:rPr lang="en-US" sz="2800" dirty="0" smtClean="0"/>
              <a:t>intersection)</a:t>
            </a:r>
            <a:endParaRPr lang="en-US" sz="2800" dirty="0"/>
          </a:p>
          <a:p>
            <a:endParaRPr lang="en-US" sz="4000" dirty="0"/>
          </a:p>
          <a:p>
            <a:endParaRPr lang="en-US" sz="3600" dirty="0" smtClean="0"/>
          </a:p>
          <a:p>
            <a:pPr lvl="1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General Selection Condition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selection condition can </a:t>
            </a:r>
            <a:r>
              <a:rPr lang="en-US" sz="4000" dirty="0"/>
              <a:t>match more than one index</a:t>
            </a:r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, </a:t>
            </a:r>
            <a:r>
              <a:rPr lang="en-US" sz="3600" i="1" dirty="0" smtClean="0"/>
              <a:t>d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/>
              <a:t>, </a:t>
            </a:r>
            <a:r>
              <a:rPr lang="en-US" sz="3600" i="1" dirty="0"/>
              <a:t>c</a:t>
            </a:r>
            <a:r>
              <a:rPr lang="en-US" sz="3600" dirty="0"/>
              <a:t>) </a:t>
            </a:r>
          </a:p>
          <a:p>
            <a:pPr lvl="1"/>
            <a:r>
              <a:rPr lang="en-US" sz="3600" dirty="0" smtClean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</a:t>
            </a:r>
            <a:r>
              <a:rPr lang="en-US" sz="3600" b="1" dirty="0" smtClean="0"/>
              <a:t>∧ </a:t>
            </a:r>
            <a:r>
              <a:rPr lang="en-US" sz="3600" i="1" dirty="0" smtClean="0"/>
              <a:t>b</a:t>
            </a:r>
            <a:r>
              <a:rPr lang="en-US" sz="3600" dirty="0" smtClean="0"/>
              <a:t>=5 </a:t>
            </a:r>
            <a:r>
              <a:rPr lang="en-US" sz="3600" b="1" dirty="0"/>
              <a:t>∧</a:t>
            </a:r>
            <a:r>
              <a:rPr lang="en-US" sz="3600" dirty="0" smtClean="0"/>
              <a:t> </a:t>
            </a:r>
            <a:r>
              <a:rPr lang="en-US" sz="3600" i="1" dirty="0"/>
              <a:t>c</a:t>
            </a:r>
            <a:r>
              <a:rPr lang="en-US" sz="3600" dirty="0"/>
              <a:t>=4	</a:t>
            </a:r>
          </a:p>
          <a:p>
            <a:r>
              <a:rPr lang="en-US" sz="4000" dirty="0" smtClean="0"/>
              <a:t>Which </a:t>
            </a:r>
            <a:r>
              <a:rPr lang="en-US" sz="4000" dirty="0"/>
              <a:t>index should we use?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Use </a:t>
            </a:r>
            <a:r>
              <a:rPr lang="en-US" sz="3600" dirty="0"/>
              <a:t>either index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Use </a:t>
            </a:r>
            <a:r>
              <a:rPr lang="en-US" sz="3600" dirty="0"/>
              <a:t>both indexes, then intersect the rid sets, and then fetch the 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predicate can </a:t>
            </a:r>
            <a:r>
              <a:rPr lang="en-US" sz="4000" dirty="0"/>
              <a:t>match more than one </a:t>
            </a:r>
            <a:r>
              <a:rPr lang="en-US" sz="4000" dirty="0" smtClean="0"/>
              <a:t>index/access path</a:t>
            </a:r>
            <a:endParaRPr lang="en-US" sz="4000" dirty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/>
              <a:t>c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) </a:t>
            </a:r>
            <a:endParaRPr lang="en-US" sz="3600" dirty="0"/>
          </a:p>
          <a:p>
            <a:pPr lvl="1"/>
            <a:r>
              <a:rPr lang="en-US" sz="3600" dirty="0" smtClean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</a:t>
            </a:r>
            <a:r>
              <a:rPr lang="en-US" sz="3600" b="1" dirty="0" smtClean="0"/>
              <a:t>∧ </a:t>
            </a:r>
            <a:r>
              <a:rPr lang="en-US" sz="3600" i="1" dirty="0" smtClean="0"/>
              <a:t>b</a:t>
            </a:r>
            <a:r>
              <a:rPr lang="en-US" sz="3600" dirty="0" smtClean="0"/>
              <a:t>=5</a:t>
            </a:r>
            <a:endParaRPr lang="en-US" sz="3600" dirty="0"/>
          </a:p>
          <a:p>
            <a:r>
              <a:rPr lang="en-US" sz="4000" dirty="0" smtClean="0"/>
              <a:t>Which </a:t>
            </a:r>
            <a:r>
              <a:rPr lang="en-US" sz="4000" dirty="0"/>
              <a:t>index should we use?</a:t>
            </a:r>
          </a:p>
          <a:p>
            <a:pPr lvl="1"/>
            <a:r>
              <a:rPr lang="en-US" sz="3600" dirty="0" smtClean="0"/>
              <a:t>Decide based on </a:t>
            </a:r>
            <a:r>
              <a:rPr lang="en-US" sz="3600" i="1" dirty="0" smtClean="0"/>
              <a:t>selectivity </a:t>
            </a:r>
            <a:r>
              <a:rPr lang="en-US" sz="3600" dirty="0" smtClean="0"/>
              <a:t>of the access paths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Relational Operators:</a:t>
            </a:r>
            <a:br>
              <a:rPr lang="en-US" sz="8000" dirty="0" smtClean="0"/>
            </a:br>
            <a:r>
              <a:rPr lang="en-US" sz="8000" dirty="0" smtClean="0"/>
              <a:t>Building Blocks of </a:t>
            </a:r>
            <a:br>
              <a:rPr lang="en-US" sz="8000" dirty="0" smtClean="0"/>
            </a:br>
            <a:r>
              <a:rPr lang="en-US" sz="8000" dirty="0" smtClean="0"/>
              <a:t>Relational Query Answering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Finally,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rather than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Fraction </a:t>
            </a:r>
            <a:r>
              <a:rPr lang="en-US" sz="4000" dirty="0"/>
              <a:t>of </a:t>
            </a:r>
            <a:r>
              <a:rPr lang="en-US" sz="4000" dirty="0" smtClean="0"/>
              <a:t>pages (data and index pages) that </a:t>
            </a:r>
            <a:r>
              <a:rPr lang="en-US" sz="4000" dirty="0"/>
              <a:t>need to be </a:t>
            </a:r>
            <a:r>
              <a:rPr lang="en-US" sz="4000" dirty="0" smtClean="0"/>
              <a:t>retrieved if we use this </a:t>
            </a:r>
            <a:r>
              <a:rPr lang="en-US" sz="4000" smtClean="0"/>
              <a:t>access </a:t>
            </a:r>
            <a:r>
              <a:rPr lang="en-US" sz="4000" smtClean="0"/>
              <a:t>path to </a:t>
            </a:r>
            <a:r>
              <a:rPr lang="en-US" sz="4000" dirty="0" smtClean="0"/>
              <a:t>retrieve all the desired tuples</a:t>
            </a:r>
            <a:endParaRPr lang="en-US" sz="4000" dirty="0"/>
          </a:p>
          <a:p>
            <a:r>
              <a:rPr lang="en-US" sz="4000" dirty="0" smtClean="0"/>
              <a:t>Want </a:t>
            </a:r>
            <a:r>
              <a:rPr lang="en-US" sz="4000" dirty="0"/>
              <a:t>to choose the most selective </a:t>
            </a:r>
            <a:r>
              <a:rPr lang="en-US" sz="4000" dirty="0" smtClean="0"/>
              <a:t>path</a:t>
            </a:r>
            <a:endParaRPr lang="en-US" sz="4000" dirty="0"/>
          </a:p>
          <a:p>
            <a:r>
              <a:rPr lang="en-US" sz="4000" dirty="0"/>
              <a:t>Estimating the selectivity of an access path is a hard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Selectivity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/>
                  <a:t>a</a:t>
                </a:r>
                <a:r>
                  <a:rPr lang="en-US" sz="4000" dirty="0"/>
                  <a:t>=3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=4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c</a:t>
                </a:r>
                <a:r>
                  <a:rPr lang="en-US" sz="4000" dirty="0" smtClean="0"/>
                  <a:t>=5</a:t>
                </a:r>
                <a:endParaRPr lang="en-US" sz="4000" dirty="0"/>
              </a:p>
              <a:p>
                <a:r>
                  <a:rPr lang="en-US" sz="4000" dirty="0" smtClean="0"/>
                  <a:t>Hash </a:t>
                </a:r>
                <a:r>
                  <a:rPr lang="en-US" sz="4000" dirty="0"/>
                  <a:t>index on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c</a:t>
                </a:r>
                <a:r>
                  <a:rPr lang="en-US" sz="4000" dirty="0"/>
                  <a:t>)</a:t>
                </a:r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600" dirty="0"/>
                  <a:t>is approximated </a:t>
                </a:r>
                <a:r>
                  <a:rPr lang="en-US" sz="3600" dirty="0" smtClean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keys</m:t>
                        </m:r>
                      </m:den>
                    </m:f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#keys is known from the index</a:t>
                </a:r>
              </a:p>
              <a:p>
                <a:r>
                  <a:rPr lang="en-US" sz="4000" dirty="0" smtClean="0"/>
                  <a:t>Hash indexes </a:t>
                </a:r>
                <a:r>
                  <a:rPr lang="en-US" sz="4000" dirty="0"/>
                  <a:t>on </a:t>
                </a:r>
                <a:r>
                  <a:rPr lang="en-US" sz="4000" i="1" dirty="0" smtClean="0"/>
                  <a:t>b</a:t>
                </a:r>
                <a:endParaRPr lang="en-US" sz="4000" i="1" dirty="0"/>
              </a:p>
              <a:p>
                <a:pPr lvl="1"/>
                <a:r>
                  <a:rPr lang="en-US" sz="3600" dirty="0" smtClean="0"/>
                  <a:t>Multiply </a:t>
                </a:r>
                <a:r>
                  <a:rPr lang="en-US" sz="3600" dirty="0"/>
                  <a:t>the </a:t>
                </a:r>
                <a:r>
                  <a:rPr lang="en-US" sz="3600" i="1" dirty="0"/>
                  <a:t>reduction factors </a:t>
                </a:r>
                <a:r>
                  <a:rPr lang="en-US" sz="3600" dirty="0"/>
                  <a:t>for each primary </a:t>
                </a:r>
                <a:r>
                  <a:rPr lang="en-US" sz="3600" dirty="0" smtClean="0"/>
                  <a:t>conjunct</a:t>
                </a:r>
              </a:p>
              <a:p>
                <a:pPr lvl="1"/>
                <a:r>
                  <a:rPr lang="en-US" sz="3600" dirty="0" smtClean="0"/>
                  <a:t>Reduction </a:t>
                </a:r>
                <a:r>
                  <a:rPr lang="en-US" sz="3600" dirty="0"/>
                  <a:t>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keys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lvl="2"/>
                <a:r>
                  <a:rPr lang="en-US" sz="3200" dirty="0"/>
                  <a:t>i.e. </a:t>
                </a:r>
                <a:r>
                  <a:rPr lang="en-US" sz="3200" dirty="0" smtClean="0"/>
                  <a:t>fraction </a:t>
                </a:r>
                <a:r>
                  <a:rPr lang="en-US" sz="3200" dirty="0"/>
                  <a:t>of </a:t>
                </a:r>
                <a:r>
                  <a:rPr lang="en-US" sz="3200" dirty="0" smtClean="0"/>
                  <a:t>pages in table that contain tuples which satisfy the conjunct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If </a:t>
                </a:r>
                <a:r>
                  <a:rPr lang="en-US" sz="3600" dirty="0"/>
                  <a:t>#keys is unknown, use </a:t>
                </a:r>
                <a:r>
                  <a:rPr lang="en-US" sz="3600" dirty="0" smtClean="0"/>
                  <a:t>0.1 </a:t>
                </a:r>
                <a:r>
                  <a:rPr lang="en-US" sz="3600" dirty="0"/>
                  <a:t>as default value</a:t>
                </a:r>
              </a:p>
              <a:p>
                <a:pPr lvl="1"/>
                <a:r>
                  <a:rPr lang="en-US" sz="3600" dirty="0" smtClean="0"/>
                  <a:t>Assumes </a:t>
                </a:r>
                <a:r>
                  <a:rPr lang="en-US" sz="3600" dirty="0"/>
                  <a:t>independence of the </a:t>
                </a:r>
                <a:r>
                  <a:rPr lang="en-US" sz="3600" dirty="0" smtClean="0"/>
                  <a:t>attributes (not always realistic, why?)</a:t>
                </a:r>
                <a:endParaRPr lang="en-US" sz="36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4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&gt;10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&lt;60</a:t>
                </a:r>
                <a:endParaRPr lang="en-US" sz="4000" dirty="0"/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 on </a:t>
                </a:r>
                <a:r>
                  <a:rPr lang="en-US" sz="4000" i="1" dirty="0" smtClean="0"/>
                  <a:t>a</a:t>
                </a:r>
              </a:p>
              <a:p>
                <a:pPr lvl="1"/>
                <a:r>
                  <a:rPr lang="en-US" sz="3600" dirty="0" smtClean="0"/>
                  <a:t>For range conditions, assume the </a:t>
                </a:r>
                <a:r>
                  <a:rPr lang="en-US" sz="3600" dirty="0"/>
                  <a:t>values are uniformly </a:t>
                </a:r>
                <a:r>
                  <a:rPr lang="en-US" sz="3600" dirty="0" smtClean="0"/>
                  <a:t>distributed</a:t>
                </a:r>
              </a:p>
              <a:p>
                <a:pPr lvl="2"/>
                <a:r>
                  <a:rPr lang="en-US" sz="3200" dirty="0" smtClean="0"/>
                  <a:t>Rather strong assumption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200" dirty="0" smtClean="0"/>
                  <a:t>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/>
                          <m:t>interval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/>
                          <m:t>High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Low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lvl="2"/>
                <a:r>
                  <a:rPr lang="en-US" sz="2800" dirty="0" smtClean="0"/>
                  <a:t>High and Low are the largest and smallest keys respectively</a:t>
                </a:r>
              </a:p>
              <a:p>
                <a:pPr lvl="2"/>
                <a:r>
                  <a:rPr lang="en-US" sz="2800" dirty="0" smtClean="0"/>
                  <a:t>e.g. interval length=50, High=100, Low=0; selectivity=50%</a:t>
                </a:r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vs physical operations</a:t>
            </a:r>
            <a:endParaRPr lang="en-US" dirty="0" smtClean="0"/>
          </a:p>
          <a:p>
            <a:r>
              <a:rPr lang="en-US" sz="4000" dirty="0" smtClean="0"/>
              <a:t>Different ways of implementing each operation</a:t>
            </a:r>
          </a:p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</a:t>
            </a:r>
          </a:p>
          <a:p>
            <a:pPr lvl="2"/>
            <a:r>
              <a:rPr lang="en-US" sz="3200" dirty="0" smtClean="0"/>
              <a:t>Utilize matching index</a:t>
            </a:r>
          </a:p>
          <a:p>
            <a:pPr lvl="1"/>
            <a:r>
              <a:rPr lang="en-US" sz="3600" dirty="0" smtClean="0"/>
              <a:t>Decide among access paths</a:t>
            </a:r>
          </a:p>
          <a:p>
            <a:pPr lvl="2"/>
            <a:r>
              <a:rPr lang="en-US" sz="3200" dirty="0" smtClean="0"/>
              <a:t>Use selectivity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DBMS </a:t>
            </a:r>
            <a:r>
              <a:rPr lang="en-US" sz="4800" dirty="0"/>
              <a:t>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900051" y="2751808"/>
            <a:ext cx="6186800" cy="950258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Parsed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Evaluation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Logical operators</a:t>
            </a:r>
          </a:p>
          <a:p>
            <a:pPr lvl="1"/>
            <a:r>
              <a:rPr lang="en-US" sz="3600" b="1" i="1" dirty="0" smtClean="0"/>
              <a:t>What</a:t>
            </a:r>
            <a:r>
              <a:rPr lang="en-US" sz="3600" dirty="0" smtClean="0"/>
              <a:t> </a:t>
            </a:r>
            <a:r>
              <a:rPr lang="en-US" sz="3600" dirty="0"/>
              <a:t>they do</a:t>
            </a:r>
          </a:p>
          <a:p>
            <a:pPr lvl="1"/>
            <a:r>
              <a:rPr lang="en-US" sz="3600" dirty="0"/>
              <a:t>e.g., selection, project, join, </a:t>
            </a:r>
            <a:r>
              <a:rPr lang="en-US" sz="3600" dirty="0" smtClean="0"/>
              <a:t>union</a:t>
            </a:r>
            <a:r>
              <a:rPr lang="en-US" sz="3600" dirty="0"/>
              <a:t>, </a:t>
            </a:r>
            <a:r>
              <a:rPr lang="en-US" sz="3600" dirty="0" smtClean="0"/>
              <a:t>grouping</a:t>
            </a:r>
            <a:endParaRPr lang="en-US" sz="3600" dirty="0"/>
          </a:p>
          <a:p>
            <a:r>
              <a:rPr lang="en-US" sz="4000" dirty="0" smtClean="0"/>
              <a:t>Physical </a:t>
            </a:r>
            <a:r>
              <a:rPr lang="en-US" sz="4000" dirty="0"/>
              <a:t>operators</a:t>
            </a:r>
          </a:p>
          <a:p>
            <a:pPr lvl="1"/>
            <a:r>
              <a:rPr lang="en-US" sz="3600" b="1" i="1" dirty="0" smtClean="0"/>
              <a:t>How</a:t>
            </a:r>
            <a:r>
              <a:rPr lang="en-US" sz="3600" dirty="0" smtClean="0"/>
              <a:t> </a:t>
            </a:r>
            <a:r>
              <a:rPr lang="en-US" sz="3600" dirty="0"/>
              <a:t>they do it</a:t>
            </a:r>
          </a:p>
          <a:p>
            <a:pPr lvl="1"/>
            <a:r>
              <a:rPr lang="en-US" sz="3600" dirty="0"/>
              <a:t>e.g., nested loop join, sort-merge join, hash join, index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Logical vs Physical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9388" y="2694396"/>
            <a:ext cx="3735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=‘Madison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61276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144820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46805" y="1655634"/>
            <a:ext cx="3129437" cy="4273041"/>
            <a:chOff x="4230586" y="1661871"/>
            <a:chExt cx="3129437" cy="4273041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35720" y="4440359"/>
              <a:ext cx="1324303" cy="5665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7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02752" y="3375677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697871" y="5006893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30586" y="4590924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14417" y="5518943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02752" y="3868792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5963" y="3868792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731160" y="1677782"/>
            <a:ext cx="3021452" cy="4458878"/>
            <a:chOff x="8731160" y="1677782"/>
            <a:chExt cx="3021452" cy="4458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311375" y="3633824"/>
              <a:ext cx="1861022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Nested Loop Join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Index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4511" y="2792258"/>
              <a:ext cx="2314750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824117" y="5720691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0432232" y="5705394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731160" y="1677782"/>
              <a:ext cx="3021452" cy="6979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0577" y="5369638"/>
            <a:ext cx="2521362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Assume that Person has a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index on city</a:t>
            </a:r>
          </a:p>
        </p:txBody>
      </p:sp>
    </p:spTree>
    <p:extLst>
      <p:ext uri="{BB962C8B-B14F-4D97-AF65-F5344CB8AC3E}">
        <p14:creationId xmlns:p14="http://schemas.microsoft.com/office/powerpoint/2010/main" val="7691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 </a:t>
            </a:r>
            <a:r>
              <a:rPr lang="en-US" sz="4000" i="1" dirty="0" smtClean="0"/>
              <a:t>query plan</a:t>
            </a:r>
          </a:p>
          <a:p>
            <a:pPr lvl="1"/>
            <a:r>
              <a:rPr lang="en-US" sz="3600" dirty="0" smtClean="0"/>
              <a:t>Logical </a:t>
            </a:r>
            <a:r>
              <a:rPr lang="en-US" sz="3600" dirty="0"/>
              <a:t>tree</a:t>
            </a:r>
          </a:p>
          <a:p>
            <a:pPr lvl="1"/>
            <a:r>
              <a:rPr lang="en-US" sz="3600" dirty="0" smtClean="0"/>
              <a:t>Implementation choice </a:t>
            </a:r>
            <a:r>
              <a:rPr lang="en-US" sz="3600" dirty="0"/>
              <a:t>at every node</a:t>
            </a:r>
          </a:p>
          <a:p>
            <a:pPr lvl="1"/>
            <a:r>
              <a:rPr lang="en-US" sz="3600" dirty="0" smtClean="0"/>
              <a:t>Scheduling </a:t>
            </a:r>
            <a:r>
              <a:rPr lang="en-US" sz="3600" dirty="0"/>
              <a:t>of operations</a:t>
            </a:r>
          </a:p>
          <a:p>
            <a:r>
              <a:rPr lang="en-US" sz="4000" dirty="0" smtClean="0"/>
              <a:t>Will see implementations for the following relational operations</a:t>
            </a:r>
          </a:p>
          <a:p>
            <a:pPr lvl="1"/>
            <a:r>
              <a:rPr lang="en-US" sz="3600" dirty="0" smtClean="0"/>
              <a:t>Select</a:t>
            </a:r>
          </a:p>
          <a:p>
            <a:pPr lvl="1"/>
            <a:r>
              <a:rPr lang="en-US" sz="3600" dirty="0" smtClean="0"/>
              <a:t>Project</a:t>
            </a:r>
          </a:p>
          <a:p>
            <a:pPr lvl="1"/>
            <a:r>
              <a:rPr lang="en-US" sz="3600" dirty="0" smtClean="0"/>
              <a:t>Join</a:t>
            </a:r>
          </a:p>
          <a:p>
            <a:pPr lvl="1"/>
            <a:r>
              <a:rPr lang="en-US" sz="3600" dirty="0" smtClean="0"/>
              <a:t>Aggregation</a:t>
            </a:r>
          </a:p>
          <a:p>
            <a:pPr lvl="1"/>
            <a:r>
              <a:rPr lang="en-US" sz="3600" dirty="0" smtClean="0"/>
              <a:t>Set operators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Relational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Example: </a:t>
            </a:r>
            <a:r>
              <a:rPr lang="en-US" sz="4800" dirty="0">
                <a:solidFill>
                  <a:sysClr val="windowText" lastClr="000000"/>
                </a:solidFill>
              </a:rPr>
              <a:t>𝜎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city=‘</a:t>
            </a:r>
            <a:r>
              <a:rPr lang="en-US" sz="4000" baseline="-25000" dirty="0">
                <a:solidFill>
                  <a:sysClr val="windowText" lastClr="000000"/>
                </a:solidFill>
              </a:rPr>
              <a:t>Madison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’</a:t>
            </a:r>
            <a:r>
              <a:rPr lang="en-US" sz="4000" dirty="0" smtClean="0">
                <a:solidFill>
                  <a:sysClr val="windowText" lastClr="000000"/>
                </a:solidFill>
              </a:rPr>
              <a:t>(Purchase)</a:t>
            </a:r>
            <a:endParaRPr lang="en-US" sz="4000" dirty="0" smtClean="0"/>
          </a:p>
          <a:p>
            <a:r>
              <a:rPr lang="en-US" sz="4000" i="1" dirty="0" smtClean="0"/>
              <a:t>Access path</a:t>
            </a:r>
            <a:r>
              <a:rPr lang="en-US" sz="4000" dirty="0" smtClean="0"/>
              <a:t>: a specific way of retrieving tuples from a relation</a:t>
            </a:r>
          </a:p>
          <a:p>
            <a:pPr lvl="1"/>
            <a:r>
              <a:rPr lang="en-US" sz="3600" dirty="0" smtClean="0"/>
              <a:t>File scan access path</a:t>
            </a:r>
          </a:p>
          <a:p>
            <a:pPr lvl="2"/>
            <a:r>
              <a:rPr lang="en-US" sz="3200" dirty="0" smtClean="0"/>
              <a:t>Scan the entire file of </a:t>
            </a:r>
            <a:r>
              <a:rPr lang="en-US" sz="3200" i="1" dirty="0" smtClean="0"/>
              <a:t>R</a:t>
            </a:r>
            <a:r>
              <a:rPr lang="en-US" sz="3200" dirty="0" smtClean="0"/>
              <a:t>, match selection predicate for each tuple</a:t>
            </a:r>
          </a:p>
          <a:p>
            <a:pPr lvl="2"/>
            <a:r>
              <a:rPr lang="en-US" sz="3200" dirty="0" smtClean="0"/>
              <a:t>Cost = </a:t>
            </a:r>
            <a:r>
              <a:rPr lang="en-US" sz="3200" i="1" dirty="0" smtClean="0"/>
              <a:t>O</a:t>
            </a:r>
            <a:r>
              <a:rPr lang="en-US" sz="3200" dirty="0" smtClean="0"/>
              <a:t>(</a:t>
            </a:r>
            <a:r>
              <a:rPr lang="en-US" sz="3200" i="1" dirty="0" smtClean="0"/>
              <a:t>N</a:t>
            </a:r>
            <a:r>
              <a:rPr lang="en-US" sz="3200" dirty="0" smtClean="0"/>
              <a:t>) where </a:t>
            </a:r>
            <a:r>
              <a:rPr lang="en-US" sz="3200" i="1" dirty="0" smtClean="0"/>
              <a:t>N</a:t>
            </a:r>
            <a:r>
              <a:rPr lang="en-US" sz="3200" dirty="0" smtClean="0"/>
              <a:t> is the number of </a:t>
            </a:r>
            <a:r>
              <a:rPr lang="en-US" sz="3200" i="1" dirty="0" smtClean="0"/>
              <a:t>R</a:t>
            </a:r>
            <a:r>
              <a:rPr lang="en-US" sz="3200" dirty="0" smtClean="0"/>
              <a:t>’s pages</a:t>
            </a:r>
          </a:p>
          <a:p>
            <a:pPr lvl="1"/>
            <a:r>
              <a:rPr lang="en-US" sz="3600" dirty="0" smtClean="0"/>
              <a:t>Indexed access path</a:t>
            </a:r>
          </a:p>
          <a:p>
            <a:pPr lvl="2"/>
            <a:r>
              <a:rPr lang="en-US" sz="3200" dirty="0" smtClean="0"/>
              <a:t>Use an index </a:t>
            </a:r>
            <a:r>
              <a:rPr lang="en-US" sz="3200" i="1" dirty="0" smtClean="0"/>
              <a:t>matching </a:t>
            </a:r>
            <a:r>
              <a:rPr lang="en-US" sz="3200" dirty="0" smtClean="0"/>
              <a:t>the selection predicate (e.g. city=‘Madison’)</a:t>
            </a:r>
          </a:p>
          <a:p>
            <a:pPr lvl="2"/>
            <a:r>
              <a:rPr lang="en-US" sz="3200" dirty="0" smtClean="0"/>
              <a:t>Cost varies depending on the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3426372"/>
            <a:ext cx="4371151" cy="292998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1M </a:t>
            </a:r>
            <a:r>
              <a:rPr lang="en-US" sz="3200" dirty="0"/>
              <a:t>records</a:t>
            </a:r>
          </a:p>
          <a:p>
            <a:r>
              <a:rPr lang="en-US" sz="3200" dirty="0" smtClean="0"/>
              <a:t>Each page holds</a:t>
            </a:r>
          </a:p>
          <a:p>
            <a:pPr lvl="1"/>
            <a:r>
              <a:rPr lang="en-US" sz="2800" dirty="0" smtClean="0"/>
              <a:t>100 records, or</a:t>
            </a:r>
          </a:p>
          <a:p>
            <a:pPr lvl="1"/>
            <a:r>
              <a:rPr lang="en-US" sz="2800" dirty="0" smtClean="0"/>
              <a:t>500 </a:t>
            </a:r>
            <a:r>
              <a:rPr lang="en-US" sz="2800" dirty="0"/>
              <a:t>(key, rid) </a:t>
            </a:r>
            <a:r>
              <a:rPr lang="en-US" sz="2800" dirty="0" smtClean="0"/>
              <a:t>pairs</a:t>
            </a:r>
          </a:p>
          <a:p>
            <a:r>
              <a:rPr lang="en-US" sz="3200" dirty="0" smtClean="0"/>
              <a:t>S% of records satisfy the selection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388" y="1389411"/>
            <a:ext cx="34494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User(</a:t>
            </a:r>
            <a:r>
              <a:rPr lang="en-US" sz="2800" u="sng" dirty="0" smtClean="0"/>
              <a:t>UID</a:t>
            </a:r>
            <a:r>
              <a:rPr lang="en-US" sz="2800" dirty="0" smtClean="0"/>
              <a:t>, Name</a:t>
            </a:r>
            <a:r>
              <a:rPr lang="en-US" sz="2800" smtClean="0"/>
              <a:t>, Age)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39388" y="2000470"/>
            <a:ext cx="5351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UID, Name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FROM 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Age BETWEEN 20 AND 30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83476"/>
              </p:ext>
            </p:extLst>
          </p:nvPr>
        </p:nvGraphicFramePr>
        <p:xfrm>
          <a:off x="5791200" y="3579293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Sorted</a:t>
                      </a: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f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ile scan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~14+100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~14+1000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77398"/>
              </p:ext>
            </p:extLst>
          </p:nvPr>
        </p:nvGraphicFramePr>
        <p:xfrm>
          <a:off x="5791201" y="2817925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 = 1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 = 10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36027"/>
              </p:ext>
            </p:extLst>
          </p:nvPr>
        </p:nvGraphicFramePr>
        <p:xfrm>
          <a:off x="5791200" y="3950382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Unclustered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2138"/>
              </p:ext>
            </p:extLst>
          </p:nvPr>
        </p:nvGraphicFramePr>
        <p:xfrm>
          <a:off x="5791200" y="4328100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3038"/>
              </p:ext>
            </p:extLst>
          </p:nvPr>
        </p:nvGraphicFramePr>
        <p:xfrm>
          <a:off x="5785945" y="3195666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Unsorted</a:t>
                      </a: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f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ile scan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80586</TotalTime>
  <Words>1476</Words>
  <Application>Microsoft Macintosh PowerPoint</Application>
  <PresentationFormat>Widescreen</PresentationFormat>
  <Paragraphs>347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Relational Operators: Building Blocks of  Relational Query Answering</vt:lpstr>
      <vt:lpstr>DBMS Architecture</vt:lpstr>
      <vt:lpstr>Query Execution</vt:lpstr>
      <vt:lpstr>Logical vs Physical Operators</vt:lpstr>
      <vt:lpstr>Example</vt:lpstr>
      <vt:lpstr>Relational Operations</vt:lpstr>
      <vt:lpstr>Selection</vt:lpstr>
      <vt:lpstr>Selection: Example</vt:lpstr>
      <vt:lpstr>Index Scan Cost</vt:lpstr>
      <vt:lpstr>Matching Index</vt:lpstr>
      <vt:lpstr>Matching Index (Cont.)</vt:lpstr>
      <vt:lpstr>General Selection Condition</vt:lpstr>
      <vt:lpstr>Conjunction of Simple Predicates</vt:lpstr>
      <vt:lpstr>Conjunction of Simple Predicates (Cont.)</vt:lpstr>
      <vt:lpstr>Disjunction of Simple Predicates</vt:lpstr>
      <vt:lpstr>General Selection Condition (Cont.)</vt:lpstr>
      <vt:lpstr>Matching Index (Cont.)</vt:lpstr>
      <vt:lpstr>Matching Index (Cont.)</vt:lpstr>
      <vt:lpstr>Selectivity</vt:lpstr>
      <vt:lpstr>Estimating Selectivity: Example</vt:lpstr>
      <vt:lpstr>Estimating Selectivity: Example (Cont.)</vt:lpstr>
      <vt:lpstr>Recap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1628</cp:revision>
  <dcterms:created xsi:type="dcterms:W3CDTF">2017-08-17T19:27:17Z</dcterms:created>
  <dcterms:modified xsi:type="dcterms:W3CDTF">2017-11-15T19:34:18Z</dcterms:modified>
</cp:coreProperties>
</file>