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69" r:id="rId3"/>
    <p:sldId id="628" r:id="rId4"/>
    <p:sldId id="610" r:id="rId5"/>
    <p:sldId id="611" r:id="rId6"/>
    <p:sldId id="624" r:id="rId7"/>
    <p:sldId id="625" r:id="rId8"/>
    <p:sldId id="626" r:id="rId9"/>
    <p:sldId id="627" r:id="rId10"/>
    <p:sldId id="629" r:id="rId11"/>
    <p:sldId id="630" r:id="rId12"/>
    <p:sldId id="639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38" r:id="rId21"/>
    <p:sldId id="640" r:id="rId22"/>
    <p:sldId id="661" r:id="rId23"/>
    <p:sldId id="641" r:id="rId24"/>
    <p:sldId id="643" r:id="rId25"/>
    <p:sldId id="644" r:id="rId26"/>
    <p:sldId id="645" r:id="rId27"/>
    <p:sldId id="642" r:id="rId28"/>
    <p:sldId id="646" r:id="rId29"/>
    <p:sldId id="647" r:id="rId30"/>
    <p:sldId id="648" r:id="rId31"/>
    <p:sldId id="649" r:id="rId32"/>
    <p:sldId id="650" r:id="rId33"/>
    <p:sldId id="660" r:id="rId34"/>
    <p:sldId id="651" r:id="rId35"/>
    <p:sldId id="652" r:id="rId36"/>
    <p:sldId id="653" r:id="rId37"/>
    <p:sldId id="654" r:id="rId38"/>
    <p:sldId id="655" r:id="rId39"/>
    <p:sldId id="656" r:id="rId40"/>
    <p:sldId id="657" r:id="rId41"/>
    <p:sldId id="658" r:id="rId42"/>
    <p:sldId id="659" r:id="rId43"/>
    <p:sldId id="50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1" id="{B03D0D13-5FFE-A84D-9439-5934219D1B86}">
          <p14:sldIdLst>
            <p14:sldId id="256"/>
            <p14:sldId id="269"/>
          </p14:sldIdLst>
        </p14:section>
        <p14:section name="Lecture 21 &gt; Rel Ops" id="{0068C9B2-F029-B34C-A85A-B6B15B5B03F1}">
          <p14:sldIdLst>
            <p14:sldId id="628"/>
            <p14:sldId id="610"/>
            <p14:sldId id="611"/>
            <p14:sldId id="624"/>
            <p14:sldId id="625"/>
            <p14:sldId id="626"/>
            <p14:sldId id="627"/>
            <p14:sldId id="629"/>
            <p14:sldId id="630"/>
            <p14:sldId id="639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40"/>
            <p14:sldId id="661"/>
            <p14:sldId id="641"/>
            <p14:sldId id="643"/>
            <p14:sldId id="644"/>
            <p14:sldId id="645"/>
            <p14:sldId id="642"/>
            <p14:sldId id="646"/>
            <p14:sldId id="647"/>
            <p14:sldId id="648"/>
            <p14:sldId id="649"/>
            <p14:sldId id="650"/>
            <p14:sldId id="66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6BD"/>
    <a:srgbClr val="E05C53"/>
    <a:srgbClr val="FF988B"/>
    <a:srgbClr val="D10100"/>
    <a:srgbClr val="AD0000"/>
    <a:srgbClr val="FF8F00"/>
    <a:srgbClr val="E3ECF3"/>
    <a:srgbClr val="B4AFDF"/>
    <a:srgbClr val="DFB95B"/>
    <a:srgbClr val="DAB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0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400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baseline="-25000" dirty="0" smtClean="0"/>
              <a:t>T</a:t>
            </a:r>
            <a:r>
              <a:rPr lang="en-US" dirty="0" smtClean="0"/>
              <a:t>, B,</a:t>
            </a:r>
            <a:r>
              <a:rPr lang="en-US" baseline="0" dirty="0" smtClean="0"/>
              <a:t> b, double-buffering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6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3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63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6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8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5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3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7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1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8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25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3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90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905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2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6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00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90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05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32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4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6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71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1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9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21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Simple case: 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R.a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R.d</a:t>
            </a:r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600" dirty="0" smtClean="0"/>
              <a:t>Scan </a:t>
            </a:r>
            <a:r>
              <a:rPr lang="en-US" sz="3600" dirty="0"/>
              <a:t>the file and for each tuple output </a:t>
            </a:r>
            <a:r>
              <a:rPr lang="en-US" sz="3600" dirty="0" err="1"/>
              <a:t>R.a</a:t>
            </a:r>
            <a:r>
              <a:rPr lang="en-US" sz="3600" dirty="0"/>
              <a:t>, </a:t>
            </a:r>
            <a:r>
              <a:rPr lang="en-US" sz="3600" dirty="0" err="1" smtClean="0"/>
              <a:t>R.d</a:t>
            </a:r>
            <a:endParaRPr lang="en-US" sz="4000" dirty="0"/>
          </a:p>
          <a:p>
            <a:r>
              <a:rPr lang="en-US" sz="4000" dirty="0"/>
              <a:t>Hard case: 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3600" b="1" dirty="0">
                <a:latin typeface="Courier New" charset="0"/>
                <a:ea typeface="Courier New" charset="0"/>
                <a:cs typeface="Courier New" charset="0"/>
              </a:rPr>
              <a:t>DISTINCT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R.a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R.d</a:t>
            </a:r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600" dirty="0" smtClean="0"/>
              <a:t>Project </a:t>
            </a:r>
            <a:r>
              <a:rPr lang="en-US" sz="3600" dirty="0"/>
              <a:t>out the attributes </a:t>
            </a:r>
          </a:p>
          <a:p>
            <a:pPr lvl="1"/>
            <a:r>
              <a:rPr lang="en-US" sz="3600" dirty="0" smtClean="0"/>
              <a:t>Eliminate </a:t>
            </a:r>
            <a:r>
              <a:rPr lang="en-US" sz="3600" dirty="0"/>
              <a:t>duplicate tuples </a:t>
            </a:r>
            <a:r>
              <a:rPr lang="en-US" sz="3600" dirty="0" smtClean="0"/>
              <a:t>(the </a:t>
            </a:r>
            <a:r>
              <a:rPr lang="en-US" sz="3600" dirty="0"/>
              <a:t>difficult part!)</a:t>
            </a:r>
          </a:p>
          <a:p>
            <a:r>
              <a:rPr lang="en-US" sz="4000" dirty="0" smtClean="0"/>
              <a:t>Two solutions</a:t>
            </a:r>
          </a:p>
          <a:p>
            <a:pPr lvl="1"/>
            <a:r>
              <a:rPr lang="en-US" sz="3600" dirty="0" smtClean="0"/>
              <a:t>Sorting-based</a:t>
            </a:r>
          </a:p>
          <a:p>
            <a:pPr lvl="1"/>
            <a:r>
              <a:rPr lang="en-US" sz="3600" dirty="0" smtClean="0"/>
              <a:t>Hashing-based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Projection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Sort R on (</a:t>
            </a:r>
            <a:r>
              <a:rPr lang="en-US" sz="4000" i="1" dirty="0" smtClean="0"/>
              <a:t>a</a:t>
            </a:r>
            <a:r>
              <a:rPr lang="en-US" sz="4000" dirty="0" smtClean="0"/>
              <a:t>, </a:t>
            </a:r>
            <a:r>
              <a:rPr lang="en-US" sz="4000" i="1" dirty="0" smtClean="0"/>
              <a:t>b</a:t>
            </a:r>
            <a:r>
              <a:rPr lang="en-US" sz="4000" dirty="0" smtClean="0"/>
              <a:t>)</a:t>
            </a:r>
            <a:endParaRPr lang="en-US" sz="4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600" dirty="0" smtClean="0"/>
              <a:t>During the first pass, eliminate everything but </a:t>
            </a:r>
            <a:r>
              <a:rPr lang="en-US" sz="3600" i="1" dirty="0" smtClean="0"/>
              <a:t>a</a:t>
            </a:r>
            <a:r>
              <a:rPr lang="en-US" sz="3600" dirty="0" smtClean="0"/>
              <a:t> and </a:t>
            </a:r>
            <a:r>
              <a:rPr lang="en-US" sz="3600" i="1" dirty="0" smtClean="0"/>
              <a:t>b</a:t>
            </a:r>
            <a:r>
              <a:rPr lang="en-US" sz="3600" dirty="0" smtClean="0"/>
              <a:t> from each tuple</a:t>
            </a:r>
          </a:p>
          <a:p>
            <a:pPr lvl="2"/>
            <a:r>
              <a:rPr lang="en-US" sz="3200" dirty="0" smtClean="0"/>
              <a:t>Call the collection of resulting runs T</a:t>
            </a:r>
          </a:p>
          <a:p>
            <a:pPr lvl="1"/>
            <a:r>
              <a:rPr lang="en-US" sz="3600" dirty="0" smtClean="0"/>
              <a:t>During the later passes, eliminate duplicates when encountered</a:t>
            </a:r>
          </a:p>
          <a:p>
            <a:pPr lvl="1"/>
            <a:r>
              <a:rPr lang="en-US" sz="3600" dirty="0" smtClean="0"/>
              <a:t>Cost =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R</a:t>
            </a:r>
            <a:r>
              <a:rPr lang="en-US" sz="3600" dirty="0" err="1" smtClean="0"/>
              <a:t>+N</a:t>
            </a:r>
            <a:r>
              <a:rPr lang="en-US" sz="3600" baseline="-25000" dirty="0" err="1" smtClean="0"/>
              <a:t>T</a:t>
            </a:r>
            <a:r>
              <a:rPr lang="en-US" sz="3600" dirty="0" err="1" smtClean="0"/>
              <a:t>+EMrgCost</a:t>
            </a:r>
            <a:r>
              <a:rPr lang="en-US" sz="3600" dirty="0" smtClean="0"/>
              <a:t>(</a:t>
            </a:r>
            <a:r>
              <a:rPr lang="en-US" sz="3600" dirty="0"/>
              <a:t>N</a:t>
            </a:r>
            <a:r>
              <a:rPr lang="en-US" sz="3600" baseline="-25000" dirty="0"/>
              <a:t>T</a:t>
            </a:r>
            <a:r>
              <a:rPr lang="en-US" sz="3600" dirty="0" smtClean="0"/>
              <a:t>)</a:t>
            </a:r>
          </a:p>
          <a:p>
            <a:pPr lvl="2"/>
            <a:r>
              <a:rPr lang="en-US" sz="3600" dirty="0" smtClean="0"/>
              <a:t>N</a:t>
            </a:r>
            <a:r>
              <a:rPr lang="en-US" sz="3600" baseline="-25000" dirty="0" smtClean="0"/>
              <a:t>R</a:t>
            </a:r>
            <a:r>
              <a:rPr lang="en-US" sz="3600" dirty="0" smtClean="0"/>
              <a:t> = number of pages of relation R</a:t>
            </a:r>
          </a:p>
          <a:p>
            <a:pPr lvl="2"/>
            <a:r>
              <a:rPr lang="en-US" sz="3600" dirty="0" smtClean="0"/>
              <a:t>N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 = number of pages storing the results of the first pass, i.e. containing </a:t>
            </a:r>
            <a:r>
              <a:rPr lang="en-US" sz="3600" i="1" dirty="0" smtClean="0"/>
              <a:t>a</a:t>
            </a:r>
            <a:r>
              <a:rPr lang="en-US" sz="3600" dirty="0" smtClean="0"/>
              <a:t> and </a:t>
            </a:r>
            <a:r>
              <a:rPr lang="en-US" sz="3600" i="1" dirty="0" smtClean="0"/>
              <a:t>b</a:t>
            </a:r>
            <a:r>
              <a:rPr lang="en-US" sz="3600" dirty="0" smtClean="0"/>
              <a:t> only</a:t>
            </a:r>
          </a:p>
          <a:p>
            <a:pPr lvl="2"/>
            <a:r>
              <a:rPr lang="en-US" sz="3600" dirty="0" err="1" smtClean="0"/>
              <a:t>EMrgCost</a:t>
            </a:r>
            <a:r>
              <a:rPr lang="en-US" sz="3600" dirty="0" smtClean="0"/>
              <a:t>(N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) = cost of merging (second and later </a:t>
            </a:r>
            <a:r>
              <a:rPr lang="en-US" sz="3600" dirty="0"/>
              <a:t>passes </a:t>
            </a:r>
            <a:r>
              <a:rPr lang="en-US" sz="3600" dirty="0" smtClean="0"/>
              <a:t>of external merge-sort) N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 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Sorting-based Deduplication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77655" y="5934670"/>
            <a:ext cx="365760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dirty="0" err="1" smtClean="0">
                <a:latin typeface="Linux Libertine" charset="0"/>
                <a:ea typeface="Linux Libertine" charset="0"/>
                <a:cs typeface="Linux Libertine" charset="0"/>
              </a:rPr>
              <a:t>params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would this depend on?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Sorting-based </a:t>
            </a:r>
            <a:r>
              <a:rPr lang="en-US" sz="4800" dirty="0" smtClean="0"/>
              <a:t>Deduplication: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4191122" y="1257876"/>
            <a:ext cx="4803689" cy="342201"/>
            <a:chOff x="6682074" y="1362980"/>
            <a:chExt cx="4803689" cy="34220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530373" y="1396762"/>
              <a:ext cx="955390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 file</a:t>
              </a: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721726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769351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8116580" y="1399937"/>
              <a:ext cx="42545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8646011" y="1399937"/>
              <a:ext cx="425309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9122261" y="1399937"/>
              <a:ext cx="43447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9598511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10073173" y="1399937"/>
              <a:ext cx="319088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6742598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6682074" y="1364064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1-3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7148205" y="1368399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4-6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7628347" y="1362980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7-9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8046878" y="1373765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10-12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8566918" y="1373765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13-15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9052037" y="1381300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16-18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9542850" y="1381299"/>
              <a:ext cx="418384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19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08643" y="1777210"/>
            <a:ext cx="3692666" cy="335629"/>
            <a:chOff x="6699595" y="1882314"/>
            <a:chExt cx="3692666" cy="335629"/>
          </a:xfrm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742598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2172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6935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81697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86460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912226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959851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10073173" y="1914287"/>
              <a:ext cx="319088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6699595" y="189660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86045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717584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2,6</a:t>
              </a: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76520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4,9</a:t>
              </a: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8137870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9071320" y="18823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9608036" y="19095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429400" y="2287020"/>
            <a:ext cx="3233784" cy="575119"/>
            <a:chOff x="6920352" y="2392124"/>
            <a:chExt cx="3233784" cy="575119"/>
          </a:xfrm>
        </p:grpSpPr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6979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6979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79316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79316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8884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8884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9836636" y="242863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9836636" y="2684224"/>
              <a:ext cx="317500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6920352" y="241134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929877" y="265740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4,6</a:t>
              </a: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7882423" y="23921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4,7</a:t>
              </a: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787289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8,9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8838931" y="240467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884444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9846161" y="26588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869309" y="4376170"/>
            <a:ext cx="415178" cy="1587945"/>
            <a:chOff x="8360261" y="4481274"/>
            <a:chExt cx="415178" cy="1587945"/>
          </a:xfrm>
        </p:grpSpPr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8407886" y="4481274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8407886" y="4736862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8407886" y="49940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8407886" y="5251212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8407886" y="55083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8407886" y="5769195"/>
              <a:ext cx="319087" cy="253234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8420586" y="5760800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</a:t>
              </a:r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8360261" y="470975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8360261" y="497125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8360261" y="523947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8360261" y="550362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915221" y="3091883"/>
            <a:ext cx="2321765" cy="1064069"/>
            <a:chOff x="7406173" y="3196987"/>
            <a:chExt cx="2321765" cy="1064069"/>
          </a:xfrm>
        </p:grpSpPr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7455386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7455386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7455386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9358798" y="3196987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9358798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9358798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9358798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7406173" y="320333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7406173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7415698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7437747" y="3948507"/>
              <a:ext cx="323807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</a:t>
              </a:r>
              <a:endParaRPr lang="en-US" sz="1400" b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9312760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9312760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3,5</a:t>
              </a:r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9393723" y="3952637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</a:t>
              </a: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7455386" y="3204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434050" y="1566295"/>
            <a:ext cx="4524409" cy="308419"/>
            <a:chOff x="5925002" y="1671399"/>
            <a:chExt cx="4524409" cy="308419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925002" y="167139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0</a:t>
              </a:r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6634648" y="18237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691722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73410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78363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83300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88253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9249261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97429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102382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34057" y="2020615"/>
            <a:ext cx="4524402" cy="308419"/>
            <a:chOff x="5925009" y="2125719"/>
            <a:chExt cx="4524402" cy="308419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925009" y="212571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6634648" y="22809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68473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 flipH="1">
              <a:off x="712994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>
              <a:off x="7836386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 flipH="1">
              <a:off x="8118961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882539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 flipH="1">
              <a:off x="91079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>
              <a:off x="9742973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 flipH="1">
              <a:off x="10025548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450653" y="2771050"/>
            <a:ext cx="4579243" cy="319245"/>
            <a:chOff x="5941605" y="2876154"/>
            <a:chExt cx="4579243" cy="319245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5941605" y="2876154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6706086" y="30429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7129948" y="2966799"/>
              <a:ext cx="4238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 flipH="1">
              <a:off x="7695098" y="2966799"/>
              <a:ext cx="3524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9036536" y="2966799"/>
              <a:ext cx="42386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 flipH="1">
              <a:off x="9601686" y="2966799"/>
              <a:ext cx="35401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50672" y="4067751"/>
            <a:ext cx="4579224" cy="317944"/>
            <a:chOff x="5941624" y="4172855"/>
            <a:chExt cx="4579224" cy="317944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941624" y="4172855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3</a:t>
              </a: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6706086" y="43383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>
              <a:off x="7623661" y="4262199"/>
              <a:ext cx="847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 flipH="1">
              <a:off x="8612673" y="4262199"/>
              <a:ext cx="9191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19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a hash table on R(</a:t>
            </a:r>
            <a:r>
              <a:rPr lang="en-US" sz="4000" i="1" dirty="0" smtClean="0"/>
              <a:t>a</a:t>
            </a:r>
            <a:r>
              <a:rPr lang="en-US" sz="4000" dirty="0" smtClean="0"/>
              <a:t>, </a:t>
            </a:r>
            <a:r>
              <a:rPr lang="en-US" sz="4000" i="1" dirty="0" smtClean="0"/>
              <a:t>b</a:t>
            </a:r>
            <a:r>
              <a:rPr lang="en-US" sz="4000" dirty="0" smtClean="0"/>
              <a:t>)</a:t>
            </a:r>
          </a:p>
          <a:p>
            <a:pPr lvl="1"/>
            <a:r>
              <a:rPr lang="en-US" sz="3600" dirty="0" smtClean="0"/>
              <a:t>If the hash table fits entirely in memory, done!</a:t>
            </a:r>
          </a:p>
          <a:p>
            <a:pPr lvl="2"/>
            <a:r>
              <a:rPr lang="en-US" sz="3200" dirty="0" smtClean="0"/>
              <a:t>Cost = N</a:t>
            </a:r>
            <a:r>
              <a:rPr lang="en-US" sz="3200" baseline="-25000" dirty="0" smtClean="0"/>
              <a:t>R</a:t>
            </a:r>
          </a:p>
          <a:p>
            <a:pPr lvl="1"/>
            <a:r>
              <a:rPr lang="en-US" sz="3600" dirty="0" smtClean="0"/>
              <a:t>Else, use a 2-phase algorithm</a:t>
            </a:r>
          </a:p>
          <a:p>
            <a:pPr lvl="2"/>
            <a:r>
              <a:rPr lang="en-US" sz="3200" i="1" dirty="0" smtClean="0"/>
              <a:t>Partitioning</a:t>
            </a:r>
            <a:r>
              <a:rPr lang="en-US" sz="3200" dirty="0" smtClean="0"/>
              <a:t>: project out attributes and split the input into B-1 partitions using a hash function </a:t>
            </a:r>
            <a:r>
              <a:rPr lang="en-US" sz="3200" b="1" dirty="0" smtClean="0"/>
              <a:t>h</a:t>
            </a:r>
            <a:r>
              <a:rPr lang="en-US" sz="3200" b="1" baseline="-25000" dirty="0" smtClean="0"/>
              <a:t>1</a:t>
            </a:r>
          </a:p>
          <a:p>
            <a:pPr lvl="2"/>
            <a:r>
              <a:rPr lang="en-US" sz="3200" i="1" dirty="0" smtClean="0"/>
              <a:t>Deduplication</a:t>
            </a:r>
            <a:r>
              <a:rPr lang="en-US" sz="3200" dirty="0" smtClean="0"/>
              <a:t>: read </a:t>
            </a:r>
            <a:r>
              <a:rPr lang="en-US" sz="3200" dirty="0"/>
              <a:t>each partition into memory and use an in-memory hash table (with a different hash </a:t>
            </a:r>
            <a:r>
              <a:rPr lang="en-US" sz="3200" dirty="0" smtClean="0"/>
              <a:t>function </a:t>
            </a:r>
            <a:r>
              <a:rPr lang="en-US" sz="3200" b="1" dirty="0" smtClean="0"/>
              <a:t>h</a:t>
            </a:r>
            <a:r>
              <a:rPr lang="en-US" sz="3200" b="1" baseline="-25000" dirty="0" smtClean="0"/>
              <a:t>2</a:t>
            </a:r>
            <a:r>
              <a:rPr lang="en-US" sz="3200" dirty="0" smtClean="0"/>
              <a:t>) </a:t>
            </a:r>
            <a:r>
              <a:rPr lang="en-US" sz="3200" dirty="0"/>
              <a:t>to remove duplicates</a:t>
            </a:r>
          </a:p>
          <a:p>
            <a:pPr lvl="2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Hashing-based Deduplication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5696442" y="2615559"/>
            <a:ext cx="1061245" cy="2075373"/>
            <a:chOff x="5696442" y="2615559"/>
            <a:chExt cx="1061245" cy="2075373"/>
          </a:xfrm>
        </p:grpSpPr>
        <p:sp>
          <p:nvSpPr>
            <p:cNvPr id="114" name="Can 113"/>
            <p:cNvSpPr/>
            <p:nvPr/>
          </p:nvSpPr>
          <p:spPr>
            <a:xfrm>
              <a:off x="5696442" y="2615559"/>
              <a:ext cx="1061245" cy="2075373"/>
            </a:xfrm>
            <a:prstGeom prst="can">
              <a:avLst>
                <a:gd name="adj" fmla="val 15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5"/>
            <p:cNvSpPr>
              <a:spLocks/>
            </p:cNvSpPr>
            <p:nvPr/>
          </p:nvSpPr>
          <p:spPr bwMode="auto">
            <a:xfrm>
              <a:off x="5814528" y="2969981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Freeform 76"/>
            <p:cNvSpPr>
              <a:spLocks/>
            </p:cNvSpPr>
            <p:nvPr/>
          </p:nvSpPr>
          <p:spPr bwMode="auto">
            <a:xfrm>
              <a:off x="6105040" y="2969981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5813422" y="3474189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Freeform 78"/>
            <p:cNvSpPr>
              <a:spLocks/>
            </p:cNvSpPr>
            <p:nvPr/>
          </p:nvSpPr>
          <p:spPr bwMode="auto">
            <a:xfrm>
              <a:off x="6113459" y="3474189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Freeform 80"/>
            <p:cNvSpPr>
              <a:spLocks/>
            </p:cNvSpPr>
            <p:nvPr/>
          </p:nvSpPr>
          <p:spPr bwMode="auto">
            <a:xfrm>
              <a:off x="6413497" y="3474189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4" name="Freeform 82"/>
            <p:cNvSpPr>
              <a:spLocks/>
            </p:cNvSpPr>
            <p:nvPr/>
          </p:nvSpPr>
          <p:spPr bwMode="auto">
            <a:xfrm>
              <a:off x="5813422" y="4309214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Rectangle 100"/>
            <p:cNvSpPr>
              <a:spLocks noChangeArrowheads="1"/>
            </p:cNvSpPr>
            <p:nvPr/>
          </p:nvSpPr>
          <p:spPr bwMode="auto">
            <a:xfrm>
              <a:off x="5902320" y="3657368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sp>
        <p:nvSpPr>
          <p:cNvPr id="27" name="Freeform 30"/>
          <p:cNvSpPr>
            <a:spLocks/>
          </p:cNvSpPr>
          <p:nvPr/>
        </p:nvSpPr>
        <p:spPr bwMode="auto">
          <a:xfrm>
            <a:off x="7315201" y="2361352"/>
            <a:ext cx="2578098" cy="2288841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0" y="0"/>
              </a:cxn>
              <a:cxn ang="0">
                <a:pos x="1525" y="0"/>
              </a:cxn>
              <a:cxn ang="0">
                <a:pos x="1525" y="1392"/>
              </a:cxn>
              <a:cxn ang="0">
                <a:pos x="0" y="1392"/>
              </a:cxn>
            </a:cxnLst>
            <a:rect l="0" t="0" r="r" b="b"/>
            <a:pathLst>
              <a:path w="1526" h="1393">
                <a:moveTo>
                  <a:pt x="0" y="1392"/>
                </a:moveTo>
                <a:lnTo>
                  <a:pt x="0" y="0"/>
                </a:lnTo>
                <a:lnTo>
                  <a:pt x="1525" y="0"/>
                </a:lnTo>
                <a:lnTo>
                  <a:pt x="1525" y="1392"/>
                </a:lnTo>
                <a:lnTo>
                  <a:pt x="0" y="1392"/>
                </a:lnTo>
              </a:path>
            </a:pathLst>
          </a:custGeom>
          <a:solidFill>
            <a:schemeClr val="bg1">
              <a:lumMod val="9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Hashing-based Deduplication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271590" y="3979699"/>
            <a:ext cx="1303243" cy="4129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50000"/>
              </a:lnSpc>
            </a:pPr>
            <a:r>
              <a: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</a:p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partition </a:t>
            </a:r>
            <a:r>
              <a:rPr lang="en-US" sz="1400" b="1" dirty="0" err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</a:t>
            </a:r>
            <a:endParaRPr lang="en-US" sz="14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7512631" y="3485301"/>
            <a:ext cx="230187" cy="247650"/>
          </a:xfrm>
          <a:custGeom>
            <a:avLst/>
            <a:gdLst/>
            <a:ahLst/>
            <a:cxnLst>
              <a:cxn ang="0">
                <a:pos x="0" y="155"/>
              </a:cxn>
              <a:cxn ang="0">
                <a:pos x="0" y="0"/>
              </a:cxn>
              <a:cxn ang="0">
                <a:pos x="144" y="0"/>
              </a:cxn>
              <a:cxn ang="0">
                <a:pos x="144" y="155"/>
              </a:cxn>
              <a:cxn ang="0">
                <a:pos x="0" y="155"/>
              </a:cxn>
            </a:cxnLst>
            <a:rect l="0" t="0" r="r" b="b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7805891" y="4687039"/>
            <a:ext cx="168475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 pages</a:t>
            </a:r>
            <a:endParaRPr lang="en-US" sz="18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6758147" y="3619560"/>
            <a:ext cx="758221" cy="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62284" y="5045814"/>
            <a:ext cx="194786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Partitioning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80725" y="5050282"/>
            <a:ext cx="225974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Deduplication</a:t>
            </a:r>
          </a:p>
        </p:txBody>
      </p:sp>
      <p:sp>
        <p:nvSpPr>
          <p:cNvPr id="64" name="Freeform 69"/>
          <p:cNvSpPr>
            <a:spLocks/>
          </p:cNvSpPr>
          <p:nvPr/>
        </p:nvSpPr>
        <p:spPr bwMode="auto">
          <a:xfrm>
            <a:off x="2700334" y="2361352"/>
            <a:ext cx="2671763" cy="2289175"/>
          </a:xfrm>
          <a:custGeom>
            <a:avLst/>
            <a:gdLst/>
            <a:ahLst/>
            <a:cxnLst>
              <a:cxn ang="0">
                <a:pos x="0" y="1441"/>
              </a:cxn>
              <a:cxn ang="0">
                <a:pos x="0" y="0"/>
              </a:cxn>
              <a:cxn ang="0">
                <a:pos x="1682" y="0"/>
              </a:cxn>
              <a:cxn ang="0">
                <a:pos x="1682" y="1441"/>
              </a:cxn>
              <a:cxn ang="0">
                <a:pos x="0" y="1441"/>
              </a:cxn>
            </a:cxnLst>
            <a:rect l="0" t="0" r="r" b="b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solidFill>
            <a:schemeClr val="bg1">
              <a:lumMod val="9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3221377" y="4687039"/>
            <a:ext cx="16843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 pages</a:t>
            </a:r>
            <a:endParaRPr lang="en-US" sz="18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5" name="Freeform 70"/>
          <p:cNvSpPr>
            <a:spLocks/>
          </p:cNvSpPr>
          <p:nvPr/>
        </p:nvSpPr>
        <p:spPr bwMode="auto">
          <a:xfrm>
            <a:off x="3077110" y="3680564"/>
            <a:ext cx="272750" cy="269875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0" y="0"/>
              </a:cxn>
              <a:cxn ang="0">
                <a:pos x="210" y="0"/>
              </a:cxn>
              <a:cxn ang="0">
                <a:pos x="210" y="169"/>
              </a:cxn>
              <a:cxn ang="0">
                <a:pos x="0" y="169"/>
              </a:cxn>
            </a:cxnLst>
            <a:rect l="0" t="0" r="r" b="b"/>
            <a:pathLst>
              <a:path w="211" h="170">
                <a:moveTo>
                  <a:pt x="0" y="169"/>
                </a:moveTo>
                <a:lnTo>
                  <a:pt x="0" y="0"/>
                </a:lnTo>
                <a:lnTo>
                  <a:pt x="210" y="0"/>
                </a:lnTo>
                <a:lnTo>
                  <a:pt x="210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6" name="Rectangle 84"/>
          <p:cNvSpPr>
            <a:spLocks noChangeArrowheads="1"/>
          </p:cNvSpPr>
          <p:nvPr/>
        </p:nvSpPr>
        <p:spPr bwMode="auto">
          <a:xfrm>
            <a:off x="2816222" y="3261464"/>
            <a:ext cx="7413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INPUT</a:t>
            </a:r>
          </a:p>
        </p:txBody>
      </p:sp>
      <p:sp>
        <p:nvSpPr>
          <p:cNvPr id="80" name="Rectangle 88"/>
          <p:cNvSpPr>
            <a:spLocks noChangeArrowheads="1"/>
          </p:cNvSpPr>
          <p:nvPr/>
        </p:nvSpPr>
        <p:spPr bwMode="auto">
          <a:xfrm>
            <a:off x="5368975" y="1968349"/>
            <a:ext cx="1639874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(Partitions</a:t>
            </a:r>
            <a:r>
              <a:rPr lang="en-US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of)</a:t>
            </a:r>
          </a:p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 T</a:t>
            </a:r>
            <a:endParaRPr lang="en-US" sz="18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475816" y="2219144"/>
            <a:ext cx="896938" cy="2471788"/>
            <a:chOff x="1475816" y="2219144"/>
            <a:chExt cx="896938" cy="2471788"/>
          </a:xfrm>
        </p:grpSpPr>
        <p:sp>
          <p:nvSpPr>
            <p:cNvPr id="3" name="Can 2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1750359" y="2219144"/>
              <a:ext cx="34785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90" name="Line 106"/>
          <p:cNvSpPr>
            <a:spLocks noChangeShapeType="1"/>
          </p:cNvSpPr>
          <p:nvPr/>
        </p:nvSpPr>
        <p:spPr bwMode="auto">
          <a:xfrm flipV="1">
            <a:off x="2372719" y="3804746"/>
            <a:ext cx="706811" cy="331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4" name="Line 110"/>
          <p:cNvSpPr>
            <a:spLocks noChangeShapeType="1"/>
          </p:cNvSpPr>
          <p:nvPr/>
        </p:nvSpPr>
        <p:spPr bwMode="auto">
          <a:xfrm flipV="1">
            <a:off x="5180008" y="3101009"/>
            <a:ext cx="637695" cy="232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5" name="Line 111"/>
          <p:cNvSpPr>
            <a:spLocks noChangeShapeType="1"/>
          </p:cNvSpPr>
          <p:nvPr/>
        </p:nvSpPr>
        <p:spPr bwMode="auto">
          <a:xfrm flipV="1">
            <a:off x="5180008" y="3591339"/>
            <a:ext cx="637695" cy="389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Line 112"/>
          <p:cNvSpPr>
            <a:spLocks noChangeShapeType="1"/>
          </p:cNvSpPr>
          <p:nvPr/>
        </p:nvSpPr>
        <p:spPr bwMode="auto">
          <a:xfrm>
            <a:off x="5180009" y="4424530"/>
            <a:ext cx="650948" cy="169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3352800" y="2365094"/>
            <a:ext cx="2046780" cy="2188596"/>
            <a:chOff x="3352800" y="2365094"/>
            <a:chExt cx="2046780" cy="2188596"/>
          </a:xfrm>
        </p:grpSpPr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3852681" y="2365094"/>
              <a:ext cx="1546899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Partition buffers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4894833" y="3169389"/>
              <a:ext cx="324863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  <p:sp>
          <p:nvSpPr>
            <p:cNvPr id="75" name="Freeform 83"/>
            <p:cNvSpPr>
              <a:spLocks/>
            </p:cNvSpPr>
            <p:nvPr/>
          </p:nvSpPr>
          <p:spPr bwMode="auto">
            <a:xfrm>
              <a:off x="4859334" y="4266352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 useBgFill="1"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4884267" y="2621312"/>
              <a:ext cx="335430" cy="304800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3593742" y="3304245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4797141" y="3965998"/>
              <a:ext cx="471488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B-1</a:t>
              </a:r>
            </a:p>
          </p:txBody>
        </p:sp>
        <p:sp>
          <p:nvSpPr>
            <p:cNvPr id="91" name="Line 107"/>
            <p:cNvSpPr>
              <a:spLocks noChangeShapeType="1"/>
            </p:cNvSpPr>
            <p:nvPr/>
          </p:nvSpPr>
          <p:spPr bwMode="auto">
            <a:xfrm flipV="1">
              <a:off x="4230684" y="3007320"/>
              <a:ext cx="635300" cy="80818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Line 108"/>
            <p:cNvSpPr>
              <a:spLocks noChangeShapeType="1"/>
            </p:cNvSpPr>
            <p:nvPr/>
          </p:nvSpPr>
          <p:spPr bwMode="auto">
            <a:xfrm flipV="1">
              <a:off x="4230684" y="3596354"/>
              <a:ext cx="635300" cy="2191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Line 109"/>
            <p:cNvSpPr>
              <a:spLocks noChangeShapeType="1"/>
            </p:cNvSpPr>
            <p:nvPr/>
          </p:nvSpPr>
          <p:spPr bwMode="auto">
            <a:xfrm>
              <a:off x="4230684" y="3815502"/>
              <a:ext cx="628650" cy="603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Freeform 113"/>
            <p:cNvSpPr>
              <a:spLocks/>
            </p:cNvSpPr>
            <p:nvPr/>
          </p:nvSpPr>
          <p:spPr bwMode="auto">
            <a:xfrm>
              <a:off x="4868364" y="3428152"/>
              <a:ext cx="31164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Freeform 114"/>
            <p:cNvSpPr>
              <a:spLocks/>
            </p:cNvSpPr>
            <p:nvPr/>
          </p:nvSpPr>
          <p:spPr bwMode="auto">
            <a:xfrm>
              <a:off x="4864158" y="2894752"/>
              <a:ext cx="315851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 flipV="1">
              <a:off x="3352800" y="3815255"/>
              <a:ext cx="877885" cy="2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00"/>
            <p:cNvSpPr>
              <a:spLocks noChangeArrowheads="1"/>
            </p:cNvSpPr>
            <p:nvPr/>
          </p:nvSpPr>
          <p:spPr bwMode="auto">
            <a:xfrm>
              <a:off x="4673242" y="3537617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318119" y="2321679"/>
            <a:ext cx="160941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Hash table for </a:t>
            </a:r>
            <a:b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partition </a:t>
            </a:r>
            <a:r>
              <a:rPr lang="en-US" sz="1600" b="1" dirty="0" err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</a:t>
            </a:r>
            <a:endParaRPr lang="en-US" sz="16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0054649" y="2219143"/>
            <a:ext cx="939361" cy="2471789"/>
            <a:chOff x="10054649" y="2219143"/>
            <a:chExt cx="939361" cy="2471789"/>
          </a:xfrm>
        </p:grpSpPr>
        <p:sp>
          <p:nvSpPr>
            <p:cNvPr id="118" name="Can 117"/>
            <p:cNvSpPr/>
            <p:nvPr/>
          </p:nvSpPr>
          <p:spPr>
            <a:xfrm>
              <a:off x="10112374" y="2612115"/>
              <a:ext cx="823913" cy="2078817"/>
            </a:xfrm>
            <a:prstGeom prst="can">
              <a:avLst>
                <a:gd name="adj" fmla="val 15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10416171" y="3007320"/>
              <a:ext cx="228600" cy="24606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10416171" y="3364508"/>
              <a:ext cx="228600" cy="247650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10416171" y="4129683"/>
              <a:ext cx="228600" cy="24606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10054649" y="2219143"/>
              <a:ext cx="93936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Output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4" name="Rectangle 100"/>
            <p:cNvSpPr>
              <a:spLocks noChangeArrowheads="1"/>
            </p:cNvSpPr>
            <p:nvPr/>
          </p:nvSpPr>
          <p:spPr bwMode="auto">
            <a:xfrm>
              <a:off x="10198541" y="3494852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55" name="Line 60"/>
          <p:cNvSpPr>
            <a:spLocks noChangeShapeType="1"/>
          </p:cNvSpPr>
          <p:nvPr/>
        </p:nvSpPr>
        <p:spPr bwMode="auto">
          <a:xfrm flipV="1">
            <a:off x="9755843" y="3414681"/>
            <a:ext cx="355086" cy="1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731989" y="2708148"/>
            <a:ext cx="1452204" cy="1658938"/>
            <a:chOff x="3823385" y="2894752"/>
            <a:chExt cx="1452204" cy="1658938"/>
          </a:xfrm>
        </p:grpSpPr>
        <p:sp>
          <p:nvSpPr>
            <p:cNvPr id="134" name="Freeform 83"/>
            <p:cNvSpPr>
              <a:spLocks/>
            </p:cNvSpPr>
            <p:nvPr/>
          </p:nvSpPr>
          <p:spPr bwMode="auto">
            <a:xfrm>
              <a:off x="4859334" y="4266352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6" name="Rectangle 86"/>
            <p:cNvSpPr>
              <a:spLocks noChangeArrowheads="1"/>
            </p:cNvSpPr>
            <p:nvPr/>
          </p:nvSpPr>
          <p:spPr bwMode="auto">
            <a:xfrm>
              <a:off x="3823385" y="3264495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8" name="Line 107"/>
            <p:cNvSpPr>
              <a:spLocks noChangeShapeType="1"/>
            </p:cNvSpPr>
            <p:nvPr/>
          </p:nvSpPr>
          <p:spPr bwMode="auto">
            <a:xfrm flipV="1">
              <a:off x="4230684" y="3056545"/>
              <a:ext cx="628650" cy="7589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9" name="Line 108"/>
            <p:cNvSpPr>
              <a:spLocks noChangeShapeType="1"/>
            </p:cNvSpPr>
            <p:nvPr/>
          </p:nvSpPr>
          <p:spPr bwMode="auto">
            <a:xfrm flipV="1">
              <a:off x="4230684" y="3596354"/>
              <a:ext cx="635300" cy="2191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0" name="Line 109"/>
            <p:cNvSpPr>
              <a:spLocks noChangeShapeType="1"/>
            </p:cNvSpPr>
            <p:nvPr/>
          </p:nvSpPr>
          <p:spPr bwMode="auto">
            <a:xfrm>
              <a:off x="4230684" y="3815502"/>
              <a:ext cx="628650" cy="603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1" name="Freeform 113"/>
            <p:cNvSpPr>
              <a:spLocks/>
            </p:cNvSpPr>
            <p:nvPr/>
          </p:nvSpPr>
          <p:spPr bwMode="auto">
            <a:xfrm>
              <a:off x="4868364" y="3428152"/>
              <a:ext cx="31164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4864158" y="2894752"/>
              <a:ext cx="315851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>
              <a:off x="3836071" y="3808458"/>
              <a:ext cx="389563" cy="398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00"/>
            <p:cNvSpPr>
              <a:spLocks noChangeArrowheads="1"/>
            </p:cNvSpPr>
            <p:nvPr/>
          </p:nvSpPr>
          <p:spPr bwMode="auto">
            <a:xfrm>
              <a:off x="4777054" y="3721419"/>
              <a:ext cx="4985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sp>
        <p:nvSpPr>
          <p:cNvPr id="146" name="Freeform 28"/>
          <p:cNvSpPr>
            <a:spLocks/>
          </p:cNvSpPr>
          <p:nvPr/>
        </p:nvSpPr>
        <p:spPr bwMode="auto">
          <a:xfrm>
            <a:off x="8708354" y="2627858"/>
            <a:ext cx="453143" cy="188792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0" y="0"/>
              </a:cxn>
              <a:cxn ang="0">
                <a:pos x="1101" y="0"/>
              </a:cxn>
              <a:cxn ang="0">
                <a:pos x="1101" y="230"/>
              </a:cxn>
              <a:cxn ang="0">
                <a:pos x="0" y="230"/>
              </a:cxn>
            </a:cxnLst>
            <a:rect l="0" t="0" r="r" b="b"/>
            <a:pathLst>
              <a:path w="1102" h="231">
                <a:moveTo>
                  <a:pt x="0" y="230"/>
                </a:moveTo>
                <a:lnTo>
                  <a:pt x="0" y="0"/>
                </a:lnTo>
                <a:lnTo>
                  <a:pt x="1101" y="0"/>
                </a:lnTo>
                <a:lnTo>
                  <a:pt x="1101" y="230"/>
                </a:lnTo>
                <a:lnTo>
                  <a:pt x="0" y="2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9" name="Freeform 83"/>
          <p:cNvSpPr>
            <a:spLocks/>
          </p:cNvSpPr>
          <p:nvPr/>
        </p:nvSpPr>
        <p:spPr bwMode="auto">
          <a:xfrm>
            <a:off x="9435481" y="3261464"/>
            <a:ext cx="320675" cy="287338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265" y="0"/>
              </a:cxn>
              <a:cxn ang="0">
                <a:pos x="265" y="180"/>
              </a:cxn>
              <a:cxn ang="0">
                <a:pos x="0" y="180"/>
              </a:cxn>
            </a:cxnLst>
            <a:rect l="0" t="0" r="r" b="b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0" name="Right Brace 149"/>
          <p:cNvSpPr/>
          <p:nvPr/>
        </p:nvSpPr>
        <p:spPr>
          <a:xfrm>
            <a:off x="9193223" y="2627858"/>
            <a:ext cx="185903" cy="1877071"/>
          </a:xfrm>
          <a:prstGeom prst="rightBrace">
            <a:avLst>
              <a:gd name="adj1" fmla="val 30441"/>
              <a:gd name="adj2" fmla="val 407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0"/>
          <p:cNvSpPr>
            <a:spLocks noChangeArrowheads="1"/>
          </p:cNvSpPr>
          <p:nvPr/>
        </p:nvSpPr>
        <p:spPr bwMode="auto">
          <a:xfrm>
            <a:off x="9256796" y="3671684"/>
            <a:ext cx="714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50000"/>
              </a:lnSpc>
            </a:pPr>
            <a:r>
              <a:rPr lang="en-US" sz="12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Output </a:t>
            </a:r>
            <a:endParaRPr lang="en-US" sz="12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algn="ctr" eaLnBrk="0" hangingPunct="0"/>
            <a:r>
              <a:rPr lang="en-US" sz="12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1745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  <p:bldP spid="10" grpId="0" animBg="1"/>
      <p:bldP spid="35" grpId="0"/>
      <p:bldP spid="53" grpId="0" animBg="1"/>
      <p:bldP spid="112" grpId="0"/>
      <p:bldP spid="113" grpId="0"/>
      <p:bldP spid="64" grpId="0" animBg="1"/>
      <p:bldP spid="57" grpId="0"/>
      <p:bldP spid="65" grpId="0" animBg="1"/>
      <p:bldP spid="76" grpId="0"/>
      <p:bldP spid="80" grpId="0"/>
      <p:bldP spid="90" grpId="0" animBg="1"/>
      <p:bldP spid="94" grpId="0" animBg="1"/>
      <p:bldP spid="95" grpId="0" animBg="1"/>
      <p:bldP spid="96" grpId="0" animBg="1"/>
      <p:bldP spid="9" grpId="0"/>
      <p:bldP spid="55" grpId="0" animBg="1"/>
      <p:bldP spid="146" grpId="0" animBg="1"/>
      <p:bldP spid="149" grpId="0" animBg="1"/>
      <p:bldP spid="150" grpId="0" animBg="1"/>
      <p:bldP spid="15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Split the input into B-1 partitions using </a:t>
                </a:r>
                <a:r>
                  <a:rPr lang="en-US" sz="4000" b="1" dirty="0" smtClean="0"/>
                  <a:t>h</a:t>
                </a:r>
                <a:r>
                  <a:rPr lang="en-US" sz="4000" b="1" baseline="-25000" dirty="0" smtClean="0"/>
                  <a:t>1</a:t>
                </a:r>
                <a:r>
                  <a:rPr lang="en-US" sz="4000" b="1" dirty="0" smtClean="0"/>
                  <a:t> </a:t>
                </a:r>
                <a:r>
                  <a:rPr lang="en-US" sz="4000" dirty="0" smtClean="0"/>
                  <a:t>applied to the target attributes (e.g. (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, </a:t>
                </a:r>
                <a:r>
                  <a:rPr lang="en-US" sz="4000" i="1" dirty="0"/>
                  <a:t>b</a:t>
                </a:r>
                <a:r>
                  <a:rPr lang="en-US" sz="4000" dirty="0" smtClean="0"/>
                  <a:t>))</a:t>
                </a:r>
                <a:endParaRPr lang="en-US" sz="4000" baseline="-25000" dirty="0" smtClean="0"/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Result: B-1 partitions of projected R tuples (e.g. on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 and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) written to disk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600" dirty="0" smtClean="0"/>
                  <a:t>(Projected) tuples in each partition are mapped to the same hash value using (</a:t>
                </a:r>
                <a:r>
                  <a:rPr lang="en-US" sz="3600" dirty="0"/>
                  <a:t>e</a:t>
                </a:r>
                <a:r>
                  <a:rPr lang="en-US" sz="3600" dirty="0" smtClean="0"/>
                  <a:t>.g. </a:t>
                </a:r>
                <a:r>
                  <a:rPr lang="en-US" sz="3600" b="1" dirty="0" smtClean="0"/>
                  <a:t>h</a:t>
                </a:r>
                <a:r>
                  <a:rPr lang="en-US" sz="3600" b="1" baseline="-25000" dirty="0" smtClean="0"/>
                  <a:t>1</a:t>
                </a:r>
                <a:r>
                  <a:rPr lang="en-US" sz="3600" dirty="0" smtClean="0"/>
                  <a:t>(</a:t>
                </a:r>
                <a:r>
                  <a:rPr lang="en-US" sz="3600" i="1" dirty="0" smtClean="0"/>
                  <a:t>a</a:t>
                </a:r>
                <a:r>
                  <a:rPr lang="en-US" sz="3600" dirty="0" smtClean="0"/>
                  <a:t>, </a:t>
                </a:r>
                <a:r>
                  <a:rPr lang="en-US" sz="3600" i="1" dirty="0" smtClean="0"/>
                  <a:t>b</a:t>
                </a:r>
                <a:r>
                  <a:rPr lang="en-US" sz="3600" dirty="0" smtClean="0"/>
                  <a:t>) of all the tuples in a specific partition are the same)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600" dirty="0" smtClean="0"/>
                  <a:t>Call the collection of partitions T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Two tuples belonging to different partitions in T are guaranteed not to be duplicates</a:t>
                </a:r>
              </a:p>
              <a:p>
                <a:pPr marL="228600" lvl="2">
                  <a:lnSpc>
                    <a:spcPct val="110000"/>
                  </a:lnSpc>
                </a:pPr>
                <a:r>
                  <a:rPr lang="en-US" sz="4000" dirty="0"/>
                  <a:t>Each partition in T contains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40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/>
                          <m:t>N</m:t>
                        </m:r>
                        <m:r>
                          <m:rPr>
                            <m:nor/>
                          </m:rPr>
                          <a:rPr lang="en-US" sz="40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/>
                          <m:t>B</m:t>
                        </m:r>
                        <m:r>
                          <m:rPr>
                            <m:nor/>
                          </m:rPr>
                          <a:rPr lang="en-US" sz="4000"/>
                          <m:t>−1</m:t>
                        </m:r>
                      </m:den>
                    </m:f>
                  </m:oMath>
                </a14:m>
                <a:r>
                  <a:rPr lang="en-US" sz="4000" dirty="0"/>
                  <a:t> </a:t>
                </a:r>
                <a:r>
                  <a:rPr lang="en-US" sz="4000" dirty="0" smtClean="0"/>
                  <a:t>pages (assuming uniformity)</a:t>
                </a:r>
                <a:endParaRPr lang="en-US" sz="4000" dirty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185" t="-2577" r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Partitioning Phase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92500"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sz="4000" dirty="0" smtClean="0"/>
                  <a:t>Read </a:t>
                </a:r>
                <a:r>
                  <a:rPr lang="en-US" sz="4000" dirty="0"/>
                  <a:t>each partition into memory and use an in-memory hash table </a:t>
                </a:r>
                <a:r>
                  <a:rPr lang="en-US" sz="4000" dirty="0" smtClean="0"/>
                  <a:t>with </a:t>
                </a:r>
                <a:r>
                  <a:rPr lang="en-US" sz="4000" b="1" dirty="0" smtClean="0"/>
                  <a:t>h</a:t>
                </a:r>
                <a:r>
                  <a:rPr lang="en-US" sz="4000" b="1" baseline="-25000" dirty="0" smtClean="0"/>
                  <a:t>2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to remove </a:t>
                </a:r>
                <a:r>
                  <a:rPr lang="en-US" sz="4000" dirty="0" smtClean="0"/>
                  <a:t>duplicates</a:t>
                </a:r>
              </a:p>
              <a:p>
                <a:pPr lvl="1"/>
                <a:r>
                  <a:rPr lang="en-US" sz="3600" dirty="0" smtClean="0"/>
                  <a:t>If there is a collision, check and drop duplicates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4000" dirty="0" smtClean="0"/>
                  <a:t>Size of hash table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charset="0"/>
                      </a:rPr>
                      <m:t>F</m:t>
                    </m:r>
                    <m:f>
                      <m:fPr>
                        <m:ctrlPr>
                          <a:rPr lang="mr-IN" sz="40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/>
                          <m:t>N</m:t>
                        </m:r>
                        <m:r>
                          <m:rPr>
                            <m:nor/>
                          </m:rPr>
                          <a:rPr lang="en-US" sz="40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/>
                          <m:t>B</m:t>
                        </m:r>
                        <m:r>
                          <m:rPr>
                            <m:nor/>
                          </m:rPr>
                          <a:rPr lang="en-US" sz="4000"/>
                          <m:t>−1</m:t>
                        </m:r>
                      </m:den>
                    </m:f>
                  </m:oMath>
                </a14:m>
                <a:r>
                  <a:rPr lang="en-US" sz="4000" dirty="0" smtClean="0"/>
                  <a:t> pages</a:t>
                </a:r>
              </a:p>
              <a:p>
                <a:pPr lvl="1"/>
                <a:r>
                  <a:rPr lang="en-US" sz="3600" dirty="0" smtClean="0"/>
                  <a:t>F is the </a:t>
                </a:r>
                <a:r>
                  <a:rPr lang="en-US" sz="3600" i="1" dirty="0" smtClean="0"/>
                  <a:t>fudge factor</a:t>
                </a:r>
                <a:r>
                  <a:rPr lang="en-US" sz="3600" dirty="0" smtClean="0"/>
                  <a:t> of </a:t>
                </a:r>
                <a:r>
                  <a:rPr lang="en-US" sz="3600" b="1" dirty="0"/>
                  <a:t>h</a:t>
                </a:r>
                <a:r>
                  <a:rPr lang="en-US" sz="3600" b="1" baseline="-25000" dirty="0"/>
                  <a:t>2</a:t>
                </a:r>
                <a:r>
                  <a:rPr lang="en-US" sz="3600" dirty="0" smtClean="0"/>
                  <a:t>; i.e. the increase in size between the partition and the hash table for the partition (F ≈ 1.4)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3800" dirty="0" smtClean="0"/>
                  <a:t>To have enough memory pages, we roughly need </a:t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charset="0"/>
                      </a:rPr>
                      <m:t>B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3600">
                        <a:latin typeface="Cambria Math" charset="0"/>
                      </a:rPr>
                      <m:t>F</m:t>
                    </m:r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/>
                          <m:t>N</m:t>
                        </m:r>
                        <m:r>
                          <m:rPr>
                            <m:nor/>
                          </m:rPr>
                          <a:rPr lang="en-US" sz="36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/>
                          <m:t>B</m:t>
                        </m:r>
                        <m:r>
                          <m:rPr>
                            <m:nor/>
                          </m:rPr>
                          <a:rPr lang="en-US" sz="3600"/>
                          <m:t>−1</m:t>
                        </m:r>
                      </m:den>
                    </m:f>
                  </m:oMath>
                </a14:m>
                <a:r>
                  <a:rPr lang="en-US" sz="3800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charset="0"/>
                      </a:rPr>
                      <m:t>B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600" b="0" i="0" smtClean="0"/>
                          <m:t>FN</m:t>
                        </m:r>
                        <m:r>
                          <m:rPr>
                            <m:nor/>
                          </m:rPr>
                          <a:rPr lang="en-US" sz="3600" b="0" i="0" baseline="-25000" smtClean="0"/>
                          <m:t>T</m:t>
                        </m:r>
                      </m:e>
                    </m:rad>
                  </m:oMath>
                </a14:m>
                <a:r>
                  <a:rPr lang="en-US" sz="3800" dirty="0" smtClean="0"/>
                  <a:t> pages</a:t>
                </a:r>
                <a:endParaRPr lang="en-US" sz="3800" dirty="0"/>
              </a:p>
              <a:p>
                <a:endParaRPr lang="en-US" sz="4000" dirty="0" smtClean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509" t="-3067" r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Deduplication Phase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Usually</a:t>
            </a:r>
            <a:r>
              <a:rPr lang="en-US" sz="4000" dirty="0"/>
              <a:t>, I/O cost is the </a:t>
            </a:r>
            <a:r>
              <a:rPr lang="en-US" sz="4000" dirty="0" smtClean="0"/>
              <a:t>same = </a:t>
            </a:r>
            <a:r>
              <a:rPr lang="en-US" sz="4000" dirty="0"/>
              <a:t>N</a:t>
            </a:r>
            <a:r>
              <a:rPr lang="en-US" sz="4000" baseline="-25000" dirty="0"/>
              <a:t>R</a:t>
            </a:r>
            <a:r>
              <a:rPr lang="en-US" sz="4000" dirty="0"/>
              <a:t> + 2N</a:t>
            </a:r>
            <a:r>
              <a:rPr lang="en-US" sz="4000" baseline="-25000" dirty="0"/>
              <a:t>T</a:t>
            </a:r>
            <a:r>
              <a:rPr lang="en-US" sz="4000" dirty="0"/>
              <a:t> (why</a:t>
            </a:r>
            <a:r>
              <a:rPr lang="en-US" sz="4000" dirty="0" smtClean="0"/>
              <a:t>?)</a:t>
            </a:r>
          </a:p>
          <a:p>
            <a:endParaRPr lang="en-US" sz="4000" dirty="0"/>
          </a:p>
          <a:p>
            <a:r>
              <a:rPr lang="en-US" sz="4000" dirty="0" smtClean="0"/>
              <a:t>In practice, sorting-based is popular for projection</a:t>
            </a:r>
          </a:p>
          <a:p>
            <a:pPr lvl="1"/>
            <a:r>
              <a:rPr lang="en-US" sz="3600" dirty="0" smtClean="0"/>
              <a:t>Gives </a:t>
            </a:r>
            <a:r>
              <a:rPr lang="en-US" sz="3600" dirty="0"/>
              <a:t>sorted result (preferred)</a:t>
            </a:r>
          </a:p>
          <a:p>
            <a:pPr lvl="1"/>
            <a:r>
              <a:rPr lang="en-US" sz="3600" dirty="0" smtClean="0"/>
              <a:t>Handles skewed data better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Sort- vs. Hashing-based Deduplication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I</a:t>
            </a:r>
            <a:r>
              <a:rPr lang="en-US" sz="4000" dirty="0" smtClean="0"/>
              <a:t>ndex </a:t>
            </a:r>
            <a:r>
              <a:rPr lang="en-US" sz="4000" dirty="0"/>
              <a:t>with </a:t>
            </a:r>
            <a:r>
              <a:rPr lang="en-US" sz="4000" dirty="0" smtClean="0"/>
              <a:t>projection list </a:t>
            </a:r>
            <a:r>
              <a:rPr lang="en-US" sz="4000" dirty="0"/>
              <a:t>as </a:t>
            </a:r>
            <a:r>
              <a:rPr lang="en-US" sz="4000" i="1" dirty="0"/>
              <a:t>subset</a:t>
            </a:r>
            <a:r>
              <a:rPr lang="en-US" sz="4000" dirty="0"/>
              <a:t> of </a:t>
            </a:r>
            <a:r>
              <a:rPr lang="en-US" sz="4000" dirty="0" smtClean="0"/>
              <a:t>index key (</a:t>
            </a:r>
            <a:r>
              <a:rPr lang="en-US" sz="4000" i="1" dirty="0" smtClean="0"/>
              <a:t>index-only scan)</a:t>
            </a:r>
            <a:endParaRPr lang="en-US" sz="4000" dirty="0"/>
          </a:p>
          <a:p>
            <a:pPr lvl="1"/>
            <a:r>
              <a:rPr lang="en-US" sz="3600" dirty="0" smtClean="0"/>
              <a:t>Use </a:t>
            </a:r>
            <a:r>
              <a:rPr lang="en-US" sz="3600" dirty="0"/>
              <a:t>only </a:t>
            </a:r>
            <a:r>
              <a:rPr lang="en-US" sz="3600" dirty="0" smtClean="0"/>
              <a:t>key values as the T for </a:t>
            </a:r>
            <a:r>
              <a:rPr lang="en-US" sz="3600" dirty="0"/>
              <a:t>sorting/hashing</a:t>
            </a:r>
          </a:p>
          <a:p>
            <a:r>
              <a:rPr lang="en-US" sz="4000" dirty="0" smtClean="0"/>
              <a:t>Tree-based </a:t>
            </a:r>
            <a:r>
              <a:rPr lang="en-US" sz="4000" dirty="0"/>
              <a:t>index with </a:t>
            </a:r>
            <a:r>
              <a:rPr lang="en-US" sz="4000" dirty="0" smtClean="0"/>
              <a:t>projection list </a:t>
            </a:r>
            <a:r>
              <a:rPr lang="en-US" sz="4000" dirty="0"/>
              <a:t>as </a:t>
            </a:r>
            <a:r>
              <a:rPr lang="en-US" sz="4000" i="1" dirty="0"/>
              <a:t>prefix </a:t>
            </a:r>
            <a:r>
              <a:rPr lang="en-US" sz="4000" dirty="0"/>
              <a:t>of </a:t>
            </a:r>
            <a:r>
              <a:rPr lang="en-US" sz="4000" dirty="0" smtClean="0"/>
              <a:t>index key</a:t>
            </a:r>
            <a:endParaRPr lang="en-US" sz="4000" dirty="0"/>
          </a:p>
          <a:p>
            <a:pPr lvl="1"/>
            <a:r>
              <a:rPr lang="en-US" sz="3600" dirty="0" smtClean="0"/>
              <a:t>Leaf </a:t>
            </a:r>
            <a:r>
              <a:rPr lang="en-US" sz="3600" dirty="0"/>
              <a:t>pages are already sorted on </a:t>
            </a:r>
            <a:r>
              <a:rPr lang="en-US" sz="3600" dirty="0" smtClean="0"/>
              <a:t>projection list</a:t>
            </a:r>
          </a:p>
          <a:p>
            <a:pPr lvl="1"/>
            <a:r>
              <a:rPr lang="en-US" sz="3600" dirty="0" smtClean="0"/>
              <a:t>Just </a:t>
            </a:r>
            <a:r>
              <a:rPr lang="en-US" sz="3600" dirty="0"/>
              <a:t>scan them in </a:t>
            </a:r>
            <a:r>
              <a:rPr lang="en-US" sz="3600" dirty="0" smtClean="0"/>
              <a:t>order, project out </a:t>
            </a:r>
            <a:r>
              <a:rPr lang="en-US" sz="3600" dirty="0"/>
              <a:t>and </a:t>
            </a:r>
            <a:r>
              <a:rPr lang="en-US" sz="3600" dirty="0" err="1"/>
              <a:t>deduplicate</a:t>
            </a:r>
            <a:r>
              <a:rPr lang="en-US" sz="3600" dirty="0"/>
              <a:t> </a:t>
            </a:r>
            <a:r>
              <a:rPr lang="en-US" sz="3600" dirty="0" smtClean="0"/>
              <a:t>on-the-fly</a:t>
            </a:r>
            <a:endParaRPr lang="en-US" sz="3600" dirty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Indexes for Projection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Selection operation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 smtClean="0"/>
              <a:t>Scan vs utilize matching index</a:t>
            </a:r>
          </a:p>
          <a:p>
            <a:pPr lvl="1"/>
            <a:r>
              <a:rPr lang="en-US" sz="3600" dirty="0"/>
              <a:t>Use selectivity </a:t>
            </a:r>
            <a:r>
              <a:rPr lang="en-US" sz="3600" dirty="0" smtClean="0"/>
              <a:t>to decide among access paths</a:t>
            </a:r>
          </a:p>
          <a:p>
            <a:r>
              <a:rPr lang="en-US" sz="4000" dirty="0" smtClean="0"/>
              <a:t>Projection operation</a:t>
            </a:r>
            <a:endParaRPr lang="en-US" sz="4000" dirty="0"/>
          </a:p>
          <a:p>
            <a:pPr lvl="1"/>
            <a:r>
              <a:rPr lang="en-US" sz="3600" dirty="0" smtClean="0"/>
              <a:t>Sorting-based</a:t>
            </a:r>
          </a:p>
          <a:p>
            <a:pPr lvl="2"/>
            <a:r>
              <a:rPr lang="en-US" sz="3200" dirty="0" smtClean="0"/>
              <a:t>Variations on external merge-sort</a:t>
            </a:r>
          </a:p>
          <a:p>
            <a:pPr lvl="1"/>
            <a:r>
              <a:rPr lang="en-US" sz="3600" dirty="0" smtClean="0"/>
              <a:t>Hash-based</a:t>
            </a:r>
          </a:p>
          <a:p>
            <a:pPr lvl="2"/>
            <a:r>
              <a:rPr lang="en-US" sz="3200" dirty="0" smtClean="0"/>
              <a:t>2-phase algorithm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Relational Operators:</a:t>
            </a:r>
            <a:br>
              <a:rPr lang="en-US" sz="8000" dirty="0" smtClean="0"/>
            </a:br>
            <a:r>
              <a:rPr lang="en-US" sz="8000" dirty="0" smtClean="0"/>
              <a:t>Building Blocks of </a:t>
            </a:r>
            <a:br>
              <a:rPr lang="en-US" sz="8000" dirty="0" smtClean="0"/>
            </a:br>
            <a:r>
              <a:rPr lang="en-US" sz="8000" dirty="0" smtClean="0"/>
              <a:t>Relational Query Answering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Finally,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rather than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what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We consider </a:t>
            </a:r>
            <a:r>
              <a:rPr lang="en-US" sz="4000" dirty="0" err="1" smtClean="0"/>
              <a:t>equi</a:t>
            </a:r>
            <a:r>
              <a:rPr lang="en-US" sz="4000" dirty="0" smtClean="0"/>
              <a:t>-join</a:t>
            </a:r>
          </a:p>
          <a:p>
            <a:pPr lvl="1"/>
            <a:r>
              <a:rPr lang="en-US" sz="3600" dirty="0" smtClean="0"/>
              <a:t>Most common, important and well-studied join op</a:t>
            </a:r>
          </a:p>
          <a:p>
            <a:r>
              <a:rPr lang="en-US" sz="4000" dirty="0" smtClean="0"/>
              <a:t>Example: Course </a:t>
            </a:r>
            <a:r>
              <a:rPr lang="en-US" sz="4400" dirty="0" smtClean="0">
                <a:solidFill>
                  <a:sysClr val="windowText" lastClr="000000"/>
                </a:solidFill>
              </a:rPr>
              <a:t>⨝</a:t>
            </a:r>
            <a:r>
              <a:rPr lang="en-US" sz="4000" baseline="-25000" dirty="0" err="1" smtClean="0">
                <a:solidFill>
                  <a:sysClr val="windowText" lastClr="000000"/>
                </a:solidFill>
              </a:rPr>
              <a:t>Course.CID</a:t>
            </a:r>
            <a:r>
              <a:rPr lang="en-US" sz="4000" baseline="-25000" dirty="0" smtClean="0">
                <a:solidFill>
                  <a:sysClr val="windowText" lastClr="000000"/>
                </a:solidFill>
              </a:rPr>
              <a:t>=</a:t>
            </a:r>
            <a:r>
              <a:rPr lang="en-US" sz="4000" baseline="-25000" dirty="0" err="1" smtClean="0">
                <a:solidFill>
                  <a:sysClr val="windowText" lastClr="000000"/>
                </a:solidFill>
              </a:rPr>
              <a:t>Section.CID</a:t>
            </a:r>
            <a:r>
              <a:rPr lang="en-US" sz="4000" baseline="-25000" dirty="0" smtClean="0">
                <a:solidFill>
                  <a:sysClr val="windowText" lastClr="000000"/>
                </a:solidFill>
              </a:rPr>
              <a:t> </a:t>
            </a:r>
            <a:r>
              <a:rPr lang="en-US" sz="4000" dirty="0" smtClean="0">
                <a:solidFill>
                  <a:sysClr val="windowText" lastClr="000000"/>
                </a:solidFill>
              </a:rPr>
              <a:t>Section</a:t>
            </a:r>
          </a:p>
          <a:p>
            <a:r>
              <a:rPr lang="en-US" sz="4000" dirty="0" smtClean="0">
                <a:solidFill>
                  <a:sysClr val="windowText" lastClr="000000"/>
                </a:solidFill>
              </a:rPr>
              <a:t>Various algorithms</a:t>
            </a:r>
          </a:p>
          <a:p>
            <a:pPr lvl="1"/>
            <a:r>
              <a:rPr lang="en-US" sz="3600" dirty="0" smtClean="0"/>
              <a:t>Nested </a:t>
            </a:r>
            <a:r>
              <a:rPr lang="en-US" sz="3600" dirty="0"/>
              <a:t>loop join</a:t>
            </a:r>
          </a:p>
          <a:p>
            <a:pPr lvl="1"/>
            <a:r>
              <a:rPr lang="en-US" sz="3600" dirty="0" smtClean="0"/>
              <a:t>Block </a:t>
            </a:r>
            <a:r>
              <a:rPr lang="en-US" sz="3600" dirty="0"/>
              <a:t>nested loop join</a:t>
            </a:r>
          </a:p>
          <a:p>
            <a:pPr lvl="1"/>
            <a:r>
              <a:rPr lang="en-US" sz="3600" dirty="0" smtClean="0"/>
              <a:t>Index </a:t>
            </a:r>
            <a:r>
              <a:rPr lang="en-US" sz="3600" dirty="0"/>
              <a:t>nested loop join</a:t>
            </a:r>
          </a:p>
          <a:p>
            <a:pPr lvl="1"/>
            <a:r>
              <a:rPr lang="en-US" sz="3600" dirty="0" smtClean="0"/>
              <a:t>Block </a:t>
            </a:r>
            <a:r>
              <a:rPr lang="en-US" sz="3600" dirty="0"/>
              <a:t>index nested loop join</a:t>
            </a:r>
          </a:p>
          <a:p>
            <a:pPr lvl="1"/>
            <a:r>
              <a:rPr lang="en-US" sz="3600" dirty="0" smtClean="0"/>
              <a:t>Sort-merge </a:t>
            </a:r>
            <a:r>
              <a:rPr lang="en-US" sz="3600" dirty="0"/>
              <a:t>join</a:t>
            </a:r>
          </a:p>
          <a:p>
            <a:pPr lvl="1"/>
            <a:r>
              <a:rPr lang="en-US" sz="3600" dirty="0" smtClean="0"/>
              <a:t>Hash </a:t>
            </a:r>
            <a:r>
              <a:rPr lang="en-US" sz="3600" dirty="0"/>
              <a:t>join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Join Operation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Let R and S be the relations we want to join</a:t>
            </a:r>
          </a:p>
          <a:p>
            <a:r>
              <a:rPr lang="en-US" sz="4000" dirty="0" smtClean="0"/>
              <a:t>Brain-dead solution: use nested 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4000" dirty="0" smtClean="0"/>
              <a:t> loops over the tuples of R and 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Nested Loop Join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3871651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match on the join attribute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and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8276" y="3153172"/>
            <a:ext cx="260656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What’s wrong with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this solution?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Nested Loop </a:t>
            </a:r>
            <a:r>
              <a:rPr lang="en-US" sz="4800" dirty="0" smtClean="0"/>
              <a:t>Join: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69600"/>
              </p:ext>
            </p:extLst>
          </p:nvPr>
        </p:nvGraphicFramePr>
        <p:xfrm>
          <a:off x="1734207" y="4839922"/>
          <a:ext cx="4139879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1352"/>
                <a:gridCol w="1261151"/>
                <a:gridCol w="903688"/>
                <a:gridCol w="9036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30722"/>
              </p:ext>
            </p:extLst>
          </p:nvPr>
        </p:nvGraphicFramePr>
        <p:xfrm>
          <a:off x="6178600" y="4848901"/>
          <a:ext cx="4184599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9579"/>
                <a:gridCol w="2099780"/>
                <a:gridCol w="1155240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11933"/>
              </p:ext>
            </p:extLst>
          </p:nvPr>
        </p:nvGraphicFramePr>
        <p:xfrm>
          <a:off x="2554014" y="1671489"/>
          <a:ext cx="7083972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2170"/>
                <a:gridCol w="1034314"/>
                <a:gridCol w="692542"/>
                <a:gridCol w="881415"/>
                <a:gridCol w="791475"/>
                <a:gridCol w="1448040"/>
                <a:gridCol w="14840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5866023" y="3357048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endParaRPr lang="en-US" sz="1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6178600" y="2842970"/>
            <a:ext cx="0" cy="514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27928" y="4033325"/>
            <a:ext cx="1573479" cy="582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06207" y="4012383"/>
            <a:ext cx="1713186" cy="603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492469" y="5056094"/>
            <a:ext cx="155" cy="7835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34207" y="43872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/>
          </a:p>
        </p:txBody>
      </p:sp>
      <p:sp>
        <p:nvSpPr>
          <p:cNvPr id="33" name="Rectangle 32"/>
          <p:cNvSpPr/>
          <p:nvPr/>
        </p:nvSpPr>
        <p:spPr>
          <a:xfrm>
            <a:off x="6178600" y="438723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20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Use nested 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4000" dirty="0" smtClean="0"/>
              <a:t> loops over the </a:t>
            </a:r>
            <a:r>
              <a:rPr lang="en-US" sz="4000" i="1" dirty="0" smtClean="0"/>
              <a:t>pages </a:t>
            </a:r>
            <a:r>
              <a:rPr lang="en-US" sz="4000" dirty="0" smtClean="0"/>
              <a:t>of R and 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R is called the </a:t>
            </a:r>
            <a:r>
              <a:rPr lang="en-US" sz="4000" i="1" dirty="0" smtClean="0"/>
              <a:t>outer </a:t>
            </a:r>
            <a:r>
              <a:rPr lang="en-US" sz="4000" dirty="0" smtClean="0"/>
              <a:t>relation</a:t>
            </a:r>
            <a:r>
              <a:rPr lang="en-US" sz="4000" i="1" dirty="0" smtClean="0"/>
              <a:t> </a:t>
            </a:r>
            <a:r>
              <a:rPr lang="en-US" sz="4000" dirty="0" smtClean="0"/>
              <a:t>and S is called the </a:t>
            </a:r>
            <a:r>
              <a:rPr lang="en-US" sz="4000" i="1" dirty="0" smtClean="0"/>
              <a:t>inner</a:t>
            </a:r>
            <a:r>
              <a:rPr lang="en-US" sz="4000" dirty="0" smtClean="0"/>
              <a:t> relation</a:t>
            </a:r>
          </a:p>
          <a:p>
            <a:r>
              <a:rPr lang="en-US" sz="4000" dirty="0" smtClean="0"/>
              <a:t>Outer relation should be the smaller relation</a:t>
            </a:r>
          </a:p>
          <a:p>
            <a:pPr lvl="1"/>
            <a:r>
              <a:rPr lang="en-US" sz="3600" dirty="0" smtClean="0"/>
              <a:t>i.e. N</a:t>
            </a:r>
            <a:r>
              <a:rPr lang="en-US" sz="3600" baseline="-25000" dirty="0" smtClean="0"/>
              <a:t>R</a:t>
            </a:r>
            <a:r>
              <a:rPr lang="en-US" sz="3600" dirty="0" smtClean="0"/>
              <a:t> ≤ N</a:t>
            </a:r>
            <a:r>
              <a:rPr lang="en-US" sz="3600" baseline="-25000" dirty="0" smtClean="0"/>
              <a:t>S</a:t>
            </a:r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Page Nested Loop Join (PNLJ)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2178029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Check every pair of tuples in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eaLnBrk="0" hangingPunct="0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and if they match,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5023" y="2178028"/>
            <a:ext cx="4289622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How many buffer pages PNLJ need?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04496" y="2178028"/>
            <a:ext cx="20481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Three. Why?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4209" y="5715113"/>
            <a:ext cx="324798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is the cost of PNLJ?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9342" y="5715113"/>
            <a:ext cx="20481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+ 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* 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0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3567191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Better utilize memory buffers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In-memory </a:t>
            </a:r>
            <a:r>
              <a:rPr lang="en-US" sz="4000" dirty="0"/>
              <a:t>all-pairs </a:t>
            </a:r>
            <a:r>
              <a:rPr lang="en-US" sz="4000" dirty="0" smtClean="0"/>
              <a:t>comparison </a:t>
            </a:r>
            <a:r>
              <a:rPr lang="en-US" sz="4000" dirty="0"/>
              <a:t>could be quite slow (high CPU </a:t>
            </a:r>
            <a:r>
              <a:rPr lang="en-US" sz="4000" dirty="0" smtClean="0"/>
              <a:t>cost)</a:t>
            </a:r>
          </a:p>
          <a:p>
            <a:pPr lvl="1"/>
            <a:r>
              <a:rPr lang="en-US" sz="3600" dirty="0" smtClean="0"/>
              <a:t>Solution: build </a:t>
            </a:r>
            <a:r>
              <a:rPr lang="en-US" sz="3600" dirty="0"/>
              <a:t>a hash table </a:t>
            </a:r>
            <a:r>
              <a:rPr lang="en-US" sz="3600" dirty="0" smtClean="0"/>
              <a:t>on R </a:t>
            </a:r>
            <a:r>
              <a:rPr lang="en-US" sz="3600" dirty="0"/>
              <a:t>pages </a:t>
            </a:r>
            <a:r>
              <a:rPr lang="en-US" sz="3600" dirty="0" smtClean="0"/>
              <a:t>in memory </a:t>
            </a:r>
            <a:r>
              <a:rPr lang="en-US" sz="3600" dirty="0"/>
              <a:t>to reduce </a:t>
            </a:r>
            <a:r>
              <a:rPr lang="en-US" sz="3600" dirty="0" smtClean="0"/>
              <a:t>number of comparisons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 Nested Loop Join (BNLJ)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1955979"/>
            <a:ext cx="10993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each block p</a:t>
            </a:r>
            <a:r>
              <a:rPr lang="en-US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R,1 , </a:t>
            </a:r>
            <a:r>
              <a:rPr lang="mr-IN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R,B-2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of B-2 pages of R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page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Check every pair of tuples in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R,j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eaLnBrk="0" hangingPunct="0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and if they match,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7345" y="1593812"/>
            <a:ext cx="3325417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BNLJ?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838353" y="2130029"/>
                <a:ext cx="2343400" cy="5507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0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353" y="2130029"/>
                <a:ext cx="2343400" cy="5507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69427" y="4714631"/>
            <a:ext cx="510277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should be the key for this hash table?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952" y="4714631"/>
            <a:ext cx="466922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join attribute(s)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427" y="5189671"/>
            <a:ext cx="510277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How would the above cost change?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952" y="5189671"/>
            <a:ext cx="466922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It doesn’t! Then why are we doing this?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9427" y="5664711"/>
            <a:ext cx="510277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if R fits in memory?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8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Utilize existing indexes</a:t>
            </a:r>
          </a:p>
          <a:p>
            <a:r>
              <a:rPr lang="en-US" sz="4000" dirty="0" smtClean="0"/>
              <a:t>Suppose S has an index on the join attribute(s)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 Nested Loop Join (INLJ)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2933005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of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Probe the index on S to find any tuples matching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and if found,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5397" y="4952454"/>
            <a:ext cx="2325706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INLJ?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80945" y="4952455"/>
                <a:ext cx="7081345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𝑁</m:t>
                    </m:r>
                    <m:r>
                      <a:rPr lang="en-US" sz="2800" i="1" baseline="-25000" dirty="0">
                        <a:latin typeface="Cambria Math" charset="0"/>
                        <a:ea typeface="Consolas" charset="0"/>
                        <a:cs typeface="Consolas" charset="0"/>
                      </a:rPr>
                      <m:t>𝑅</m:t>
                    </m:r>
                    <m:r>
                      <a:rPr lang="en-US" sz="2800" i="1" dirty="0">
                        <a:latin typeface="Cambria Math" charset="0"/>
                        <a:ea typeface="Consolas" charset="0"/>
                        <a:cs typeface="Consolas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𝑅</m:t>
                        </m:r>
                      </m:e>
                    </m:d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depends on the type of index on S and whether it is clustered or not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945" y="4952455"/>
                <a:ext cx="7081345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9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Improve performance using available buffer pages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 Index Nested Loop Join (BINLJ)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2158331"/>
            <a:ext cx="10993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block p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R,1 , </a:t>
            </a:r>
            <a:r>
              <a:rPr lang="mr-IN" sz="2400" b="1" baseline="-250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R,B-2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of B-2 pages of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R</a:t>
            </a:r>
          </a:p>
          <a:p>
            <a:pPr eaLnBrk="0" hangingPunct="0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Sort the tuples in the current block (in memory)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the current sorted block 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Probe the index on S to find any tuples matching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and if found,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3131" y="4928044"/>
            <a:ext cx="2325706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BINLJ?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3782" y="4928044"/>
                <a:ext cx="7081345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𝑁</m:t>
                    </m:r>
                    <m:r>
                      <a:rPr lang="en-US" sz="2800" i="1" baseline="-25000" dirty="0">
                        <a:latin typeface="Cambria Math" charset="0"/>
                        <a:ea typeface="Consolas" charset="0"/>
                        <a:cs typeface="Consolas" charset="0"/>
                      </a:rPr>
                      <m:t>𝑅</m:t>
                    </m:r>
                    <m:r>
                      <a:rPr lang="en-US" sz="2800" i="1" dirty="0">
                        <a:latin typeface="Cambria Math" charset="0"/>
                        <a:ea typeface="Consolas" charset="0"/>
                        <a:cs typeface="Consolas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𝑅</m:t>
                        </m:r>
                      </m:e>
                    </m:d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depends on the type of index on S and whether it is clustered or not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782" y="4928044"/>
                <a:ext cx="7081345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9090" y="4322953"/>
            <a:ext cx="423566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Why soring each block?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264" y="4322953"/>
            <a:ext cx="628094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Reusing index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and data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pages in buffer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1"/>
            <a:ext cx="11313224" cy="2425844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Join is like deduplication in that they both need to check equality</a:t>
            </a:r>
          </a:p>
          <a:p>
            <a:r>
              <a:rPr lang="en-US" sz="4000" dirty="0" smtClean="0"/>
              <a:t>So we can sort R and S on join attribute(s) and then merge them to find matching tuples</a:t>
            </a:r>
          </a:p>
          <a:p>
            <a:pPr lvl="1"/>
            <a:r>
              <a:rPr lang="en-US" sz="3600" dirty="0" smtClean="0"/>
              <a:t>Instead of dropping them as in deduplication, </a:t>
            </a:r>
            <a:r>
              <a:rPr lang="en-US" sz="3600" dirty="0" err="1" smtClean="0"/>
              <a:t>concat</a:t>
            </a:r>
            <a:r>
              <a:rPr lang="en-US" sz="3600" dirty="0" smtClean="0"/>
              <a:t> them and output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Sort-merge Join (SMJ)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3815255"/>
            <a:ext cx="10993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buFont typeface="+mj-lt"/>
              <a:buAutoNum type="arabicPeriod"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Sort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R and S on join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attribute(s)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Merge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the sorted R and S on join attribute(s), check for matching (i.e. duplicate)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tuples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matching pair found,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388" y="5182453"/>
            <a:ext cx="3060557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SMJ?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0905" y="5167023"/>
            <a:ext cx="816170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EMS(R) + EMS(S) + 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+ 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where EMS is the cost of external merge-sort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388" y="5623097"/>
            <a:ext cx="2514019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we do better?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6979" y="5623097"/>
            <a:ext cx="872563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If we have enough buffer pages, we can execute pass 0 on R and S and then merge all the runs together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0"/>
                <a:ext cx="11313224" cy="439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4000" dirty="0" smtClean="0"/>
                  <a:t>Can we do better?</a:t>
                </a:r>
              </a:p>
              <a:p>
                <a:pPr lvl="1"/>
                <a:r>
                  <a:rPr lang="en-US" sz="3600" dirty="0"/>
                  <a:t>If we have enough buffer </a:t>
                </a:r>
                <a:r>
                  <a:rPr lang="en-US" sz="3600" dirty="0" smtClean="0"/>
                  <a:t>pages</a:t>
                </a:r>
              </a:p>
              <a:p>
                <a:pPr lvl="2"/>
                <a:r>
                  <a:rPr lang="en-US" sz="3200" dirty="0"/>
                  <a:t>E</a:t>
                </a:r>
                <a:r>
                  <a:rPr lang="en-US" sz="3200" dirty="0" smtClean="0"/>
                  <a:t>xecute </a:t>
                </a:r>
                <a:r>
                  <a:rPr lang="en-US" sz="3200" dirty="0"/>
                  <a:t>pass 0 on R and S </a:t>
                </a:r>
                <a:r>
                  <a:rPr lang="en-US" sz="3200" dirty="0" smtClean="0"/>
                  <a:t>to create sorted runs of </a:t>
                </a:r>
                <a:r>
                  <a:rPr lang="en-US" sz="3200" i="1" dirty="0" smtClean="0"/>
                  <a:t>B</a:t>
                </a:r>
                <a:r>
                  <a:rPr lang="en-US" sz="3200" dirty="0" smtClean="0"/>
                  <a:t> pages</a:t>
                </a:r>
              </a:p>
              <a:p>
                <a:pPr lvl="2"/>
                <a:r>
                  <a:rPr lang="en-US" sz="3200" dirty="0" smtClean="0"/>
                  <a:t>Merge </a:t>
                </a:r>
                <a:r>
                  <a:rPr lang="en-US" sz="3200" dirty="0"/>
                  <a:t>all the runs </a:t>
                </a:r>
                <a:r>
                  <a:rPr lang="en-US" sz="3200" dirty="0" smtClean="0"/>
                  <a:t>of R and S together</a:t>
                </a:r>
              </a:p>
              <a:p>
                <a:pPr lvl="3"/>
                <a:r>
                  <a:rPr lang="en-US" sz="3000" dirty="0" smtClean="0"/>
                  <a:t>Check for join condition and if found matching records, </a:t>
                </a:r>
                <a:r>
                  <a:rPr lang="en-US" sz="3000" dirty="0" err="1" smtClean="0"/>
                  <a:t>concat</a:t>
                </a:r>
                <a:r>
                  <a:rPr lang="en-US" sz="3000" dirty="0" smtClean="0"/>
                  <a:t> them and output</a:t>
                </a:r>
              </a:p>
              <a:p>
                <a:r>
                  <a:rPr lang="en-US" sz="4000" dirty="0" smtClean="0"/>
                  <a:t>When would we have enough pages?</a:t>
                </a:r>
              </a:p>
              <a:p>
                <a:pPr lvl="1"/>
                <a:r>
                  <a:rPr lang="en-US" sz="3600" dirty="0" smtClean="0"/>
                  <a:t>Need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𝐵</m:t>
                    </m:r>
                    <m:r>
                      <a:rPr lang="en-US" sz="3600" b="0" i="1" smtClean="0">
                        <a:latin typeface="Cambria Math" charset="0"/>
                      </a:rPr>
                      <m:t>&gt;</m:t>
                    </m:r>
                    <m:d>
                      <m:dPr>
                        <m:begChr m:val="⌈"/>
                        <m:endChr m:val="⌉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36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  <m:r>
                          <a:rPr lang="en-US" sz="3600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sz="36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3600" i="1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 smtClean="0"/>
                  <a:t> or </a:t>
                </a:r>
                <a:r>
                  <a:rPr lang="en-US" sz="3600" dirty="0" smtClean="0"/>
                  <a:t>roughly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𝐵</m:t>
                    </m:r>
                    <m:r>
                      <a:rPr lang="en-US" sz="3600" i="1">
                        <a:latin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𝐿</m:t>
                        </m:r>
                      </m:e>
                    </m:rad>
                  </m:oMath>
                </a14:m>
                <a:r>
                  <a:rPr lang="en-US" sz="3600" dirty="0" smtClean="0"/>
                  <a:t> where </a:t>
                </a:r>
                <a:r>
                  <a:rPr lang="en-US" sz="3600" i="1" dirty="0" smtClean="0"/>
                  <a:t>L</a:t>
                </a:r>
                <a:r>
                  <a:rPr lang="en-US" sz="3600" dirty="0" smtClean="0"/>
                  <a:t> is the number of pages of the larger relation</a:t>
                </a:r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0"/>
                <a:ext cx="11313224" cy="4391280"/>
              </a:xfrm>
              <a:blipFill rotWithShape="0">
                <a:blip r:embed="rId3"/>
                <a:stretch>
                  <a:fillRect l="-1509" t="-4444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SMJ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51662" y="5780690"/>
            <a:ext cx="4248227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improved SMJ?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4375" y="5780690"/>
            <a:ext cx="202345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3(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+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0"/>
            <a:ext cx="11313224" cy="496694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hash-based deduplication to join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 Join (HJ)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9388" y="2226276"/>
            <a:ext cx="109938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lvl="1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Partition R and S on join attribute(s) using hash function h</a:t>
            </a:r>
            <a:r>
              <a:rPr lang="en-US" sz="2200" b="1" baseline="-250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2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9525" lvl="1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Assume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wlog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that N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≤ N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marL="9525" lvl="1"/>
            <a:r>
              <a:rPr lang="en-US" sz="2200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each partition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2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of R</a:t>
            </a:r>
          </a:p>
          <a:p>
            <a:pPr marL="9525" lvl="2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Build an in-memory hash table on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2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endParaRPr lang="en-US" sz="2200" b="1" baseline="-25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9525" lvl="2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Probe the hash table with records in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2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</a:p>
          <a:p>
            <a:pPr marL="9525" lvl="2"/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   check for matching tuples</a:t>
            </a:r>
          </a:p>
          <a:p>
            <a:pPr marL="9525" lvl="2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If found,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  <a:endParaRPr lang="en-US" sz="2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Logical vs physical operations</a:t>
            </a:r>
            <a:endParaRPr lang="en-US" dirty="0" smtClean="0"/>
          </a:p>
          <a:p>
            <a:r>
              <a:rPr lang="en-US" sz="4000" dirty="0" smtClean="0"/>
              <a:t>Different ways of implementing each operation</a:t>
            </a:r>
          </a:p>
          <a:p>
            <a:r>
              <a:rPr lang="en-US" sz="4000" dirty="0" smtClean="0"/>
              <a:t>Selection operation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 smtClean="0"/>
              <a:t>Scan</a:t>
            </a:r>
          </a:p>
          <a:p>
            <a:pPr lvl="2"/>
            <a:r>
              <a:rPr lang="en-US" sz="3200" dirty="0" smtClean="0"/>
              <a:t>Utilize matching index</a:t>
            </a:r>
          </a:p>
          <a:p>
            <a:pPr lvl="1"/>
            <a:r>
              <a:rPr lang="en-US" sz="3600" dirty="0" smtClean="0"/>
              <a:t>Decide among access paths</a:t>
            </a:r>
          </a:p>
          <a:p>
            <a:pPr lvl="2"/>
            <a:r>
              <a:rPr lang="en-US" sz="3200" dirty="0" smtClean="0"/>
              <a:t>Use selectivity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661680" y="2167553"/>
            <a:ext cx="3879274" cy="2659045"/>
            <a:chOff x="5661680" y="2167553"/>
            <a:chExt cx="3879274" cy="2659045"/>
          </a:xfrm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6962856" y="2537757"/>
              <a:ext cx="2578098" cy="2288841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0"/>
                </a:cxn>
                <a:cxn ang="0">
                  <a:pos x="1525" y="0"/>
                </a:cxn>
                <a:cxn ang="0">
                  <a:pos x="1525" y="1392"/>
                </a:cxn>
                <a:cxn ang="0">
                  <a:pos x="0" y="1392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6941877" y="2509347"/>
              <a:ext cx="1561327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Hash </a:t>
              </a:r>
              <a:r>
                <a:rPr lang="en-US" sz="16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table for </a:t>
              </a:r>
              <a:endParaRPr lang="en-US" sz="16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  <a:p>
              <a:pPr algn="ctr" eaLnBrk="0" hangingPunct="0"/>
              <a:r>
                <a:rPr lang="en-US" sz="1600" b="1" dirty="0" err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r>
                <a:rPr lang="en-US" sz="1600" b="1" baseline="-25000" dirty="0" err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</a:t>
              </a:r>
              <a:endParaRPr lang="en-US" sz="1600" b="1" baseline="-25000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4" name="Freeform 83"/>
            <p:cNvSpPr>
              <a:spLocks/>
            </p:cNvSpPr>
            <p:nvPr/>
          </p:nvSpPr>
          <p:spPr bwMode="auto">
            <a:xfrm>
              <a:off x="8415593" y="4256153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E05C5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1" name="Freeform 113"/>
            <p:cNvSpPr>
              <a:spLocks/>
            </p:cNvSpPr>
            <p:nvPr/>
          </p:nvSpPr>
          <p:spPr bwMode="auto">
            <a:xfrm>
              <a:off x="8424623" y="3417953"/>
              <a:ext cx="31164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E05C5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8420417" y="2884553"/>
              <a:ext cx="315851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E05C53"/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4" name="Rectangle 100"/>
            <p:cNvSpPr>
              <a:spLocks noChangeArrowheads="1"/>
            </p:cNvSpPr>
            <p:nvPr/>
          </p:nvSpPr>
          <p:spPr bwMode="auto">
            <a:xfrm>
              <a:off x="8333313" y="3711220"/>
              <a:ext cx="4985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  <p:sp>
          <p:nvSpPr>
            <p:cNvPr id="146" name="Freeform 28"/>
            <p:cNvSpPr>
              <a:spLocks/>
            </p:cNvSpPr>
            <p:nvPr/>
          </p:nvSpPr>
          <p:spPr bwMode="auto">
            <a:xfrm>
              <a:off x="8356009" y="2804263"/>
              <a:ext cx="453143" cy="1887925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0" y="0"/>
                </a:cxn>
                <a:cxn ang="0">
                  <a:pos x="1101" y="0"/>
                </a:cxn>
                <a:cxn ang="0">
                  <a:pos x="1101" y="230"/>
                </a:cxn>
                <a:cxn ang="0">
                  <a:pos x="0" y="230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5661680" y="2531254"/>
              <a:ext cx="1559638" cy="35329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3" name="Rectangle 86"/>
            <p:cNvSpPr>
              <a:spLocks noChangeArrowheads="1"/>
            </p:cNvSpPr>
            <p:nvPr/>
          </p:nvSpPr>
          <p:spPr bwMode="auto">
            <a:xfrm>
              <a:off x="6146711" y="2167553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HJ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733677" y="4784731"/>
            <a:ext cx="3036456" cy="4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Join (</a:t>
            </a:r>
            <a:r>
              <a:rPr lang="en-US" sz="2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buffer </a:t>
            </a:r>
            <a:r>
              <a:rPr lang="en-US" sz="24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pages</a:t>
            </a:r>
            <a:r>
              <a:rPr lang="en-US" sz="24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4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72636" y="1393003"/>
            <a:ext cx="3026861" cy="2289175"/>
            <a:chOff x="1372636" y="1393003"/>
            <a:chExt cx="3026861" cy="2289175"/>
          </a:xfrm>
        </p:grpSpPr>
        <p:grpSp>
          <p:nvGrpSpPr>
            <p:cNvPr id="6" name="Group 5"/>
            <p:cNvGrpSpPr/>
            <p:nvPr/>
          </p:nvGrpSpPr>
          <p:grpSpPr>
            <a:xfrm>
              <a:off x="1372636" y="1393003"/>
              <a:ext cx="3026861" cy="2289175"/>
              <a:chOff x="1372636" y="1393003"/>
              <a:chExt cx="3026861" cy="2289175"/>
            </a:xfrm>
          </p:grpSpPr>
          <p:sp>
            <p:nvSpPr>
              <p:cNvPr id="64" name="Freeform 69"/>
              <p:cNvSpPr>
                <a:spLocks/>
              </p:cNvSpPr>
              <p:nvPr/>
            </p:nvSpPr>
            <p:spPr bwMode="auto">
              <a:xfrm>
                <a:off x="1700251" y="1393003"/>
                <a:ext cx="2671763" cy="2289175"/>
              </a:xfrm>
              <a:custGeom>
                <a:avLst/>
                <a:gdLst/>
                <a:ahLst/>
                <a:cxnLst>
                  <a:cxn ang="0">
                    <a:pos x="0" y="1441"/>
                  </a:cxn>
                  <a:cxn ang="0">
                    <a:pos x="0" y="0"/>
                  </a:cxn>
                  <a:cxn ang="0">
                    <a:pos x="1682" y="0"/>
                  </a:cxn>
                  <a:cxn ang="0">
                    <a:pos x="1682" y="1441"/>
                  </a:cxn>
                  <a:cxn ang="0">
                    <a:pos x="0" y="1441"/>
                  </a:cxn>
                </a:cxnLst>
                <a:rect l="0" t="0" r="r" b="b"/>
                <a:pathLst>
                  <a:path w="1683" h="1442">
                    <a:moveTo>
                      <a:pt x="0" y="1441"/>
                    </a:moveTo>
                    <a:lnTo>
                      <a:pt x="0" y="0"/>
                    </a:lnTo>
                    <a:lnTo>
                      <a:pt x="1682" y="0"/>
                    </a:lnTo>
                    <a:lnTo>
                      <a:pt x="1682" y="1441"/>
                    </a:lnTo>
                    <a:lnTo>
                      <a:pt x="0" y="1441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Freeform 70"/>
              <p:cNvSpPr>
                <a:spLocks/>
              </p:cNvSpPr>
              <p:nvPr/>
            </p:nvSpPr>
            <p:spPr bwMode="auto">
              <a:xfrm>
                <a:off x="2077027" y="2712215"/>
                <a:ext cx="272750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210" y="0"/>
                  </a:cxn>
                  <a:cxn ang="0">
                    <a:pos x="210" y="169"/>
                  </a:cxn>
                  <a:cxn ang="0">
                    <a:pos x="0" y="169"/>
                  </a:cxn>
                </a:cxnLst>
                <a:rect l="0" t="0" r="r" b="b"/>
                <a:pathLst>
                  <a:path w="211" h="170">
                    <a:moveTo>
                      <a:pt x="0" y="169"/>
                    </a:moveTo>
                    <a:lnTo>
                      <a:pt x="0" y="0"/>
                    </a:lnTo>
                    <a:lnTo>
                      <a:pt x="210" y="0"/>
                    </a:lnTo>
                    <a:lnTo>
                      <a:pt x="210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0" name="Line 106"/>
              <p:cNvSpPr>
                <a:spLocks noChangeShapeType="1"/>
              </p:cNvSpPr>
              <p:nvPr/>
            </p:nvSpPr>
            <p:spPr bwMode="auto">
              <a:xfrm flipV="1">
                <a:off x="1372636" y="2836397"/>
                <a:ext cx="706811" cy="331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2352717" y="1396745"/>
                <a:ext cx="2046780" cy="2188596"/>
                <a:chOff x="3352800" y="2365094"/>
                <a:chExt cx="2046780" cy="2188596"/>
              </a:xfrm>
            </p:grpSpPr>
            <p:sp>
              <p:nvSpPr>
                <p:cNvPr id="61" name="Rectangle 66"/>
                <p:cNvSpPr>
                  <a:spLocks noChangeArrowheads="1"/>
                </p:cNvSpPr>
                <p:nvPr/>
              </p:nvSpPr>
              <p:spPr bwMode="auto">
                <a:xfrm>
                  <a:off x="3852681" y="2365094"/>
                  <a:ext cx="1546899" cy="305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 dirty="0" smtClean="0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Partition buffers</a:t>
                  </a:r>
                  <a:endParaRPr lang="en-US" sz="14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3" name="Rectangle 81"/>
                <p:cNvSpPr>
                  <a:spLocks noChangeArrowheads="1"/>
                </p:cNvSpPr>
                <p:nvPr/>
              </p:nvSpPr>
              <p:spPr bwMode="auto">
                <a:xfrm>
                  <a:off x="4894833" y="3169389"/>
                  <a:ext cx="324863" cy="3048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 dirty="0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2</a:t>
                  </a:r>
                </a:p>
              </p:txBody>
            </p:sp>
            <p:sp>
              <p:nvSpPr>
                <p:cNvPr id="75" name="Freeform 83"/>
                <p:cNvSpPr>
                  <a:spLocks/>
                </p:cNvSpPr>
                <p:nvPr/>
              </p:nvSpPr>
              <p:spPr bwMode="auto">
                <a:xfrm>
                  <a:off x="4859334" y="4266352"/>
                  <a:ext cx="320675" cy="287338"/>
                </a:xfrm>
                <a:custGeom>
                  <a:avLst/>
                  <a:gdLst/>
                  <a:ahLst/>
                  <a:cxnLst>
                    <a:cxn ang="0">
                      <a:pos x="0" y="180"/>
                    </a:cxn>
                    <a:cxn ang="0">
                      <a:pos x="0" y="0"/>
                    </a:cxn>
                    <a:cxn ang="0">
                      <a:pos x="265" y="0"/>
                    </a:cxn>
                    <a:cxn ang="0">
                      <a:pos x="265" y="180"/>
                    </a:cxn>
                    <a:cxn ang="0">
                      <a:pos x="0" y="180"/>
                    </a:cxn>
                  </a:cxnLst>
                  <a:rect l="0" t="0" r="r" b="b"/>
                  <a:pathLst>
                    <a:path w="266" h="181">
                      <a:moveTo>
                        <a:pt x="0" y="180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180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rgbClr val="D101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 useBgFill="1">
              <p:nvSpPr>
                <p:cNvPr id="77" name="Rectangle 85"/>
                <p:cNvSpPr>
                  <a:spLocks noChangeArrowheads="1"/>
                </p:cNvSpPr>
                <p:nvPr/>
              </p:nvSpPr>
              <p:spPr bwMode="auto">
                <a:xfrm>
                  <a:off x="4884267" y="2621312"/>
                  <a:ext cx="335430" cy="304800"/>
                </a:xfrm>
                <a:prstGeom prst="rect">
                  <a:avLst/>
                </a:prstGeom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1</a:t>
                  </a:r>
                </a:p>
              </p:txBody>
            </p:sp>
            <p:sp>
              <p:nvSpPr>
                <p:cNvPr id="78" name="Rectangle 86"/>
                <p:cNvSpPr>
                  <a:spLocks noChangeArrowheads="1"/>
                </p:cNvSpPr>
                <p:nvPr/>
              </p:nvSpPr>
              <p:spPr bwMode="auto">
                <a:xfrm>
                  <a:off x="3593742" y="3304245"/>
                  <a:ext cx="528992" cy="5206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sz="2800" b="1" dirty="0" smtClean="0">
                      <a:solidFill>
                        <a:sysClr val="windowText" lastClr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h</a:t>
                  </a:r>
                  <a:r>
                    <a:rPr lang="en-US" sz="2800" b="1" baseline="-25000" dirty="0" smtClean="0">
                      <a:solidFill>
                        <a:sysClr val="windowText" lastClr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1</a:t>
                  </a:r>
                  <a:endParaRPr lang="en-US" sz="2800" b="1" baseline="-25000" dirty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9" name="Rectangle 87"/>
                <p:cNvSpPr>
                  <a:spLocks noChangeArrowheads="1"/>
                </p:cNvSpPr>
                <p:nvPr/>
              </p:nvSpPr>
              <p:spPr bwMode="auto">
                <a:xfrm>
                  <a:off x="4797141" y="3965998"/>
                  <a:ext cx="471488" cy="3048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B-1</a:t>
                  </a:r>
                </a:p>
              </p:txBody>
            </p:sp>
            <p:sp>
              <p:nvSpPr>
                <p:cNvPr id="91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230684" y="3007320"/>
                  <a:ext cx="635300" cy="80818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4230684" y="3596354"/>
                  <a:ext cx="635300" cy="2191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3" name="Line 109"/>
                <p:cNvSpPr>
                  <a:spLocks noChangeShapeType="1"/>
                </p:cNvSpPr>
                <p:nvPr/>
              </p:nvSpPr>
              <p:spPr bwMode="auto">
                <a:xfrm>
                  <a:off x="4230684" y="3815502"/>
                  <a:ext cx="628650" cy="60325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7" name="Freeform 113"/>
                <p:cNvSpPr>
                  <a:spLocks/>
                </p:cNvSpPr>
                <p:nvPr/>
              </p:nvSpPr>
              <p:spPr bwMode="auto">
                <a:xfrm>
                  <a:off x="4868364" y="3428152"/>
                  <a:ext cx="311645" cy="287338"/>
                </a:xfrm>
                <a:custGeom>
                  <a:avLst/>
                  <a:gdLst/>
                  <a:ahLst/>
                  <a:cxnLst>
                    <a:cxn ang="0">
                      <a:pos x="0" y="180"/>
                    </a:cxn>
                    <a:cxn ang="0">
                      <a:pos x="0" y="0"/>
                    </a:cxn>
                    <a:cxn ang="0">
                      <a:pos x="265" y="0"/>
                    </a:cxn>
                    <a:cxn ang="0">
                      <a:pos x="265" y="180"/>
                    </a:cxn>
                    <a:cxn ang="0">
                      <a:pos x="0" y="180"/>
                    </a:cxn>
                  </a:cxnLst>
                  <a:rect l="0" t="0" r="r" b="b"/>
                  <a:pathLst>
                    <a:path w="266" h="181">
                      <a:moveTo>
                        <a:pt x="0" y="180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180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rgbClr val="E05C53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8" name="Freeform 114"/>
                <p:cNvSpPr>
                  <a:spLocks/>
                </p:cNvSpPr>
                <p:nvPr/>
              </p:nvSpPr>
              <p:spPr bwMode="auto">
                <a:xfrm>
                  <a:off x="4864158" y="2894752"/>
                  <a:ext cx="315851" cy="287338"/>
                </a:xfrm>
                <a:custGeom>
                  <a:avLst/>
                  <a:gdLst/>
                  <a:ahLst/>
                  <a:cxnLst>
                    <a:cxn ang="0">
                      <a:pos x="0" y="180"/>
                    </a:cxn>
                    <a:cxn ang="0">
                      <a:pos x="0" y="0"/>
                    </a:cxn>
                    <a:cxn ang="0">
                      <a:pos x="265" y="0"/>
                    </a:cxn>
                    <a:cxn ang="0">
                      <a:pos x="265" y="180"/>
                    </a:cxn>
                    <a:cxn ang="0">
                      <a:pos x="0" y="180"/>
                    </a:cxn>
                  </a:cxnLst>
                  <a:rect l="0" t="0" r="r" b="b"/>
                  <a:pathLst>
                    <a:path w="266" h="181">
                      <a:moveTo>
                        <a:pt x="0" y="180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180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rgbClr val="FF988B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 flipH="1" flipV="1">
                  <a:off x="3352800" y="3815255"/>
                  <a:ext cx="877885" cy="24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673242" y="3537617"/>
                  <a:ext cx="685800" cy="5826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3200" b="1" dirty="0">
                      <a:solidFill>
                        <a:schemeClr val="tx2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. . .</a:t>
                  </a:r>
                </a:p>
              </p:txBody>
            </p:sp>
          </p:grpSp>
        </p:grp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816139" y="2293115"/>
              <a:ext cx="741363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75733" y="1303093"/>
            <a:ext cx="896938" cy="2211823"/>
            <a:chOff x="1475816" y="2276239"/>
            <a:chExt cx="896938" cy="2414693"/>
          </a:xfrm>
        </p:grpSpPr>
        <p:sp>
          <p:nvSpPr>
            <p:cNvPr id="3" name="Can 2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1750358" y="2276239"/>
              <a:ext cx="34785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79926" y="1305226"/>
            <a:ext cx="1938871" cy="2208725"/>
            <a:chOff x="4179926" y="1305226"/>
            <a:chExt cx="1938871" cy="2208725"/>
          </a:xfrm>
        </p:grpSpPr>
        <p:grpSp>
          <p:nvGrpSpPr>
            <p:cNvPr id="128" name="Group 127"/>
            <p:cNvGrpSpPr/>
            <p:nvPr/>
          </p:nvGrpSpPr>
          <p:grpSpPr>
            <a:xfrm>
              <a:off x="4696359" y="1647210"/>
              <a:ext cx="1061245" cy="1866741"/>
              <a:chOff x="5696442" y="2615559"/>
              <a:chExt cx="1061245" cy="2075373"/>
            </a:xfrm>
          </p:grpSpPr>
          <p:sp>
            <p:nvSpPr>
              <p:cNvPr id="114" name="Can 113"/>
              <p:cNvSpPr/>
              <p:nvPr/>
            </p:nvSpPr>
            <p:spPr>
              <a:xfrm>
                <a:off x="5696442" y="2615559"/>
                <a:ext cx="1061245" cy="2075373"/>
              </a:xfrm>
              <a:prstGeom prst="can">
                <a:avLst>
                  <a:gd name="adj" fmla="val 15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75"/>
              <p:cNvSpPr>
                <a:spLocks/>
              </p:cNvSpPr>
              <p:nvPr/>
            </p:nvSpPr>
            <p:spPr bwMode="auto">
              <a:xfrm>
                <a:off x="5814528" y="2969981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F988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Freeform 76"/>
              <p:cNvSpPr>
                <a:spLocks/>
              </p:cNvSpPr>
              <p:nvPr/>
            </p:nvSpPr>
            <p:spPr bwMode="auto">
              <a:xfrm>
                <a:off x="6105040" y="2969981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F988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Freeform 77"/>
              <p:cNvSpPr>
                <a:spLocks/>
              </p:cNvSpPr>
              <p:nvPr/>
            </p:nvSpPr>
            <p:spPr bwMode="auto">
              <a:xfrm>
                <a:off x="5813422" y="3474189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E05C5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Freeform 78"/>
              <p:cNvSpPr>
                <a:spLocks/>
              </p:cNvSpPr>
              <p:nvPr/>
            </p:nvSpPr>
            <p:spPr bwMode="auto">
              <a:xfrm>
                <a:off x="6113459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E05C5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Freeform 80"/>
              <p:cNvSpPr>
                <a:spLocks/>
              </p:cNvSpPr>
              <p:nvPr/>
            </p:nvSpPr>
            <p:spPr bwMode="auto">
              <a:xfrm>
                <a:off x="6413497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E05C5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Freeform 82"/>
              <p:cNvSpPr>
                <a:spLocks/>
              </p:cNvSpPr>
              <p:nvPr/>
            </p:nvSpPr>
            <p:spPr bwMode="auto">
              <a:xfrm>
                <a:off x="5813422" y="4309214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D101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16" name="Rectangle 100"/>
              <p:cNvSpPr>
                <a:spLocks noChangeArrowheads="1"/>
              </p:cNvSpPr>
              <p:nvPr/>
            </p:nvSpPr>
            <p:spPr bwMode="auto">
              <a:xfrm>
                <a:off x="5902320" y="3657368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 .</a:t>
                </a:r>
              </a:p>
            </p:txBody>
          </p:sp>
        </p:grpSp>
        <p:sp>
          <p:nvSpPr>
            <p:cNvPr id="80" name="Rectangle 88"/>
            <p:cNvSpPr>
              <a:spLocks noChangeArrowheads="1"/>
            </p:cNvSpPr>
            <p:nvPr/>
          </p:nvSpPr>
          <p:spPr bwMode="auto">
            <a:xfrm>
              <a:off x="4367517" y="1305226"/>
              <a:ext cx="17512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Partitions</a:t>
              </a:r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of 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Line 110"/>
            <p:cNvSpPr>
              <a:spLocks noChangeShapeType="1"/>
            </p:cNvSpPr>
            <p:nvPr/>
          </p:nvSpPr>
          <p:spPr bwMode="auto">
            <a:xfrm flipV="1">
              <a:off x="4179926" y="2088791"/>
              <a:ext cx="633414" cy="4619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Line 111"/>
            <p:cNvSpPr>
              <a:spLocks noChangeShapeType="1"/>
            </p:cNvSpPr>
            <p:nvPr/>
          </p:nvSpPr>
          <p:spPr bwMode="auto">
            <a:xfrm flipV="1">
              <a:off x="4179926" y="2531254"/>
              <a:ext cx="633414" cy="9563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112"/>
            <p:cNvSpPr>
              <a:spLocks noChangeShapeType="1"/>
            </p:cNvSpPr>
            <p:nvPr/>
          </p:nvSpPr>
          <p:spPr bwMode="auto">
            <a:xfrm flipV="1">
              <a:off x="4179926" y="3309208"/>
              <a:ext cx="637694" cy="1469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64509" y="3046346"/>
            <a:ext cx="2757734" cy="1681083"/>
            <a:chOff x="5664509" y="3046346"/>
            <a:chExt cx="2757734" cy="1681083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6948970" y="4260754"/>
              <a:ext cx="1304516" cy="4129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 buffer</a:t>
              </a:r>
            </a:p>
            <a:p>
              <a:pPr algn="ctr"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for S</a:t>
              </a:r>
              <a:r>
                <a:rPr lang="en-US" sz="1400" b="1" baseline="-25000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</a:t>
              </a:r>
              <a:endParaRPr lang="en-US" sz="1400" b="1" baseline="-25000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7160286" y="3661706"/>
              <a:ext cx="230187" cy="247650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6" name="Rectangle 86"/>
            <p:cNvSpPr>
              <a:spLocks noChangeArrowheads="1"/>
            </p:cNvSpPr>
            <p:nvPr/>
          </p:nvSpPr>
          <p:spPr bwMode="auto">
            <a:xfrm>
              <a:off x="7379644" y="3254296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8" name="Line 107"/>
            <p:cNvSpPr>
              <a:spLocks noChangeShapeType="1"/>
            </p:cNvSpPr>
            <p:nvPr/>
          </p:nvSpPr>
          <p:spPr bwMode="auto">
            <a:xfrm flipV="1">
              <a:off x="7786943" y="3046346"/>
              <a:ext cx="628650" cy="7589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9" name="Line 108"/>
            <p:cNvSpPr>
              <a:spLocks noChangeShapeType="1"/>
            </p:cNvSpPr>
            <p:nvPr/>
          </p:nvSpPr>
          <p:spPr bwMode="auto">
            <a:xfrm flipV="1">
              <a:off x="7786943" y="3586155"/>
              <a:ext cx="635300" cy="2191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0" name="Line 109"/>
            <p:cNvSpPr>
              <a:spLocks noChangeShapeType="1"/>
            </p:cNvSpPr>
            <p:nvPr/>
          </p:nvSpPr>
          <p:spPr bwMode="auto">
            <a:xfrm>
              <a:off x="7786943" y="3805303"/>
              <a:ext cx="628650" cy="603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>
              <a:off x="7392330" y="3798259"/>
              <a:ext cx="389563" cy="398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 flipV="1">
              <a:off x="5664509" y="3788563"/>
              <a:ext cx="1493397" cy="93886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840878" y="2395548"/>
            <a:ext cx="1800787" cy="2471789"/>
            <a:chOff x="8840878" y="2395548"/>
            <a:chExt cx="1800787" cy="2471789"/>
          </a:xfrm>
        </p:grpSpPr>
        <p:grpSp>
          <p:nvGrpSpPr>
            <p:cNvPr id="130" name="Group 129"/>
            <p:cNvGrpSpPr/>
            <p:nvPr/>
          </p:nvGrpSpPr>
          <p:grpSpPr>
            <a:xfrm>
              <a:off x="9702304" y="2395548"/>
              <a:ext cx="939361" cy="2471789"/>
              <a:chOff x="10054649" y="2219143"/>
              <a:chExt cx="939361" cy="2471789"/>
            </a:xfrm>
          </p:grpSpPr>
          <p:sp>
            <p:nvSpPr>
              <p:cNvPr id="118" name="Can 117"/>
              <p:cNvSpPr/>
              <p:nvPr/>
            </p:nvSpPr>
            <p:spPr>
              <a:xfrm>
                <a:off x="10112374" y="2612115"/>
                <a:ext cx="823913" cy="2078817"/>
              </a:xfrm>
              <a:prstGeom prst="can">
                <a:avLst>
                  <a:gd name="adj" fmla="val 15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5"/>
              <p:cNvSpPr>
                <a:spLocks/>
              </p:cNvSpPr>
              <p:nvPr/>
            </p:nvSpPr>
            <p:spPr bwMode="auto">
              <a:xfrm>
                <a:off x="10416171" y="3007320"/>
                <a:ext cx="228600" cy="246063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rgbClr val="8AB6BD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Freeform 36"/>
              <p:cNvSpPr>
                <a:spLocks/>
              </p:cNvSpPr>
              <p:nvPr/>
            </p:nvSpPr>
            <p:spPr bwMode="auto">
              <a:xfrm>
                <a:off x="10416171" y="3364508"/>
                <a:ext cx="228600" cy="247650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5"/>
                  </a:cxn>
                  <a:cxn ang="0">
                    <a:pos x="0" y="155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8AB6BD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Freeform 37"/>
              <p:cNvSpPr>
                <a:spLocks/>
              </p:cNvSpPr>
              <p:nvPr/>
            </p:nvSpPr>
            <p:spPr bwMode="auto">
              <a:xfrm>
                <a:off x="10416171" y="4129683"/>
                <a:ext cx="228600" cy="246063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rgbClr val="8AB6BD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9" name="Rectangle 42"/>
              <p:cNvSpPr>
                <a:spLocks noChangeArrowheads="1"/>
              </p:cNvSpPr>
              <p:nvPr/>
            </p:nvSpPr>
            <p:spPr bwMode="auto">
              <a:xfrm>
                <a:off x="10054649" y="2219143"/>
                <a:ext cx="93936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800" b="1" dirty="0" smtClean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Output</a:t>
                </a:r>
                <a:endParaRPr lang="en-US" sz="18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24" name="Rectangle 100"/>
              <p:cNvSpPr>
                <a:spLocks noChangeArrowheads="1"/>
              </p:cNvSpPr>
              <p:nvPr/>
            </p:nvSpPr>
            <p:spPr bwMode="auto">
              <a:xfrm>
                <a:off x="10198541" y="3494852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 dirty="0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</a:t>
                </a:r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</a:t>
                </a:r>
              </a:p>
            </p:txBody>
          </p:sp>
        </p:grp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V="1">
              <a:off x="9403498" y="3591086"/>
              <a:ext cx="355086" cy="17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9" name="Freeform 83"/>
            <p:cNvSpPr>
              <a:spLocks/>
            </p:cNvSpPr>
            <p:nvPr/>
          </p:nvSpPr>
          <p:spPr bwMode="auto">
            <a:xfrm>
              <a:off x="9083136" y="3437869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8AB6BD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0" name="Right Brace 149"/>
            <p:cNvSpPr/>
            <p:nvPr/>
          </p:nvSpPr>
          <p:spPr>
            <a:xfrm>
              <a:off x="8840878" y="2804263"/>
              <a:ext cx="185903" cy="1877071"/>
            </a:xfrm>
            <a:prstGeom prst="rightBrace">
              <a:avLst>
                <a:gd name="adj1" fmla="val 30441"/>
                <a:gd name="adj2" fmla="val 4079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0"/>
            <p:cNvSpPr>
              <a:spLocks noChangeArrowheads="1"/>
            </p:cNvSpPr>
            <p:nvPr/>
          </p:nvSpPr>
          <p:spPr bwMode="auto">
            <a:xfrm>
              <a:off x="8904451" y="3848089"/>
              <a:ext cx="7149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2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Output </a:t>
              </a:r>
              <a:endParaRPr lang="en-US" sz="12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buffer</a:t>
              </a: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483217" y="5809824"/>
            <a:ext cx="5104820" cy="4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Partitioning  </a:t>
            </a: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buffer pages</a:t>
            </a:r>
            <a:r>
              <a:rPr lang="en-US" sz="24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4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475733" y="3484239"/>
            <a:ext cx="896938" cy="2165207"/>
            <a:chOff x="1475816" y="2266041"/>
            <a:chExt cx="896938" cy="2424891"/>
          </a:xfrm>
        </p:grpSpPr>
        <p:sp>
          <p:nvSpPr>
            <p:cNvPr id="176" name="Can 175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65"/>
            <p:cNvSpPr>
              <a:spLocks noChangeArrowheads="1"/>
            </p:cNvSpPr>
            <p:nvPr/>
          </p:nvSpPr>
          <p:spPr bwMode="auto">
            <a:xfrm>
              <a:off x="1774403" y="2266041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8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9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0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1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9926" y="3495623"/>
            <a:ext cx="1938871" cy="2153823"/>
            <a:chOff x="4179926" y="3495623"/>
            <a:chExt cx="1938871" cy="2153823"/>
          </a:xfrm>
        </p:grpSpPr>
        <p:grpSp>
          <p:nvGrpSpPr>
            <p:cNvPr id="160" name="Group 159"/>
            <p:cNvGrpSpPr/>
            <p:nvPr/>
          </p:nvGrpSpPr>
          <p:grpSpPr>
            <a:xfrm>
              <a:off x="4696359" y="3838779"/>
              <a:ext cx="1061245" cy="1810667"/>
              <a:chOff x="5696442" y="2615559"/>
              <a:chExt cx="1061245" cy="2075373"/>
            </a:xfrm>
          </p:grpSpPr>
          <p:sp>
            <p:nvSpPr>
              <p:cNvPr id="161" name="Can 160"/>
              <p:cNvSpPr/>
              <p:nvPr/>
            </p:nvSpPr>
            <p:spPr>
              <a:xfrm>
                <a:off x="5696442" y="2615559"/>
                <a:ext cx="1061245" cy="2075373"/>
              </a:xfrm>
              <a:prstGeom prst="can">
                <a:avLst>
                  <a:gd name="adj" fmla="val 15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75"/>
              <p:cNvSpPr>
                <a:spLocks/>
              </p:cNvSpPr>
              <p:nvPr/>
            </p:nvSpPr>
            <p:spPr bwMode="auto">
              <a:xfrm>
                <a:off x="5814528" y="2969981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3" name="Freeform 76"/>
              <p:cNvSpPr>
                <a:spLocks/>
              </p:cNvSpPr>
              <p:nvPr/>
            </p:nvSpPr>
            <p:spPr bwMode="auto">
              <a:xfrm>
                <a:off x="6105040" y="2969981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4" name="Freeform 77"/>
              <p:cNvSpPr>
                <a:spLocks/>
              </p:cNvSpPr>
              <p:nvPr/>
            </p:nvSpPr>
            <p:spPr bwMode="auto">
              <a:xfrm>
                <a:off x="5813422" y="3474189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5" name="Freeform 78"/>
              <p:cNvSpPr>
                <a:spLocks/>
              </p:cNvSpPr>
              <p:nvPr/>
            </p:nvSpPr>
            <p:spPr bwMode="auto">
              <a:xfrm>
                <a:off x="6113459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6" name="Freeform 80"/>
              <p:cNvSpPr>
                <a:spLocks/>
              </p:cNvSpPr>
              <p:nvPr/>
            </p:nvSpPr>
            <p:spPr bwMode="auto">
              <a:xfrm>
                <a:off x="6413497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7" name="Freeform 82"/>
              <p:cNvSpPr>
                <a:spLocks/>
              </p:cNvSpPr>
              <p:nvPr/>
            </p:nvSpPr>
            <p:spPr bwMode="auto">
              <a:xfrm>
                <a:off x="5813422" y="4309214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8" name="Rectangle 100"/>
              <p:cNvSpPr>
                <a:spLocks noChangeArrowheads="1"/>
              </p:cNvSpPr>
              <p:nvPr/>
            </p:nvSpPr>
            <p:spPr bwMode="auto">
              <a:xfrm>
                <a:off x="5902320" y="3657368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 .</a:t>
                </a:r>
              </a:p>
            </p:txBody>
          </p:sp>
        </p:grpSp>
        <p:sp>
          <p:nvSpPr>
            <p:cNvPr id="174" name="Rectangle 88"/>
            <p:cNvSpPr>
              <a:spLocks noChangeArrowheads="1"/>
            </p:cNvSpPr>
            <p:nvPr/>
          </p:nvSpPr>
          <p:spPr bwMode="auto">
            <a:xfrm>
              <a:off x="4367517" y="3495623"/>
              <a:ext cx="17512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Partitions</a:t>
              </a:r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of S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3" name="Line 110"/>
            <p:cNvSpPr>
              <a:spLocks noChangeShapeType="1"/>
            </p:cNvSpPr>
            <p:nvPr/>
          </p:nvSpPr>
          <p:spPr bwMode="auto">
            <a:xfrm flipV="1">
              <a:off x="4179926" y="4280606"/>
              <a:ext cx="633414" cy="459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4" name="Line 111"/>
            <p:cNvSpPr>
              <a:spLocks noChangeShapeType="1"/>
            </p:cNvSpPr>
            <p:nvPr/>
          </p:nvSpPr>
          <p:spPr bwMode="auto">
            <a:xfrm flipV="1">
              <a:off x="4179926" y="4712103"/>
              <a:ext cx="633414" cy="1063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5" name="Line 112"/>
            <p:cNvSpPr>
              <a:spLocks noChangeShapeType="1"/>
            </p:cNvSpPr>
            <p:nvPr/>
          </p:nvSpPr>
          <p:spPr bwMode="auto">
            <a:xfrm flipV="1">
              <a:off x="4179926" y="5452915"/>
              <a:ext cx="637694" cy="19483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2636" y="3811466"/>
            <a:ext cx="2999378" cy="2062281"/>
            <a:chOff x="1372636" y="3811466"/>
            <a:chExt cx="2999378" cy="2062281"/>
          </a:xfrm>
        </p:grpSpPr>
        <p:sp>
          <p:nvSpPr>
            <p:cNvPr id="170" name="Freeform 69"/>
            <p:cNvSpPr>
              <a:spLocks/>
            </p:cNvSpPr>
            <p:nvPr/>
          </p:nvSpPr>
          <p:spPr bwMode="auto">
            <a:xfrm>
              <a:off x="1700251" y="3811466"/>
              <a:ext cx="2671763" cy="2062281"/>
            </a:xfrm>
            <a:custGeom>
              <a:avLst/>
              <a:gdLst/>
              <a:ahLst/>
              <a:cxnLst>
                <a:cxn ang="0">
                  <a:pos x="0" y="1441"/>
                </a:cxn>
                <a:cxn ang="0">
                  <a:pos x="0" y="0"/>
                </a:cxn>
                <a:cxn ang="0">
                  <a:pos x="1682" y="0"/>
                </a:cxn>
                <a:cxn ang="0">
                  <a:pos x="1682" y="1441"/>
                </a:cxn>
                <a:cxn ang="0">
                  <a:pos x="0" y="1441"/>
                </a:cxn>
              </a:cxnLst>
              <a:rect l="0" t="0" r="r" b="b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2" name="Freeform 70"/>
            <p:cNvSpPr>
              <a:spLocks/>
            </p:cNvSpPr>
            <p:nvPr/>
          </p:nvSpPr>
          <p:spPr bwMode="auto">
            <a:xfrm>
              <a:off x="2077027" y="4903784"/>
              <a:ext cx="272750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210" y="0"/>
                </a:cxn>
                <a:cxn ang="0">
                  <a:pos x="210" y="169"/>
                </a:cxn>
                <a:cxn ang="0">
                  <a:pos x="0" y="169"/>
                </a:cxn>
              </a:cxnLst>
              <a:rect l="0" t="0" r="r" b="b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F8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3" name="Rectangle 84"/>
            <p:cNvSpPr>
              <a:spLocks noChangeArrowheads="1"/>
            </p:cNvSpPr>
            <p:nvPr/>
          </p:nvSpPr>
          <p:spPr bwMode="auto">
            <a:xfrm>
              <a:off x="1816139" y="4484684"/>
              <a:ext cx="741363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</a:t>
              </a:r>
            </a:p>
          </p:txBody>
        </p:sp>
        <p:sp>
          <p:nvSpPr>
            <p:cNvPr id="182" name="Line 106"/>
            <p:cNvSpPr>
              <a:spLocks noChangeShapeType="1"/>
            </p:cNvSpPr>
            <p:nvPr/>
          </p:nvSpPr>
          <p:spPr bwMode="auto">
            <a:xfrm flipV="1">
              <a:off x="1372636" y="5027966"/>
              <a:ext cx="706811" cy="331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2352717" y="3844532"/>
              <a:ext cx="2006242" cy="1932378"/>
              <a:chOff x="3352800" y="2621312"/>
              <a:chExt cx="2006242" cy="1932378"/>
            </a:xfrm>
          </p:grpSpPr>
          <p:sp>
            <p:nvSpPr>
              <p:cNvPr id="188" name="Rectangle 81"/>
              <p:cNvSpPr>
                <a:spLocks noChangeArrowheads="1"/>
              </p:cNvSpPr>
              <p:nvPr/>
            </p:nvSpPr>
            <p:spPr bwMode="auto">
              <a:xfrm>
                <a:off x="4894833" y="3169389"/>
                <a:ext cx="324863" cy="3048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</a:p>
            </p:txBody>
          </p:sp>
          <p:sp>
            <p:nvSpPr>
              <p:cNvPr id="189" name="Freeform 83"/>
              <p:cNvSpPr>
                <a:spLocks/>
              </p:cNvSpPr>
              <p:nvPr/>
            </p:nvSpPr>
            <p:spPr bwMode="auto">
              <a:xfrm>
                <a:off x="4859334" y="4266352"/>
                <a:ext cx="320675" cy="287338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0" y="0"/>
                  </a:cxn>
                  <a:cxn ang="0">
                    <a:pos x="265" y="0"/>
                  </a:cxn>
                  <a:cxn ang="0">
                    <a:pos x="265" y="180"/>
                  </a:cxn>
                  <a:cxn ang="0">
                    <a:pos x="0" y="180"/>
                  </a:cxn>
                </a:cxnLst>
                <a:rect l="0" t="0" r="r" b="b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 useBgFill="1">
            <p:nvSpPr>
              <p:cNvPr id="190" name="Rectangle 85"/>
              <p:cNvSpPr>
                <a:spLocks noChangeArrowheads="1"/>
              </p:cNvSpPr>
              <p:nvPr/>
            </p:nvSpPr>
            <p:spPr bwMode="auto">
              <a:xfrm>
                <a:off x="4884267" y="2621312"/>
                <a:ext cx="335430" cy="304800"/>
              </a:xfrm>
              <a:prstGeom prst="rect">
                <a:avLst/>
              </a:prstGeom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</a:p>
            </p:txBody>
          </p:sp>
          <p:sp>
            <p:nvSpPr>
              <p:cNvPr id="191" name="Rectangle 86"/>
              <p:cNvSpPr>
                <a:spLocks noChangeArrowheads="1"/>
              </p:cNvSpPr>
              <p:nvPr/>
            </p:nvSpPr>
            <p:spPr bwMode="auto">
              <a:xfrm>
                <a:off x="3593742" y="3304245"/>
                <a:ext cx="528992" cy="5206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800" b="1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h</a:t>
                </a:r>
                <a:r>
                  <a:rPr lang="en-US" sz="2800" b="1" baseline="-25000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800" b="1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2" name="Rectangle 87"/>
              <p:cNvSpPr>
                <a:spLocks noChangeArrowheads="1"/>
              </p:cNvSpPr>
              <p:nvPr/>
            </p:nvSpPr>
            <p:spPr bwMode="auto">
              <a:xfrm>
                <a:off x="4797141" y="3965998"/>
                <a:ext cx="471488" cy="3048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B-1</a:t>
                </a:r>
              </a:p>
            </p:txBody>
          </p:sp>
          <p:sp>
            <p:nvSpPr>
              <p:cNvPr id="193" name="Line 107"/>
              <p:cNvSpPr>
                <a:spLocks noChangeShapeType="1"/>
              </p:cNvSpPr>
              <p:nvPr/>
            </p:nvSpPr>
            <p:spPr bwMode="auto">
              <a:xfrm flipV="1">
                <a:off x="4230684" y="3007320"/>
                <a:ext cx="635300" cy="8081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4" name="Line 108"/>
              <p:cNvSpPr>
                <a:spLocks noChangeShapeType="1"/>
              </p:cNvSpPr>
              <p:nvPr/>
            </p:nvSpPr>
            <p:spPr bwMode="auto">
              <a:xfrm flipV="1">
                <a:off x="4230684" y="3596354"/>
                <a:ext cx="635300" cy="2191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5" name="Line 109"/>
              <p:cNvSpPr>
                <a:spLocks noChangeShapeType="1"/>
              </p:cNvSpPr>
              <p:nvPr/>
            </p:nvSpPr>
            <p:spPr bwMode="auto">
              <a:xfrm>
                <a:off x="4230684" y="3815502"/>
                <a:ext cx="628650" cy="6032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6" name="Freeform 113"/>
              <p:cNvSpPr>
                <a:spLocks/>
              </p:cNvSpPr>
              <p:nvPr/>
            </p:nvSpPr>
            <p:spPr bwMode="auto">
              <a:xfrm>
                <a:off x="4868364" y="3428152"/>
                <a:ext cx="311645" cy="287338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0" y="0"/>
                  </a:cxn>
                  <a:cxn ang="0">
                    <a:pos x="265" y="0"/>
                  </a:cxn>
                  <a:cxn ang="0">
                    <a:pos x="265" y="180"/>
                  </a:cxn>
                  <a:cxn ang="0">
                    <a:pos x="0" y="180"/>
                  </a:cxn>
                </a:cxnLst>
                <a:rect l="0" t="0" r="r" b="b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7" name="Freeform 114"/>
              <p:cNvSpPr>
                <a:spLocks/>
              </p:cNvSpPr>
              <p:nvPr/>
            </p:nvSpPr>
            <p:spPr bwMode="auto">
              <a:xfrm>
                <a:off x="4864158" y="2894752"/>
                <a:ext cx="315851" cy="287338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0" y="0"/>
                  </a:cxn>
                  <a:cxn ang="0">
                    <a:pos x="265" y="0"/>
                  </a:cxn>
                  <a:cxn ang="0">
                    <a:pos x="265" y="180"/>
                  </a:cxn>
                  <a:cxn ang="0">
                    <a:pos x="0" y="180"/>
                  </a:cxn>
                </a:cxnLst>
                <a:rect l="0" t="0" r="r" b="b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3352800" y="3815255"/>
                <a:ext cx="877885" cy="24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tangle 100"/>
              <p:cNvSpPr>
                <a:spLocks noChangeArrowheads="1"/>
              </p:cNvSpPr>
              <p:nvPr/>
            </p:nvSpPr>
            <p:spPr bwMode="auto">
              <a:xfrm>
                <a:off x="4673242" y="3537617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 dirty="0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</a:t>
                </a:r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</a:t>
                </a:r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6443142" y="1686345"/>
            <a:ext cx="294494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HJ?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571592" y="1678207"/>
            <a:ext cx="161171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3(N</a:t>
            </a:r>
            <a:r>
              <a:rPr lang="en-US" sz="2000" baseline="-2500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+ N</a:t>
            </a:r>
            <a:r>
              <a:rPr lang="en-US" sz="2000" baseline="-25000" smtClean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443142" y="5485905"/>
            <a:ext cx="2314641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memory requirement of HJ?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/>
              <p:cNvSpPr txBox="1"/>
              <p:nvPr/>
            </p:nvSpPr>
            <p:spPr>
              <a:xfrm>
                <a:off x="8957972" y="5385798"/>
                <a:ext cx="2498921" cy="9005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0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𝐵</m:t>
                    </m:r>
                    <m:r>
                      <a:rPr lang="en-US" sz="2000" b="0" i="1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−2&gt;</m:t>
                    </m:r>
                    <m:r>
                      <a:rPr lang="en-US" sz="20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𝐹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f>
                      <m:fPr>
                        <m:ctrlPr>
                          <a:rPr lang="mr-IN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or </a:t>
                </a: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roughly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B</m:t>
                    </m:r>
                    <m:r>
                      <a:rPr lang="en-US" sz="20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𝐹</m:t>
                        </m:r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𝑅</m:t>
                            </m:r>
                          </m:sub>
                        </m:sSub>
                      </m:e>
                    </m:rad>
                  </m:oMath>
                </a14:m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972" y="5385798"/>
                <a:ext cx="2498921" cy="900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69" grpId="0"/>
      <p:bldP spid="203" grpId="0" animBg="1"/>
      <p:bldP spid="204" grpId="0" animBg="1"/>
      <p:bldP spid="205" grpId="0" animBg="1"/>
      <p:bldP spid="2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0"/>
                <a:ext cx="11313224" cy="496694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4100" dirty="0" smtClean="0"/>
                  <a:t>Block nested loop vs</a:t>
                </a:r>
                <a:r>
                  <a:rPr lang="en-US" sz="4100" dirty="0"/>
                  <a:t>. </a:t>
                </a:r>
                <a:r>
                  <a:rPr lang="en-US" sz="4100" dirty="0" smtClean="0"/>
                  <a:t>hash join</a:t>
                </a:r>
              </a:p>
              <a:p>
                <a:pPr lvl="1"/>
                <a:r>
                  <a:rPr lang="en-US" sz="3600" dirty="0" smtClean="0"/>
                  <a:t>Identical if (B-2) &gt; F * N</a:t>
                </a:r>
                <a:r>
                  <a:rPr lang="en-US" sz="3600" baseline="-25000" dirty="0" smtClean="0"/>
                  <a:t>R</a:t>
                </a:r>
              </a:p>
              <a:p>
                <a:pPr lvl="2"/>
                <a:r>
                  <a:rPr lang="en-US" sz="3200" dirty="0" smtClean="0"/>
                  <a:t>Why? </a:t>
                </a:r>
                <a:endParaRPr lang="en-US" sz="3200" dirty="0"/>
              </a:p>
              <a:p>
                <a:pPr lvl="2"/>
                <a:r>
                  <a:rPr lang="en-US" sz="3200" dirty="0" smtClean="0"/>
                  <a:t>I/O cost?</a:t>
                </a:r>
              </a:p>
              <a:p>
                <a:pPr lvl="1"/>
                <a:r>
                  <a:rPr lang="en-US" sz="3600" dirty="0" smtClean="0"/>
                  <a:t>Otherwise</a:t>
                </a:r>
                <a:r>
                  <a:rPr lang="en-US" sz="3600" dirty="0"/>
                  <a:t>, BNLJ could be </a:t>
                </a:r>
                <a:r>
                  <a:rPr lang="en-US" sz="3600" dirty="0" smtClean="0"/>
                  <a:t>more expensive (why?)</a:t>
                </a:r>
                <a:endParaRPr lang="en-US" sz="3600" dirty="0"/>
              </a:p>
              <a:p>
                <a:r>
                  <a:rPr lang="en-US" sz="4000" dirty="0" smtClean="0"/>
                  <a:t>Sort-merge vs</a:t>
                </a:r>
                <a:r>
                  <a:rPr lang="en-US" sz="4000" dirty="0"/>
                  <a:t>. </a:t>
                </a:r>
                <a:r>
                  <a:rPr lang="en-US" sz="4000" dirty="0" smtClean="0"/>
                  <a:t>hash </a:t>
                </a:r>
                <a:r>
                  <a:rPr lang="en-US" sz="4000" dirty="0"/>
                  <a:t>j</a:t>
                </a:r>
                <a:r>
                  <a:rPr lang="en-US" sz="4000" dirty="0" smtClean="0"/>
                  <a:t>oin</a:t>
                </a:r>
                <a:endParaRPr lang="en-US" sz="4000" dirty="0"/>
              </a:p>
              <a:p>
                <a:pPr lvl="1"/>
                <a:r>
                  <a:rPr lang="en-US" sz="3600" dirty="0" smtClean="0"/>
                  <a:t>To </a:t>
                </a:r>
                <a:r>
                  <a:rPr lang="en-US" sz="3600" dirty="0"/>
                  <a:t>get I/O cost </a:t>
                </a:r>
                <a:r>
                  <a:rPr lang="en-US" sz="3600" dirty="0" smtClean="0"/>
                  <a:t>3(N</a:t>
                </a:r>
                <a:r>
                  <a:rPr lang="en-US" sz="3600" baseline="-25000" dirty="0" smtClean="0"/>
                  <a:t>R</a:t>
                </a:r>
                <a:r>
                  <a:rPr lang="en-US" sz="3600" dirty="0" smtClean="0"/>
                  <a:t>+N</a:t>
                </a:r>
                <a:r>
                  <a:rPr lang="en-US" sz="3600" baseline="-25000" dirty="0" smtClean="0"/>
                  <a:t>S</a:t>
                </a:r>
                <a:r>
                  <a:rPr lang="en-US" sz="3600" dirty="0" smtClean="0"/>
                  <a:t>), </a:t>
                </a:r>
                <a:r>
                  <a:rPr lang="en-US" sz="3600" dirty="0"/>
                  <a:t>SMJ </a:t>
                </a:r>
                <a:r>
                  <a:rPr lang="en-US" sz="3600" dirty="0" smtClean="0"/>
                  <a:t>needs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𝐵</m:t>
                    </m:r>
                    <m:r>
                      <a:rPr lang="en-US" sz="3600" i="1">
                        <a:latin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3600" dirty="0" smtClean="0"/>
                  <a:t> (assume </a:t>
                </a:r>
                <a:r>
                  <a:rPr lang="en-US" sz="3600" dirty="0" err="1" smtClean="0"/>
                  <a:t>wlog</a:t>
                </a:r>
                <a:r>
                  <a:rPr lang="en-US" sz="3600" dirty="0"/>
                  <a:t> N</a:t>
                </a:r>
                <a:r>
                  <a:rPr lang="en-US" sz="3600" baseline="-25000" dirty="0"/>
                  <a:t>R</a:t>
                </a:r>
                <a:r>
                  <a:rPr lang="en-US" sz="3600" dirty="0"/>
                  <a:t> ≤ </a:t>
                </a:r>
                <a:r>
                  <a:rPr lang="en-US" sz="3600" dirty="0" smtClean="0"/>
                  <a:t>N</a:t>
                </a:r>
                <a:r>
                  <a:rPr lang="en-US" sz="3600" baseline="-25000" dirty="0" smtClean="0"/>
                  <a:t>S</a:t>
                </a:r>
                <a:r>
                  <a:rPr lang="en-US" sz="3600" dirty="0" smtClean="0"/>
                  <a:t>)</a:t>
                </a:r>
              </a:p>
              <a:p>
                <a:pPr lvl="1"/>
                <a:r>
                  <a:rPr lang="en-US" sz="3600" dirty="0" smtClean="0"/>
                  <a:t>But to get same cost, HJ needs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</a:rPr>
                      <m:t>B</m:t>
                    </m:r>
                    <m:r>
                      <a:rPr lang="en-US" sz="3600" i="1">
                        <a:latin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charset="0"/>
                          </a:rPr>
                          <m:t>𝐹</m:t>
                        </m:r>
                        <m:r>
                          <a:rPr lang="en-US" sz="3600" i="1">
                            <a:latin typeface="Cambria Math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</m:e>
                    </m:rad>
                  </m:oMath>
                </a14:m>
                <a:endParaRPr lang="en-US" sz="3600" dirty="0" smtClean="0"/>
              </a:p>
              <a:p>
                <a:pPr lvl="1"/>
                <a:r>
                  <a:rPr lang="en-US" sz="3600" dirty="0" smtClean="0"/>
                  <a:t>Thus, HJ is more memory-efficient, and often, faster</a:t>
                </a:r>
              </a:p>
              <a:p>
                <a:pPr lvl="1"/>
                <a:r>
                  <a:rPr lang="en-US" sz="3600" dirty="0" smtClean="0"/>
                  <a:t>Other considerations</a:t>
                </a:r>
                <a:endParaRPr lang="en-US" sz="3600" dirty="0"/>
              </a:p>
              <a:p>
                <a:pPr lvl="2"/>
                <a:r>
                  <a:rPr lang="en-US" sz="3200" dirty="0" smtClean="0"/>
                  <a:t>HJ </a:t>
                </a:r>
                <a:r>
                  <a:rPr lang="en-US" sz="3200" dirty="0"/>
                  <a:t>could be much slower if data has skew</a:t>
                </a:r>
              </a:p>
              <a:p>
                <a:pPr lvl="2"/>
                <a:r>
                  <a:rPr lang="en-US" sz="3200" dirty="0" smtClean="0"/>
                  <a:t>SMJ </a:t>
                </a:r>
                <a:r>
                  <a:rPr lang="en-US" sz="3200" dirty="0"/>
                  <a:t>can be faster if input is </a:t>
                </a:r>
                <a:r>
                  <a:rPr lang="en-US" sz="3200" dirty="0" smtClean="0"/>
                  <a:t>sorted and it also gives </a:t>
                </a:r>
                <a:r>
                  <a:rPr lang="en-US" sz="3200" dirty="0"/>
                  <a:t>sorted output</a:t>
                </a:r>
              </a:p>
              <a:p>
                <a:r>
                  <a:rPr lang="en-US" sz="4000" dirty="0"/>
                  <a:t>In practice, </a:t>
                </a:r>
                <a:r>
                  <a:rPr lang="en-US" sz="4000" dirty="0" smtClean="0"/>
                  <a:t>(hybrid</a:t>
                </a:r>
                <a:r>
                  <a:rPr lang="en-US" sz="4000" dirty="0"/>
                  <a:t>) </a:t>
                </a:r>
                <a:r>
                  <a:rPr lang="en-US" sz="4000" dirty="0" smtClean="0"/>
                  <a:t>hash join </a:t>
                </a:r>
                <a:r>
                  <a:rPr lang="en-US" sz="4000" dirty="0"/>
                  <a:t>is the most </a:t>
                </a:r>
                <a:r>
                  <a:rPr lang="en-US" sz="4000" dirty="0" smtClean="0"/>
                  <a:t>popular (not covered here)</a:t>
                </a:r>
                <a:endParaRPr lang="en-US" sz="36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0"/>
                <a:ext cx="11313224" cy="4966942"/>
              </a:xfrm>
              <a:blipFill rotWithShape="0">
                <a:blip r:embed="rId3"/>
                <a:stretch>
                  <a:fillRect l="-10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Comparison of Hash Algorithms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0"/>
            <a:ext cx="11313224" cy="4966942"/>
          </a:xfrm>
        </p:spPr>
        <p:txBody>
          <a:bodyPr>
            <a:normAutofit fontScale="92500" lnSpcReduction="10000"/>
          </a:bodyPr>
          <a:lstStyle/>
          <a:p>
            <a:r>
              <a:rPr lang="en-US" sz="4100" dirty="0" smtClean="0"/>
              <a:t>Multiple equalities</a:t>
            </a:r>
          </a:p>
          <a:p>
            <a:pPr lvl="1"/>
            <a:r>
              <a:rPr lang="en-US" sz="3200" dirty="0" smtClean="0"/>
              <a:t>e.g. </a:t>
            </a:r>
            <a:r>
              <a:rPr lang="en-US" sz="3200" dirty="0" err="1" smtClean="0"/>
              <a:t>R.a</a:t>
            </a:r>
            <a:r>
              <a:rPr lang="en-US" sz="3200" dirty="0" smtClean="0"/>
              <a:t> = </a:t>
            </a:r>
            <a:r>
              <a:rPr lang="en-US" sz="3200" dirty="0" err="1" smtClean="0"/>
              <a:t>S.b</a:t>
            </a:r>
            <a:r>
              <a:rPr lang="en-US" sz="3200" dirty="0" smtClean="0"/>
              <a:t> ∧ </a:t>
            </a:r>
            <a:r>
              <a:rPr lang="en-US" sz="3200" dirty="0" err="1" smtClean="0"/>
              <a:t>R.c</a:t>
            </a:r>
            <a:r>
              <a:rPr lang="en-US" sz="3200" dirty="0" smtClean="0"/>
              <a:t> = </a:t>
            </a:r>
            <a:r>
              <a:rPr lang="en-US" sz="3200" dirty="0" err="1" smtClean="0"/>
              <a:t>S.d</a:t>
            </a:r>
            <a:endParaRPr lang="en-US" sz="3200" dirty="0" smtClean="0"/>
          </a:p>
          <a:p>
            <a:pPr lvl="1"/>
            <a:r>
              <a:rPr lang="en-US" sz="3200" dirty="0" smtClean="0"/>
              <a:t>HJ works fine: </a:t>
            </a:r>
            <a:r>
              <a:rPr lang="en-US" sz="3200" dirty="0"/>
              <a:t>hash on </a:t>
            </a:r>
            <a:r>
              <a:rPr lang="en-US" sz="3200" dirty="0" smtClean="0"/>
              <a:t>(a, c)</a:t>
            </a:r>
            <a:endParaRPr lang="en-US" sz="3200" dirty="0"/>
          </a:p>
          <a:p>
            <a:pPr lvl="1"/>
            <a:r>
              <a:rPr lang="en-US" sz="3200" dirty="0" smtClean="0"/>
              <a:t>SMJ </a:t>
            </a:r>
            <a:r>
              <a:rPr lang="en-US" sz="3200" dirty="0"/>
              <a:t>works </a:t>
            </a:r>
            <a:r>
              <a:rPr lang="en-US" sz="3200" dirty="0" smtClean="0"/>
              <a:t>fine: </a:t>
            </a:r>
            <a:r>
              <a:rPr lang="en-US" sz="3200" dirty="0"/>
              <a:t>sort on </a:t>
            </a:r>
            <a:r>
              <a:rPr lang="en-US" sz="3200" dirty="0" smtClean="0"/>
              <a:t>(a, c)</a:t>
            </a:r>
            <a:endParaRPr lang="en-US" sz="3200" dirty="0"/>
          </a:p>
          <a:p>
            <a:pPr lvl="1"/>
            <a:r>
              <a:rPr lang="en-US" sz="3200" dirty="0" smtClean="0"/>
              <a:t>INLJ</a:t>
            </a:r>
            <a:r>
              <a:rPr lang="en-US" sz="3200" dirty="0"/>
              <a:t>: use (build, if needed) a matching index on R</a:t>
            </a:r>
            <a:endParaRPr lang="en-US" sz="3200" dirty="0" smtClean="0"/>
          </a:p>
          <a:p>
            <a:r>
              <a:rPr lang="en-US" sz="3600" dirty="0" smtClean="0"/>
              <a:t>Inequalities</a:t>
            </a:r>
          </a:p>
          <a:p>
            <a:pPr lvl="1"/>
            <a:r>
              <a:rPr lang="en-US" sz="3200" dirty="0" smtClean="0"/>
              <a:t>e.g. </a:t>
            </a:r>
            <a:r>
              <a:rPr lang="en-US" sz="3200" dirty="0" err="1" smtClean="0"/>
              <a:t>R.a</a:t>
            </a:r>
            <a:r>
              <a:rPr lang="en-US" sz="3200" dirty="0" smtClean="0"/>
              <a:t> &gt; </a:t>
            </a:r>
            <a:r>
              <a:rPr lang="en-US" sz="3200" dirty="0" err="1" smtClean="0"/>
              <a:t>S.b</a:t>
            </a:r>
            <a:endParaRPr lang="en-US" sz="3200" dirty="0" smtClean="0"/>
          </a:p>
          <a:p>
            <a:pPr lvl="1"/>
            <a:r>
              <a:rPr lang="en-US" sz="3200" dirty="0" smtClean="0"/>
              <a:t>HJ and SMJ not applicable</a:t>
            </a:r>
          </a:p>
          <a:p>
            <a:pPr lvl="1"/>
            <a:r>
              <a:rPr lang="en-US" sz="3200" dirty="0" smtClean="0"/>
              <a:t>INLJ: </a:t>
            </a:r>
            <a:r>
              <a:rPr lang="en-US" sz="3200" dirty="0"/>
              <a:t>use (build, if needed) a </a:t>
            </a:r>
            <a:r>
              <a:rPr lang="en-US" sz="3200" dirty="0" err="1" smtClean="0"/>
              <a:t>B+tree</a:t>
            </a:r>
            <a:r>
              <a:rPr lang="en-US" sz="3200" dirty="0" smtClean="0"/>
              <a:t> index </a:t>
            </a:r>
            <a:r>
              <a:rPr lang="en-US" sz="3200" dirty="0"/>
              <a:t>on </a:t>
            </a:r>
            <a:r>
              <a:rPr lang="en-US" sz="3200" dirty="0" smtClean="0"/>
              <a:t>R</a:t>
            </a:r>
          </a:p>
          <a:p>
            <a:pPr lvl="1"/>
            <a:r>
              <a:rPr lang="en-US" sz="3200" dirty="0" smtClean="0"/>
              <a:t>BLNJ might often be among the best choices</a:t>
            </a:r>
          </a:p>
          <a:p>
            <a:pPr lvl="1"/>
            <a:r>
              <a:rPr lang="en-US" sz="3200" dirty="0" smtClean="0"/>
              <a:t>Inequality checks might lead to large outputs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General Join Conditions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962090"/>
              </p:ext>
            </p:extLst>
          </p:nvPr>
        </p:nvGraphicFramePr>
        <p:xfrm>
          <a:off x="1177159" y="2093256"/>
          <a:ext cx="9837682" cy="3108960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3836275"/>
                <a:gridCol w="2827283"/>
                <a:gridCol w="1587062"/>
                <a:gridCol w="1587062"/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(P/B/I/BI)NLJ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SMJ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HJ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PostgreSQL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Oracle</a:t>
                      </a:r>
                      <a:r>
                        <a:rPr lang="en-US" sz="2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Microsoft</a:t>
                      </a:r>
                      <a:r>
                        <a:rPr lang="en-US" sz="2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SQL Server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SQLite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Support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4527" y="5225597"/>
            <a:ext cx="1834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* Courtesy of </a:t>
            </a:r>
            <a:r>
              <a:rPr lang="en-US" sz="1400" dirty="0" err="1" smtClean="0">
                <a:latin typeface="Linux Libertine" charset="0"/>
                <a:ea typeface="Linux Libertine" charset="0"/>
                <a:cs typeface="Linux Libertine" charset="0"/>
              </a:rPr>
              <a:t>Kedi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 Cui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Logical vs physical operations</a:t>
            </a:r>
            <a:endParaRPr lang="en-US" dirty="0" smtClean="0"/>
          </a:p>
          <a:p>
            <a:r>
              <a:rPr lang="en-US" sz="4000" dirty="0" smtClean="0"/>
              <a:t>Different ways of implementing each operation</a:t>
            </a:r>
          </a:p>
          <a:p>
            <a:r>
              <a:rPr lang="en-US" sz="4000" dirty="0" smtClean="0"/>
              <a:t>Selection</a:t>
            </a:r>
          </a:p>
          <a:p>
            <a:pPr lvl="1"/>
            <a:r>
              <a:rPr lang="en-US" sz="3600" dirty="0" smtClean="0"/>
              <a:t>Access paths (s</a:t>
            </a:r>
            <a:r>
              <a:rPr lang="en-US" sz="3200" dirty="0" smtClean="0"/>
              <a:t>can, utilize matching index)</a:t>
            </a:r>
          </a:p>
          <a:p>
            <a:pPr lvl="1"/>
            <a:r>
              <a:rPr lang="en-US" sz="3600" dirty="0" smtClean="0"/>
              <a:t>Decide among access paths (u</a:t>
            </a:r>
            <a:r>
              <a:rPr lang="en-US" sz="3200" dirty="0" smtClean="0"/>
              <a:t>se selectivity)</a:t>
            </a:r>
          </a:p>
          <a:p>
            <a:r>
              <a:rPr lang="en-US" sz="4000" dirty="0" smtClean="0"/>
              <a:t>Projection</a:t>
            </a:r>
          </a:p>
          <a:p>
            <a:pPr lvl="1"/>
            <a:r>
              <a:rPr lang="en-US" sz="3600" dirty="0" smtClean="0"/>
              <a:t>Deduplication (sorting- vs hashing-based)</a:t>
            </a:r>
          </a:p>
          <a:p>
            <a:r>
              <a:rPr lang="en-US" sz="4000" dirty="0" smtClean="0"/>
              <a:t>Join</a:t>
            </a:r>
          </a:p>
          <a:p>
            <a:pPr lvl="1"/>
            <a:r>
              <a:rPr lang="en-US" sz="3600" dirty="0" smtClean="0"/>
              <a:t>NLJ, BNLJ, PNLJ</a:t>
            </a:r>
          </a:p>
          <a:p>
            <a:pPr lvl="1"/>
            <a:r>
              <a:rPr lang="en-US" sz="3600" dirty="0" smtClean="0"/>
              <a:t>INLJ, BINLJ</a:t>
            </a:r>
          </a:p>
          <a:p>
            <a:pPr lvl="1"/>
            <a:r>
              <a:rPr lang="en-US" sz="3600" dirty="0" smtClean="0"/>
              <a:t>SMJ</a:t>
            </a:r>
          </a:p>
          <a:p>
            <a:pPr lvl="1"/>
            <a:r>
              <a:rPr lang="en-US" sz="3600" dirty="0" smtClean="0"/>
              <a:t>HJ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Cross </a:t>
            </a:r>
            <a:r>
              <a:rPr lang="en-US" sz="4000" dirty="0" smtClean="0"/>
              <a:t>product (R </a:t>
            </a:r>
            <a:r>
              <a:rPr lang="en-US" sz="4000" dirty="0"/>
              <a:t>× </a:t>
            </a:r>
            <a:r>
              <a:rPr lang="en-US" sz="4000" dirty="0" smtClean="0"/>
              <a:t>S)</a:t>
            </a:r>
            <a:endParaRPr lang="en-US" sz="4000" dirty="0"/>
          </a:p>
          <a:p>
            <a:pPr lvl="1"/>
            <a:r>
              <a:rPr lang="en-US" sz="3600" dirty="0" smtClean="0"/>
              <a:t>Use BNLJ</a:t>
            </a:r>
            <a:endParaRPr lang="en-US" sz="4000" dirty="0"/>
          </a:p>
          <a:p>
            <a:r>
              <a:rPr lang="en-US" sz="4000" dirty="0" smtClean="0"/>
              <a:t>Intersection (R </a:t>
            </a:r>
            <a:r>
              <a:rPr lang="en-US" sz="4000" dirty="0"/>
              <a:t>∩ </a:t>
            </a:r>
            <a:r>
              <a:rPr lang="en-US" sz="4000" dirty="0" smtClean="0"/>
              <a:t>S)</a:t>
            </a:r>
            <a:endParaRPr lang="en-US" sz="4000" dirty="0"/>
          </a:p>
          <a:p>
            <a:pPr lvl="1"/>
            <a:r>
              <a:rPr lang="en-US" sz="3600" dirty="0" smtClean="0"/>
              <a:t>Logically</a:t>
            </a:r>
            <a:r>
              <a:rPr lang="en-US" sz="3600" dirty="0"/>
              <a:t>, an </a:t>
            </a:r>
            <a:r>
              <a:rPr lang="en-US" sz="3600" dirty="0" err="1"/>
              <a:t>equi</a:t>
            </a:r>
            <a:r>
              <a:rPr lang="en-US" sz="3600" dirty="0"/>
              <a:t>-join with </a:t>
            </a:r>
            <a:r>
              <a:rPr lang="en-US" sz="3600" dirty="0" smtClean="0"/>
              <a:t>join condition being a conjunction </a:t>
            </a:r>
            <a:r>
              <a:rPr lang="en-US" sz="3600" dirty="0"/>
              <a:t>of all </a:t>
            </a:r>
            <a:r>
              <a:rPr lang="en-US" sz="3600" dirty="0" smtClean="0"/>
              <a:t>attributes</a:t>
            </a:r>
          </a:p>
          <a:p>
            <a:pPr lvl="2"/>
            <a:r>
              <a:rPr lang="en-US" sz="3200" dirty="0"/>
              <a:t>S</a:t>
            </a:r>
            <a:r>
              <a:rPr lang="en-US" sz="3200" dirty="0" smtClean="0"/>
              <a:t>ame tradeoffs</a:t>
            </a:r>
            <a:endParaRPr lang="en-US" sz="3600" dirty="0"/>
          </a:p>
          <a:p>
            <a:r>
              <a:rPr lang="en-US" sz="4000" dirty="0" smtClean="0"/>
              <a:t>Union (R </a:t>
            </a:r>
            <a:r>
              <a:rPr lang="en-US" sz="4000" dirty="0"/>
              <a:t>∪ S</a:t>
            </a:r>
            <a:r>
              <a:rPr lang="en-US" sz="4000" dirty="0" smtClean="0"/>
              <a:t>) and difference (R </a:t>
            </a:r>
            <a:r>
              <a:rPr lang="en-US" sz="4000" dirty="0"/>
              <a:t>− </a:t>
            </a:r>
            <a:r>
              <a:rPr lang="en-US" sz="4000" dirty="0" smtClean="0"/>
              <a:t>S)</a:t>
            </a:r>
          </a:p>
          <a:p>
            <a:pPr lvl="1"/>
            <a:r>
              <a:rPr lang="en-US" sz="3600" dirty="0"/>
              <a:t>Similar to intersection, but need to </a:t>
            </a:r>
            <a:r>
              <a:rPr lang="en-US" sz="3600" dirty="0" err="1"/>
              <a:t>deduplicate</a:t>
            </a:r>
            <a:r>
              <a:rPr lang="en-US" sz="3600" dirty="0"/>
              <a:t> </a:t>
            </a:r>
            <a:r>
              <a:rPr lang="en-US" sz="3600" dirty="0" smtClean="0"/>
              <a:t>matching tuple pairs </a:t>
            </a:r>
            <a:r>
              <a:rPr lang="en-US" sz="3600" dirty="0"/>
              <a:t>and output only </a:t>
            </a:r>
            <a:r>
              <a:rPr lang="en-US" sz="3600" dirty="0" smtClean="0"/>
              <a:t>once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Set Operations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Sorting-based</a:t>
            </a:r>
          </a:p>
          <a:p>
            <a:pPr lvl="1"/>
            <a:r>
              <a:rPr lang="en-US" sz="3600" dirty="0" smtClean="0"/>
              <a:t>Use SMJ (with all attributes as join attributes)</a:t>
            </a:r>
          </a:p>
          <a:p>
            <a:pPr lvl="2"/>
            <a:r>
              <a:rPr lang="en-US" sz="3200" dirty="0" smtClean="0"/>
              <a:t>R </a:t>
            </a:r>
            <a:r>
              <a:rPr lang="en-US" sz="3200" dirty="0"/>
              <a:t>∪ </a:t>
            </a:r>
            <a:r>
              <a:rPr lang="en-US" sz="3200" dirty="0" smtClean="0"/>
              <a:t>S: </a:t>
            </a:r>
            <a:r>
              <a:rPr lang="en-US" sz="3200" dirty="0" err="1" smtClean="0"/>
              <a:t>deduplicate</a:t>
            </a:r>
            <a:r>
              <a:rPr lang="en-US" sz="3200" dirty="0" smtClean="0"/>
              <a:t> matching tuples during merge</a:t>
            </a:r>
          </a:p>
          <a:p>
            <a:pPr lvl="2"/>
            <a:r>
              <a:rPr lang="en-US" sz="3200" dirty="0" smtClean="0"/>
              <a:t>R </a:t>
            </a:r>
            <a:r>
              <a:rPr lang="en-US" sz="3200" dirty="0"/>
              <a:t>− </a:t>
            </a:r>
            <a:r>
              <a:rPr lang="en-US" sz="3200" dirty="0" smtClean="0"/>
              <a:t>S: exclude matching tuples during merge</a:t>
            </a:r>
          </a:p>
          <a:p>
            <a:r>
              <a:rPr lang="en-US" sz="4000" dirty="0" smtClean="0"/>
              <a:t>Hashing-based</a:t>
            </a:r>
          </a:p>
          <a:p>
            <a:pPr lvl="1"/>
            <a:r>
              <a:rPr lang="en-US" sz="3600" dirty="0"/>
              <a:t>Use </a:t>
            </a:r>
            <a:r>
              <a:rPr lang="en-US" sz="3600" dirty="0" smtClean="0"/>
              <a:t>HJ </a:t>
            </a:r>
            <a:r>
              <a:rPr lang="en-US" sz="3600" dirty="0"/>
              <a:t>(with all attributes as join attributes)</a:t>
            </a:r>
          </a:p>
          <a:p>
            <a:pPr lvl="1"/>
            <a:r>
              <a:rPr lang="en-US" sz="3600" dirty="0" smtClean="0"/>
              <a:t>Build hash table on S</a:t>
            </a:r>
            <a:r>
              <a:rPr lang="en-US" sz="3600" baseline="-25000" dirty="0" smtClean="0"/>
              <a:t>i</a:t>
            </a:r>
          </a:p>
          <a:p>
            <a:pPr lvl="2"/>
            <a:r>
              <a:rPr lang="en-US" sz="3200" dirty="0" smtClean="0"/>
              <a:t>R ∪ S</a:t>
            </a:r>
            <a:r>
              <a:rPr lang="en-US" sz="3200" dirty="0"/>
              <a:t>: probe </a:t>
            </a:r>
            <a:r>
              <a:rPr lang="en-US" sz="3200" dirty="0" smtClean="0"/>
              <a:t>hash table with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, if matching pair found, </a:t>
            </a:r>
            <a:r>
              <a:rPr lang="en-US" sz="3200" dirty="0"/>
              <a:t>discard </a:t>
            </a:r>
            <a:r>
              <a:rPr lang="en-US" sz="3200" dirty="0" smtClean="0"/>
              <a:t>tuple, else </a:t>
            </a:r>
            <a:r>
              <a:rPr lang="en-US" sz="3200" i="1" dirty="0" smtClean="0"/>
              <a:t>insert</a:t>
            </a:r>
            <a:r>
              <a:rPr lang="en-US" sz="3200" dirty="0" smtClean="0"/>
              <a:t>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/>
              <a:t>tuple into </a:t>
            </a:r>
            <a:r>
              <a:rPr lang="en-US" sz="3200" dirty="0" smtClean="0"/>
              <a:t>hash table</a:t>
            </a:r>
          </a:p>
          <a:p>
            <a:pPr lvl="3"/>
            <a:r>
              <a:rPr lang="en-US" sz="3000" dirty="0" smtClean="0"/>
              <a:t>Hash table holds the output</a:t>
            </a:r>
          </a:p>
          <a:p>
            <a:pPr lvl="2"/>
            <a:r>
              <a:rPr lang="en-US" sz="3200" dirty="0" smtClean="0"/>
              <a:t>R − S: </a:t>
            </a:r>
            <a:r>
              <a:rPr lang="en-US" sz="3200" dirty="0"/>
              <a:t>probe hash table with </a:t>
            </a:r>
            <a:r>
              <a:rPr lang="en-US" sz="3200" dirty="0" err="1"/>
              <a:t>R</a:t>
            </a:r>
            <a:r>
              <a:rPr lang="en-US" sz="3200" baseline="-25000" dirty="0" err="1"/>
              <a:t>i</a:t>
            </a:r>
            <a:r>
              <a:rPr lang="en-US" sz="3200" dirty="0"/>
              <a:t>, if matching pair found, discard tuple, </a:t>
            </a:r>
            <a:r>
              <a:rPr lang="en-US" sz="3200" dirty="0" smtClean="0"/>
              <a:t>else </a:t>
            </a:r>
            <a:r>
              <a:rPr lang="en-US" sz="3200" i="1" dirty="0" smtClean="0"/>
              <a:t>output </a:t>
            </a:r>
            <a:r>
              <a:rPr lang="en-US" sz="3200" dirty="0" smtClean="0"/>
              <a:t>the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 tuple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Implementing Union and Set Difference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𝛾</a:t>
            </a:r>
            <a:r>
              <a:rPr lang="en-US" sz="3600" baseline="-25000" dirty="0" err="1" smtClean="0"/>
              <a:t>X,Agg</a:t>
            </a:r>
            <a:r>
              <a:rPr lang="en-US" sz="3600" baseline="-25000" dirty="0" smtClean="0"/>
              <a:t>(Y)</a:t>
            </a:r>
            <a:r>
              <a:rPr lang="en-US" sz="4000" dirty="0" smtClean="0"/>
              <a:t>(R)</a:t>
            </a:r>
          </a:p>
          <a:p>
            <a:r>
              <a:rPr lang="en-US" sz="3600" dirty="0"/>
              <a:t>Easy case: X is </a:t>
            </a:r>
            <a:r>
              <a:rPr lang="en-US" sz="3600" dirty="0" smtClean="0"/>
              <a:t>empty</a:t>
            </a:r>
            <a:endParaRPr lang="en-US" sz="3600" dirty="0"/>
          </a:p>
          <a:p>
            <a:pPr lvl="1"/>
            <a:r>
              <a:rPr lang="en-US" sz="3200" dirty="0" smtClean="0"/>
              <a:t>Simply </a:t>
            </a:r>
            <a:r>
              <a:rPr lang="en-US" sz="3200" dirty="0"/>
              <a:t>aggregate values of </a:t>
            </a:r>
            <a:r>
              <a:rPr lang="en-US" sz="3200" dirty="0" smtClean="0"/>
              <a:t>Y</a:t>
            </a:r>
            <a:endParaRPr lang="en-US" sz="3200" dirty="0"/>
          </a:p>
          <a:p>
            <a:r>
              <a:rPr lang="en-US" sz="3600" dirty="0" smtClean="0"/>
              <a:t>Not-so-easy case</a:t>
            </a:r>
            <a:r>
              <a:rPr lang="en-US" sz="3600" dirty="0"/>
              <a:t>: X is not empty</a:t>
            </a:r>
          </a:p>
          <a:p>
            <a:pPr lvl="1"/>
            <a:r>
              <a:rPr lang="en-US" sz="3200" dirty="0" smtClean="0"/>
              <a:t>Need to “collect</a:t>
            </a:r>
            <a:r>
              <a:rPr lang="en-US" sz="3200" dirty="0"/>
              <a:t>” groups of tuples that match on X, </a:t>
            </a:r>
            <a:r>
              <a:rPr lang="en-US" sz="3200" dirty="0" smtClean="0"/>
              <a:t>then apply </a:t>
            </a:r>
            <a:r>
              <a:rPr lang="en-US" sz="3200" dirty="0" err="1"/>
              <a:t>Agg</a:t>
            </a:r>
            <a:r>
              <a:rPr lang="en-US" sz="3200" dirty="0"/>
              <a:t>(Y)</a:t>
            </a:r>
          </a:p>
          <a:p>
            <a:r>
              <a:rPr lang="en-US" sz="3600" dirty="0" smtClean="0"/>
              <a:t>Three algorithms, using</a:t>
            </a:r>
          </a:p>
          <a:p>
            <a:pPr lvl="1"/>
            <a:r>
              <a:rPr lang="en-US" sz="3200" dirty="0" smtClean="0"/>
              <a:t>Sorting</a:t>
            </a:r>
          </a:p>
          <a:p>
            <a:pPr lvl="1"/>
            <a:r>
              <a:rPr lang="en-US" sz="3200" dirty="0" smtClean="0"/>
              <a:t>Hashing</a:t>
            </a:r>
          </a:p>
          <a:p>
            <a:pPr lvl="1"/>
            <a:r>
              <a:rPr lang="en-US" sz="3200" dirty="0" smtClean="0"/>
              <a:t>Index</a:t>
            </a:r>
            <a:endParaRPr lang="en-US" sz="3200" dirty="0"/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Aggregates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Keep running partial aggregate information and update incrementally, one tuple at a time</a:t>
            </a:r>
          </a:p>
          <a:p>
            <a:pPr lvl="1"/>
            <a:r>
              <a:rPr lang="en-US" sz="3200" dirty="0" smtClean="0"/>
              <a:t>SUM and COUNT: partial sum or count</a:t>
            </a:r>
          </a:p>
          <a:p>
            <a:pPr lvl="1"/>
            <a:r>
              <a:rPr lang="en-US" sz="3200" dirty="0" smtClean="0"/>
              <a:t>MAX and MIN: maximum or minimum value observed so far</a:t>
            </a:r>
          </a:p>
          <a:p>
            <a:pPr lvl="1"/>
            <a:r>
              <a:rPr lang="en-US" sz="3200" dirty="0" smtClean="0"/>
              <a:t>AVG: partial sum AND count; at the end, calculate average as sum/count</a:t>
            </a:r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Evaluation of Aggregates: Easy Case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5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4000" dirty="0" smtClean="0"/>
              <a:t>Sort R on X</a:t>
            </a:r>
          </a:p>
          <a:p>
            <a:pPr marL="466725" indent="-466725">
              <a:buFont typeface="+mj-lt"/>
              <a:buAutoNum type="arabicPeriod"/>
            </a:pPr>
            <a:r>
              <a:rPr lang="en-US" sz="4000" dirty="0" smtClean="0"/>
              <a:t>Read R into memory in sorted order</a:t>
            </a:r>
          </a:p>
          <a:p>
            <a:pPr marL="466725" indent="-466725">
              <a:buFont typeface="+mj-lt"/>
              <a:buAutoNum type="arabicPeriod"/>
            </a:pPr>
            <a:r>
              <a:rPr lang="en-US" sz="4000" dirty="0" smtClean="0"/>
              <a:t>For every distinct value x</a:t>
            </a:r>
            <a:r>
              <a:rPr lang="en-US" sz="4000" baseline="-25000" dirty="0" smtClean="0"/>
              <a:t>i</a:t>
            </a:r>
            <a:r>
              <a:rPr lang="en-US" sz="4000" dirty="0" smtClean="0"/>
              <a:t> of X</a:t>
            </a:r>
          </a:p>
          <a:p>
            <a:pPr lvl="1"/>
            <a:r>
              <a:rPr lang="en-US" sz="3600" dirty="0" smtClean="0"/>
              <a:t>Compute the aggregate on the on the group of tuples with X=x</a:t>
            </a:r>
            <a:r>
              <a:rPr lang="en-US" sz="3600" baseline="-25000" dirty="0" smtClean="0"/>
              <a:t>i</a:t>
            </a:r>
          </a:p>
          <a:p>
            <a:pPr lvl="1"/>
            <a:r>
              <a:rPr lang="en-US" sz="3600" dirty="0" smtClean="0"/>
              <a:t>Output x</a:t>
            </a:r>
            <a:r>
              <a:rPr lang="en-US" sz="3600" baseline="-25000" dirty="0" smtClean="0"/>
              <a:t>i</a:t>
            </a:r>
            <a:r>
              <a:rPr lang="en-US" sz="3600" dirty="0" smtClean="0"/>
              <a:t> and the aggregate value</a:t>
            </a:r>
            <a:endParaRPr lang="en-US" dirty="0"/>
          </a:p>
          <a:p>
            <a:r>
              <a:rPr lang="en-US" sz="4000" dirty="0" smtClean="0"/>
              <a:t>Improvement: partial aggregation during the sort phase</a:t>
            </a:r>
          </a:p>
          <a:p>
            <a:pPr lvl="1"/>
            <a:r>
              <a:rPr lang="en-US" sz="3600" dirty="0" smtClean="0"/>
              <a:t>Cost = sort(R)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Sorting-based Evaluation of Aggregates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Execution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8129" y="4918912"/>
            <a:ext cx="4555742" cy="1094221"/>
          </a:xfrm>
          <a:prstGeom prst="roundRect">
            <a:avLst>
              <a:gd name="adj" fmla="val 11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8129" y="1832226"/>
            <a:ext cx="4555742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Parser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8600" y="5488890"/>
            <a:ext cx="4114800" cy="3792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Evaluators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8129" y="2924931"/>
            <a:ext cx="4555742" cy="1495235"/>
          </a:xfrm>
          <a:prstGeom prst="roundRect">
            <a:avLst>
              <a:gd name="adj" fmla="val 96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63615" y="4897146"/>
            <a:ext cx="3864769" cy="591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Plan Evaluator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43904" y="2900065"/>
            <a:ext cx="3304190" cy="543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Optimizer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471855"/>
            <a:ext cx="4114800" cy="3806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Generator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38600" y="3909088"/>
            <a:ext cx="4114800" cy="374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Cost Estimator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069681" y="1369997"/>
            <a:ext cx="2052638" cy="423524"/>
          </a:xfrm>
          <a:prstGeom prst="downArrow">
            <a:avLst>
              <a:gd name="adj1" fmla="val 687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12506" y="2473043"/>
            <a:ext cx="2566988" cy="423524"/>
          </a:xfrm>
          <a:prstGeom prst="downArrow">
            <a:avLst>
              <a:gd name="adj1" fmla="val 672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Parsed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686710" y="4446894"/>
            <a:ext cx="2692784" cy="423524"/>
          </a:xfrm>
          <a:prstGeom prst="downArrow">
            <a:avLst>
              <a:gd name="adj1" fmla="val 754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Evaluation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Build </a:t>
            </a:r>
            <a:r>
              <a:rPr lang="en-US" sz="4000" dirty="0" smtClean="0"/>
              <a:t>hash table </a:t>
            </a:r>
            <a:r>
              <a:rPr lang="en-US" sz="4000" dirty="0"/>
              <a:t>using </a:t>
            </a:r>
            <a:r>
              <a:rPr lang="en-US" sz="4000" dirty="0" smtClean="0"/>
              <a:t>X</a:t>
            </a:r>
          </a:p>
          <a:p>
            <a:pPr lvl="1"/>
            <a:r>
              <a:rPr lang="en-US" sz="3600" dirty="0"/>
              <a:t>E</a:t>
            </a:r>
            <a:r>
              <a:rPr lang="en-US" sz="3600" dirty="0" smtClean="0"/>
              <a:t>ach bucket contains the X values </a:t>
            </a:r>
            <a:r>
              <a:rPr lang="en-US" sz="3600" dirty="0"/>
              <a:t>and </a:t>
            </a:r>
            <a:r>
              <a:rPr lang="en-US" sz="3600" dirty="0" smtClean="0"/>
              <a:t>running partial aggregate information</a:t>
            </a:r>
            <a:endParaRPr lang="en-US" sz="3600" dirty="0"/>
          </a:p>
          <a:p>
            <a:r>
              <a:rPr lang="en-US" sz="4000" dirty="0"/>
              <a:t>For each tuple in each </a:t>
            </a:r>
            <a:r>
              <a:rPr lang="en-US" sz="4000" dirty="0" smtClean="0"/>
              <a:t>page r in R</a:t>
            </a:r>
            <a:endParaRPr lang="en-US" sz="4000" dirty="0"/>
          </a:p>
          <a:p>
            <a:pPr lvl="1"/>
            <a:r>
              <a:rPr lang="en-US" sz="3600" dirty="0" smtClean="0"/>
              <a:t>If r(X) </a:t>
            </a:r>
            <a:r>
              <a:rPr lang="en-US" sz="3600" dirty="0"/>
              <a:t>is present in </a:t>
            </a:r>
            <a:r>
              <a:rPr lang="en-US" sz="3600" dirty="0" smtClean="0"/>
              <a:t>hash table, </a:t>
            </a:r>
            <a:r>
              <a:rPr lang="en-US" sz="3600" dirty="0"/>
              <a:t>update running info</a:t>
            </a:r>
          </a:p>
          <a:p>
            <a:pPr lvl="1"/>
            <a:r>
              <a:rPr lang="en-US" sz="3600" dirty="0" smtClean="0"/>
              <a:t>Else</a:t>
            </a:r>
            <a:r>
              <a:rPr lang="en-US" sz="3600" dirty="0"/>
              <a:t>, insert new X value </a:t>
            </a:r>
            <a:r>
              <a:rPr lang="en-US" sz="3600" dirty="0" smtClean="0"/>
              <a:t>into hash table and </a:t>
            </a:r>
            <a:r>
              <a:rPr lang="en-US" sz="3600" dirty="0"/>
              <a:t>initialize running info</a:t>
            </a:r>
          </a:p>
          <a:p>
            <a:r>
              <a:rPr lang="en-US" sz="4000" dirty="0" smtClean="0"/>
              <a:t>Hash table </a:t>
            </a:r>
            <a:r>
              <a:rPr lang="en-US" sz="4000" dirty="0"/>
              <a:t>holds the final output in the </a:t>
            </a:r>
            <a:r>
              <a:rPr lang="en-US" sz="4000" dirty="0" smtClean="0"/>
              <a:t>end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Hashing-based Evaluation of Aggregates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Given </a:t>
            </a:r>
            <a:r>
              <a:rPr lang="en-US" sz="4000" dirty="0" err="1" smtClean="0"/>
              <a:t>B+tree</a:t>
            </a:r>
            <a:r>
              <a:rPr lang="en-US" sz="4000" dirty="0" smtClean="0"/>
              <a:t> </a:t>
            </a:r>
            <a:r>
              <a:rPr lang="en-US" sz="4000" dirty="0"/>
              <a:t>index </a:t>
            </a:r>
            <a:r>
              <a:rPr lang="en-US" sz="4000" dirty="0" smtClean="0"/>
              <a:t>such that X ∪ Y </a:t>
            </a:r>
            <a:r>
              <a:rPr lang="en-US" sz="4000" dirty="0"/>
              <a:t>is a subset of i</a:t>
            </a:r>
            <a:r>
              <a:rPr lang="en-US" sz="4000" dirty="0" smtClean="0"/>
              <a:t>ndex key</a:t>
            </a:r>
            <a:endParaRPr lang="en-US" sz="4000" dirty="0"/>
          </a:p>
          <a:p>
            <a:pPr lvl="1"/>
            <a:r>
              <a:rPr lang="en-US" sz="3600" dirty="0" smtClean="0"/>
              <a:t>Use </a:t>
            </a:r>
            <a:r>
              <a:rPr lang="en-US" sz="3600" dirty="0"/>
              <a:t>leaf level of index instead of R for </a:t>
            </a:r>
            <a:r>
              <a:rPr lang="en-US" sz="3600" dirty="0" smtClean="0"/>
              <a:t>sorting-/hash-based aggregate evaluation</a:t>
            </a:r>
            <a:endParaRPr lang="en-US" sz="4000" dirty="0"/>
          </a:p>
          <a:p>
            <a:r>
              <a:rPr lang="en-US" sz="4000" dirty="0"/>
              <a:t>Given </a:t>
            </a:r>
            <a:r>
              <a:rPr lang="en-US" sz="4000" dirty="0" err="1" smtClean="0"/>
              <a:t>B+tree</a:t>
            </a:r>
            <a:r>
              <a:rPr lang="en-US" sz="4000" dirty="0" smtClean="0"/>
              <a:t> </a:t>
            </a:r>
            <a:r>
              <a:rPr lang="en-US" sz="4000" dirty="0"/>
              <a:t>index </a:t>
            </a:r>
            <a:r>
              <a:rPr lang="en-US" sz="4000" dirty="0" smtClean="0"/>
              <a:t>such that </a:t>
            </a:r>
            <a:r>
              <a:rPr lang="en-US" sz="4000" dirty="0"/>
              <a:t>X is a prefix subset </a:t>
            </a:r>
            <a:r>
              <a:rPr lang="en-US" sz="4000" dirty="0" smtClean="0"/>
              <a:t>of index key</a:t>
            </a:r>
            <a:endParaRPr lang="en-US" sz="4000" dirty="0"/>
          </a:p>
          <a:p>
            <a:pPr lvl="1"/>
            <a:r>
              <a:rPr lang="en-US" sz="3600" dirty="0" smtClean="0"/>
              <a:t>Leaf </a:t>
            </a:r>
            <a:r>
              <a:rPr lang="en-US" sz="3600" dirty="0"/>
              <a:t>level already </a:t>
            </a:r>
            <a:r>
              <a:rPr lang="en-US" sz="3600" dirty="0" smtClean="0"/>
              <a:t>sorted</a:t>
            </a:r>
          </a:p>
          <a:p>
            <a:pPr lvl="2"/>
            <a:r>
              <a:rPr lang="en-US" sz="3200" dirty="0" smtClean="0"/>
              <a:t>Can </a:t>
            </a:r>
            <a:r>
              <a:rPr lang="en-US" sz="3200" dirty="0"/>
              <a:t>fetch data records in order</a:t>
            </a:r>
          </a:p>
          <a:p>
            <a:pPr lvl="1"/>
            <a:r>
              <a:rPr lang="en-US" sz="3600" dirty="0" smtClean="0"/>
              <a:t>If leaf pages contain the records, just </a:t>
            </a:r>
            <a:r>
              <a:rPr lang="en-US" sz="3600" dirty="0"/>
              <a:t>one scan of leaf </a:t>
            </a:r>
            <a:r>
              <a:rPr lang="en-US" sz="3600" dirty="0" smtClean="0"/>
              <a:t>level is enough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Index-based Evaluation of Aggregates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Selection</a:t>
            </a:r>
            <a:endParaRPr lang="en-US" sz="4000" dirty="0"/>
          </a:p>
          <a:p>
            <a:pPr lvl="1"/>
            <a:r>
              <a:rPr lang="en-US" sz="3600" dirty="0"/>
              <a:t>Access paths (s</a:t>
            </a:r>
            <a:r>
              <a:rPr lang="en-US" sz="3200" dirty="0"/>
              <a:t>can, utilize matching index)</a:t>
            </a:r>
          </a:p>
          <a:p>
            <a:pPr lvl="1"/>
            <a:r>
              <a:rPr lang="en-US" sz="3600" dirty="0"/>
              <a:t>Decide among access paths (u</a:t>
            </a:r>
            <a:r>
              <a:rPr lang="en-US" sz="3200" dirty="0"/>
              <a:t>se selectivity)</a:t>
            </a:r>
          </a:p>
          <a:p>
            <a:r>
              <a:rPr lang="en-US" sz="4000" dirty="0"/>
              <a:t>Projection</a:t>
            </a:r>
          </a:p>
          <a:p>
            <a:pPr lvl="1"/>
            <a:r>
              <a:rPr lang="en-US" sz="3600" dirty="0"/>
              <a:t>Deduplication (</a:t>
            </a:r>
            <a:r>
              <a:rPr lang="en-US" sz="3600" dirty="0">
                <a:solidFill>
                  <a:srgbClr val="FF0000"/>
                </a:solidFill>
              </a:rPr>
              <a:t>sorti</a:t>
            </a:r>
            <a:r>
              <a:rPr lang="en-US" sz="3600" dirty="0"/>
              <a:t>ng- vs </a:t>
            </a:r>
            <a:r>
              <a:rPr lang="en-US" sz="3600" dirty="0">
                <a:solidFill>
                  <a:schemeClr val="accent5"/>
                </a:solidFill>
              </a:rPr>
              <a:t>hash</a:t>
            </a:r>
            <a:r>
              <a:rPr lang="en-US" sz="3600" dirty="0"/>
              <a:t>ing-based)</a:t>
            </a:r>
          </a:p>
          <a:p>
            <a:r>
              <a:rPr lang="en-US" sz="4000" dirty="0"/>
              <a:t>Join</a:t>
            </a:r>
          </a:p>
          <a:p>
            <a:pPr lvl="1"/>
            <a:r>
              <a:rPr lang="en-US" sz="3600" dirty="0"/>
              <a:t>NLJ, BNLJ, </a:t>
            </a:r>
            <a:r>
              <a:rPr lang="en-US" sz="3600" dirty="0" smtClean="0"/>
              <a:t>PNLJ, </a:t>
            </a:r>
            <a:r>
              <a:rPr lang="en-US" sz="3600" dirty="0" smtClean="0">
                <a:solidFill>
                  <a:srgbClr val="00B050"/>
                </a:solidFill>
              </a:rPr>
              <a:t>I</a:t>
            </a:r>
            <a:r>
              <a:rPr lang="en-US" sz="3600" dirty="0" smtClean="0"/>
              <a:t>NLJ</a:t>
            </a:r>
            <a:r>
              <a:rPr lang="en-US" sz="3600" dirty="0"/>
              <a:t>, </a:t>
            </a:r>
            <a:r>
              <a:rPr lang="en-US" sz="3600" dirty="0" smtClean="0"/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I</a:t>
            </a:r>
            <a:r>
              <a:rPr lang="en-US" sz="3600" dirty="0" smtClean="0"/>
              <a:t>NLJ, </a:t>
            </a:r>
            <a:r>
              <a:rPr lang="en-US" sz="3600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MJ, </a:t>
            </a:r>
            <a:r>
              <a:rPr lang="en-US" sz="3600" dirty="0" smtClean="0">
                <a:solidFill>
                  <a:schemeClr val="accent5"/>
                </a:solidFill>
              </a:rPr>
              <a:t>H</a:t>
            </a:r>
            <a:r>
              <a:rPr lang="en-US" sz="3600" dirty="0" smtClean="0"/>
              <a:t>J</a:t>
            </a:r>
          </a:p>
          <a:p>
            <a:r>
              <a:rPr lang="en-US" sz="4000" dirty="0" smtClean="0"/>
              <a:t>Union and set difference</a:t>
            </a:r>
          </a:p>
          <a:p>
            <a:pPr lvl="1"/>
            <a:r>
              <a:rPr lang="en-US" sz="3600" dirty="0" smtClean="0">
                <a:solidFill>
                  <a:srgbClr val="FF0000"/>
                </a:solidFill>
              </a:rPr>
              <a:t>Sort</a:t>
            </a:r>
            <a:r>
              <a:rPr lang="en-US" sz="3600" dirty="0" smtClean="0"/>
              <a:t>ing- and </a:t>
            </a:r>
            <a:r>
              <a:rPr lang="en-US" sz="3600" dirty="0" smtClean="0">
                <a:solidFill>
                  <a:schemeClr val="accent5"/>
                </a:solidFill>
              </a:rPr>
              <a:t>hash</a:t>
            </a:r>
            <a:r>
              <a:rPr lang="en-US" sz="3600" dirty="0" smtClean="0"/>
              <a:t>ing-based</a:t>
            </a:r>
          </a:p>
          <a:p>
            <a:r>
              <a:rPr lang="en-US" sz="4000" dirty="0" smtClean="0"/>
              <a:t>Aggregates</a:t>
            </a:r>
          </a:p>
          <a:p>
            <a:pPr lvl="1"/>
            <a:r>
              <a:rPr lang="en-US" sz="3600" dirty="0" smtClean="0">
                <a:solidFill>
                  <a:srgbClr val="FF0000"/>
                </a:solidFill>
              </a:rPr>
              <a:t>Sort</a:t>
            </a:r>
            <a:r>
              <a:rPr lang="en-US" sz="3600" dirty="0" smtClean="0"/>
              <a:t>ing-</a:t>
            </a:r>
            <a:r>
              <a:rPr lang="en-US" sz="3600" dirty="0"/>
              <a:t>, </a:t>
            </a:r>
            <a:r>
              <a:rPr lang="en-US" sz="3600" dirty="0" smtClean="0">
                <a:solidFill>
                  <a:schemeClr val="accent5"/>
                </a:solidFill>
              </a:rPr>
              <a:t>hash</a:t>
            </a:r>
            <a:r>
              <a:rPr lang="en-US" sz="3600" dirty="0" smtClean="0"/>
              <a:t>ing- </a:t>
            </a:r>
            <a:r>
              <a:rPr lang="en-US" sz="3600" dirty="0"/>
              <a:t>and </a:t>
            </a:r>
            <a:r>
              <a:rPr lang="en-US" sz="3600" dirty="0" smtClean="0">
                <a:solidFill>
                  <a:srgbClr val="00B050"/>
                </a:solidFill>
              </a:rPr>
              <a:t>index</a:t>
            </a:r>
            <a:r>
              <a:rPr lang="en-US" sz="3600" dirty="0" smtClean="0"/>
              <a:t>-based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340313"/>
            <a:ext cx="10892618" cy="1622458"/>
          </a:xfrm>
        </p:spPr>
        <p:txBody>
          <a:bodyPr>
            <a:noAutofit/>
          </a:bodyPr>
          <a:lstStyle/>
          <a:p>
            <a:r>
              <a:rPr lang="en-US" sz="8000" smtClean="0"/>
              <a:t>Query Optimization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5402" y="1417551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6191" y="2340313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407304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629572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9388" y="2694396"/>
            <a:ext cx="37353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DISTINCT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FROM   Purchase P,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Person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Q</a:t>
            </a: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WHERE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P.buyer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Q.name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Q.city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=‘Madison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eaLnBrk="0" hangingPunct="0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ORDER BY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161276" y="3044331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144820" y="3044331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46805" y="1655634"/>
            <a:ext cx="3129437" cy="4273041"/>
            <a:chOff x="4230586" y="1661871"/>
            <a:chExt cx="3129437" cy="4273041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35720" y="4440359"/>
              <a:ext cx="1324303" cy="5665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14205" y="2942557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02752" y="3375677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3" idx="0"/>
            </p:cNvCxnSpPr>
            <p:nvPr/>
          </p:nvCxnSpPr>
          <p:spPr>
            <a:xfrm flipH="1">
              <a:off x="6697871" y="5006893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30586" y="4590924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114417" y="5518943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02752" y="3868792"/>
              <a:ext cx="595182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65963" y="3868792"/>
              <a:ext cx="672861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134800" y="1661871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14205" y="2073716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731160" y="1677782"/>
            <a:ext cx="3021452" cy="4458878"/>
            <a:chOff x="8731160" y="1677782"/>
            <a:chExt cx="3021452" cy="445887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9311375" y="3633824"/>
              <a:ext cx="1861022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Nested Loop Join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824117" y="4785908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29687" y="4785907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Index Scan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4511" y="2792258"/>
              <a:ext cx="2314750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824117" y="5720691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0432232" y="5705394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8731160" y="1677782"/>
              <a:ext cx="3021452" cy="69797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30577" y="5369638"/>
            <a:ext cx="2521362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Assume that Person has a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hash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index on city</a:t>
            </a:r>
          </a:p>
        </p:txBody>
      </p:sp>
    </p:spTree>
    <p:extLst>
      <p:ext uri="{BB962C8B-B14F-4D97-AF65-F5344CB8AC3E}">
        <p14:creationId xmlns:p14="http://schemas.microsoft.com/office/powerpoint/2010/main" val="7691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A </a:t>
            </a:r>
            <a:r>
              <a:rPr lang="en-US" sz="4000" dirty="0" smtClean="0"/>
              <a:t>predicate can </a:t>
            </a:r>
            <a:r>
              <a:rPr lang="en-US" sz="4000" dirty="0"/>
              <a:t>match more than one </a:t>
            </a:r>
            <a:r>
              <a:rPr lang="en-US" sz="4000" dirty="0" smtClean="0"/>
              <a:t>index/access path</a:t>
            </a:r>
            <a:endParaRPr lang="en-US" sz="4000" dirty="0"/>
          </a:p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Relation R(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b</a:t>
            </a:r>
            <a:r>
              <a:rPr lang="en-US" sz="3600" dirty="0" smtClean="0"/>
              <a:t>, </a:t>
            </a:r>
            <a:r>
              <a:rPr lang="en-US" sz="3600" i="1" dirty="0"/>
              <a:t>c</a:t>
            </a:r>
            <a:r>
              <a:rPr lang="en-US" sz="3600" dirty="0" smtClean="0"/>
              <a:t>)</a:t>
            </a:r>
            <a:endParaRPr lang="en-US" sz="3600" dirty="0"/>
          </a:p>
          <a:p>
            <a:pPr lvl="1"/>
            <a:r>
              <a:rPr lang="en-US" sz="3600" dirty="0" smtClean="0"/>
              <a:t>Hash </a:t>
            </a:r>
            <a:r>
              <a:rPr lang="en-US" sz="3600" dirty="0"/>
              <a:t>index on </a:t>
            </a:r>
            <a:r>
              <a:rPr lang="en-US" sz="3600" i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 err="1" smtClean="0"/>
              <a:t>B+tree</a:t>
            </a:r>
            <a:r>
              <a:rPr lang="en-US" sz="3600" dirty="0" smtClean="0"/>
              <a:t> </a:t>
            </a:r>
            <a:r>
              <a:rPr lang="en-US" sz="3600" dirty="0"/>
              <a:t>index on </a:t>
            </a:r>
            <a:r>
              <a:rPr lang="en-US" sz="3600" dirty="0" smtClean="0"/>
              <a:t>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c</a:t>
            </a:r>
            <a:r>
              <a:rPr lang="en-US" sz="3600" dirty="0" smtClean="0"/>
              <a:t>) </a:t>
            </a:r>
            <a:endParaRPr lang="en-US" sz="3600" dirty="0"/>
          </a:p>
          <a:p>
            <a:pPr lvl="1"/>
            <a:r>
              <a:rPr lang="en-US" sz="3600" dirty="0" smtClean="0"/>
              <a:t>Selection condition: </a:t>
            </a:r>
            <a:r>
              <a:rPr lang="en-US" sz="3600" i="1" dirty="0"/>
              <a:t>a</a:t>
            </a:r>
            <a:r>
              <a:rPr lang="en-US" sz="3600" dirty="0"/>
              <a:t>=7 </a:t>
            </a:r>
            <a:r>
              <a:rPr lang="en-US" sz="3600" b="1" dirty="0" smtClean="0"/>
              <a:t>∧ </a:t>
            </a:r>
            <a:r>
              <a:rPr lang="en-US" sz="3600" i="1" dirty="0" smtClean="0"/>
              <a:t>b</a:t>
            </a:r>
            <a:r>
              <a:rPr lang="en-US" sz="3600" dirty="0" smtClean="0"/>
              <a:t>=5</a:t>
            </a:r>
            <a:endParaRPr lang="en-US" sz="3600" dirty="0"/>
          </a:p>
          <a:p>
            <a:r>
              <a:rPr lang="en-US" sz="4000" dirty="0" smtClean="0"/>
              <a:t>Which </a:t>
            </a:r>
            <a:r>
              <a:rPr lang="en-US" sz="4000" dirty="0"/>
              <a:t>index should we use?</a:t>
            </a:r>
          </a:p>
          <a:p>
            <a:pPr lvl="1"/>
            <a:r>
              <a:rPr lang="en-US" sz="3600" dirty="0" smtClean="0"/>
              <a:t>Decide based on </a:t>
            </a:r>
            <a:r>
              <a:rPr lang="en-US" sz="3600" i="1" dirty="0" smtClean="0"/>
              <a:t>selectivity </a:t>
            </a:r>
            <a:r>
              <a:rPr lang="en-US" sz="3600" dirty="0" smtClean="0"/>
              <a:t>of the access paths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Fraction </a:t>
            </a:r>
            <a:r>
              <a:rPr lang="en-US" sz="4000" dirty="0"/>
              <a:t>of </a:t>
            </a:r>
            <a:r>
              <a:rPr lang="en-US" sz="4000" dirty="0" smtClean="0"/>
              <a:t>pages (data and index pages) that </a:t>
            </a:r>
            <a:r>
              <a:rPr lang="en-US" sz="4000" dirty="0"/>
              <a:t>need to be </a:t>
            </a:r>
            <a:r>
              <a:rPr lang="en-US" sz="4000" dirty="0" smtClean="0"/>
              <a:t>retrieved if we use this access </a:t>
            </a:r>
            <a:r>
              <a:rPr lang="en-US" sz="4000" dirty="0" smtClean="0"/>
              <a:t>path to </a:t>
            </a:r>
            <a:r>
              <a:rPr lang="en-US" sz="4000" dirty="0" smtClean="0"/>
              <a:t>retrieve all the desired tuples</a:t>
            </a:r>
            <a:endParaRPr lang="en-US" sz="4000" dirty="0"/>
          </a:p>
          <a:p>
            <a:r>
              <a:rPr lang="en-US" sz="4000" dirty="0" smtClean="0"/>
              <a:t>Want </a:t>
            </a:r>
            <a:r>
              <a:rPr lang="en-US" sz="4000" dirty="0"/>
              <a:t>to choose the most selective </a:t>
            </a:r>
            <a:r>
              <a:rPr lang="en-US" sz="4000" dirty="0" smtClean="0"/>
              <a:t>path</a:t>
            </a:r>
            <a:endParaRPr lang="en-US" sz="4000" dirty="0"/>
          </a:p>
          <a:p>
            <a:r>
              <a:rPr lang="en-US" sz="4000" dirty="0"/>
              <a:t>Estimating the selectivity of an access path is a hard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Selectivity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4000" dirty="0" smtClean="0"/>
                  <a:t>Selection predicate</a:t>
                </a:r>
                <a:r>
                  <a:rPr lang="en-US" sz="4000" dirty="0"/>
                  <a:t>: </a:t>
                </a:r>
                <a:r>
                  <a:rPr lang="en-US" sz="4000" i="1" dirty="0"/>
                  <a:t>a</a:t>
                </a:r>
                <a:r>
                  <a:rPr lang="en-US" sz="4000" dirty="0"/>
                  <a:t>=3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=4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c</a:t>
                </a:r>
                <a:r>
                  <a:rPr lang="en-US" sz="4000" dirty="0" smtClean="0"/>
                  <a:t>=5</a:t>
                </a:r>
                <a:endParaRPr lang="en-US" sz="4000" dirty="0"/>
              </a:p>
              <a:p>
                <a:r>
                  <a:rPr lang="en-US" sz="4000" dirty="0" smtClean="0"/>
                  <a:t>Hash </a:t>
                </a:r>
                <a:r>
                  <a:rPr lang="en-US" sz="4000" dirty="0"/>
                  <a:t>index on (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,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, </a:t>
                </a:r>
                <a:r>
                  <a:rPr lang="en-US" sz="4000" i="1" dirty="0" smtClean="0"/>
                  <a:t>c</a:t>
                </a:r>
                <a:r>
                  <a:rPr lang="en-US" sz="4000" dirty="0"/>
                  <a:t>)</a:t>
                </a:r>
              </a:p>
              <a:p>
                <a:pPr lvl="1"/>
                <a:r>
                  <a:rPr lang="en-US" sz="3600" dirty="0" smtClean="0"/>
                  <a:t>Selectivity </a:t>
                </a:r>
                <a:r>
                  <a:rPr lang="en-US" sz="3600" dirty="0"/>
                  <a:t>is approximated </a:t>
                </a:r>
                <a:r>
                  <a:rPr lang="en-US" sz="3600" dirty="0" smtClean="0"/>
                  <a:t>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/>
                          <m:t>#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pages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smtClean="0"/>
                          <m:t>#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keys</m:t>
                        </m:r>
                      </m:den>
                    </m:f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#keys is known from the index</a:t>
                </a:r>
              </a:p>
              <a:p>
                <a:r>
                  <a:rPr lang="en-US" sz="4000" dirty="0" smtClean="0"/>
                  <a:t>Hash indexes </a:t>
                </a:r>
                <a:r>
                  <a:rPr lang="en-US" sz="4000" dirty="0"/>
                  <a:t>on </a:t>
                </a:r>
                <a:r>
                  <a:rPr lang="en-US" sz="4000" i="1" dirty="0" smtClean="0"/>
                  <a:t>b</a:t>
                </a:r>
                <a:endParaRPr lang="en-US" sz="4000" i="1" dirty="0"/>
              </a:p>
              <a:p>
                <a:pPr lvl="1"/>
                <a:r>
                  <a:rPr lang="en-US" sz="3600" dirty="0" smtClean="0"/>
                  <a:t>Multiply </a:t>
                </a:r>
                <a:r>
                  <a:rPr lang="en-US" sz="3600" dirty="0"/>
                  <a:t>the </a:t>
                </a:r>
                <a:r>
                  <a:rPr lang="en-US" sz="3600" i="1" dirty="0"/>
                  <a:t>reduction factors </a:t>
                </a:r>
                <a:r>
                  <a:rPr lang="en-US" sz="3600" dirty="0"/>
                  <a:t>for each primary </a:t>
                </a:r>
                <a:r>
                  <a:rPr lang="en-US" sz="3600" dirty="0" smtClean="0"/>
                  <a:t>conjunct</a:t>
                </a:r>
              </a:p>
              <a:p>
                <a:pPr lvl="1"/>
                <a:r>
                  <a:rPr lang="en-US" sz="3600" dirty="0" smtClean="0"/>
                  <a:t>Reduction </a:t>
                </a:r>
                <a:r>
                  <a:rPr lang="en-US" sz="3600" dirty="0"/>
                  <a:t>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/>
                          <m:t>#</m:t>
                        </m:r>
                        <m:r>
                          <m:rPr>
                            <m:nor/>
                          </m:rPr>
                          <a:rPr lang="en-US" sz="3600"/>
                          <m:t>pages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/>
                          <m:t>#</m:t>
                        </m:r>
                        <m:r>
                          <m:rPr>
                            <m:nor/>
                          </m:rPr>
                          <a:rPr lang="en-US" sz="3600"/>
                          <m:t>keys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pPr lvl="2"/>
                <a:r>
                  <a:rPr lang="en-US" sz="3200" dirty="0"/>
                  <a:t>i.e. </a:t>
                </a:r>
                <a:r>
                  <a:rPr lang="en-US" sz="3200" dirty="0" smtClean="0"/>
                  <a:t>fraction </a:t>
                </a:r>
                <a:r>
                  <a:rPr lang="en-US" sz="3200" dirty="0"/>
                  <a:t>of </a:t>
                </a:r>
                <a:r>
                  <a:rPr lang="en-US" sz="3200" dirty="0" smtClean="0"/>
                  <a:t>pages in table that contain tuples which satisfy the conjunct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If </a:t>
                </a:r>
                <a:r>
                  <a:rPr lang="en-US" sz="3600" dirty="0"/>
                  <a:t>#keys is unknown, use </a:t>
                </a:r>
                <a:r>
                  <a:rPr lang="en-US" sz="3600" dirty="0" smtClean="0"/>
                  <a:t>0.1 </a:t>
                </a:r>
                <a:r>
                  <a:rPr lang="en-US" sz="3600" dirty="0"/>
                  <a:t>as default value</a:t>
                </a:r>
              </a:p>
              <a:p>
                <a:pPr lvl="1"/>
                <a:r>
                  <a:rPr lang="en-US" sz="3600" dirty="0" smtClean="0"/>
                  <a:t>Assumes </a:t>
                </a:r>
                <a:r>
                  <a:rPr lang="en-US" sz="3600" dirty="0"/>
                  <a:t>independence of the </a:t>
                </a:r>
                <a:r>
                  <a:rPr lang="en-US" sz="3600" dirty="0" smtClean="0"/>
                  <a:t>attributes (not always realistic, why</a:t>
                </a:r>
                <a:r>
                  <a:rPr lang="en-US" sz="3600" dirty="0" smtClean="0"/>
                  <a:t>?)</a:t>
                </a:r>
              </a:p>
              <a:p>
                <a:pPr lvl="1"/>
                <a:r>
                  <a:rPr lang="en-US" sz="3600" dirty="0" smtClean="0"/>
                  <a:t>Example: reduction factor of the hash index on </a:t>
                </a:r>
                <a:r>
                  <a:rPr lang="en-US" sz="3600" i="1" dirty="0" smtClean="0"/>
                  <a:t>b</a:t>
                </a:r>
                <a:r>
                  <a:rPr lang="en-US" sz="3600" dirty="0" smtClean="0"/>
                  <a:t> is 1%. What is the selectivity of using this index to evaluate the above selection?</a:t>
                </a:r>
              </a:p>
              <a:p>
                <a:pPr lvl="2"/>
                <a:r>
                  <a:rPr lang="en-US" sz="3200" dirty="0" smtClean="0"/>
                  <a:t>A: 0.01*0.1*0.1 = 10</a:t>
                </a:r>
                <a:r>
                  <a:rPr lang="en-US" sz="3200" baseline="30000" dirty="0" smtClean="0"/>
                  <a:t>-4</a:t>
                </a:r>
                <a:endParaRPr lang="en-US" sz="32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970" t="-3558" r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Estimating Selectivity: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Selection predicate</a:t>
                </a:r>
                <a:r>
                  <a:rPr lang="en-US" sz="4000" dirty="0"/>
                  <a:t>: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&gt;10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&lt;60</a:t>
                </a:r>
                <a:endParaRPr lang="en-US" sz="4000" dirty="0"/>
              </a:p>
              <a:p>
                <a:r>
                  <a:rPr lang="en-US" sz="4000" dirty="0" err="1" smtClean="0"/>
                  <a:t>B+tree</a:t>
                </a:r>
                <a:r>
                  <a:rPr lang="en-US" sz="4000" dirty="0" smtClean="0"/>
                  <a:t> index on </a:t>
                </a:r>
                <a:r>
                  <a:rPr lang="en-US" sz="4000" i="1" dirty="0" smtClean="0"/>
                  <a:t>a</a:t>
                </a:r>
              </a:p>
              <a:p>
                <a:pPr lvl="1"/>
                <a:r>
                  <a:rPr lang="en-US" sz="3600" dirty="0" smtClean="0"/>
                  <a:t>For range conditions, assume the </a:t>
                </a:r>
                <a:r>
                  <a:rPr lang="en-US" sz="3600" dirty="0"/>
                  <a:t>values are uniformly </a:t>
                </a:r>
                <a:r>
                  <a:rPr lang="en-US" sz="3600" dirty="0" smtClean="0"/>
                  <a:t>distributed</a:t>
                </a:r>
              </a:p>
              <a:p>
                <a:pPr lvl="2"/>
                <a:r>
                  <a:rPr lang="en-US" sz="3200" dirty="0" smtClean="0"/>
                  <a:t>Rather strong assumption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Selectivity </a:t>
                </a:r>
                <a:r>
                  <a:rPr lang="en-US" sz="3200" dirty="0" smtClean="0"/>
                  <a:t>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smtClean="0"/>
                          <m:t>interval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length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b="0" i="0" smtClean="0"/>
                          <m:t>High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 − 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Low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lvl="2"/>
                <a:r>
                  <a:rPr lang="en-US" sz="2800" dirty="0" smtClean="0"/>
                  <a:t>High and Low are the largest and smallest keys respectively</a:t>
                </a:r>
              </a:p>
              <a:p>
                <a:pPr lvl="2"/>
                <a:r>
                  <a:rPr lang="en-US" sz="2800" dirty="0" smtClean="0"/>
                  <a:t>e.g. interval length=50, High=100, Low=0; selectivity=50%</a:t>
                </a:r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Estimating Selectivity: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79986</TotalTime>
  <Words>3275</Words>
  <Application>Microsoft Macintosh PowerPoint</Application>
  <PresentationFormat>Widescreen</PresentationFormat>
  <Paragraphs>678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Cambria Math</vt:lpstr>
      <vt:lpstr>Consolas</vt:lpstr>
      <vt:lpstr>Courier New</vt:lpstr>
      <vt:lpstr>Linux Libertine</vt:lpstr>
      <vt:lpstr>Arial</vt:lpstr>
      <vt:lpstr>4by3DefaultTheme</vt:lpstr>
      <vt:lpstr>Database Management Systems (CS 564)</vt:lpstr>
      <vt:lpstr>Relational Operators: Building Blocks of  Relational Query Answering</vt:lpstr>
      <vt:lpstr>Recap</vt:lpstr>
      <vt:lpstr>Query Execution</vt:lpstr>
      <vt:lpstr>Example</vt:lpstr>
      <vt:lpstr>Matching Index (Cont.)</vt:lpstr>
      <vt:lpstr>Selectivity</vt:lpstr>
      <vt:lpstr>Estimating Selectivity: Example</vt:lpstr>
      <vt:lpstr>Estimating Selectivity: Example (Cont.)</vt:lpstr>
      <vt:lpstr>Projection</vt:lpstr>
      <vt:lpstr>Sorting-based Deduplication</vt:lpstr>
      <vt:lpstr>Sorting-based Deduplication: Example</vt:lpstr>
      <vt:lpstr>Hashing-based Deduplication</vt:lpstr>
      <vt:lpstr>Hashing-based Deduplication (Cont.)</vt:lpstr>
      <vt:lpstr>Partitioning Phase</vt:lpstr>
      <vt:lpstr>Deduplication Phase</vt:lpstr>
      <vt:lpstr>Sort- vs. Hashing-based Deduplication</vt:lpstr>
      <vt:lpstr>Using Indexes for Projection</vt:lpstr>
      <vt:lpstr>Recap</vt:lpstr>
      <vt:lpstr>Join Operation</vt:lpstr>
      <vt:lpstr>Nested Loop Join</vt:lpstr>
      <vt:lpstr>Nested Loop Join: Example</vt:lpstr>
      <vt:lpstr>Page Nested Loop Join (PNLJ)</vt:lpstr>
      <vt:lpstr>Block Nested Loop Join (BNLJ)</vt:lpstr>
      <vt:lpstr>Index Nested Loop Join (INLJ)</vt:lpstr>
      <vt:lpstr>Block Index Nested Loop Join (BINLJ)</vt:lpstr>
      <vt:lpstr>Sort-merge Join (SMJ)</vt:lpstr>
      <vt:lpstr>SMJ (Cont.)</vt:lpstr>
      <vt:lpstr>Hash Join (HJ)</vt:lpstr>
      <vt:lpstr>HJ (Cont.)</vt:lpstr>
      <vt:lpstr>Comparison of Hash Algorithms</vt:lpstr>
      <vt:lpstr>General Join Conditions</vt:lpstr>
      <vt:lpstr>System Support</vt:lpstr>
      <vt:lpstr>Recap</vt:lpstr>
      <vt:lpstr>Set Operations</vt:lpstr>
      <vt:lpstr>Implementing Union and Set Difference</vt:lpstr>
      <vt:lpstr>Aggregates</vt:lpstr>
      <vt:lpstr>Evaluation of Aggregates: Easy Case</vt:lpstr>
      <vt:lpstr>Sorting-based Evaluation of Aggregates</vt:lpstr>
      <vt:lpstr>Hashing-based Evaluation of Aggregates</vt:lpstr>
      <vt:lpstr>Index-based Evaluation of Aggregates</vt:lpstr>
      <vt:lpstr>Recap</vt:lpstr>
      <vt:lpstr>Query Optimization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1744</cp:revision>
  <dcterms:created xsi:type="dcterms:W3CDTF">2017-08-17T19:27:17Z</dcterms:created>
  <dcterms:modified xsi:type="dcterms:W3CDTF">2017-11-15T20:05:34Z</dcterms:modified>
</cp:coreProperties>
</file>