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80"/>
  </p:notesMasterIdLst>
  <p:sldIdLst>
    <p:sldId id="256" r:id="rId2"/>
    <p:sldId id="269" r:id="rId3"/>
    <p:sldId id="413" r:id="rId4"/>
    <p:sldId id="417" r:id="rId5"/>
    <p:sldId id="412" r:id="rId6"/>
    <p:sldId id="274" r:id="rId7"/>
    <p:sldId id="257" r:id="rId8"/>
    <p:sldId id="339" r:id="rId9"/>
    <p:sldId id="340" r:id="rId10"/>
    <p:sldId id="276" r:id="rId11"/>
    <p:sldId id="414" r:id="rId12"/>
    <p:sldId id="341" r:id="rId13"/>
    <p:sldId id="343" r:id="rId14"/>
    <p:sldId id="344" r:id="rId15"/>
    <p:sldId id="345" r:id="rId16"/>
    <p:sldId id="342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418" r:id="rId28"/>
    <p:sldId id="357" r:id="rId29"/>
    <p:sldId id="358" r:id="rId30"/>
    <p:sldId id="359" r:id="rId31"/>
    <p:sldId id="382" r:id="rId32"/>
    <p:sldId id="360" r:id="rId33"/>
    <p:sldId id="361" r:id="rId34"/>
    <p:sldId id="362" r:id="rId35"/>
    <p:sldId id="365" r:id="rId36"/>
    <p:sldId id="419" r:id="rId37"/>
    <p:sldId id="416" r:id="rId38"/>
    <p:sldId id="363" r:id="rId39"/>
    <p:sldId id="367" r:id="rId40"/>
    <p:sldId id="364" r:id="rId41"/>
    <p:sldId id="369" r:id="rId42"/>
    <p:sldId id="370" r:id="rId43"/>
    <p:sldId id="371" r:id="rId44"/>
    <p:sldId id="372" r:id="rId45"/>
    <p:sldId id="373" r:id="rId46"/>
    <p:sldId id="374" r:id="rId47"/>
    <p:sldId id="415" r:id="rId48"/>
    <p:sldId id="379" r:id="rId49"/>
    <p:sldId id="377" r:id="rId50"/>
    <p:sldId id="378" r:id="rId51"/>
    <p:sldId id="380" r:id="rId52"/>
    <p:sldId id="381" r:id="rId53"/>
    <p:sldId id="383" r:id="rId54"/>
    <p:sldId id="368" r:id="rId55"/>
    <p:sldId id="384" r:id="rId56"/>
    <p:sldId id="385" r:id="rId57"/>
    <p:sldId id="386" r:id="rId58"/>
    <p:sldId id="389" r:id="rId59"/>
    <p:sldId id="390" r:id="rId60"/>
    <p:sldId id="391" r:id="rId61"/>
    <p:sldId id="392" r:id="rId62"/>
    <p:sldId id="393" r:id="rId63"/>
    <p:sldId id="394" r:id="rId64"/>
    <p:sldId id="399" r:id="rId65"/>
    <p:sldId id="401" r:id="rId66"/>
    <p:sldId id="400" r:id="rId67"/>
    <p:sldId id="402" r:id="rId68"/>
    <p:sldId id="403" r:id="rId69"/>
    <p:sldId id="404" r:id="rId70"/>
    <p:sldId id="405" r:id="rId71"/>
    <p:sldId id="406" r:id="rId72"/>
    <p:sldId id="407" r:id="rId73"/>
    <p:sldId id="408" r:id="rId74"/>
    <p:sldId id="410" r:id="rId75"/>
    <p:sldId id="411" r:id="rId76"/>
    <p:sldId id="396" r:id="rId77"/>
    <p:sldId id="409" r:id="rId78"/>
    <p:sldId id="272" r:id="rId7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cture 8" id="{B03D0D13-5FFE-A84D-9439-5934219D1B86}">
          <p14:sldIdLst>
            <p14:sldId id="256"/>
          </p14:sldIdLst>
        </p14:section>
        <p14:section name="Lecture 8 &gt; Relational Algebra" id="{142615CA-BD94-7447-BECB-5A43967E34AA}">
          <p14:sldIdLst>
            <p14:sldId id="269"/>
            <p14:sldId id="413"/>
            <p14:sldId id="417"/>
            <p14:sldId id="412"/>
            <p14:sldId id="274"/>
            <p14:sldId id="257"/>
            <p14:sldId id="339"/>
            <p14:sldId id="340"/>
            <p14:sldId id="276"/>
            <p14:sldId id="414"/>
            <p14:sldId id="341"/>
            <p14:sldId id="343"/>
            <p14:sldId id="344"/>
            <p14:sldId id="345"/>
            <p14:sldId id="342"/>
          </p14:sldIdLst>
        </p14:section>
        <p14:section name="Lecture 8 &gt; Basic RA Ops" id="{C8FE2E06-3DE5-4146-B9C2-CEA7AE07F412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418"/>
            <p14:sldId id="357"/>
            <p14:sldId id="358"/>
            <p14:sldId id="359"/>
            <p14:sldId id="382"/>
          </p14:sldIdLst>
        </p14:section>
        <p14:section name="Lecture 8 &gt; Derived RA Ops" id="{392274FC-CB48-E546-8271-47443FB12243}">
          <p14:sldIdLst>
            <p14:sldId id="360"/>
            <p14:sldId id="361"/>
            <p14:sldId id="362"/>
            <p14:sldId id="365"/>
            <p14:sldId id="419"/>
            <p14:sldId id="416"/>
            <p14:sldId id="363"/>
            <p14:sldId id="367"/>
            <p14:sldId id="364"/>
            <p14:sldId id="369"/>
            <p14:sldId id="370"/>
            <p14:sldId id="371"/>
            <p14:sldId id="372"/>
            <p14:sldId id="373"/>
            <p14:sldId id="374"/>
            <p14:sldId id="415"/>
            <p14:sldId id="379"/>
            <p14:sldId id="377"/>
            <p14:sldId id="378"/>
            <p14:sldId id="380"/>
            <p14:sldId id="381"/>
            <p14:sldId id="383"/>
            <p14:sldId id="368"/>
          </p14:sldIdLst>
        </p14:section>
        <p14:section name="Lecture 8 &gt; Extended RA" id="{EA3C0188-96AC-224A-A6CD-ACDB7611124A}">
          <p14:sldIdLst>
            <p14:sldId id="384"/>
            <p14:sldId id="385"/>
            <p14:sldId id="386"/>
            <p14:sldId id="389"/>
            <p14:sldId id="390"/>
            <p14:sldId id="391"/>
          </p14:sldIdLst>
        </p14:section>
        <p14:section name="Lecture 8 &gt; RA Queries" id="{6BF82F30-CFFB-D045-8891-ED60F2E1B652}">
          <p14:sldIdLst>
            <p14:sldId id="392"/>
            <p14:sldId id="393"/>
            <p14:sldId id="394"/>
            <p14:sldId id="399"/>
            <p14:sldId id="401"/>
            <p14:sldId id="400"/>
            <p14:sldId id="402"/>
            <p14:sldId id="403"/>
            <p14:sldId id="404"/>
            <p14:sldId id="405"/>
            <p14:sldId id="406"/>
          </p14:sldIdLst>
        </p14:section>
        <p14:section name="Lecture 8 &gt; Other Formal RA Langs" id="{73A72141-DC70-D348-A51C-6D78EA213D4E}">
          <p14:sldIdLst>
            <p14:sldId id="407"/>
            <p14:sldId id="408"/>
            <p14:sldId id="410"/>
            <p14:sldId id="411"/>
            <p14:sldId id="396"/>
            <p14:sldId id="409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el Ardalan" initials="A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FF1D"/>
    <a:srgbClr val="F3CFF4"/>
    <a:srgbClr val="D9BAD8"/>
    <a:srgbClr val="D90000"/>
    <a:srgbClr val="AAB9FF"/>
    <a:srgbClr val="B3A0C5"/>
    <a:srgbClr val="FA6EFF"/>
    <a:srgbClr val="A59790"/>
    <a:srgbClr val="E5D2C7"/>
    <a:srgbClr val="FAE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803"/>
    <p:restoredTop sz="86401"/>
  </p:normalViewPr>
  <p:slideViewPr>
    <p:cSldViewPr snapToGrid="0" snapToObjects="1">
      <p:cViewPr varScale="1">
        <p:scale>
          <a:sx n="122" d="100"/>
          <a:sy n="122" d="100"/>
        </p:scale>
        <p:origin x="896" y="208"/>
      </p:cViewPr>
      <p:guideLst/>
    </p:cSldViewPr>
  </p:slideViewPr>
  <p:outlineViewPr>
    <p:cViewPr>
      <p:scale>
        <a:sx n="33" d="100"/>
        <a:sy n="33" d="100"/>
      </p:scale>
      <p:origin x="0" y="-25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notesMaster" Target="notesMasters/notesMaster1.xml"/><Relationship Id="rId81" Type="http://schemas.openxmlformats.org/officeDocument/2006/relationships/commentAuthors" Target="commentAuthors.xml"/><Relationship Id="rId82" Type="http://schemas.openxmlformats.org/officeDocument/2006/relationships/presProps" Target="presProps.xml"/><Relationship Id="rId83" Type="http://schemas.openxmlformats.org/officeDocument/2006/relationships/viewProps" Target="viewProps.xml"/><Relationship Id="rId84" Type="http://schemas.openxmlformats.org/officeDocument/2006/relationships/theme" Target="theme/theme1.xml"/><Relationship Id="rId85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88CE0-5C07-A148-A19B-7D9A2B09F0BD}" type="datetimeFigureOut">
              <a:rPr lang="en-US" smtClean="0"/>
              <a:t>9/29/17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BE594-6C56-6447-AF71-F0E1032D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2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72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96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74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65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666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832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342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126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275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42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35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900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257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202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215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853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145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634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09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283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295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13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510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449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322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758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975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296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797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800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566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380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41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7547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249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2603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954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0842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1672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099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6184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780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1081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28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1111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472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6144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639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4500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4957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4965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8897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8238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2637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3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550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2160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4503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5540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4740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297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939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091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4028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66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95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7794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5562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97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2827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84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02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63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5E15-0E5F-BE41-8FE8-991AB5EDF6ED}" type="datetime1">
              <a:rPr lang="en-US" smtClean="0"/>
              <a:t>9/29/17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2B32-B441-224A-9E1E-E4AE7A4B7707}" type="datetime1">
              <a:rPr lang="en-US" smtClean="0"/>
              <a:t>9/29/17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9D1A3-AEA7-974A-BF93-443F941EAA55}" type="datetime1">
              <a:rPr lang="en-US" smtClean="0"/>
              <a:t>9/29/17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21DC-0885-1D4E-AFF9-606D9C7382F9}" type="datetime1">
              <a:rPr lang="en-US" smtClean="0"/>
              <a:t>9/29/17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28650" y="1513840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9FC4-F9B4-044E-A719-D8CBABB6191D}" type="datetime1">
              <a:rPr lang="en-US" smtClean="0"/>
              <a:t>9/29/17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46E3F-5155-F647-9A84-9C9FE91520EF}" type="datetime1">
              <a:rPr lang="en-US" smtClean="0"/>
              <a:t>9/29/17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0F79-C570-6741-BEBC-5ED2133D5FC8}" type="datetime1">
              <a:rPr lang="en-US" smtClean="0"/>
              <a:t>9/29/17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AF8F5-25F8-CA4C-8243-C6FF8D56500C}" type="datetime1">
              <a:rPr lang="en-US" smtClean="0"/>
              <a:t>9/29/17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6B67-1C69-FE4D-A3B2-0216E09FBF77}" type="datetime1">
              <a:rPr lang="en-US" smtClean="0"/>
              <a:t>9/29/17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91AC-CB99-0A47-A3A3-3DF8608593C2}" type="datetime1">
              <a:rPr lang="en-US" smtClean="0"/>
              <a:t>9/29/17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3615-15E4-A841-9AE6-1203BB06290E}" type="datetime1">
              <a:rPr lang="en-US" smtClean="0"/>
              <a:t>9/29/17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FFD5">
            <a:alpha val="2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8A9230D8-16C1-BF43-B0EE-1A85400C842B}" type="datetime1">
              <a:rPr lang="en-US" smtClean="0"/>
              <a:t>9/29/17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6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5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5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4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5" Type="http://schemas.openxmlformats.org/officeDocument/2006/relationships/image" Target="../media/image10.jpg"/><Relationship Id="rId6" Type="http://schemas.openxmlformats.org/officeDocument/2006/relationships/image" Target="../media/image11.jpg"/><Relationship Id="rId7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38154"/>
            <a:ext cx="7772400" cy="1386523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Linux Libertine" charset="0"/>
                <a:ea typeface="Linux Libertine" charset="0"/>
                <a:cs typeface="Linux Libertine" charset="0"/>
              </a:rPr>
              <a:t>Database Management Systems (CS 564)</a:t>
            </a:r>
            <a:endParaRPr lang="en-US" sz="4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98188"/>
            <a:ext cx="6858000" cy="112635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Linux Libertine" charset="0"/>
                <a:ea typeface="Linux Libertine" charset="0"/>
                <a:cs typeface="Linux Libertine" charset="0"/>
              </a:rPr>
              <a:t>Fall 2017</a:t>
            </a:r>
          </a:p>
          <a:p>
            <a:r>
              <a:rPr lang="en-US" dirty="0" smtClean="0"/>
              <a:t>Lecture </a:t>
            </a:r>
            <a:r>
              <a:rPr lang="en-US" dirty="0"/>
              <a:t>8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pic>
        <p:nvPicPr>
          <p:cNvPr id="6" name="Picture 11" descr="whiteword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81250" y1="3965" x2="81250" y2="3965"/>
                        <a14:foregroundMark x1="97222" y1="7048" x2="97222" y2="7048"/>
                        <a14:foregroundMark x1="8333" y1="95595" x2="8333" y2="95595"/>
                        <a14:foregroundMark x1="65278" y1="98678" x2="65278" y2="98678"/>
                        <a14:foregroundMark x1="694" y1="55947" x2="694" y2="55947"/>
                        <a14:backgroundMark x1="29861" y1="881" x2="29861" y2="8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535" y="4198052"/>
            <a:ext cx="956930" cy="1508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02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95632" y="1646237"/>
            <a:ext cx="655273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Student.Name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Student, Department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Major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DID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AND 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Age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22;</a:t>
            </a:r>
            <a:endParaRPr lang="en-US" sz="2400" dirty="0"/>
          </a:p>
        </p:txBody>
      </p:sp>
      <p:sp>
        <p:nvSpPr>
          <p:cNvPr id="7" name="Down Arrow 6"/>
          <p:cNvSpPr/>
          <p:nvPr/>
        </p:nvSpPr>
        <p:spPr>
          <a:xfrm>
            <a:off x="4188715" y="3388777"/>
            <a:ext cx="766568" cy="40051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899378" y="4020832"/>
            <a:ext cx="1324303" cy="29309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    </a:t>
            </a:r>
            <a:r>
              <a:rPr lang="en-US" sz="2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𝜋</a:t>
            </a:r>
            <a:r>
              <a:rPr lang="en-US" sz="1600" baseline="-250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Student.Name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899378" y="4555787"/>
            <a:ext cx="1324303" cy="30407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</a:t>
            </a:r>
            <a:r>
              <a:rPr lang="en-US" sz="2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𝜎</a:t>
            </a:r>
            <a:r>
              <a:rPr lang="en-US" sz="16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Age &gt; 22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2" name="Straight Connector 11"/>
          <p:cNvCxnSpPr>
            <a:stCxn id="8" idx="4"/>
            <a:endCxn id="10" idx="0"/>
          </p:cNvCxnSpPr>
          <p:nvPr/>
        </p:nvCxnSpPr>
        <p:spPr>
          <a:xfrm>
            <a:off x="4561530" y="4313931"/>
            <a:ext cx="0" cy="2418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899378" y="5149820"/>
            <a:ext cx="1324303" cy="4240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   </a:t>
            </a:r>
            <a:r>
              <a:rPr lang="en-US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⨝</a:t>
            </a:r>
            <a:r>
              <a:rPr lang="en-US" sz="16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Major = DID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20" name="Straight Connector 19"/>
          <p:cNvCxnSpPr>
            <a:stCxn id="10" idx="4"/>
            <a:endCxn id="19" idx="0"/>
          </p:cNvCxnSpPr>
          <p:nvPr/>
        </p:nvCxnSpPr>
        <p:spPr>
          <a:xfrm>
            <a:off x="4561530" y="4859865"/>
            <a:ext cx="0" cy="2899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3540556" y="5770792"/>
            <a:ext cx="358764" cy="4159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325465" y="5770792"/>
            <a:ext cx="380391" cy="4159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Department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25" name="Straight Connector 24"/>
          <p:cNvCxnSpPr>
            <a:endCxn id="23" idx="7"/>
          </p:cNvCxnSpPr>
          <p:nvPr/>
        </p:nvCxnSpPr>
        <p:spPr>
          <a:xfrm flipH="1">
            <a:off x="3846780" y="5542828"/>
            <a:ext cx="506712" cy="2888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24" idx="1"/>
          </p:cNvCxnSpPr>
          <p:nvPr/>
        </p:nvCxnSpPr>
        <p:spPr>
          <a:xfrm>
            <a:off x="4769510" y="5542828"/>
            <a:ext cx="611662" cy="2888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55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/>
      <p:bldP spid="19" grpId="0"/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95632" y="1646237"/>
            <a:ext cx="655273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Student.Name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Student, Department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Major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DID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AND 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Age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22;</a:t>
            </a:r>
            <a:endParaRPr lang="en-US" sz="2400" dirty="0"/>
          </a:p>
        </p:txBody>
      </p:sp>
      <p:sp>
        <p:nvSpPr>
          <p:cNvPr id="7" name="Down Arrow 6"/>
          <p:cNvSpPr/>
          <p:nvPr/>
        </p:nvSpPr>
        <p:spPr>
          <a:xfrm>
            <a:off x="4188715" y="3388777"/>
            <a:ext cx="766568" cy="40051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899378" y="4020832"/>
            <a:ext cx="1324303" cy="29309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    </a:t>
            </a:r>
            <a:r>
              <a:rPr lang="en-US" sz="2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𝜋</a:t>
            </a:r>
            <a:r>
              <a:rPr lang="en-US" sz="1600" baseline="-250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Student.Name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028950" y="5321652"/>
            <a:ext cx="1324303" cy="30407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</a:t>
            </a:r>
            <a:r>
              <a:rPr lang="en-US" sz="2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𝜎</a:t>
            </a:r>
            <a:r>
              <a:rPr lang="en-US" sz="16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Age &gt; 22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3710152" y="5655568"/>
            <a:ext cx="0" cy="1939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899378" y="4694807"/>
            <a:ext cx="1324303" cy="4240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   </a:t>
            </a:r>
            <a:r>
              <a:rPr lang="en-US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⨝</a:t>
            </a:r>
            <a:r>
              <a:rPr lang="en-US" sz="16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Major = DID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20" name="Straight Connector 19"/>
          <p:cNvCxnSpPr>
            <a:endCxn id="19" idx="0"/>
          </p:cNvCxnSpPr>
          <p:nvPr/>
        </p:nvCxnSpPr>
        <p:spPr>
          <a:xfrm>
            <a:off x="4561490" y="4383560"/>
            <a:ext cx="40" cy="3112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3540556" y="5770792"/>
            <a:ext cx="358764" cy="4159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325465" y="5315779"/>
            <a:ext cx="380391" cy="4159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Department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3827732" y="5082176"/>
            <a:ext cx="506712" cy="2888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24" idx="1"/>
          </p:cNvCxnSpPr>
          <p:nvPr/>
        </p:nvCxnSpPr>
        <p:spPr>
          <a:xfrm>
            <a:off x="4769510" y="5087815"/>
            <a:ext cx="611662" cy="2888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894" y="4298252"/>
            <a:ext cx="411297" cy="30847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168" y="4498640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00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Formal </a:t>
            </a:r>
            <a:br>
              <a:rPr lang="en-US" dirty="0" smtClean="0"/>
            </a:br>
            <a:r>
              <a:rPr lang="en-US" dirty="0" smtClean="0"/>
              <a:t>Relational Query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dirty="0" smtClean="0"/>
              <a:t>Help fetching </a:t>
            </a:r>
            <a:r>
              <a:rPr lang="en-US" sz="3600" i="1" dirty="0" smtClean="0"/>
              <a:t>exactly the data we want</a:t>
            </a:r>
          </a:p>
          <a:p>
            <a:pPr lvl="1"/>
            <a:r>
              <a:rPr lang="en-US" sz="2900" dirty="0" smtClean="0"/>
              <a:t>Easy to specify matching conditions</a:t>
            </a:r>
          </a:p>
          <a:p>
            <a:pPr lvl="1"/>
            <a:r>
              <a:rPr lang="en-US" sz="2900" dirty="0" smtClean="0"/>
              <a:t>Easy to compose and construct complex queries</a:t>
            </a:r>
          </a:p>
          <a:p>
            <a:r>
              <a:rPr lang="en-US" sz="3600" dirty="0" smtClean="0"/>
              <a:t>Declarative, i.e. specify </a:t>
            </a:r>
            <a:r>
              <a:rPr lang="en-US" sz="3600" i="1" dirty="0" smtClean="0"/>
              <a:t>what</a:t>
            </a:r>
            <a:r>
              <a:rPr lang="en-US" sz="3600" dirty="0" smtClean="0"/>
              <a:t> you want, not how to obtain it</a:t>
            </a:r>
          </a:p>
          <a:p>
            <a:r>
              <a:rPr lang="en-US" sz="3600" dirty="0" smtClean="0"/>
              <a:t>Rich formal frameworks to enable composition/inference of operations on data</a:t>
            </a:r>
          </a:p>
          <a:p>
            <a:r>
              <a:rPr lang="en-US" sz="3600" dirty="0" smtClean="0"/>
              <a:t>Two main formal relational query language</a:t>
            </a:r>
          </a:p>
          <a:p>
            <a:pPr lvl="1"/>
            <a:r>
              <a:rPr lang="en-US" sz="2900" dirty="0" smtClean="0"/>
              <a:t>Relational algebra</a:t>
            </a:r>
          </a:p>
          <a:p>
            <a:pPr lvl="1"/>
            <a:r>
              <a:rPr lang="en-US" sz="2900" dirty="0" smtClean="0"/>
              <a:t>Relational calculus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90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Relational Algebra (RA)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600" dirty="0" smtClean="0"/>
              <a:t>Most widely used formalization for manipulating structured data</a:t>
            </a:r>
          </a:p>
          <a:p>
            <a:r>
              <a:rPr lang="en-US" sz="3600" dirty="0" smtClean="0"/>
              <a:t>Main components of an (abstract) algebra</a:t>
            </a:r>
          </a:p>
          <a:p>
            <a:pPr lvl="1"/>
            <a:r>
              <a:rPr lang="en-US" sz="3200" dirty="0" smtClean="0"/>
              <a:t>Operands</a:t>
            </a:r>
          </a:p>
          <a:p>
            <a:pPr lvl="2"/>
            <a:r>
              <a:rPr lang="en-US" sz="2800" dirty="0" smtClean="0"/>
              <a:t>e.g. integers</a:t>
            </a:r>
          </a:p>
          <a:p>
            <a:pPr lvl="1"/>
            <a:r>
              <a:rPr lang="en-US" sz="3200" dirty="0" smtClean="0"/>
              <a:t>Operations</a:t>
            </a:r>
          </a:p>
          <a:p>
            <a:pPr lvl="2"/>
            <a:r>
              <a:rPr lang="en-US" sz="2800" dirty="0" smtClean="0"/>
              <a:t>e.g. addition and multiplication</a:t>
            </a:r>
          </a:p>
          <a:p>
            <a:pPr lvl="1"/>
            <a:r>
              <a:rPr lang="en-US" sz="3200" dirty="0"/>
              <a:t>Properties of operations</a:t>
            </a:r>
          </a:p>
          <a:p>
            <a:pPr lvl="2"/>
            <a:r>
              <a:rPr lang="en-US" sz="2800" dirty="0"/>
              <a:t>e.g. associativity and commutativity</a:t>
            </a:r>
          </a:p>
          <a:p>
            <a:pPr lvl="1"/>
            <a:r>
              <a:rPr lang="en-US" sz="3200" dirty="0" smtClean="0"/>
              <a:t>Special elements</a:t>
            </a:r>
          </a:p>
          <a:p>
            <a:pPr lvl="2"/>
            <a:r>
              <a:rPr lang="en-US" sz="2800" dirty="0" smtClean="0"/>
              <a:t>e.g. identity elements for addition (0) and multiplication (1)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22325" y="3174798"/>
            <a:ext cx="2093025" cy="1323439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1600" dirty="0" smtClean="0">
                <a:latin typeface="Linux Libertine" charset="0"/>
                <a:ea typeface="Linux Libertine" charset="0"/>
                <a:cs typeface="Linux Libertine" charset="0"/>
              </a:rPr>
              <a:t>Go </a:t>
            </a:r>
            <a:r>
              <a:rPr lang="en-US" sz="1600" smtClean="0">
                <a:latin typeface="Linux Libertine" charset="0"/>
                <a:ea typeface="Linux Libertine" charset="0"/>
                <a:cs typeface="Linux Libertine" charset="0"/>
              </a:rPr>
              <a:t>read about groups, rings and fields, among most beautiful mathematical constructs!</a:t>
            </a:r>
            <a:endParaRPr lang="en-US" sz="16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3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RA Operands: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Input and output of RA operations are relations (instances)</a:t>
            </a:r>
          </a:p>
          <a:p>
            <a:pPr lvl="1"/>
            <a:r>
              <a:rPr lang="en-US" sz="3200" dirty="0" smtClean="0"/>
              <a:t>i.e. sets of tuples</a:t>
            </a:r>
          </a:p>
          <a:p>
            <a:r>
              <a:rPr lang="en-US" sz="3600" dirty="0" smtClean="0"/>
              <a:t>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149602"/>
              </p:ext>
            </p:extLst>
          </p:nvPr>
        </p:nvGraphicFramePr>
        <p:xfrm>
          <a:off x="3660580" y="5542979"/>
          <a:ext cx="2296026" cy="63398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21225"/>
                <a:gridCol w="496936"/>
                <a:gridCol w="463053"/>
                <a:gridCol w="406583"/>
                <a:gridCol w="508229"/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SecID</a:t>
                      </a:r>
                      <a:endParaRPr lang="en-US" sz="8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8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Semester</a:t>
                      </a:r>
                      <a:endParaRPr lang="en-US" sz="8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Year</a:t>
                      </a:r>
                      <a:endParaRPr lang="en-US" sz="8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Instructor</a:t>
                      </a:r>
                      <a:endParaRPr lang="en-US" sz="8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30451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Patel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20006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2001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Codd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40026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2016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Dijkstra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571418" y="5290254"/>
            <a:ext cx="7184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Section1</a:t>
            </a:r>
            <a:endParaRPr lang="en-US" sz="105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824132"/>
              </p:ext>
            </p:extLst>
          </p:nvPr>
        </p:nvGraphicFramePr>
        <p:xfrm>
          <a:off x="6142246" y="5538037"/>
          <a:ext cx="2272268" cy="63398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14825"/>
                <a:gridCol w="494948"/>
                <a:gridCol w="456020"/>
                <a:gridCol w="400406"/>
                <a:gridCol w="506069"/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SecID</a:t>
                      </a:r>
                      <a:endParaRPr lang="en-US" sz="8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8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Semester</a:t>
                      </a:r>
                      <a:endParaRPr lang="en-US" sz="8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Year</a:t>
                      </a:r>
                      <a:endParaRPr lang="en-US" sz="8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Instructor</a:t>
                      </a:r>
                      <a:endParaRPr lang="en-US" sz="8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30098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Euclid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40026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2016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Dijkstra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1005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2004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Gauss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6045768" y="5293514"/>
            <a:ext cx="7184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Section2</a:t>
            </a:r>
            <a:endParaRPr lang="en-US" sz="1050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208384"/>
              </p:ext>
            </p:extLst>
          </p:nvPr>
        </p:nvGraphicFramePr>
        <p:xfrm>
          <a:off x="4727457" y="3627122"/>
          <a:ext cx="2243928" cy="95097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21792"/>
                <a:gridCol w="481985"/>
                <a:gridCol w="470228"/>
                <a:gridCol w="358549"/>
                <a:gridCol w="511374"/>
              </a:tblGrid>
              <a:tr h="89463">
                <a:tc>
                  <a:txBody>
                    <a:bodyPr/>
                    <a:lstStyle/>
                    <a:p>
                      <a:r>
                        <a:rPr lang="en-US" sz="8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SecID</a:t>
                      </a:r>
                      <a:endParaRPr lang="en-US" sz="8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8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Semester</a:t>
                      </a:r>
                      <a:endParaRPr lang="en-US" sz="8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Year</a:t>
                      </a:r>
                      <a:endParaRPr lang="en-US" sz="8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Instructor</a:t>
                      </a:r>
                      <a:endParaRPr lang="en-US" sz="8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46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30098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Euclid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946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40026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2016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Dijkstra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946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1005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2004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Gauss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946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30451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Patel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946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20006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2001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Codd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Oval 12"/>
          <p:cNvSpPr/>
          <p:nvPr/>
        </p:nvSpPr>
        <p:spPr>
          <a:xfrm>
            <a:off x="5204637" y="4794459"/>
            <a:ext cx="1324303" cy="4240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∪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5866789" y="4627031"/>
            <a:ext cx="1" cy="2592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5357347" y="5202208"/>
            <a:ext cx="321934" cy="1066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0" idx="0"/>
          </p:cNvCxnSpPr>
          <p:nvPr/>
        </p:nvCxnSpPr>
        <p:spPr>
          <a:xfrm>
            <a:off x="6045768" y="5202208"/>
            <a:ext cx="359233" cy="913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5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Relational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 collection of actions to manipulate relations</a:t>
            </a:r>
          </a:p>
          <a:p>
            <a:pPr lvl="1"/>
            <a:r>
              <a:rPr lang="en-US" sz="3200" dirty="0" smtClean="0"/>
              <a:t>e.g. </a:t>
            </a:r>
            <a:r>
              <a:rPr lang="en-US" sz="3200" dirty="0" smtClean="0">
                <a:latin typeface="+mj-lt"/>
              </a:rPr>
              <a:t>∪</a:t>
            </a:r>
            <a:r>
              <a:rPr lang="en-US" sz="3200" dirty="0" smtClean="0"/>
              <a:t> in the previous example</a:t>
            </a:r>
          </a:p>
          <a:p>
            <a:r>
              <a:rPr lang="en-US" sz="3600" dirty="0" smtClean="0"/>
              <a:t>A query is a composition of relations using relational operations</a:t>
            </a:r>
          </a:p>
          <a:p>
            <a:r>
              <a:rPr lang="en-US" sz="3600" dirty="0" smtClean="0"/>
              <a:t>Two main categories</a:t>
            </a:r>
          </a:p>
          <a:p>
            <a:pPr lvl="1"/>
            <a:r>
              <a:rPr lang="en-US" sz="3200" dirty="0" smtClean="0"/>
              <a:t>Basic operations</a:t>
            </a:r>
          </a:p>
          <a:p>
            <a:pPr lvl="1"/>
            <a:r>
              <a:rPr lang="en-US" sz="3200" dirty="0" smtClean="0"/>
              <a:t>Derived and auxiliary operations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1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Schema vs. Instance,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700" dirty="0"/>
              <a:t>A query </a:t>
            </a:r>
            <a:r>
              <a:rPr lang="en-US" sz="3700" dirty="0" smtClean="0"/>
              <a:t>(in relational algebra or calculus) </a:t>
            </a:r>
            <a:r>
              <a:rPr lang="en-US" sz="3700" dirty="0"/>
              <a:t>is applied to a database instance</a:t>
            </a:r>
          </a:p>
          <a:p>
            <a:pPr lvl="1"/>
            <a:r>
              <a:rPr lang="en-US" sz="3200" dirty="0" smtClean="0"/>
              <a:t>The </a:t>
            </a:r>
            <a:r>
              <a:rPr lang="en-US" sz="3200" dirty="0"/>
              <a:t>result (output) is also a database instance</a:t>
            </a:r>
          </a:p>
          <a:p>
            <a:r>
              <a:rPr lang="en-US" sz="3700" dirty="0" smtClean="0"/>
              <a:t>Schema </a:t>
            </a:r>
            <a:r>
              <a:rPr lang="en-US" sz="3700" dirty="0"/>
              <a:t>of the input is fixed for a query</a:t>
            </a:r>
          </a:p>
          <a:p>
            <a:pPr lvl="1"/>
            <a:r>
              <a:rPr lang="en-US" sz="3200" dirty="0" smtClean="0"/>
              <a:t>Schema </a:t>
            </a:r>
            <a:r>
              <a:rPr lang="en-US" sz="3200" dirty="0"/>
              <a:t>of the output is determined </a:t>
            </a:r>
            <a:r>
              <a:rPr lang="en-US" sz="3200" dirty="0" smtClean="0"/>
              <a:t>by the </a:t>
            </a:r>
            <a:r>
              <a:rPr lang="en-US" sz="3200" dirty="0"/>
              <a:t>query specifics</a:t>
            </a:r>
          </a:p>
          <a:p>
            <a:r>
              <a:rPr lang="en-US" sz="3700" dirty="0" smtClean="0"/>
              <a:t>Same </a:t>
            </a:r>
            <a:r>
              <a:rPr lang="en-US" sz="3700" dirty="0"/>
              <a:t>query can be applied to </a:t>
            </a:r>
            <a:r>
              <a:rPr lang="en-US" sz="3700" i="1" dirty="0"/>
              <a:t>different</a:t>
            </a:r>
            <a:r>
              <a:rPr lang="en-US" sz="3700" dirty="0"/>
              <a:t> instances that have the </a:t>
            </a:r>
            <a:r>
              <a:rPr lang="en-US" sz="3700" i="1" dirty="0"/>
              <a:t>same</a:t>
            </a:r>
            <a:r>
              <a:rPr lang="en-US" sz="3700" dirty="0"/>
              <a:t> schema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5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Basic Relational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Selection (𝜎)</a:t>
            </a:r>
          </a:p>
          <a:p>
            <a:r>
              <a:rPr lang="en-US" sz="3600" dirty="0" smtClean="0"/>
              <a:t>Projection (𝜋)</a:t>
            </a:r>
          </a:p>
          <a:p>
            <a:r>
              <a:rPr lang="en-US" sz="3600" dirty="0" smtClean="0"/>
              <a:t>Cartesian product (×)</a:t>
            </a:r>
            <a:endParaRPr lang="en-US" dirty="0" smtClean="0"/>
          </a:p>
          <a:p>
            <a:r>
              <a:rPr lang="en-US" sz="3600" dirty="0" smtClean="0"/>
              <a:t>Set operations</a:t>
            </a:r>
          </a:p>
          <a:p>
            <a:pPr lvl="1"/>
            <a:r>
              <a:rPr lang="en-US" sz="3200" dirty="0" smtClean="0"/>
              <a:t>Union (∪)</a:t>
            </a:r>
          </a:p>
          <a:p>
            <a:pPr lvl="1"/>
            <a:r>
              <a:rPr lang="en-US" sz="3200" dirty="0" smtClean="0"/>
              <a:t>Difference (- or ∖)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6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Return all rows that satisfy a condition</a:t>
            </a:r>
          </a:p>
          <a:p>
            <a:r>
              <a:rPr lang="en-US" sz="3600" dirty="0" smtClean="0"/>
              <a:t>Notation</a:t>
            </a:r>
            <a:r>
              <a:rPr lang="en-US" sz="3600" dirty="0"/>
              <a:t>: </a:t>
            </a:r>
            <a:r>
              <a:rPr lang="en-US" sz="3600" dirty="0" smtClean="0"/>
              <a:t>𝜎</a:t>
            </a:r>
            <a:r>
              <a:rPr lang="en-US" sz="3600" baseline="-25000" dirty="0" smtClean="0"/>
              <a:t>C</a:t>
            </a:r>
            <a:r>
              <a:rPr lang="en-US" sz="3600" dirty="0" smtClean="0"/>
              <a:t>(R)</a:t>
            </a:r>
          </a:p>
          <a:p>
            <a:pPr lvl="1"/>
            <a:r>
              <a:rPr lang="en-US" sz="3200" dirty="0" smtClean="0"/>
              <a:t>C: condition that output rows should satisfy</a:t>
            </a:r>
          </a:p>
          <a:p>
            <a:pPr lvl="2"/>
            <a:r>
              <a:rPr lang="en-US" sz="2800" dirty="0" smtClean="0"/>
              <a:t>=, &lt;, &gt;, ≥, ≤, ∧, ∨, ¬, </a:t>
            </a:r>
            <a:r>
              <a:rPr lang="mr-IN" sz="2800" dirty="0" smtClean="0"/>
              <a:t>…</a:t>
            </a:r>
            <a:endParaRPr lang="en-US" sz="2800" dirty="0" smtClean="0"/>
          </a:p>
          <a:p>
            <a:pPr lvl="1"/>
            <a:r>
              <a:rPr lang="en-US" sz="3200" dirty="0" smtClean="0"/>
              <a:t>R: input relation</a:t>
            </a:r>
          </a:p>
          <a:p>
            <a:pPr lvl="1"/>
            <a:r>
              <a:rPr lang="en-US" sz="3200" dirty="0" smtClean="0"/>
              <a:t>Output schema: same as input schema (i.e. R’s schema)</a:t>
            </a:r>
            <a:endParaRPr lang="en-US" sz="3600" dirty="0" smtClean="0"/>
          </a:p>
          <a:p>
            <a:endParaRPr lang="en-US" sz="3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9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Selection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Example: 𝜎</a:t>
            </a:r>
            <a:r>
              <a:rPr lang="en-US" sz="3600" baseline="-25000" dirty="0">
                <a:solidFill>
                  <a:sysClr val="windowText" lastClr="000000"/>
                </a:solidFill>
              </a:rPr>
              <a:t>Age &gt; 22</a:t>
            </a:r>
            <a:r>
              <a:rPr lang="en-US" sz="3600" dirty="0">
                <a:solidFill>
                  <a:sysClr val="windowText" lastClr="000000"/>
                </a:solidFill>
              </a:rPr>
              <a:t>(Student)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19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811606" y="3823134"/>
            <a:ext cx="1324303" cy="4240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𝜎</a:t>
            </a:r>
            <a:r>
              <a:rPr lang="en-US" sz="2400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Age &gt; 22</a:t>
            </a:r>
            <a:endParaRPr lang="en-US" sz="11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473758" y="3552032"/>
            <a:ext cx="1" cy="3629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73758" y="4325599"/>
            <a:ext cx="0" cy="3071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692708"/>
              </p:ext>
            </p:extLst>
          </p:nvPr>
        </p:nvGraphicFramePr>
        <p:xfrm>
          <a:off x="3464969" y="4729555"/>
          <a:ext cx="2112880" cy="117957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46788"/>
                <a:gridCol w="643656"/>
                <a:gridCol w="461218"/>
                <a:gridCol w="461218"/>
              </a:tblGrid>
              <a:tr h="102334">
                <a:tc>
                  <a:txBody>
                    <a:bodyPr/>
                    <a:lstStyle/>
                    <a:p>
                      <a:r>
                        <a:rPr lang="en-US" sz="105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05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374287" y="4446645"/>
            <a:ext cx="8082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200" b="1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452092"/>
              </p:ext>
            </p:extLst>
          </p:nvPr>
        </p:nvGraphicFramePr>
        <p:xfrm>
          <a:off x="3464969" y="2834926"/>
          <a:ext cx="2112880" cy="58978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46788"/>
                <a:gridCol w="643656"/>
                <a:gridCol w="461218"/>
                <a:gridCol w="461218"/>
              </a:tblGrid>
              <a:tr h="102334">
                <a:tc>
                  <a:txBody>
                    <a:bodyPr/>
                    <a:lstStyle/>
                    <a:p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478272" y="3434998"/>
            <a:ext cx="1578769" cy="1200329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Operator </a:t>
            </a:r>
          </a:p>
          <a:p>
            <a:pPr algn="ctr"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vs </a:t>
            </a:r>
          </a:p>
          <a:p>
            <a:pPr algn="ctr"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Operation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86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1348" y="812802"/>
            <a:ext cx="7886700" cy="2852737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Relational Algebra: Foundations of Operating on Relational Data</a:t>
            </a:r>
            <a:endParaRPr lang="en-US" sz="6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18808" y="4162242"/>
            <a:ext cx="7886700" cy="1500187"/>
          </a:xfrm>
        </p:spPr>
        <p:txBody>
          <a:bodyPr>
            <a:normAutofit/>
          </a:bodyPr>
          <a:lstStyle/>
          <a:p>
            <a:pPr algn="ctr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“Art is fire plus algebra.”</a:t>
            </a:r>
          </a:p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					   - J. L. </a:t>
            </a:r>
            <a:r>
              <a:rPr lang="en-US" i="1" smtClean="0">
                <a:solidFill>
                  <a:schemeClr val="bg1">
                    <a:lumMod val="50000"/>
                  </a:schemeClr>
                </a:solidFill>
              </a:rPr>
              <a:t>Borges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21348" y="3913890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83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Projection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Return specific attributes of all rows</a:t>
            </a:r>
          </a:p>
          <a:p>
            <a:r>
              <a:rPr lang="en-US" sz="3600" dirty="0" smtClean="0"/>
              <a:t>Notation</a:t>
            </a:r>
            <a:r>
              <a:rPr lang="en-US" sz="3600" dirty="0"/>
              <a:t>: </a:t>
            </a:r>
            <a:r>
              <a:rPr lang="en-US" sz="3600" dirty="0" smtClean="0"/>
              <a:t>𝜋</a:t>
            </a:r>
            <a:r>
              <a:rPr lang="is-IS" sz="3600" baseline="-25000" dirty="0" smtClean="0"/>
              <a:t>A1</a:t>
            </a:r>
            <a:r>
              <a:rPr lang="is-IS" sz="3600" baseline="-25000" dirty="0"/>
              <a:t>, …, An</a:t>
            </a:r>
            <a:r>
              <a:rPr lang="en-US" sz="3600" dirty="0" smtClean="0"/>
              <a:t>(R)</a:t>
            </a:r>
          </a:p>
          <a:p>
            <a:pPr lvl="1"/>
            <a:r>
              <a:rPr lang="en-US" sz="3200" dirty="0" smtClean="0"/>
              <a:t>Input schema: R(B1, </a:t>
            </a:r>
            <a:r>
              <a:rPr lang="mr-IN" sz="3200" dirty="0" smtClean="0"/>
              <a:t>…</a:t>
            </a:r>
            <a:r>
              <a:rPr lang="en-US" sz="3200" dirty="0" smtClean="0"/>
              <a:t>, </a:t>
            </a:r>
            <a:r>
              <a:rPr lang="en-US" sz="3200" dirty="0" err="1" smtClean="0"/>
              <a:t>Bm</a:t>
            </a:r>
            <a:r>
              <a:rPr lang="en-US" sz="3200" dirty="0" smtClean="0"/>
              <a:t>)</a:t>
            </a:r>
          </a:p>
          <a:p>
            <a:pPr lvl="1"/>
            <a:r>
              <a:rPr lang="is-IS" sz="3200" dirty="0"/>
              <a:t>A1, …, </a:t>
            </a:r>
            <a:r>
              <a:rPr lang="is-IS" sz="3200" dirty="0" smtClean="0"/>
              <a:t>An</a:t>
            </a:r>
            <a:r>
              <a:rPr lang="en-US" sz="3200" dirty="0" smtClean="0"/>
              <a:t>: list of attributes to project onto, </a:t>
            </a:r>
            <a:r>
              <a:rPr lang="en-US" sz="3200" dirty="0" err="1" smtClean="0"/>
              <a:t>s.t.</a:t>
            </a:r>
            <a:r>
              <a:rPr lang="en-US" sz="3200" dirty="0" smtClean="0"/>
              <a:t> {A1, </a:t>
            </a:r>
            <a:r>
              <a:rPr lang="mr-IN" sz="3200" dirty="0" smtClean="0"/>
              <a:t>…</a:t>
            </a:r>
            <a:r>
              <a:rPr lang="en-US" sz="3200" dirty="0" smtClean="0"/>
              <a:t>, An</a:t>
            </a:r>
            <a:r>
              <a:rPr lang="en-US" sz="3200" dirty="0"/>
              <a:t>} ⊆{B1, </a:t>
            </a:r>
            <a:r>
              <a:rPr lang="mr-IN" sz="3200" dirty="0"/>
              <a:t>…</a:t>
            </a:r>
            <a:r>
              <a:rPr lang="en-US" sz="3200" dirty="0"/>
              <a:t>, </a:t>
            </a:r>
            <a:r>
              <a:rPr lang="en-US" sz="3200" dirty="0" err="1"/>
              <a:t>Bm</a:t>
            </a:r>
            <a:r>
              <a:rPr lang="en-US" sz="3200" dirty="0"/>
              <a:t>}</a:t>
            </a:r>
            <a:endParaRPr lang="en-US" sz="3200" dirty="0" smtClean="0"/>
          </a:p>
          <a:p>
            <a:pPr lvl="1"/>
            <a:r>
              <a:rPr lang="en-US" sz="3200" dirty="0" smtClean="0"/>
              <a:t>Output schema: S(</a:t>
            </a:r>
            <a:r>
              <a:rPr lang="en-US" sz="3600" dirty="0"/>
              <a:t>A1, </a:t>
            </a:r>
            <a:r>
              <a:rPr lang="mr-IN" sz="3600" dirty="0"/>
              <a:t>…</a:t>
            </a:r>
            <a:r>
              <a:rPr lang="en-US" sz="3600" dirty="0"/>
              <a:t>, An</a:t>
            </a:r>
            <a:r>
              <a:rPr lang="en-US" sz="3600" dirty="0" smtClean="0"/>
              <a:t>)</a:t>
            </a:r>
          </a:p>
          <a:p>
            <a:endParaRPr lang="en-US" sz="3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Projection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Example: </a:t>
            </a:r>
            <a:r>
              <a:rPr lang="en-US" sz="3600" dirty="0" smtClean="0"/>
              <a:t>𝜋</a:t>
            </a:r>
            <a:r>
              <a:rPr lang="en-US" sz="3600" baseline="-25000" dirty="0" smtClean="0">
                <a:solidFill>
                  <a:sysClr val="windowText" lastClr="000000"/>
                </a:solidFill>
              </a:rPr>
              <a:t>Name, Major</a:t>
            </a:r>
            <a:r>
              <a:rPr lang="en-US" sz="3600" dirty="0" smtClean="0">
                <a:solidFill>
                  <a:sysClr val="windowText" lastClr="000000"/>
                </a:solidFill>
              </a:rPr>
              <a:t>(Student</a:t>
            </a:r>
            <a:r>
              <a:rPr lang="en-US" sz="3600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21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811606" y="4090966"/>
            <a:ext cx="1324303" cy="4240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𝜋</a:t>
            </a:r>
            <a:r>
              <a:rPr lang="en-US" sz="24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r>
              <a:rPr lang="en-US" sz="2400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, Major</a:t>
            </a:r>
            <a:endParaRPr lang="en-US" sz="11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473758" y="3819864"/>
            <a:ext cx="1" cy="3629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73758" y="4593431"/>
            <a:ext cx="0" cy="3071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823866"/>
              </p:ext>
            </p:extLst>
          </p:nvPr>
        </p:nvGraphicFramePr>
        <p:xfrm>
          <a:off x="3464969" y="4997387"/>
          <a:ext cx="2112880" cy="117957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46788"/>
                <a:gridCol w="643656"/>
                <a:gridCol w="461218"/>
                <a:gridCol w="461218"/>
              </a:tblGrid>
              <a:tr h="102334">
                <a:tc>
                  <a:txBody>
                    <a:bodyPr/>
                    <a:lstStyle/>
                    <a:p>
                      <a:r>
                        <a:rPr lang="en-US" sz="105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05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374287" y="4714477"/>
            <a:ext cx="8082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200" b="1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070663"/>
              </p:ext>
            </p:extLst>
          </p:nvPr>
        </p:nvGraphicFramePr>
        <p:xfrm>
          <a:off x="3968972" y="2737158"/>
          <a:ext cx="1104874" cy="9829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3656"/>
                <a:gridCol w="461218"/>
              </a:tblGrid>
              <a:tr h="102334">
                <a:tc>
                  <a:txBody>
                    <a:bodyPr/>
                    <a:lstStyle/>
                    <a:p>
                      <a:pPr algn="l"/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919504" y="4090966"/>
            <a:ext cx="1988627" cy="584775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1600" dirty="0" smtClean="0">
                <a:latin typeface="Linux Libertine" charset="0"/>
                <a:ea typeface="Linux Libertine" charset="0"/>
                <a:cs typeface="Linux Libertine" charset="0"/>
              </a:rPr>
              <a:t>Set semantics; i.e. eliminates duplicates</a:t>
            </a:r>
            <a:endParaRPr lang="en-US" sz="16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84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Cartesian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Return the concatenation of every tuple in R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 with every tuple in R</a:t>
            </a:r>
            <a:r>
              <a:rPr lang="en-US" sz="3600" baseline="-25000" dirty="0" smtClean="0"/>
              <a:t>2</a:t>
            </a:r>
            <a:endParaRPr lang="en-US" sz="3600" dirty="0" smtClean="0"/>
          </a:p>
          <a:p>
            <a:r>
              <a:rPr lang="en-US" sz="3600" dirty="0" smtClean="0"/>
              <a:t>Notation</a:t>
            </a:r>
            <a:r>
              <a:rPr lang="en-US" sz="3600" dirty="0"/>
              <a:t>: </a:t>
            </a:r>
            <a:r>
              <a:rPr lang="en-US" sz="3600" dirty="0" smtClean="0"/>
              <a:t>R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×R</a:t>
            </a:r>
            <a:r>
              <a:rPr lang="en-US" sz="3600" baseline="-25000" dirty="0" smtClean="0"/>
              <a:t>2</a:t>
            </a:r>
            <a:endParaRPr lang="en-US" sz="3600" dirty="0" smtClean="0"/>
          </a:p>
          <a:p>
            <a:pPr lvl="1"/>
            <a:r>
              <a:rPr lang="en-US" sz="3200" dirty="0"/>
              <a:t>Input schemas: R</a:t>
            </a:r>
            <a:r>
              <a:rPr lang="en-US" sz="3200" baseline="-25000" dirty="0"/>
              <a:t>1</a:t>
            </a:r>
            <a:r>
              <a:rPr lang="en-US" sz="3200" dirty="0"/>
              <a:t>(A1</a:t>
            </a:r>
            <a:r>
              <a:rPr lang="en-US" sz="3200" dirty="0" smtClean="0"/>
              <a:t>,</a:t>
            </a:r>
            <a:r>
              <a:rPr lang="mr-IN" sz="3200" dirty="0" smtClean="0"/>
              <a:t>…</a:t>
            </a:r>
            <a:r>
              <a:rPr lang="en-US" sz="3200" dirty="0" smtClean="0"/>
              <a:t>,An), R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(B1,</a:t>
            </a:r>
            <a:r>
              <a:rPr lang="mr-IN" sz="3200" dirty="0" smtClean="0"/>
              <a:t>…</a:t>
            </a:r>
            <a:r>
              <a:rPr lang="en-US" sz="3200" dirty="0" smtClean="0"/>
              <a:t>,</a:t>
            </a:r>
            <a:r>
              <a:rPr lang="en-US" sz="3200" dirty="0" err="1" smtClean="0"/>
              <a:t>Bm</a:t>
            </a:r>
            <a:r>
              <a:rPr lang="en-US" sz="3200" dirty="0"/>
              <a:t>)</a:t>
            </a:r>
            <a:endParaRPr lang="en-US" sz="3200" dirty="0" smtClean="0"/>
          </a:p>
          <a:p>
            <a:pPr lvl="1"/>
            <a:r>
              <a:rPr lang="en-US" sz="3200" dirty="0" smtClean="0"/>
              <a:t>Condition: {</a:t>
            </a:r>
            <a:r>
              <a:rPr lang="en-US" sz="3200" dirty="0"/>
              <a:t>A1</a:t>
            </a:r>
            <a:r>
              <a:rPr lang="en-US" sz="3200" dirty="0" smtClean="0"/>
              <a:t>,</a:t>
            </a:r>
            <a:r>
              <a:rPr lang="mr-IN" sz="3200" dirty="0" smtClean="0"/>
              <a:t>…</a:t>
            </a:r>
            <a:r>
              <a:rPr lang="en-US" sz="3200" dirty="0" smtClean="0"/>
              <a:t>,An}∩{B1,</a:t>
            </a:r>
            <a:r>
              <a:rPr lang="mr-IN" sz="3200" dirty="0" smtClean="0"/>
              <a:t>…</a:t>
            </a:r>
            <a:r>
              <a:rPr lang="en-US" sz="3200" dirty="0" smtClean="0"/>
              <a:t>,</a:t>
            </a:r>
            <a:r>
              <a:rPr lang="en-US" sz="3200" dirty="0" err="1" smtClean="0"/>
              <a:t>Bm</a:t>
            </a:r>
            <a:r>
              <a:rPr lang="en-US" sz="3200" dirty="0" smtClean="0"/>
              <a:t>}=∅</a:t>
            </a:r>
          </a:p>
          <a:p>
            <a:pPr lvl="1"/>
            <a:r>
              <a:rPr lang="en-US" sz="3200" dirty="0" smtClean="0"/>
              <a:t>Output schema: S(</a:t>
            </a:r>
            <a:r>
              <a:rPr lang="en-US" sz="3200" dirty="0"/>
              <a:t>A1</a:t>
            </a:r>
            <a:r>
              <a:rPr lang="en-US" sz="3200" dirty="0" smtClean="0"/>
              <a:t>,</a:t>
            </a:r>
            <a:r>
              <a:rPr lang="mr-IN" sz="3200" dirty="0" smtClean="0"/>
              <a:t>…</a:t>
            </a:r>
            <a:r>
              <a:rPr lang="en-US" sz="3200" dirty="0" smtClean="0"/>
              <a:t>,An,B1,</a:t>
            </a:r>
            <a:r>
              <a:rPr lang="mr-IN" sz="3200" dirty="0" smtClean="0"/>
              <a:t>…</a:t>
            </a:r>
            <a:r>
              <a:rPr lang="en-US" sz="3200" dirty="0" smtClean="0"/>
              <a:t>,</a:t>
            </a:r>
            <a:r>
              <a:rPr lang="en-US" sz="3200" dirty="0" err="1" smtClean="0"/>
              <a:t>Bm</a:t>
            </a:r>
            <a:r>
              <a:rPr lang="en-US" sz="3200" dirty="0" smtClean="0"/>
              <a:t>)</a:t>
            </a:r>
          </a:p>
          <a:p>
            <a:endParaRPr lang="en-US" sz="3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2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Cartesian Product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Example: </a:t>
            </a:r>
            <a:r>
              <a:rPr lang="en-US" sz="3600" dirty="0" err="1" smtClean="0">
                <a:solidFill>
                  <a:sysClr val="windowText" lastClr="000000"/>
                </a:solidFill>
              </a:rPr>
              <a:t>Student</a:t>
            </a:r>
            <a:r>
              <a:rPr lang="en-US" sz="3600" dirty="0" err="1" smtClean="0"/>
              <a:t>×Department</a:t>
            </a:r>
            <a:endParaRPr lang="en-US" sz="3600" dirty="0">
              <a:solidFill>
                <a:sysClr val="windowText" lastClr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23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909848" y="4381262"/>
            <a:ext cx="1324303" cy="4240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×</a:t>
            </a:r>
            <a:endParaRPr lang="en-US" sz="11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571999" y="4037360"/>
            <a:ext cx="1" cy="3629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331779" y="4782207"/>
            <a:ext cx="1089933" cy="3248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19812"/>
              </p:ext>
            </p:extLst>
          </p:nvPr>
        </p:nvGraphicFramePr>
        <p:xfrm>
          <a:off x="2308831" y="5390579"/>
          <a:ext cx="2112880" cy="58978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46788"/>
                <a:gridCol w="643656"/>
                <a:gridCol w="461218"/>
                <a:gridCol w="461218"/>
              </a:tblGrid>
              <a:tr h="102334">
                <a:tc>
                  <a:txBody>
                    <a:bodyPr/>
                    <a:lstStyle/>
                    <a:p>
                      <a:r>
                        <a:rPr lang="en-US" sz="105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05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2218149" y="5107669"/>
            <a:ext cx="8082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200" b="1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685330"/>
              </p:ext>
            </p:extLst>
          </p:nvPr>
        </p:nvGraphicFramePr>
        <p:xfrm>
          <a:off x="2638095" y="2540019"/>
          <a:ext cx="3871754" cy="137617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83781"/>
                <a:gridCol w="420413"/>
                <a:gridCol w="409904"/>
                <a:gridCol w="472965"/>
                <a:gridCol w="483476"/>
                <a:gridCol w="1187669"/>
                <a:gridCol w="613546"/>
              </a:tblGrid>
              <a:tr h="102334">
                <a:tc>
                  <a:txBody>
                    <a:bodyPr/>
                    <a:lstStyle/>
                    <a:p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DID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DName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Computer Sciences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ADD1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ADD2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Physics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ADD3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Computer Sciences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ADD1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ADD2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Physics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ADD3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282215"/>
              </p:ext>
            </p:extLst>
          </p:nvPr>
        </p:nvGraphicFramePr>
        <p:xfrm>
          <a:off x="4649483" y="5390579"/>
          <a:ext cx="2274299" cy="78638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05219"/>
                <a:gridCol w="1141215"/>
                <a:gridCol w="627865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i="0" u="sng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DID</a:t>
                      </a:r>
                      <a:endParaRPr lang="en-US" sz="1050" i="0" u="sng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DName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Computer Sciences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ADD1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ADD2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Physics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ADD3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4548566" y="5107044"/>
            <a:ext cx="11624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Department</a:t>
            </a:r>
            <a:endParaRPr lang="en-US" sz="1400" b="1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727107" y="4782207"/>
            <a:ext cx="1169196" cy="3248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93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Return the union of all the tuples in R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 and R</a:t>
            </a:r>
            <a:r>
              <a:rPr lang="en-US" sz="3600" baseline="-25000" dirty="0" smtClean="0"/>
              <a:t>2</a:t>
            </a:r>
            <a:endParaRPr lang="en-US" sz="3200" dirty="0" smtClean="0"/>
          </a:p>
          <a:p>
            <a:r>
              <a:rPr lang="en-US" sz="3600" dirty="0" smtClean="0"/>
              <a:t>Notation</a:t>
            </a:r>
            <a:r>
              <a:rPr lang="en-US" sz="3600" dirty="0"/>
              <a:t>: </a:t>
            </a:r>
            <a:r>
              <a:rPr lang="en-US" sz="3600" dirty="0" smtClean="0"/>
              <a:t>R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∪R</a:t>
            </a:r>
            <a:r>
              <a:rPr lang="en-US" sz="3600" baseline="-25000" dirty="0" smtClean="0"/>
              <a:t>2</a:t>
            </a:r>
          </a:p>
          <a:p>
            <a:pPr lvl="1"/>
            <a:r>
              <a:rPr lang="en-US" sz="3200" dirty="0" smtClean="0"/>
              <a:t>Input schemas: R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 and R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 have the same schema, with attributes A1,</a:t>
            </a:r>
            <a:r>
              <a:rPr lang="mr-IN" sz="3200" dirty="0" smtClean="0"/>
              <a:t>…</a:t>
            </a:r>
            <a:r>
              <a:rPr lang="en-US" sz="3200" dirty="0" smtClean="0"/>
              <a:t>,An</a:t>
            </a:r>
          </a:p>
          <a:p>
            <a:pPr lvl="2"/>
            <a:r>
              <a:rPr lang="en-US" sz="2800" dirty="0" smtClean="0"/>
              <a:t>i.e. </a:t>
            </a:r>
            <a:r>
              <a:rPr lang="en-US" sz="2800" i="1" dirty="0" smtClean="0"/>
              <a:t>union-compatible</a:t>
            </a:r>
            <a:endParaRPr lang="en-US" sz="2800" dirty="0" smtClean="0"/>
          </a:p>
          <a:p>
            <a:pPr lvl="1"/>
            <a:r>
              <a:rPr lang="en-US" sz="3200" dirty="0" smtClean="0"/>
              <a:t>Output schema: the same as the input relations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41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Union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Example</a:t>
            </a:r>
            <a:endParaRPr lang="en-US" sz="3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177244" y="5157087"/>
          <a:ext cx="3489994" cy="87782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0268"/>
                <a:gridCol w="755350"/>
                <a:gridCol w="703848"/>
                <a:gridCol w="618012"/>
                <a:gridCol w="772516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Semester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Year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Instructor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30451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Patel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20006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2001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Codd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40026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2016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Dijkstra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104891" y="4820279"/>
            <a:ext cx="9669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Section1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852876" y="5152145"/>
          <a:ext cx="3345278" cy="87782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0713"/>
                <a:gridCol w="728672"/>
                <a:gridCol w="671362"/>
                <a:gridCol w="589486"/>
                <a:gridCol w="745045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Semester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Year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Instructor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30098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Euclid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40026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2016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Dijkstra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1005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Gauss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4777421" y="4823539"/>
            <a:ext cx="9669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Section2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3016347" y="2618847"/>
          <a:ext cx="3543717" cy="131673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66114"/>
                <a:gridCol w="761173"/>
                <a:gridCol w="742606"/>
                <a:gridCol w="566237"/>
                <a:gridCol w="807587"/>
              </a:tblGrid>
              <a:tr h="89463">
                <a:tc>
                  <a:txBody>
                    <a:bodyPr/>
                    <a:lstStyle/>
                    <a:p>
                      <a:r>
                        <a:rPr lang="en-US" sz="12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Semester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Year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Instructor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46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30098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Euclid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946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40026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2016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Dijkstra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946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1005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Gauss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946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30451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Patel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946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20006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2001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Codd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Oval 12"/>
          <p:cNvSpPr/>
          <p:nvPr/>
        </p:nvSpPr>
        <p:spPr>
          <a:xfrm>
            <a:off x="4125390" y="4249752"/>
            <a:ext cx="1324303" cy="4240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∪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4787542" y="4082324"/>
            <a:ext cx="1" cy="2592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3405352" y="4657501"/>
            <a:ext cx="1194682" cy="195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74562" y="4651749"/>
            <a:ext cx="1373686" cy="1894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93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Difference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Return the the tuples in R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 that are not in R</a:t>
            </a:r>
            <a:r>
              <a:rPr lang="en-US" sz="3600" baseline="-25000" dirty="0" smtClean="0"/>
              <a:t>2</a:t>
            </a:r>
            <a:endParaRPr lang="en-US" sz="3200" dirty="0" smtClean="0"/>
          </a:p>
          <a:p>
            <a:r>
              <a:rPr lang="en-US" sz="3600" dirty="0" smtClean="0"/>
              <a:t>Notation</a:t>
            </a:r>
            <a:r>
              <a:rPr lang="en-US" sz="3600" dirty="0"/>
              <a:t>: </a:t>
            </a:r>
            <a:r>
              <a:rPr lang="en-US" sz="3600" dirty="0" smtClean="0"/>
              <a:t>R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-R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 (or R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∖R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)</a:t>
            </a:r>
          </a:p>
          <a:p>
            <a:pPr lvl="1"/>
            <a:r>
              <a:rPr lang="en-US" sz="3200" dirty="0" smtClean="0"/>
              <a:t>Input schemas: R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 and R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 are union-compatible</a:t>
            </a:r>
          </a:p>
          <a:p>
            <a:pPr lvl="1"/>
            <a:r>
              <a:rPr lang="en-US" sz="3200" dirty="0" smtClean="0"/>
              <a:t>Output schema: the same as the input relations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8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Difference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Example</a:t>
            </a:r>
            <a:endParaRPr lang="en-US" sz="3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205964" y="4594513"/>
          <a:ext cx="3489994" cy="87782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0268"/>
                <a:gridCol w="755350"/>
                <a:gridCol w="703848"/>
                <a:gridCol w="618012"/>
                <a:gridCol w="772516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Semester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Year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Instructor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30451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Patel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20006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2001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Codd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40026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2016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Dijkstra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133611" y="4257705"/>
            <a:ext cx="9669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Section1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881596" y="4589571"/>
          <a:ext cx="3345278" cy="87782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0713"/>
                <a:gridCol w="728672"/>
                <a:gridCol w="671362"/>
                <a:gridCol w="589486"/>
                <a:gridCol w="745045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Semester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Year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Instructor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30098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Euclid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40026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2016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Dijkstra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1005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Gauss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4806141" y="4260965"/>
            <a:ext cx="9669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Section2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2985844" y="2671857"/>
          <a:ext cx="3543717" cy="65836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66114"/>
                <a:gridCol w="761173"/>
                <a:gridCol w="742606"/>
                <a:gridCol w="566237"/>
                <a:gridCol w="807587"/>
              </a:tblGrid>
              <a:tr h="89463">
                <a:tc>
                  <a:txBody>
                    <a:bodyPr/>
                    <a:lstStyle/>
                    <a:p>
                      <a:r>
                        <a:rPr lang="en-US" sz="12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Semester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Year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Instructor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46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30451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Patel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946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20006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2001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Codd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Oval 12"/>
          <p:cNvSpPr/>
          <p:nvPr/>
        </p:nvSpPr>
        <p:spPr>
          <a:xfrm>
            <a:off x="4443342" y="3703214"/>
            <a:ext cx="628722" cy="4240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/>
              <a:t>-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4" name="Straight Connector 13"/>
          <p:cNvCxnSpPr>
            <a:endCxn id="13" idx="0"/>
          </p:cNvCxnSpPr>
          <p:nvPr/>
        </p:nvCxnSpPr>
        <p:spPr>
          <a:xfrm flipH="1">
            <a:off x="4757703" y="3463917"/>
            <a:ext cx="2" cy="2392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3" idx="3"/>
          </p:cNvCxnSpPr>
          <p:nvPr/>
        </p:nvCxnSpPr>
        <p:spPr>
          <a:xfrm flipH="1">
            <a:off x="3375513" y="4065171"/>
            <a:ext cx="1159903" cy="2414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3" idx="5"/>
          </p:cNvCxnSpPr>
          <p:nvPr/>
        </p:nvCxnSpPr>
        <p:spPr>
          <a:xfrm>
            <a:off x="4979990" y="4065171"/>
            <a:ext cx="1338419" cy="2295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89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Example Queries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28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2314498"/>
            <a:ext cx="3131063" cy="13179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SELECT *</a:t>
            </a:r>
          </a:p>
          <a:p>
            <a:pPr algn="l"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FROM User</a:t>
            </a:r>
          </a:p>
          <a:p>
            <a:pPr algn="l"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WHERE Age &gt;= 20</a:t>
            </a:r>
          </a:p>
          <a:p>
            <a:pPr algn="l">
              <a:buClr>
                <a:srgbClr val="92D050"/>
              </a:buClr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AND Age &lt; 30;</a:t>
            </a:r>
          </a:p>
        </p:txBody>
      </p:sp>
      <p:sp>
        <p:nvSpPr>
          <p:cNvPr id="8" name="Oval 7"/>
          <p:cNvSpPr/>
          <p:nvPr/>
        </p:nvSpPr>
        <p:spPr>
          <a:xfrm>
            <a:off x="4145594" y="4324938"/>
            <a:ext cx="840908" cy="46209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           </a:t>
            </a:r>
            <a:r>
              <a:rPr lang="en-US" sz="32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𝜎</a:t>
            </a:r>
            <a:r>
              <a:rPr lang="en-US" sz="24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Age ≥ </a:t>
            </a:r>
            <a:r>
              <a:rPr lang="en-US" sz="24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20 </a:t>
            </a:r>
            <a:r>
              <a:rPr lang="en-US" sz="24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∧ Age &lt; 30</a:t>
            </a:r>
            <a:endParaRPr lang="en-US" sz="24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386666" y="5417291"/>
            <a:ext cx="358764" cy="4159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User</a:t>
            </a:r>
            <a:endParaRPr lang="en-US" sz="24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4" name="Straight Connector 13"/>
          <p:cNvCxnSpPr>
            <a:stCxn id="8" idx="4"/>
            <a:endCxn id="12" idx="0"/>
          </p:cNvCxnSpPr>
          <p:nvPr/>
        </p:nvCxnSpPr>
        <p:spPr>
          <a:xfrm>
            <a:off x="4566048" y="4787030"/>
            <a:ext cx="0" cy="6302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>
            <a:off x="4060773" y="2460802"/>
            <a:ext cx="1156138" cy="9460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540345" y="2579883"/>
            <a:ext cx="28680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𝜎</a:t>
            </a:r>
            <a:r>
              <a:rPr lang="en-US" sz="2400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Age ≥ </a:t>
            </a:r>
            <a:r>
              <a:rPr lang="en-US" sz="24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20 </a:t>
            </a:r>
            <a:r>
              <a:rPr lang="en-US" sz="2400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∧ Age &lt; </a:t>
            </a:r>
            <a:r>
              <a:rPr lang="en-US" sz="24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30</a:t>
            </a:r>
            <a:r>
              <a:rPr lang="en-US" sz="2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(User)</a:t>
            </a:r>
            <a:endParaRPr lang="en-US" sz="24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46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25" grpId="0" animBg="1"/>
      <p:bldP spid="2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Example Queries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29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1908902"/>
            <a:ext cx="3131063" cy="13179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SELECT Name</a:t>
            </a:r>
          </a:p>
          <a:p>
            <a:pPr algn="l"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FROM User</a:t>
            </a:r>
          </a:p>
          <a:p>
            <a:pPr algn="l"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WHERE Age &gt;= 20</a:t>
            </a:r>
          </a:p>
          <a:p>
            <a:pPr algn="l">
              <a:buClr>
                <a:srgbClr val="92D050"/>
              </a:buClr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AND Age &lt; 30;</a:t>
            </a:r>
          </a:p>
        </p:txBody>
      </p:sp>
      <p:sp>
        <p:nvSpPr>
          <p:cNvPr id="8" name="Oval 7"/>
          <p:cNvSpPr/>
          <p:nvPr/>
        </p:nvSpPr>
        <p:spPr>
          <a:xfrm>
            <a:off x="4139106" y="4468073"/>
            <a:ext cx="840908" cy="57784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           </a:t>
            </a:r>
            <a:r>
              <a:rPr lang="en-US" sz="32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𝜎</a:t>
            </a:r>
            <a:r>
              <a:rPr lang="en-US" sz="24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Age ≥ </a:t>
            </a:r>
            <a:r>
              <a:rPr lang="en-US" sz="24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20 </a:t>
            </a:r>
            <a:r>
              <a:rPr lang="en-US" sz="24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∧ Age &lt; 30</a:t>
            </a:r>
            <a:endParaRPr lang="en-US" sz="24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380178" y="5560426"/>
            <a:ext cx="358764" cy="4159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User</a:t>
            </a:r>
            <a:endParaRPr lang="en-US" sz="24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4" name="Straight Connector 13"/>
          <p:cNvCxnSpPr>
            <a:stCxn id="8" idx="4"/>
            <a:endCxn id="12" idx="0"/>
          </p:cNvCxnSpPr>
          <p:nvPr/>
        </p:nvCxnSpPr>
        <p:spPr>
          <a:xfrm>
            <a:off x="4559560" y="5045915"/>
            <a:ext cx="0" cy="5145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>
            <a:off x="4060773" y="2055206"/>
            <a:ext cx="1156138" cy="9460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39106" y="3606766"/>
            <a:ext cx="840908" cy="46209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</a:t>
            </a:r>
            <a:r>
              <a:rPr lang="en-US" sz="32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𝜋</a:t>
            </a:r>
            <a:r>
              <a:rPr lang="en-US" sz="24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endParaRPr lang="en-US" sz="24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9" name="Straight Connector 18"/>
          <p:cNvCxnSpPr>
            <a:stCxn id="17" idx="4"/>
            <a:endCxn id="8" idx="0"/>
          </p:cNvCxnSpPr>
          <p:nvPr/>
        </p:nvCxnSpPr>
        <p:spPr>
          <a:xfrm>
            <a:off x="4559560" y="4068858"/>
            <a:ext cx="0" cy="3992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304215" y="2266620"/>
            <a:ext cx="32111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𝜋</a:t>
            </a:r>
            <a:r>
              <a:rPr lang="en-US" sz="20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r>
              <a:rPr lang="en-US" sz="2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(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𝜎</a:t>
            </a:r>
            <a:r>
              <a:rPr lang="en-US" sz="2000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Age ≥ </a:t>
            </a:r>
            <a:r>
              <a:rPr lang="en-US" sz="20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20 </a:t>
            </a:r>
            <a:r>
              <a:rPr lang="en-US" sz="2000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∧ Age &lt; </a:t>
            </a:r>
            <a:r>
              <a:rPr lang="en-US" sz="20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30</a:t>
            </a:r>
            <a:r>
              <a:rPr lang="en-US" sz="2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(User))</a:t>
            </a:r>
            <a:endParaRPr lang="en-US" sz="20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05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25" grpId="0" animBg="1"/>
      <p:bldP spid="17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Building </a:t>
            </a:r>
            <a:r>
              <a:rPr lang="en-US" sz="3600" dirty="0"/>
              <a:t>a </a:t>
            </a:r>
            <a:r>
              <a:rPr lang="en-US" sz="3600" dirty="0" smtClean="0"/>
              <a:t>Data-Driven Application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570480" y="1704121"/>
            <a:ext cx="4165600" cy="4543645"/>
            <a:chOff x="2570480" y="1704121"/>
            <a:chExt cx="4165600" cy="4543645"/>
          </a:xfrm>
        </p:grpSpPr>
        <p:sp>
          <p:nvSpPr>
            <p:cNvPr id="7" name="Rounded Rectangle 6"/>
            <p:cNvSpPr/>
            <p:nvPr/>
          </p:nvSpPr>
          <p:spPr>
            <a:xfrm>
              <a:off x="2570480" y="1704121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mtClean="0">
                  <a:latin typeface="Linux Libertine" charset="0"/>
                  <a:ea typeface="Linux Libertine" charset="0"/>
                  <a:cs typeface="Linux Libertine" charset="0"/>
                </a:rPr>
                <a:t>Requirement Analysis</a:t>
              </a:r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570480" y="2509277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Conceptual Database Design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" name="Down Arrow 8"/>
            <p:cNvSpPr/>
            <p:nvPr/>
          </p:nvSpPr>
          <p:spPr>
            <a:xfrm>
              <a:off x="4120280" y="2279400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" name="Down Arrow 9"/>
            <p:cNvSpPr/>
            <p:nvPr/>
          </p:nvSpPr>
          <p:spPr>
            <a:xfrm>
              <a:off x="4120280" y="3081213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70480" y="3301163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Logical Database </a:t>
              </a: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Design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570480" y="4110213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Schema Refinement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4120280" y="3880336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4120280" y="4688236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570480" y="4912691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Physical Database </a:t>
              </a: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Design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570480" y="5718936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Application Development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4120280" y="5489059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74769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Example Queries </a:t>
            </a:r>
            <a:r>
              <a:rPr lang="en-US" smtClean="0"/>
              <a:t>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30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91278" y="3523523"/>
            <a:ext cx="840908" cy="4105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            </a:t>
            </a:r>
            <a:r>
              <a:rPr lang="en-US" sz="32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𝜎</a:t>
            </a:r>
            <a:r>
              <a:rPr lang="en-US" sz="20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Major = DID </a:t>
            </a:r>
            <a:r>
              <a:rPr lang="en-US" sz="2000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∧ </a:t>
            </a:r>
            <a:r>
              <a:rPr lang="en-US" sz="20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Class = 21</a:t>
            </a:r>
            <a:endParaRPr lang="en-US" sz="20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388721" y="4270803"/>
            <a:ext cx="646022" cy="36743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×</a:t>
            </a:r>
            <a:endParaRPr lang="en-US" sz="24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4" name="Straight Connector 13"/>
          <p:cNvCxnSpPr>
            <a:stCxn id="8" idx="4"/>
            <a:endCxn id="12" idx="0"/>
          </p:cNvCxnSpPr>
          <p:nvPr/>
        </p:nvCxnSpPr>
        <p:spPr>
          <a:xfrm>
            <a:off x="6711732" y="3934046"/>
            <a:ext cx="0" cy="3367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 rot="5400000">
            <a:off x="1404977" y="4310076"/>
            <a:ext cx="831186" cy="9460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291278" y="2779624"/>
            <a:ext cx="840908" cy="46209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</a:t>
            </a:r>
            <a:r>
              <a:rPr lang="en-US" sz="32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𝜋</a:t>
            </a:r>
            <a:r>
              <a:rPr lang="en-US" sz="2400" baseline="-250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DeptName</a:t>
            </a:r>
            <a:endParaRPr lang="en-US" sz="24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9" name="Straight Connector 18"/>
          <p:cNvCxnSpPr>
            <a:stCxn id="17" idx="4"/>
            <a:endCxn id="8" idx="0"/>
          </p:cNvCxnSpPr>
          <p:nvPr/>
        </p:nvCxnSpPr>
        <p:spPr>
          <a:xfrm>
            <a:off x="6711732" y="3241716"/>
            <a:ext cx="0" cy="281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/>
        </p:nvSpPr>
        <p:spPr>
          <a:xfrm>
            <a:off x="623790" y="2832112"/>
            <a:ext cx="3984522" cy="16554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DeptName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FROM Student, Department</a:t>
            </a:r>
            <a:endParaRPr lang="en-US" sz="20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WHERE Major = DID AND</a:t>
            </a:r>
          </a:p>
          <a:p>
            <a:pPr algn="l">
              <a:buClr>
                <a:srgbClr val="92D050"/>
              </a:buClr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Class = 21;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989361"/>
              </p:ext>
            </p:extLst>
          </p:nvPr>
        </p:nvGraphicFramePr>
        <p:xfrm>
          <a:off x="1147999" y="1886572"/>
          <a:ext cx="3465174" cy="81686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96746"/>
                <a:gridCol w="1055612"/>
                <a:gridCol w="756408"/>
                <a:gridCol w="75640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1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1071605" y="1553369"/>
            <a:ext cx="9012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400" b="1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614098"/>
              </p:ext>
            </p:extLst>
          </p:nvPr>
        </p:nvGraphicFramePr>
        <p:xfrm>
          <a:off x="4917688" y="1895551"/>
          <a:ext cx="3597662" cy="81686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9195"/>
                <a:gridCol w="1805262"/>
                <a:gridCol w="993205"/>
              </a:tblGrid>
              <a:tr h="127960">
                <a:tc>
                  <a:txBody>
                    <a:bodyPr/>
                    <a:lstStyle/>
                    <a:p>
                      <a:r>
                        <a:rPr lang="en-US" sz="11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DID</a:t>
                      </a:r>
                      <a:endParaRPr lang="en-US" sz="11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1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ADD2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Physics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ADD3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4829774" y="1558253"/>
            <a:ext cx="13051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Department</a:t>
            </a:r>
            <a:endParaRPr lang="en-US" sz="1400" b="1" dirty="0"/>
          </a:p>
        </p:txBody>
      </p:sp>
      <p:sp>
        <p:nvSpPr>
          <p:cNvPr id="21" name="Oval 20"/>
          <p:cNvSpPr/>
          <p:nvPr/>
        </p:nvSpPr>
        <p:spPr>
          <a:xfrm>
            <a:off x="5377374" y="4868482"/>
            <a:ext cx="1154976" cy="4159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24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711732" y="4868481"/>
            <a:ext cx="1536907" cy="4159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Department</a:t>
            </a:r>
            <a:endParaRPr lang="en-US" sz="24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38" name="Straight Connector 37"/>
          <p:cNvCxnSpPr>
            <a:stCxn id="12" idx="5"/>
            <a:endCxn id="22" idx="0"/>
          </p:cNvCxnSpPr>
          <p:nvPr/>
        </p:nvCxnSpPr>
        <p:spPr>
          <a:xfrm>
            <a:off x="6940135" y="4584429"/>
            <a:ext cx="540051" cy="2840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2" idx="3"/>
            <a:endCxn id="21" idx="0"/>
          </p:cNvCxnSpPr>
          <p:nvPr/>
        </p:nvCxnSpPr>
        <p:spPr>
          <a:xfrm flipH="1">
            <a:off x="5954862" y="4584429"/>
            <a:ext cx="528467" cy="2840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730053" y="4331180"/>
            <a:ext cx="2490359" cy="1015663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Is this an efficient way of answering this query 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in practice?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20605" y="5456243"/>
            <a:ext cx="58304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𝜋</a:t>
            </a:r>
            <a:r>
              <a:rPr lang="en-US" sz="2000" baseline="-250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DeptName</a:t>
            </a:r>
            <a:r>
              <a:rPr lang="en-US" sz="2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(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𝜎</a:t>
            </a:r>
            <a:r>
              <a:rPr lang="en-US" sz="2000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Major = DID ∧ Class = </a:t>
            </a:r>
            <a:r>
              <a:rPr lang="en-US" sz="20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21</a:t>
            </a:r>
            <a:r>
              <a:rPr lang="en-US" sz="2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(</a:t>
            </a:r>
            <a:r>
              <a:rPr lang="en-US" sz="20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r>
              <a:rPr lang="en-US" sz="2000" dirty="0" err="1" smtClean="0">
                <a:latin typeface="Linux Libertine" charset="0"/>
                <a:ea typeface="Linux Libertine" charset="0"/>
                <a:cs typeface="Linux Libertine" charset="0"/>
              </a:rPr>
              <a:t>×</a:t>
            </a:r>
            <a:r>
              <a:rPr lang="en-US" sz="20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Department</a:t>
            </a:r>
            <a:r>
              <a:rPr lang="en-US" sz="2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))</a:t>
            </a:r>
            <a:endParaRPr lang="en-US" sz="20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80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25" grpId="0" animBg="1"/>
      <p:bldP spid="17" grpId="0"/>
      <p:bldP spid="21" grpId="0"/>
      <p:bldP spid="22" grpId="0"/>
      <p:bldP spid="55" grpId="0" animBg="1"/>
      <p:bldP spid="5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Recap: </a:t>
            </a:r>
            <a:br>
              <a:rPr lang="en-US" dirty="0" smtClean="0"/>
            </a:br>
            <a:r>
              <a:rPr lang="en-US" dirty="0" smtClean="0"/>
              <a:t>Basic Relational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Selection (𝜎)</a:t>
            </a:r>
          </a:p>
          <a:p>
            <a:r>
              <a:rPr lang="en-US" sz="3600" dirty="0"/>
              <a:t>Projection </a:t>
            </a:r>
            <a:r>
              <a:rPr lang="en-US" sz="3600" dirty="0" smtClean="0"/>
              <a:t>(𝜋)</a:t>
            </a:r>
          </a:p>
          <a:p>
            <a:r>
              <a:rPr lang="en-US" sz="3600" dirty="0" smtClean="0"/>
              <a:t>Cartesian product</a:t>
            </a:r>
            <a:r>
              <a:rPr lang="en-US" sz="3600" dirty="0"/>
              <a:t> </a:t>
            </a:r>
            <a:r>
              <a:rPr lang="en-US" sz="3600" dirty="0" smtClean="0"/>
              <a:t>(×)</a:t>
            </a:r>
            <a:endParaRPr lang="en-US" dirty="0"/>
          </a:p>
          <a:p>
            <a:r>
              <a:rPr lang="en-US" sz="3600" dirty="0"/>
              <a:t>Set operations</a:t>
            </a:r>
          </a:p>
          <a:p>
            <a:pPr lvl="1"/>
            <a:r>
              <a:rPr lang="en-US" sz="3200" dirty="0"/>
              <a:t>Union (∪)</a:t>
            </a:r>
          </a:p>
          <a:p>
            <a:pPr lvl="1"/>
            <a:r>
              <a:rPr lang="en-US" sz="3200" dirty="0"/>
              <a:t>Difference </a:t>
            </a:r>
            <a:r>
              <a:rPr lang="en-US" sz="3200" dirty="0" smtClean="0"/>
              <a:t>(- or ∖)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7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Derived and Auxiliary Relational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Renaming (𝜌)</a:t>
            </a:r>
          </a:p>
          <a:p>
            <a:r>
              <a:rPr lang="en-US" sz="3600" dirty="0" smtClean="0"/>
              <a:t>Join (</a:t>
            </a:r>
            <a:r>
              <a:rPr lang="en-US" sz="3600" dirty="0"/>
              <a:t>⨝</a:t>
            </a:r>
            <a:r>
              <a:rPr lang="en-US" sz="3600" dirty="0" smtClean="0"/>
              <a:t>)</a:t>
            </a:r>
          </a:p>
          <a:p>
            <a:r>
              <a:rPr lang="en-US" sz="3600" dirty="0" smtClean="0"/>
              <a:t>Set </a:t>
            </a:r>
            <a:r>
              <a:rPr lang="en-US" sz="3600" dirty="0"/>
              <a:t>operations</a:t>
            </a:r>
          </a:p>
          <a:p>
            <a:pPr lvl="1"/>
            <a:r>
              <a:rPr lang="en-US" sz="3200" dirty="0" smtClean="0"/>
              <a:t>Intersection (∩)</a:t>
            </a:r>
          </a:p>
          <a:p>
            <a:pPr lvl="1"/>
            <a:r>
              <a:rPr lang="en-US" sz="3200" dirty="0" smtClean="0"/>
              <a:t>Division (/)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7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Renaming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Return the same relation instance with the attributes renamed</a:t>
            </a:r>
          </a:p>
          <a:p>
            <a:r>
              <a:rPr lang="en-US" sz="3600" dirty="0" smtClean="0"/>
              <a:t>Notation</a:t>
            </a:r>
            <a:r>
              <a:rPr lang="en-US" sz="3600" dirty="0"/>
              <a:t>: </a:t>
            </a:r>
            <a:r>
              <a:rPr lang="en-US" sz="3600" dirty="0" smtClean="0"/>
              <a:t>𝜌</a:t>
            </a:r>
            <a:r>
              <a:rPr lang="en-US" sz="3600" baseline="-25000" dirty="0"/>
              <a:t>B</a:t>
            </a:r>
            <a:r>
              <a:rPr lang="en-US" sz="3600" baseline="-25000" dirty="0" smtClean="0"/>
              <a:t>1,</a:t>
            </a:r>
            <a:r>
              <a:rPr lang="mr-IN" sz="3600" baseline="-25000" dirty="0" smtClean="0"/>
              <a:t>…</a:t>
            </a:r>
            <a:r>
              <a:rPr lang="en-US" sz="3600" baseline="-25000" dirty="0" smtClean="0"/>
              <a:t>,</a:t>
            </a:r>
            <a:r>
              <a:rPr lang="en-US" sz="3600" baseline="-25000" dirty="0" err="1" smtClean="0"/>
              <a:t>Bn</a:t>
            </a:r>
            <a:r>
              <a:rPr lang="en-US" sz="3600" dirty="0" smtClean="0"/>
              <a:t>(R)</a:t>
            </a:r>
          </a:p>
          <a:p>
            <a:pPr lvl="1"/>
            <a:r>
              <a:rPr lang="en-US" sz="3200" dirty="0" smtClean="0"/>
              <a:t>Input schema: R(A1,</a:t>
            </a:r>
            <a:r>
              <a:rPr lang="mr-IN" sz="3200" dirty="0" smtClean="0"/>
              <a:t>…</a:t>
            </a:r>
            <a:r>
              <a:rPr lang="en-US" sz="3200" dirty="0" smtClean="0"/>
              <a:t>,</a:t>
            </a:r>
            <a:r>
              <a:rPr lang="en-US" sz="3200" dirty="0"/>
              <a:t>A</a:t>
            </a:r>
            <a:r>
              <a:rPr lang="en-US" sz="3200" dirty="0" smtClean="0"/>
              <a:t>n)</a:t>
            </a:r>
          </a:p>
          <a:p>
            <a:pPr lvl="1"/>
            <a:r>
              <a:rPr lang="en-US" sz="3200" dirty="0"/>
              <a:t>Output schema: </a:t>
            </a:r>
            <a:r>
              <a:rPr lang="en-US" sz="3200" dirty="0" smtClean="0"/>
              <a:t>S(B1</a:t>
            </a:r>
            <a:r>
              <a:rPr lang="en-US" sz="3200" dirty="0"/>
              <a:t>,</a:t>
            </a:r>
            <a:r>
              <a:rPr lang="mr-IN" sz="3200" dirty="0"/>
              <a:t>…</a:t>
            </a:r>
            <a:r>
              <a:rPr lang="en-US" sz="3200" dirty="0"/>
              <a:t>,</a:t>
            </a:r>
            <a:r>
              <a:rPr lang="en-US" sz="3200" dirty="0" err="1"/>
              <a:t>Bn</a:t>
            </a:r>
            <a:r>
              <a:rPr lang="en-US" sz="3200" dirty="0" smtClean="0"/>
              <a:t>)</a:t>
            </a:r>
          </a:p>
          <a:p>
            <a:r>
              <a:rPr lang="en-US" sz="3600" dirty="0" smtClean="0"/>
              <a:t>Another notation</a:t>
            </a:r>
            <a:r>
              <a:rPr lang="en-US" sz="3600" dirty="0"/>
              <a:t>: </a:t>
            </a:r>
            <a:r>
              <a:rPr lang="en-US" sz="3600" dirty="0" smtClean="0"/>
              <a:t>𝜌</a:t>
            </a:r>
            <a:r>
              <a:rPr lang="en-US" sz="3600" baseline="-25000" dirty="0" smtClean="0"/>
              <a:t>{Ai</a:t>
            </a:r>
            <a:r>
              <a:rPr lang="is-IS" sz="3600" baseline="-25000" dirty="0" smtClean="0"/>
              <a:t>➝</a:t>
            </a:r>
            <a:r>
              <a:rPr lang="en-US" sz="3600" baseline="-25000" dirty="0" smtClean="0"/>
              <a:t>Bi}</a:t>
            </a:r>
            <a:r>
              <a:rPr lang="en-US" sz="3600" dirty="0" smtClean="0"/>
              <a:t>(</a:t>
            </a:r>
            <a:r>
              <a:rPr lang="en-US" sz="3600" dirty="0"/>
              <a:t>R)</a:t>
            </a:r>
          </a:p>
          <a:p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Renaming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Example: </a:t>
            </a:r>
            <a:r>
              <a:rPr lang="en-US" sz="3600" dirty="0" smtClean="0"/>
              <a:t>𝜌</a:t>
            </a:r>
            <a:r>
              <a:rPr lang="en-US" sz="3600" baseline="-25000" dirty="0" err="1" smtClean="0">
                <a:solidFill>
                  <a:sysClr val="windowText" lastClr="000000"/>
                </a:solidFill>
              </a:rPr>
              <a:t>StID</a:t>
            </a:r>
            <a:r>
              <a:rPr lang="en-US" sz="3600" baseline="-25000" dirty="0" smtClean="0">
                <a:solidFill>
                  <a:sysClr val="windowText" lastClr="000000"/>
                </a:solidFill>
              </a:rPr>
              <a:t>, </a:t>
            </a:r>
            <a:r>
              <a:rPr lang="en-US" sz="3600" baseline="-25000" dirty="0" err="1" smtClean="0">
                <a:solidFill>
                  <a:sysClr val="windowText" lastClr="000000"/>
                </a:solidFill>
              </a:rPr>
              <a:t>StName</a:t>
            </a:r>
            <a:r>
              <a:rPr lang="en-US" sz="3600" baseline="-25000" dirty="0" smtClean="0">
                <a:solidFill>
                  <a:sysClr val="windowText" lastClr="000000"/>
                </a:solidFill>
              </a:rPr>
              <a:t>, </a:t>
            </a:r>
            <a:r>
              <a:rPr lang="en-US" sz="3600" baseline="-25000" dirty="0" err="1" smtClean="0">
                <a:solidFill>
                  <a:sysClr val="windowText" lastClr="000000"/>
                </a:solidFill>
              </a:rPr>
              <a:t>StClass</a:t>
            </a:r>
            <a:r>
              <a:rPr lang="en-US" sz="3600" baseline="-25000" dirty="0" smtClean="0">
                <a:solidFill>
                  <a:sysClr val="windowText" lastClr="000000"/>
                </a:solidFill>
              </a:rPr>
              <a:t>, </a:t>
            </a:r>
            <a:r>
              <a:rPr lang="en-US" sz="3600" baseline="-25000" dirty="0" err="1" smtClean="0">
                <a:solidFill>
                  <a:sysClr val="windowText" lastClr="000000"/>
                </a:solidFill>
              </a:rPr>
              <a:t>StMaj</a:t>
            </a:r>
            <a:r>
              <a:rPr lang="en-US" sz="3600" dirty="0" smtClean="0">
                <a:solidFill>
                  <a:sysClr val="windowText" lastClr="000000"/>
                </a:solidFill>
              </a:rPr>
              <a:t>(Student</a:t>
            </a:r>
            <a:r>
              <a:rPr lang="en-US" sz="3600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34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801095" y="4287562"/>
            <a:ext cx="1324303" cy="4240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                    </a:t>
            </a:r>
            <a:r>
              <a:rPr lang="en-US" sz="2400" dirty="0" smtClean="0"/>
              <a:t>𝜌</a:t>
            </a:r>
            <a:r>
              <a:rPr lang="en-US" sz="2400" baseline="-250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StID</a:t>
            </a:r>
            <a:r>
              <a:rPr lang="en-US" sz="2400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, </a:t>
            </a:r>
            <a:r>
              <a:rPr lang="en-US" sz="2400" baseline="-25000" dirty="0" err="1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StName</a:t>
            </a:r>
            <a:r>
              <a:rPr lang="en-US" sz="2400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, </a:t>
            </a:r>
            <a:r>
              <a:rPr lang="en-US" sz="2400" baseline="-25000" dirty="0" err="1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StClass</a:t>
            </a:r>
            <a:r>
              <a:rPr lang="en-US" sz="2400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, </a:t>
            </a:r>
            <a:r>
              <a:rPr lang="en-US" sz="2400" baseline="-25000" dirty="0" err="1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StMaj</a:t>
            </a:r>
            <a:endParaRPr lang="en-US" sz="9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463247" y="4016460"/>
            <a:ext cx="1" cy="3629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63247" y="4790027"/>
            <a:ext cx="0" cy="3071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510046"/>
              </p:ext>
            </p:extLst>
          </p:nvPr>
        </p:nvGraphicFramePr>
        <p:xfrm>
          <a:off x="3454458" y="5193983"/>
          <a:ext cx="2112880" cy="9829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46788"/>
                <a:gridCol w="643656"/>
                <a:gridCol w="461218"/>
                <a:gridCol w="461218"/>
              </a:tblGrid>
              <a:tr h="102334">
                <a:tc>
                  <a:txBody>
                    <a:bodyPr/>
                    <a:lstStyle/>
                    <a:p>
                      <a:r>
                        <a:rPr lang="en-US" sz="105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05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363776" y="4911073"/>
            <a:ext cx="8082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200" b="1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624418"/>
              </p:ext>
            </p:extLst>
          </p:nvPr>
        </p:nvGraphicFramePr>
        <p:xfrm>
          <a:off x="3406806" y="2826781"/>
          <a:ext cx="2112880" cy="9829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46788"/>
                <a:gridCol w="565854"/>
                <a:gridCol w="539020"/>
                <a:gridCol w="461218"/>
              </a:tblGrid>
              <a:tr h="102334">
                <a:tc>
                  <a:txBody>
                    <a:bodyPr/>
                    <a:lstStyle/>
                    <a:p>
                      <a:r>
                        <a:rPr lang="en-US" sz="105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StID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StName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StClass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StMaj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08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Intersection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 smtClean="0"/>
              <a:t>Return the intersection of tuples in R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 and R</a:t>
            </a:r>
            <a:r>
              <a:rPr lang="en-US" sz="3600" baseline="-25000" dirty="0" smtClean="0"/>
              <a:t>2</a:t>
            </a:r>
            <a:endParaRPr lang="en-US" sz="3600" dirty="0" smtClean="0"/>
          </a:p>
          <a:p>
            <a:r>
              <a:rPr lang="en-US" sz="3600" dirty="0" smtClean="0"/>
              <a:t>Notation</a:t>
            </a:r>
            <a:r>
              <a:rPr lang="en-US" sz="3600" dirty="0"/>
              <a:t>: </a:t>
            </a:r>
            <a:r>
              <a:rPr lang="en-US" sz="3600" dirty="0" smtClean="0"/>
              <a:t>R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∩R</a:t>
            </a:r>
            <a:r>
              <a:rPr lang="en-US" sz="3600" baseline="-25000" dirty="0" smtClean="0"/>
              <a:t>2</a:t>
            </a:r>
            <a:endParaRPr lang="en-US" sz="3600" dirty="0" smtClean="0"/>
          </a:p>
          <a:p>
            <a:pPr lvl="1"/>
            <a:r>
              <a:rPr lang="en-US" sz="3200" dirty="0" smtClean="0"/>
              <a:t>Input schemas</a:t>
            </a:r>
            <a:r>
              <a:rPr lang="en-US" sz="3200" dirty="0"/>
              <a:t>: R</a:t>
            </a:r>
            <a:r>
              <a:rPr lang="en-US" sz="3200" baseline="-25000" dirty="0"/>
              <a:t>1</a:t>
            </a:r>
            <a:r>
              <a:rPr lang="en-US" sz="3200" dirty="0"/>
              <a:t> and R</a:t>
            </a:r>
            <a:r>
              <a:rPr lang="en-US" sz="3200" baseline="-25000" dirty="0"/>
              <a:t>2</a:t>
            </a:r>
            <a:r>
              <a:rPr lang="en-US" sz="3200" dirty="0"/>
              <a:t> </a:t>
            </a:r>
            <a:r>
              <a:rPr lang="en-US" sz="3200" dirty="0" smtClean="0"/>
              <a:t>are union-compatible</a:t>
            </a:r>
          </a:p>
          <a:p>
            <a:pPr lvl="1"/>
            <a:r>
              <a:rPr lang="en-US" sz="3200" dirty="0" smtClean="0"/>
              <a:t>Output schema: the same as the input relations</a:t>
            </a:r>
          </a:p>
          <a:p>
            <a:r>
              <a:rPr lang="en-US" sz="3600" dirty="0" smtClean="0"/>
              <a:t>Intersection is derived</a:t>
            </a:r>
          </a:p>
          <a:p>
            <a:pPr lvl="1"/>
            <a:r>
              <a:rPr lang="en-US" sz="3200" dirty="0" smtClean="0"/>
              <a:t>R</a:t>
            </a:r>
            <a:r>
              <a:rPr lang="en-US" sz="3200" baseline="-25000" dirty="0" smtClean="0"/>
              <a:t>1</a:t>
            </a:r>
            <a:r>
              <a:rPr lang="en-US" sz="3200" dirty="0"/>
              <a:t>∩</a:t>
            </a:r>
            <a:r>
              <a:rPr lang="en-US" sz="3200" dirty="0" smtClean="0"/>
              <a:t>R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 = R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-(R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-R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8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Intersection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Example</a:t>
            </a:r>
            <a:endParaRPr lang="en-US" sz="3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201008" y="4846181"/>
          <a:ext cx="3489994" cy="87782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0268"/>
                <a:gridCol w="755350"/>
                <a:gridCol w="703848"/>
                <a:gridCol w="618012"/>
                <a:gridCol w="772516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Semester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Year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Instructor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1005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Gauss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20006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2001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Codd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40026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2016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Dijkstra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128655" y="4509373"/>
            <a:ext cx="9669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Section1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876640" y="4841239"/>
          <a:ext cx="3345278" cy="87782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0713"/>
                <a:gridCol w="728672"/>
                <a:gridCol w="671362"/>
                <a:gridCol w="589486"/>
                <a:gridCol w="745045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Semester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Year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Instructor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30098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Euclid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40026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2016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Dijkstra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1005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Gauss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4801185" y="4512633"/>
            <a:ext cx="9669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Section2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3005562" y="2747421"/>
          <a:ext cx="3543717" cy="65836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66114"/>
                <a:gridCol w="761173"/>
                <a:gridCol w="742606"/>
                <a:gridCol w="566237"/>
                <a:gridCol w="807587"/>
              </a:tblGrid>
              <a:tr h="89463">
                <a:tc>
                  <a:txBody>
                    <a:bodyPr/>
                    <a:lstStyle/>
                    <a:p>
                      <a:r>
                        <a:rPr lang="en-US" sz="12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Semester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Year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Instructor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46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1005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Gauss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946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40026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2016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Dijkstra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Oval 12"/>
          <p:cNvSpPr/>
          <p:nvPr/>
        </p:nvSpPr>
        <p:spPr>
          <a:xfrm>
            <a:off x="4488608" y="3894783"/>
            <a:ext cx="625154" cy="33296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>
                <a:latin typeface="Linux Libertine" charset="0"/>
                <a:ea typeface="Linux Libertine" charset="0"/>
                <a:cs typeface="Linux Libertine" charset="0"/>
              </a:rPr>
              <a:t>∩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4" name="Straight Connector 13"/>
          <p:cNvCxnSpPr>
            <a:endCxn id="13" idx="0"/>
          </p:cNvCxnSpPr>
          <p:nvPr/>
        </p:nvCxnSpPr>
        <p:spPr>
          <a:xfrm flipH="1">
            <a:off x="4801185" y="3636264"/>
            <a:ext cx="2" cy="2585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3" idx="3"/>
          </p:cNvCxnSpPr>
          <p:nvPr/>
        </p:nvCxnSpPr>
        <p:spPr>
          <a:xfrm flipH="1">
            <a:off x="3202733" y="4178989"/>
            <a:ext cx="1377427" cy="4353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3" idx="5"/>
          </p:cNvCxnSpPr>
          <p:nvPr/>
        </p:nvCxnSpPr>
        <p:spPr>
          <a:xfrm>
            <a:off x="5022210" y="4178989"/>
            <a:ext cx="1459504" cy="4563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37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7655"/>
            <a:ext cx="7886700" cy="1408386"/>
          </a:xfrm>
        </p:spPr>
        <p:txBody>
          <a:bodyPr>
            <a:normAutofit/>
          </a:bodyPr>
          <a:lstStyle/>
          <a:p>
            <a:r>
              <a:rPr lang="en-US" dirty="0" smtClean="0"/>
              <a:t>Side Note:</a:t>
            </a:r>
            <a:br>
              <a:rPr lang="en-US" dirty="0" smtClean="0"/>
            </a:br>
            <a:r>
              <a:rPr lang="en-US" dirty="0" smtClean="0"/>
              <a:t>Operations on Bags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Union:  {</a:t>
            </a:r>
            <a:r>
              <a:rPr lang="en-US" dirty="0" err="1"/>
              <a:t>a,b,b,c</a:t>
            </a:r>
            <a:r>
              <a:rPr lang="en-US" dirty="0" smtClean="0"/>
              <a:t>} </a:t>
            </a:r>
            <a:r>
              <a:rPr lang="en-US" dirty="0" smtClean="0">
                <a:solidFill>
                  <a:prstClr val="black"/>
                </a:solidFill>
              </a:rPr>
              <a:t>∪ </a:t>
            </a:r>
            <a:r>
              <a:rPr lang="en-US" dirty="0" smtClean="0"/>
              <a:t>{</a:t>
            </a:r>
            <a:r>
              <a:rPr lang="en-US" dirty="0" err="1"/>
              <a:t>a,b,b,b,e,f,f</a:t>
            </a:r>
            <a:r>
              <a:rPr lang="en-US" dirty="0"/>
              <a:t>} = {</a:t>
            </a:r>
            <a:r>
              <a:rPr lang="en-US" dirty="0" err="1"/>
              <a:t>a,a,b,b,b,b,b,c,e,f,f</a:t>
            </a:r>
            <a:r>
              <a:rPr lang="en-US" dirty="0"/>
              <a:t>}</a:t>
            </a:r>
          </a:p>
          <a:p>
            <a:pPr lvl="1"/>
            <a:r>
              <a:rPr lang="en-US" dirty="0" smtClean="0"/>
              <a:t>Add </a:t>
            </a:r>
            <a:r>
              <a:rPr lang="en-US" dirty="0"/>
              <a:t>the number of occurrences</a:t>
            </a:r>
          </a:p>
          <a:p>
            <a:r>
              <a:rPr lang="en-US" dirty="0"/>
              <a:t>Difference: {</a:t>
            </a:r>
            <a:r>
              <a:rPr lang="en-US" dirty="0" err="1"/>
              <a:t>a,b,b,b,c,c</a:t>
            </a:r>
            <a:r>
              <a:rPr lang="en-US" dirty="0"/>
              <a:t>} – {</a:t>
            </a:r>
            <a:r>
              <a:rPr lang="en-US" dirty="0" err="1"/>
              <a:t>b,c,c,c,d</a:t>
            </a:r>
            <a:r>
              <a:rPr lang="en-US" dirty="0"/>
              <a:t>} = {</a:t>
            </a:r>
            <a:r>
              <a:rPr lang="en-US" dirty="0" err="1"/>
              <a:t>a,b,b,d</a:t>
            </a:r>
            <a:r>
              <a:rPr lang="en-US" dirty="0"/>
              <a:t>}</a:t>
            </a:r>
          </a:p>
          <a:p>
            <a:pPr lvl="1"/>
            <a:r>
              <a:rPr lang="en-US" dirty="0" smtClean="0"/>
              <a:t>Subtract </a:t>
            </a:r>
            <a:r>
              <a:rPr lang="en-US" dirty="0"/>
              <a:t>the number of occurrences</a:t>
            </a:r>
          </a:p>
          <a:p>
            <a:r>
              <a:rPr lang="en-US" dirty="0"/>
              <a:t>Intersection: {</a:t>
            </a:r>
            <a:r>
              <a:rPr lang="en-US" dirty="0" err="1"/>
              <a:t>a,b,b,b,c,c</a:t>
            </a:r>
            <a:r>
              <a:rPr lang="en-US" dirty="0" smtClean="0"/>
              <a:t>}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/>
              <a:t>∩ {</a:t>
            </a:r>
            <a:r>
              <a:rPr lang="en-US" dirty="0" err="1"/>
              <a:t>b,b,c,c,c,c,d</a:t>
            </a:r>
            <a:r>
              <a:rPr lang="en-US" dirty="0"/>
              <a:t>} = {</a:t>
            </a:r>
            <a:r>
              <a:rPr lang="en-US" dirty="0" err="1"/>
              <a:t>b,b,c,c</a:t>
            </a:r>
            <a:r>
              <a:rPr lang="en-US" dirty="0"/>
              <a:t>}</a:t>
            </a:r>
          </a:p>
          <a:p>
            <a:pPr lvl="1"/>
            <a:r>
              <a:rPr lang="en-US" dirty="0" smtClean="0"/>
              <a:t>Minimum </a:t>
            </a:r>
            <a:r>
              <a:rPr lang="en-US" dirty="0"/>
              <a:t>of the two numbers of occurrences</a:t>
            </a:r>
          </a:p>
          <a:p>
            <a:r>
              <a:rPr lang="en-US" dirty="0"/>
              <a:t>Selection: preserve the number of occurrences</a:t>
            </a:r>
          </a:p>
          <a:p>
            <a:r>
              <a:rPr lang="en-US" dirty="0"/>
              <a:t>Projection: preserve the number of occurrences (no duplicate elimination)</a:t>
            </a:r>
          </a:p>
          <a:p>
            <a:r>
              <a:rPr lang="en-US" dirty="0"/>
              <a:t>Cartesian product, join: no duplicate elimination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dirty="0" smtClean="0"/>
              <a:t>One of the most important and well-studied operations in relational databases</a:t>
            </a:r>
          </a:p>
          <a:p>
            <a:r>
              <a:rPr lang="en-US" sz="3600" dirty="0" smtClean="0"/>
              <a:t>Comes in various flavors</a:t>
            </a:r>
          </a:p>
          <a:p>
            <a:pPr lvl="1"/>
            <a:r>
              <a:rPr lang="en-US" sz="3200" dirty="0" smtClean="0"/>
              <a:t>Theta join</a:t>
            </a:r>
          </a:p>
          <a:p>
            <a:pPr lvl="1"/>
            <a:r>
              <a:rPr lang="en-US" sz="3200" dirty="0" smtClean="0"/>
              <a:t>Natural join</a:t>
            </a:r>
          </a:p>
          <a:p>
            <a:pPr lvl="1"/>
            <a:r>
              <a:rPr lang="en-US" sz="3200" dirty="0" err="1" smtClean="0"/>
              <a:t>Equi</a:t>
            </a:r>
            <a:r>
              <a:rPr lang="en-US" sz="3200" dirty="0" smtClean="0"/>
              <a:t>-join</a:t>
            </a:r>
          </a:p>
          <a:p>
            <a:pPr lvl="1"/>
            <a:r>
              <a:rPr lang="en-US" sz="3200" dirty="0" smtClean="0"/>
              <a:t>Semi-join</a:t>
            </a:r>
          </a:p>
          <a:p>
            <a:pPr lvl="1"/>
            <a:r>
              <a:rPr lang="en-US" sz="3200" dirty="0" smtClean="0"/>
              <a:t>Inner join</a:t>
            </a:r>
          </a:p>
          <a:p>
            <a:pPr lvl="1"/>
            <a:r>
              <a:rPr lang="en-US" sz="3200" dirty="0" smtClean="0"/>
              <a:t>Outer join</a:t>
            </a:r>
          </a:p>
          <a:p>
            <a:pPr lvl="1"/>
            <a:r>
              <a:rPr lang="en-US" sz="3200" dirty="0" smtClean="0"/>
              <a:t>Anti-join</a:t>
            </a:r>
          </a:p>
          <a:p>
            <a:pPr lvl="1"/>
            <a:r>
              <a:rPr lang="mr-IN" sz="3200" dirty="0" smtClean="0"/>
              <a:t>…</a:t>
            </a:r>
            <a:endParaRPr lang="en-US" sz="3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1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Theta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 smtClean="0"/>
              <a:t>Return all the combinations of </a:t>
            </a:r>
            <a:r>
              <a:rPr lang="en-US" sz="3600" dirty="0"/>
              <a:t>R</a:t>
            </a:r>
            <a:r>
              <a:rPr lang="en-US" sz="3600" baseline="-25000" dirty="0"/>
              <a:t>1</a:t>
            </a:r>
            <a:r>
              <a:rPr lang="en-US" sz="3600" dirty="0"/>
              <a:t> and R</a:t>
            </a:r>
            <a:r>
              <a:rPr lang="en-US" sz="3600" baseline="-25000" dirty="0"/>
              <a:t>2</a:t>
            </a:r>
            <a:r>
              <a:rPr lang="en-US" sz="3600" dirty="0"/>
              <a:t> tuples which </a:t>
            </a:r>
            <a:r>
              <a:rPr lang="en-US" sz="3600" dirty="0" smtClean="0"/>
              <a:t>satisfy the join condition 𝜃</a:t>
            </a:r>
          </a:p>
          <a:p>
            <a:r>
              <a:rPr lang="en-US" sz="3600" dirty="0" smtClean="0"/>
              <a:t>Notation: R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⨝</a:t>
            </a:r>
            <a:r>
              <a:rPr lang="en-US" sz="3600" baseline="-25000" dirty="0" smtClean="0"/>
              <a:t>𝜃</a:t>
            </a:r>
            <a:r>
              <a:rPr lang="en-US" sz="3600" dirty="0" smtClean="0"/>
              <a:t>R</a:t>
            </a:r>
            <a:r>
              <a:rPr lang="en-US" sz="3600" baseline="-25000" dirty="0" smtClean="0"/>
              <a:t>2</a:t>
            </a:r>
          </a:p>
          <a:p>
            <a:pPr lvl="1"/>
            <a:r>
              <a:rPr lang="en-US" sz="3200" dirty="0" smtClean="0">
                <a:solidFill>
                  <a:sysClr val="windowText" lastClr="000000"/>
                </a:solidFill>
              </a:rPr>
              <a:t>Equivalent expression: </a:t>
            </a:r>
            <a:r>
              <a:rPr lang="en-US" sz="4000" dirty="0" smtClean="0">
                <a:solidFill>
                  <a:sysClr val="windowText" lastClr="000000"/>
                </a:solidFill>
              </a:rPr>
              <a:t>𝜎</a:t>
            </a:r>
            <a:r>
              <a:rPr lang="en-US" sz="3200" baseline="-25000" dirty="0" smtClean="0"/>
              <a:t>𝜃</a:t>
            </a:r>
            <a:r>
              <a:rPr lang="en-US" sz="3200" dirty="0">
                <a:solidFill>
                  <a:sysClr val="windowText" lastClr="000000"/>
                </a:solidFill>
              </a:rPr>
              <a:t>(R</a:t>
            </a:r>
            <a:r>
              <a:rPr lang="en-US" sz="3200" baseline="-25000" dirty="0">
                <a:solidFill>
                  <a:sysClr val="windowText" lastClr="000000"/>
                </a:solidFill>
              </a:rPr>
              <a:t>1</a:t>
            </a:r>
            <a:r>
              <a:rPr lang="en-US" sz="3200" dirty="0"/>
              <a:t>×</a:t>
            </a:r>
            <a:r>
              <a:rPr lang="en-US" sz="3200" dirty="0">
                <a:solidFill>
                  <a:sysClr val="windowText" lastClr="000000"/>
                </a:solidFill>
              </a:rPr>
              <a:t>R</a:t>
            </a:r>
            <a:r>
              <a:rPr lang="en-US" sz="3200" baseline="-25000" dirty="0">
                <a:solidFill>
                  <a:sysClr val="windowText" lastClr="000000"/>
                </a:solidFill>
              </a:rPr>
              <a:t>2</a:t>
            </a:r>
            <a:r>
              <a:rPr lang="en-US" sz="3200" dirty="0">
                <a:solidFill>
                  <a:sysClr val="windowText" lastClr="000000"/>
                </a:solidFill>
              </a:rPr>
              <a:t>)</a:t>
            </a:r>
            <a:endParaRPr lang="en-US" sz="3200" dirty="0" smtClean="0">
              <a:solidFill>
                <a:sysClr val="windowText" lastClr="000000"/>
              </a:solidFill>
            </a:endParaRPr>
          </a:p>
          <a:p>
            <a:pPr lvl="1"/>
            <a:r>
              <a:rPr lang="en-US" sz="3200" dirty="0" smtClean="0">
                <a:solidFill>
                  <a:sysClr val="windowText" lastClr="000000"/>
                </a:solidFill>
              </a:rPr>
              <a:t>Input schemas: </a:t>
            </a:r>
            <a:r>
              <a:rPr lang="en-US" sz="3200" dirty="0" smtClean="0"/>
              <a:t>R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(A1,</a:t>
            </a:r>
            <a:r>
              <a:rPr lang="mr-IN" sz="3200" dirty="0" smtClean="0"/>
              <a:t>…</a:t>
            </a:r>
            <a:r>
              <a:rPr lang="en-US" sz="3200" dirty="0" smtClean="0"/>
              <a:t>,An) and R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(B1,</a:t>
            </a:r>
            <a:r>
              <a:rPr lang="mr-IN" sz="3200" dirty="0" smtClean="0"/>
              <a:t>…</a:t>
            </a:r>
            <a:r>
              <a:rPr lang="en-US" sz="3200" dirty="0" smtClean="0"/>
              <a:t>,</a:t>
            </a:r>
            <a:r>
              <a:rPr lang="en-US" sz="3200" dirty="0" err="1" smtClean="0"/>
              <a:t>Bm</a:t>
            </a:r>
            <a:r>
              <a:rPr lang="en-US" sz="3200" dirty="0" smtClean="0"/>
              <a:t>)</a:t>
            </a:r>
            <a:endParaRPr lang="en-US" sz="2800" dirty="0" smtClean="0"/>
          </a:p>
          <a:p>
            <a:pPr lvl="1"/>
            <a:r>
              <a:rPr lang="en-US" sz="3200" dirty="0" smtClean="0"/>
              <a:t>Condition 𝜃: a Boolean condition on </a:t>
            </a:r>
            <a:r>
              <a:rPr lang="en-US" sz="3200" dirty="0"/>
              <a:t>A1,</a:t>
            </a:r>
            <a:r>
              <a:rPr lang="mr-IN" sz="3200" dirty="0"/>
              <a:t>…</a:t>
            </a:r>
            <a:r>
              <a:rPr lang="en-US" sz="3200" dirty="0"/>
              <a:t>,An,B1,</a:t>
            </a:r>
            <a:r>
              <a:rPr lang="mr-IN" sz="3200" dirty="0"/>
              <a:t>…</a:t>
            </a:r>
            <a:r>
              <a:rPr lang="en-US" sz="3200" dirty="0"/>
              <a:t>,</a:t>
            </a:r>
            <a:r>
              <a:rPr lang="en-US" sz="3200" dirty="0" err="1"/>
              <a:t>Bm</a:t>
            </a:r>
            <a:endParaRPr lang="en-US" sz="3200" dirty="0" smtClean="0"/>
          </a:p>
          <a:p>
            <a:pPr lvl="1"/>
            <a:r>
              <a:rPr lang="en-US" sz="3200" dirty="0" smtClean="0"/>
              <a:t>Output schema: S(A1</a:t>
            </a:r>
            <a:r>
              <a:rPr lang="en-US" sz="3200" dirty="0"/>
              <a:t>,</a:t>
            </a:r>
            <a:r>
              <a:rPr lang="mr-IN" sz="3200" dirty="0"/>
              <a:t>…</a:t>
            </a:r>
            <a:r>
              <a:rPr lang="en-US" sz="3200" dirty="0"/>
              <a:t>,</a:t>
            </a:r>
            <a:r>
              <a:rPr lang="en-US" sz="3200" dirty="0" smtClean="0"/>
              <a:t>An,B1</a:t>
            </a:r>
            <a:r>
              <a:rPr lang="en-US" sz="3200" dirty="0"/>
              <a:t>,</a:t>
            </a:r>
            <a:r>
              <a:rPr lang="mr-IN" sz="3200" dirty="0"/>
              <a:t>…</a:t>
            </a:r>
            <a:r>
              <a:rPr lang="en-US" sz="3200" dirty="0"/>
              <a:t>,</a:t>
            </a:r>
            <a:r>
              <a:rPr lang="en-US" sz="3200" dirty="0" err="1"/>
              <a:t>Bm</a:t>
            </a:r>
            <a:r>
              <a:rPr lang="en-US" sz="3200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Building </a:t>
            </a:r>
            <a:r>
              <a:rPr lang="en-US" sz="3600" dirty="0"/>
              <a:t>a </a:t>
            </a:r>
            <a:r>
              <a:rPr lang="en-US" sz="3600" dirty="0" smtClean="0"/>
              <a:t>Data-Driven Application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946150" y="1677710"/>
            <a:ext cx="4165600" cy="4543645"/>
            <a:chOff x="2570480" y="1704121"/>
            <a:chExt cx="4165600" cy="4543645"/>
          </a:xfrm>
        </p:grpSpPr>
        <p:sp>
          <p:nvSpPr>
            <p:cNvPr id="7" name="Rounded Rectangle 6"/>
            <p:cNvSpPr/>
            <p:nvPr/>
          </p:nvSpPr>
          <p:spPr>
            <a:xfrm>
              <a:off x="2570480" y="1704121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mtClean="0">
                  <a:latin typeface="Linux Libertine" charset="0"/>
                  <a:ea typeface="Linux Libertine" charset="0"/>
                  <a:cs typeface="Linux Libertine" charset="0"/>
                </a:rPr>
                <a:t>Requirement Analysis</a:t>
              </a:r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570480" y="2509277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Conceptual Database Design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" name="Down Arrow 8"/>
            <p:cNvSpPr/>
            <p:nvPr/>
          </p:nvSpPr>
          <p:spPr>
            <a:xfrm>
              <a:off x="4120280" y="2279400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" name="Down Arrow 9"/>
            <p:cNvSpPr/>
            <p:nvPr/>
          </p:nvSpPr>
          <p:spPr>
            <a:xfrm>
              <a:off x="4120280" y="3081213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70480" y="3301163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Logical Database </a:t>
              </a: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Design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570480" y="4110213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Schema Refinement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4120280" y="3880336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4120280" y="4688236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570480" y="4912691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Physical Database </a:t>
              </a: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Design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570480" y="5718936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Application Development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4120280" y="5489059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847838" y="4671560"/>
            <a:ext cx="2717964" cy="147820"/>
            <a:chOff x="3530338" y="4705555"/>
            <a:chExt cx="2717964" cy="147820"/>
          </a:xfrm>
        </p:grpSpPr>
        <p:sp>
          <p:nvSpPr>
            <p:cNvPr id="22" name="Chevron 21"/>
            <p:cNvSpPr/>
            <p:nvPr/>
          </p:nvSpPr>
          <p:spPr>
            <a:xfrm>
              <a:off x="3530338" y="4705555"/>
              <a:ext cx="992696" cy="147820"/>
            </a:xfrm>
            <a:prstGeom prst="chevron">
              <a:avLst>
                <a:gd name="adj" fmla="val 1275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Chevron 22"/>
            <p:cNvSpPr/>
            <p:nvPr/>
          </p:nvSpPr>
          <p:spPr>
            <a:xfrm>
              <a:off x="4392972" y="4705555"/>
              <a:ext cx="992696" cy="147820"/>
            </a:xfrm>
            <a:prstGeom prst="chevron">
              <a:avLst>
                <a:gd name="adj" fmla="val 1275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Chevron 23"/>
            <p:cNvSpPr/>
            <p:nvPr/>
          </p:nvSpPr>
          <p:spPr>
            <a:xfrm>
              <a:off x="5255606" y="4705555"/>
              <a:ext cx="992696" cy="147820"/>
            </a:xfrm>
            <a:prstGeom prst="chevron">
              <a:avLst>
                <a:gd name="adj" fmla="val 1275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8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978" y="1762582"/>
            <a:ext cx="411297" cy="30847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252" y="1962970"/>
            <a:ext cx="510023" cy="1240452"/>
          </a:xfrm>
          <a:prstGeom prst="rect">
            <a:avLst/>
          </a:prstGeom>
        </p:spPr>
      </p:pic>
      <p:sp>
        <p:nvSpPr>
          <p:cNvPr id="30" name="Up-Down Arrow 29"/>
          <p:cNvSpPr/>
          <p:nvPr/>
        </p:nvSpPr>
        <p:spPr>
          <a:xfrm>
            <a:off x="6674307" y="3274752"/>
            <a:ext cx="1629434" cy="1013822"/>
          </a:xfrm>
          <a:prstGeom prst="upDownArrow">
            <a:avLst>
              <a:gd name="adj1" fmla="val 50000"/>
              <a:gd name="adj2" fmla="val 248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Query using SQL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41667" y="4585075"/>
            <a:ext cx="1847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rPr>
              <a:t>Create DB using SQL</a:t>
            </a:r>
            <a:endParaRPr lang="en-US" sz="1400">
              <a:solidFill>
                <a:schemeClr val="bg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Can 20"/>
          <p:cNvSpPr/>
          <p:nvPr/>
        </p:nvSpPr>
        <p:spPr>
          <a:xfrm>
            <a:off x="6775450" y="4365075"/>
            <a:ext cx="1427148" cy="7856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Database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31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Theta Join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Example: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  Student ⨝</a:t>
            </a:r>
            <a:r>
              <a:rPr lang="en-US" sz="3600" baseline="-25000" dirty="0" smtClean="0">
                <a:solidFill>
                  <a:sysClr val="windowText" lastClr="000000"/>
                </a:solidFill>
              </a:rPr>
              <a:t>Major=DID ∧ Class=21 </a:t>
            </a:r>
            <a:r>
              <a:rPr lang="en-US" sz="3600" dirty="0" smtClean="0"/>
              <a:t>Department</a:t>
            </a:r>
            <a:endParaRPr lang="en-US" sz="3600" dirty="0">
              <a:solidFill>
                <a:sysClr val="windowText" lastClr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40</a:t>
            </a:fld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783497"/>
              </p:ext>
            </p:extLst>
          </p:nvPr>
        </p:nvGraphicFramePr>
        <p:xfrm>
          <a:off x="947974" y="5360099"/>
          <a:ext cx="3465174" cy="81686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96746"/>
                <a:gridCol w="1055612"/>
                <a:gridCol w="756408"/>
                <a:gridCol w="75640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1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871580" y="5026896"/>
            <a:ext cx="9012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400" b="1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380944"/>
              </p:ext>
            </p:extLst>
          </p:nvPr>
        </p:nvGraphicFramePr>
        <p:xfrm>
          <a:off x="4717663" y="5369078"/>
          <a:ext cx="3597662" cy="81686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9195"/>
                <a:gridCol w="1805262"/>
                <a:gridCol w="993205"/>
              </a:tblGrid>
              <a:tr h="127960">
                <a:tc>
                  <a:txBody>
                    <a:bodyPr/>
                    <a:lstStyle/>
                    <a:p>
                      <a:r>
                        <a:rPr lang="en-US" sz="11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DID</a:t>
                      </a:r>
                      <a:endParaRPr lang="en-US" sz="11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1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ADD2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Physics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ADD3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4629749" y="5031780"/>
            <a:ext cx="13051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Department</a:t>
            </a:r>
            <a:endParaRPr lang="en-US" sz="1400" b="1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717132"/>
              </p:ext>
            </p:extLst>
          </p:nvPr>
        </p:nvGraphicFramePr>
        <p:xfrm>
          <a:off x="2155163" y="3291028"/>
          <a:ext cx="4833674" cy="61264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3235"/>
                <a:gridCol w="705753"/>
                <a:gridCol w="472548"/>
                <a:gridCol w="601425"/>
                <a:gridCol w="540055"/>
                <a:gridCol w="988055"/>
                <a:gridCol w="101260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DID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ADD2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Physics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ADD3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4252864" y="4186586"/>
            <a:ext cx="625154" cy="66580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             ⨝</a:t>
            </a:r>
            <a:r>
              <a:rPr lang="en-US" sz="24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Major=DID ∧ Class=21</a:t>
            </a:r>
            <a:endParaRPr lang="en-US" sz="11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4564856" y="4014788"/>
            <a:ext cx="0" cy="3500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7" idx="3"/>
          </p:cNvCxnSpPr>
          <p:nvPr/>
        </p:nvCxnSpPr>
        <p:spPr>
          <a:xfrm flipH="1">
            <a:off x="2966990" y="4754887"/>
            <a:ext cx="1377426" cy="3813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7" idx="5"/>
          </p:cNvCxnSpPr>
          <p:nvPr/>
        </p:nvCxnSpPr>
        <p:spPr>
          <a:xfrm>
            <a:off x="4786466" y="4754887"/>
            <a:ext cx="1459504" cy="4023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0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Natural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smtClean="0"/>
              <a:t>Return all the combinations of tuples of R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 and R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 which agree on the </a:t>
            </a:r>
            <a:r>
              <a:rPr lang="en-US" sz="3600" i="1" dirty="0" smtClean="0"/>
              <a:t>join attributes</a:t>
            </a:r>
            <a:endParaRPr lang="en-US" sz="3600" dirty="0" smtClean="0"/>
          </a:p>
          <a:p>
            <a:r>
              <a:rPr lang="en-US" sz="3600" dirty="0" smtClean="0"/>
              <a:t>Notation: R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⨝R</a:t>
            </a:r>
            <a:r>
              <a:rPr lang="en-US" sz="3600" baseline="-25000" dirty="0" smtClean="0"/>
              <a:t>2</a:t>
            </a:r>
            <a:endParaRPr lang="en-US" sz="3600" dirty="0" smtClean="0">
              <a:solidFill>
                <a:sysClr val="windowText" lastClr="000000"/>
              </a:solidFill>
            </a:endParaRPr>
          </a:p>
          <a:p>
            <a:pPr lvl="1"/>
            <a:r>
              <a:rPr lang="en-US" sz="3200" dirty="0" smtClean="0">
                <a:solidFill>
                  <a:sysClr val="windowText" lastClr="000000"/>
                </a:solidFill>
              </a:rPr>
              <a:t>Input schemas: </a:t>
            </a:r>
            <a:r>
              <a:rPr lang="en-US" sz="3200" dirty="0" smtClean="0"/>
              <a:t>R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(A1,</a:t>
            </a:r>
            <a:r>
              <a:rPr lang="mr-IN" sz="3200" dirty="0" smtClean="0"/>
              <a:t>…</a:t>
            </a:r>
            <a:r>
              <a:rPr lang="en-US" sz="3200" dirty="0" smtClean="0"/>
              <a:t>,An) and R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(B1,</a:t>
            </a:r>
            <a:r>
              <a:rPr lang="mr-IN" sz="3200" dirty="0" smtClean="0"/>
              <a:t>…</a:t>
            </a:r>
            <a:r>
              <a:rPr lang="en-US" sz="3200" dirty="0" smtClean="0"/>
              <a:t>,</a:t>
            </a:r>
            <a:r>
              <a:rPr lang="en-US" sz="3200" dirty="0" err="1" smtClean="0"/>
              <a:t>Bm</a:t>
            </a:r>
            <a:r>
              <a:rPr lang="en-US" sz="3200" dirty="0" smtClean="0"/>
              <a:t>)</a:t>
            </a:r>
          </a:p>
          <a:p>
            <a:pPr lvl="1"/>
            <a:r>
              <a:rPr lang="en-US" sz="3200" dirty="0" smtClean="0"/>
              <a:t>Join attributes: </a:t>
            </a:r>
            <a:r>
              <a:rPr lang="en-US" sz="2800" dirty="0" smtClean="0"/>
              <a:t>{</a:t>
            </a:r>
            <a:r>
              <a:rPr lang="en-US" sz="2800" dirty="0"/>
              <a:t>A1,</a:t>
            </a:r>
            <a:r>
              <a:rPr lang="mr-IN" sz="2800" dirty="0"/>
              <a:t>…</a:t>
            </a:r>
            <a:r>
              <a:rPr lang="en-US" sz="2800" dirty="0"/>
              <a:t>,An</a:t>
            </a:r>
            <a:r>
              <a:rPr lang="en-US" sz="2800" dirty="0" smtClean="0"/>
              <a:t>}∩{</a:t>
            </a:r>
            <a:r>
              <a:rPr lang="en-US" sz="2800" dirty="0"/>
              <a:t>B1,</a:t>
            </a:r>
            <a:r>
              <a:rPr lang="mr-IN" sz="2800" dirty="0"/>
              <a:t>…</a:t>
            </a:r>
            <a:r>
              <a:rPr lang="en-US" sz="2800" dirty="0"/>
              <a:t>,</a:t>
            </a:r>
            <a:r>
              <a:rPr lang="en-US" sz="2800" dirty="0" err="1"/>
              <a:t>Bm</a:t>
            </a:r>
            <a:r>
              <a:rPr lang="en-US" sz="2800" dirty="0"/>
              <a:t>}</a:t>
            </a:r>
            <a:endParaRPr lang="en-US" sz="2800" dirty="0" smtClean="0"/>
          </a:p>
          <a:p>
            <a:pPr lvl="1"/>
            <a:r>
              <a:rPr lang="en-US" sz="3200" dirty="0" smtClean="0"/>
              <a:t>Output schema: S(C1,</a:t>
            </a:r>
            <a:r>
              <a:rPr lang="mr-IN" sz="3200" dirty="0" smtClean="0"/>
              <a:t>…</a:t>
            </a:r>
            <a:r>
              <a:rPr lang="en-US" sz="3200" dirty="0" smtClean="0"/>
              <a:t>,</a:t>
            </a:r>
            <a:r>
              <a:rPr lang="en-US" sz="3200" dirty="0" err="1" smtClean="0"/>
              <a:t>Cp</a:t>
            </a:r>
            <a:r>
              <a:rPr lang="en-US" sz="3200" dirty="0" smtClean="0"/>
              <a:t>) </a:t>
            </a:r>
            <a:r>
              <a:rPr lang="en-US" sz="3200" dirty="0" err="1" smtClean="0"/>
              <a:t>s.t.</a:t>
            </a:r>
            <a:r>
              <a:rPr lang="en-US" sz="3200" dirty="0" smtClean="0"/>
              <a:t> {</a:t>
            </a:r>
            <a:r>
              <a:rPr lang="en-US" sz="3200" dirty="0"/>
              <a:t>C1,</a:t>
            </a:r>
            <a:r>
              <a:rPr lang="mr-IN" sz="3200" dirty="0"/>
              <a:t>…</a:t>
            </a:r>
            <a:r>
              <a:rPr lang="en-US" sz="3200" dirty="0"/>
              <a:t>,</a:t>
            </a:r>
            <a:r>
              <a:rPr lang="en-US" sz="3200" dirty="0" err="1"/>
              <a:t>Cp</a:t>
            </a:r>
            <a:r>
              <a:rPr lang="en-US" sz="3200" dirty="0" smtClean="0"/>
              <a:t>}={A1</a:t>
            </a:r>
            <a:r>
              <a:rPr lang="en-US" sz="3200" dirty="0"/>
              <a:t>,</a:t>
            </a:r>
            <a:r>
              <a:rPr lang="mr-IN" sz="3200" dirty="0"/>
              <a:t>…</a:t>
            </a:r>
            <a:r>
              <a:rPr lang="en-US" sz="3200" dirty="0"/>
              <a:t>,An</a:t>
            </a:r>
            <a:r>
              <a:rPr lang="en-US" sz="3200" dirty="0" smtClean="0"/>
              <a:t>}</a:t>
            </a:r>
            <a:r>
              <a:rPr lang="en-US" sz="3200" dirty="0" smtClean="0">
                <a:solidFill>
                  <a:sysClr val="windowText" lastClr="000000"/>
                </a:solidFill>
              </a:rPr>
              <a:t>∪</a:t>
            </a:r>
            <a:r>
              <a:rPr lang="en-US" sz="3200" dirty="0" smtClean="0"/>
              <a:t>{</a:t>
            </a:r>
            <a:r>
              <a:rPr lang="en-US" sz="3200" dirty="0"/>
              <a:t>B1,</a:t>
            </a:r>
            <a:r>
              <a:rPr lang="mr-IN" sz="3200" dirty="0"/>
              <a:t>…</a:t>
            </a:r>
            <a:r>
              <a:rPr lang="en-US" sz="3200" dirty="0"/>
              <a:t>,</a:t>
            </a:r>
            <a:r>
              <a:rPr lang="en-US" sz="3200" dirty="0" err="1"/>
              <a:t>Bm</a:t>
            </a:r>
            <a:r>
              <a:rPr lang="en-US" sz="3200" dirty="0" smtClean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5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Natural Join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Example: </a:t>
            </a:r>
            <a:r>
              <a:rPr lang="en-US" sz="3600" dirty="0" smtClean="0"/>
              <a:t>Student ⨝ Department</a:t>
            </a:r>
            <a:r>
              <a:rPr lang="en-US" sz="3600" dirty="0">
                <a:solidFill>
                  <a:sysClr val="windowText" lastClr="000000"/>
                </a:solidFill>
              </a:rPr>
              <a:t/>
            </a:r>
            <a:br>
              <a:rPr lang="en-US" sz="3600" dirty="0">
                <a:solidFill>
                  <a:sysClr val="windowText" lastClr="000000"/>
                </a:solidFill>
              </a:rPr>
            </a:br>
            <a:r>
              <a:rPr lang="en-US" sz="3600" dirty="0" smtClean="0">
                <a:solidFill>
                  <a:sysClr val="windowText" lastClr="000000"/>
                </a:solidFill>
              </a:rPr>
              <a:t>= </a:t>
            </a:r>
            <a:r>
              <a:rPr lang="en-US" dirty="0" smtClean="0">
                <a:solidFill>
                  <a:sysClr val="windowText" lastClr="000000"/>
                </a:solidFill>
              </a:rPr>
              <a:t>π</a:t>
            </a:r>
            <a:r>
              <a:rPr lang="en-US" sz="1400" baseline="-25000" dirty="0" err="1" smtClean="0">
                <a:solidFill>
                  <a:sysClr val="windowText" lastClr="000000"/>
                </a:solidFill>
              </a:rPr>
              <a:t>SID,SName,Class,DID,DeptName,Address</a:t>
            </a:r>
            <a:r>
              <a:rPr lang="en-US" dirty="0" smtClean="0">
                <a:solidFill>
                  <a:sysClr val="windowText" lastClr="000000"/>
                </a:solidFill>
              </a:rPr>
              <a:t>(𝜎</a:t>
            </a:r>
            <a:r>
              <a:rPr lang="en-US" sz="1400" baseline="-25000" dirty="0" smtClean="0"/>
              <a:t>DID=DID2</a:t>
            </a:r>
            <a:r>
              <a:rPr lang="en-US" sz="2000" dirty="0" smtClean="0">
                <a:solidFill>
                  <a:sysClr val="windowText" lastClr="000000"/>
                </a:solidFill>
              </a:rPr>
              <a:t>(Student</a:t>
            </a:r>
            <a:r>
              <a:rPr lang="en-US" sz="2000" dirty="0" smtClean="0"/>
              <a:t>×</a:t>
            </a:r>
            <a:r>
              <a:rPr lang="en-US" dirty="0" smtClean="0"/>
              <a:t>𝜌</a:t>
            </a:r>
            <a:r>
              <a:rPr lang="en-US" sz="1400" baseline="-25000" dirty="0" smtClean="0">
                <a:solidFill>
                  <a:sysClr val="windowText" lastClr="000000"/>
                </a:solidFill>
              </a:rPr>
              <a:t>DID2,DeptName,Address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ysClr val="windowText" lastClr="000000"/>
                </a:solidFill>
              </a:rPr>
              <a:t>Department))</a:t>
            </a:r>
            <a:r>
              <a:rPr lang="en-US" dirty="0" smtClean="0">
                <a:solidFill>
                  <a:sysClr val="windowText" lastClr="000000"/>
                </a:solidFill>
              </a:rPr>
              <a:t>)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42</a:t>
            </a:fld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47027"/>
              </p:ext>
            </p:extLst>
          </p:nvPr>
        </p:nvGraphicFramePr>
        <p:xfrm>
          <a:off x="955118" y="5192370"/>
          <a:ext cx="3465174" cy="81686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96746"/>
                <a:gridCol w="1055612"/>
                <a:gridCol w="756408"/>
                <a:gridCol w="75640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1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DID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878724" y="4859167"/>
            <a:ext cx="9012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400" b="1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541789"/>
              </p:ext>
            </p:extLst>
          </p:nvPr>
        </p:nvGraphicFramePr>
        <p:xfrm>
          <a:off x="4724807" y="5201349"/>
          <a:ext cx="3597662" cy="81686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9195"/>
                <a:gridCol w="1805262"/>
                <a:gridCol w="993205"/>
              </a:tblGrid>
              <a:tr h="127960">
                <a:tc>
                  <a:txBody>
                    <a:bodyPr/>
                    <a:lstStyle/>
                    <a:p>
                      <a:r>
                        <a:rPr lang="en-US" sz="11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DID</a:t>
                      </a:r>
                      <a:endParaRPr lang="en-US" sz="11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1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ADD2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Physics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ADD3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4636893" y="4864051"/>
            <a:ext cx="13051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Department</a:t>
            </a:r>
            <a:endParaRPr lang="en-US" sz="1400" b="1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45583"/>
              </p:ext>
            </p:extLst>
          </p:nvPr>
        </p:nvGraphicFramePr>
        <p:xfrm>
          <a:off x="2109852" y="3092939"/>
          <a:ext cx="4838569" cy="81686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86762"/>
                <a:gridCol w="806861"/>
                <a:gridCol w="540246"/>
                <a:gridCol w="617424"/>
                <a:gridCol w="1129606"/>
                <a:gridCol w="115767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DID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ADD2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1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Physics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ADD3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4216560" y="4320194"/>
            <a:ext cx="625154" cy="40918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⨝</a:t>
            </a:r>
            <a:endParaRPr lang="en-US" sz="11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9" name="Straight Connector 18"/>
          <p:cNvCxnSpPr>
            <a:endCxn id="17" idx="0"/>
          </p:cNvCxnSpPr>
          <p:nvPr/>
        </p:nvCxnSpPr>
        <p:spPr>
          <a:xfrm>
            <a:off x="4529136" y="4021931"/>
            <a:ext cx="1" cy="2982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7" idx="3"/>
          </p:cNvCxnSpPr>
          <p:nvPr/>
        </p:nvCxnSpPr>
        <p:spPr>
          <a:xfrm flipH="1">
            <a:off x="3714750" y="4669457"/>
            <a:ext cx="593362" cy="2184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7" idx="5"/>
            <a:endCxn id="15" idx="0"/>
          </p:cNvCxnSpPr>
          <p:nvPr/>
        </p:nvCxnSpPr>
        <p:spPr>
          <a:xfrm>
            <a:off x="4750162" y="4669457"/>
            <a:ext cx="539314" cy="1945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22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err="1" smtClean="0"/>
              <a:t>Equi</a:t>
            </a:r>
            <a:r>
              <a:rPr lang="en-US" dirty="0" smtClean="0"/>
              <a:t>-join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dirty="0" smtClean="0"/>
              <a:t>Return all the combinations of tuples of R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 and R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 which satisfy the equality </a:t>
            </a:r>
            <a:r>
              <a:rPr lang="en-US" sz="3600" dirty="0"/>
              <a:t>condition </a:t>
            </a:r>
            <a:r>
              <a:rPr lang="en-US" sz="3600" dirty="0" smtClean="0"/>
              <a:t>C=D</a:t>
            </a:r>
          </a:p>
          <a:p>
            <a:pPr lvl="1"/>
            <a:r>
              <a:rPr lang="en-US" sz="3200" dirty="0" err="1" smtClean="0"/>
              <a:t>Equi</a:t>
            </a:r>
            <a:r>
              <a:rPr lang="en-US" sz="3200" dirty="0" smtClean="0"/>
              <a:t>-join is a special case of theta join</a:t>
            </a:r>
          </a:p>
          <a:p>
            <a:pPr lvl="1"/>
            <a:r>
              <a:rPr lang="en-US" sz="3200" dirty="0" smtClean="0"/>
              <a:t>Natural join is a special case of </a:t>
            </a:r>
            <a:r>
              <a:rPr lang="en-US" sz="3200" dirty="0" err="1" smtClean="0"/>
              <a:t>equi</a:t>
            </a:r>
            <a:r>
              <a:rPr lang="en-US" sz="3200" dirty="0" smtClean="0"/>
              <a:t>-join</a:t>
            </a:r>
            <a:endParaRPr lang="en-US" sz="3200" dirty="0"/>
          </a:p>
          <a:p>
            <a:r>
              <a:rPr lang="en-US" sz="3600" dirty="0"/>
              <a:t>Notation: R</a:t>
            </a:r>
            <a:r>
              <a:rPr lang="en-US" sz="3600" baseline="-25000" dirty="0"/>
              <a:t>1</a:t>
            </a:r>
            <a:r>
              <a:rPr lang="en-US" sz="3600" dirty="0" smtClean="0"/>
              <a:t>⨝</a:t>
            </a:r>
            <a:r>
              <a:rPr lang="en-US" sz="3600" baseline="-25000" dirty="0" smtClean="0"/>
              <a:t>C=D</a:t>
            </a:r>
            <a:r>
              <a:rPr lang="en-US" sz="3600" dirty="0" smtClean="0"/>
              <a:t>R</a:t>
            </a:r>
            <a:r>
              <a:rPr lang="en-US" sz="3600" baseline="-25000" dirty="0" smtClean="0"/>
              <a:t>2</a:t>
            </a:r>
            <a:endParaRPr lang="en-US" sz="3600" dirty="0"/>
          </a:p>
          <a:p>
            <a:pPr lvl="1"/>
            <a:r>
              <a:rPr lang="en-US" sz="3200" dirty="0" smtClean="0">
                <a:solidFill>
                  <a:sysClr val="windowText" lastClr="000000"/>
                </a:solidFill>
              </a:rPr>
              <a:t>Equivalent expression: </a:t>
            </a:r>
            <a:r>
              <a:rPr lang="en-US" sz="4000" dirty="0">
                <a:solidFill>
                  <a:sysClr val="windowText" lastClr="000000"/>
                </a:solidFill>
              </a:rPr>
              <a:t>𝜎</a:t>
            </a:r>
            <a:r>
              <a:rPr lang="en-US" sz="3200" baseline="-25000" dirty="0"/>
              <a:t>C=D</a:t>
            </a:r>
            <a:r>
              <a:rPr lang="en-US" sz="3200" dirty="0">
                <a:solidFill>
                  <a:sysClr val="windowText" lastClr="000000"/>
                </a:solidFill>
              </a:rPr>
              <a:t>(R</a:t>
            </a:r>
            <a:r>
              <a:rPr lang="en-US" sz="3200" baseline="-25000" dirty="0">
                <a:solidFill>
                  <a:sysClr val="windowText" lastClr="000000"/>
                </a:solidFill>
              </a:rPr>
              <a:t>1</a:t>
            </a:r>
            <a:r>
              <a:rPr lang="en-US" sz="3200" dirty="0"/>
              <a:t>×</a:t>
            </a:r>
            <a:r>
              <a:rPr lang="en-US" sz="3200" dirty="0">
                <a:solidFill>
                  <a:sysClr val="windowText" lastClr="000000"/>
                </a:solidFill>
              </a:rPr>
              <a:t>R</a:t>
            </a:r>
            <a:r>
              <a:rPr lang="en-US" sz="3200" baseline="-25000" dirty="0">
                <a:solidFill>
                  <a:sysClr val="windowText" lastClr="000000"/>
                </a:solidFill>
              </a:rPr>
              <a:t>2</a:t>
            </a:r>
            <a:r>
              <a:rPr lang="en-US" sz="3200" dirty="0">
                <a:solidFill>
                  <a:sysClr val="windowText" lastClr="000000"/>
                </a:solidFill>
              </a:rPr>
              <a:t>)</a:t>
            </a:r>
          </a:p>
          <a:p>
            <a:pPr lvl="1"/>
            <a:r>
              <a:rPr lang="en-US" sz="3200" dirty="0">
                <a:solidFill>
                  <a:sysClr val="windowText" lastClr="000000"/>
                </a:solidFill>
              </a:rPr>
              <a:t>Input schemas: </a:t>
            </a:r>
            <a:r>
              <a:rPr lang="en-US" sz="3200" dirty="0"/>
              <a:t>R</a:t>
            </a:r>
            <a:r>
              <a:rPr lang="en-US" sz="3200" baseline="-25000" dirty="0"/>
              <a:t>1</a:t>
            </a:r>
            <a:r>
              <a:rPr lang="en-US" sz="3200" dirty="0"/>
              <a:t>(A1,</a:t>
            </a:r>
            <a:r>
              <a:rPr lang="mr-IN" sz="3200" dirty="0"/>
              <a:t>…</a:t>
            </a:r>
            <a:r>
              <a:rPr lang="en-US" sz="3200" dirty="0"/>
              <a:t>,An) and R</a:t>
            </a:r>
            <a:r>
              <a:rPr lang="en-US" sz="3200" baseline="-25000" dirty="0"/>
              <a:t>2</a:t>
            </a:r>
            <a:r>
              <a:rPr lang="en-US" sz="3200" dirty="0"/>
              <a:t>(B1,</a:t>
            </a:r>
            <a:r>
              <a:rPr lang="mr-IN" sz="3200" dirty="0"/>
              <a:t>…</a:t>
            </a:r>
            <a:r>
              <a:rPr lang="en-US" sz="3200" dirty="0"/>
              <a:t>,</a:t>
            </a:r>
            <a:r>
              <a:rPr lang="en-US" sz="3200" dirty="0" err="1"/>
              <a:t>Bm</a:t>
            </a:r>
            <a:r>
              <a:rPr lang="en-US" sz="3200" dirty="0" smtClean="0"/>
              <a:t>)</a:t>
            </a:r>
          </a:p>
          <a:p>
            <a:pPr lvl="1"/>
            <a:r>
              <a:rPr lang="en-US" sz="3200" dirty="0" smtClean="0"/>
              <a:t>C⊆{</a:t>
            </a:r>
            <a:r>
              <a:rPr lang="en-US" sz="3200" dirty="0"/>
              <a:t>A1,</a:t>
            </a:r>
            <a:r>
              <a:rPr lang="mr-IN" sz="3200" dirty="0"/>
              <a:t>…</a:t>
            </a:r>
            <a:r>
              <a:rPr lang="en-US" sz="3200" dirty="0"/>
              <a:t>,An</a:t>
            </a:r>
            <a:r>
              <a:rPr lang="en-US" sz="3200" dirty="0" smtClean="0"/>
              <a:t>} and D⊆{</a:t>
            </a:r>
            <a:r>
              <a:rPr lang="en-US" sz="3200" dirty="0"/>
              <a:t>B1,</a:t>
            </a:r>
            <a:r>
              <a:rPr lang="mr-IN" sz="3200" dirty="0"/>
              <a:t>…</a:t>
            </a:r>
            <a:r>
              <a:rPr lang="en-US" sz="3200" dirty="0"/>
              <a:t>,</a:t>
            </a:r>
            <a:r>
              <a:rPr lang="en-US" sz="3200" dirty="0" err="1"/>
              <a:t>Bm</a:t>
            </a:r>
            <a:r>
              <a:rPr lang="en-US" sz="3200" dirty="0" smtClean="0"/>
              <a:t>}</a:t>
            </a:r>
            <a:endParaRPr lang="en-US" sz="2800" dirty="0"/>
          </a:p>
          <a:p>
            <a:pPr lvl="1"/>
            <a:r>
              <a:rPr lang="en-US" sz="3200" dirty="0" smtClean="0"/>
              <a:t>Output </a:t>
            </a:r>
            <a:r>
              <a:rPr lang="en-US" sz="3200" dirty="0"/>
              <a:t>schema: S(A1,</a:t>
            </a:r>
            <a:r>
              <a:rPr lang="mr-IN" sz="3200" dirty="0"/>
              <a:t>…</a:t>
            </a:r>
            <a:r>
              <a:rPr lang="en-US" sz="3200" dirty="0"/>
              <a:t>,An,B1,</a:t>
            </a:r>
            <a:r>
              <a:rPr lang="mr-IN" sz="3200" dirty="0"/>
              <a:t>…</a:t>
            </a:r>
            <a:r>
              <a:rPr lang="en-US" sz="3200" dirty="0"/>
              <a:t>,</a:t>
            </a:r>
            <a:r>
              <a:rPr lang="en-US" sz="3200" dirty="0" err="1"/>
              <a:t>Bm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0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err="1" smtClean="0"/>
              <a:t>Equi</a:t>
            </a:r>
            <a:r>
              <a:rPr lang="en-US" dirty="0" smtClean="0"/>
              <a:t>-join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Example: </a:t>
            </a:r>
            <a:r>
              <a:rPr lang="en-US" sz="3600" dirty="0" smtClean="0"/>
              <a:t>Student ⨝</a:t>
            </a:r>
            <a:r>
              <a:rPr lang="en-US" sz="2400" baseline="-25000" dirty="0"/>
              <a:t>Major=DID</a:t>
            </a:r>
            <a:r>
              <a:rPr lang="en-US" sz="3600" dirty="0" smtClean="0"/>
              <a:t> Department</a:t>
            </a:r>
            <a:r>
              <a:rPr lang="en-US" sz="3600" dirty="0">
                <a:solidFill>
                  <a:sysClr val="windowText" lastClr="000000"/>
                </a:solidFill>
              </a:rPr>
              <a:t/>
            </a:r>
            <a:br>
              <a:rPr lang="en-US" sz="3600" dirty="0">
                <a:solidFill>
                  <a:sysClr val="windowText" lastClr="000000"/>
                </a:solidFill>
              </a:rPr>
            </a:br>
            <a:endParaRPr lang="en-US" sz="3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44</a:t>
            </a:fld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65505"/>
              </p:ext>
            </p:extLst>
          </p:nvPr>
        </p:nvGraphicFramePr>
        <p:xfrm>
          <a:off x="955118" y="5192370"/>
          <a:ext cx="3465174" cy="81686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96746"/>
                <a:gridCol w="1055612"/>
                <a:gridCol w="756408"/>
                <a:gridCol w="75640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1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878724" y="4859167"/>
            <a:ext cx="9012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400" b="1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4724807" y="5201349"/>
          <a:ext cx="3597662" cy="81686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9195"/>
                <a:gridCol w="1805262"/>
                <a:gridCol w="993205"/>
              </a:tblGrid>
              <a:tr h="127960">
                <a:tc>
                  <a:txBody>
                    <a:bodyPr/>
                    <a:lstStyle/>
                    <a:p>
                      <a:r>
                        <a:rPr lang="en-US" sz="11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DID</a:t>
                      </a:r>
                      <a:endParaRPr lang="en-US" sz="11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1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ADD2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Physics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ADD3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4636893" y="4864051"/>
            <a:ext cx="13051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Department</a:t>
            </a:r>
            <a:endParaRPr lang="en-US" sz="1400" b="1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256122"/>
              </p:ext>
            </p:extLst>
          </p:nvPr>
        </p:nvGraphicFramePr>
        <p:xfrm>
          <a:off x="1873911" y="3096076"/>
          <a:ext cx="5310449" cy="81686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96714"/>
                <a:gridCol w="704193"/>
                <a:gridCol w="546538"/>
                <a:gridCol w="609600"/>
                <a:gridCol w="620110"/>
                <a:gridCol w="1206506"/>
                <a:gridCol w="112678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DID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ADD2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1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Physics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ADD3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4216560" y="4048444"/>
            <a:ext cx="625154" cy="68093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          ⨝</a:t>
            </a:r>
            <a:r>
              <a:rPr lang="en-US" sz="2000" baseline="-250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Major=DID</a:t>
            </a:r>
            <a:endParaRPr lang="en-US" sz="11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4529136" y="4021931"/>
            <a:ext cx="823" cy="1739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7" idx="3"/>
          </p:cNvCxnSpPr>
          <p:nvPr/>
        </p:nvCxnSpPr>
        <p:spPr>
          <a:xfrm flipH="1">
            <a:off x="3714750" y="4629661"/>
            <a:ext cx="593362" cy="2582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7" idx="5"/>
            <a:endCxn id="15" idx="0"/>
          </p:cNvCxnSpPr>
          <p:nvPr/>
        </p:nvCxnSpPr>
        <p:spPr>
          <a:xfrm>
            <a:off x="4750162" y="4629661"/>
            <a:ext cx="539314" cy="2343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31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Semi-join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Return all tuples of R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 which satisfy the natural join</a:t>
            </a:r>
            <a:r>
              <a:rPr lang="en-US" sz="3600" dirty="0"/>
              <a:t> </a:t>
            </a:r>
            <a:r>
              <a:rPr lang="en-US" sz="3600" dirty="0" smtClean="0"/>
              <a:t>condition</a:t>
            </a:r>
            <a:endParaRPr lang="en-US" sz="3200" dirty="0" smtClean="0"/>
          </a:p>
          <a:p>
            <a:r>
              <a:rPr lang="en-US" sz="3600" dirty="0" smtClean="0"/>
              <a:t>Notation: R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⋉R</a:t>
            </a:r>
            <a:r>
              <a:rPr lang="en-US" sz="3600" baseline="-25000" dirty="0" smtClean="0"/>
              <a:t>2</a:t>
            </a:r>
            <a:endParaRPr lang="en-US" sz="3600" dirty="0"/>
          </a:p>
          <a:p>
            <a:pPr lvl="1"/>
            <a:r>
              <a:rPr lang="en-US" sz="3200" dirty="0" smtClean="0">
                <a:solidFill>
                  <a:sysClr val="windowText" lastClr="000000"/>
                </a:solidFill>
              </a:rPr>
              <a:t>Equivalent expression: </a:t>
            </a:r>
            <a:r>
              <a:rPr lang="en-US" sz="3600" dirty="0" smtClean="0">
                <a:solidFill>
                  <a:sysClr val="windowText" lastClr="000000"/>
                </a:solidFill>
              </a:rPr>
              <a:t>π</a:t>
            </a:r>
            <a:r>
              <a:rPr lang="en-US" sz="2800" baseline="-25000" dirty="0" smtClean="0"/>
              <a:t>A1,</a:t>
            </a:r>
            <a:r>
              <a:rPr lang="mr-IN" sz="2800" baseline="-25000" dirty="0" smtClean="0"/>
              <a:t>…</a:t>
            </a:r>
            <a:r>
              <a:rPr lang="en-US" sz="2800" baseline="-25000" dirty="0" smtClean="0"/>
              <a:t>,An</a:t>
            </a:r>
            <a:r>
              <a:rPr lang="en-US" sz="2800" dirty="0" smtClean="0">
                <a:solidFill>
                  <a:sysClr val="windowText" lastClr="000000"/>
                </a:solidFill>
              </a:rPr>
              <a:t>(R</a:t>
            </a:r>
            <a:r>
              <a:rPr lang="en-US" sz="2800" baseline="-25000" dirty="0" smtClean="0">
                <a:solidFill>
                  <a:sysClr val="windowText" lastClr="000000"/>
                </a:solidFill>
              </a:rPr>
              <a:t>1</a:t>
            </a:r>
            <a:r>
              <a:rPr lang="en-US" sz="2800" dirty="0" smtClean="0"/>
              <a:t>⨝</a:t>
            </a:r>
            <a:r>
              <a:rPr lang="en-US" sz="2800" dirty="0" smtClean="0">
                <a:solidFill>
                  <a:sysClr val="windowText" lastClr="000000"/>
                </a:solidFill>
              </a:rPr>
              <a:t>R</a:t>
            </a:r>
            <a:r>
              <a:rPr lang="en-US" sz="2800" baseline="-25000" dirty="0" smtClean="0">
                <a:solidFill>
                  <a:sysClr val="windowText" lastClr="000000"/>
                </a:solidFill>
              </a:rPr>
              <a:t>2</a:t>
            </a:r>
            <a:r>
              <a:rPr lang="en-US" sz="2800" dirty="0" smtClean="0">
                <a:solidFill>
                  <a:sysClr val="windowText" lastClr="000000"/>
                </a:solidFill>
              </a:rPr>
              <a:t>)</a:t>
            </a:r>
          </a:p>
          <a:p>
            <a:pPr lvl="1"/>
            <a:r>
              <a:rPr lang="en-US" sz="3200" dirty="0" smtClean="0">
                <a:solidFill>
                  <a:sysClr val="windowText" lastClr="000000"/>
                </a:solidFill>
              </a:rPr>
              <a:t>Input </a:t>
            </a:r>
            <a:r>
              <a:rPr lang="en-US" sz="3200" dirty="0">
                <a:solidFill>
                  <a:sysClr val="windowText" lastClr="000000"/>
                </a:solidFill>
              </a:rPr>
              <a:t>schemas: </a:t>
            </a:r>
            <a:r>
              <a:rPr lang="en-US" sz="3200" dirty="0"/>
              <a:t>R</a:t>
            </a:r>
            <a:r>
              <a:rPr lang="en-US" sz="3200" baseline="-25000" dirty="0"/>
              <a:t>1</a:t>
            </a:r>
            <a:r>
              <a:rPr lang="en-US" sz="3200" dirty="0"/>
              <a:t>(A1,</a:t>
            </a:r>
            <a:r>
              <a:rPr lang="mr-IN" sz="3200" dirty="0"/>
              <a:t>…</a:t>
            </a:r>
            <a:r>
              <a:rPr lang="en-US" sz="3200" dirty="0"/>
              <a:t>,An) and R</a:t>
            </a:r>
            <a:r>
              <a:rPr lang="en-US" sz="3200" baseline="-25000" dirty="0"/>
              <a:t>2</a:t>
            </a:r>
            <a:r>
              <a:rPr lang="en-US" sz="3200" dirty="0"/>
              <a:t>(B1,</a:t>
            </a:r>
            <a:r>
              <a:rPr lang="mr-IN" sz="3200" dirty="0"/>
              <a:t>…</a:t>
            </a:r>
            <a:r>
              <a:rPr lang="en-US" sz="3200" dirty="0"/>
              <a:t>,</a:t>
            </a:r>
            <a:r>
              <a:rPr lang="en-US" sz="3200" dirty="0" err="1"/>
              <a:t>Bm</a:t>
            </a:r>
            <a:r>
              <a:rPr lang="en-US" sz="3200" dirty="0" smtClean="0"/>
              <a:t>)</a:t>
            </a:r>
          </a:p>
          <a:p>
            <a:pPr lvl="1"/>
            <a:r>
              <a:rPr lang="en-US" sz="3600" dirty="0"/>
              <a:t>Join attributes: </a:t>
            </a:r>
            <a:r>
              <a:rPr lang="en-US" sz="3200" dirty="0"/>
              <a:t>{A1,</a:t>
            </a:r>
            <a:r>
              <a:rPr lang="mr-IN" sz="3200" dirty="0"/>
              <a:t>…</a:t>
            </a:r>
            <a:r>
              <a:rPr lang="en-US" sz="3200" dirty="0"/>
              <a:t>,An}∩{B1,</a:t>
            </a:r>
            <a:r>
              <a:rPr lang="mr-IN" sz="3200" dirty="0"/>
              <a:t>…</a:t>
            </a:r>
            <a:r>
              <a:rPr lang="en-US" sz="3200" dirty="0"/>
              <a:t>,</a:t>
            </a:r>
            <a:r>
              <a:rPr lang="en-US" sz="3200" dirty="0" err="1" smtClean="0"/>
              <a:t>Bm</a:t>
            </a:r>
            <a:r>
              <a:rPr lang="en-US" sz="3200" dirty="0" smtClean="0"/>
              <a:t>}</a:t>
            </a:r>
          </a:p>
          <a:p>
            <a:pPr lvl="1"/>
            <a:r>
              <a:rPr lang="en-US" sz="3200" dirty="0" smtClean="0"/>
              <a:t>Output </a:t>
            </a:r>
            <a:r>
              <a:rPr lang="en-US" sz="3200" dirty="0"/>
              <a:t>schema: S(A1,</a:t>
            </a:r>
            <a:r>
              <a:rPr lang="mr-IN" sz="3200" dirty="0"/>
              <a:t>…</a:t>
            </a:r>
            <a:r>
              <a:rPr lang="en-US" sz="3200" dirty="0"/>
              <a:t>,</a:t>
            </a:r>
            <a:r>
              <a:rPr lang="en-US" sz="3200" dirty="0" smtClean="0"/>
              <a:t>An)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9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Semi-join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Example: </a:t>
            </a:r>
            <a:r>
              <a:rPr lang="en-US" sz="3600" dirty="0" smtClean="0"/>
              <a:t>Student ⋉ </a:t>
            </a:r>
            <a:r>
              <a:rPr lang="en-US" sz="3600" dirty="0" err="1" smtClean="0">
                <a:solidFill>
                  <a:sysClr val="windowText" lastClr="000000"/>
                </a:solidFill>
              </a:rPr>
              <a:t>GradeReport</a:t>
            </a:r>
            <a:endParaRPr lang="en-US" sz="3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46</a:t>
            </a:fld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216854"/>
              </p:ext>
            </p:extLst>
          </p:nvPr>
        </p:nvGraphicFramePr>
        <p:xfrm>
          <a:off x="2030006" y="5192370"/>
          <a:ext cx="2390285" cy="81686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8577"/>
                <a:gridCol w="728164"/>
                <a:gridCol w="521772"/>
                <a:gridCol w="52177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1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1950780" y="4859167"/>
            <a:ext cx="9012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400" b="1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854315"/>
              </p:ext>
            </p:extLst>
          </p:nvPr>
        </p:nvGraphicFramePr>
        <p:xfrm>
          <a:off x="4724807" y="5201349"/>
          <a:ext cx="2117427" cy="61264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4448"/>
                <a:gridCol w="657822"/>
                <a:gridCol w="845157"/>
              </a:tblGrid>
              <a:tr h="127960">
                <a:tc>
                  <a:txBody>
                    <a:bodyPr/>
                    <a:lstStyle/>
                    <a:p>
                      <a:r>
                        <a:rPr lang="en-US" sz="11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1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Grade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NULL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4636893" y="4864051"/>
            <a:ext cx="13885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GradeReport</a:t>
            </a:r>
            <a:endParaRPr lang="en-US" sz="1400" b="1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911015"/>
              </p:ext>
            </p:extLst>
          </p:nvPr>
        </p:nvGraphicFramePr>
        <p:xfrm>
          <a:off x="3350613" y="3188503"/>
          <a:ext cx="2357045" cy="61264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96714"/>
                <a:gridCol w="704193"/>
                <a:gridCol w="546538"/>
                <a:gridCol w="6096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4216560" y="4288220"/>
            <a:ext cx="625154" cy="41708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60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⋉</a:t>
            </a:r>
            <a:endParaRPr lang="en-US" sz="11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9" name="Straight Connector 18"/>
          <p:cNvCxnSpPr>
            <a:endCxn id="17" idx="0"/>
          </p:cNvCxnSpPr>
          <p:nvPr/>
        </p:nvCxnSpPr>
        <p:spPr>
          <a:xfrm>
            <a:off x="4529136" y="4021931"/>
            <a:ext cx="1" cy="2662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7" idx="3"/>
          </p:cNvCxnSpPr>
          <p:nvPr/>
        </p:nvCxnSpPr>
        <p:spPr>
          <a:xfrm flipH="1">
            <a:off x="3714750" y="4644221"/>
            <a:ext cx="593362" cy="2436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7" idx="5"/>
            <a:endCxn id="15" idx="0"/>
          </p:cNvCxnSpPr>
          <p:nvPr/>
        </p:nvCxnSpPr>
        <p:spPr>
          <a:xfrm>
            <a:off x="4750162" y="4644221"/>
            <a:ext cx="580992" cy="21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2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Anti-join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dirty="0" smtClean="0"/>
                  <a:t>Return all tuples of R</a:t>
                </a:r>
                <a:r>
                  <a:rPr lang="en-US" sz="3600" baseline="-25000" dirty="0" smtClean="0"/>
                  <a:t>1</a:t>
                </a:r>
                <a:r>
                  <a:rPr lang="en-US" sz="3600" dirty="0" smtClean="0"/>
                  <a:t> which DONOT satisfy the natural join</a:t>
                </a:r>
                <a:r>
                  <a:rPr lang="en-US" sz="3600" dirty="0"/>
                  <a:t> </a:t>
                </a:r>
                <a:r>
                  <a:rPr lang="en-US" sz="3600" dirty="0" smtClean="0"/>
                  <a:t>condition</a:t>
                </a:r>
                <a:endParaRPr lang="en-US" sz="3200" dirty="0" smtClean="0"/>
              </a:p>
              <a:p>
                <a:r>
                  <a:rPr lang="en-US" sz="3600" dirty="0" smtClean="0"/>
                  <a:t>Notation: R</a:t>
                </a:r>
                <a:r>
                  <a:rPr lang="en-US" sz="3600" baseline="-25000" dirty="0" smtClean="0"/>
                  <a:t>1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barPr>
                      <m:e>
                        <m:r>
                          <a:rPr lang="en-US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⋉</m:t>
                        </m:r>
                      </m:e>
                    </m:bar>
                  </m:oMath>
                </a14:m>
                <a:r>
                  <a:rPr lang="en-US" sz="3600" dirty="0" smtClean="0"/>
                  <a:t>R</a:t>
                </a:r>
                <a:r>
                  <a:rPr lang="en-US" sz="3600" baseline="-25000" dirty="0" smtClean="0"/>
                  <a:t>2</a:t>
                </a:r>
                <a:endParaRPr lang="en-US" sz="3600" dirty="0"/>
              </a:p>
              <a:p>
                <a:pPr lvl="1"/>
                <a:r>
                  <a:rPr lang="en-US" sz="3200" dirty="0" smtClean="0">
                    <a:solidFill>
                      <a:sysClr val="windowText" lastClr="000000"/>
                    </a:solidFill>
                  </a:rPr>
                  <a:t>Input </a:t>
                </a:r>
                <a:r>
                  <a:rPr lang="en-US" sz="3200" dirty="0">
                    <a:solidFill>
                      <a:sysClr val="windowText" lastClr="000000"/>
                    </a:solidFill>
                  </a:rPr>
                  <a:t>schemas: </a:t>
                </a:r>
                <a:r>
                  <a:rPr lang="en-US" sz="3200" dirty="0"/>
                  <a:t>R</a:t>
                </a:r>
                <a:r>
                  <a:rPr lang="en-US" sz="3200" baseline="-25000" dirty="0"/>
                  <a:t>1</a:t>
                </a:r>
                <a:r>
                  <a:rPr lang="en-US" sz="3200" dirty="0"/>
                  <a:t>(A1,</a:t>
                </a:r>
                <a:r>
                  <a:rPr lang="mr-IN" sz="3200" dirty="0"/>
                  <a:t>…</a:t>
                </a:r>
                <a:r>
                  <a:rPr lang="en-US" sz="3200" dirty="0"/>
                  <a:t>,An) and R</a:t>
                </a:r>
                <a:r>
                  <a:rPr lang="en-US" sz="3200" baseline="-25000" dirty="0"/>
                  <a:t>2</a:t>
                </a:r>
                <a:r>
                  <a:rPr lang="en-US" sz="3200" dirty="0"/>
                  <a:t>(B1,</a:t>
                </a:r>
                <a:r>
                  <a:rPr lang="mr-IN" sz="3200" dirty="0"/>
                  <a:t>…</a:t>
                </a:r>
                <a:r>
                  <a:rPr lang="en-US" sz="3200" dirty="0"/>
                  <a:t>,</a:t>
                </a:r>
                <a:r>
                  <a:rPr lang="en-US" sz="3200" dirty="0" err="1"/>
                  <a:t>Bm</a:t>
                </a:r>
                <a:r>
                  <a:rPr lang="en-US" sz="3200" dirty="0" smtClean="0"/>
                  <a:t>)</a:t>
                </a:r>
              </a:p>
              <a:p>
                <a:pPr lvl="1"/>
                <a:r>
                  <a:rPr lang="en-US" sz="3600" dirty="0"/>
                  <a:t>Join attributes: </a:t>
                </a:r>
                <a:r>
                  <a:rPr lang="en-US" sz="3200" dirty="0"/>
                  <a:t>{A1,</a:t>
                </a:r>
                <a:r>
                  <a:rPr lang="mr-IN" sz="3200" dirty="0"/>
                  <a:t>…</a:t>
                </a:r>
                <a:r>
                  <a:rPr lang="en-US" sz="3200" dirty="0"/>
                  <a:t>,An}∩{B1,</a:t>
                </a:r>
                <a:r>
                  <a:rPr lang="mr-IN" sz="3200" dirty="0"/>
                  <a:t>…</a:t>
                </a:r>
                <a:r>
                  <a:rPr lang="en-US" sz="3200" dirty="0"/>
                  <a:t>,</a:t>
                </a:r>
                <a:r>
                  <a:rPr lang="en-US" sz="3200" dirty="0" err="1" smtClean="0"/>
                  <a:t>Bm</a:t>
                </a:r>
                <a:r>
                  <a:rPr lang="en-US" sz="3200" dirty="0" smtClean="0"/>
                  <a:t>}</a:t>
                </a:r>
              </a:p>
              <a:p>
                <a:pPr lvl="1"/>
                <a:r>
                  <a:rPr lang="en-US" sz="3200" dirty="0" smtClean="0"/>
                  <a:t>Output </a:t>
                </a:r>
                <a:r>
                  <a:rPr lang="en-US" sz="3200" dirty="0"/>
                  <a:t>schema: S(A1,</a:t>
                </a:r>
                <a:r>
                  <a:rPr lang="mr-IN" sz="3200" dirty="0"/>
                  <a:t>…</a:t>
                </a:r>
                <a:r>
                  <a:rPr lang="en-US" sz="3200" dirty="0"/>
                  <a:t>,</a:t>
                </a:r>
                <a:r>
                  <a:rPr lang="en-US" sz="3200" dirty="0" smtClean="0"/>
                  <a:t>An)</a:t>
                </a: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087" t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Anti-join (Cont.)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dirty="0" smtClean="0"/>
                  <a:t>Example: S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barPr>
                      <m:e>
                        <m:r>
                          <a:rPr lang="en-US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⋉</m:t>
                        </m:r>
                      </m:e>
                    </m:bar>
                  </m:oMath>
                </a14:m>
                <a:r>
                  <a:rPr lang="en-US" sz="3600" dirty="0" smtClean="0"/>
                  <a:t> G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087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48</a:t>
            </a:fld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583317"/>
              </p:ext>
            </p:extLst>
          </p:nvPr>
        </p:nvGraphicFramePr>
        <p:xfrm>
          <a:off x="3703122" y="4666403"/>
          <a:ext cx="2390285" cy="81686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8577"/>
                <a:gridCol w="728164"/>
                <a:gridCol w="521772"/>
                <a:gridCol w="52177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1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3623896" y="4333200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</a:t>
            </a:r>
            <a:endParaRPr lang="en-US" sz="1400" b="1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277759"/>
              </p:ext>
            </p:extLst>
          </p:nvPr>
        </p:nvGraphicFramePr>
        <p:xfrm>
          <a:off x="6397923" y="4675382"/>
          <a:ext cx="2117427" cy="61264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4448"/>
                <a:gridCol w="657822"/>
                <a:gridCol w="845157"/>
              </a:tblGrid>
              <a:tr h="127960">
                <a:tc>
                  <a:txBody>
                    <a:bodyPr/>
                    <a:lstStyle/>
                    <a:p>
                      <a:r>
                        <a:rPr lang="en-US" sz="11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1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Grade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AB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6310009" y="4338084"/>
            <a:ext cx="3401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G</a:t>
            </a:r>
            <a:endParaRPr lang="en-US" sz="1400" b="1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751807"/>
              </p:ext>
            </p:extLst>
          </p:nvPr>
        </p:nvGraphicFramePr>
        <p:xfrm>
          <a:off x="4920490" y="2770978"/>
          <a:ext cx="2542501" cy="40843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35796"/>
                <a:gridCol w="759600"/>
                <a:gridCol w="589541"/>
                <a:gridCol w="65756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/>
              <p:cNvSpPr/>
              <p:nvPr/>
            </p:nvSpPr>
            <p:spPr>
              <a:xfrm>
                <a:off x="5889676" y="3762254"/>
                <a:ext cx="625154" cy="40810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bar>
                        <m:barPr>
                          <m:pos m:val="top"/>
                          <m:ctrlP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barPr>
                        <m:e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⋉</m:t>
                          </m:r>
                        </m:e>
                      </m:bar>
                    </m:oMath>
                  </m:oMathPara>
                </a14:m>
                <a:endParaRPr lang="en-US" sz="1100" dirty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mc:Choice>
        <mc:Fallback xmlns="">
          <p:sp>
            <p:nvSpPr>
              <p:cNvPr id="17" name="Ova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676" y="3762254"/>
                <a:ext cx="625154" cy="408102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6190593" y="3266207"/>
            <a:ext cx="1" cy="3913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7" idx="3"/>
          </p:cNvCxnSpPr>
          <p:nvPr/>
        </p:nvCxnSpPr>
        <p:spPr>
          <a:xfrm flipH="1">
            <a:off x="5387866" y="4110591"/>
            <a:ext cx="593362" cy="2513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7" idx="5"/>
          </p:cNvCxnSpPr>
          <p:nvPr/>
        </p:nvCxnSpPr>
        <p:spPr>
          <a:xfrm>
            <a:off x="6423278" y="4110591"/>
            <a:ext cx="718030" cy="2391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55309" y="3050526"/>
            <a:ext cx="2490359" cy="1015663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Can you 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rewrite anti-join using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other RA operations?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77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Inner vs. Outer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smtClean="0"/>
              <a:t>Inner join: non-matching tuples from either side of the join are dropped</a:t>
            </a:r>
          </a:p>
          <a:p>
            <a:r>
              <a:rPr lang="en-US" sz="3600" dirty="0" smtClean="0"/>
              <a:t>All of the join operations we have seen so far are examples of inner join</a:t>
            </a:r>
          </a:p>
          <a:p>
            <a:r>
              <a:rPr lang="en-US" sz="3600" dirty="0" smtClean="0"/>
              <a:t>Outer join: </a:t>
            </a:r>
            <a:r>
              <a:rPr lang="en-US" sz="3600" dirty="0"/>
              <a:t>non-matching tuples </a:t>
            </a:r>
            <a:r>
              <a:rPr lang="en-US" sz="3600" dirty="0" smtClean="0"/>
              <a:t>from one or both sides of the join are included in the results</a:t>
            </a:r>
          </a:p>
          <a:p>
            <a:r>
              <a:rPr lang="en-US" sz="3600" dirty="0" smtClean="0"/>
              <a:t>Left/right/full outer join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8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Recap: Schema Refinement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600" dirty="0" smtClean="0"/>
              <a:t>Redundancy causes various kinds of anomalies</a:t>
            </a:r>
          </a:p>
          <a:p>
            <a:r>
              <a:rPr lang="en-US" sz="3600" dirty="0" smtClean="0"/>
              <a:t>To refine schemas:</a:t>
            </a:r>
          </a:p>
          <a:p>
            <a:pPr lvl="1"/>
            <a:r>
              <a:rPr lang="en-US" sz="3200" dirty="0" smtClean="0"/>
              <a:t>Detect anomalies</a:t>
            </a:r>
          </a:p>
          <a:p>
            <a:pPr lvl="2"/>
            <a:r>
              <a:rPr lang="en-US" sz="2800" dirty="0" smtClean="0"/>
              <a:t>Find FDs , apply Armstrong’s axioms, find anomalies</a:t>
            </a:r>
          </a:p>
          <a:p>
            <a:pPr lvl="1"/>
            <a:r>
              <a:rPr lang="en-US" sz="3200" dirty="0" smtClean="0"/>
              <a:t>Remove anomalies</a:t>
            </a:r>
          </a:p>
          <a:p>
            <a:pPr lvl="2"/>
            <a:r>
              <a:rPr lang="en-US" sz="2800" dirty="0" smtClean="0"/>
              <a:t>Decompose the anomalous schemas</a:t>
            </a:r>
          </a:p>
          <a:p>
            <a:r>
              <a:rPr lang="en-US" sz="3600" dirty="0" smtClean="0"/>
              <a:t>Desired decomposition properties</a:t>
            </a:r>
          </a:p>
          <a:p>
            <a:pPr lvl="1"/>
            <a:r>
              <a:rPr lang="en-US" sz="3200" dirty="0" smtClean="0"/>
              <a:t>Redundancy reducing, lossless join, dependency preserving</a:t>
            </a:r>
          </a:p>
          <a:p>
            <a:r>
              <a:rPr lang="en-US" sz="3600" dirty="0" smtClean="0"/>
              <a:t>Normal forms</a:t>
            </a:r>
          </a:p>
          <a:p>
            <a:pPr lvl="1"/>
            <a:r>
              <a:rPr lang="en-US" sz="3200" dirty="0" smtClean="0"/>
              <a:t>3NF, BCNF, 4NF, </a:t>
            </a:r>
            <a:r>
              <a:rPr lang="mr-IN" sz="3200" dirty="0" smtClean="0"/>
              <a:t>…</a:t>
            </a:r>
            <a:endParaRPr lang="en-US" sz="3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Left Outer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Example: </a:t>
            </a:r>
            <a:r>
              <a:rPr lang="en-US" sz="3600" dirty="0" smtClean="0"/>
              <a:t>S ⟕ G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50</a:t>
            </a:fld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451568"/>
              </p:ext>
            </p:extLst>
          </p:nvPr>
        </p:nvGraphicFramePr>
        <p:xfrm>
          <a:off x="3191334" y="5237243"/>
          <a:ext cx="2390285" cy="81686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8577"/>
                <a:gridCol w="728164"/>
                <a:gridCol w="521772"/>
                <a:gridCol w="52177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1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3112108" y="4904040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</a:t>
            </a:r>
            <a:endParaRPr lang="en-US" sz="1400" b="1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85922"/>
              </p:ext>
            </p:extLst>
          </p:nvPr>
        </p:nvGraphicFramePr>
        <p:xfrm>
          <a:off x="5886135" y="5246222"/>
          <a:ext cx="2117427" cy="61264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4448"/>
                <a:gridCol w="657822"/>
                <a:gridCol w="845157"/>
              </a:tblGrid>
              <a:tr h="127960">
                <a:tc>
                  <a:txBody>
                    <a:bodyPr/>
                    <a:lstStyle/>
                    <a:p>
                      <a:r>
                        <a:rPr lang="en-US" sz="11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1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Grade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AB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5798221" y="4908924"/>
            <a:ext cx="3401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G</a:t>
            </a:r>
            <a:endParaRPr lang="en-US" sz="1400" b="1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904405"/>
              </p:ext>
            </p:extLst>
          </p:nvPr>
        </p:nvGraphicFramePr>
        <p:xfrm>
          <a:off x="3761649" y="3087562"/>
          <a:ext cx="3857629" cy="81686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35796"/>
                <a:gridCol w="759600"/>
                <a:gridCol w="589541"/>
                <a:gridCol w="657564"/>
                <a:gridCol w="657564"/>
                <a:gridCol w="65756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Grade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AB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NULL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NULL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5377888" y="4333094"/>
            <a:ext cx="625154" cy="40810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/>
              <a:t>⟕</a:t>
            </a:r>
            <a:endParaRPr lang="en-US" sz="11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9" name="Straight Connector 18"/>
          <p:cNvCxnSpPr>
            <a:endCxn id="17" idx="0"/>
          </p:cNvCxnSpPr>
          <p:nvPr/>
        </p:nvCxnSpPr>
        <p:spPr>
          <a:xfrm>
            <a:off x="5690464" y="4066804"/>
            <a:ext cx="1" cy="2662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7" idx="3"/>
          </p:cNvCxnSpPr>
          <p:nvPr/>
        </p:nvCxnSpPr>
        <p:spPr>
          <a:xfrm flipH="1">
            <a:off x="4876078" y="4681431"/>
            <a:ext cx="593362" cy="2513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7" idx="5"/>
          </p:cNvCxnSpPr>
          <p:nvPr/>
        </p:nvCxnSpPr>
        <p:spPr>
          <a:xfrm>
            <a:off x="5911490" y="4681431"/>
            <a:ext cx="718030" cy="2391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8650" y="2978874"/>
            <a:ext cx="1859007" cy="156966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Similarly, right (⟖) and full </a:t>
            </a:r>
            <a:r>
              <a:rPr lang="en-US" sz="2400" dirty="0">
                <a:latin typeface="Linux Libertine" charset="0"/>
                <a:ea typeface="Linux Libertine" charset="0"/>
                <a:cs typeface="Linux Libertine" charset="0"/>
              </a:rPr>
              <a:t>(⟗) 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outer joins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6693" y="4679651"/>
            <a:ext cx="2197334" cy="1015663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Can you rewrite outer joins 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using anti-join?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6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Division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Return every tuple in R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 which “subsumes” every tuple of R</a:t>
            </a:r>
            <a:r>
              <a:rPr lang="en-US" sz="3600" baseline="-25000" dirty="0" smtClean="0"/>
              <a:t>2</a:t>
            </a:r>
            <a:endParaRPr lang="en-US" sz="3600" dirty="0" smtClean="0"/>
          </a:p>
          <a:p>
            <a:r>
              <a:rPr lang="en-US" sz="3600" dirty="0" smtClean="0"/>
              <a:t>Notation: R</a:t>
            </a:r>
            <a:r>
              <a:rPr lang="en-US" sz="3600" baseline="-25000" dirty="0" smtClean="0"/>
              <a:t>1</a:t>
            </a:r>
            <a:r>
              <a:rPr lang="en-US" sz="3600" dirty="0"/>
              <a:t>/</a:t>
            </a:r>
            <a:r>
              <a:rPr lang="en-US" sz="3600" dirty="0" smtClean="0"/>
              <a:t>R</a:t>
            </a:r>
            <a:r>
              <a:rPr lang="en-US" sz="3600" baseline="-25000" dirty="0" smtClean="0"/>
              <a:t>2</a:t>
            </a:r>
            <a:endParaRPr lang="en-US" sz="3600" dirty="0" smtClean="0">
              <a:solidFill>
                <a:sysClr val="windowText" lastClr="000000"/>
              </a:solidFill>
            </a:endParaRPr>
          </a:p>
          <a:p>
            <a:pPr lvl="1"/>
            <a:r>
              <a:rPr lang="en-US" sz="3200" dirty="0" smtClean="0">
                <a:solidFill>
                  <a:sysClr val="windowText" lastClr="000000"/>
                </a:solidFill>
              </a:rPr>
              <a:t>Input schemas: </a:t>
            </a:r>
            <a:r>
              <a:rPr lang="en-US" sz="3200" dirty="0" smtClean="0"/>
              <a:t>R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(A1,</a:t>
            </a:r>
            <a:r>
              <a:rPr lang="mr-IN" sz="3200" dirty="0" smtClean="0"/>
              <a:t>…</a:t>
            </a:r>
            <a:r>
              <a:rPr lang="en-US" sz="3200" dirty="0" smtClean="0"/>
              <a:t>,An) and R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(B1,</a:t>
            </a:r>
            <a:r>
              <a:rPr lang="mr-IN" sz="3200" dirty="0" smtClean="0"/>
              <a:t>…</a:t>
            </a:r>
            <a:r>
              <a:rPr lang="en-US" sz="3200" dirty="0" smtClean="0"/>
              <a:t>,</a:t>
            </a:r>
            <a:r>
              <a:rPr lang="en-US" sz="3200" dirty="0" err="1" smtClean="0"/>
              <a:t>Bm</a:t>
            </a:r>
            <a:r>
              <a:rPr lang="en-US" sz="3200" dirty="0" smtClean="0"/>
              <a:t>)</a:t>
            </a:r>
          </a:p>
          <a:p>
            <a:pPr lvl="1"/>
            <a:r>
              <a:rPr lang="en-US" sz="3200" dirty="0" smtClean="0"/>
              <a:t>Requires </a:t>
            </a:r>
            <a:r>
              <a:rPr lang="en-US" sz="2800" dirty="0"/>
              <a:t>{B1,</a:t>
            </a:r>
            <a:r>
              <a:rPr lang="mr-IN" sz="2800" dirty="0"/>
              <a:t>…</a:t>
            </a:r>
            <a:r>
              <a:rPr lang="en-US" sz="2800" dirty="0"/>
              <a:t>,</a:t>
            </a:r>
            <a:r>
              <a:rPr lang="en-US" sz="2800" dirty="0" err="1"/>
              <a:t>Bm</a:t>
            </a:r>
            <a:r>
              <a:rPr lang="en-US" sz="2800" dirty="0" smtClean="0"/>
              <a:t>}⊆{</a:t>
            </a:r>
            <a:r>
              <a:rPr lang="en-US" sz="2800" dirty="0"/>
              <a:t>A1,</a:t>
            </a:r>
            <a:r>
              <a:rPr lang="mr-IN" sz="2800" dirty="0"/>
              <a:t>…</a:t>
            </a:r>
            <a:r>
              <a:rPr lang="en-US" sz="2800" dirty="0"/>
              <a:t>,An</a:t>
            </a:r>
            <a:r>
              <a:rPr lang="en-US" sz="2800" dirty="0" smtClean="0"/>
              <a:t>}</a:t>
            </a:r>
          </a:p>
          <a:p>
            <a:pPr lvl="1"/>
            <a:r>
              <a:rPr lang="en-US" sz="3200" dirty="0" smtClean="0"/>
              <a:t>Output schema: S(C1,</a:t>
            </a:r>
            <a:r>
              <a:rPr lang="mr-IN" sz="3200" dirty="0" smtClean="0"/>
              <a:t>…</a:t>
            </a:r>
            <a:r>
              <a:rPr lang="en-US" sz="3200" dirty="0" smtClean="0"/>
              <a:t>,</a:t>
            </a:r>
            <a:r>
              <a:rPr lang="en-US" sz="3200" dirty="0" err="1" smtClean="0"/>
              <a:t>Cp</a:t>
            </a:r>
            <a:r>
              <a:rPr lang="en-US" sz="3200" dirty="0" smtClean="0"/>
              <a:t>) </a:t>
            </a:r>
            <a:r>
              <a:rPr lang="en-US" sz="3200" dirty="0" err="1" smtClean="0"/>
              <a:t>s.t.</a:t>
            </a:r>
            <a:r>
              <a:rPr lang="en-US" sz="3200" dirty="0" smtClean="0"/>
              <a:t> {</a:t>
            </a:r>
            <a:r>
              <a:rPr lang="en-US" sz="3200" dirty="0"/>
              <a:t>C1,</a:t>
            </a:r>
            <a:r>
              <a:rPr lang="mr-IN" sz="3200" dirty="0"/>
              <a:t>…</a:t>
            </a:r>
            <a:r>
              <a:rPr lang="en-US" sz="3200" dirty="0"/>
              <a:t>,</a:t>
            </a:r>
            <a:r>
              <a:rPr lang="en-US" sz="3200" dirty="0" err="1"/>
              <a:t>Cp</a:t>
            </a:r>
            <a:r>
              <a:rPr lang="en-US" sz="3200" dirty="0" smtClean="0"/>
              <a:t>}={A1</a:t>
            </a:r>
            <a:r>
              <a:rPr lang="en-US" sz="3200" dirty="0"/>
              <a:t>,</a:t>
            </a:r>
            <a:r>
              <a:rPr lang="mr-IN" sz="3200" dirty="0"/>
              <a:t>…</a:t>
            </a:r>
            <a:r>
              <a:rPr lang="en-US" sz="3200" dirty="0"/>
              <a:t>,An</a:t>
            </a:r>
            <a:r>
              <a:rPr lang="en-US" sz="3200" dirty="0" smtClean="0"/>
              <a:t>}</a:t>
            </a:r>
            <a:r>
              <a:rPr lang="en-US" sz="3200" dirty="0">
                <a:solidFill>
                  <a:sysClr val="windowText" lastClr="000000"/>
                </a:solidFill>
              </a:rPr>
              <a:t>-</a:t>
            </a:r>
            <a:r>
              <a:rPr lang="en-US" sz="3200" dirty="0" smtClean="0"/>
              <a:t>{</a:t>
            </a:r>
            <a:r>
              <a:rPr lang="en-US" sz="3200" dirty="0"/>
              <a:t>B1,</a:t>
            </a:r>
            <a:r>
              <a:rPr lang="mr-IN" sz="3200" dirty="0"/>
              <a:t>…</a:t>
            </a:r>
            <a:r>
              <a:rPr lang="en-US" sz="3200" dirty="0"/>
              <a:t>,</a:t>
            </a:r>
            <a:r>
              <a:rPr lang="en-US" sz="3200" dirty="0" err="1"/>
              <a:t>Bm</a:t>
            </a:r>
            <a:r>
              <a:rPr lang="en-US" sz="3200" dirty="0" smtClean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1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Division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Example: R</a:t>
            </a:r>
            <a:r>
              <a:rPr lang="en-US" sz="3600" dirty="0" smtClean="0"/>
              <a:t> / 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52</a:t>
            </a:fld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106162"/>
              </p:ext>
            </p:extLst>
          </p:nvPr>
        </p:nvGraphicFramePr>
        <p:xfrm>
          <a:off x="3313061" y="3509053"/>
          <a:ext cx="1435418" cy="10363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35418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err="1" smtClean="0">
                          <a:solidFill>
                            <a:sysClr val="windowText" lastClr="00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MName</a:t>
                      </a:r>
                      <a:endParaRPr lang="en-US" sz="1100" kern="1200" dirty="0">
                        <a:solidFill>
                          <a:sysClr val="windowText" lastClr="000000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Inception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Avatar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Gravity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itle 1"/>
          <p:cNvSpPr txBox="1">
            <a:spLocks/>
          </p:cNvSpPr>
          <p:nvPr/>
        </p:nvSpPr>
        <p:spPr>
          <a:xfrm>
            <a:off x="2823114" y="2967351"/>
            <a:ext cx="22860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Movies (M)</a:t>
            </a:r>
            <a:endParaRPr lang="en-US" sz="2400" b="1" dirty="0" smtClean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387668"/>
              </p:ext>
            </p:extLst>
          </p:nvPr>
        </p:nvGraphicFramePr>
        <p:xfrm>
          <a:off x="1136922" y="3502974"/>
          <a:ext cx="1942670" cy="2590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04758"/>
                <a:gridCol w="1037912"/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solidFill>
                            <a:sysClr val="windowText" lastClr="00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UserID</a:t>
                      </a:r>
                      <a:endParaRPr lang="en-US" sz="1100" kern="1200" dirty="0">
                        <a:solidFill>
                          <a:sysClr val="windowText" lastClr="000000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err="1" smtClean="0">
                          <a:solidFill>
                            <a:sysClr val="windowText" lastClr="00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MName</a:t>
                      </a:r>
                      <a:endParaRPr lang="en-US" sz="1100" kern="1200" dirty="0">
                        <a:solidFill>
                          <a:sysClr val="windowText" lastClr="000000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79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Inception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80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Inception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123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Inception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79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Avatar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80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Avatar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101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Avatar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79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Gravity</a:t>
                      </a:r>
                      <a:endParaRPr lang="en-US" sz="1100" kern="120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191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Gravity</a:t>
                      </a:r>
                      <a:endParaRPr lang="en-US" sz="1100" kern="120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210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Gravity</a:t>
                      </a:r>
                      <a:endParaRPr lang="en-US" sz="1100" kern="120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Title 1"/>
          <p:cNvSpPr txBox="1">
            <a:spLocks/>
          </p:cNvSpPr>
          <p:nvPr/>
        </p:nvSpPr>
        <p:spPr>
          <a:xfrm>
            <a:off x="628650" y="2955560"/>
            <a:ext cx="22860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Ratings (R)</a:t>
            </a:r>
            <a:endParaRPr lang="en-US" sz="2400" b="1" dirty="0" smtClean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363917"/>
              </p:ext>
            </p:extLst>
          </p:nvPr>
        </p:nvGraphicFramePr>
        <p:xfrm>
          <a:off x="3406684" y="5577212"/>
          <a:ext cx="1251268" cy="518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51268"/>
              </a:tblGrid>
              <a:tr h="1795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UserID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5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79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Title 1"/>
          <p:cNvSpPr txBox="1">
            <a:spLocks/>
          </p:cNvSpPr>
          <p:nvPr/>
        </p:nvSpPr>
        <p:spPr>
          <a:xfrm>
            <a:off x="2793436" y="5037108"/>
            <a:ext cx="22860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T = R / M</a:t>
            </a:r>
            <a:endParaRPr lang="en-US" sz="2400" b="1" dirty="0" smtClean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4715803" y="2955560"/>
            <a:ext cx="856436" cy="685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M’</a:t>
            </a:r>
            <a:endParaRPr lang="en-US" sz="2400" b="1" dirty="0" smtClean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6494664" y="2955560"/>
            <a:ext cx="856436" cy="685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M”</a:t>
            </a:r>
            <a:endParaRPr lang="en-US" sz="2400" b="1" dirty="0" smtClean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4485216" y="4763676"/>
            <a:ext cx="22860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T = R / M’</a:t>
            </a:r>
            <a:endParaRPr lang="en-US" sz="2400" b="1" dirty="0" smtClean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1" name="Right Arrow 40"/>
          <p:cNvSpPr/>
          <p:nvPr/>
        </p:nvSpPr>
        <p:spPr>
          <a:xfrm rot="5400000">
            <a:off x="7153107" y="4164035"/>
            <a:ext cx="526895" cy="457200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111815"/>
              </p:ext>
            </p:extLst>
          </p:nvPr>
        </p:nvGraphicFramePr>
        <p:xfrm>
          <a:off x="4987361" y="3501227"/>
          <a:ext cx="1435418" cy="7772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35418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err="1" smtClean="0">
                          <a:solidFill>
                            <a:sysClr val="windowText" lastClr="00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MName</a:t>
                      </a:r>
                      <a:endParaRPr lang="en-US" sz="1100" kern="1200" dirty="0">
                        <a:solidFill>
                          <a:sysClr val="windowText" lastClr="000000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Inception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Avatar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374416"/>
              </p:ext>
            </p:extLst>
          </p:nvPr>
        </p:nvGraphicFramePr>
        <p:xfrm>
          <a:off x="6678492" y="3500346"/>
          <a:ext cx="1435418" cy="518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35418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err="1" smtClean="0">
                          <a:solidFill>
                            <a:sysClr val="windowText" lastClr="00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MName</a:t>
                      </a:r>
                      <a:endParaRPr lang="en-US" sz="1100" kern="1200" dirty="0">
                        <a:solidFill>
                          <a:sysClr val="windowText" lastClr="000000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Inception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448822"/>
              </p:ext>
            </p:extLst>
          </p:nvPr>
        </p:nvGraphicFramePr>
        <p:xfrm>
          <a:off x="5079436" y="5316534"/>
          <a:ext cx="1251268" cy="7772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51268"/>
              </a:tblGrid>
              <a:tr h="1795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UserID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5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79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95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80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7" name="Title 1"/>
          <p:cNvSpPr txBox="1">
            <a:spLocks/>
          </p:cNvSpPr>
          <p:nvPr/>
        </p:nvSpPr>
        <p:spPr>
          <a:xfrm>
            <a:off x="6233095" y="4503715"/>
            <a:ext cx="22860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T = R </a:t>
            </a:r>
            <a:r>
              <a:rPr lang="en-US" sz="2000" b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/ M’’</a:t>
            </a:r>
            <a:endParaRPr lang="en-US" sz="2400" b="1" dirty="0" smtClean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8" name="Right Arrow 47"/>
          <p:cNvSpPr/>
          <p:nvPr/>
        </p:nvSpPr>
        <p:spPr>
          <a:xfrm rot="5400000">
            <a:off x="5439890" y="4431059"/>
            <a:ext cx="526895" cy="457200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9" name="Right Arrow 48"/>
          <p:cNvSpPr/>
          <p:nvPr/>
        </p:nvSpPr>
        <p:spPr>
          <a:xfrm rot="5400000">
            <a:off x="3763957" y="4694507"/>
            <a:ext cx="526895" cy="457200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37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2" grpId="0"/>
      <p:bldP spid="36" grpId="0"/>
      <p:bldP spid="38" grpId="0"/>
      <p:bldP spid="41" grpId="0" animBg="1"/>
      <p:bldP spid="47" grpId="0"/>
      <p:bldP spid="48" grpId="0" animBg="1"/>
      <p:bldP spid="4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Recap: </a:t>
            </a:r>
            <a:br>
              <a:rPr lang="en-US" dirty="0" smtClean="0"/>
            </a:br>
            <a:r>
              <a:rPr lang="en-US" dirty="0" smtClean="0"/>
              <a:t>Relational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9862" y="2957466"/>
            <a:ext cx="3575488" cy="315368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Renaming (𝜌)</a:t>
            </a:r>
          </a:p>
          <a:p>
            <a:r>
              <a:rPr lang="en-US" sz="3200" dirty="0" smtClean="0"/>
              <a:t>Join (</a:t>
            </a:r>
            <a:r>
              <a:rPr lang="en-US" sz="3200" dirty="0"/>
              <a:t>⨝</a:t>
            </a:r>
            <a:r>
              <a:rPr lang="en-US" sz="3200" dirty="0" smtClean="0"/>
              <a:t>)</a:t>
            </a:r>
          </a:p>
          <a:p>
            <a:pPr lvl="1"/>
            <a:r>
              <a:rPr lang="en-US" sz="2800" dirty="0" smtClean="0">
                <a:solidFill>
                  <a:prstClr val="black"/>
                </a:solidFill>
              </a:rPr>
              <a:t>Theta, natural, </a:t>
            </a:r>
            <a:r>
              <a:rPr lang="mr-IN" sz="2800" dirty="0" smtClean="0">
                <a:solidFill>
                  <a:prstClr val="black"/>
                </a:solidFill>
              </a:rPr>
              <a:t>…</a:t>
            </a:r>
            <a:endParaRPr lang="en-US" dirty="0" smtClean="0"/>
          </a:p>
          <a:p>
            <a:r>
              <a:rPr lang="en-US" sz="3200" dirty="0" smtClean="0"/>
              <a:t>Set operations</a:t>
            </a:r>
          </a:p>
          <a:p>
            <a:pPr lvl="1"/>
            <a:r>
              <a:rPr lang="en-US" sz="2800" dirty="0" smtClean="0"/>
              <a:t>Intersection (∩)</a:t>
            </a:r>
          </a:p>
          <a:p>
            <a:pPr lvl="1"/>
            <a:r>
              <a:rPr lang="en-US" sz="2800" dirty="0" smtClean="0"/>
              <a:t>Division (/)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8650" y="2957466"/>
            <a:ext cx="4426826" cy="3153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Selection (𝜎)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Projection (𝜋)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Cartesian product (×)</a:t>
            </a:r>
            <a:endParaRPr lang="en-US" sz="2400" dirty="0">
              <a:solidFill>
                <a:prstClr val="black"/>
              </a:solidFill>
              <a:latin typeface="Linux Libertine" charset="0"/>
              <a:ea typeface="Linux Libertine" charset="0"/>
              <a:cs typeface="Linux Libertine" charset="0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Set operations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Union (∪)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Difference (- or ∖)</a:t>
            </a:r>
          </a:p>
        </p:txBody>
      </p:sp>
      <p:sp>
        <p:nvSpPr>
          <p:cNvPr id="7" name="Rectangle 6"/>
          <p:cNvSpPr/>
          <p:nvPr/>
        </p:nvSpPr>
        <p:spPr>
          <a:xfrm>
            <a:off x="628650" y="1758157"/>
            <a:ext cx="36700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Basic </a:t>
            </a:r>
          </a:p>
          <a:p>
            <a:pPr algn="ctr"/>
            <a:r>
              <a:rPr lang="en-US" sz="28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RA Operations</a:t>
            </a:r>
            <a:endParaRPr lang="en-US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4840014" y="1758158"/>
            <a:ext cx="37751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Derived </a:t>
            </a:r>
            <a:r>
              <a:rPr lang="en-US" sz="2800" b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and Auxiliary RA </a:t>
            </a:r>
            <a:r>
              <a:rPr lang="en-US" sz="28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Operations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549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 Complete Set of RA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{</a:t>
            </a:r>
            <a:r>
              <a:rPr lang="en-US" sz="3600" dirty="0" smtClean="0"/>
              <a:t>𝜎, 𝜋, ×, ∪, -, </a:t>
            </a:r>
            <a:r>
              <a:rPr lang="en-US" sz="3600" dirty="0"/>
              <a:t>𝜌} </a:t>
            </a:r>
            <a:r>
              <a:rPr lang="en-US" sz="3600" dirty="0" smtClean="0"/>
              <a:t>is a complete set of RA operations; i.e. any other RA operation can be expressed as a sequence of operations form this set</a:t>
            </a:r>
          </a:p>
          <a:p>
            <a:r>
              <a:rPr lang="en-US" sz="3600" dirty="0" smtClean="0"/>
              <a:t>However, there are some useful operations that cannot be expressed in RA</a:t>
            </a:r>
          </a:p>
          <a:p>
            <a:r>
              <a:rPr lang="en-US" sz="3600" dirty="0" smtClean="0"/>
              <a:t>Hence, </a:t>
            </a:r>
            <a:r>
              <a:rPr lang="en-US" sz="3600" i="1" dirty="0" smtClean="0"/>
              <a:t>extended RA operations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3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Extended RA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Some fancier operations that are not available in the original RA</a:t>
            </a:r>
          </a:p>
          <a:p>
            <a:endParaRPr lang="en-US" sz="3600" dirty="0"/>
          </a:p>
          <a:p>
            <a:r>
              <a:rPr lang="en-US" sz="3600" dirty="0" smtClean="0"/>
              <a:t>Aggregate </a:t>
            </a:r>
            <a:r>
              <a:rPr lang="en-US" sz="3600" dirty="0"/>
              <a:t>functions and grouping</a:t>
            </a:r>
          </a:p>
          <a:p>
            <a:r>
              <a:rPr lang="en-US" sz="3600" dirty="0" smtClean="0"/>
              <a:t>Generalized projection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1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Aggregate </a:t>
            </a:r>
            <a:r>
              <a:rPr lang="en-US" dirty="0" smtClean="0"/>
              <a:t>Functions </a:t>
            </a:r>
            <a:r>
              <a:rPr lang="en-US" dirty="0"/>
              <a:t>and </a:t>
            </a:r>
            <a:r>
              <a:rPr lang="en-US" dirty="0" smtClean="0"/>
              <a:t>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 smtClean="0"/>
              <a:t>Return grouping attributes and the corresponding aggregated values </a:t>
            </a:r>
          </a:p>
          <a:p>
            <a:r>
              <a:rPr lang="en-US" sz="3600" dirty="0" smtClean="0"/>
              <a:t>Notation: 𝛾</a:t>
            </a:r>
            <a:r>
              <a:rPr lang="en-US" sz="3600" baseline="-25000" dirty="0" smtClean="0"/>
              <a:t>B1,</a:t>
            </a:r>
            <a:r>
              <a:rPr lang="mr-IN" sz="3600" baseline="-25000" dirty="0" smtClean="0"/>
              <a:t>…</a:t>
            </a:r>
            <a:r>
              <a:rPr lang="en-US" sz="3600" baseline="-25000" dirty="0" smtClean="0"/>
              <a:t>,</a:t>
            </a:r>
            <a:r>
              <a:rPr lang="en-US" sz="3600" baseline="-25000" dirty="0" err="1" smtClean="0"/>
              <a:t>Bm,Agg</a:t>
            </a:r>
            <a:r>
              <a:rPr lang="en-US" sz="3600" baseline="-25000" dirty="0" smtClean="0"/>
              <a:t>(A)</a:t>
            </a:r>
            <a:r>
              <a:rPr lang="en-US" sz="3600" dirty="0" smtClean="0"/>
              <a:t>(R)</a:t>
            </a:r>
          </a:p>
          <a:p>
            <a:pPr lvl="1"/>
            <a:r>
              <a:rPr lang="en-US" sz="3200" dirty="0" smtClean="0"/>
              <a:t>Input schema: R(C1,</a:t>
            </a:r>
            <a:r>
              <a:rPr lang="mr-IN" sz="3200" dirty="0" smtClean="0"/>
              <a:t>…</a:t>
            </a:r>
            <a:r>
              <a:rPr lang="en-US" sz="3200" dirty="0" smtClean="0"/>
              <a:t>Cn)</a:t>
            </a:r>
          </a:p>
          <a:p>
            <a:pPr lvl="1"/>
            <a:r>
              <a:rPr lang="en-US" sz="3200" dirty="0" smtClean="0"/>
              <a:t>Grouping attributes: {B1,</a:t>
            </a:r>
            <a:r>
              <a:rPr lang="mr-IN" sz="3200" dirty="0" smtClean="0"/>
              <a:t>…</a:t>
            </a:r>
            <a:r>
              <a:rPr lang="en-US" sz="3200" dirty="0" err="1" smtClean="0"/>
              <a:t>Bm</a:t>
            </a:r>
            <a:r>
              <a:rPr lang="en-US" sz="3200" dirty="0" smtClean="0"/>
              <a:t>}⊆{</a:t>
            </a:r>
            <a:r>
              <a:rPr lang="en-US" sz="3200" dirty="0"/>
              <a:t>C1,</a:t>
            </a:r>
            <a:r>
              <a:rPr lang="mr-IN" sz="3200" dirty="0"/>
              <a:t>…</a:t>
            </a:r>
            <a:r>
              <a:rPr lang="en-US" sz="3200" dirty="0"/>
              <a:t>Cn}</a:t>
            </a:r>
            <a:endParaRPr lang="en-US" sz="3200" dirty="0" smtClean="0"/>
          </a:p>
          <a:p>
            <a:pPr lvl="1"/>
            <a:r>
              <a:rPr lang="en-US" sz="3200" dirty="0" err="1" smtClean="0"/>
              <a:t>Agg</a:t>
            </a:r>
            <a:r>
              <a:rPr lang="en-US" sz="3200" dirty="0" smtClean="0"/>
              <a:t>: the aggregate function</a:t>
            </a:r>
          </a:p>
          <a:p>
            <a:pPr lvl="2"/>
            <a:r>
              <a:rPr lang="en-US" sz="2800" dirty="0" smtClean="0"/>
              <a:t>e.g. SUM, COUNT, AVG, MIN and MAX</a:t>
            </a:r>
          </a:p>
          <a:p>
            <a:pPr lvl="1"/>
            <a:r>
              <a:rPr lang="en-US" sz="3200" dirty="0" smtClean="0"/>
              <a:t>Output schema: </a:t>
            </a:r>
            <a:r>
              <a:rPr lang="en-US" sz="3200" dirty="0"/>
              <a:t>B1,</a:t>
            </a:r>
            <a:r>
              <a:rPr lang="mr-IN" sz="3200" dirty="0" smtClean="0"/>
              <a:t>…</a:t>
            </a:r>
            <a:r>
              <a:rPr lang="en-US" sz="3200" dirty="0" smtClean="0"/>
              <a:t>,</a:t>
            </a:r>
            <a:r>
              <a:rPr lang="en-US" sz="3200" dirty="0" err="1" smtClean="0"/>
              <a:t>Bm,Y</a:t>
            </a:r>
            <a:r>
              <a:rPr lang="en-US" sz="3200" dirty="0" smtClean="0"/>
              <a:t> where Y is an extra numerical attribute for the result of the aggregate function</a:t>
            </a:r>
          </a:p>
          <a:p>
            <a:pPr lvl="1"/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3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Aggregate Functions and Grouping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Example: </a:t>
            </a:r>
            <a:r>
              <a:rPr lang="en-US" sz="3600" dirty="0" smtClean="0"/>
              <a:t>𝛾</a:t>
            </a:r>
            <a:r>
              <a:rPr lang="en-US" sz="3200" baseline="-25000" dirty="0" err="1" smtClean="0"/>
              <a:t>Major,AVG</a:t>
            </a:r>
            <a:r>
              <a:rPr lang="en-US" sz="3200" baseline="-25000" dirty="0" smtClean="0"/>
              <a:t>(Age)</a:t>
            </a:r>
            <a:r>
              <a:rPr lang="en-US" sz="3600" dirty="0" smtClean="0"/>
              <a:t>(Student)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57</a:t>
            </a:fld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22117" y="3901780"/>
            <a:ext cx="1324303" cy="4240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     𝛾</a:t>
            </a:r>
            <a:r>
              <a:rPr lang="en-US" sz="2000" baseline="-25000" dirty="0" err="1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Major,AVG</a:t>
            </a:r>
            <a:r>
              <a:rPr lang="en-US" sz="2000" baseline="-250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(Age)</a:t>
            </a:r>
            <a:endParaRPr lang="en-US" sz="8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4484269" y="3630678"/>
            <a:ext cx="1" cy="3629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484269" y="4404245"/>
            <a:ext cx="0" cy="3071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634513"/>
              </p:ext>
            </p:extLst>
          </p:nvPr>
        </p:nvGraphicFramePr>
        <p:xfrm>
          <a:off x="3475480" y="4808201"/>
          <a:ext cx="2112880" cy="117957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46788"/>
                <a:gridCol w="643656"/>
                <a:gridCol w="461218"/>
                <a:gridCol w="461218"/>
              </a:tblGrid>
              <a:tr h="102334">
                <a:tc>
                  <a:txBody>
                    <a:bodyPr/>
                    <a:lstStyle/>
                    <a:p>
                      <a:r>
                        <a:rPr lang="en-US" sz="105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05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Age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3384798" y="4525291"/>
            <a:ext cx="8082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200" b="1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180423"/>
              </p:ext>
            </p:extLst>
          </p:nvPr>
        </p:nvGraphicFramePr>
        <p:xfrm>
          <a:off x="3931831" y="2899435"/>
          <a:ext cx="1104874" cy="58978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3656"/>
                <a:gridCol w="461218"/>
              </a:tblGrid>
              <a:tr h="102334"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Age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33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22.5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299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Generalized Projection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Return specific attributes or functions of attributes of all rows</a:t>
            </a:r>
          </a:p>
          <a:p>
            <a:r>
              <a:rPr lang="en-US" sz="3600" dirty="0" smtClean="0"/>
              <a:t>Notation</a:t>
            </a:r>
            <a:r>
              <a:rPr lang="en-US" sz="3600" dirty="0"/>
              <a:t>: </a:t>
            </a:r>
            <a:r>
              <a:rPr lang="en-US" sz="3600" dirty="0" smtClean="0"/>
              <a:t>𝜋</a:t>
            </a:r>
            <a:r>
              <a:rPr lang="is-IS" sz="3600" baseline="-25000" dirty="0" smtClean="0"/>
              <a:t>F1,...,Fn</a:t>
            </a:r>
            <a:r>
              <a:rPr lang="en-US" sz="3600" dirty="0" smtClean="0"/>
              <a:t>(R)</a:t>
            </a:r>
          </a:p>
          <a:p>
            <a:pPr lvl="1"/>
            <a:r>
              <a:rPr lang="en-US" sz="3200" dirty="0" smtClean="0"/>
              <a:t>Input schema: R(B1,</a:t>
            </a:r>
            <a:r>
              <a:rPr lang="mr-IN" sz="3200" dirty="0" smtClean="0"/>
              <a:t>…</a:t>
            </a:r>
            <a:r>
              <a:rPr lang="en-US" sz="3200" dirty="0" smtClean="0"/>
              <a:t>,</a:t>
            </a:r>
            <a:r>
              <a:rPr lang="en-US" sz="3200" dirty="0" err="1" smtClean="0"/>
              <a:t>Bm</a:t>
            </a:r>
            <a:r>
              <a:rPr lang="en-US" sz="3200" dirty="0" smtClean="0"/>
              <a:t>)</a:t>
            </a:r>
          </a:p>
          <a:p>
            <a:pPr lvl="1"/>
            <a:r>
              <a:rPr lang="is-IS" sz="3200" dirty="0"/>
              <a:t>F</a:t>
            </a:r>
            <a:r>
              <a:rPr lang="is-IS" sz="3200" dirty="0" smtClean="0"/>
              <a:t>1,…,Fn</a:t>
            </a:r>
            <a:r>
              <a:rPr lang="en-US" sz="3200" dirty="0" smtClean="0"/>
              <a:t>: list of attributes or functions of attributes </a:t>
            </a:r>
            <a:r>
              <a:rPr lang="en-US" sz="3200" dirty="0"/>
              <a:t>in {B1</a:t>
            </a:r>
            <a:r>
              <a:rPr lang="en-US" sz="3200" dirty="0" smtClean="0"/>
              <a:t>,</a:t>
            </a:r>
            <a:r>
              <a:rPr lang="mr-IN" sz="3200" dirty="0" smtClean="0"/>
              <a:t>…</a:t>
            </a:r>
            <a:r>
              <a:rPr lang="en-US" sz="3200" dirty="0" smtClean="0"/>
              <a:t>,</a:t>
            </a:r>
            <a:r>
              <a:rPr lang="en-US" sz="3200" dirty="0" err="1" smtClean="0"/>
              <a:t>Bm</a:t>
            </a:r>
            <a:r>
              <a:rPr lang="en-US" sz="3200" dirty="0"/>
              <a:t>} </a:t>
            </a:r>
            <a:r>
              <a:rPr lang="en-US" sz="3200" dirty="0" smtClean="0"/>
              <a:t>to project onto</a:t>
            </a:r>
          </a:p>
          <a:p>
            <a:pPr lvl="1"/>
            <a:r>
              <a:rPr lang="en-US" sz="3200" dirty="0" smtClean="0"/>
              <a:t>Output schema: S(</a:t>
            </a:r>
            <a:r>
              <a:rPr lang="en-US" sz="3600" dirty="0" smtClean="0"/>
              <a:t>F1,</a:t>
            </a:r>
            <a:r>
              <a:rPr lang="mr-IN" sz="3600" dirty="0" smtClean="0"/>
              <a:t>…</a:t>
            </a:r>
            <a:r>
              <a:rPr lang="en-US" sz="3600" dirty="0" smtClean="0"/>
              <a:t>,</a:t>
            </a:r>
            <a:r>
              <a:rPr lang="en-US" sz="3600" dirty="0" err="1" smtClean="0"/>
              <a:t>Fn</a:t>
            </a:r>
            <a:r>
              <a:rPr lang="en-US" sz="3600" dirty="0" smtClean="0"/>
              <a:t>)</a:t>
            </a:r>
          </a:p>
          <a:p>
            <a:endParaRPr lang="en-US" sz="3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4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Generalized Projection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Example: </a:t>
            </a:r>
            <a:r>
              <a:rPr lang="en-US" sz="3600" dirty="0" smtClean="0"/>
              <a:t>𝜋</a:t>
            </a:r>
            <a:r>
              <a:rPr lang="en-US" sz="3600" baseline="-25000" dirty="0" smtClean="0">
                <a:solidFill>
                  <a:sysClr val="windowText" lastClr="000000"/>
                </a:solidFill>
              </a:rPr>
              <a:t>Name, Major</a:t>
            </a:r>
            <a:r>
              <a:rPr lang="en-US" sz="3600" dirty="0" smtClean="0">
                <a:solidFill>
                  <a:sysClr val="windowText" lastClr="000000"/>
                </a:solidFill>
              </a:rPr>
              <a:t>(Student</a:t>
            </a:r>
            <a:r>
              <a:rPr lang="en-US" sz="3600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59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811606" y="4090966"/>
            <a:ext cx="1324303" cy="4240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𝜋</a:t>
            </a:r>
            <a:r>
              <a:rPr lang="en-US" sz="24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r>
              <a:rPr lang="en-US" sz="2400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, </a:t>
            </a:r>
            <a:r>
              <a:rPr lang="en-US" sz="24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Age-20</a:t>
            </a:r>
            <a:endParaRPr lang="en-US" sz="11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473758" y="3819864"/>
            <a:ext cx="1" cy="3629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73758" y="4593431"/>
            <a:ext cx="0" cy="3071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3464969" y="4997387"/>
          <a:ext cx="2112880" cy="117957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46788"/>
                <a:gridCol w="643656"/>
                <a:gridCol w="461218"/>
                <a:gridCol w="461218"/>
              </a:tblGrid>
              <a:tr h="102334">
                <a:tc>
                  <a:txBody>
                    <a:bodyPr/>
                    <a:lstStyle/>
                    <a:p>
                      <a:r>
                        <a:rPr lang="en-US" sz="105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05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374287" y="4714477"/>
            <a:ext cx="8082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200" b="1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29065"/>
              </p:ext>
            </p:extLst>
          </p:nvPr>
        </p:nvGraphicFramePr>
        <p:xfrm>
          <a:off x="3921320" y="2559217"/>
          <a:ext cx="1104874" cy="117957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3656"/>
                <a:gridCol w="461218"/>
              </a:tblGrid>
              <a:tr h="102334">
                <a:tc>
                  <a:txBody>
                    <a:bodyPr/>
                    <a:lstStyle/>
                    <a:p>
                      <a:pPr algn="l"/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Age-20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94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Review Exercise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 smtClean="0"/>
                  <a:t>Consider a relation R with d attributes. The number of FDs possible on R is (2</a:t>
                </a:r>
                <a:r>
                  <a:rPr lang="en-US" sz="3200" baseline="30000" dirty="0"/>
                  <a:t>d</a:t>
                </a:r>
                <a:r>
                  <a:rPr lang="en-US" sz="3200" dirty="0"/>
                  <a:t> − 1)</a:t>
                </a:r>
                <a:r>
                  <a:rPr lang="en-US" sz="3200" baseline="30000" dirty="0"/>
                  <a:t>2</a:t>
                </a:r>
                <a:r>
                  <a:rPr lang="en-US" sz="3200" dirty="0"/>
                  <a:t> because the number of non-empty attribute subsets is 2</a:t>
                </a:r>
                <a:r>
                  <a:rPr lang="en-US" sz="3200" baseline="30000" dirty="0"/>
                  <a:t>d</a:t>
                </a:r>
                <a:r>
                  <a:rPr lang="en-US" sz="3200" dirty="0"/>
                  <a:t> − 1 and we have as many choices for both the LHS and RHS. But many of these FDs are trivial</a:t>
                </a:r>
                <a:r>
                  <a:rPr lang="en-US" sz="3200" dirty="0" smtClean="0"/>
                  <a:t>. </a:t>
                </a:r>
              </a:p>
              <a:p>
                <a:r>
                  <a:rPr lang="en-US" sz="3200" dirty="0" smtClean="0"/>
                  <a:t>How </a:t>
                </a:r>
                <a:r>
                  <a:rPr lang="en-US" sz="3200" dirty="0"/>
                  <a:t>many of those FDs are non-trivial?</a:t>
                </a:r>
              </a:p>
              <a:p>
                <a:pPr lvl="1"/>
                <a:r>
                  <a:rPr lang="en-US" sz="2800" i="1" dirty="0" smtClean="0"/>
                  <a:t>X</a:t>
                </a:r>
                <a:r>
                  <a:rPr lang="is-IS" sz="2800" dirty="0"/>
                  <a:t> → </a:t>
                </a:r>
                <a:r>
                  <a:rPr lang="is-IS" sz="2800" i="1" dirty="0" smtClean="0"/>
                  <a:t>Y</a:t>
                </a:r>
                <a:r>
                  <a:rPr lang="is-IS" sz="2800" dirty="0" smtClean="0"/>
                  <a:t> is trivial if </a:t>
                </a:r>
                <a:r>
                  <a:rPr lang="en-US" sz="2800" i="1" dirty="0"/>
                  <a:t>Y</a:t>
                </a:r>
                <a:r>
                  <a:rPr lang="en-US" sz="2800" dirty="0"/>
                  <a:t> ⊆ </a:t>
                </a:r>
                <a:r>
                  <a:rPr lang="en-US" sz="2800" i="1" dirty="0" smtClean="0"/>
                  <a:t>X</a:t>
                </a:r>
                <a:endParaRPr lang="en-US" sz="2800" dirty="0" smtClean="0"/>
              </a:p>
              <a:p>
                <a:pPr lvl="1"/>
                <a:r>
                  <a:rPr lang="en-US" sz="2800" dirty="0" smtClean="0"/>
                  <a:t>Hint: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charset="0"/>
                              </a:rPr>
                              <m:t>𝑎</m:t>
                            </m:r>
                            <m:r>
                              <a:rPr lang="en-US" sz="2800" i="1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sz="2800" i="1">
                                <a:latin typeface="Cambria Math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𝑛</m:t>
                        </m:r>
                      </m:sup>
                    </m:s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=0</m:t>
                        </m:r>
                      </m:sub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mr-IN" sz="2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mr-IN" sz="2800" b="0" i="1" smtClean="0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</m:e>
                    </m:nary>
                    <m:sSup>
                      <m:sSup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𝑖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charset="0"/>
                          </a:rPr>
                          <m:t>𝑏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sz="2800" dirty="0"/>
              </a:p>
              <a:p>
                <a:endParaRPr lang="en-US" sz="32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 rotWithShape="0">
                <a:blip r:embed="rId3"/>
                <a:stretch>
                  <a:fillRect l="-1777" t="-2941" r="-3091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24" t="417" r="6876" b="-1"/>
          <a:stretch/>
        </p:blipFill>
        <p:spPr>
          <a:xfrm>
            <a:off x="7382593" y="5117771"/>
            <a:ext cx="1132757" cy="10591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231" y="203255"/>
            <a:ext cx="2016119" cy="123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8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RA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RA cannot express transitive closure!</a:t>
            </a:r>
          </a:p>
          <a:p>
            <a:endParaRPr lang="en-US" sz="3600" dirty="0"/>
          </a:p>
          <a:p>
            <a:r>
              <a:rPr lang="en-US" sz="3600" dirty="0" smtClean="0"/>
              <a:t>Example: find all the supervising relationships </a:t>
            </a:r>
            <a:r>
              <a:rPr lang="en-US" sz="3600" i="1" dirty="0" smtClean="0"/>
              <a:t>on all levels </a:t>
            </a:r>
            <a:r>
              <a:rPr lang="en-US" sz="3600" dirty="0" smtClean="0"/>
              <a:t>in the following table.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653252"/>
              </p:ext>
            </p:extLst>
          </p:nvPr>
        </p:nvGraphicFramePr>
        <p:xfrm>
          <a:off x="3464969" y="4997387"/>
          <a:ext cx="2112880" cy="117957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46788"/>
                <a:gridCol w="643656"/>
                <a:gridCol w="461218"/>
                <a:gridCol w="461218"/>
              </a:tblGrid>
              <a:tr h="102334">
                <a:tc>
                  <a:txBody>
                    <a:bodyPr/>
                    <a:lstStyle/>
                    <a:p>
                      <a:r>
                        <a:rPr lang="en-US" sz="105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EID</a:t>
                      </a:r>
                      <a:endParaRPr lang="en-US" sz="105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Sal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SupID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22000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24000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21000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NULL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230000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21000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374287" y="4714477"/>
            <a:ext cx="9893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Employee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3979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1348" y="812802"/>
            <a:ext cx="7886700" cy="2852737"/>
          </a:xfrm>
        </p:spPr>
        <p:txBody>
          <a:bodyPr>
            <a:normAutofit/>
          </a:bodyPr>
          <a:lstStyle/>
          <a:p>
            <a:r>
              <a:rPr lang="en-US" dirty="0" smtClean="0"/>
              <a:t>RA Queries</a:t>
            </a:r>
            <a:endParaRPr lang="en-US" sz="6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18808" y="4162242"/>
            <a:ext cx="7886700" cy="150018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There is always an example the like of which you haven’t seen before. However, the more examples you see, the less likely you’d get caught surprised.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61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21348" y="3913890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21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Representing RA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 </a:t>
            </a:r>
            <a:r>
              <a:rPr lang="en-US" sz="3600" dirty="0" smtClean="0"/>
              <a:t>RA query </a:t>
            </a:r>
            <a:r>
              <a:rPr lang="en-US" sz="3600" dirty="0"/>
              <a:t>is a composition of relations (instances) using relational operations</a:t>
            </a:r>
          </a:p>
          <a:p>
            <a:r>
              <a:rPr lang="en-US" sz="3600" dirty="0" smtClean="0"/>
              <a:t>Represent a RA query in three different ways</a:t>
            </a:r>
          </a:p>
          <a:p>
            <a:pPr lvl="1"/>
            <a:r>
              <a:rPr lang="en-US" sz="3200" dirty="0" smtClean="0"/>
              <a:t>Expressions with operators</a:t>
            </a:r>
          </a:p>
          <a:p>
            <a:pPr lvl="1"/>
            <a:r>
              <a:rPr lang="en-US" sz="3200" dirty="0" smtClean="0"/>
              <a:t>Sequence of assignment statements</a:t>
            </a:r>
          </a:p>
          <a:p>
            <a:pPr lvl="1"/>
            <a:r>
              <a:rPr lang="en-US" sz="3200" dirty="0" smtClean="0"/>
              <a:t>Expression tree</a:t>
            </a:r>
          </a:p>
          <a:p>
            <a:endParaRPr lang="en-US" sz="3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8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Query Examples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63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8651" y="1740618"/>
            <a:ext cx="2548890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User(</a:t>
            </a:r>
            <a:r>
              <a:rPr lang="en-US" u="sng" dirty="0" smtClean="0"/>
              <a:t>UID</a:t>
            </a:r>
            <a:r>
              <a:rPr lang="en-US" dirty="0" smtClean="0"/>
              <a:t>, Name</a:t>
            </a:r>
            <a:r>
              <a:rPr lang="en-US" smtClean="0"/>
              <a:t>, Age)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650" y="2317822"/>
            <a:ext cx="6206490" cy="70788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Event(</a:t>
            </a:r>
            <a:r>
              <a:rPr lang="en-US" u="sng" dirty="0" smtClean="0"/>
              <a:t>EID</a:t>
            </a:r>
            <a:r>
              <a:rPr lang="en-US" dirty="0" smtClean="0"/>
              <a:t>, Name, Location, </a:t>
            </a:r>
            <a:r>
              <a:rPr lang="en-US" dirty="0" err="1" smtClean="0"/>
              <a:t>StartDT</a:t>
            </a:r>
            <a:r>
              <a:rPr lang="en-US" dirty="0" smtClean="0"/>
              <a:t>, </a:t>
            </a:r>
            <a:r>
              <a:rPr lang="en-US" dirty="0" err="1" smtClean="0"/>
              <a:t>EndDT</a:t>
            </a:r>
            <a:r>
              <a:rPr lang="en-US" dirty="0" smtClean="0"/>
              <a:t>, Description, </a:t>
            </a:r>
          </a:p>
          <a:p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err="1" smtClean="0"/>
              <a:t>CreatorUID</a:t>
            </a:r>
            <a:r>
              <a:rPr lang="en-US" dirty="0" smtClean="0"/>
              <a:t>, </a:t>
            </a:r>
            <a:r>
              <a:rPr lang="en-US" dirty="0" err="1" smtClean="0"/>
              <a:t>CreateDT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8650" y="3202802"/>
            <a:ext cx="7886700" cy="43088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200" dirty="0" smtClean="0">
                <a:latin typeface="Linux Libertine" charset="0"/>
                <a:ea typeface="Linux Libertine" charset="0"/>
                <a:cs typeface="Linux Libertine" charset="0"/>
              </a:rPr>
              <a:t>Q1: what are the Names of all Events whose creators </a:t>
            </a:r>
            <a:r>
              <a:rPr lang="en-US" sz="2200" smtClean="0">
                <a:latin typeface="Linux Libertine" charset="0"/>
                <a:ea typeface="Linux Libertine" charset="0"/>
                <a:cs typeface="Linux Libertine" charset="0"/>
              </a:rPr>
              <a:t>are over 18</a:t>
            </a:r>
            <a:r>
              <a:rPr lang="en-US" sz="2200" dirty="0" smtClean="0">
                <a:latin typeface="Linux Libertine" charset="0"/>
                <a:ea typeface="Linux Libertine" charset="0"/>
                <a:cs typeface="Linux Libertine" charset="0"/>
              </a:rPr>
              <a:t>?</a:t>
            </a:r>
            <a:endParaRPr lang="en-US" sz="22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8650" y="3800815"/>
            <a:ext cx="56541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π</a:t>
            </a:r>
            <a:r>
              <a:rPr lang="en-US" sz="2400" baseline="-25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(</a:t>
            </a:r>
            <a:r>
              <a:rPr lang="en-US" sz="4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𝜎</a:t>
            </a:r>
            <a:r>
              <a:rPr lang="en-US" sz="2400" baseline="-25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Age&gt;18</a:t>
            </a:r>
            <a:r>
              <a:rPr 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(</a:t>
            </a:r>
            <a:r>
              <a:rPr lang="en-US" sz="28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User</a:t>
            </a:r>
            <a:r>
              <a:rPr lang="en-US" sz="2800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⨝</a:t>
            </a:r>
            <a:r>
              <a:rPr lang="en-US" sz="2400" baseline="-25000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UID</a:t>
            </a:r>
            <a:r>
              <a:rPr lang="en-US" sz="2400" baseline="-25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=</a:t>
            </a:r>
            <a:r>
              <a:rPr lang="en-US" sz="2400" baseline="-25000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CreatorUID</a:t>
            </a:r>
            <a:r>
              <a:rPr lang="en-US" sz="28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Event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))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8650" y="4675827"/>
            <a:ext cx="4022255" cy="1508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R</a:t>
            </a:r>
            <a:r>
              <a:rPr lang="en-US" sz="28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1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=</a:t>
            </a:r>
            <a:r>
              <a:rPr lang="en-US" sz="28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User</a:t>
            </a:r>
            <a:r>
              <a:rPr lang="en-US" sz="2800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⨝</a:t>
            </a:r>
            <a:r>
              <a:rPr lang="en-US" sz="2400" baseline="-25000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UID</a:t>
            </a:r>
            <a:r>
              <a:rPr lang="en-US" sz="2400" baseline="-25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=</a:t>
            </a:r>
            <a:r>
              <a:rPr lang="en-US" sz="2400" baseline="-25000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CreatorUID</a:t>
            </a:r>
            <a:r>
              <a:rPr lang="en-US" sz="28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Event</a:t>
            </a:r>
            <a:endParaRPr lang="en-US" sz="2800" dirty="0" smtClean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  <a:p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R</a:t>
            </a:r>
            <a:r>
              <a:rPr lang="en-US" sz="28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2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=</a:t>
            </a:r>
            <a:r>
              <a:rPr lang="en-US" sz="32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𝜎</a:t>
            </a:r>
            <a:r>
              <a:rPr lang="en-US" sz="2400" baseline="-25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Age&gt;18</a:t>
            </a:r>
            <a:r>
              <a:rPr 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(R</a:t>
            </a:r>
            <a:r>
              <a:rPr lang="en-US" sz="2800" baseline="-25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1</a:t>
            </a:r>
            <a:r>
              <a:rPr 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)</a:t>
            </a:r>
          </a:p>
          <a:p>
            <a:r>
              <a:rPr 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R =</a:t>
            </a:r>
            <a:r>
              <a:rPr lang="en-US" sz="32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π</a:t>
            </a:r>
            <a:r>
              <a:rPr lang="en-US" sz="2400" baseline="-25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(R</a:t>
            </a:r>
            <a:r>
              <a:rPr lang="en-US" sz="28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2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)</a:t>
            </a:r>
            <a:endParaRPr lang="en-US" sz="2800" dirty="0"/>
          </a:p>
        </p:txBody>
      </p:sp>
      <p:sp>
        <p:nvSpPr>
          <p:cNvPr id="12" name="Oval 11"/>
          <p:cNvSpPr/>
          <p:nvPr/>
        </p:nvSpPr>
        <p:spPr>
          <a:xfrm>
            <a:off x="6457950" y="3912055"/>
            <a:ext cx="1324303" cy="29309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</a:t>
            </a:r>
            <a:r>
              <a:rPr lang="en-US" sz="2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𝜋</a:t>
            </a:r>
            <a:r>
              <a:rPr lang="en-US" sz="16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6457950" y="4447010"/>
            <a:ext cx="1324303" cy="30407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</a:t>
            </a:r>
            <a:r>
              <a:rPr lang="en-US" sz="2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𝜎</a:t>
            </a:r>
            <a:r>
              <a:rPr lang="en-US" sz="16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Age &gt; 18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4" name="Straight Connector 13"/>
          <p:cNvCxnSpPr>
            <a:stCxn id="18" idx="4"/>
            <a:endCxn id="20" idx="0"/>
          </p:cNvCxnSpPr>
          <p:nvPr/>
        </p:nvCxnSpPr>
        <p:spPr>
          <a:xfrm>
            <a:off x="7120102" y="4205154"/>
            <a:ext cx="0" cy="2418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457950" y="5041043"/>
            <a:ext cx="1324303" cy="4240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       </a:t>
            </a:r>
            <a:r>
              <a:rPr lang="en-US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⨝</a:t>
            </a:r>
            <a:r>
              <a:rPr lang="en-US" sz="16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UID=</a:t>
            </a:r>
            <a:r>
              <a:rPr lang="en-US" sz="1600" baseline="-250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CreatorUID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6" name="Straight Connector 15"/>
          <p:cNvCxnSpPr>
            <a:stCxn id="20" idx="4"/>
          </p:cNvCxnSpPr>
          <p:nvPr/>
        </p:nvCxnSpPr>
        <p:spPr>
          <a:xfrm>
            <a:off x="7120102" y="4751088"/>
            <a:ext cx="0" cy="2899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099128" y="5662015"/>
            <a:ext cx="358764" cy="4159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User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884037" y="5662015"/>
            <a:ext cx="380391" cy="4159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Event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6405352" y="5434051"/>
            <a:ext cx="506712" cy="2888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328082" y="5434051"/>
            <a:ext cx="611662" cy="2888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24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  <p:bldP spid="15" grpId="0"/>
      <p:bldP spid="17" grpId="0"/>
      <p:bldP spid="1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Query Examples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64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8651" y="1740618"/>
            <a:ext cx="2548890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User(</a:t>
            </a:r>
            <a:r>
              <a:rPr lang="en-US" u="sng" dirty="0" smtClean="0"/>
              <a:t>UID</a:t>
            </a:r>
            <a:r>
              <a:rPr lang="en-US" dirty="0" smtClean="0"/>
              <a:t>, Name</a:t>
            </a:r>
            <a:r>
              <a:rPr lang="en-US" smtClean="0"/>
              <a:t>, Age)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650" y="2317822"/>
            <a:ext cx="6206490" cy="70788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Event(</a:t>
            </a:r>
            <a:r>
              <a:rPr lang="en-US" u="sng" dirty="0" smtClean="0"/>
              <a:t>EID</a:t>
            </a:r>
            <a:r>
              <a:rPr lang="en-US" dirty="0" smtClean="0"/>
              <a:t>, Name, Location, </a:t>
            </a:r>
            <a:r>
              <a:rPr lang="en-US" dirty="0" err="1" smtClean="0"/>
              <a:t>StartDT</a:t>
            </a:r>
            <a:r>
              <a:rPr lang="en-US" dirty="0" smtClean="0"/>
              <a:t>, </a:t>
            </a:r>
            <a:r>
              <a:rPr lang="en-US" dirty="0" err="1" smtClean="0"/>
              <a:t>EndDT</a:t>
            </a:r>
            <a:r>
              <a:rPr lang="en-US" dirty="0" smtClean="0"/>
              <a:t>, Description, </a:t>
            </a:r>
          </a:p>
          <a:p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err="1" smtClean="0"/>
              <a:t>CreatorUID</a:t>
            </a:r>
            <a:r>
              <a:rPr lang="en-US" dirty="0" smtClean="0"/>
              <a:t>, </a:t>
            </a:r>
            <a:r>
              <a:rPr lang="en-US" dirty="0" err="1" smtClean="0"/>
              <a:t>CreateDT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8650" y="3202802"/>
            <a:ext cx="7886700" cy="43088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200" dirty="0" smtClean="0">
                <a:latin typeface="Linux Libertine" charset="0"/>
                <a:ea typeface="Linux Libertine" charset="0"/>
                <a:cs typeface="Linux Libertine" charset="0"/>
              </a:rPr>
              <a:t>Q1: what are the Names of all Events whose creators </a:t>
            </a:r>
            <a:r>
              <a:rPr lang="en-US" sz="2200" smtClean="0">
                <a:latin typeface="Linux Libertine" charset="0"/>
                <a:ea typeface="Linux Libertine" charset="0"/>
                <a:cs typeface="Linux Libertine" charset="0"/>
              </a:rPr>
              <a:t>are over 18</a:t>
            </a:r>
            <a:r>
              <a:rPr lang="en-US" sz="2200" dirty="0" smtClean="0">
                <a:latin typeface="Linux Libertine" charset="0"/>
                <a:ea typeface="Linux Libertine" charset="0"/>
                <a:cs typeface="Linux Libertine" charset="0"/>
              </a:rPr>
              <a:t>?</a:t>
            </a:r>
            <a:endParaRPr lang="en-US" sz="22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8650" y="3800815"/>
            <a:ext cx="56541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π</a:t>
            </a:r>
            <a:r>
              <a:rPr lang="en-US" sz="2400" baseline="-25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(</a:t>
            </a:r>
            <a:r>
              <a:rPr lang="en-US" sz="4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𝜎</a:t>
            </a:r>
            <a:r>
              <a:rPr lang="en-US" sz="2400" baseline="-25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Age&gt;18</a:t>
            </a:r>
            <a:r>
              <a:rPr 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(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User)</a:t>
            </a:r>
            <a:r>
              <a:rPr 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⨝</a:t>
            </a:r>
            <a:r>
              <a:rPr lang="en-US" sz="2400" baseline="-25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UID=</a:t>
            </a:r>
            <a:r>
              <a:rPr lang="en-US" sz="2400" baseline="-25000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CreatorUID</a:t>
            </a:r>
            <a:r>
              <a:rPr lang="en-US" sz="28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Event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8650" y="4675827"/>
            <a:ext cx="3762568" cy="1508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R</a:t>
            </a:r>
            <a:r>
              <a:rPr lang="en-US" sz="28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1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=</a:t>
            </a:r>
            <a:r>
              <a:rPr lang="en-US" sz="32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 𝜎</a:t>
            </a:r>
            <a:r>
              <a:rPr lang="en-US" sz="2400" baseline="-25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Age&gt;18</a:t>
            </a:r>
            <a:r>
              <a:rPr 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(User) </a:t>
            </a:r>
          </a:p>
          <a:p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R</a:t>
            </a:r>
            <a:r>
              <a:rPr lang="en-US" sz="28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2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= R</a:t>
            </a:r>
            <a:r>
              <a:rPr lang="en-US" sz="28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1</a:t>
            </a:r>
            <a:r>
              <a:rPr 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⨝</a:t>
            </a:r>
            <a:r>
              <a:rPr lang="en-US" sz="2400" baseline="-25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UID=</a:t>
            </a:r>
            <a:r>
              <a:rPr lang="en-US" sz="2400" baseline="-25000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CreatorUID</a:t>
            </a:r>
            <a:r>
              <a:rPr lang="en-US" sz="28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Event</a:t>
            </a:r>
            <a:endParaRPr lang="en-US" sz="2400" dirty="0" smtClean="0">
              <a:solidFill>
                <a:prstClr val="black"/>
              </a:solidFill>
              <a:latin typeface="Linux Libertine" charset="0"/>
              <a:ea typeface="Linux Libertine" charset="0"/>
              <a:cs typeface="Linux Libertine" charset="0"/>
            </a:endParaRPr>
          </a:p>
          <a:p>
            <a:r>
              <a:rPr 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R = </a:t>
            </a:r>
            <a:r>
              <a:rPr lang="en-US" sz="32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π</a:t>
            </a:r>
            <a:r>
              <a:rPr lang="en-US" sz="2400" baseline="-25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(R</a:t>
            </a:r>
            <a:r>
              <a:rPr lang="en-US" sz="28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2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)</a:t>
            </a:r>
            <a:endParaRPr lang="en-US" sz="2800" dirty="0"/>
          </a:p>
        </p:txBody>
      </p:sp>
      <p:sp>
        <p:nvSpPr>
          <p:cNvPr id="12" name="Oval 11"/>
          <p:cNvSpPr/>
          <p:nvPr/>
        </p:nvSpPr>
        <p:spPr>
          <a:xfrm>
            <a:off x="6457950" y="3912055"/>
            <a:ext cx="1324303" cy="29309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</a:t>
            </a:r>
            <a:r>
              <a:rPr lang="en-US" sz="2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𝜋</a:t>
            </a:r>
            <a:r>
              <a:rPr lang="en-US" sz="16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120102" y="4205154"/>
            <a:ext cx="5912" cy="2909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473872" y="4404790"/>
            <a:ext cx="1324303" cy="4240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       </a:t>
            </a:r>
            <a:r>
              <a:rPr lang="en-US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⨝</a:t>
            </a:r>
            <a:r>
              <a:rPr lang="en-US" sz="16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UID=</a:t>
            </a:r>
            <a:r>
              <a:rPr lang="en-US" sz="1600" baseline="-250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CreatorUID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177786" y="5648580"/>
            <a:ext cx="358764" cy="4159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User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7899959" y="5025762"/>
            <a:ext cx="380391" cy="4159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Event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6421274" y="4797798"/>
            <a:ext cx="506712" cy="2888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344004" y="4797798"/>
            <a:ext cx="611662" cy="2888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695017" y="5056813"/>
            <a:ext cx="1324303" cy="30407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</a:t>
            </a:r>
            <a:r>
              <a:rPr lang="en-US" sz="2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𝜎</a:t>
            </a:r>
            <a:r>
              <a:rPr lang="en-US" sz="16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Age &gt; 18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6357168" y="5417968"/>
            <a:ext cx="0" cy="2899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57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7655"/>
            <a:ext cx="7886700" cy="1408386"/>
          </a:xfrm>
        </p:spPr>
        <p:txBody>
          <a:bodyPr>
            <a:normAutofit/>
          </a:bodyPr>
          <a:lstStyle/>
          <a:p>
            <a:r>
              <a:rPr lang="en-US" dirty="0" smtClean="0"/>
              <a:t>Alternative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Various </a:t>
            </a:r>
            <a:r>
              <a:rPr lang="en-US" sz="3600" i="1" dirty="0" smtClean="0"/>
              <a:t>algebraic rewritings</a:t>
            </a:r>
            <a:r>
              <a:rPr lang="en-US" sz="3600" dirty="0" smtClean="0"/>
              <a:t> (or </a:t>
            </a:r>
            <a:r>
              <a:rPr lang="en-US" sz="3600" i="1" dirty="0" smtClean="0"/>
              <a:t>plans</a:t>
            </a:r>
            <a:r>
              <a:rPr lang="en-US" sz="3600" dirty="0" smtClean="0"/>
              <a:t>) of the same query</a:t>
            </a:r>
          </a:p>
          <a:p>
            <a:pPr lvl="1"/>
            <a:r>
              <a:rPr lang="en-US" sz="3200" dirty="0" smtClean="0"/>
              <a:t>Retrieve </a:t>
            </a:r>
            <a:r>
              <a:rPr lang="en-US" sz="3200" u="sng" dirty="0" smtClean="0"/>
              <a:t>exactly</a:t>
            </a:r>
            <a:r>
              <a:rPr lang="en-US" sz="3200" dirty="0" smtClean="0"/>
              <a:t> the same data</a:t>
            </a:r>
          </a:p>
          <a:p>
            <a:r>
              <a:rPr lang="en-US" sz="3600" dirty="0" smtClean="0"/>
              <a:t>Use the last component of the (relational) algebra (properties of operations) to create alternative plans</a:t>
            </a:r>
          </a:p>
          <a:p>
            <a:r>
              <a:rPr lang="en-US" sz="3600" dirty="0" smtClean="0"/>
              <a:t>Cost of answering a query using various plans may significantly vary</a:t>
            </a:r>
          </a:p>
          <a:p>
            <a:pPr lvl="1"/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1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Alternative </a:t>
            </a:r>
            <a:r>
              <a:rPr lang="en-US" dirty="0" smtClean="0"/>
              <a:t>Plans (</a:t>
            </a:r>
            <a:r>
              <a:rPr lang="en-US" dirty="0"/>
              <a:t>Cont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66</a:t>
            </a:fld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547227" y="1930515"/>
            <a:ext cx="1324303" cy="29309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</a:t>
            </a:r>
            <a:r>
              <a:rPr lang="en-US" sz="2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𝜋</a:t>
            </a:r>
            <a:r>
              <a:rPr lang="en-US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endParaRPr lang="en-US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209379" y="2223614"/>
            <a:ext cx="5912" cy="2909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563149" y="2423250"/>
            <a:ext cx="1324303" cy="4240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       </a:t>
            </a:r>
            <a:r>
              <a:rPr lang="en-US" sz="2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⨝</a:t>
            </a:r>
            <a:r>
              <a:rPr lang="en-US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UID=</a:t>
            </a:r>
            <a:r>
              <a:rPr lang="en-US" baseline="-250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CreatorUID</a:t>
            </a:r>
            <a:endParaRPr lang="en-US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267063" y="3667040"/>
            <a:ext cx="358764" cy="4159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User</a:t>
            </a:r>
            <a:endParaRPr lang="en-US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7989236" y="3044222"/>
            <a:ext cx="380391" cy="4159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Event</a:t>
            </a:r>
            <a:endParaRPr lang="en-US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6510551" y="2816258"/>
            <a:ext cx="506712" cy="2888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433281" y="2816258"/>
            <a:ext cx="611662" cy="2888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784294" y="3075273"/>
            <a:ext cx="1324303" cy="30407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</a:t>
            </a:r>
            <a:r>
              <a:rPr lang="en-US" sz="2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𝜎</a:t>
            </a:r>
            <a:r>
              <a:rPr lang="en-US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Age &gt; 68</a:t>
            </a:r>
            <a:endParaRPr lang="en-US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6446445" y="3436428"/>
            <a:ext cx="0" cy="2899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083016" y="1917233"/>
            <a:ext cx="1324303" cy="29309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</a:t>
            </a:r>
            <a:r>
              <a:rPr lang="en-US" sz="2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𝜋</a:t>
            </a:r>
            <a:r>
              <a:rPr lang="en-US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endParaRPr lang="en-US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2083016" y="2452188"/>
            <a:ext cx="1324303" cy="30407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</a:t>
            </a:r>
            <a:r>
              <a:rPr lang="en-US" sz="2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𝜎</a:t>
            </a:r>
            <a:r>
              <a:rPr lang="en-US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Age &gt; </a:t>
            </a:r>
            <a:r>
              <a:rPr lang="en-US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6</a:t>
            </a:r>
            <a:r>
              <a:rPr lang="en-US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8</a:t>
            </a:r>
            <a:endParaRPr lang="en-US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2745168" y="2210332"/>
            <a:ext cx="0" cy="2418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083016" y="3046221"/>
            <a:ext cx="1324303" cy="4240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       </a:t>
            </a:r>
            <a:r>
              <a:rPr lang="en-US" sz="2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⨝</a:t>
            </a:r>
            <a:r>
              <a:rPr lang="en-US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UID=</a:t>
            </a:r>
            <a:r>
              <a:rPr lang="en-US" baseline="-250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CreatorUID</a:t>
            </a:r>
            <a:endParaRPr lang="en-US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745168" y="2756266"/>
            <a:ext cx="0" cy="2899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724194" y="3667193"/>
            <a:ext cx="358764" cy="4159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User</a:t>
            </a:r>
            <a:endParaRPr lang="en-US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509103" y="3667193"/>
            <a:ext cx="380391" cy="4159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Event</a:t>
            </a:r>
            <a:endParaRPr lang="en-US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2030418" y="3439229"/>
            <a:ext cx="506712" cy="2888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953148" y="3439229"/>
            <a:ext cx="611662" cy="2888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04517" y="3695887"/>
            <a:ext cx="843911" cy="64633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100000 </a:t>
            </a:r>
          </a:p>
          <a:p>
            <a:pPr algn="ctr"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tuples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537130" y="3690511"/>
            <a:ext cx="755211" cy="64633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100</a:t>
            </a:r>
          </a:p>
          <a:p>
            <a:pPr algn="ctr"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tuples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4517" y="3093808"/>
            <a:ext cx="1766712" cy="369332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10</a:t>
            </a:r>
            <a:r>
              <a:rPr lang="en-US" baseline="30000" smtClean="0">
                <a:latin typeface="Linux Libertine" charset="0"/>
                <a:ea typeface="Linux Libertine" charset="0"/>
                <a:cs typeface="Linux Libertine" charset="0"/>
              </a:rPr>
              <a:t>7</a:t>
            </a:r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 comparisons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4517" y="2479976"/>
            <a:ext cx="1903033" cy="369332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15 tuples selected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77850" y="3503255"/>
            <a:ext cx="843911" cy="64633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100000 </a:t>
            </a:r>
          </a:p>
          <a:p>
            <a:pPr algn="ctr"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tuples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801825" y="3497157"/>
            <a:ext cx="755211" cy="64633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100</a:t>
            </a:r>
          </a:p>
          <a:p>
            <a:pPr algn="ctr"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tuples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122144" y="2467222"/>
            <a:ext cx="1852236" cy="369332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1500 </a:t>
            </a: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comparisons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92788" y="2989857"/>
            <a:ext cx="1903033" cy="369332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15 tuples selected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54764" y="4675585"/>
            <a:ext cx="6834472" cy="11079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200" i="1" dirty="0" smtClean="0">
                <a:latin typeface="Linux Libertine" charset="0"/>
                <a:ea typeface="Linux Libertine" charset="0"/>
                <a:cs typeface="Linux Libertine" charset="0"/>
              </a:rPr>
              <a:t>Query optimizers</a:t>
            </a:r>
            <a:r>
              <a:rPr lang="en-US" sz="2200" dirty="0" smtClean="0">
                <a:latin typeface="Linux Libertine" charset="0"/>
                <a:ea typeface="Linux Libertine" charset="0"/>
                <a:cs typeface="Linux Libertine" charset="0"/>
              </a:rPr>
              <a:t> use rewriting rules (based on operations properties) to find better (i.e. faster) plans to answer any given query, i.e. optimize the query execution.</a:t>
            </a:r>
            <a:endParaRPr lang="en-US" sz="22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650319" y="5854522"/>
            <a:ext cx="2529112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200" dirty="0" smtClean="0">
                <a:latin typeface="Linux Libertine" charset="0"/>
                <a:ea typeface="Linux Libertine" charset="0"/>
                <a:cs typeface="Linux Libertine" charset="0"/>
              </a:rPr>
              <a:t>More on this later </a:t>
            </a:r>
            <a:r>
              <a:rPr lang="mr-IN" sz="2200" dirty="0" smtClean="0">
                <a:latin typeface="Linux Libertine" charset="0"/>
                <a:ea typeface="Linux Libertine" charset="0"/>
                <a:cs typeface="Linux Libertine" charset="0"/>
              </a:rPr>
              <a:t>…</a:t>
            </a:r>
            <a:endParaRPr lang="en-US" sz="22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05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6" grpId="0"/>
      <p:bldP spid="19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Query Examples </a:t>
            </a:r>
            <a:r>
              <a:rPr lang="en-US" smtClean="0"/>
              <a:t>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2991669"/>
            <a:ext cx="5206717" cy="707886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Q2: what are the SIDs of all Students who have taken Course “Computer Graphics” ever?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977462" y="1657289"/>
            <a:ext cx="364709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Student</a:t>
            </a:r>
            <a:r>
              <a:rPr lang="en-US" sz="1800" dirty="0" smtClean="0"/>
              <a:t>(</a:t>
            </a:r>
            <a:r>
              <a:rPr lang="en-US" sz="1800" u="sng" dirty="0" smtClean="0"/>
              <a:t>SID</a:t>
            </a:r>
            <a:r>
              <a:rPr lang="en-US" sz="1800" dirty="0" smtClean="0"/>
              <a:t>, Name, Age, Major)</a:t>
            </a:r>
            <a:endParaRPr lang="en-US" sz="1800" dirty="0"/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977462" y="2080406"/>
            <a:ext cx="4141076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Course</a:t>
            </a:r>
            <a:r>
              <a:rPr lang="en-US" sz="1800" dirty="0" smtClean="0"/>
              <a:t>(</a:t>
            </a:r>
            <a:r>
              <a:rPr lang="en-US" sz="1800" u="sng" dirty="0" smtClean="0"/>
              <a:t>CID</a:t>
            </a:r>
            <a:r>
              <a:rPr lang="en-US" sz="1800" dirty="0" smtClean="0"/>
              <a:t>, Name, Credits, Department)</a:t>
            </a:r>
            <a:endParaRPr lang="en-US" sz="1800" dirty="0"/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2265753" y="2509741"/>
            <a:ext cx="4717598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Section</a:t>
            </a:r>
            <a:r>
              <a:rPr lang="en-US" sz="1800" dirty="0" smtClean="0"/>
              <a:t>(</a:t>
            </a:r>
            <a:r>
              <a:rPr lang="en-US" sz="1800" u="sng" dirty="0" err="1" smtClean="0"/>
              <a:t>SecID</a:t>
            </a:r>
            <a:r>
              <a:rPr lang="en-US" sz="1800" dirty="0" smtClean="0"/>
              <a:t>, CID, Semester, Year, Instructor)</a:t>
            </a:r>
            <a:endParaRPr lang="en-US" sz="1800" dirty="0"/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4712035" y="1657289"/>
            <a:ext cx="3422971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err="1" smtClean="0"/>
              <a:t>GradeReport</a:t>
            </a:r>
            <a:r>
              <a:rPr lang="en-US" sz="1800" dirty="0" smtClean="0"/>
              <a:t>(</a:t>
            </a:r>
            <a:r>
              <a:rPr lang="en-US" sz="1800" u="sng" dirty="0" smtClean="0"/>
              <a:t>SID, </a:t>
            </a:r>
            <a:r>
              <a:rPr lang="en-US" sz="1800" u="sng" dirty="0" err="1" smtClean="0"/>
              <a:t>SecID</a:t>
            </a:r>
            <a:r>
              <a:rPr lang="en-US" sz="1800" dirty="0" smtClean="0"/>
              <a:t>, Grade)</a:t>
            </a:r>
            <a:endParaRPr lang="en-US" sz="1800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5194805" y="2076325"/>
            <a:ext cx="2940202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Prerequisite</a:t>
            </a:r>
            <a:r>
              <a:rPr lang="en-US" sz="1800" dirty="0" smtClean="0"/>
              <a:t>(</a:t>
            </a:r>
            <a:r>
              <a:rPr lang="en-US" sz="1800" u="sng" dirty="0" smtClean="0"/>
              <a:t>CID, </a:t>
            </a:r>
            <a:r>
              <a:rPr lang="en-US" sz="1800" u="sng" dirty="0" err="1" smtClean="0"/>
              <a:t>PrereqID</a:t>
            </a:r>
            <a:r>
              <a:rPr lang="en-US" sz="1800" dirty="0" smtClean="0"/>
              <a:t>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6450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Query Examples </a:t>
            </a:r>
            <a:r>
              <a:rPr lang="en-US" smtClean="0"/>
              <a:t>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2991669"/>
            <a:ext cx="5206717" cy="707886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Q3: what are the Names of all Course which are prerequisites of “Computer Graphics”?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977462" y="1657289"/>
            <a:ext cx="364709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Student</a:t>
            </a:r>
            <a:r>
              <a:rPr lang="en-US" sz="1800" dirty="0" smtClean="0"/>
              <a:t>(</a:t>
            </a:r>
            <a:r>
              <a:rPr lang="en-US" sz="1800" u="sng" dirty="0" smtClean="0"/>
              <a:t>SID</a:t>
            </a:r>
            <a:r>
              <a:rPr lang="en-US" sz="1800" dirty="0" smtClean="0"/>
              <a:t>, Name, Age, Major)</a:t>
            </a:r>
            <a:endParaRPr lang="en-US" sz="1800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977462" y="2080406"/>
            <a:ext cx="4141076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Course</a:t>
            </a:r>
            <a:r>
              <a:rPr lang="en-US" sz="1800" dirty="0" smtClean="0"/>
              <a:t>(</a:t>
            </a:r>
            <a:r>
              <a:rPr lang="en-US" sz="1800" u="sng" dirty="0" smtClean="0"/>
              <a:t>CID</a:t>
            </a:r>
            <a:r>
              <a:rPr lang="en-US" sz="1800" dirty="0" smtClean="0"/>
              <a:t>, Name, Credits, Department)</a:t>
            </a:r>
            <a:endParaRPr lang="en-US" sz="1800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2265753" y="2509741"/>
            <a:ext cx="4717598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Section</a:t>
            </a:r>
            <a:r>
              <a:rPr lang="en-US" sz="1800" dirty="0" smtClean="0"/>
              <a:t>(</a:t>
            </a:r>
            <a:r>
              <a:rPr lang="en-US" sz="1800" u="sng" dirty="0" err="1" smtClean="0"/>
              <a:t>SecID</a:t>
            </a:r>
            <a:r>
              <a:rPr lang="en-US" sz="1800" dirty="0" smtClean="0"/>
              <a:t>, CID, Semester, Year, Instructor)</a:t>
            </a:r>
            <a:endParaRPr lang="en-US" sz="1800" dirty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712035" y="1657289"/>
            <a:ext cx="3422971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err="1" smtClean="0"/>
              <a:t>GradeReport</a:t>
            </a:r>
            <a:r>
              <a:rPr lang="en-US" sz="1800" dirty="0" smtClean="0"/>
              <a:t>(</a:t>
            </a:r>
            <a:r>
              <a:rPr lang="en-US" sz="1800" u="sng" dirty="0" smtClean="0"/>
              <a:t>SID, </a:t>
            </a:r>
            <a:r>
              <a:rPr lang="en-US" sz="1800" u="sng" dirty="0" err="1" smtClean="0"/>
              <a:t>SecID</a:t>
            </a:r>
            <a:r>
              <a:rPr lang="en-US" sz="1800" dirty="0" smtClean="0"/>
              <a:t>, Grade)</a:t>
            </a:r>
            <a:endParaRPr lang="en-US" sz="1800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5194805" y="2076325"/>
            <a:ext cx="2940202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Prerequisite</a:t>
            </a:r>
            <a:r>
              <a:rPr lang="en-US" sz="1800" dirty="0" smtClean="0"/>
              <a:t>(</a:t>
            </a:r>
            <a:r>
              <a:rPr lang="en-US" sz="1800" u="sng" dirty="0" smtClean="0"/>
              <a:t>CID, </a:t>
            </a:r>
            <a:r>
              <a:rPr lang="en-US" sz="1800" u="sng" dirty="0" err="1" smtClean="0"/>
              <a:t>PrereqID</a:t>
            </a:r>
            <a:r>
              <a:rPr lang="en-US" sz="1800" dirty="0" smtClean="0"/>
              <a:t>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146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Query Examples </a:t>
            </a:r>
            <a:r>
              <a:rPr lang="en-US" smtClean="0"/>
              <a:t>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08994" y="2991669"/>
            <a:ext cx="7126012" cy="83099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Q4: what are the Names of all Students getting a Grade of 85 or more in CS564 who are not CS Majors?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977462" y="1657289"/>
            <a:ext cx="364709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Student</a:t>
            </a:r>
            <a:r>
              <a:rPr lang="en-US" sz="1800" dirty="0" smtClean="0"/>
              <a:t>(</a:t>
            </a:r>
            <a:r>
              <a:rPr lang="en-US" sz="1800" u="sng" dirty="0" smtClean="0"/>
              <a:t>SID</a:t>
            </a:r>
            <a:r>
              <a:rPr lang="en-US" sz="1800" dirty="0" smtClean="0"/>
              <a:t>, Name, Age, Major)</a:t>
            </a:r>
            <a:endParaRPr lang="en-US" sz="1800" dirty="0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977462" y="2080406"/>
            <a:ext cx="4141076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Course</a:t>
            </a:r>
            <a:r>
              <a:rPr lang="en-US" sz="1800" dirty="0" smtClean="0"/>
              <a:t>(</a:t>
            </a:r>
            <a:r>
              <a:rPr lang="en-US" sz="1800" u="sng" dirty="0" smtClean="0"/>
              <a:t>CID</a:t>
            </a:r>
            <a:r>
              <a:rPr lang="en-US" sz="1800" dirty="0" smtClean="0"/>
              <a:t>, Name, Credits, Department)</a:t>
            </a:r>
            <a:endParaRPr lang="en-US" sz="1800" dirty="0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2265753" y="2509741"/>
            <a:ext cx="4717598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Section</a:t>
            </a:r>
            <a:r>
              <a:rPr lang="en-US" sz="1800" dirty="0" smtClean="0"/>
              <a:t>(</a:t>
            </a:r>
            <a:r>
              <a:rPr lang="en-US" sz="1800" u="sng" dirty="0" err="1" smtClean="0"/>
              <a:t>SecID</a:t>
            </a:r>
            <a:r>
              <a:rPr lang="en-US" sz="1800" dirty="0" smtClean="0"/>
              <a:t>, CID, Semester, Year, Instructor)</a:t>
            </a:r>
            <a:endParaRPr lang="en-US" sz="1800" dirty="0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4712035" y="1657289"/>
            <a:ext cx="3422971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err="1" smtClean="0"/>
              <a:t>GradeReport</a:t>
            </a:r>
            <a:r>
              <a:rPr lang="en-US" sz="1800" dirty="0" smtClean="0"/>
              <a:t>(</a:t>
            </a:r>
            <a:r>
              <a:rPr lang="en-US" sz="1800" u="sng" dirty="0" smtClean="0"/>
              <a:t>SID, </a:t>
            </a:r>
            <a:r>
              <a:rPr lang="en-US" sz="1800" u="sng" dirty="0" err="1" smtClean="0"/>
              <a:t>SecID</a:t>
            </a:r>
            <a:r>
              <a:rPr lang="en-US" sz="1800" dirty="0" smtClean="0"/>
              <a:t>, Grade)</a:t>
            </a:r>
            <a:endParaRPr lang="en-US" sz="1800" dirty="0"/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5194805" y="2076325"/>
            <a:ext cx="2940202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Prerequisite</a:t>
            </a:r>
            <a:r>
              <a:rPr lang="en-US" sz="1800" dirty="0" smtClean="0"/>
              <a:t>(</a:t>
            </a:r>
            <a:r>
              <a:rPr lang="en-US" sz="1800" u="sng" dirty="0" smtClean="0"/>
              <a:t>CID, </a:t>
            </a:r>
            <a:r>
              <a:rPr lang="en-US" sz="1800" u="sng" dirty="0" err="1" smtClean="0"/>
              <a:t>PrereqID</a:t>
            </a:r>
            <a:r>
              <a:rPr lang="en-US" sz="1800" dirty="0" smtClean="0"/>
              <a:t>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8115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785" y="777766"/>
            <a:ext cx="4638216" cy="53234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7767"/>
            <a:ext cx="4675737" cy="532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2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Query Examples </a:t>
            </a:r>
            <a:r>
              <a:rPr lang="en-US" smtClean="0"/>
              <a:t>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70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08994" y="2991669"/>
            <a:ext cx="7126012" cy="83099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Q5: what are the Names of all Students who have either taken some CS course or are CS majors?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977462" y="1657289"/>
            <a:ext cx="364709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Student</a:t>
            </a:r>
            <a:r>
              <a:rPr lang="en-US" sz="1800" dirty="0" smtClean="0"/>
              <a:t>(</a:t>
            </a:r>
            <a:r>
              <a:rPr lang="en-US" sz="1800" u="sng" dirty="0" smtClean="0"/>
              <a:t>SID</a:t>
            </a:r>
            <a:r>
              <a:rPr lang="en-US" sz="1800" dirty="0" smtClean="0"/>
              <a:t>, Name, Age, Major)</a:t>
            </a:r>
            <a:endParaRPr lang="en-US" sz="1800" dirty="0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977462" y="2080406"/>
            <a:ext cx="4141076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Course</a:t>
            </a:r>
            <a:r>
              <a:rPr lang="en-US" sz="1800" dirty="0" smtClean="0"/>
              <a:t>(</a:t>
            </a:r>
            <a:r>
              <a:rPr lang="en-US" sz="1800" u="sng" dirty="0" smtClean="0"/>
              <a:t>CID</a:t>
            </a:r>
            <a:r>
              <a:rPr lang="en-US" sz="1800" dirty="0" smtClean="0"/>
              <a:t>, Name, Credits, Department)</a:t>
            </a:r>
            <a:endParaRPr lang="en-US" sz="1800" dirty="0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2265753" y="2509741"/>
            <a:ext cx="4717598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Section</a:t>
            </a:r>
            <a:r>
              <a:rPr lang="en-US" sz="1800" dirty="0" smtClean="0"/>
              <a:t>(</a:t>
            </a:r>
            <a:r>
              <a:rPr lang="en-US" sz="1800" u="sng" dirty="0" err="1" smtClean="0"/>
              <a:t>SecID</a:t>
            </a:r>
            <a:r>
              <a:rPr lang="en-US" sz="1800" dirty="0" smtClean="0"/>
              <a:t>, CID, Semester, Year, Instructor)</a:t>
            </a:r>
            <a:endParaRPr lang="en-US" sz="1800" dirty="0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4712035" y="1657289"/>
            <a:ext cx="3422971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err="1" smtClean="0"/>
              <a:t>GradeReport</a:t>
            </a:r>
            <a:r>
              <a:rPr lang="en-US" sz="1800" dirty="0" smtClean="0"/>
              <a:t>(</a:t>
            </a:r>
            <a:r>
              <a:rPr lang="en-US" sz="1800" u="sng" dirty="0" smtClean="0"/>
              <a:t>SID, </a:t>
            </a:r>
            <a:r>
              <a:rPr lang="en-US" sz="1800" u="sng" dirty="0" err="1" smtClean="0"/>
              <a:t>SecID</a:t>
            </a:r>
            <a:r>
              <a:rPr lang="en-US" sz="1800" dirty="0" smtClean="0"/>
              <a:t>, Grade)</a:t>
            </a:r>
            <a:endParaRPr lang="en-US" sz="1800" dirty="0"/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5194805" y="2076325"/>
            <a:ext cx="2940202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Prerequisite</a:t>
            </a:r>
            <a:r>
              <a:rPr lang="en-US" sz="1800" dirty="0" smtClean="0"/>
              <a:t>(</a:t>
            </a:r>
            <a:r>
              <a:rPr lang="en-US" sz="1800" u="sng" dirty="0" smtClean="0"/>
              <a:t>CID, </a:t>
            </a:r>
            <a:r>
              <a:rPr lang="en-US" sz="1800" u="sng" dirty="0" err="1" smtClean="0"/>
              <a:t>PrereqID</a:t>
            </a:r>
            <a:r>
              <a:rPr lang="en-US" sz="1800" dirty="0" smtClean="0"/>
              <a:t>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2184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Query Examples </a:t>
            </a:r>
            <a:r>
              <a:rPr lang="en-US" smtClean="0"/>
              <a:t>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71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08994" y="2991669"/>
            <a:ext cx="7126012" cy="83099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Q6: what is the average Grade for each Section of any CS </a:t>
            </a:r>
            <a:r>
              <a:rPr lang="en-US" sz="2400" dirty="0">
                <a:latin typeface="Linux Libertine" charset="0"/>
                <a:ea typeface="Linux Libertine" charset="0"/>
                <a:cs typeface="Linux Libertine" charset="0"/>
              </a:rPr>
              <a:t>C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ourse offered in the Fall of 2016?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977462" y="1657289"/>
            <a:ext cx="364709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Student</a:t>
            </a:r>
            <a:r>
              <a:rPr lang="en-US" sz="1800" dirty="0" smtClean="0"/>
              <a:t>(</a:t>
            </a:r>
            <a:r>
              <a:rPr lang="en-US" sz="1800" u="sng" dirty="0" smtClean="0"/>
              <a:t>SID</a:t>
            </a:r>
            <a:r>
              <a:rPr lang="en-US" sz="1800" dirty="0" smtClean="0"/>
              <a:t>, Name, Age, Major)</a:t>
            </a:r>
            <a:endParaRPr lang="en-US" sz="1800" dirty="0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977462" y="2080406"/>
            <a:ext cx="4141076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Course</a:t>
            </a:r>
            <a:r>
              <a:rPr lang="en-US" sz="1800" dirty="0" smtClean="0"/>
              <a:t>(</a:t>
            </a:r>
            <a:r>
              <a:rPr lang="en-US" sz="1800" u="sng" dirty="0" smtClean="0"/>
              <a:t>CID</a:t>
            </a:r>
            <a:r>
              <a:rPr lang="en-US" sz="1800" dirty="0" smtClean="0"/>
              <a:t>, Name, Credits, Department)</a:t>
            </a:r>
            <a:endParaRPr lang="en-US" sz="1800" dirty="0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2265753" y="2509741"/>
            <a:ext cx="4717598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Section</a:t>
            </a:r>
            <a:r>
              <a:rPr lang="en-US" sz="1800" dirty="0" smtClean="0"/>
              <a:t>(</a:t>
            </a:r>
            <a:r>
              <a:rPr lang="en-US" sz="1800" u="sng" dirty="0" err="1" smtClean="0"/>
              <a:t>SecID</a:t>
            </a:r>
            <a:r>
              <a:rPr lang="en-US" sz="1800" dirty="0" smtClean="0"/>
              <a:t>, CID, Semester, Year, Instructor)</a:t>
            </a:r>
            <a:endParaRPr lang="en-US" sz="1800" dirty="0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4712035" y="1657289"/>
            <a:ext cx="3422971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err="1" smtClean="0"/>
              <a:t>GradeReport</a:t>
            </a:r>
            <a:r>
              <a:rPr lang="en-US" sz="1800" dirty="0" smtClean="0"/>
              <a:t>(</a:t>
            </a:r>
            <a:r>
              <a:rPr lang="en-US" sz="1800" u="sng" dirty="0" smtClean="0"/>
              <a:t>SID, </a:t>
            </a:r>
            <a:r>
              <a:rPr lang="en-US" sz="1800" u="sng" dirty="0" err="1" smtClean="0"/>
              <a:t>SecID</a:t>
            </a:r>
            <a:r>
              <a:rPr lang="en-US" sz="1800" dirty="0" smtClean="0"/>
              <a:t>, Grade)</a:t>
            </a:r>
            <a:endParaRPr lang="en-US" sz="1800" dirty="0"/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5194805" y="2076325"/>
            <a:ext cx="2940202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smtClean="0"/>
              <a:t>Prerequisite</a:t>
            </a:r>
            <a:r>
              <a:rPr lang="en-US" sz="1800" dirty="0" smtClean="0"/>
              <a:t>(</a:t>
            </a:r>
            <a:r>
              <a:rPr lang="en-US" sz="1800" u="sng" dirty="0" smtClean="0"/>
              <a:t>CID, </a:t>
            </a:r>
            <a:r>
              <a:rPr lang="en-US" sz="1800" u="sng" dirty="0" err="1" smtClean="0"/>
              <a:t>PrereqID</a:t>
            </a:r>
            <a:r>
              <a:rPr lang="en-US" sz="1800" dirty="0" smtClean="0"/>
              <a:t>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9167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Other Relational 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Tuple relational calculus (TRC)</a:t>
            </a:r>
          </a:p>
          <a:p>
            <a:pPr lvl="1"/>
            <a:r>
              <a:rPr lang="en-US" sz="3200" dirty="0" smtClean="0"/>
              <a:t>A subset of first-order logic</a:t>
            </a:r>
          </a:p>
          <a:p>
            <a:pPr lvl="1"/>
            <a:r>
              <a:rPr lang="en-US" sz="3200" dirty="0" smtClean="0"/>
              <a:t>No notion of operations</a:t>
            </a:r>
          </a:p>
          <a:p>
            <a:r>
              <a:rPr lang="en-US" sz="3600" dirty="0" smtClean="0"/>
              <a:t>Less popular today</a:t>
            </a:r>
          </a:p>
          <a:p>
            <a:pPr lvl="1"/>
            <a:r>
              <a:rPr lang="en-US" sz="3200" dirty="0" smtClean="0"/>
              <a:t>More involved to work with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2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TRC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73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8650" y="1723583"/>
            <a:ext cx="2548890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User(</a:t>
            </a:r>
            <a:r>
              <a:rPr lang="en-US" u="sng" dirty="0" smtClean="0"/>
              <a:t>UID</a:t>
            </a:r>
            <a:r>
              <a:rPr lang="en-US" dirty="0" smtClean="0"/>
              <a:t>, Name</a:t>
            </a:r>
            <a:r>
              <a:rPr lang="en-US" smtClean="0"/>
              <a:t>, Age)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1063" y="2261173"/>
            <a:ext cx="6357806" cy="70788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Event(</a:t>
            </a:r>
            <a:r>
              <a:rPr lang="en-US" u="sng" dirty="0" smtClean="0"/>
              <a:t>EID</a:t>
            </a:r>
            <a:r>
              <a:rPr lang="en-US" dirty="0" smtClean="0"/>
              <a:t>, Name, Location, </a:t>
            </a:r>
            <a:r>
              <a:rPr lang="en-US" dirty="0" err="1" smtClean="0"/>
              <a:t>StartDT</a:t>
            </a:r>
            <a:r>
              <a:rPr lang="en-US" dirty="0" smtClean="0"/>
              <a:t>, </a:t>
            </a:r>
            <a:r>
              <a:rPr lang="en-US" dirty="0" err="1" smtClean="0"/>
              <a:t>EndDT</a:t>
            </a:r>
            <a:r>
              <a:rPr lang="en-US" dirty="0" smtClean="0"/>
              <a:t>, Description, </a:t>
            </a:r>
          </a:p>
          <a:p>
            <a:r>
              <a:rPr lang="en-US" dirty="0" err="1" smtClean="0"/>
              <a:t>CreatorUID</a:t>
            </a:r>
            <a:r>
              <a:rPr lang="en-US" dirty="0" smtClean="0"/>
              <a:t>, </a:t>
            </a:r>
            <a:r>
              <a:rPr lang="en-US" dirty="0" err="1" smtClean="0"/>
              <a:t>CreateDT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1062" y="3106539"/>
            <a:ext cx="7894287" cy="461665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What are the Names of all Events whose creators are over 18?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90497" y="3955899"/>
            <a:ext cx="646683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π</a:t>
            </a:r>
            <a:r>
              <a:rPr lang="en-US" sz="2800" baseline="-25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r>
              <a:rPr lang="en-US" sz="32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(</a:t>
            </a:r>
            <a:r>
              <a:rPr lang="en-US" sz="44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𝜎</a:t>
            </a:r>
            <a:r>
              <a:rPr lang="en-US" sz="2800" baseline="-25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Age&gt;18</a:t>
            </a:r>
            <a:r>
              <a:rPr lang="en-US" sz="32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(</a:t>
            </a:r>
            <a:r>
              <a:rPr lang="en-US" sz="32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User</a:t>
            </a:r>
            <a:r>
              <a:rPr lang="en-US" sz="3200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⨝</a:t>
            </a:r>
            <a:r>
              <a:rPr lang="en-US" sz="2800" baseline="-25000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UID</a:t>
            </a:r>
            <a:r>
              <a:rPr lang="en-US" sz="2800" baseline="-25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=</a:t>
            </a:r>
            <a:r>
              <a:rPr lang="en-US" sz="2800" baseline="-25000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CreatorUID</a:t>
            </a:r>
            <a:r>
              <a:rPr lang="en-US" sz="32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Event</a:t>
            </a:r>
            <a:r>
              <a:rPr lang="en-US" sz="32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))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756745" y="4160619"/>
            <a:ext cx="82399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3200" dirty="0" smtClean="0">
                <a:latin typeface="Linux Libertine" charset="0"/>
                <a:ea typeface="Linux Libertine" charset="0"/>
                <a:cs typeface="Linux Libertine" charset="0"/>
              </a:rPr>
              <a:t>RA:</a:t>
            </a:r>
            <a:endParaRPr lang="en-US" sz="32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5516" y="5132028"/>
            <a:ext cx="1055223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3200" smtClean="0">
                <a:latin typeface="Linux Libertine" charset="0"/>
                <a:ea typeface="Linux Libertine" charset="0"/>
                <a:cs typeface="Linux Libertine" charset="0"/>
              </a:rPr>
              <a:t>TRC:</a:t>
            </a:r>
            <a:endParaRPr lang="en-US" sz="32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90497" y="5002236"/>
            <a:ext cx="667522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{ t | ∃r ∈ Event; ∃s </a:t>
            </a:r>
            <a:r>
              <a:rPr lang="en-US" sz="28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∈ 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User; </a:t>
            </a:r>
            <a:r>
              <a:rPr lang="en-US" sz="28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s.UID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=</a:t>
            </a:r>
            <a:r>
              <a:rPr lang="en-US" sz="28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r.CreatorID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</a:t>
            </a:r>
            <a:b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</a:b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		</a:t>
            </a:r>
            <a:r>
              <a:rPr 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∧ </a:t>
            </a:r>
            <a:r>
              <a:rPr lang="en-US" sz="2800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s.Age</a:t>
            </a:r>
            <a:r>
              <a:rPr 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&gt;18</a:t>
            </a:r>
            <a:r>
              <a:rPr lang="en-US" sz="28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 ∧ </a:t>
            </a:r>
            <a:r>
              <a:rPr 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t=</a:t>
            </a:r>
            <a:r>
              <a:rPr lang="en-US" sz="2800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s.Name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5866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2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856" y="4516804"/>
            <a:ext cx="1592187" cy="10926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Other Relational  </a:t>
            </a:r>
            <a:r>
              <a:rPr lang="en-US" dirty="0" smtClean="0"/>
              <a:t>Languages (</a:t>
            </a:r>
            <a:r>
              <a:rPr lang="en-US" dirty="0"/>
              <a:t>Cont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Datalog</a:t>
            </a:r>
            <a:endParaRPr lang="en-US" sz="3600" dirty="0" smtClean="0"/>
          </a:p>
          <a:p>
            <a:pPr lvl="1"/>
            <a:r>
              <a:rPr lang="en-US" sz="3200" dirty="0" smtClean="0"/>
              <a:t>Based on AI languages such as Prolog</a:t>
            </a:r>
          </a:p>
          <a:p>
            <a:pPr lvl="1"/>
            <a:r>
              <a:rPr lang="en-US" sz="3200" dirty="0" smtClean="0"/>
              <a:t>Used in </a:t>
            </a:r>
            <a:r>
              <a:rPr lang="en-US" sz="3200" i="1" dirty="0" smtClean="0"/>
              <a:t>deductive databases </a:t>
            </a:r>
            <a:r>
              <a:rPr lang="en-US" sz="3200" dirty="0" smtClean="0"/>
              <a:t>(90s)</a:t>
            </a:r>
          </a:p>
          <a:p>
            <a:pPr lvl="1"/>
            <a:r>
              <a:rPr lang="en-US" sz="3200" dirty="0" smtClean="0"/>
              <a:t>Making a comeback in data integration, machine learning and cloud programming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74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506" y="4516804"/>
            <a:ext cx="1029983" cy="15327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072" y="4516804"/>
            <a:ext cx="1488988" cy="11167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310" y="4831031"/>
            <a:ext cx="887941" cy="13459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660" y="4831031"/>
            <a:ext cx="1083023" cy="134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err="1" smtClean="0"/>
              <a:t>Datalog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75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8651" y="1630274"/>
            <a:ext cx="2548890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User(</a:t>
            </a:r>
            <a:r>
              <a:rPr lang="en-US" u="sng" dirty="0" smtClean="0"/>
              <a:t>UID</a:t>
            </a:r>
            <a:r>
              <a:rPr lang="en-US" dirty="0" smtClean="0"/>
              <a:t>, Name</a:t>
            </a:r>
            <a:r>
              <a:rPr lang="en-US" smtClean="0"/>
              <a:t>, Age)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79048" y="1617735"/>
            <a:ext cx="5236302" cy="70788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/>
              <a:t>Event(</a:t>
            </a:r>
            <a:r>
              <a:rPr lang="en-US" u="sng" dirty="0" smtClean="0"/>
              <a:t>EID</a:t>
            </a:r>
            <a:r>
              <a:rPr lang="en-US" dirty="0" smtClean="0"/>
              <a:t>, Name, Location, </a:t>
            </a:r>
            <a:r>
              <a:rPr lang="en-US" dirty="0" err="1" smtClean="0"/>
              <a:t>StartDT</a:t>
            </a:r>
            <a:r>
              <a:rPr lang="en-US" dirty="0" smtClean="0"/>
              <a:t>, </a:t>
            </a:r>
            <a:r>
              <a:rPr lang="en-US" dirty="0" err="1" smtClean="0"/>
              <a:t>EndDT</a:t>
            </a:r>
            <a:r>
              <a:rPr lang="en-US" dirty="0" smtClean="0"/>
              <a:t>,</a:t>
            </a:r>
          </a:p>
          <a:p>
            <a:r>
              <a:rPr lang="en-US" dirty="0" smtClean="0"/>
              <a:t> Description, </a:t>
            </a:r>
            <a:r>
              <a:rPr lang="en-US" dirty="0" err="1" smtClean="0"/>
              <a:t>CreatorUID</a:t>
            </a:r>
            <a:r>
              <a:rPr lang="en-US" dirty="0" smtClean="0"/>
              <a:t>, </a:t>
            </a:r>
            <a:r>
              <a:rPr lang="en-US" dirty="0" err="1" smtClean="0"/>
              <a:t>CreateDT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1063" y="2367847"/>
            <a:ext cx="7894287" cy="461665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What are the Names of all Events whose creators are over 18?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48456" y="3709695"/>
            <a:ext cx="646683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π</a:t>
            </a:r>
            <a:r>
              <a:rPr lang="en-US" sz="2800" baseline="-25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r>
              <a:rPr lang="en-US" sz="32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(</a:t>
            </a:r>
            <a:r>
              <a:rPr lang="en-US" sz="44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𝜎</a:t>
            </a:r>
            <a:r>
              <a:rPr lang="en-US" sz="2800" baseline="-25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Age&gt;18</a:t>
            </a:r>
            <a:r>
              <a:rPr lang="en-US" sz="32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(</a:t>
            </a:r>
            <a:r>
              <a:rPr lang="en-US" sz="32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User</a:t>
            </a:r>
            <a:r>
              <a:rPr lang="en-US" sz="3200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⨝</a:t>
            </a:r>
            <a:r>
              <a:rPr lang="en-US" sz="2800" baseline="-25000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UID</a:t>
            </a:r>
            <a:r>
              <a:rPr lang="en-US" sz="2800" baseline="-25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=</a:t>
            </a:r>
            <a:r>
              <a:rPr lang="en-US" sz="2800" baseline="-25000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CreatorUID</a:t>
            </a:r>
            <a:r>
              <a:rPr lang="en-US" sz="32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Event</a:t>
            </a:r>
            <a:r>
              <a:rPr lang="en-US" sz="32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))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714704" y="3914415"/>
            <a:ext cx="82399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3200" dirty="0" smtClean="0">
                <a:latin typeface="Linux Libertine" charset="0"/>
                <a:ea typeface="Linux Libertine" charset="0"/>
                <a:cs typeface="Linux Libertine" charset="0"/>
              </a:rPr>
              <a:t>RA:</a:t>
            </a:r>
            <a:endParaRPr lang="en-US" sz="32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3475" y="4628982"/>
            <a:ext cx="1055223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3200" smtClean="0">
                <a:latin typeface="Linux Libertine" charset="0"/>
                <a:ea typeface="Linux Libertine" charset="0"/>
                <a:cs typeface="Linux Libertine" charset="0"/>
              </a:rPr>
              <a:t>TRC:</a:t>
            </a:r>
            <a:endParaRPr lang="en-US" sz="32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48456" y="4499190"/>
            <a:ext cx="667522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{ t | ∃r ∈ Event; ∃s </a:t>
            </a:r>
            <a:r>
              <a:rPr lang="en-US" sz="28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∈ 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User; </a:t>
            </a:r>
            <a:r>
              <a:rPr lang="en-US" sz="28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s.UID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=</a:t>
            </a:r>
            <a:r>
              <a:rPr lang="en-US" sz="28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r.CreatorID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</a:t>
            </a:r>
            <a:b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</a:b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		</a:t>
            </a:r>
            <a:r>
              <a:rPr 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∧ </a:t>
            </a:r>
            <a:r>
              <a:rPr lang="en-US" sz="2800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s.Age</a:t>
            </a:r>
            <a:r>
              <a:rPr 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&gt;18</a:t>
            </a:r>
            <a:r>
              <a:rPr lang="en-US" sz="28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 ∧ </a:t>
            </a:r>
            <a:r>
              <a:rPr 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t=</a:t>
            </a:r>
            <a:r>
              <a:rPr lang="en-US" sz="2800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s.Name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}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83779" y="5600282"/>
            <a:ext cx="1254919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smtClean="0">
                <a:latin typeface="Linux Libertine" charset="0"/>
                <a:ea typeface="Linux Libertine" charset="0"/>
                <a:cs typeface="Linux Libertine" charset="0"/>
              </a:rPr>
              <a:t>Datalog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: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17009" y="5480135"/>
            <a:ext cx="693811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R1(Name, Age) :- User(UID, Name, Age), Event(_,_,_,_,_,_,UID,_)</a:t>
            </a:r>
          </a:p>
          <a:p>
            <a:r>
              <a:rPr lang="en-US" sz="2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R(Name)           :- R1(Name, Age) </a:t>
            </a:r>
            <a:r>
              <a:rPr lang="en-US" sz="20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∧ Age &gt; 18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17009" y="2957408"/>
            <a:ext cx="68983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E.Name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FROM Event AS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E.CreatorID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Clr>
                <a:srgbClr val="92D050"/>
              </a:buClr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(SELECT UID FROM User WHERE Age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18);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483475" y="2983429"/>
            <a:ext cx="1055223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3200" dirty="0" smtClean="0">
                <a:latin typeface="Linux Libertine" charset="0"/>
                <a:ea typeface="Linux Libertine" charset="0"/>
                <a:cs typeface="Linux Libertine" charset="0"/>
              </a:rPr>
              <a:t>SQL:</a:t>
            </a:r>
            <a:endParaRPr lang="en-US" sz="32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73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2" grpId="0"/>
      <p:bldP spid="13" grpId="0" animBg="1"/>
      <p:bldP spid="14" grpId="0"/>
      <p:bldP spid="15" grpId="0"/>
      <p:bldP spid="1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Limitations of </a:t>
            </a:r>
            <a:br>
              <a:rPr lang="en-US" dirty="0" smtClean="0"/>
            </a:br>
            <a:r>
              <a:rPr lang="en-US" dirty="0" smtClean="0"/>
              <a:t>Relational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Are not Turing-complete</a:t>
            </a:r>
          </a:p>
          <a:p>
            <a:pPr lvl="1"/>
            <a:r>
              <a:rPr lang="en-US" sz="3200" dirty="0" smtClean="0"/>
              <a:t>Some don’t have loops and recursions</a:t>
            </a:r>
          </a:p>
          <a:p>
            <a:pPr lvl="1"/>
            <a:r>
              <a:rPr lang="en-US" sz="3200" dirty="0" smtClean="0"/>
              <a:t>Not general-purpose PLs</a:t>
            </a:r>
          </a:p>
          <a:p>
            <a:r>
              <a:rPr lang="en-US" sz="3600" dirty="0" smtClean="0"/>
              <a:t>However, are increasingly used within other general-purpose PLs to query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2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Recap: </a:t>
            </a:r>
            <a:br>
              <a:rPr lang="en-US" dirty="0" smtClean="0"/>
            </a:br>
            <a:r>
              <a:rPr lang="en-US" dirty="0" smtClean="0"/>
              <a:t>Relational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9862" y="2957466"/>
            <a:ext cx="3575488" cy="315368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Renaming (𝜌)</a:t>
            </a:r>
          </a:p>
          <a:p>
            <a:r>
              <a:rPr lang="en-US" sz="3200" dirty="0" smtClean="0"/>
              <a:t>Join (</a:t>
            </a:r>
            <a:r>
              <a:rPr lang="en-US" sz="3200" dirty="0"/>
              <a:t>⨝</a:t>
            </a:r>
            <a:r>
              <a:rPr lang="en-US" sz="3200" dirty="0" smtClean="0"/>
              <a:t>)</a:t>
            </a:r>
          </a:p>
          <a:p>
            <a:pPr lvl="1"/>
            <a:r>
              <a:rPr lang="en-US" sz="2800" dirty="0" smtClean="0">
                <a:solidFill>
                  <a:prstClr val="black"/>
                </a:solidFill>
              </a:rPr>
              <a:t>Theta, natural, </a:t>
            </a:r>
            <a:r>
              <a:rPr lang="mr-IN" sz="2800" dirty="0" smtClean="0">
                <a:solidFill>
                  <a:prstClr val="black"/>
                </a:solidFill>
              </a:rPr>
              <a:t>…</a:t>
            </a:r>
            <a:endParaRPr lang="en-US" dirty="0" smtClean="0"/>
          </a:p>
          <a:p>
            <a:r>
              <a:rPr lang="en-US" sz="3200" dirty="0" smtClean="0"/>
              <a:t>Set operations</a:t>
            </a:r>
          </a:p>
          <a:p>
            <a:pPr lvl="1"/>
            <a:r>
              <a:rPr lang="en-US" sz="2800" dirty="0" smtClean="0"/>
              <a:t>Intersection (∩)</a:t>
            </a:r>
          </a:p>
          <a:p>
            <a:pPr lvl="1"/>
            <a:r>
              <a:rPr lang="en-US" sz="2800" dirty="0" smtClean="0"/>
              <a:t>Division (/)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77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8650" y="2957466"/>
            <a:ext cx="4426826" cy="3153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Selection (𝜎)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Projection (𝜋)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Cartesian product (×)</a:t>
            </a:r>
            <a:endParaRPr lang="en-US" sz="2400" dirty="0">
              <a:solidFill>
                <a:prstClr val="black"/>
              </a:solidFill>
              <a:latin typeface="Linux Libertine" charset="0"/>
              <a:ea typeface="Linux Libertine" charset="0"/>
              <a:cs typeface="Linux Libertine" charset="0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Set operations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Union (∪)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Difference (- or ∖)</a:t>
            </a:r>
          </a:p>
        </p:txBody>
      </p:sp>
      <p:sp>
        <p:nvSpPr>
          <p:cNvPr id="7" name="Rectangle 6"/>
          <p:cNvSpPr/>
          <p:nvPr/>
        </p:nvSpPr>
        <p:spPr>
          <a:xfrm>
            <a:off x="628650" y="1758157"/>
            <a:ext cx="36700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Basic </a:t>
            </a:r>
          </a:p>
          <a:p>
            <a:pPr algn="ctr"/>
            <a:r>
              <a:rPr lang="en-US" sz="28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RA Operations</a:t>
            </a:r>
            <a:endParaRPr lang="en-US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4840014" y="1758158"/>
            <a:ext cx="37751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Derived </a:t>
            </a:r>
            <a:r>
              <a:rPr lang="en-US" sz="2800" b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and Auxiliary RA </a:t>
            </a:r>
            <a:r>
              <a:rPr lang="en-US" sz="28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Operations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853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8650" y="1166180"/>
            <a:ext cx="7886700" cy="2852737"/>
          </a:xfrm>
        </p:spPr>
        <p:txBody>
          <a:bodyPr>
            <a:normAutofit/>
          </a:bodyPr>
          <a:lstStyle/>
          <a:p>
            <a:r>
              <a:rPr lang="en-US" dirty="0" smtClean="0"/>
              <a:t>More SQL!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31190" y="341265"/>
            <a:ext cx="7886700" cy="526716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Next Up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78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31190" y="1160057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28650" y="4385267"/>
            <a:ext cx="7884160" cy="0"/>
          </a:xfrm>
          <a:prstGeom prst="line">
            <a:avLst/>
          </a:prstGeom>
          <a:ln w="762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6"/>
          <p:cNvSpPr txBox="1">
            <a:spLocks/>
          </p:cNvSpPr>
          <p:nvPr/>
        </p:nvSpPr>
        <p:spPr>
          <a:xfrm>
            <a:off x="636743" y="4687060"/>
            <a:ext cx="7886700" cy="14092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smtClean="0"/>
              <a:t>Questions?</a:t>
            </a:r>
            <a:endParaRPr lang="en-US" sz="2000" dirty="0" smtClean="0"/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285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217152"/>
            <a:ext cx="84328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Query Processing Pipeline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8</a:t>
            </a:fld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1835146" y="1908038"/>
            <a:ext cx="463130" cy="10266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69950" y="1775140"/>
            <a:ext cx="1145999" cy="129388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SQL Query</a:t>
            </a:r>
            <a:endParaRPr lang="en-US" sz="24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417474" y="1777907"/>
            <a:ext cx="1576458" cy="12938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Relational Algebra (RA) Plan</a:t>
            </a:r>
            <a:endParaRPr lang="en-US" sz="24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4113130" y="1908038"/>
            <a:ext cx="463130" cy="10266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695457" y="1775140"/>
            <a:ext cx="1621789" cy="12938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Optimized RA Plan</a:t>
            </a:r>
            <a:endParaRPr lang="en-US" sz="24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6436443" y="1908037"/>
            <a:ext cx="463130" cy="10266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8770" y="1770985"/>
            <a:ext cx="1599712" cy="1293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Execution</a:t>
            </a:r>
            <a:endParaRPr lang="en-US" sz="24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9483" y="3169383"/>
            <a:ext cx="1326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Declarative query </a:t>
            </a:r>
          </a:p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(from user)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42446" y="3175152"/>
            <a:ext cx="1926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Translate to relational algebra expression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53334" y="3169383"/>
            <a:ext cx="20940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Find </a:t>
            </a:r>
          </a:p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logically equivalent</a:t>
            </a:r>
          </a:p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-but more efficient- RA expression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45196" y="3175417"/>
            <a:ext cx="1746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Execute each operation of the optimized plan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05046" y="4389826"/>
            <a:ext cx="2002630" cy="40011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A rough analogy: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79483" y="4917203"/>
            <a:ext cx="8249903" cy="1300804"/>
            <a:chOff x="479483" y="4917203"/>
            <a:chExt cx="8249903" cy="1300804"/>
          </a:xfrm>
        </p:grpSpPr>
        <p:sp>
          <p:nvSpPr>
            <p:cNvPr id="29" name="Right Arrow 28"/>
            <p:cNvSpPr/>
            <p:nvPr/>
          </p:nvSpPr>
          <p:spPr>
            <a:xfrm>
              <a:off x="2028313" y="5057725"/>
              <a:ext cx="463130" cy="1026682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79483" y="4924125"/>
              <a:ext cx="1466567" cy="129388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Java Program</a:t>
              </a:r>
              <a:endParaRPr lang="en-US" sz="24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573706" y="4924125"/>
              <a:ext cx="1531130" cy="129388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Bytecode</a:t>
              </a:r>
            </a:p>
          </p:txBody>
        </p:sp>
        <p:sp>
          <p:nvSpPr>
            <p:cNvPr id="32" name="Right Arrow 31"/>
            <p:cNvSpPr/>
            <p:nvPr/>
          </p:nvSpPr>
          <p:spPr>
            <a:xfrm>
              <a:off x="4224034" y="5054256"/>
              <a:ext cx="463130" cy="1026682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851690" y="4921358"/>
              <a:ext cx="1576460" cy="1293882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Hotspot Detection &amp; Optimization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4" name="Right Arrow 33"/>
            <p:cNvSpPr/>
            <p:nvPr/>
          </p:nvSpPr>
          <p:spPr>
            <a:xfrm>
              <a:off x="6547347" y="5054255"/>
              <a:ext cx="463130" cy="1026682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7129674" y="4917203"/>
              <a:ext cx="1599712" cy="12938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Execution</a:t>
              </a:r>
              <a:endParaRPr lang="en-US" sz="24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386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4" grpId="0"/>
      <p:bldP spid="25" grpId="0"/>
      <p:bldP spid="26" grpId="0"/>
      <p:bldP spid="27" grpId="0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217152"/>
            <a:ext cx="84328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Query Processing Pipeline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9</a:t>
            </a:fld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64276" y="4751392"/>
            <a:ext cx="7886700" cy="95410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Relational algebra gives us a precise and optimizable framework to </a:t>
            </a:r>
            <a:r>
              <a:rPr lang="en-US" sz="2800" smtClean="0">
                <a:latin typeface="Linux Libertine" charset="0"/>
                <a:ea typeface="Linux Libertine" charset="0"/>
                <a:cs typeface="Linux Libertine" charset="0"/>
              </a:rPr>
              <a:t>execute declarative (SQL) queries</a:t>
            </a:r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.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1835146" y="1908038"/>
            <a:ext cx="463130" cy="10266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69950" y="1775140"/>
            <a:ext cx="1145999" cy="129388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SQL Query</a:t>
            </a:r>
            <a:endParaRPr lang="en-US" sz="24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417474" y="1777907"/>
            <a:ext cx="1576458" cy="12938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Relational Algebra (RA) Plan</a:t>
            </a:r>
            <a:endParaRPr lang="en-US" sz="24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4113130" y="1908038"/>
            <a:ext cx="463130" cy="10266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695457" y="1775140"/>
            <a:ext cx="1621789" cy="12938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Optimized RA Plan</a:t>
            </a:r>
            <a:endParaRPr lang="en-US" sz="24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6436443" y="1908037"/>
            <a:ext cx="463130" cy="10266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8770" y="1770985"/>
            <a:ext cx="1599712" cy="1293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Execution</a:t>
            </a:r>
            <a:endParaRPr lang="en-US" sz="24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9483" y="3169383"/>
            <a:ext cx="1326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Declarative query </a:t>
            </a:r>
          </a:p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(from user)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42446" y="3175152"/>
            <a:ext cx="1926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Translate to relational algebra expression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53334" y="3169383"/>
            <a:ext cx="20940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Find </a:t>
            </a:r>
          </a:p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logically equivalent</a:t>
            </a:r>
          </a:p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-but more efficient- RA expression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945196" y="3175417"/>
            <a:ext cx="1746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Execute each operation of the optimized plan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84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by3Default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by3DefaultTheme" id="{4299E47F-D33E-EE4C-93FC-976C353851B5}" vid="{4E4F9757-9592-D941-AB02-46F4787DDE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58638</TotalTime>
  <Words>4731</Words>
  <Application>Microsoft Macintosh PowerPoint</Application>
  <PresentationFormat>On-screen Show (4:3)</PresentationFormat>
  <Paragraphs>1668</Paragraphs>
  <Slides>78</Slides>
  <Notes>73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5" baseType="lpstr">
      <vt:lpstr>Calibri</vt:lpstr>
      <vt:lpstr>Calibri Light</vt:lpstr>
      <vt:lpstr>Cambria Math</vt:lpstr>
      <vt:lpstr>Courier New</vt:lpstr>
      <vt:lpstr>Linux Libertine</vt:lpstr>
      <vt:lpstr>Arial</vt:lpstr>
      <vt:lpstr>4by3DefaultTheme</vt:lpstr>
      <vt:lpstr>Database Management Systems (CS 564)</vt:lpstr>
      <vt:lpstr>Relational Algebra: Foundations of Operating on Relational Data</vt:lpstr>
      <vt:lpstr>Building a Data-Driven Application</vt:lpstr>
      <vt:lpstr>Building a Data-Driven Application</vt:lpstr>
      <vt:lpstr>Recap: Schema Refinement</vt:lpstr>
      <vt:lpstr>Review Exercise</vt:lpstr>
      <vt:lpstr>PowerPoint Presentation</vt:lpstr>
      <vt:lpstr>Query Processing Pipeline</vt:lpstr>
      <vt:lpstr>Query Processing Pipeline</vt:lpstr>
      <vt:lpstr>Example</vt:lpstr>
      <vt:lpstr>Example</vt:lpstr>
      <vt:lpstr>Formal  Relational Query Languages</vt:lpstr>
      <vt:lpstr>Relational Algebra (RA)</vt:lpstr>
      <vt:lpstr>RA Operands: Relations</vt:lpstr>
      <vt:lpstr>Relational Operations</vt:lpstr>
      <vt:lpstr>Schema vs. Instance, Revisited</vt:lpstr>
      <vt:lpstr>Basic Relational Operations</vt:lpstr>
      <vt:lpstr>Selection</vt:lpstr>
      <vt:lpstr>Selection (Cont.)</vt:lpstr>
      <vt:lpstr>Projection</vt:lpstr>
      <vt:lpstr>Projection (Cont.)</vt:lpstr>
      <vt:lpstr>Cartesian Product</vt:lpstr>
      <vt:lpstr>Cartesian Product (Cont.)</vt:lpstr>
      <vt:lpstr>Union</vt:lpstr>
      <vt:lpstr>Union (Cont.)</vt:lpstr>
      <vt:lpstr>Difference</vt:lpstr>
      <vt:lpstr>Difference (Cont.)</vt:lpstr>
      <vt:lpstr>Example Queries</vt:lpstr>
      <vt:lpstr>Example Queries (Cont.)</vt:lpstr>
      <vt:lpstr>Example Queries (Cont.)</vt:lpstr>
      <vt:lpstr>Recap:  Basic Relational Operations</vt:lpstr>
      <vt:lpstr>Derived and Auxiliary Relational Operations</vt:lpstr>
      <vt:lpstr>Renaming</vt:lpstr>
      <vt:lpstr>Renaming (Cont.)</vt:lpstr>
      <vt:lpstr>Intersection</vt:lpstr>
      <vt:lpstr>Intersection (Cont.)</vt:lpstr>
      <vt:lpstr>Side Note: Operations on Bags</vt:lpstr>
      <vt:lpstr>Join</vt:lpstr>
      <vt:lpstr>Theta Join</vt:lpstr>
      <vt:lpstr>Theta Join (Cont.)</vt:lpstr>
      <vt:lpstr>Natural Join</vt:lpstr>
      <vt:lpstr>Natural Join (Cont.)</vt:lpstr>
      <vt:lpstr>Equi-join</vt:lpstr>
      <vt:lpstr>Equi-join (Cont.)</vt:lpstr>
      <vt:lpstr>Semi-join</vt:lpstr>
      <vt:lpstr>Semi-join (Cont.)</vt:lpstr>
      <vt:lpstr>Anti-join</vt:lpstr>
      <vt:lpstr>Anti-join (Cont.)</vt:lpstr>
      <vt:lpstr>Inner vs. Outer Join</vt:lpstr>
      <vt:lpstr>Left Outer Join</vt:lpstr>
      <vt:lpstr>Division</vt:lpstr>
      <vt:lpstr>Division (Cont.)</vt:lpstr>
      <vt:lpstr>Recap:  Relational Operations</vt:lpstr>
      <vt:lpstr>A Complete Set of RA Operations</vt:lpstr>
      <vt:lpstr>Extended RA Operations</vt:lpstr>
      <vt:lpstr>Aggregate Functions and Grouping</vt:lpstr>
      <vt:lpstr>Aggregate Functions and Grouping (Cont.)</vt:lpstr>
      <vt:lpstr>Generalized Projection</vt:lpstr>
      <vt:lpstr>Generalized Projection (Cont.)</vt:lpstr>
      <vt:lpstr>RA Limitations</vt:lpstr>
      <vt:lpstr>RA Queries</vt:lpstr>
      <vt:lpstr>Representing RA Queries</vt:lpstr>
      <vt:lpstr>Query Examples</vt:lpstr>
      <vt:lpstr>Query Examples (Cont.)</vt:lpstr>
      <vt:lpstr>Alternative Plans</vt:lpstr>
      <vt:lpstr>Alternative Plans (Cont.)</vt:lpstr>
      <vt:lpstr>Query Examples (Cont.)</vt:lpstr>
      <vt:lpstr>Query Examples (Cont.)</vt:lpstr>
      <vt:lpstr>Query Examples (Cont.)</vt:lpstr>
      <vt:lpstr>Query Examples (Cont.)</vt:lpstr>
      <vt:lpstr>Query Examples (Cont.)</vt:lpstr>
      <vt:lpstr>Other Relational  Languages</vt:lpstr>
      <vt:lpstr>TRC Example</vt:lpstr>
      <vt:lpstr>Other Relational  Languages (Cont.)</vt:lpstr>
      <vt:lpstr>Datalog Example</vt:lpstr>
      <vt:lpstr>Limitations of  Relational Languages</vt:lpstr>
      <vt:lpstr>Recap:  Relational Operations</vt:lpstr>
      <vt:lpstr>More SQL!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Adel Ardalan</dc:creator>
  <cp:lastModifiedBy>Adel Ardalan</cp:lastModifiedBy>
  <cp:revision>1188</cp:revision>
  <cp:lastPrinted>2017-09-26T05:39:05Z</cp:lastPrinted>
  <dcterms:created xsi:type="dcterms:W3CDTF">2017-08-17T19:27:17Z</dcterms:created>
  <dcterms:modified xsi:type="dcterms:W3CDTF">2017-09-29T21:13:26Z</dcterms:modified>
</cp:coreProperties>
</file>