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9"/>
  </p:notesMasterIdLst>
  <p:sldIdLst>
    <p:sldId id="256" r:id="rId2"/>
    <p:sldId id="269" r:id="rId3"/>
    <p:sldId id="341" r:id="rId4"/>
    <p:sldId id="257" r:id="rId5"/>
    <p:sldId id="301" r:id="rId6"/>
    <p:sldId id="340" r:id="rId7"/>
    <p:sldId id="302" r:id="rId8"/>
    <p:sldId id="308" r:id="rId9"/>
    <p:sldId id="303" r:id="rId10"/>
    <p:sldId id="304" r:id="rId11"/>
    <p:sldId id="305" r:id="rId12"/>
    <p:sldId id="306" r:id="rId13"/>
    <p:sldId id="307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30" r:id="rId32"/>
    <p:sldId id="326" r:id="rId33"/>
    <p:sldId id="342" r:id="rId34"/>
    <p:sldId id="343" r:id="rId35"/>
    <p:sldId id="327" r:id="rId36"/>
    <p:sldId id="329" r:id="rId37"/>
    <p:sldId id="331" r:id="rId38"/>
    <p:sldId id="332" r:id="rId39"/>
    <p:sldId id="333" r:id="rId40"/>
    <p:sldId id="334" r:id="rId41"/>
    <p:sldId id="268" r:id="rId42"/>
    <p:sldId id="300" r:id="rId43"/>
    <p:sldId id="335" r:id="rId44"/>
    <p:sldId id="336" r:id="rId45"/>
    <p:sldId id="338" r:id="rId46"/>
    <p:sldId id="339" r:id="rId47"/>
    <p:sldId id="272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cture 2" id="{B03D0D13-5FFE-A84D-9439-5934219D1B86}">
          <p14:sldIdLst>
            <p14:sldId id="256"/>
          </p14:sldIdLst>
        </p14:section>
        <p14:section name="Lecture 2 &gt; ER Model" id="{142615CA-BD94-7447-BECB-5A43967E34AA}">
          <p14:sldIdLst>
            <p14:sldId id="269"/>
            <p14:sldId id="341"/>
            <p14:sldId id="257"/>
            <p14:sldId id="301"/>
            <p14:sldId id="340"/>
            <p14:sldId id="302"/>
            <p14:sldId id="308"/>
            <p14:sldId id="303"/>
            <p14:sldId id="304"/>
            <p14:sldId id="305"/>
            <p14:sldId id="306"/>
            <p14:sldId id="307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30"/>
            <p14:sldId id="326"/>
            <p14:sldId id="342"/>
            <p14:sldId id="343"/>
            <p14:sldId id="327"/>
            <p14:sldId id="329"/>
            <p14:sldId id="331"/>
            <p14:sldId id="332"/>
            <p14:sldId id="333"/>
            <p14:sldId id="334"/>
          </p14:sldIdLst>
        </p14:section>
        <p14:section name="Lecture 2 &gt; Design Principles" id="{0DE01537-7021-4649-9484-3E0816D757A4}">
          <p14:sldIdLst>
            <p14:sldId id="268"/>
            <p14:sldId id="300"/>
            <p14:sldId id="335"/>
            <p14:sldId id="336"/>
            <p14:sldId id="338"/>
            <p14:sldId id="339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4D7"/>
    <a:srgbClr val="E2E5FF"/>
    <a:srgbClr val="C1DAFF"/>
    <a:srgbClr val="A9D1FF"/>
    <a:srgbClr val="A2C6F0"/>
    <a:srgbClr val="C23724"/>
    <a:srgbClr val="44546A"/>
    <a:srgbClr val="E4FFD5"/>
    <a:srgbClr val="E5D2C7"/>
    <a:srgbClr val="FBE5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10"/>
    <p:restoredTop sz="94643"/>
  </p:normalViewPr>
  <p:slideViewPr>
    <p:cSldViewPr snapToGrid="0" snapToObjects="1">
      <p:cViewPr varScale="1">
        <p:scale>
          <a:sx n="122" d="100"/>
          <a:sy n="122" d="100"/>
        </p:scale>
        <p:origin x="24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88CE0-5C07-A148-A19B-7D9A2B09F0BD}" type="datetimeFigureOut">
              <a:rPr lang="en-US" smtClean="0"/>
              <a:t>8/21/17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BE594-6C56-6447-AF71-F0E1032D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2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72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09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92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90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00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45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278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9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17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610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06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580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581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137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781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854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889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9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002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68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130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225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55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187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550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584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442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761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883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404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094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356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92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17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31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85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72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43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87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5E15-0E5F-BE41-8FE8-991AB5EDF6ED}" type="datetime1">
              <a:rPr lang="en-US" smtClean="0"/>
              <a:t>8/21/17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2B32-B441-224A-9E1E-E4AE7A4B7707}" type="datetime1">
              <a:rPr lang="en-US" smtClean="0"/>
              <a:t>8/21/17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9D1A3-AEA7-974A-BF93-443F941EAA55}" type="datetime1">
              <a:rPr lang="en-US" smtClean="0"/>
              <a:t>8/21/17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21DC-0885-1D4E-AFF9-606D9C7382F9}" type="datetime1">
              <a:rPr lang="en-US" smtClean="0"/>
              <a:t>8/21/17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28650" y="1513840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9FC4-F9B4-044E-A719-D8CBABB6191D}" type="datetime1">
              <a:rPr lang="en-US" smtClean="0"/>
              <a:t>8/21/17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46E3F-5155-F647-9A84-9C9FE91520EF}" type="datetime1">
              <a:rPr lang="en-US" smtClean="0"/>
              <a:t>8/21/17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0F79-C570-6741-BEBC-5ED2133D5FC8}" type="datetime1">
              <a:rPr lang="en-US" smtClean="0"/>
              <a:t>8/21/17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AF8F5-25F8-CA4C-8243-C6FF8D56500C}" type="datetime1">
              <a:rPr lang="en-US" smtClean="0"/>
              <a:t>8/21/17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6B67-1C69-FE4D-A3B2-0216E09FBF77}" type="datetime1">
              <a:rPr lang="en-US" smtClean="0"/>
              <a:t>8/21/17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91AC-CB99-0A47-A3A3-3DF8608593C2}" type="datetime1">
              <a:rPr lang="en-US" smtClean="0"/>
              <a:t>8/21/17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3615-15E4-A841-9AE6-1203BB06290E}" type="datetime1">
              <a:rPr lang="en-US" smtClean="0"/>
              <a:t>8/21/17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FFD5">
            <a:alpha val="2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8A9230D8-16C1-BF43-B0EE-1A85400C842B}" type="datetime1">
              <a:rPr lang="en-US" smtClean="0"/>
              <a:t>8/21/17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6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microsoft.com/office/2007/relationships/hdphoto" Target="../media/hdphoto2.wdp"/><Relationship Id="rId5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microsoft.com/office/2007/relationships/hdphoto" Target="../media/hdphoto2.wdp"/><Relationship Id="rId5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microsoft.com/office/2007/relationships/hdphoto" Target="../media/hdphoto2.wdp"/><Relationship Id="rId5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microsoft.com/office/2007/relationships/hdphoto" Target="../media/hdphoto3.wdp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microsoft.com/office/2007/relationships/hdphoto" Target="../media/hdphoto3.wdp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38154"/>
            <a:ext cx="7772400" cy="1386523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Linux Libertine" charset="0"/>
                <a:ea typeface="Linux Libertine" charset="0"/>
                <a:cs typeface="Linux Libertine" charset="0"/>
              </a:rPr>
              <a:t>Database Management Systems (CS 564)</a:t>
            </a:r>
            <a:endParaRPr lang="en-US" sz="4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98188"/>
            <a:ext cx="6858000" cy="112635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Linux Libertine" charset="0"/>
                <a:ea typeface="Linux Libertine" charset="0"/>
                <a:cs typeface="Linux Libertine" charset="0"/>
              </a:rPr>
              <a:t>Fall 2017</a:t>
            </a:r>
          </a:p>
          <a:p>
            <a:r>
              <a:rPr lang="en-US" dirty="0" smtClean="0"/>
              <a:t>Lecture </a:t>
            </a:r>
            <a:r>
              <a:rPr lang="en-US" dirty="0" smtClean="0"/>
              <a:t>2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pic>
        <p:nvPicPr>
          <p:cNvPr id="6" name="Picture 11" descr="whiteword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81250" y1="3965" x2="81250" y2="3965"/>
                        <a14:foregroundMark x1="97222" y1="7048" x2="97222" y2="7048"/>
                        <a14:foregroundMark x1="8333" y1="95595" x2="8333" y2="95595"/>
                        <a14:foregroundMark x1="65278" y1="98678" x2="65278" y2="98678"/>
                        <a14:foregroundMark x1="694" y1="55947" x2="694" y2="55947"/>
                        <a14:backgroundMark x1="29861" y1="881" x2="29861" y2="8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535" y="4198052"/>
            <a:ext cx="956930" cy="1508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02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Entity</a:t>
            </a:r>
            <a:r>
              <a:rPr lang="en-US" sz="3000" dirty="0"/>
              <a:t>: </a:t>
            </a:r>
            <a:r>
              <a:rPr lang="en-US" sz="3000" dirty="0" smtClean="0"/>
              <a:t>Abstract representation of a distinguishable real-world object</a:t>
            </a:r>
          </a:p>
          <a:p>
            <a:pPr lvl="1"/>
            <a:r>
              <a:rPr lang="en-US" sz="2600" dirty="0" smtClean="0"/>
              <a:t>Example: student named </a:t>
            </a:r>
            <a:r>
              <a:rPr lang="en-US" sz="2600" dirty="0">
                <a:solidFill>
                  <a:srgbClr val="E4FFD5"/>
                </a:solidFill>
              </a:rPr>
              <a:t>Harry Potter</a:t>
            </a:r>
            <a:r>
              <a:rPr lang="en-US" sz="2600" dirty="0" smtClean="0"/>
              <a:t> who is born on </a:t>
            </a:r>
            <a:r>
              <a:rPr lang="en-US" sz="2600" dirty="0" smtClean="0">
                <a:solidFill>
                  <a:srgbClr val="E4FFD5"/>
                </a:solidFill>
              </a:rPr>
              <a:t>July 31, 1980</a:t>
            </a:r>
            <a:r>
              <a:rPr lang="en-US" sz="2600" dirty="0" smtClean="0"/>
              <a:t> in </a:t>
            </a:r>
            <a:r>
              <a:rPr lang="en-US" sz="2600" dirty="0" smtClean="0">
                <a:solidFill>
                  <a:srgbClr val="E4FFD5"/>
                </a:solidFill>
              </a:rPr>
              <a:t>England</a:t>
            </a:r>
            <a:r>
              <a:rPr lang="en-US" sz="2600" dirty="0" smtClean="0"/>
              <a:t>, studying </a:t>
            </a:r>
            <a:r>
              <a:rPr lang="en-US" sz="2600" dirty="0" smtClean="0">
                <a:solidFill>
                  <a:srgbClr val="E4FFD5"/>
                </a:solidFill>
              </a:rPr>
              <a:t>wizardry</a:t>
            </a:r>
            <a:r>
              <a:rPr lang="en-US" sz="2600" dirty="0" smtClean="0"/>
              <a:t>.</a:t>
            </a:r>
          </a:p>
          <a:p>
            <a:r>
              <a:rPr lang="en-US" sz="3000" dirty="0" smtClean="0"/>
              <a:t>An </a:t>
            </a:r>
            <a:r>
              <a:rPr lang="en-US" sz="3000" dirty="0"/>
              <a:t>entity has several </a:t>
            </a:r>
            <a:r>
              <a:rPr lang="en-US" sz="3000" b="1" dirty="0" smtClean="0"/>
              <a:t>attributes</a:t>
            </a:r>
            <a:r>
              <a:rPr lang="en-US" sz="3000" dirty="0" smtClean="0"/>
              <a:t>.</a:t>
            </a:r>
          </a:p>
          <a:p>
            <a:pPr lvl="1"/>
            <a:r>
              <a:rPr lang="en-US" sz="2600" dirty="0" smtClean="0"/>
              <a:t>Example: name, DOB, POB, major</a:t>
            </a:r>
            <a:endParaRPr lang="en-US" sz="2600" dirty="0"/>
          </a:p>
          <a:p>
            <a:r>
              <a:rPr lang="en-US" sz="3000" dirty="0" smtClean="0"/>
              <a:t>An </a:t>
            </a:r>
            <a:r>
              <a:rPr lang="en-US" sz="3000" dirty="0"/>
              <a:t>attribute has a </a:t>
            </a:r>
            <a:r>
              <a:rPr lang="en-US" sz="3000" b="1" dirty="0" smtClean="0"/>
              <a:t>domain</a:t>
            </a:r>
            <a:r>
              <a:rPr lang="en-US" sz="3000" dirty="0" smtClean="0"/>
              <a:t>.</a:t>
            </a:r>
          </a:p>
          <a:p>
            <a:pPr lvl="1"/>
            <a:r>
              <a:rPr lang="en-US" sz="2600" dirty="0" smtClean="0"/>
              <a:t>Example: each student name is a character string.</a:t>
            </a: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11270" y="2670176"/>
            <a:ext cx="191110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Harry Potter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44014" y="3031683"/>
            <a:ext cx="190148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July 31, 1980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81281" y="3031683"/>
            <a:ext cx="130516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England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02775" y="3031683"/>
            <a:ext cx="148630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wizardry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37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00"/>
                            </p:stCondLst>
                            <p:childTnLst>
                              <p:par>
                                <p:cTn id="28" presetID="18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400"/>
                            </p:stCondLst>
                            <p:childTnLst>
                              <p:par>
                                <p:cTn id="31" presetID="18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20"/>
                            </p:stCondLst>
                            <p:childTnLst>
                              <p:par>
                                <p:cTn id="34" presetID="18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Entities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A collection of similar entities is an </a:t>
            </a:r>
            <a:r>
              <a:rPr lang="en-US" sz="3000" b="1" dirty="0" smtClean="0"/>
              <a:t>entity set</a:t>
            </a:r>
            <a:r>
              <a:rPr lang="en-US" sz="3000" dirty="0" smtClean="0"/>
              <a:t>.</a:t>
            </a:r>
            <a:endParaRPr lang="en-US" sz="3000" dirty="0"/>
          </a:p>
          <a:p>
            <a:endParaRPr lang="en-US" sz="3000" dirty="0" smtClean="0"/>
          </a:p>
          <a:p>
            <a:r>
              <a:rPr lang="en-US" sz="3000" dirty="0" smtClean="0"/>
              <a:t>An </a:t>
            </a:r>
            <a:r>
              <a:rPr lang="en-US" sz="3000" dirty="0"/>
              <a:t>entity set might have a </a:t>
            </a:r>
            <a:r>
              <a:rPr lang="en-US" sz="3000" b="1" dirty="0" smtClean="0"/>
              <a:t>key</a:t>
            </a:r>
            <a:r>
              <a:rPr lang="en-US" sz="3000" dirty="0" smtClean="0"/>
              <a:t> </a:t>
            </a:r>
            <a:r>
              <a:rPr lang="en-US" sz="3000" dirty="0"/>
              <a:t>attribute.</a:t>
            </a:r>
          </a:p>
          <a:p>
            <a:endParaRPr lang="en-US" sz="3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11</a:t>
            </a:fld>
            <a:endParaRPr 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469640" y="5104691"/>
            <a:ext cx="2133600" cy="5334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2800" b="1" dirty="0">
              <a:solidFill>
                <a:schemeClr val="bg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4231640" y="4190291"/>
            <a:ext cx="1066800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5603240" y="4181634"/>
            <a:ext cx="1104900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DOB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3012440" y="4190291"/>
            <a:ext cx="990600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u="sng" dirty="0" smtClean="0">
                <a:latin typeface="Linux Libertine" charset="0"/>
                <a:ea typeface="Linux Libertine" charset="0"/>
                <a:cs typeface="Linux Libertine" charset="0"/>
              </a:rPr>
              <a:t>SID</a:t>
            </a:r>
            <a:endParaRPr lang="en-US" sz="2400" u="sng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 flipH="1" flipV="1">
            <a:off x="3774440" y="4799891"/>
            <a:ext cx="3048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 flipV="1">
            <a:off x="4765040" y="4876091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 flipV="1">
            <a:off x="5222240" y="4764022"/>
            <a:ext cx="533400" cy="34066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98140" y="4176003"/>
            <a:ext cx="1181100" cy="7143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78511" y="4190291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…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84244" y="5299537"/>
            <a:ext cx="2117180" cy="338554"/>
          </a:xfrm>
          <a:prstGeom prst="rect">
            <a:avLst/>
          </a:prstGeom>
          <a:solidFill>
            <a:srgbClr val="ED7D31">
              <a:lumMod val="20000"/>
              <a:lumOff val="80000"/>
            </a:srgb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nux Libertine" charset="0"/>
                <a:ea typeface="Linux Libertine" charset="0"/>
                <a:cs typeface="Linux Libertine" charset="0"/>
              </a:rPr>
              <a:t>More on keys later </a:t>
            </a:r>
            <a:r>
              <a:rPr kumimoji="0" lang="mr-IN" sz="1600" b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nux Libertine" charset="0"/>
                <a:ea typeface="Linux Libertine" charset="0"/>
                <a:cs typeface="Linux Libertine" charset="0"/>
              </a:rPr>
              <a:t>…</a:t>
            </a:r>
            <a:endParaRPr kumimoji="0" lang="en-US" sz="2000" b="0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67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Relationships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Relationship</a:t>
            </a:r>
            <a:r>
              <a:rPr lang="en-US" sz="3000" dirty="0" smtClean="0"/>
              <a:t>: Association among two or more entities</a:t>
            </a:r>
          </a:p>
          <a:p>
            <a:r>
              <a:rPr lang="en-US" sz="3000" dirty="0" smtClean="0"/>
              <a:t>Relationship set: a collection of similar relationships</a:t>
            </a: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12</a:t>
            </a:fld>
            <a:endParaRPr lang="en-US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1028700" y="4762500"/>
            <a:ext cx="2133600" cy="5334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2800" b="1" dirty="0">
              <a:solidFill>
                <a:schemeClr val="bg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1" name="Oval 5"/>
          <p:cNvSpPr>
            <a:spLocks noChangeArrowheads="1"/>
          </p:cNvSpPr>
          <p:nvPr/>
        </p:nvSpPr>
        <p:spPr bwMode="auto">
          <a:xfrm>
            <a:off x="1809750" y="3736975"/>
            <a:ext cx="877628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2" name="Oval 6"/>
          <p:cNvSpPr>
            <a:spLocks noChangeArrowheads="1"/>
          </p:cNvSpPr>
          <p:nvPr/>
        </p:nvSpPr>
        <p:spPr bwMode="auto">
          <a:xfrm>
            <a:off x="2820728" y="3733801"/>
            <a:ext cx="726559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Age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3" name="Oval 7"/>
          <p:cNvSpPr>
            <a:spLocks noChangeArrowheads="1"/>
          </p:cNvSpPr>
          <p:nvPr/>
        </p:nvSpPr>
        <p:spPr bwMode="auto">
          <a:xfrm>
            <a:off x="789020" y="3741774"/>
            <a:ext cx="897348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u="sng" dirty="0" smtClean="0">
                <a:latin typeface="Linux Libertine" charset="0"/>
                <a:ea typeface="Linux Libertine" charset="0"/>
                <a:cs typeface="Linux Libertine" charset="0"/>
              </a:rPr>
              <a:t>SID</a:t>
            </a:r>
            <a:endParaRPr lang="en-US" sz="2400" u="sng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4" name="Line 8"/>
          <p:cNvSpPr>
            <a:spLocks noChangeShapeType="1"/>
          </p:cNvSpPr>
          <p:nvPr/>
        </p:nvSpPr>
        <p:spPr bwMode="auto">
          <a:xfrm flipH="1" flipV="1">
            <a:off x="1435394" y="4348715"/>
            <a:ext cx="261382" cy="41156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5" name="Line 9"/>
          <p:cNvSpPr>
            <a:spLocks noChangeShapeType="1"/>
          </p:cNvSpPr>
          <p:nvPr/>
        </p:nvSpPr>
        <p:spPr bwMode="auto">
          <a:xfrm flipV="1">
            <a:off x="2087968" y="4433777"/>
            <a:ext cx="91705" cy="33189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6" name="Line 10"/>
          <p:cNvSpPr>
            <a:spLocks noChangeShapeType="1"/>
          </p:cNvSpPr>
          <p:nvPr/>
        </p:nvSpPr>
        <p:spPr bwMode="auto">
          <a:xfrm flipV="1">
            <a:off x="2503520" y="4343399"/>
            <a:ext cx="487330" cy="422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6063216" y="4762500"/>
            <a:ext cx="2286000" cy="5334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rPr>
              <a:t>Department</a:t>
            </a:r>
            <a:endParaRPr lang="en-US" sz="2800" b="1" dirty="0">
              <a:solidFill>
                <a:schemeClr val="bg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8" name="Oval 5"/>
          <p:cNvSpPr>
            <a:spLocks noChangeArrowheads="1"/>
          </p:cNvSpPr>
          <p:nvPr/>
        </p:nvSpPr>
        <p:spPr bwMode="auto">
          <a:xfrm>
            <a:off x="6305549" y="3739559"/>
            <a:ext cx="934779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9" name="Oval 6"/>
          <p:cNvSpPr>
            <a:spLocks noChangeArrowheads="1"/>
          </p:cNvSpPr>
          <p:nvPr/>
        </p:nvSpPr>
        <p:spPr bwMode="auto">
          <a:xfrm>
            <a:off x="7353300" y="3741774"/>
            <a:ext cx="1162050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Address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0" name="Oval 7"/>
          <p:cNvSpPr>
            <a:spLocks noChangeArrowheads="1"/>
          </p:cNvSpPr>
          <p:nvPr/>
        </p:nvSpPr>
        <p:spPr bwMode="auto">
          <a:xfrm>
            <a:off x="5410199" y="3741774"/>
            <a:ext cx="761999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u="sng" dirty="0" smtClean="0">
                <a:latin typeface="Linux Libertine" charset="0"/>
                <a:ea typeface="Linux Libertine" charset="0"/>
                <a:cs typeface="Linux Libertine" charset="0"/>
              </a:rPr>
              <a:t>DID</a:t>
            </a:r>
            <a:endParaRPr lang="en-US" sz="2400" u="sng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1" name="Line 8"/>
          <p:cNvSpPr>
            <a:spLocks noChangeShapeType="1"/>
          </p:cNvSpPr>
          <p:nvPr/>
        </p:nvSpPr>
        <p:spPr bwMode="auto">
          <a:xfrm flipH="1" flipV="1">
            <a:off x="6063215" y="4343399"/>
            <a:ext cx="713269" cy="41688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2" name="Line 9"/>
          <p:cNvSpPr>
            <a:spLocks noChangeShapeType="1"/>
          </p:cNvSpPr>
          <p:nvPr/>
        </p:nvSpPr>
        <p:spPr bwMode="auto">
          <a:xfrm flipH="1" flipV="1">
            <a:off x="6990022" y="4343400"/>
            <a:ext cx="229928" cy="419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3" name="Line 10"/>
          <p:cNvSpPr>
            <a:spLocks noChangeShapeType="1"/>
          </p:cNvSpPr>
          <p:nvPr/>
        </p:nvSpPr>
        <p:spPr bwMode="auto">
          <a:xfrm flipV="1">
            <a:off x="7570381" y="4419600"/>
            <a:ext cx="202019" cy="34068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4" name="AutoShape 8"/>
          <p:cNvSpPr>
            <a:spLocks noChangeArrowheads="1"/>
          </p:cNvSpPr>
          <p:nvPr/>
        </p:nvSpPr>
        <p:spPr bwMode="auto">
          <a:xfrm>
            <a:off x="3733800" y="4457700"/>
            <a:ext cx="1676400" cy="1143000"/>
          </a:xfrm>
          <a:prstGeom prst="diamond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rPr>
              <a:t>Major</a:t>
            </a:r>
            <a:endParaRPr lang="en-US" sz="2800" b="1" dirty="0">
              <a:solidFill>
                <a:schemeClr val="bg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46" name="Straight Connector 45"/>
          <p:cNvCxnSpPr>
            <a:stCxn id="37" idx="1"/>
            <a:endCxn id="44" idx="3"/>
          </p:cNvCxnSpPr>
          <p:nvPr/>
        </p:nvCxnSpPr>
        <p:spPr>
          <a:xfrm flipH="1">
            <a:off x="5410200" y="5029200"/>
            <a:ext cx="653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6"/>
          <p:cNvSpPr>
            <a:spLocks noChangeArrowheads="1"/>
          </p:cNvSpPr>
          <p:nvPr/>
        </p:nvSpPr>
        <p:spPr bwMode="auto">
          <a:xfrm>
            <a:off x="3800475" y="5832511"/>
            <a:ext cx="1543050" cy="42172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000" dirty="0" err="1" smtClean="0">
                <a:latin typeface="Linux Libertine" charset="0"/>
                <a:ea typeface="Linux Libertine" charset="0"/>
                <a:cs typeface="Linux Libertine" charset="0"/>
              </a:rPr>
              <a:t>EnrollDate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8" name="Line 8"/>
          <p:cNvSpPr>
            <a:spLocks noChangeShapeType="1"/>
          </p:cNvSpPr>
          <p:nvPr/>
        </p:nvSpPr>
        <p:spPr bwMode="auto">
          <a:xfrm flipH="1" flipV="1">
            <a:off x="4561367" y="5603358"/>
            <a:ext cx="0" cy="25518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54" name="Straight Connector 53"/>
          <p:cNvCxnSpPr>
            <a:stCxn id="30" idx="3"/>
            <a:endCxn id="44" idx="1"/>
          </p:cNvCxnSpPr>
          <p:nvPr/>
        </p:nvCxnSpPr>
        <p:spPr>
          <a:xfrm>
            <a:off x="3162300" y="5029200"/>
            <a:ext cx="5715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89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7" grpId="0" animBg="1"/>
      <p:bldP spid="4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prstClr val="black"/>
                </a:solidFill>
              </a:rPr>
              <a:t>Relationships (Cont.)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343955"/>
          </a:xfrm>
        </p:spPr>
        <p:txBody>
          <a:bodyPr>
            <a:normAutofit/>
          </a:bodyPr>
          <a:lstStyle/>
          <a:p>
            <a:r>
              <a:rPr lang="en-US" sz="2600" b="1" dirty="0"/>
              <a:t>Cartesian </a:t>
            </a:r>
            <a:r>
              <a:rPr lang="en-US" sz="2600" b="1" dirty="0" smtClean="0"/>
              <a:t>product</a:t>
            </a:r>
            <a:r>
              <a:rPr lang="en-US" sz="2600" dirty="0" smtClean="0"/>
              <a:t>: Given two sets </a:t>
            </a:r>
            <a:r>
              <a:rPr lang="en-US" sz="2600" i="1" dirty="0" smtClean="0"/>
              <a:t>A</a:t>
            </a:r>
            <a:r>
              <a:rPr lang="en-US" sz="2600" dirty="0" smtClean="0"/>
              <a:t> and </a:t>
            </a:r>
            <a:r>
              <a:rPr lang="en-US" sz="2600" i="1" dirty="0" smtClean="0"/>
              <a:t>B</a:t>
            </a:r>
            <a:r>
              <a:rPr lang="en-US" sz="2600" dirty="0" smtClean="0"/>
              <a:t>, the Cartesian product of these sets, denoted as </a:t>
            </a:r>
            <a:r>
              <a:rPr lang="en-US" sz="2600" i="1" dirty="0" smtClean="0"/>
              <a:t>A</a:t>
            </a:r>
            <a:r>
              <a:rPr lang="en-US" sz="2600" dirty="0" smtClean="0"/>
              <a:t>×</a:t>
            </a:r>
            <a:r>
              <a:rPr lang="en-US" sz="2600" i="1" dirty="0" smtClean="0"/>
              <a:t>B</a:t>
            </a:r>
            <a:r>
              <a:rPr lang="en-US" sz="2600" dirty="0" smtClean="0"/>
              <a:t>, is the set of all (ordered) pairs (</a:t>
            </a:r>
            <a:r>
              <a:rPr lang="en-US" sz="2600" i="1" dirty="0" err="1" smtClean="0"/>
              <a:t>a,b</a:t>
            </a:r>
            <a:r>
              <a:rPr lang="en-US" sz="2600" dirty="0" smtClean="0"/>
              <a:t>) such that </a:t>
            </a:r>
            <a:r>
              <a:rPr lang="en-US" sz="2600" i="1" dirty="0" smtClean="0"/>
              <a:t>a </a:t>
            </a:r>
            <a:r>
              <a:rPr lang="en-US" sz="2600" dirty="0" smtClean="0"/>
              <a:t>∈</a:t>
            </a:r>
            <a:r>
              <a:rPr lang="en-US" sz="2600" i="1" dirty="0" smtClean="0"/>
              <a:t> A</a:t>
            </a:r>
            <a:r>
              <a:rPr lang="en-US" sz="2600" dirty="0" smtClean="0"/>
              <a:t> and </a:t>
            </a:r>
            <a:r>
              <a:rPr lang="en-US" sz="2600" i="1" dirty="0" smtClean="0"/>
              <a:t>b </a:t>
            </a:r>
            <a:r>
              <a:rPr lang="en-US" sz="2600" dirty="0" smtClean="0"/>
              <a:t>∈ </a:t>
            </a:r>
            <a:r>
              <a:rPr lang="en-US" sz="2600" i="1" dirty="0" smtClean="0"/>
              <a:t>B</a:t>
            </a:r>
            <a:r>
              <a:rPr lang="en-US" sz="2600" dirty="0" smtClean="0"/>
              <a:t>.</a:t>
            </a:r>
          </a:p>
          <a:p>
            <a:pPr marL="228600" lvl="2">
              <a:spcBef>
                <a:spcPts val="1000"/>
              </a:spcBef>
            </a:pPr>
            <a:r>
              <a:rPr lang="en-US" sz="2600" dirty="0" smtClean="0"/>
              <a:t>Example: if </a:t>
            </a:r>
            <a:r>
              <a:rPr lang="mr-IN" sz="2600" i="1" dirty="0" err="1"/>
              <a:t>A</a:t>
            </a:r>
            <a:r>
              <a:rPr lang="mr-IN" sz="2600" dirty="0" smtClean="0"/>
              <a:t>={</a:t>
            </a:r>
            <a:r>
              <a:rPr lang="en-US" sz="2600" i="1" dirty="0" smtClean="0"/>
              <a:t>a</a:t>
            </a:r>
            <a:r>
              <a:rPr lang="mr-IN" sz="2600" i="1" dirty="0" smtClean="0"/>
              <a:t>1,</a:t>
            </a:r>
            <a:r>
              <a:rPr lang="en-US" sz="2600" i="1" dirty="0" smtClean="0"/>
              <a:t>a</a:t>
            </a:r>
            <a:r>
              <a:rPr lang="mr-IN" sz="2600" i="1" dirty="0" smtClean="0"/>
              <a:t>2,</a:t>
            </a:r>
            <a:r>
              <a:rPr lang="en-US" sz="2600" i="1" dirty="0" smtClean="0"/>
              <a:t>a</a:t>
            </a:r>
            <a:r>
              <a:rPr lang="mr-IN" sz="2600" i="1" dirty="0" smtClean="0"/>
              <a:t>3</a:t>
            </a:r>
            <a:r>
              <a:rPr lang="en-US" sz="2600" i="1" dirty="0" smtClean="0"/>
              <a:t>,a4,a5</a:t>
            </a:r>
            <a:r>
              <a:rPr lang="mr-IN" sz="2600" dirty="0" smtClean="0"/>
              <a:t>}</a:t>
            </a:r>
            <a:r>
              <a:rPr lang="en-US" sz="2600" dirty="0" smtClean="0"/>
              <a:t> and </a:t>
            </a:r>
            <a:r>
              <a:rPr lang="mr-IN" sz="2600" i="1" dirty="0" err="1" smtClean="0"/>
              <a:t>B</a:t>
            </a:r>
            <a:r>
              <a:rPr lang="mr-IN" sz="2600" dirty="0" smtClean="0"/>
              <a:t>={</a:t>
            </a:r>
            <a:r>
              <a:rPr lang="en-US" sz="2600" i="1" dirty="0" smtClean="0"/>
              <a:t>b1</a:t>
            </a:r>
            <a:r>
              <a:rPr lang="mr-IN" sz="2600" i="1" dirty="0" smtClean="0"/>
              <a:t>,</a:t>
            </a:r>
            <a:r>
              <a:rPr lang="mr-IN" sz="2600" i="1" dirty="0" err="1" smtClean="0"/>
              <a:t>b</a:t>
            </a:r>
            <a:r>
              <a:rPr lang="en-US" sz="2600" i="1" dirty="0" smtClean="0"/>
              <a:t>2</a:t>
            </a:r>
            <a:r>
              <a:rPr lang="mr-IN" sz="2600" i="1" dirty="0" smtClean="0"/>
              <a:t>,</a:t>
            </a:r>
            <a:r>
              <a:rPr lang="en-US" sz="2600" i="1" dirty="0" smtClean="0"/>
              <a:t>b3,b4</a:t>
            </a:r>
            <a:r>
              <a:rPr lang="mr-IN" sz="2600" dirty="0" smtClean="0"/>
              <a:t>}</a:t>
            </a:r>
            <a:r>
              <a:rPr lang="en-US" sz="2600" dirty="0" smtClean="0"/>
              <a:t>, then </a:t>
            </a:r>
            <a:r>
              <a:rPr lang="mr-IN" sz="2600" i="1" dirty="0" err="1" smtClean="0"/>
              <a:t>A</a:t>
            </a:r>
            <a:r>
              <a:rPr lang="en-US" sz="2600" dirty="0"/>
              <a:t>×</a:t>
            </a:r>
            <a:r>
              <a:rPr lang="mr-IN" sz="2600" i="1" dirty="0" err="1" smtClean="0"/>
              <a:t>B</a:t>
            </a:r>
            <a:r>
              <a:rPr lang="mr-IN" sz="2600" dirty="0" smtClean="0"/>
              <a:t> </a:t>
            </a:r>
            <a:r>
              <a:rPr lang="mr-IN" sz="2600" dirty="0"/>
              <a:t>= </a:t>
            </a:r>
            <a:r>
              <a:rPr lang="mr-IN" sz="2600" dirty="0" smtClean="0"/>
              <a:t>{(</a:t>
            </a:r>
            <a:r>
              <a:rPr lang="en-US" sz="2600" i="1" dirty="0" smtClean="0"/>
              <a:t>a</a:t>
            </a:r>
            <a:r>
              <a:rPr lang="mr-IN" sz="2600" i="1" dirty="0" smtClean="0"/>
              <a:t>1,</a:t>
            </a:r>
            <a:r>
              <a:rPr lang="en-US" sz="2600" i="1" dirty="0" smtClean="0"/>
              <a:t>b1</a:t>
            </a:r>
            <a:r>
              <a:rPr lang="mr-IN" sz="2600" dirty="0" smtClean="0"/>
              <a:t>),(</a:t>
            </a:r>
            <a:r>
              <a:rPr lang="en-US" sz="2600" i="1" dirty="0"/>
              <a:t>a</a:t>
            </a:r>
            <a:r>
              <a:rPr lang="mr-IN" sz="2600" i="1" dirty="0"/>
              <a:t>1,</a:t>
            </a:r>
            <a:r>
              <a:rPr lang="en-US" sz="2600" i="1" dirty="0" smtClean="0"/>
              <a:t>b2</a:t>
            </a:r>
            <a:r>
              <a:rPr lang="mr-IN" sz="2600" dirty="0" smtClean="0"/>
              <a:t>),(</a:t>
            </a:r>
            <a:r>
              <a:rPr lang="en-US" sz="2600" i="1" dirty="0"/>
              <a:t>a</a:t>
            </a:r>
            <a:r>
              <a:rPr lang="mr-IN" sz="2600" i="1" dirty="0"/>
              <a:t>1,</a:t>
            </a:r>
            <a:r>
              <a:rPr lang="en-US" sz="2600" i="1" dirty="0" smtClean="0"/>
              <a:t>b3</a:t>
            </a:r>
            <a:r>
              <a:rPr lang="mr-IN" sz="2600" dirty="0" smtClean="0"/>
              <a:t>),(</a:t>
            </a:r>
            <a:r>
              <a:rPr lang="en-US" sz="2600" i="1" dirty="0"/>
              <a:t>a</a:t>
            </a:r>
            <a:r>
              <a:rPr lang="mr-IN" sz="2600" i="1" dirty="0"/>
              <a:t>1,</a:t>
            </a:r>
            <a:r>
              <a:rPr lang="en-US" sz="2600" i="1" dirty="0" smtClean="0"/>
              <a:t>b4</a:t>
            </a:r>
            <a:r>
              <a:rPr lang="mr-IN" sz="2600" dirty="0" smtClean="0"/>
              <a:t>),(</a:t>
            </a:r>
            <a:r>
              <a:rPr lang="en-US" sz="2600" i="1" dirty="0" smtClean="0"/>
              <a:t>a2</a:t>
            </a:r>
            <a:r>
              <a:rPr lang="mr-IN" sz="2600" i="1" dirty="0" smtClean="0"/>
              <a:t>,</a:t>
            </a:r>
            <a:r>
              <a:rPr lang="en-US" sz="2600" i="1" dirty="0"/>
              <a:t>b1</a:t>
            </a:r>
            <a:r>
              <a:rPr lang="mr-IN" sz="2600" dirty="0" smtClean="0"/>
              <a:t>),(</a:t>
            </a:r>
            <a:r>
              <a:rPr lang="en-US" sz="2600" i="1" dirty="0" smtClean="0"/>
              <a:t>a2</a:t>
            </a:r>
            <a:r>
              <a:rPr lang="mr-IN" sz="2600" i="1" dirty="0" smtClean="0"/>
              <a:t>,</a:t>
            </a:r>
            <a:r>
              <a:rPr lang="en-US" sz="2600" i="1" dirty="0" smtClean="0"/>
              <a:t>b2</a:t>
            </a:r>
            <a:r>
              <a:rPr lang="mr-IN" sz="2600" dirty="0" smtClean="0"/>
              <a:t>),…</a:t>
            </a:r>
            <a:r>
              <a:rPr lang="en-US" sz="2600" dirty="0" smtClean="0"/>
              <a:t>,</a:t>
            </a:r>
            <a:r>
              <a:rPr lang="mr-IN" sz="2600" dirty="0"/>
              <a:t> (</a:t>
            </a:r>
            <a:r>
              <a:rPr lang="en-US" sz="2600" i="1" dirty="0" smtClean="0"/>
              <a:t>a5</a:t>
            </a:r>
            <a:r>
              <a:rPr lang="mr-IN" sz="2600" i="1" dirty="0" smtClean="0"/>
              <a:t>,</a:t>
            </a:r>
            <a:r>
              <a:rPr lang="en-US" sz="2600" i="1" dirty="0" smtClean="0"/>
              <a:t>b4</a:t>
            </a:r>
            <a:r>
              <a:rPr lang="mr-IN" sz="2600" dirty="0" smtClean="0"/>
              <a:t>),}</a:t>
            </a:r>
            <a:r>
              <a:rPr lang="en-US" sz="2600" dirty="0" smtClean="0"/>
              <a:t>.</a:t>
            </a:r>
            <a:endParaRPr lang="mr-IN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13</a:t>
            </a:fld>
            <a:endParaRPr lang="en-US"/>
          </a:p>
        </p:txBody>
      </p:sp>
      <p:grpSp>
        <p:nvGrpSpPr>
          <p:cNvPr id="119" name="Group 118"/>
          <p:cNvGrpSpPr/>
          <p:nvPr/>
        </p:nvGrpSpPr>
        <p:grpSpPr>
          <a:xfrm>
            <a:off x="3126819" y="3973345"/>
            <a:ext cx="2778015" cy="2293246"/>
            <a:chOff x="3126819" y="3973345"/>
            <a:chExt cx="2778015" cy="2293246"/>
          </a:xfrm>
        </p:grpSpPr>
        <p:sp>
          <p:nvSpPr>
            <p:cNvPr id="101" name="Text Box 151"/>
            <p:cNvSpPr txBox="1">
              <a:spLocks noChangeArrowheads="1"/>
            </p:cNvSpPr>
            <p:nvPr/>
          </p:nvSpPr>
          <p:spPr bwMode="auto">
            <a:xfrm>
              <a:off x="5474908" y="5147914"/>
              <a:ext cx="429926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 smtClean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</a:t>
              </a:r>
              <a:r>
                <a: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4</a:t>
              </a:r>
              <a:endParaRPr lang="en-US" sz="2000" dirty="0">
                <a:solidFill>
                  <a:srgbClr val="44546A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2" name="Text Box 147"/>
            <p:cNvSpPr txBox="1">
              <a:spLocks noChangeArrowheads="1"/>
            </p:cNvSpPr>
            <p:nvPr/>
          </p:nvSpPr>
          <p:spPr bwMode="auto">
            <a:xfrm>
              <a:off x="3131824" y="5331970"/>
              <a:ext cx="420308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 smtClean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a</a:t>
              </a:r>
              <a:r>
                <a:rPr lang="en-US" sz="2000" dirty="0" smtClean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5</a:t>
              </a:r>
              <a:endParaRPr lang="en-US" sz="2000" dirty="0">
                <a:solidFill>
                  <a:srgbClr val="44546A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3" name="Line 122"/>
            <p:cNvSpPr>
              <a:spLocks noChangeShapeType="1"/>
            </p:cNvSpPr>
            <p:nvPr/>
          </p:nvSpPr>
          <p:spPr bwMode="auto">
            <a:xfrm>
              <a:off x="3668230" y="4279011"/>
              <a:ext cx="1664614" cy="3904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4" name="Line 122"/>
            <p:cNvSpPr>
              <a:spLocks noChangeShapeType="1"/>
            </p:cNvSpPr>
            <p:nvPr/>
          </p:nvSpPr>
          <p:spPr bwMode="auto">
            <a:xfrm>
              <a:off x="3661519" y="4274739"/>
              <a:ext cx="1662931" cy="7294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5" name="Line 122"/>
            <p:cNvSpPr>
              <a:spLocks noChangeShapeType="1"/>
            </p:cNvSpPr>
            <p:nvPr/>
          </p:nvSpPr>
          <p:spPr bwMode="auto">
            <a:xfrm>
              <a:off x="3661519" y="4276388"/>
              <a:ext cx="1662931" cy="10555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6" name="Line 145"/>
            <p:cNvSpPr>
              <a:spLocks noChangeShapeType="1"/>
            </p:cNvSpPr>
            <p:nvPr/>
          </p:nvSpPr>
          <p:spPr bwMode="auto">
            <a:xfrm flipH="1" flipV="1">
              <a:off x="3668229" y="4588722"/>
              <a:ext cx="1662932" cy="869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7" name="Line 145"/>
            <p:cNvSpPr>
              <a:spLocks noChangeShapeType="1"/>
            </p:cNvSpPr>
            <p:nvPr/>
          </p:nvSpPr>
          <p:spPr bwMode="auto">
            <a:xfrm flipH="1" flipV="1">
              <a:off x="3650474" y="4599584"/>
              <a:ext cx="1680686" cy="4046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8" name="Line 145"/>
            <p:cNvSpPr>
              <a:spLocks noChangeShapeType="1"/>
            </p:cNvSpPr>
            <p:nvPr/>
          </p:nvSpPr>
          <p:spPr bwMode="auto">
            <a:xfrm flipH="1" flipV="1">
              <a:off x="3668228" y="4592960"/>
              <a:ext cx="1656222" cy="7432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9" name="Line 150"/>
            <p:cNvSpPr>
              <a:spLocks noChangeShapeType="1"/>
            </p:cNvSpPr>
            <p:nvPr/>
          </p:nvSpPr>
          <p:spPr bwMode="auto">
            <a:xfrm flipH="1">
              <a:off x="3673592" y="4346795"/>
              <a:ext cx="1650857" cy="5383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0" name="Line 150"/>
            <p:cNvSpPr>
              <a:spLocks noChangeShapeType="1"/>
            </p:cNvSpPr>
            <p:nvPr/>
          </p:nvSpPr>
          <p:spPr bwMode="auto">
            <a:xfrm flipH="1" flipV="1">
              <a:off x="3666096" y="4909755"/>
              <a:ext cx="1665063" cy="1010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1" name="Line 150"/>
            <p:cNvSpPr>
              <a:spLocks noChangeShapeType="1"/>
            </p:cNvSpPr>
            <p:nvPr/>
          </p:nvSpPr>
          <p:spPr bwMode="auto">
            <a:xfrm flipH="1" flipV="1">
              <a:off x="3666095" y="4908943"/>
              <a:ext cx="1658354" cy="4338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2" name="Line 150"/>
            <p:cNvSpPr>
              <a:spLocks noChangeShapeType="1"/>
            </p:cNvSpPr>
            <p:nvPr/>
          </p:nvSpPr>
          <p:spPr bwMode="auto">
            <a:xfrm flipH="1">
              <a:off x="3668227" y="4346795"/>
              <a:ext cx="1662932" cy="8691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3" name="Line 150"/>
            <p:cNvSpPr>
              <a:spLocks noChangeShapeType="1"/>
            </p:cNvSpPr>
            <p:nvPr/>
          </p:nvSpPr>
          <p:spPr bwMode="auto">
            <a:xfrm flipH="1">
              <a:off x="3666095" y="4675711"/>
              <a:ext cx="1665064" cy="5369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4" name="Line 150"/>
            <p:cNvSpPr>
              <a:spLocks noChangeShapeType="1"/>
            </p:cNvSpPr>
            <p:nvPr/>
          </p:nvSpPr>
          <p:spPr bwMode="auto">
            <a:xfrm flipH="1" flipV="1">
              <a:off x="3666093" y="5212636"/>
              <a:ext cx="1658356" cy="1301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5" name="Line 150"/>
            <p:cNvSpPr>
              <a:spLocks noChangeShapeType="1"/>
            </p:cNvSpPr>
            <p:nvPr/>
          </p:nvSpPr>
          <p:spPr bwMode="auto">
            <a:xfrm flipH="1">
              <a:off x="3666091" y="4346795"/>
              <a:ext cx="1665068" cy="11847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6" name="Line 150"/>
            <p:cNvSpPr>
              <a:spLocks noChangeShapeType="1"/>
            </p:cNvSpPr>
            <p:nvPr/>
          </p:nvSpPr>
          <p:spPr bwMode="auto">
            <a:xfrm flipH="1">
              <a:off x="3666091" y="4675711"/>
              <a:ext cx="1665068" cy="8441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7" name="Line 150"/>
            <p:cNvSpPr>
              <a:spLocks noChangeShapeType="1"/>
            </p:cNvSpPr>
            <p:nvPr/>
          </p:nvSpPr>
          <p:spPr bwMode="auto">
            <a:xfrm flipH="1">
              <a:off x="3666091" y="5010816"/>
              <a:ext cx="1658358" cy="5207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8" name="Line 150"/>
            <p:cNvSpPr>
              <a:spLocks noChangeShapeType="1"/>
            </p:cNvSpPr>
            <p:nvPr/>
          </p:nvSpPr>
          <p:spPr bwMode="auto">
            <a:xfrm flipH="1">
              <a:off x="3666089" y="5347069"/>
              <a:ext cx="1665070" cy="1717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3126819" y="3973345"/>
              <a:ext cx="2778015" cy="2293246"/>
              <a:chOff x="1385930" y="2919100"/>
              <a:chExt cx="3414809" cy="2751019"/>
            </a:xfrm>
          </p:grpSpPr>
          <p:sp>
            <p:nvSpPr>
              <p:cNvPr id="76" name="Line 145"/>
              <p:cNvSpPr>
                <a:spLocks noChangeShapeType="1"/>
              </p:cNvSpPr>
              <p:nvPr/>
            </p:nvSpPr>
            <p:spPr bwMode="auto">
              <a:xfrm flipH="1">
                <a:off x="2051448" y="3363570"/>
                <a:ext cx="1992214" cy="30480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7" name="Line 150"/>
              <p:cNvSpPr>
                <a:spLocks noChangeShapeType="1"/>
              </p:cNvSpPr>
              <p:nvPr/>
            </p:nvSpPr>
            <p:spPr bwMode="auto">
              <a:xfrm flipH="1">
                <a:off x="2051448" y="3754124"/>
                <a:ext cx="2035868" cy="26355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8" name="Line 122"/>
              <p:cNvSpPr>
                <a:spLocks noChangeShapeType="1"/>
              </p:cNvSpPr>
              <p:nvPr/>
            </p:nvSpPr>
            <p:spPr bwMode="auto">
              <a:xfrm>
                <a:off x="2051449" y="3282637"/>
                <a:ext cx="2035869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9" name="Freeform 118"/>
              <p:cNvSpPr>
                <a:spLocks/>
              </p:cNvSpPr>
              <p:nvPr/>
            </p:nvSpPr>
            <p:spPr bwMode="auto">
              <a:xfrm>
                <a:off x="3934126" y="2919100"/>
                <a:ext cx="338137" cy="2149475"/>
              </a:xfrm>
              <a:custGeom>
                <a:avLst/>
                <a:gdLst/>
                <a:ahLst/>
                <a:cxnLst>
                  <a:cxn ang="0">
                    <a:pos x="211" y="617"/>
                  </a:cxn>
                  <a:cxn ang="0">
                    <a:pos x="208" y="501"/>
                  </a:cxn>
                  <a:cxn ang="0">
                    <a:pos x="202" y="390"/>
                  </a:cxn>
                  <a:cxn ang="0">
                    <a:pos x="193" y="288"/>
                  </a:cxn>
                  <a:cxn ang="0">
                    <a:pos x="181" y="198"/>
                  </a:cxn>
                  <a:cxn ang="0">
                    <a:pos x="167" y="122"/>
                  </a:cxn>
                  <a:cxn ang="0">
                    <a:pos x="151" y="63"/>
                  </a:cxn>
                  <a:cxn ang="0">
                    <a:pos x="133" y="22"/>
                  </a:cxn>
                  <a:cxn ang="0">
                    <a:pos x="115" y="2"/>
                  </a:cxn>
                  <a:cxn ang="0">
                    <a:pos x="97" y="2"/>
                  </a:cxn>
                  <a:cxn ang="0">
                    <a:pos x="79" y="22"/>
                  </a:cxn>
                  <a:cxn ang="0">
                    <a:pos x="61" y="63"/>
                  </a:cxn>
                  <a:cxn ang="0">
                    <a:pos x="45" y="122"/>
                  </a:cxn>
                  <a:cxn ang="0">
                    <a:pos x="31" y="198"/>
                  </a:cxn>
                  <a:cxn ang="0">
                    <a:pos x="19" y="288"/>
                  </a:cxn>
                  <a:cxn ang="0">
                    <a:pos x="10" y="390"/>
                  </a:cxn>
                  <a:cxn ang="0">
                    <a:pos x="4" y="501"/>
                  </a:cxn>
                  <a:cxn ang="0">
                    <a:pos x="1" y="617"/>
                  </a:cxn>
                  <a:cxn ang="0">
                    <a:pos x="1" y="735"/>
                  </a:cxn>
                  <a:cxn ang="0">
                    <a:pos x="4" y="851"/>
                  </a:cxn>
                  <a:cxn ang="0">
                    <a:pos x="10" y="962"/>
                  </a:cxn>
                  <a:cxn ang="0">
                    <a:pos x="19" y="1064"/>
                  </a:cxn>
                  <a:cxn ang="0">
                    <a:pos x="31" y="1155"/>
                  </a:cxn>
                  <a:cxn ang="0">
                    <a:pos x="45" y="1231"/>
                  </a:cxn>
                  <a:cxn ang="0">
                    <a:pos x="61" y="1289"/>
                  </a:cxn>
                  <a:cxn ang="0">
                    <a:pos x="79" y="1330"/>
                  </a:cxn>
                  <a:cxn ang="0">
                    <a:pos x="97" y="1351"/>
                  </a:cxn>
                  <a:cxn ang="0">
                    <a:pos x="115" y="1351"/>
                  </a:cxn>
                  <a:cxn ang="0">
                    <a:pos x="133" y="1330"/>
                  </a:cxn>
                  <a:cxn ang="0">
                    <a:pos x="151" y="1289"/>
                  </a:cxn>
                  <a:cxn ang="0">
                    <a:pos x="167" y="1231"/>
                  </a:cxn>
                  <a:cxn ang="0">
                    <a:pos x="181" y="1155"/>
                  </a:cxn>
                  <a:cxn ang="0">
                    <a:pos x="193" y="1064"/>
                  </a:cxn>
                  <a:cxn ang="0">
                    <a:pos x="202" y="962"/>
                  </a:cxn>
                  <a:cxn ang="0">
                    <a:pos x="208" y="851"/>
                  </a:cxn>
                  <a:cxn ang="0">
                    <a:pos x="211" y="735"/>
                  </a:cxn>
                </a:cxnLst>
                <a:rect l="0" t="0" r="r" b="b"/>
                <a:pathLst>
                  <a:path w="213" h="1354">
                    <a:moveTo>
                      <a:pt x="212" y="677"/>
                    </a:moveTo>
                    <a:lnTo>
                      <a:pt x="211" y="617"/>
                    </a:lnTo>
                    <a:lnTo>
                      <a:pt x="210" y="559"/>
                    </a:lnTo>
                    <a:lnTo>
                      <a:pt x="208" y="501"/>
                    </a:lnTo>
                    <a:lnTo>
                      <a:pt x="206" y="445"/>
                    </a:lnTo>
                    <a:lnTo>
                      <a:pt x="202" y="390"/>
                    </a:lnTo>
                    <a:lnTo>
                      <a:pt x="198" y="338"/>
                    </a:lnTo>
                    <a:lnTo>
                      <a:pt x="193" y="288"/>
                    </a:lnTo>
                    <a:lnTo>
                      <a:pt x="187" y="241"/>
                    </a:lnTo>
                    <a:lnTo>
                      <a:pt x="181" y="198"/>
                    </a:lnTo>
                    <a:lnTo>
                      <a:pt x="174" y="158"/>
                    </a:lnTo>
                    <a:lnTo>
                      <a:pt x="167" y="122"/>
                    </a:lnTo>
                    <a:lnTo>
                      <a:pt x="159" y="90"/>
                    </a:lnTo>
                    <a:lnTo>
                      <a:pt x="151" y="63"/>
                    </a:lnTo>
                    <a:lnTo>
                      <a:pt x="142" y="40"/>
                    </a:lnTo>
                    <a:lnTo>
                      <a:pt x="133" y="22"/>
                    </a:lnTo>
                    <a:lnTo>
                      <a:pt x="124" y="10"/>
                    </a:lnTo>
                    <a:lnTo>
                      <a:pt x="115" y="2"/>
                    </a:lnTo>
                    <a:lnTo>
                      <a:pt x="106" y="0"/>
                    </a:lnTo>
                    <a:lnTo>
                      <a:pt x="97" y="2"/>
                    </a:lnTo>
                    <a:lnTo>
                      <a:pt x="87" y="10"/>
                    </a:lnTo>
                    <a:lnTo>
                      <a:pt x="79" y="22"/>
                    </a:lnTo>
                    <a:lnTo>
                      <a:pt x="70" y="40"/>
                    </a:lnTo>
                    <a:lnTo>
                      <a:pt x="61" y="63"/>
                    </a:lnTo>
                    <a:lnTo>
                      <a:pt x="53" y="90"/>
                    </a:lnTo>
                    <a:lnTo>
                      <a:pt x="45" y="122"/>
                    </a:lnTo>
                    <a:lnTo>
                      <a:pt x="38" y="158"/>
                    </a:lnTo>
                    <a:lnTo>
                      <a:pt x="31" y="198"/>
                    </a:lnTo>
                    <a:lnTo>
                      <a:pt x="25" y="241"/>
                    </a:lnTo>
                    <a:lnTo>
                      <a:pt x="19" y="288"/>
                    </a:lnTo>
                    <a:lnTo>
                      <a:pt x="14" y="338"/>
                    </a:lnTo>
                    <a:lnTo>
                      <a:pt x="10" y="390"/>
                    </a:lnTo>
                    <a:lnTo>
                      <a:pt x="6" y="445"/>
                    </a:lnTo>
                    <a:lnTo>
                      <a:pt x="4" y="501"/>
                    </a:lnTo>
                    <a:lnTo>
                      <a:pt x="2" y="559"/>
                    </a:lnTo>
                    <a:lnTo>
                      <a:pt x="1" y="617"/>
                    </a:lnTo>
                    <a:lnTo>
                      <a:pt x="0" y="677"/>
                    </a:lnTo>
                    <a:lnTo>
                      <a:pt x="1" y="735"/>
                    </a:lnTo>
                    <a:lnTo>
                      <a:pt x="2" y="794"/>
                    </a:lnTo>
                    <a:lnTo>
                      <a:pt x="4" y="851"/>
                    </a:lnTo>
                    <a:lnTo>
                      <a:pt x="6" y="908"/>
                    </a:lnTo>
                    <a:lnTo>
                      <a:pt x="10" y="962"/>
                    </a:lnTo>
                    <a:lnTo>
                      <a:pt x="14" y="1015"/>
                    </a:lnTo>
                    <a:lnTo>
                      <a:pt x="19" y="1064"/>
                    </a:lnTo>
                    <a:lnTo>
                      <a:pt x="25" y="1112"/>
                    </a:lnTo>
                    <a:lnTo>
                      <a:pt x="31" y="1155"/>
                    </a:lnTo>
                    <a:lnTo>
                      <a:pt x="38" y="1195"/>
                    </a:lnTo>
                    <a:lnTo>
                      <a:pt x="45" y="1231"/>
                    </a:lnTo>
                    <a:lnTo>
                      <a:pt x="53" y="1262"/>
                    </a:lnTo>
                    <a:lnTo>
                      <a:pt x="61" y="1289"/>
                    </a:lnTo>
                    <a:lnTo>
                      <a:pt x="70" y="1312"/>
                    </a:lnTo>
                    <a:lnTo>
                      <a:pt x="79" y="1330"/>
                    </a:lnTo>
                    <a:lnTo>
                      <a:pt x="87" y="1343"/>
                    </a:lnTo>
                    <a:lnTo>
                      <a:pt x="97" y="1351"/>
                    </a:lnTo>
                    <a:lnTo>
                      <a:pt x="106" y="1353"/>
                    </a:lnTo>
                    <a:lnTo>
                      <a:pt x="115" y="1351"/>
                    </a:lnTo>
                    <a:lnTo>
                      <a:pt x="124" y="1343"/>
                    </a:lnTo>
                    <a:lnTo>
                      <a:pt x="133" y="1330"/>
                    </a:lnTo>
                    <a:lnTo>
                      <a:pt x="142" y="1312"/>
                    </a:lnTo>
                    <a:lnTo>
                      <a:pt x="151" y="1289"/>
                    </a:lnTo>
                    <a:lnTo>
                      <a:pt x="159" y="1262"/>
                    </a:lnTo>
                    <a:lnTo>
                      <a:pt x="167" y="1231"/>
                    </a:lnTo>
                    <a:lnTo>
                      <a:pt x="174" y="1195"/>
                    </a:lnTo>
                    <a:lnTo>
                      <a:pt x="181" y="1155"/>
                    </a:lnTo>
                    <a:lnTo>
                      <a:pt x="187" y="1112"/>
                    </a:lnTo>
                    <a:lnTo>
                      <a:pt x="193" y="1064"/>
                    </a:lnTo>
                    <a:lnTo>
                      <a:pt x="198" y="1015"/>
                    </a:lnTo>
                    <a:lnTo>
                      <a:pt x="202" y="962"/>
                    </a:lnTo>
                    <a:lnTo>
                      <a:pt x="206" y="908"/>
                    </a:lnTo>
                    <a:lnTo>
                      <a:pt x="208" y="851"/>
                    </a:lnTo>
                    <a:lnTo>
                      <a:pt x="210" y="794"/>
                    </a:lnTo>
                    <a:lnTo>
                      <a:pt x="211" y="735"/>
                    </a:lnTo>
                    <a:lnTo>
                      <a:pt x="212" y="677"/>
                    </a:lnTo>
                  </a:path>
                </a:pathLst>
              </a:custGeom>
              <a:noFill/>
              <a:ln w="12700" cap="rnd" cmpd="sng">
                <a:solidFill>
                  <a:srgbClr val="44546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80" name="Freeform 119"/>
              <p:cNvSpPr>
                <a:spLocks/>
              </p:cNvSpPr>
              <p:nvPr/>
            </p:nvSpPr>
            <p:spPr bwMode="auto">
              <a:xfrm>
                <a:off x="1899051" y="2927038"/>
                <a:ext cx="338137" cy="2149475"/>
              </a:xfrm>
              <a:custGeom>
                <a:avLst/>
                <a:gdLst/>
                <a:ahLst/>
                <a:cxnLst>
                  <a:cxn ang="0">
                    <a:pos x="211" y="617"/>
                  </a:cxn>
                  <a:cxn ang="0">
                    <a:pos x="209" y="501"/>
                  </a:cxn>
                  <a:cxn ang="0">
                    <a:pos x="202" y="390"/>
                  </a:cxn>
                  <a:cxn ang="0">
                    <a:pos x="193" y="288"/>
                  </a:cxn>
                  <a:cxn ang="0">
                    <a:pos x="181" y="198"/>
                  </a:cxn>
                  <a:cxn ang="0">
                    <a:pos x="167" y="122"/>
                  </a:cxn>
                  <a:cxn ang="0">
                    <a:pos x="151" y="63"/>
                  </a:cxn>
                  <a:cxn ang="0">
                    <a:pos x="134" y="22"/>
                  </a:cxn>
                  <a:cxn ang="0">
                    <a:pos x="115" y="2"/>
                  </a:cxn>
                  <a:cxn ang="0">
                    <a:pos x="97" y="2"/>
                  </a:cxn>
                  <a:cxn ang="0">
                    <a:pos x="79" y="22"/>
                  </a:cxn>
                  <a:cxn ang="0">
                    <a:pos x="61" y="63"/>
                  </a:cxn>
                  <a:cxn ang="0">
                    <a:pos x="46" y="122"/>
                  </a:cxn>
                  <a:cxn ang="0">
                    <a:pos x="32" y="198"/>
                  </a:cxn>
                  <a:cxn ang="0">
                    <a:pos x="20" y="288"/>
                  </a:cxn>
                  <a:cxn ang="0">
                    <a:pos x="10" y="390"/>
                  </a:cxn>
                  <a:cxn ang="0">
                    <a:pos x="4" y="501"/>
                  </a:cxn>
                  <a:cxn ang="0">
                    <a:pos x="1" y="617"/>
                  </a:cxn>
                  <a:cxn ang="0">
                    <a:pos x="1" y="735"/>
                  </a:cxn>
                  <a:cxn ang="0">
                    <a:pos x="4" y="851"/>
                  </a:cxn>
                  <a:cxn ang="0">
                    <a:pos x="10" y="962"/>
                  </a:cxn>
                  <a:cxn ang="0">
                    <a:pos x="20" y="1064"/>
                  </a:cxn>
                  <a:cxn ang="0">
                    <a:pos x="32" y="1155"/>
                  </a:cxn>
                  <a:cxn ang="0">
                    <a:pos x="46" y="1231"/>
                  </a:cxn>
                  <a:cxn ang="0">
                    <a:pos x="61" y="1289"/>
                  </a:cxn>
                  <a:cxn ang="0">
                    <a:pos x="79" y="1330"/>
                  </a:cxn>
                  <a:cxn ang="0">
                    <a:pos x="97" y="1351"/>
                  </a:cxn>
                  <a:cxn ang="0">
                    <a:pos x="115" y="1351"/>
                  </a:cxn>
                  <a:cxn ang="0">
                    <a:pos x="134" y="1330"/>
                  </a:cxn>
                  <a:cxn ang="0">
                    <a:pos x="151" y="1289"/>
                  </a:cxn>
                  <a:cxn ang="0">
                    <a:pos x="167" y="1231"/>
                  </a:cxn>
                  <a:cxn ang="0">
                    <a:pos x="181" y="1155"/>
                  </a:cxn>
                  <a:cxn ang="0">
                    <a:pos x="193" y="1064"/>
                  </a:cxn>
                  <a:cxn ang="0">
                    <a:pos x="202" y="962"/>
                  </a:cxn>
                  <a:cxn ang="0">
                    <a:pos x="209" y="851"/>
                  </a:cxn>
                  <a:cxn ang="0">
                    <a:pos x="211" y="735"/>
                  </a:cxn>
                </a:cxnLst>
                <a:rect l="0" t="0" r="r" b="b"/>
                <a:pathLst>
                  <a:path w="213" h="1354">
                    <a:moveTo>
                      <a:pt x="212" y="677"/>
                    </a:moveTo>
                    <a:lnTo>
                      <a:pt x="211" y="617"/>
                    </a:lnTo>
                    <a:lnTo>
                      <a:pt x="210" y="559"/>
                    </a:lnTo>
                    <a:lnTo>
                      <a:pt x="209" y="501"/>
                    </a:lnTo>
                    <a:lnTo>
                      <a:pt x="206" y="445"/>
                    </a:lnTo>
                    <a:lnTo>
                      <a:pt x="202" y="390"/>
                    </a:lnTo>
                    <a:lnTo>
                      <a:pt x="198" y="338"/>
                    </a:lnTo>
                    <a:lnTo>
                      <a:pt x="193" y="288"/>
                    </a:lnTo>
                    <a:lnTo>
                      <a:pt x="187" y="241"/>
                    </a:lnTo>
                    <a:lnTo>
                      <a:pt x="181" y="198"/>
                    </a:lnTo>
                    <a:lnTo>
                      <a:pt x="174" y="158"/>
                    </a:lnTo>
                    <a:lnTo>
                      <a:pt x="167" y="122"/>
                    </a:lnTo>
                    <a:lnTo>
                      <a:pt x="159" y="90"/>
                    </a:lnTo>
                    <a:lnTo>
                      <a:pt x="151" y="63"/>
                    </a:lnTo>
                    <a:lnTo>
                      <a:pt x="142" y="40"/>
                    </a:lnTo>
                    <a:lnTo>
                      <a:pt x="134" y="22"/>
                    </a:lnTo>
                    <a:lnTo>
                      <a:pt x="125" y="10"/>
                    </a:lnTo>
                    <a:lnTo>
                      <a:pt x="115" y="2"/>
                    </a:lnTo>
                    <a:lnTo>
                      <a:pt x="106" y="0"/>
                    </a:lnTo>
                    <a:lnTo>
                      <a:pt x="97" y="2"/>
                    </a:lnTo>
                    <a:lnTo>
                      <a:pt x="88" y="10"/>
                    </a:lnTo>
                    <a:lnTo>
                      <a:pt x="79" y="22"/>
                    </a:lnTo>
                    <a:lnTo>
                      <a:pt x="70" y="40"/>
                    </a:lnTo>
                    <a:lnTo>
                      <a:pt x="61" y="63"/>
                    </a:lnTo>
                    <a:lnTo>
                      <a:pt x="53" y="90"/>
                    </a:lnTo>
                    <a:lnTo>
                      <a:pt x="46" y="122"/>
                    </a:lnTo>
                    <a:lnTo>
                      <a:pt x="38" y="158"/>
                    </a:lnTo>
                    <a:lnTo>
                      <a:pt x="32" y="198"/>
                    </a:lnTo>
                    <a:lnTo>
                      <a:pt x="25" y="241"/>
                    </a:lnTo>
                    <a:lnTo>
                      <a:pt x="20" y="288"/>
                    </a:lnTo>
                    <a:lnTo>
                      <a:pt x="14" y="338"/>
                    </a:lnTo>
                    <a:lnTo>
                      <a:pt x="10" y="390"/>
                    </a:lnTo>
                    <a:lnTo>
                      <a:pt x="7" y="445"/>
                    </a:lnTo>
                    <a:lnTo>
                      <a:pt x="4" y="501"/>
                    </a:lnTo>
                    <a:lnTo>
                      <a:pt x="2" y="559"/>
                    </a:lnTo>
                    <a:lnTo>
                      <a:pt x="1" y="617"/>
                    </a:lnTo>
                    <a:lnTo>
                      <a:pt x="0" y="677"/>
                    </a:lnTo>
                    <a:lnTo>
                      <a:pt x="1" y="735"/>
                    </a:lnTo>
                    <a:lnTo>
                      <a:pt x="2" y="794"/>
                    </a:lnTo>
                    <a:lnTo>
                      <a:pt x="4" y="851"/>
                    </a:lnTo>
                    <a:lnTo>
                      <a:pt x="7" y="908"/>
                    </a:lnTo>
                    <a:lnTo>
                      <a:pt x="10" y="962"/>
                    </a:lnTo>
                    <a:lnTo>
                      <a:pt x="14" y="1015"/>
                    </a:lnTo>
                    <a:lnTo>
                      <a:pt x="20" y="1064"/>
                    </a:lnTo>
                    <a:lnTo>
                      <a:pt x="25" y="1112"/>
                    </a:lnTo>
                    <a:lnTo>
                      <a:pt x="32" y="1155"/>
                    </a:lnTo>
                    <a:lnTo>
                      <a:pt x="38" y="1195"/>
                    </a:lnTo>
                    <a:lnTo>
                      <a:pt x="46" y="1231"/>
                    </a:lnTo>
                    <a:lnTo>
                      <a:pt x="53" y="1262"/>
                    </a:lnTo>
                    <a:lnTo>
                      <a:pt x="61" y="1289"/>
                    </a:lnTo>
                    <a:lnTo>
                      <a:pt x="70" y="1312"/>
                    </a:lnTo>
                    <a:lnTo>
                      <a:pt x="79" y="1330"/>
                    </a:lnTo>
                    <a:lnTo>
                      <a:pt x="88" y="1343"/>
                    </a:lnTo>
                    <a:lnTo>
                      <a:pt x="97" y="1351"/>
                    </a:lnTo>
                    <a:lnTo>
                      <a:pt x="106" y="1353"/>
                    </a:lnTo>
                    <a:lnTo>
                      <a:pt x="115" y="1351"/>
                    </a:lnTo>
                    <a:lnTo>
                      <a:pt x="125" y="1343"/>
                    </a:lnTo>
                    <a:lnTo>
                      <a:pt x="134" y="1330"/>
                    </a:lnTo>
                    <a:lnTo>
                      <a:pt x="142" y="1312"/>
                    </a:lnTo>
                    <a:lnTo>
                      <a:pt x="151" y="1289"/>
                    </a:lnTo>
                    <a:lnTo>
                      <a:pt x="159" y="1262"/>
                    </a:lnTo>
                    <a:lnTo>
                      <a:pt x="167" y="1231"/>
                    </a:lnTo>
                    <a:lnTo>
                      <a:pt x="174" y="1195"/>
                    </a:lnTo>
                    <a:lnTo>
                      <a:pt x="181" y="1155"/>
                    </a:lnTo>
                    <a:lnTo>
                      <a:pt x="187" y="1112"/>
                    </a:lnTo>
                    <a:lnTo>
                      <a:pt x="193" y="1064"/>
                    </a:lnTo>
                    <a:lnTo>
                      <a:pt x="198" y="1015"/>
                    </a:lnTo>
                    <a:lnTo>
                      <a:pt x="202" y="962"/>
                    </a:lnTo>
                    <a:lnTo>
                      <a:pt x="206" y="908"/>
                    </a:lnTo>
                    <a:lnTo>
                      <a:pt x="209" y="851"/>
                    </a:lnTo>
                    <a:lnTo>
                      <a:pt x="210" y="794"/>
                    </a:lnTo>
                    <a:lnTo>
                      <a:pt x="211" y="735"/>
                    </a:lnTo>
                    <a:lnTo>
                      <a:pt x="212" y="677"/>
                    </a:lnTo>
                  </a:path>
                </a:pathLst>
              </a:custGeom>
              <a:noFill/>
              <a:ln w="12700" cap="rnd" cmpd="sng">
                <a:solidFill>
                  <a:srgbClr val="44546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81" name="Rectangle 120"/>
              <p:cNvSpPr>
                <a:spLocks noChangeArrowheads="1"/>
              </p:cNvSpPr>
              <p:nvPr/>
            </p:nvSpPr>
            <p:spPr bwMode="auto">
              <a:xfrm>
                <a:off x="1824766" y="5119374"/>
                <a:ext cx="486704" cy="55074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A</a:t>
                </a:r>
                <a:endParaRPr lang="en-US" sz="24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82" name="Oval 124"/>
              <p:cNvSpPr>
                <a:spLocks noChangeArrowheads="1"/>
              </p:cNvSpPr>
              <p:nvPr/>
            </p:nvSpPr>
            <p:spPr bwMode="auto">
              <a:xfrm>
                <a:off x="1997476" y="3230250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83" name="Oval 125"/>
              <p:cNvSpPr>
                <a:spLocks noChangeArrowheads="1"/>
              </p:cNvSpPr>
              <p:nvPr/>
            </p:nvSpPr>
            <p:spPr bwMode="auto">
              <a:xfrm>
                <a:off x="1997476" y="3606488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84" name="Oval 126"/>
              <p:cNvSpPr>
                <a:spLocks noChangeArrowheads="1"/>
              </p:cNvSpPr>
              <p:nvPr/>
            </p:nvSpPr>
            <p:spPr bwMode="auto">
              <a:xfrm>
                <a:off x="1997476" y="3973200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85" name="Oval 127"/>
              <p:cNvSpPr>
                <a:spLocks noChangeArrowheads="1"/>
              </p:cNvSpPr>
              <p:nvPr/>
            </p:nvSpPr>
            <p:spPr bwMode="auto">
              <a:xfrm>
                <a:off x="1997476" y="4343088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86" name="Oval 128"/>
              <p:cNvSpPr>
                <a:spLocks noChangeArrowheads="1"/>
              </p:cNvSpPr>
              <p:nvPr/>
            </p:nvSpPr>
            <p:spPr bwMode="auto">
              <a:xfrm>
                <a:off x="1997476" y="4711388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grpSp>
            <p:nvGrpSpPr>
              <p:cNvPr id="87" name="Group 129"/>
              <p:cNvGrpSpPr>
                <a:grpSpLocks/>
              </p:cNvGrpSpPr>
              <p:nvPr/>
            </p:nvGrpSpPr>
            <p:grpSpPr bwMode="auto">
              <a:xfrm>
                <a:off x="4043663" y="3309625"/>
                <a:ext cx="87312" cy="1295400"/>
                <a:chOff x="2433" y="2302"/>
                <a:chExt cx="55" cy="816"/>
              </a:xfrm>
            </p:grpSpPr>
            <p:sp>
              <p:nvSpPr>
                <p:cNvPr id="97" name="Oval 130"/>
                <p:cNvSpPr>
                  <a:spLocks noChangeArrowheads="1"/>
                </p:cNvSpPr>
                <p:nvPr/>
              </p:nvSpPr>
              <p:spPr bwMode="auto">
                <a:xfrm>
                  <a:off x="2433" y="2302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98" name="Oval 131"/>
                <p:cNvSpPr>
                  <a:spLocks noChangeArrowheads="1"/>
                </p:cNvSpPr>
                <p:nvPr/>
              </p:nvSpPr>
              <p:spPr bwMode="auto">
                <a:xfrm>
                  <a:off x="2433" y="2549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99" name="Oval 132"/>
                <p:cNvSpPr>
                  <a:spLocks noChangeArrowheads="1"/>
                </p:cNvSpPr>
                <p:nvPr/>
              </p:nvSpPr>
              <p:spPr bwMode="auto">
                <a:xfrm>
                  <a:off x="2433" y="2802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100" name="Oval 133"/>
                <p:cNvSpPr>
                  <a:spLocks noChangeArrowheads="1"/>
                </p:cNvSpPr>
                <p:nvPr/>
              </p:nvSpPr>
              <p:spPr bwMode="auto">
                <a:xfrm>
                  <a:off x="2433" y="3052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</p:grpSp>
          <p:sp>
            <p:nvSpPr>
              <p:cNvPr id="88" name="Text Box 146"/>
              <p:cNvSpPr txBox="1">
                <a:spLocks noChangeArrowheads="1"/>
              </p:cNvSpPr>
              <p:nvPr/>
            </p:nvSpPr>
            <p:spPr bwMode="auto">
              <a:xfrm>
                <a:off x="1389463" y="3418886"/>
                <a:ext cx="516654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a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2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89" name="Text Box 147"/>
              <p:cNvSpPr txBox="1">
                <a:spLocks noChangeArrowheads="1"/>
              </p:cNvSpPr>
              <p:nvPr/>
            </p:nvSpPr>
            <p:spPr bwMode="auto">
              <a:xfrm>
                <a:off x="1389463" y="3793955"/>
                <a:ext cx="516654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a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3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90" name="Text Box 148"/>
              <p:cNvSpPr txBox="1">
                <a:spLocks noChangeArrowheads="1"/>
              </p:cNvSpPr>
              <p:nvPr/>
            </p:nvSpPr>
            <p:spPr bwMode="auto">
              <a:xfrm>
                <a:off x="4272263" y="3520776"/>
                <a:ext cx="528476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b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2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91" name="Text Box 151"/>
              <p:cNvSpPr txBox="1">
                <a:spLocks noChangeArrowheads="1"/>
              </p:cNvSpPr>
              <p:nvPr/>
            </p:nvSpPr>
            <p:spPr bwMode="auto">
              <a:xfrm>
                <a:off x="4272263" y="3915497"/>
                <a:ext cx="528476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b</a:t>
                </a:r>
                <a:r>
                  <a:rPr lang="en-US" sz="200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3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92" name="Rectangle 120"/>
              <p:cNvSpPr>
                <a:spLocks noChangeArrowheads="1"/>
              </p:cNvSpPr>
              <p:nvPr/>
            </p:nvSpPr>
            <p:spPr bwMode="auto">
              <a:xfrm>
                <a:off x="3879546" y="5113725"/>
                <a:ext cx="447295" cy="55074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B</a:t>
                </a:r>
                <a:endParaRPr lang="en-US" sz="24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93" name="Text Box 148"/>
              <p:cNvSpPr txBox="1">
                <a:spLocks noChangeArrowheads="1"/>
              </p:cNvSpPr>
              <p:nvPr/>
            </p:nvSpPr>
            <p:spPr bwMode="auto">
              <a:xfrm>
                <a:off x="4272263" y="3114026"/>
                <a:ext cx="528476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b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1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94" name="Text Box 146"/>
              <p:cNvSpPr txBox="1">
                <a:spLocks noChangeArrowheads="1"/>
              </p:cNvSpPr>
              <p:nvPr/>
            </p:nvSpPr>
            <p:spPr bwMode="auto">
              <a:xfrm>
                <a:off x="1385930" y="3043817"/>
                <a:ext cx="516654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a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1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95" name="Line 150"/>
              <p:cNvSpPr>
                <a:spLocks noChangeShapeType="1"/>
              </p:cNvSpPr>
              <p:nvPr/>
            </p:nvSpPr>
            <p:spPr bwMode="auto">
              <a:xfrm flipH="1">
                <a:off x="2029621" y="4155762"/>
                <a:ext cx="2035868" cy="2540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96" name="Text Box 147"/>
              <p:cNvSpPr txBox="1">
                <a:spLocks noChangeArrowheads="1"/>
              </p:cNvSpPr>
              <p:nvPr/>
            </p:nvSpPr>
            <p:spPr bwMode="auto">
              <a:xfrm>
                <a:off x="1392082" y="4169024"/>
                <a:ext cx="516654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a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4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749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prstClr val="black"/>
                </a:solidFill>
              </a:rPr>
              <a:t>Relationships </a:t>
            </a:r>
            <a:r>
              <a:rPr lang="en-US" sz="3600" dirty="0">
                <a:solidFill>
                  <a:prstClr val="black"/>
                </a:solidFill>
              </a:rPr>
              <a:t>(Cont.)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If </a:t>
            </a:r>
            <a:r>
              <a:rPr lang="en-US" sz="2600" i="1" dirty="0" smtClean="0"/>
              <a:t>A</a:t>
            </a:r>
            <a:r>
              <a:rPr lang="en-US" sz="2600" dirty="0" smtClean="0"/>
              <a:t> and </a:t>
            </a:r>
            <a:r>
              <a:rPr lang="en-US" sz="2600" i="1" dirty="0" smtClean="0"/>
              <a:t>B</a:t>
            </a:r>
            <a:r>
              <a:rPr lang="en-US" sz="2600" dirty="0" smtClean="0"/>
              <a:t> are two entity sets, then a relationship set is </a:t>
            </a:r>
            <a:r>
              <a:rPr lang="en-US" sz="2600" i="1" dirty="0" smtClean="0"/>
              <a:t>a subset of A×B</a:t>
            </a:r>
            <a:r>
              <a:rPr lang="en-US" sz="2600" dirty="0" smtClean="0"/>
              <a:t>.</a:t>
            </a:r>
          </a:p>
          <a:p>
            <a:r>
              <a:rPr lang="en-US" sz="2600" dirty="0" smtClean="0"/>
              <a:t>Example: the Major relationship set is a subset of </a:t>
            </a:r>
            <a:r>
              <a:rPr lang="en-US" sz="2600" dirty="0" err="1" smtClean="0"/>
              <a:t>Student×Department</a:t>
            </a:r>
            <a:r>
              <a:rPr lang="en-US" sz="2600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14</a:t>
            </a:fld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4936500" y="3545316"/>
            <a:ext cx="35788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Example </a:t>
            </a:r>
          </a:p>
          <a:p>
            <a:pPr algn="ctr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Major relationship set:</a:t>
            </a:r>
            <a:endParaRPr lang="en-US" sz="2400" dirty="0" smtClean="0">
              <a:latin typeface="Linux Libertine" charset="0"/>
              <a:ea typeface="Linux Libertine" charset="0"/>
              <a:cs typeface="Linux Libertine" charset="0"/>
            </a:endParaRPr>
          </a:p>
          <a:p>
            <a:pPr algn="ctr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{(s1, d1), </a:t>
            </a:r>
          </a:p>
          <a:p>
            <a:pPr algn="ctr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(s2, d1),</a:t>
            </a:r>
          </a:p>
          <a:p>
            <a:pPr algn="ctr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(s3, d2), </a:t>
            </a:r>
          </a:p>
          <a:p>
            <a:pPr algn="ctr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(s4, d3)}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pSp>
        <p:nvGrpSpPr>
          <p:cNvPr id="156" name="Group 155"/>
          <p:cNvGrpSpPr/>
          <p:nvPr/>
        </p:nvGrpSpPr>
        <p:grpSpPr>
          <a:xfrm>
            <a:off x="2016568" y="3770145"/>
            <a:ext cx="3080482" cy="2293589"/>
            <a:chOff x="3106314" y="3973345"/>
            <a:chExt cx="3080482" cy="2293589"/>
          </a:xfrm>
        </p:grpSpPr>
        <p:sp>
          <p:nvSpPr>
            <p:cNvPr id="157" name="Text Box 151"/>
            <p:cNvSpPr txBox="1">
              <a:spLocks noChangeArrowheads="1"/>
            </p:cNvSpPr>
            <p:nvPr/>
          </p:nvSpPr>
          <p:spPr bwMode="auto">
            <a:xfrm>
              <a:off x="5474908" y="5147914"/>
              <a:ext cx="433132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</a:t>
              </a:r>
              <a:r>
                <a:rPr lang="en-US" sz="2000" dirty="0" smtClean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4</a:t>
              </a:r>
              <a:endParaRPr lang="en-US" sz="2000" dirty="0">
                <a:solidFill>
                  <a:srgbClr val="44546A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58" name="Text Box 147"/>
            <p:cNvSpPr txBox="1">
              <a:spLocks noChangeArrowheads="1"/>
            </p:cNvSpPr>
            <p:nvPr/>
          </p:nvSpPr>
          <p:spPr bwMode="auto">
            <a:xfrm>
              <a:off x="3131824" y="5331970"/>
              <a:ext cx="40267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</a:t>
              </a:r>
              <a:r>
                <a:rPr lang="en-US" sz="2000" dirty="0" smtClean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5</a:t>
              </a:r>
              <a:endParaRPr lang="en-US" sz="2000" dirty="0">
                <a:solidFill>
                  <a:srgbClr val="44546A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grpSp>
          <p:nvGrpSpPr>
            <p:cNvPr id="175" name="Group 174"/>
            <p:cNvGrpSpPr/>
            <p:nvPr/>
          </p:nvGrpSpPr>
          <p:grpSpPr>
            <a:xfrm>
              <a:off x="3106314" y="3973345"/>
              <a:ext cx="3080482" cy="2293589"/>
              <a:chOff x="1360725" y="2919100"/>
              <a:chExt cx="3786609" cy="2751430"/>
            </a:xfrm>
          </p:grpSpPr>
          <p:sp>
            <p:nvSpPr>
              <p:cNvPr id="176" name="Line 145"/>
              <p:cNvSpPr>
                <a:spLocks noChangeShapeType="1"/>
              </p:cNvSpPr>
              <p:nvPr/>
            </p:nvSpPr>
            <p:spPr bwMode="auto">
              <a:xfrm flipH="1">
                <a:off x="2051448" y="3363570"/>
                <a:ext cx="1992214" cy="304801"/>
              </a:xfrm>
              <a:prstGeom prst="line">
                <a:avLst/>
              </a:prstGeom>
              <a:noFill/>
              <a:ln w="15875">
                <a:solidFill>
                  <a:srgbClr val="C23724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77" name="Line 150"/>
              <p:cNvSpPr>
                <a:spLocks noChangeShapeType="1"/>
              </p:cNvSpPr>
              <p:nvPr/>
            </p:nvSpPr>
            <p:spPr bwMode="auto">
              <a:xfrm flipH="1">
                <a:off x="2051448" y="3754124"/>
                <a:ext cx="2035868" cy="263555"/>
              </a:xfrm>
              <a:prstGeom prst="line">
                <a:avLst/>
              </a:prstGeom>
              <a:noFill/>
              <a:ln w="15875">
                <a:solidFill>
                  <a:srgbClr val="C23724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78" name="Line 122"/>
              <p:cNvSpPr>
                <a:spLocks noChangeShapeType="1"/>
              </p:cNvSpPr>
              <p:nvPr/>
            </p:nvSpPr>
            <p:spPr bwMode="auto">
              <a:xfrm>
                <a:off x="2051449" y="3282637"/>
                <a:ext cx="2035869" cy="79375"/>
              </a:xfrm>
              <a:prstGeom prst="line">
                <a:avLst/>
              </a:prstGeom>
              <a:noFill/>
              <a:ln w="15875">
                <a:solidFill>
                  <a:srgbClr val="C23724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79" name="Freeform 118"/>
              <p:cNvSpPr>
                <a:spLocks/>
              </p:cNvSpPr>
              <p:nvPr/>
            </p:nvSpPr>
            <p:spPr bwMode="auto">
              <a:xfrm>
                <a:off x="3934126" y="2919100"/>
                <a:ext cx="338137" cy="2149475"/>
              </a:xfrm>
              <a:custGeom>
                <a:avLst/>
                <a:gdLst/>
                <a:ahLst/>
                <a:cxnLst>
                  <a:cxn ang="0">
                    <a:pos x="211" y="617"/>
                  </a:cxn>
                  <a:cxn ang="0">
                    <a:pos x="208" y="501"/>
                  </a:cxn>
                  <a:cxn ang="0">
                    <a:pos x="202" y="390"/>
                  </a:cxn>
                  <a:cxn ang="0">
                    <a:pos x="193" y="288"/>
                  </a:cxn>
                  <a:cxn ang="0">
                    <a:pos x="181" y="198"/>
                  </a:cxn>
                  <a:cxn ang="0">
                    <a:pos x="167" y="122"/>
                  </a:cxn>
                  <a:cxn ang="0">
                    <a:pos x="151" y="63"/>
                  </a:cxn>
                  <a:cxn ang="0">
                    <a:pos x="133" y="22"/>
                  </a:cxn>
                  <a:cxn ang="0">
                    <a:pos x="115" y="2"/>
                  </a:cxn>
                  <a:cxn ang="0">
                    <a:pos x="97" y="2"/>
                  </a:cxn>
                  <a:cxn ang="0">
                    <a:pos x="79" y="22"/>
                  </a:cxn>
                  <a:cxn ang="0">
                    <a:pos x="61" y="63"/>
                  </a:cxn>
                  <a:cxn ang="0">
                    <a:pos x="45" y="122"/>
                  </a:cxn>
                  <a:cxn ang="0">
                    <a:pos x="31" y="198"/>
                  </a:cxn>
                  <a:cxn ang="0">
                    <a:pos x="19" y="288"/>
                  </a:cxn>
                  <a:cxn ang="0">
                    <a:pos x="10" y="390"/>
                  </a:cxn>
                  <a:cxn ang="0">
                    <a:pos x="4" y="501"/>
                  </a:cxn>
                  <a:cxn ang="0">
                    <a:pos x="1" y="617"/>
                  </a:cxn>
                  <a:cxn ang="0">
                    <a:pos x="1" y="735"/>
                  </a:cxn>
                  <a:cxn ang="0">
                    <a:pos x="4" y="851"/>
                  </a:cxn>
                  <a:cxn ang="0">
                    <a:pos x="10" y="962"/>
                  </a:cxn>
                  <a:cxn ang="0">
                    <a:pos x="19" y="1064"/>
                  </a:cxn>
                  <a:cxn ang="0">
                    <a:pos x="31" y="1155"/>
                  </a:cxn>
                  <a:cxn ang="0">
                    <a:pos x="45" y="1231"/>
                  </a:cxn>
                  <a:cxn ang="0">
                    <a:pos x="61" y="1289"/>
                  </a:cxn>
                  <a:cxn ang="0">
                    <a:pos x="79" y="1330"/>
                  </a:cxn>
                  <a:cxn ang="0">
                    <a:pos x="97" y="1351"/>
                  </a:cxn>
                  <a:cxn ang="0">
                    <a:pos x="115" y="1351"/>
                  </a:cxn>
                  <a:cxn ang="0">
                    <a:pos x="133" y="1330"/>
                  </a:cxn>
                  <a:cxn ang="0">
                    <a:pos x="151" y="1289"/>
                  </a:cxn>
                  <a:cxn ang="0">
                    <a:pos x="167" y="1231"/>
                  </a:cxn>
                  <a:cxn ang="0">
                    <a:pos x="181" y="1155"/>
                  </a:cxn>
                  <a:cxn ang="0">
                    <a:pos x="193" y="1064"/>
                  </a:cxn>
                  <a:cxn ang="0">
                    <a:pos x="202" y="962"/>
                  </a:cxn>
                  <a:cxn ang="0">
                    <a:pos x="208" y="851"/>
                  </a:cxn>
                  <a:cxn ang="0">
                    <a:pos x="211" y="735"/>
                  </a:cxn>
                </a:cxnLst>
                <a:rect l="0" t="0" r="r" b="b"/>
                <a:pathLst>
                  <a:path w="213" h="1354">
                    <a:moveTo>
                      <a:pt x="212" y="677"/>
                    </a:moveTo>
                    <a:lnTo>
                      <a:pt x="211" y="617"/>
                    </a:lnTo>
                    <a:lnTo>
                      <a:pt x="210" y="559"/>
                    </a:lnTo>
                    <a:lnTo>
                      <a:pt x="208" y="501"/>
                    </a:lnTo>
                    <a:lnTo>
                      <a:pt x="206" y="445"/>
                    </a:lnTo>
                    <a:lnTo>
                      <a:pt x="202" y="390"/>
                    </a:lnTo>
                    <a:lnTo>
                      <a:pt x="198" y="338"/>
                    </a:lnTo>
                    <a:lnTo>
                      <a:pt x="193" y="288"/>
                    </a:lnTo>
                    <a:lnTo>
                      <a:pt x="187" y="241"/>
                    </a:lnTo>
                    <a:lnTo>
                      <a:pt x="181" y="198"/>
                    </a:lnTo>
                    <a:lnTo>
                      <a:pt x="174" y="158"/>
                    </a:lnTo>
                    <a:lnTo>
                      <a:pt x="167" y="122"/>
                    </a:lnTo>
                    <a:lnTo>
                      <a:pt x="159" y="90"/>
                    </a:lnTo>
                    <a:lnTo>
                      <a:pt x="151" y="63"/>
                    </a:lnTo>
                    <a:lnTo>
                      <a:pt x="142" y="40"/>
                    </a:lnTo>
                    <a:lnTo>
                      <a:pt x="133" y="22"/>
                    </a:lnTo>
                    <a:lnTo>
                      <a:pt x="124" y="10"/>
                    </a:lnTo>
                    <a:lnTo>
                      <a:pt x="115" y="2"/>
                    </a:lnTo>
                    <a:lnTo>
                      <a:pt x="106" y="0"/>
                    </a:lnTo>
                    <a:lnTo>
                      <a:pt x="97" y="2"/>
                    </a:lnTo>
                    <a:lnTo>
                      <a:pt x="87" y="10"/>
                    </a:lnTo>
                    <a:lnTo>
                      <a:pt x="79" y="22"/>
                    </a:lnTo>
                    <a:lnTo>
                      <a:pt x="70" y="40"/>
                    </a:lnTo>
                    <a:lnTo>
                      <a:pt x="61" y="63"/>
                    </a:lnTo>
                    <a:lnTo>
                      <a:pt x="53" y="90"/>
                    </a:lnTo>
                    <a:lnTo>
                      <a:pt x="45" y="122"/>
                    </a:lnTo>
                    <a:lnTo>
                      <a:pt x="38" y="158"/>
                    </a:lnTo>
                    <a:lnTo>
                      <a:pt x="31" y="198"/>
                    </a:lnTo>
                    <a:lnTo>
                      <a:pt x="25" y="241"/>
                    </a:lnTo>
                    <a:lnTo>
                      <a:pt x="19" y="288"/>
                    </a:lnTo>
                    <a:lnTo>
                      <a:pt x="14" y="338"/>
                    </a:lnTo>
                    <a:lnTo>
                      <a:pt x="10" y="390"/>
                    </a:lnTo>
                    <a:lnTo>
                      <a:pt x="6" y="445"/>
                    </a:lnTo>
                    <a:lnTo>
                      <a:pt x="4" y="501"/>
                    </a:lnTo>
                    <a:lnTo>
                      <a:pt x="2" y="559"/>
                    </a:lnTo>
                    <a:lnTo>
                      <a:pt x="1" y="617"/>
                    </a:lnTo>
                    <a:lnTo>
                      <a:pt x="0" y="677"/>
                    </a:lnTo>
                    <a:lnTo>
                      <a:pt x="1" y="735"/>
                    </a:lnTo>
                    <a:lnTo>
                      <a:pt x="2" y="794"/>
                    </a:lnTo>
                    <a:lnTo>
                      <a:pt x="4" y="851"/>
                    </a:lnTo>
                    <a:lnTo>
                      <a:pt x="6" y="908"/>
                    </a:lnTo>
                    <a:lnTo>
                      <a:pt x="10" y="962"/>
                    </a:lnTo>
                    <a:lnTo>
                      <a:pt x="14" y="1015"/>
                    </a:lnTo>
                    <a:lnTo>
                      <a:pt x="19" y="1064"/>
                    </a:lnTo>
                    <a:lnTo>
                      <a:pt x="25" y="1112"/>
                    </a:lnTo>
                    <a:lnTo>
                      <a:pt x="31" y="1155"/>
                    </a:lnTo>
                    <a:lnTo>
                      <a:pt x="38" y="1195"/>
                    </a:lnTo>
                    <a:lnTo>
                      <a:pt x="45" y="1231"/>
                    </a:lnTo>
                    <a:lnTo>
                      <a:pt x="53" y="1262"/>
                    </a:lnTo>
                    <a:lnTo>
                      <a:pt x="61" y="1289"/>
                    </a:lnTo>
                    <a:lnTo>
                      <a:pt x="70" y="1312"/>
                    </a:lnTo>
                    <a:lnTo>
                      <a:pt x="79" y="1330"/>
                    </a:lnTo>
                    <a:lnTo>
                      <a:pt x="87" y="1343"/>
                    </a:lnTo>
                    <a:lnTo>
                      <a:pt x="97" y="1351"/>
                    </a:lnTo>
                    <a:lnTo>
                      <a:pt x="106" y="1353"/>
                    </a:lnTo>
                    <a:lnTo>
                      <a:pt x="115" y="1351"/>
                    </a:lnTo>
                    <a:lnTo>
                      <a:pt x="124" y="1343"/>
                    </a:lnTo>
                    <a:lnTo>
                      <a:pt x="133" y="1330"/>
                    </a:lnTo>
                    <a:lnTo>
                      <a:pt x="142" y="1312"/>
                    </a:lnTo>
                    <a:lnTo>
                      <a:pt x="151" y="1289"/>
                    </a:lnTo>
                    <a:lnTo>
                      <a:pt x="159" y="1262"/>
                    </a:lnTo>
                    <a:lnTo>
                      <a:pt x="167" y="1231"/>
                    </a:lnTo>
                    <a:lnTo>
                      <a:pt x="174" y="1195"/>
                    </a:lnTo>
                    <a:lnTo>
                      <a:pt x="181" y="1155"/>
                    </a:lnTo>
                    <a:lnTo>
                      <a:pt x="187" y="1112"/>
                    </a:lnTo>
                    <a:lnTo>
                      <a:pt x="193" y="1064"/>
                    </a:lnTo>
                    <a:lnTo>
                      <a:pt x="198" y="1015"/>
                    </a:lnTo>
                    <a:lnTo>
                      <a:pt x="202" y="962"/>
                    </a:lnTo>
                    <a:lnTo>
                      <a:pt x="206" y="908"/>
                    </a:lnTo>
                    <a:lnTo>
                      <a:pt x="208" y="851"/>
                    </a:lnTo>
                    <a:lnTo>
                      <a:pt x="210" y="794"/>
                    </a:lnTo>
                    <a:lnTo>
                      <a:pt x="211" y="735"/>
                    </a:lnTo>
                    <a:lnTo>
                      <a:pt x="212" y="677"/>
                    </a:lnTo>
                  </a:path>
                </a:pathLst>
              </a:custGeom>
              <a:noFill/>
              <a:ln w="12700" cap="rnd" cmpd="sng">
                <a:solidFill>
                  <a:srgbClr val="44546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80" name="Freeform 119"/>
              <p:cNvSpPr>
                <a:spLocks/>
              </p:cNvSpPr>
              <p:nvPr/>
            </p:nvSpPr>
            <p:spPr bwMode="auto">
              <a:xfrm>
                <a:off x="1899051" y="2927038"/>
                <a:ext cx="338137" cy="2149475"/>
              </a:xfrm>
              <a:custGeom>
                <a:avLst/>
                <a:gdLst/>
                <a:ahLst/>
                <a:cxnLst>
                  <a:cxn ang="0">
                    <a:pos x="211" y="617"/>
                  </a:cxn>
                  <a:cxn ang="0">
                    <a:pos x="209" y="501"/>
                  </a:cxn>
                  <a:cxn ang="0">
                    <a:pos x="202" y="390"/>
                  </a:cxn>
                  <a:cxn ang="0">
                    <a:pos x="193" y="288"/>
                  </a:cxn>
                  <a:cxn ang="0">
                    <a:pos x="181" y="198"/>
                  </a:cxn>
                  <a:cxn ang="0">
                    <a:pos x="167" y="122"/>
                  </a:cxn>
                  <a:cxn ang="0">
                    <a:pos x="151" y="63"/>
                  </a:cxn>
                  <a:cxn ang="0">
                    <a:pos x="134" y="22"/>
                  </a:cxn>
                  <a:cxn ang="0">
                    <a:pos x="115" y="2"/>
                  </a:cxn>
                  <a:cxn ang="0">
                    <a:pos x="97" y="2"/>
                  </a:cxn>
                  <a:cxn ang="0">
                    <a:pos x="79" y="22"/>
                  </a:cxn>
                  <a:cxn ang="0">
                    <a:pos x="61" y="63"/>
                  </a:cxn>
                  <a:cxn ang="0">
                    <a:pos x="46" y="122"/>
                  </a:cxn>
                  <a:cxn ang="0">
                    <a:pos x="32" y="198"/>
                  </a:cxn>
                  <a:cxn ang="0">
                    <a:pos x="20" y="288"/>
                  </a:cxn>
                  <a:cxn ang="0">
                    <a:pos x="10" y="390"/>
                  </a:cxn>
                  <a:cxn ang="0">
                    <a:pos x="4" y="501"/>
                  </a:cxn>
                  <a:cxn ang="0">
                    <a:pos x="1" y="617"/>
                  </a:cxn>
                  <a:cxn ang="0">
                    <a:pos x="1" y="735"/>
                  </a:cxn>
                  <a:cxn ang="0">
                    <a:pos x="4" y="851"/>
                  </a:cxn>
                  <a:cxn ang="0">
                    <a:pos x="10" y="962"/>
                  </a:cxn>
                  <a:cxn ang="0">
                    <a:pos x="20" y="1064"/>
                  </a:cxn>
                  <a:cxn ang="0">
                    <a:pos x="32" y="1155"/>
                  </a:cxn>
                  <a:cxn ang="0">
                    <a:pos x="46" y="1231"/>
                  </a:cxn>
                  <a:cxn ang="0">
                    <a:pos x="61" y="1289"/>
                  </a:cxn>
                  <a:cxn ang="0">
                    <a:pos x="79" y="1330"/>
                  </a:cxn>
                  <a:cxn ang="0">
                    <a:pos x="97" y="1351"/>
                  </a:cxn>
                  <a:cxn ang="0">
                    <a:pos x="115" y="1351"/>
                  </a:cxn>
                  <a:cxn ang="0">
                    <a:pos x="134" y="1330"/>
                  </a:cxn>
                  <a:cxn ang="0">
                    <a:pos x="151" y="1289"/>
                  </a:cxn>
                  <a:cxn ang="0">
                    <a:pos x="167" y="1231"/>
                  </a:cxn>
                  <a:cxn ang="0">
                    <a:pos x="181" y="1155"/>
                  </a:cxn>
                  <a:cxn ang="0">
                    <a:pos x="193" y="1064"/>
                  </a:cxn>
                  <a:cxn ang="0">
                    <a:pos x="202" y="962"/>
                  </a:cxn>
                  <a:cxn ang="0">
                    <a:pos x="209" y="851"/>
                  </a:cxn>
                  <a:cxn ang="0">
                    <a:pos x="211" y="735"/>
                  </a:cxn>
                </a:cxnLst>
                <a:rect l="0" t="0" r="r" b="b"/>
                <a:pathLst>
                  <a:path w="213" h="1354">
                    <a:moveTo>
                      <a:pt x="212" y="677"/>
                    </a:moveTo>
                    <a:lnTo>
                      <a:pt x="211" y="617"/>
                    </a:lnTo>
                    <a:lnTo>
                      <a:pt x="210" y="559"/>
                    </a:lnTo>
                    <a:lnTo>
                      <a:pt x="209" y="501"/>
                    </a:lnTo>
                    <a:lnTo>
                      <a:pt x="206" y="445"/>
                    </a:lnTo>
                    <a:lnTo>
                      <a:pt x="202" y="390"/>
                    </a:lnTo>
                    <a:lnTo>
                      <a:pt x="198" y="338"/>
                    </a:lnTo>
                    <a:lnTo>
                      <a:pt x="193" y="288"/>
                    </a:lnTo>
                    <a:lnTo>
                      <a:pt x="187" y="241"/>
                    </a:lnTo>
                    <a:lnTo>
                      <a:pt x="181" y="198"/>
                    </a:lnTo>
                    <a:lnTo>
                      <a:pt x="174" y="158"/>
                    </a:lnTo>
                    <a:lnTo>
                      <a:pt x="167" y="122"/>
                    </a:lnTo>
                    <a:lnTo>
                      <a:pt x="159" y="90"/>
                    </a:lnTo>
                    <a:lnTo>
                      <a:pt x="151" y="63"/>
                    </a:lnTo>
                    <a:lnTo>
                      <a:pt x="142" y="40"/>
                    </a:lnTo>
                    <a:lnTo>
                      <a:pt x="134" y="22"/>
                    </a:lnTo>
                    <a:lnTo>
                      <a:pt x="125" y="10"/>
                    </a:lnTo>
                    <a:lnTo>
                      <a:pt x="115" y="2"/>
                    </a:lnTo>
                    <a:lnTo>
                      <a:pt x="106" y="0"/>
                    </a:lnTo>
                    <a:lnTo>
                      <a:pt x="97" y="2"/>
                    </a:lnTo>
                    <a:lnTo>
                      <a:pt x="88" y="10"/>
                    </a:lnTo>
                    <a:lnTo>
                      <a:pt x="79" y="22"/>
                    </a:lnTo>
                    <a:lnTo>
                      <a:pt x="70" y="40"/>
                    </a:lnTo>
                    <a:lnTo>
                      <a:pt x="61" y="63"/>
                    </a:lnTo>
                    <a:lnTo>
                      <a:pt x="53" y="90"/>
                    </a:lnTo>
                    <a:lnTo>
                      <a:pt x="46" y="122"/>
                    </a:lnTo>
                    <a:lnTo>
                      <a:pt x="38" y="158"/>
                    </a:lnTo>
                    <a:lnTo>
                      <a:pt x="32" y="198"/>
                    </a:lnTo>
                    <a:lnTo>
                      <a:pt x="25" y="241"/>
                    </a:lnTo>
                    <a:lnTo>
                      <a:pt x="20" y="288"/>
                    </a:lnTo>
                    <a:lnTo>
                      <a:pt x="14" y="338"/>
                    </a:lnTo>
                    <a:lnTo>
                      <a:pt x="10" y="390"/>
                    </a:lnTo>
                    <a:lnTo>
                      <a:pt x="7" y="445"/>
                    </a:lnTo>
                    <a:lnTo>
                      <a:pt x="4" y="501"/>
                    </a:lnTo>
                    <a:lnTo>
                      <a:pt x="2" y="559"/>
                    </a:lnTo>
                    <a:lnTo>
                      <a:pt x="1" y="617"/>
                    </a:lnTo>
                    <a:lnTo>
                      <a:pt x="0" y="677"/>
                    </a:lnTo>
                    <a:lnTo>
                      <a:pt x="1" y="735"/>
                    </a:lnTo>
                    <a:lnTo>
                      <a:pt x="2" y="794"/>
                    </a:lnTo>
                    <a:lnTo>
                      <a:pt x="4" y="851"/>
                    </a:lnTo>
                    <a:lnTo>
                      <a:pt x="7" y="908"/>
                    </a:lnTo>
                    <a:lnTo>
                      <a:pt x="10" y="962"/>
                    </a:lnTo>
                    <a:lnTo>
                      <a:pt x="14" y="1015"/>
                    </a:lnTo>
                    <a:lnTo>
                      <a:pt x="20" y="1064"/>
                    </a:lnTo>
                    <a:lnTo>
                      <a:pt x="25" y="1112"/>
                    </a:lnTo>
                    <a:lnTo>
                      <a:pt x="32" y="1155"/>
                    </a:lnTo>
                    <a:lnTo>
                      <a:pt x="38" y="1195"/>
                    </a:lnTo>
                    <a:lnTo>
                      <a:pt x="46" y="1231"/>
                    </a:lnTo>
                    <a:lnTo>
                      <a:pt x="53" y="1262"/>
                    </a:lnTo>
                    <a:lnTo>
                      <a:pt x="61" y="1289"/>
                    </a:lnTo>
                    <a:lnTo>
                      <a:pt x="70" y="1312"/>
                    </a:lnTo>
                    <a:lnTo>
                      <a:pt x="79" y="1330"/>
                    </a:lnTo>
                    <a:lnTo>
                      <a:pt x="88" y="1343"/>
                    </a:lnTo>
                    <a:lnTo>
                      <a:pt x="97" y="1351"/>
                    </a:lnTo>
                    <a:lnTo>
                      <a:pt x="106" y="1353"/>
                    </a:lnTo>
                    <a:lnTo>
                      <a:pt x="115" y="1351"/>
                    </a:lnTo>
                    <a:lnTo>
                      <a:pt x="125" y="1343"/>
                    </a:lnTo>
                    <a:lnTo>
                      <a:pt x="134" y="1330"/>
                    </a:lnTo>
                    <a:lnTo>
                      <a:pt x="142" y="1312"/>
                    </a:lnTo>
                    <a:lnTo>
                      <a:pt x="151" y="1289"/>
                    </a:lnTo>
                    <a:lnTo>
                      <a:pt x="159" y="1262"/>
                    </a:lnTo>
                    <a:lnTo>
                      <a:pt x="167" y="1231"/>
                    </a:lnTo>
                    <a:lnTo>
                      <a:pt x="174" y="1195"/>
                    </a:lnTo>
                    <a:lnTo>
                      <a:pt x="181" y="1155"/>
                    </a:lnTo>
                    <a:lnTo>
                      <a:pt x="187" y="1112"/>
                    </a:lnTo>
                    <a:lnTo>
                      <a:pt x="193" y="1064"/>
                    </a:lnTo>
                    <a:lnTo>
                      <a:pt x="198" y="1015"/>
                    </a:lnTo>
                    <a:lnTo>
                      <a:pt x="202" y="962"/>
                    </a:lnTo>
                    <a:lnTo>
                      <a:pt x="206" y="908"/>
                    </a:lnTo>
                    <a:lnTo>
                      <a:pt x="209" y="851"/>
                    </a:lnTo>
                    <a:lnTo>
                      <a:pt x="210" y="794"/>
                    </a:lnTo>
                    <a:lnTo>
                      <a:pt x="211" y="735"/>
                    </a:lnTo>
                    <a:lnTo>
                      <a:pt x="212" y="677"/>
                    </a:lnTo>
                  </a:path>
                </a:pathLst>
              </a:custGeom>
              <a:noFill/>
              <a:ln w="12700" cap="rnd" cmpd="sng">
                <a:solidFill>
                  <a:srgbClr val="44546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81" name="Rectangle 120"/>
              <p:cNvSpPr>
                <a:spLocks noChangeArrowheads="1"/>
              </p:cNvSpPr>
              <p:nvPr/>
            </p:nvSpPr>
            <p:spPr bwMode="auto">
              <a:xfrm>
                <a:off x="1360725" y="5119785"/>
                <a:ext cx="1414787" cy="55074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Student</a:t>
                </a:r>
                <a:endParaRPr lang="en-US" sz="24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82" name="Oval 124"/>
              <p:cNvSpPr>
                <a:spLocks noChangeArrowheads="1"/>
              </p:cNvSpPr>
              <p:nvPr/>
            </p:nvSpPr>
            <p:spPr bwMode="auto">
              <a:xfrm>
                <a:off x="1997476" y="3230250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83" name="Oval 125"/>
              <p:cNvSpPr>
                <a:spLocks noChangeArrowheads="1"/>
              </p:cNvSpPr>
              <p:nvPr/>
            </p:nvSpPr>
            <p:spPr bwMode="auto">
              <a:xfrm>
                <a:off x="1997476" y="3606488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84" name="Oval 126"/>
              <p:cNvSpPr>
                <a:spLocks noChangeArrowheads="1"/>
              </p:cNvSpPr>
              <p:nvPr/>
            </p:nvSpPr>
            <p:spPr bwMode="auto">
              <a:xfrm>
                <a:off x="1997476" y="3973200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85" name="Oval 127"/>
              <p:cNvSpPr>
                <a:spLocks noChangeArrowheads="1"/>
              </p:cNvSpPr>
              <p:nvPr/>
            </p:nvSpPr>
            <p:spPr bwMode="auto">
              <a:xfrm>
                <a:off x="1997476" y="4343088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86" name="Oval 128"/>
              <p:cNvSpPr>
                <a:spLocks noChangeArrowheads="1"/>
              </p:cNvSpPr>
              <p:nvPr/>
            </p:nvSpPr>
            <p:spPr bwMode="auto">
              <a:xfrm>
                <a:off x="1997476" y="4711388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grpSp>
            <p:nvGrpSpPr>
              <p:cNvPr id="187" name="Group 129"/>
              <p:cNvGrpSpPr>
                <a:grpSpLocks/>
              </p:cNvGrpSpPr>
              <p:nvPr/>
            </p:nvGrpSpPr>
            <p:grpSpPr bwMode="auto">
              <a:xfrm>
                <a:off x="4043663" y="3309625"/>
                <a:ext cx="87312" cy="1295400"/>
                <a:chOff x="2433" y="2302"/>
                <a:chExt cx="55" cy="816"/>
              </a:xfrm>
            </p:grpSpPr>
            <p:sp>
              <p:nvSpPr>
                <p:cNvPr id="197" name="Oval 130"/>
                <p:cNvSpPr>
                  <a:spLocks noChangeArrowheads="1"/>
                </p:cNvSpPr>
                <p:nvPr/>
              </p:nvSpPr>
              <p:spPr bwMode="auto">
                <a:xfrm>
                  <a:off x="2433" y="2302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198" name="Oval 131"/>
                <p:cNvSpPr>
                  <a:spLocks noChangeArrowheads="1"/>
                </p:cNvSpPr>
                <p:nvPr/>
              </p:nvSpPr>
              <p:spPr bwMode="auto">
                <a:xfrm>
                  <a:off x="2433" y="2549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199" name="Oval 132"/>
                <p:cNvSpPr>
                  <a:spLocks noChangeArrowheads="1"/>
                </p:cNvSpPr>
                <p:nvPr/>
              </p:nvSpPr>
              <p:spPr bwMode="auto">
                <a:xfrm>
                  <a:off x="2433" y="2802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200" name="Oval 133"/>
                <p:cNvSpPr>
                  <a:spLocks noChangeArrowheads="1"/>
                </p:cNvSpPr>
                <p:nvPr/>
              </p:nvSpPr>
              <p:spPr bwMode="auto">
                <a:xfrm>
                  <a:off x="2433" y="3052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</p:grpSp>
          <p:sp>
            <p:nvSpPr>
              <p:cNvPr id="188" name="Text Box 146"/>
              <p:cNvSpPr txBox="1">
                <a:spLocks noChangeArrowheads="1"/>
              </p:cNvSpPr>
              <p:nvPr/>
            </p:nvSpPr>
            <p:spPr bwMode="auto">
              <a:xfrm>
                <a:off x="1389463" y="3418886"/>
                <a:ext cx="49497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s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2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89" name="Text Box 147"/>
              <p:cNvSpPr txBox="1">
                <a:spLocks noChangeArrowheads="1"/>
              </p:cNvSpPr>
              <p:nvPr/>
            </p:nvSpPr>
            <p:spPr bwMode="auto">
              <a:xfrm>
                <a:off x="1389463" y="3793955"/>
                <a:ext cx="49497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s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3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90" name="Text Box 148"/>
              <p:cNvSpPr txBox="1">
                <a:spLocks noChangeArrowheads="1"/>
              </p:cNvSpPr>
              <p:nvPr/>
            </p:nvSpPr>
            <p:spPr bwMode="auto">
              <a:xfrm>
                <a:off x="4272263" y="3520775"/>
                <a:ext cx="53241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2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91" name="Text Box 151"/>
              <p:cNvSpPr txBox="1">
                <a:spLocks noChangeArrowheads="1"/>
              </p:cNvSpPr>
              <p:nvPr/>
            </p:nvSpPr>
            <p:spPr bwMode="auto">
              <a:xfrm>
                <a:off x="4272263" y="3915496"/>
                <a:ext cx="53241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3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92" name="Rectangle 120"/>
              <p:cNvSpPr>
                <a:spLocks noChangeArrowheads="1"/>
              </p:cNvSpPr>
              <p:nvPr/>
            </p:nvSpPr>
            <p:spPr bwMode="auto">
              <a:xfrm>
                <a:off x="3062593" y="5114694"/>
                <a:ext cx="2084741" cy="55074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Department</a:t>
                </a:r>
                <a:endParaRPr lang="en-US" sz="24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93" name="Text Box 148"/>
              <p:cNvSpPr txBox="1">
                <a:spLocks noChangeArrowheads="1"/>
              </p:cNvSpPr>
              <p:nvPr/>
            </p:nvSpPr>
            <p:spPr bwMode="auto">
              <a:xfrm>
                <a:off x="4272263" y="3114026"/>
                <a:ext cx="53241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1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94" name="Text Box 146"/>
              <p:cNvSpPr txBox="1">
                <a:spLocks noChangeArrowheads="1"/>
              </p:cNvSpPr>
              <p:nvPr/>
            </p:nvSpPr>
            <p:spPr bwMode="auto">
              <a:xfrm>
                <a:off x="1385930" y="3043817"/>
                <a:ext cx="49497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s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1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95" name="Line 150"/>
              <p:cNvSpPr>
                <a:spLocks noChangeShapeType="1"/>
              </p:cNvSpPr>
              <p:nvPr/>
            </p:nvSpPr>
            <p:spPr bwMode="auto">
              <a:xfrm flipH="1">
                <a:off x="2029621" y="4155762"/>
                <a:ext cx="2035868" cy="254030"/>
              </a:xfrm>
              <a:prstGeom prst="line">
                <a:avLst/>
              </a:prstGeom>
              <a:noFill/>
              <a:ln w="15875">
                <a:solidFill>
                  <a:srgbClr val="C23724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96" name="Text Box 147"/>
              <p:cNvSpPr txBox="1">
                <a:spLocks noChangeArrowheads="1"/>
              </p:cNvSpPr>
              <p:nvPr/>
            </p:nvSpPr>
            <p:spPr bwMode="auto">
              <a:xfrm>
                <a:off x="1392083" y="4169024"/>
                <a:ext cx="49497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s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4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p:grpSp>
      </p:grpSp>
      <p:sp>
        <p:nvSpPr>
          <p:cNvPr id="201" name="TextBox 200"/>
          <p:cNvSpPr txBox="1"/>
          <p:nvPr/>
        </p:nvSpPr>
        <p:spPr>
          <a:xfrm>
            <a:off x="411772" y="4274219"/>
            <a:ext cx="1432560" cy="1508105"/>
          </a:xfrm>
          <a:prstGeom prst="rect">
            <a:avLst/>
          </a:prstGeom>
          <a:solidFill>
            <a:srgbClr val="ED7D31">
              <a:lumMod val="20000"/>
              <a:lumOff val="80000"/>
            </a:srgb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nux Libertine" charset="0"/>
                <a:ea typeface="Linux Libertine" charset="0"/>
                <a:cs typeface="Linux Libertine" charset="0"/>
              </a:rPr>
              <a:t>In this context: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nux Libertine" charset="0"/>
                <a:ea typeface="Linux Libertine" charset="0"/>
                <a:cs typeface="Linux Libertine" charset="0"/>
              </a:rPr>
              <a:t>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nux Libertine" charset="0"/>
                <a:ea typeface="Linux Libertine" charset="0"/>
                <a:cs typeface="Linux Libertine" charset="0"/>
              </a:rPr>
              <a:t>Relationship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nux Libertine" charset="0"/>
                <a:ea typeface="Linux Libertine" charset="0"/>
                <a:cs typeface="Linux Libertine" charset="0"/>
              </a:rPr>
              <a:t>≠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nux Libertine" charset="0"/>
                <a:ea typeface="Linux Libertine" charset="0"/>
                <a:cs typeface="Linux Libertine" charset="0"/>
              </a:rPr>
              <a:t>Relation</a:t>
            </a:r>
            <a:endParaRPr kumimoji="0" lang="en-US" sz="2000" b="0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52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0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Simple ER Diagram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15</a:t>
            </a:fld>
            <a:endParaRPr lang="en-US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3349479" y="4683622"/>
            <a:ext cx="2133600" cy="5334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rPr>
              <a:t>Professor</a:t>
            </a:r>
            <a:endParaRPr lang="en-US" sz="2800" b="1" dirty="0">
              <a:solidFill>
                <a:schemeClr val="bg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3886199" y="5556082"/>
            <a:ext cx="1066800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9" name="Oval 6"/>
          <p:cNvSpPr>
            <a:spLocks noChangeArrowheads="1"/>
          </p:cNvSpPr>
          <p:nvPr/>
        </p:nvSpPr>
        <p:spPr bwMode="auto">
          <a:xfrm>
            <a:off x="5040279" y="5556082"/>
            <a:ext cx="1104900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Age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0" name="Oval 7"/>
          <p:cNvSpPr>
            <a:spLocks noChangeArrowheads="1"/>
          </p:cNvSpPr>
          <p:nvPr/>
        </p:nvSpPr>
        <p:spPr bwMode="auto">
          <a:xfrm>
            <a:off x="2808319" y="5556082"/>
            <a:ext cx="990600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u="sng" dirty="0">
                <a:latin typeface="Linux Libertine" charset="0"/>
                <a:ea typeface="Linux Libertine" charset="0"/>
                <a:cs typeface="Linux Libertine" charset="0"/>
              </a:rPr>
              <a:t>P</a:t>
            </a:r>
            <a:r>
              <a:rPr lang="en-US" sz="2400" u="sng" dirty="0" smtClean="0">
                <a:latin typeface="Linux Libertine" charset="0"/>
                <a:ea typeface="Linux Libertine" charset="0"/>
                <a:cs typeface="Linux Libertine" charset="0"/>
              </a:rPr>
              <a:t>ID</a:t>
            </a:r>
            <a:endParaRPr lang="en-US" sz="2400" u="sng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1" name="Line 8"/>
          <p:cNvSpPr>
            <a:spLocks noChangeShapeType="1"/>
          </p:cNvSpPr>
          <p:nvPr/>
        </p:nvSpPr>
        <p:spPr bwMode="auto">
          <a:xfrm flipH="1">
            <a:off x="3520008" y="5217022"/>
            <a:ext cx="504190" cy="38478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2" name="Line 9"/>
          <p:cNvSpPr>
            <a:spLocks noChangeShapeType="1"/>
          </p:cNvSpPr>
          <p:nvPr/>
        </p:nvSpPr>
        <p:spPr bwMode="auto">
          <a:xfrm flipV="1">
            <a:off x="4411533" y="5215722"/>
            <a:ext cx="2556" cy="3403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3" name="Line 10"/>
          <p:cNvSpPr>
            <a:spLocks noChangeShapeType="1"/>
          </p:cNvSpPr>
          <p:nvPr/>
        </p:nvSpPr>
        <p:spPr bwMode="auto">
          <a:xfrm flipH="1" flipV="1">
            <a:off x="4860973" y="5217022"/>
            <a:ext cx="528476" cy="38478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4" name="AutoShape 8"/>
          <p:cNvSpPr>
            <a:spLocks noChangeArrowheads="1"/>
          </p:cNvSpPr>
          <p:nvPr/>
        </p:nvSpPr>
        <p:spPr bwMode="auto">
          <a:xfrm>
            <a:off x="982630" y="3540622"/>
            <a:ext cx="1905000" cy="1143000"/>
          </a:xfrm>
          <a:prstGeom prst="diamond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rPr>
              <a:t>Advise</a:t>
            </a:r>
            <a:endParaRPr lang="en-US" sz="2800" b="1" dirty="0">
              <a:solidFill>
                <a:schemeClr val="bg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35" name="Straight Connector 34"/>
          <p:cNvCxnSpPr>
            <a:stCxn id="27" idx="1"/>
            <a:endCxn id="34" idx="2"/>
          </p:cNvCxnSpPr>
          <p:nvPr/>
        </p:nvCxnSpPr>
        <p:spPr>
          <a:xfrm flipH="1" flipV="1">
            <a:off x="1935130" y="4683622"/>
            <a:ext cx="1414349" cy="266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utoShape 8"/>
          <p:cNvSpPr>
            <a:spLocks noChangeArrowheads="1"/>
          </p:cNvSpPr>
          <p:nvPr/>
        </p:nvSpPr>
        <p:spPr bwMode="auto">
          <a:xfrm>
            <a:off x="5986189" y="3540622"/>
            <a:ext cx="2119313" cy="1143000"/>
          </a:xfrm>
          <a:prstGeom prst="diamond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rPr>
              <a:t>Employ</a:t>
            </a:r>
            <a:endParaRPr lang="en-US" sz="2800" b="1" dirty="0">
              <a:solidFill>
                <a:schemeClr val="bg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37" name="Straight Connector 36"/>
          <p:cNvCxnSpPr>
            <a:stCxn id="27" idx="3"/>
            <a:endCxn id="36" idx="2"/>
          </p:cNvCxnSpPr>
          <p:nvPr/>
        </p:nvCxnSpPr>
        <p:spPr>
          <a:xfrm flipV="1">
            <a:off x="5483079" y="4683622"/>
            <a:ext cx="1562767" cy="266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868330" y="2839834"/>
            <a:ext cx="2133600" cy="5334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2800" b="1" dirty="0">
              <a:solidFill>
                <a:schemeClr val="bg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1" name="Oval 5"/>
          <p:cNvSpPr>
            <a:spLocks noChangeArrowheads="1"/>
          </p:cNvSpPr>
          <p:nvPr/>
        </p:nvSpPr>
        <p:spPr bwMode="auto">
          <a:xfrm>
            <a:off x="1649380" y="1814309"/>
            <a:ext cx="877628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2" name="Oval 6"/>
          <p:cNvSpPr>
            <a:spLocks noChangeArrowheads="1"/>
          </p:cNvSpPr>
          <p:nvPr/>
        </p:nvSpPr>
        <p:spPr bwMode="auto">
          <a:xfrm>
            <a:off x="2660358" y="1811135"/>
            <a:ext cx="726559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Age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3" name="Oval 7"/>
          <p:cNvSpPr>
            <a:spLocks noChangeArrowheads="1"/>
          </p:cNvSpPr>
          <p:nvPr/>
        </p:nvSpPr>
        <p:spPr bwMode="auto">
          <a:xfrm>
            <a:off x="628650" y="1819108"/>
            <a:ext cx="897348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u="sng" dirty="0" smtClean="0">
                <a:latin typeface="Linux Libertine" charset="0"/>
                <a:ea typeface="Linux Libertine" charset="0"/>
                <a:cs typeface="Linux Libertine" charset="0"/>
              </a:rPr>
              <a:t>SID</a:t>
            </a:r>
            <a:endParaRPr lang="en-US" sz="2400" u="sng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4" name="Line 8"/>
          <p:cNvSpPr>
            <a:spLocks noChangeShapeType="1"/>
          </p:cNvSpPr>
          <p:nvPr/>
        </p:nvSpPr>
        <p:spPr bwMode="auto">
          <a:xfrm flipH="1" flipV="1">
            <a:off x="1275024" y="2426049"/>
            <a:ext cx="261382" cy="41156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5" name="Line 9"/>
          <p:cNvSpPr>
            <a:spLocks noChangeShapeType="1"/>
          </p:cNvSpPr>
          <p:nvPr/>
        </p:nvSpPr>
        <p:spPr bwMode="auto">
          <a:xfrm flipV="1">
            <a:off x="1927598" y="2511111"/>
            <a:ext cx="91705" cy="33189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6" name="Line 10"/>
          <p:cNvSpPr>
            <a:spLocks noChangeShapeType="1"/>
          </p:cNvSpPr>
          <p:nvPr/>
        </p:nvSpPr>
        <p:spPr bwMode="auto">
          <a:xfrm flipV="1">
            <a:off x="2343150" y="2420733"/>
            <a:ext cx="487330" cy="422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5902846" y="2839834"/>
            <a:ext cx="2286000" cy="5334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rPr>
              <a:t>Department</a:t>
            </a:r>
            <a:endParaRPr lang="en-US" sz="2800" b="1" dirty="0">
              <a:solidFill>
                <a:schemeClr val="bg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8" name="Oval 5"/>
          <p:cNvSpPr>
            <a:spLocks noChangeArrowheads="1"/>
          </p:cNvSpPr>
          <p:nvPr/>
        </p:nvSpPr>
        <p:spPr bwMode="auto">
          <a:xfrm>
            <a:off x="6145179" y="1816893"/>
            <a:ext cx="934779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9" name="Oval 6"/>
          <p:cNvSpPr>
            <a:spLocks noChangeArrowheads="1"/>
          </p:cNvSpPr>
          <p:nvPr/>
        </p:nvSpPr>
        <p:spPr bwMode="auto">
          <a:xfrm>
            <a:off x="7192930" y="1819108"/>
            <a:ext cx="1162050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Address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0" name="Oval 7"/>
          <p:cNvSpPr>
            <a:spLocks noChangeArrowheads="1"/>
          </p:cNvSpPr>
          <p:nvPr/>
        </p:nvSpPr>
        <p:spPr bwMode="auto">
          <a:xfrm>
            <a:off x="5249829" y="1819108"/>
            <a:ext cx="761999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u="sng" dirty="0" smtClean="0">
                <a:latin typeface="Linux Libertine" charset="0"/>
                <a:ea typeface="Linux Libertine" charset="0"/>
                <a:cs typeface="Linux Libertine" charset="0"/>
              </a:rPr>
              <a:t>DID</a:t>
            </a:r>
            <a:endParaRPr lang="en-US" sz="2400" u="sng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1" name="Line 8"/>
          <p:cNvSpPr>
            <a:spLocks noChangeShapeType="1"/>
          </p:cNvSpPr>
          <p:nvPr/>
        </p:nvSpPr>
        <p:spPr bwMode="auto">
          <a:xfrm flipH="1" flipV="1">
            <a:off x="5902845" y="2420733"/>
            <a:ext cx="713269" cy="41688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2" name="Line 9"/>
          <p:cNvSpPr>
            <a:spLocks noChangeShapeType="1"/>
          </p:cNvSpPr>
          <p:nvPr/>
        </p:nvSpPr>
        <p:spPr bwMode="auto">
          <a:xfrm flipH="1" flipV="1">
            <a:off x="6829652" y="2420734"/>
            <a:ext cx="229928" cy="419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3" name="Line 10"/>
          <p:cNvSpPr>
            <a:spLocks noChangeShapeType="1"/>
          </p:cNvSpPr>
          <p:nvPr/>
        </p:nvSpPr>
        <p:spPr bwMode="auto">
          <a:xfrm flipV="1">
            <a:off x="7410011" y="2496934"/>
            <a:ext cx="202019" cy="34068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4" name="AutoShape 8"/>
          <p:cNvSpPr>
            <a:spLocks noChangeArrowheads="1"/>
          </p:cNvSpPr>
          <p:nvPr/>
        </p:nvSpPr>
        <p:spPr bwMode="auto">
          <a:xfrm>
            <a:off x="3573430" y="2535034"/>
            <a:ext cx="1676400" cy="1143000"/>
          </a:xfrm>
          <a:prstGeom prst="diamond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rPr>
              <a:t>Major</a:t>
            </a:r>
            <a:endParaRPr lang="en-US" sz="2800" b="1" dirty="0">
              <a:solidFill>
                <a:schemeClr val="bg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5249830" y="3106534"/>
            <a:ext cx="653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001930" y="3106534"/>
            <a:ext cx="5715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Connector 539"/>
          <p:cNvCxnSpPr>
            <a:stCxn id="34" idx="0"/>
            <a:endCxn id="40" idx="2"/>
          </p:cNvCxnSpPr>
          <p:nvPr/>
        </p:nvCxnSpPr>
        <p:spPr>
          <a:xfrm flipV="1">
            <a:off x="1935130" y="3373234"/>
            <a:ext cx="0" cy="1673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Connector 552"/>
          <p:cNvCxnSpPr>
            <a:stCxn id="36" idx="0"/>
            <a:endCxn id="47" idx="2"/>
          </p:cNvCxnSpPr>
          <p:nvPr/>
        </p:nvCxnSpPr>
        <p:spPr>
          <a:xfrm flipV="1">
            <a:off x="7045846" y="3373234"/>
            <a:ext cx="0" cy="1673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6" name="TextBox 565"/>
          <p:cNvSpPr txBox="1"/>
          <p:nvPr/>
        </p:nvSpPr>
        <p:spPr>
          <a:xfrm>
            <a:off x="6676207" y="5215722"/>
            <a:ext cx="2195496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nux Libertine" charset="0"/>
                <a:ea typeface="Linux Libertine" charset="0"/>
                <a:cs typeface="Linux Libertine" charset="0"/>
              </a:rPr>
              <a:t>Take a minute</a:t>
            </a:r>
            <a:r>
              <a:rPr kumimoji="0" lang="en-US" sz="1600" b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nux Libertine" charset="0"/>
                <a:ea typeface="Linux Libertine" charset="0"/>
                <a:cs typeface="Linux Libertine" charset="0"/>
              </a:rPr>
              <a:t> or two to understand the model</a:t>
            </a:r>
            <a:endParaRPr kumimoji="0" lang="en-US" sz="1600" b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nux Libertine" charset="0"/>
              <a:ea typeface="Linux Libertine" charset="0"/>
              <a:cs typeface="Linux Libertine" charset="0"/>
            </a:endParaRPr>
          </a:p>
        </p:txBody>
      </p:sp>
      <p:pic>
        <p:nvPicPr>
          <p:cNvPr id="573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660" y="4315479"/>
            <a:ext cx="229532" cy="172149"/>
          </a:xfrm>
          <a:prstGeom prst="rect">
            <a:avLst/>
          </a:prstGeom>
        </p:spPr>
      </p:pic>
      <p:pic>
        <p:nvPicPr>
          <p:cNvPr id="574" name="Picture 57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475" y="4424427"/>
            <a:ext cx="284628" cy="69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19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Multiplicity of Relationships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16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628650" y="2008188"/>
            <a:ext cx="3080482" cy="2293589"/>
            <a:chOff x="3106314" y="3973345"/>
            <a:chExt cx="3080482" cy="2293589"/>
          </a:xfrm>
        </p:grpSpPr>
        <p:sp>
          <p:nvSpPr>
            <p:cNvPr id="39" name="Text Box 151"/>
            <p:cNvSpPr txBox="1">
              <a:spLocks noChangeArrowheads="1"/>
            </p:cNvSpPr>
            <p:nvPr/>
          </p:nvSpPr>
          <p:spPr bwMode="auto">
            <a:xfrm>
              <a:off x="5474908" y="5147914"/>
              <a:ext cx="433132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</a:t>
              </a:r>
              <a:r>
                <a:rPr lang="en-US" sz="2000" dirty="0" smtClean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4</a:t>
              </a:r>
              <a:endParaRPr lang="en-US" sz="2000" dirty="0">
                <a:solidFill>
                  <a:srgbClr val="44546A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7" name="Text Box 147"/>
            <p:cNvSpPr txBox="1">
              <a:spLocks noChangeArrowheads="1"/>
            </p:cNvSpPr>
            <p:nvPr/>
          </p:nvSpPr>
          <p:spPr bwMode="auto">
            <a:xfrm>
              <a:off x="3131824" y="5331970"/>
              <a:ext cx="40267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</a:t>
              </a:r>
              <a:r>
                <a:rPr lang="en-US" sz="2000" dirty="0" smtClean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5</a:t>
              </a:r>
              <a:endParaRPr lang="en-US" sz="2000" dirty="0">
                <a:solidFill>
                  <a:srgbClr val="44546A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3106314" y="3973345"/>
              <a:ext cx="3080482" cy="2293589"/>
              <a:chOff x="1360725" y="2919100"/>
              <a:chExt cx="3786609" cy="2751430"/>
            </a:xfrm>
          </p:grpSpPr>
          <p:sp>
            <p:nvSpPr>
              <p:cNvPr id="59" name="Line 145"/>
              <p:cNvSpPr>
                <a:spLocks noChangeShapeType="1"/>
              </p:cNvSpPr>
              <p:nvPr/>
            </p:nvSpPr>
            <p:spPr bwMode="auto">
              <a:xfrm flipH="1">
                <a:off x="2051448" y="3363570"/>
                <a:ext cx="1992214" cy="30480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0" name="Line 150"/>
              <p:cNvSpPr>
                <a:spLocks noChangeShapeType="1"/>
              </p:cNvSpPr>
              <p:nvPr/>
            </p:nvSpPr>
            <p:spPr bwMode="auto">
              <a:xfrm flipH="1">
                <a:off x="2051448" y="3754124"/>
                <a:ext cx="2035868" cy="26355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1" name="Line 122"/>
              <p:cNvSpPr>
                <a:spLocks noChangeShapeType="1"/>
              </p:cNvSpPr>
              <p:nvPr/>
            </p:nvSpPr>
            <p:spPr bwMode="auto">
              <a:xfrm>
                <a:off x="2051449" y="3282637"/>
                <a:ext cx="2035869" cy="7937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2" name="Freeform 118"/>
              <p:cNvSpPr>
                <a:spLocks/>
              </p:cNvSpPr>
              <p:nvPr/>
            </p:nvSpPr>
            <p:spPr bwMode="auto">
              <a:xfrm>
                <a:off x="3934126" y="2919100"/>
                <a:ext cx="338137" cy="2149475"/>
              </a:xfrm>
              <a:custGeom>
                <a:avLst/>
                <a:gdLst/>
                <a:ahLst/>
                <a:cxnLst>
                  <a:cxn ang="0">
                    <a:pos x="211" y="617"/>
                  </a:cxn>
                  <a:cxn ang="0">
                    <a:pos x="208" y="501"/>
                  </a:cxn>
                  <a:cxn ang="0">
                    <a:pos x="202" y="390"/>
                  </a:cxn>
                  <a:cxn ang="0">
                    <a:pos x="193" y="288"/>
                  </a:cxn>
                  <a:cxn ang="0">
                    <a:pos x="181" y="198"/>
                  </a:cxn>
                  <a:cxn ang="0">
                    <a:pos x="167" y="122"/>
                  </a:cxn>
                  <a:cxn ang="0">
                    <a:pos x="151" y="63"/>
                  </a:cxn>
                  <a:cxn ang="0">
                    <a:pos x="133" y="22"/>
                  </a:cxn>
                  <a:cxn ang="0">
                    <a:pos x="115" y="2"/>
                  </a:cxn>
                  <a:cxn ang="0">
                    <a:pos x="97" y="2"/>
                  </a:cxn>
                  <a:cxn ang="0">
                    <a:pos x="79" y="22"/>
                  </a:cxn>
                  <a:cxn ang="0">
                    <a:pos x="61" y="63"/>
                  </a:cxn>
                  <a:cxn ang="0">
                    <a:pos x="45" y="122"/>
                  </a:cxn>
                  <a:cxn ang="0">
                    <a:pos x="31" y="198"/>
                  </a:cxn>
                  <a:cxn ang="0">
                    <a:pos x="19" y="288"/>
                  </a:cxn>
                  <a:cxn ang="0">
                    <a:pos x="10" y="390"/>
                  </a:cxn>
                  <a:cxn ang="0">
                    <a:pos x="4" y="501"/>
                  </a:cxn>
                  <a:cxn ang="0">
                    <a:pos x="1" y="617"/>
                  </a:cxn>
                  <a:cxn ang="0">
                    <a:pos x="1" y="735"/>
                  </a:cxn>
                  <a:cxn ang="0">
                    <a:pos x="4" y="851"/>
                  </a:cxn>
                  <a:cxn ang="0">
                    <a:pos x="10" y="962"/>
                  </a:cxn>
                  <a:cxn ang="0">
                    <a:pos x="19" y="1064"/>
                  </a:cxn>
                  <a:cxn ang="0">
                    <a:pos x="31" y="1155"/>
                  </a:cxn>
                  <a:cxn ang="0">
                    <a:pos x="45" y="1231"/>
                  </a:cxn>
                  <a:cxn ang="0">
                    <a:pos x="61" y="1289"/>
                  </a:cxn>
                  <a:cxn ang="0">
                    <a:pos x="79" y="1330"/>
                  </a:cxn>
                  <a:cxn ang="0">
                    <a:pos x="97" y="1351"/>
                  </a:cxn>
                  <a:cxn ang="0">
                    <a:pos x="115" y="1351"/>
                  </a:cxn>
                  <a:cxn ang="0">
                    <a:pos x="133" y="1330"/>
                  </a:cxn>
                  <a:cxn ang="0">
                    <a:pos x="151" y="1289"/>
                  </a:cxn>
                  <a:cxn ang="0">
                    <a:pos x="167" y="1231"/>
                  </a:cxn>
                  <a:cxn ang="0">
                    <a:pos x="181" y="1155"/>
                  </a:cxn>
                  <a:cxn ang="0">
                    <a:pos x="193" y="1064"/>
                  </a:cxn>
                  <a:cxn ang="0">
                    <a:pos x="202" y="962"/>
                  </a:cxn>
                  <a:cxn ang="0">
                    <a:pos x="208" y="851"/>
                  </a:cxn>
                  <a:cxn ang="0">
                    <a:pos x="211" y="735"/>
                  </a:cxn>
                </a:cxnLst>
                <a:rect l="0" t="0" r="r" b="b"/>
                <a:pathLst>
                  <a:path w="213" h="1354">
                    <a:moveTo>
                      <a:pt x="212" y="677"/>
                    </a:moveTo>
                    <a:lnTo>
                      <a:pt x="211" y="617"/>
                    </a:lnTo>
                    <a:lnTo>
                      <a:pt x="210" y="559"/>
                    </a:lnTo>
                    <a:lnTo>
                      <a:pt x="208" y="501"/>
                    </a:lnTo>
                    <a:lnTo>
                      <a:pt x="206" y="445"/>
                    </a:lnTo>
                    <a:lnTo>
                      <a:pt x="202" y="390"/>
                    </a:lnTo>
                    <a:lnTo>
                      <a:pt x="198" y="338"/>
                    </a:lnTo>
                    <a:lnTo>
                      <a:pt x="193" y="288"/>
                    </a:lnTo>
                    <a:lnTo>
                      <a:pt x="187" y="241"/>
                    </a:lnTo>
                    <a:lnTo>
                      <a:pt x="181" y="198"/>
                    </a:lnTo>
                    <a:lnTo>
                      <a:pt x="174" y="158"/>
                    </a:lnTo>
                    <a:lnTo>
                      <a:pt x="167" y="122"/>
                    </a:lnTo>
                    <a:lnTo>
                      <a:pt x="159" y="90"/>
                    </a:lnTo>
                    <a:lnTo>
                      <a:pt x="151" y="63"/>
                    </a:lnTo>
                    <a:lnTo>
                      <a:pt x="142" y="40"/>
                    </a:lnTo>
                    <a:lnTo>
                      <a:pt x="133" y="22"/>
                    </a:lnTo>
                    <a:lnTo>
                      <a:pt x="124" y="10"/>
                    </a:lnTo>
                    <a:lnTo>
                      <a:pt x="115" y="2"/>
                    </a:lnTo>
                    <a:lnTo>
                      <a:pt x="106" y="0"/>
                    </a:lnTo>
                    <a:lnTo>
                      <a:pt x="97" y="2"/>
                    </a:lnTo>
                    <a:lnTo>
                      <a:pt x="87" y="10"/>
                    </a:lnTo>
                    <a:lnTo>
                      <a:pt x="79" y="22"/>
                    </a:lnTo>
                    <a:lnTo>
                      <a:pt x="70" y="40"/>
                    </a:lnTo>
                    <a:lnTo>
                      <a:pt x="61" y="63"/>
                    </a:lnTo>
                    <a:lnTo>
                      <a:pt x="53" y="90"/>
                    </a:lnTo>
                    <a:lnTo>
                      <a:pt x="45" y="122"/>
                    </a:lnTo>
                    <a:lnTo>
                      <a:pt x="38" y="158"/>
                    </a:lnTo>
                    <a:lnTo>
                      <a:pt x="31" y="198"/>
                    </a:lnTo>
                    <a:lnTo>
                      <a:pt x="25" y="241"/>
                    </a:lnTo>
                    <a:lnTo>
                      <a:pt x="19" y="288"/>
                    </a:lnTo>
                    <a:lnTo>
                      <a:pt x="14" y="338"/>
                    </a:lnTo>
                    <a:lnTo>
                      <a:pt x="10" y="390"/>
                    </a:lnTo>
                    <a:lnTo>
                      <a:pt x="6" y="445"/>
                    </a:lnTo>
                    <a:lnTo>
                      <a:pt x="4" y="501"/>
                    </a:lnTo>
                    <a:lnTo>
                      <a:pt x="2" y="559"/>
                    </a:lnTo>
                    <a:lnTo>
                      <a:pt x="1" y="617"/>
                    </a:lnTo>
                    <a:lnTo>
                      <a:pt x="0" y="677"/>
                    </a:lnTo>
                    <a:lnTo>
                      <a:pt x="1" y="735"/>
                    </a:lnTo>
                    <a:lnTo>
                      <a:pt x="2" y="794"/>
                    </a:lnTo>
                    <a:lnTo>
                      <a:pt x="4" y="851"/>
                    </a:lnTo>
                    <a:lnTo>
                      <a:pt x="6" y="908"/>
                    </a:lnTo>
                    <a:lnTo>
                      <a:pt x="10" y="962"/>
                    </a:lnTo>
                    <a:lnTo>
                      <a:pt x="14" y="1015"/>
                    </a:lnTo>
                    <a:lnTo>
                      <a:pt x="19" y="1064"/>
                    </a:lnTo>
                    <a:lnTo>
                      <a:pt x="25" y="1112"/>
                    </a:lnTo>
                    <a:lnTo>
                      <a:pt x="31" y="1155"/>
                    </a:lnTo>
                    <a:lnTo>
                      <a:pt x="38" y="1195"/>
                    </a:lnTo>
                    <a:lnTo>
                      <a:pt x="45" y="1231"/>
                    </a:lnTo>
                    <a:lnTo>
                      <a:pt x="53" y="1262"/>
                    </a:lnTo>
                    <a:lnTo>
                      <a:pt x="61" y="1289"/>
                    </a:lnTo>
                    <a:lnTo>
                      <a:pt x="70" y="1312"/>
                    </a:lnTo>
                    <a:lnTo>
                      <a:pt x="79" y="1330"/>
                    </a:lnTo>
                    <a:lnTo>
                      <a:pt x="87" y="1343"/>
                    </a:lnTo>
                    <a:lnTo>
                      <a:pt x="97" y="1351"/>
                    </a:lnTo>
                    <a:lnTo>
                      <a:pt x="106" y="1353"/>
                    </a:lnTo>
                    <a:lnTo>
                      <a:pt x="115" y="1351"/>
                    </a:lnTo>
                    <a:lnTo>
                      <a:pt x="124" y="1343"/>
                    </a:lnTo>
                    <a:lnTo>
                      <a:pt x="133" y="1330"/>
                    </a:lnTo>
                    <a:lnTo>
                      <a:pt x="142" y="1312"/>
                    </a:lnTo>
                    <a:lnTo>
                      <a:pt x="151" y="1289"/>
                    </a:lnTo>
                    <a:lnTo>
                      <a:pt x="159" y="1262"/>
                    </a:lnTo>
                    <a:lnTo>
                      <a:pt x="167" y="1231"/>
                    </a:lnTo>
                    <a:lnTo>
                      <a:pt x="174" y="1195"/>
                    </a:lnTo>
                    <a:lnTo>
                      <a:pt x="181" y="1155"/>
                    </a:lnTo>
                    <a:lnTo>
                      <a:pt x="187" y="1112"/>
                    </a:lnTo>
                    <a:lnTo>
                      <a:pt x="193" y="1064"/>
                    </a:lnTo>
                    <a:lnTo>
                      <a:pt x="198" y="1015"/>
                    </a:lnTo>
                    <a:lnTo>
                      <a:pt x="202" y="962"/>
                    </a:lnTo>
                    <a:lnTo>
                      <a:pt x="206" y="908"/>
                    </a:lnTo>
                    <a:lnTo>
                      <a:pt x="208" y="851"/>
                    </a:lnTo>
                    <a:lnTo>
                      <a:pt x="210" y="794"/>
                    </a:lnTo>
                    <a:lnTo>
                      <a:pt x="211" y="735"/>
                    </a:lnTo>
                    <a:lnTo>
                      <a:pt x="212" y="677"/>
                    </a:lnTo>
                  </a:path>
                </a:pathLst>
              </a:custGeom>
              <a:noFill/>
              <a:ln w="12700" cap="rnd" cmpd="sng">
                <a:solidFill>
                  <a:srgbClr val="44546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3" name="Freeform 119"/>
              <p:cNvSpPr>
                <a:spLocks/>
              </p:cNvSpPr>
              <p:nvPr/>
            </p:nvSpPr>
            <p:spPr bwMode="auto">
              <a:xfrm>
                <a:off x="1899051" y="2927038"/>
                <a:ext cx="338137" cy="2149475"/>
              </a:xfrm>
              <a:custGeom>
                <a:avLst/>
                <a:gdLst/>
                <a:ahLst/>
                <a:cxnLst>
                  <a:cxn ang="0">
                    <a:pos x="211" y="617"/>
                  </a:cxn>
                  <a:cxn ang="0">
                    <a:pos x="209" y="501"/>
                  </a:cxn>
                  <a:cxn ang="0">
                    <a:pos x="202" y="390"/>
                  </a:cxn>
                  <a:cxn ang="0">
                    <a:pos x="193" y="288"/>
                  </a:cxn>
                  <a:cxn ang="0">
                    <a:pos x="181" y="198"/>
                  </a:cxn>
                  <a:cxn ang="0">
                    <a:pos x="167" y="122"/>
                  </a:cxn>
                  <a:cxn ang="0">
                    <a:pos x="151" y="63"/>
                  </a:cxn>
                  <a:cxn ang="0">
                    <a:pos x="134" y="22"/>
                  </a:cxn>
                  <a:cxn ang="0">
                    <a:pos x="115" y="2"/>
                  </a:cxn>
                  <a:cxn ang="0">
                    <a:pos x="97" y="2"/>
                  </a:cxn>
                  <a:cxn ang="0">
                    <a:pos x="79" y="22"/>
                  </a:cxn>
                  <a:cxn ang="0">
                    <a:pos x="61" y="63"/>
                  </a:cxn>
                  <a:cxn ang="0">
                    <a:pos x="46" y="122"/>
                  </a:cxn>
                  <a:cxn ang="0">
                    <a:pos x="32" y="198"/>
                  </a:cxn>
                  <a:cxn ang="0">
                    <a:pos x="20" y="288"/>
                  </a:cxn>
                  <a:cxn ang="0">
                    <a:pos x="10" y="390"/>
                  </a:cxn>
                  <a:cxn ang="0">
                    <a:pos x="4" y="501"/>
                  </a:cxn>
                  <a:cxn ang="0">
                    <a:pos x="1" y="617"/>
                  </a:cxn>
                  <a:cxn ang="0">
                    <a:pos x="1" y="735"/>
                  </a:cxn>
                  <a:cxn ang="0">
                    <a:pos x="4" y="851"/>
                  </a:cxn>
                  <a:cxn ang="0">
                    <a:pos x="10" y="962"/>
                  </a:cxn>
                  <a:cxn ang="0">
                    <a:pos x="20" y="1064"/>
                  </a:cxn>
                  <a:cxn ang="0">
                    <a:pos x="32" y="1155"/>
                  </a:cxn>
                  <a:cxn ang="0">
                    <a:pos x="46" y="1231"/>
                  </a:cxn>
                  <a:cxn ang="0">
                    <a:pos x="61" y="1289"/>
                  </a:cxn>
                  <a:cxn ang="0">
                    <a:pos x="79" y="1330"/>
                  </a:cxn>
                  <a:cxn ang="0">
                    <a:pos x="97" y="1351"/>
                  </a:cxn>
                  <a:cxn ang="0">
                    <a:pos x="115" y="1351"/>
                  </a:cxn>
                  <a:cxn ang="0">
                    <a:pos x="134" y="1330"/>
                  </a:cxn>
                  <a:cxn ang="0">
                    <a:pos x="151" y="1289"/>
                  </a:cxn>
                  <a:cxn ang="0">
                    <a:pos x="167" y="1231"/>
                  </a:cxn>
                  <a:cxn ang="0">
                    <a:pos x="181" y="1155"/>
                  </a:cxn>
                  <a:cxn ang="0">
                    <a:pos x="193" y="1064"/>
                  </a:cxn>
                  <a:cxn ang="0">
                    <a:pos x="202" y="962"/>
                  </a:cxn>
                  <a:cxn ang="0">
                    <a:pos x="209" y="851"/>
                  </a:cxn>
                  <a:cxn ang="0">
                    <a:pos x="211" y="735"/>
                  </a:cxn>
                </a:cxnLst>
                <a:rect l="0" t="0" r="r" b="b"/>
                <a:pathLst>
                  <a:path w="213" h="1354">
                    <a:moveTo>
                      <a:pt x="212" y="677"/>
                    </a:moveTo>
                    <a:lnTo>
                      <a:pt x="211" y="617"/>
                    </a:lnTo>
                    <a:lnTo>
                      <a:pt x="210" y="559"/>
                    </a:lnTo>
                    <a:lnTo>
                      <a:pt x="209" y="501"/>
                    </a:lnTo>
                    <a:lnTo>
                      <a:pt x="206" y="445"/>
                    </a:lnTo>
                    <a:lnTo>
                      <a:pt x="202" y="390"/>
                    </a:lnTo>
                    <a:lnTo>
                      <a:pt x="198" y="338"/>
                    </a:lnTo>
                    <a:lnTo>
                      <a:pt x="193" y="288"/>
                    </a:lnTo>
                    <a:lnTo>
                      <a:pt x="187" y="241"/>
                    </a:lnTo>
                    <a:lnTo>
                      <a:pt x="181" y="198"/>
                    </a:lnTo>
                    <a:lnTo>
                      <a:pt x="174" y="158"/>
                    </a:lnTo>
                    <a:lnTo>
                      <a:pt x="167" y="122"/>
                    </a:lnTo>
                    <a:lnTo>
                      <a:pt x="159" y="90"/>
                    </a:lnTo>
                    <a:lnTo>
                      <a:pt x="151" y="63"/>
                    </a:lnTo>
                    <a:lnTo>
                      <a:pt x="142" y="40"/>
                    </a:lnTo>
                    <a:lnTo>
                      <a:pt x="134" y="22"/>
                    </a:lnTo>
                    <a:lnTo>
                      <a:pt x="125" y="10"/>
                    </a:lnTo>
                    <a:lnTo>
                      <a:pt x="115" y="2"/>
                    </a:lnTo>
                    <a:lnTo>
                      <a:pt x="106" y="0"/>
                    </a:lnTo>
                    <a:lnTo>
                      <a:pt x="97" y="2"/>
                    </a:lnTo>
                    <a:lnTo>
                      <a:pt x="88" y="10"/>
                    </a:lnTo>
                    <a:lnTo>
                      <a:pt x="79" y="22"/>
                    </a:lnTo>
                    <a:lnTo>
                      <a:pt x="70" y="40"/>
                    </a:lnTo>
                    <a:lnTo>
                      <a:pt x="61" y="63"/>
                    </a:lnTo>
                    <a:lnTo>
                      <a:pt x="53" y="90"/>
                    </a:lnTo>
                    <a:lnTo>
                      <a:pt x="46" y="122"/>
                    </a:lnTo>
                    <a:lnTo>
                      <a:pt x="38" y="158"/>
                    </a:lnTo>
                    <a:lnTo>
                      <a:pt x="32" y="198"/>
                    </a:lnTo>
                    <a:lnTo>
                      <a:pt x="25" y="241"/>
                    </a:lnTo>
                    <a:lnTo>
                      <a:pt x="20" y="288"/>
                    </a:lnTo>
                    <a:lnTo>
                      <a:pt x="14" y="338"/>
                    </a:lnTo>
                    <a:lnTo>
                      <a:pt x="10" y="390"/>
                    </a:lnTo>
                    <a:lnTo>
                      <a:pt x="7" y="445"/>
                    </a:lnTo>
                    <a:lnTo>
                      <a:pt x="4" y="501"/>
                    </a:lnTo>
                    <a:lnTo>
                      <a:pt x="2" y="559"/>
                    </a:lnTo>
                    <a:lnTo>
                      <a:pt x="1" y="617"/>
                    </a:lnTo>
                    <a:lnTo>
                      <a:pt x="0" y="677"/>
                    </a:lnTo>
                    <a:lnTo>
                      <a:pt x="1" y="735"/>
                    </a:lnTo>
                    <a:lnTo>
                      <a:pt x="2" y="794"/>
                    </a:lnTo>
                    <a:lnTo>
                      <a:pt x="4" y="851"/>
                    </a:lnTo>
                    <a:lnTo>
                      <a:pt x="7" y="908"/>
                    </a:lnTo>
                    <a:lnTo>
                      <a:pt x="10" y="962"/>
                    </a:lnTo>
                    <a:lnTo>
                      <a:pt x="14" y="1015"/>
                    </a:lnTo>
                    <a:lnTo>
                      <a:pt x="20" y="1064"/>
                    </a:lnTo>
                    <a:lnTo>
                      <a:pt x="25" y="1112"/>
                    </a:lnTo>
                    <a:lnTo>
                      <a:pt x="32" y="1155"/>
                    </a:lnTo>
                    <a:lnTo>
                      <a:pt x="38" y="1195"/>
                    </a:lnTo>
                    <a:lnTo>
                      <a:pt x="46" y="1231"/>
                    </a:lnTo>
                    <a:lnTo>
                      <a:pt x="53" y="1262"/>
                    </a:lnTo>
                    <a:lnTo>
                      <a:pt x="61" y="1289"/>
                    </a:lnTo>
                    <a:lnTo>
                      <a:pt x="70" y="1312"/>
                    </a:lnTo>
                    <a:lnTo>
                      <a:pt x="79" y="1330"/>
                    </a:lnTo>
                    <a:lnTo>
                      <a:pt x="88" y="1343"/>
                    </a:lnTo>
                    <a:lnTo>
                      <a:pt x="97" y="1351"/>
                    </a:lnTo>
                    <a:lnTo>
                      <a:pt x="106" y="1353"/>
                    </a:lnTo>
                    <a:lnTo>
                      <a:pt x="115" y="1351"/>
                    </a:lnTo>
                    <a:lnTo>
                      <a:pt x="125" y="1343"/>
                    </a:lnTo>
                    <a:lnTo>
                      <a:pt x="134" y="1330"/>
                    </a:lnTo>
                    <a:lnTo>
                      <a:pt x="142" y="1312"/>
                    </a:lnTo>
                    <a:lnTo>
                      <a:pt x="151" y="1289"/>
                    </a:lnTo>
                    <a:lnTo>
                      <a:pt x="159" y="1262"/>
                    </a:lnTo>
                    <a:lnTo>
                      <a:pt x="167" y="1231"/>
                    </a:lnTo>
                    <a:lnTo>
                      <a:pt x="174" y="1195"/>
                    </a:lnTo>
                    <a:lnTo>
                      <a:pt x="181" y="1155"/>
                    </a:lnTo>
                    <a:lnTo>
                      <a:pt x="187" y="1112"/>
                    </a:lnTo>
                    <a:lnTo>
                      <a:pt x="193" y="1064"/>
                    </a:lnTo>
                    <a:lnTo>
                      <a:pt x="198" y="1015"/>
                    </a:lnTo>
                    <a:lnTo>
                      <a:pt x="202" y="962"/>
                    </a:lnTo>
                    <a:lnTo>
                      <a:pt x="206" y="908"/>
                    </a:lnTo>
                    <a:lnTo>
                      <a:pt x="209" y="851"/>
                    </a:lnTo>
                    <a:lnTo>
                      <a:pt x="210" y="794"/>
                    </a:lnTo>
                    <a:lnTo>
                      <a:pt x="211" y="735"/>
                    </a:lnTo>
                    <a:lnTo>
                      <a:pt x="212" y="677"/>
                    </a:lnTo>
                  </a:path>
                </a:pathLst>
              </a:custGeom>
              <a:noFill/>
              <a:ln w="12700" cap="rnd" cmpd="sng">
                <a:solidFill>
                  <a:srgbClr val="44546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4" name="Rectangle 120"/>
              <p:cNvSpPr>
                <a:spLocks noChangeArrowheads="1"/>
              </p:cNvSpPr>
              <p:nvPr/>
            </p:nvSpPr>
            <p:spPr bwMode="auto">
              <a:xfrm>
                <a:off x="1360725" y="5119785"/>
                <a:ext cx="1414787" cy="55074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Student</a:t>
                </a:r>
                <a:endParaRPr lang="en-US" sz="24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5" name="Oval 124"/>
              <p:cNvSpPr>
                <a:spLocks noChangeArrowheads="1"/>
              </p:cNvSpPr>
              <p:nvPr/>
            </p:nvSpPr>
            <p:spPr bwMode="auto">
              <a:xfrm>
                <a:off x="1997476" y="3230250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6" name="Oval 125"/>
              <p:cNvSpPr>
                <a:spLocks noChangeArrowheads="1"/>
              </p:cNvSpPr>
              <p:nvPr/>
            </p:nvSpPr>
            <p:spPr bwMode="auto">
              <a:xfrm>
                <a:off x="1997476" y="3606488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7" name="Oval 126"/>
              <p:cNvSpPr>
                <a:spLocks noChangeArrowheads="1"/>
              </p:cNvSpPr>
              <p:nvPr/>
            </p:nvSpPr>
            <p:spPr bwMode="auto">
              <a:xfrm>
                <a:off x="1997476" y="3973200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8" name="Oval 127"/>
              <p:cNvSpPr>
                <a:spLocks noChangeArrowheads="1"/>
              </p:cNvSpPr>
              <p:nvPr/>
            </p:nvSpPr>
            <p:spPr bwMode="auto">
              <a:xfrm>
                <a:off x="1997476" y="4343088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9" name="Oval 128"/>
              <p:cNvSpPr>
                <a:spLocks noChangeArrowheads="1"/>
              </p:cNvSpPr>
              <p:nvPr/>
            </p:nvSpPr>
            <p:spPr bwMode="auto">
              <a:xfrm>
                <a:off x="1997476" y="4711388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grpSp>
            <p:nvGrpSpPr>
              <p:cNvPr id="70" name="Group 129"/>
              <p:cNvGrpSpPr>
                <a:grpSpLocks/>
              </p:cNvGrpSpPr>
              <p:nvPr/>
            </p:nvGrpSpPr>
            <p:grpSpPr bwMode="auto">
              <a:xfrm>
                <a:off x="4043663" y="3309625"/>
                <a:ext cx="87312" cy="1295400"/>
                <a:chOff x="2433" y="2302"/>
                <a:chExt cx="55" cy="816"/>
              </a:xfrm>
            </p:grpSpPr>
            <p:sp>
              <p:nvSpPr>
                <p:cNvPr id="80" name="Oval 130"/>
                <p:cNvSpPr>
                  <a:spLocks noChangeArrowheads="1"/>
                </p:cNvSpPr>
                <p:nvPr/>
              </p:nvSpPr>
              <p:spPr bwMode="auto">
                <a:xfrm>
                  <a:off x="2433" y="2302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81" name="Oval 131"/>
                <p:cNvSpPr>
                  <a:spLocks noChangeArrowheads="1"/>
                </p:cNvSpPr>
                <p:nvPr/>
              </p:nvSpPr>
              <p:spPr bwMode="auto">
                <a:xfrm>
                  <a:off x="2433" y="2549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82" name="Oval 132"/>
                <p:cNvSpPr>
                  <a:spLocks noChangeArrowheads="1"/>
                </p:cNvSpPr>
                <p:nvPr/>
              </p:nvSpPr>
              <p:spPr bwMode="auto">
                <a:xfrm>
                  <a:off x="2433" y="2802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83" name="Oval 133"/>
                <p:cNvSpPr>
                  <a:spLocks noChangeArrowheads="1"/>
                </p:cNvSpPr>
                <p:nvPr/>
              </p:nvSpPr>
              <p:spPr bwMode="auto">
                <a:xfrm>
                  <a:off x="2433" y="3052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</p:grpSp>
          <p:sp>
            <p:nvSpPr>
              <p:cNvPr id="71" name="Text Box 146"/>
              <p:cNvSpPr txBox="1">
                <a:spLocks noChangeArrowheads="1"/>
              </p:cNvSpPr>
              <p:nvPr/>
            </p:nvSpPr>
            <p:spPr bwMode="auto">
              <a:xfrm>
                <a:off x="1389463" y="3418886"/>
                <a:ext cx="49497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s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2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2" name="Text Box 147"/>
              <p:cNvSpPr txBox="1">
                <a:spLocks noChangeArrowheads="1"/>
              </p:cNvSpPr>
              <p:nvPr/>
            </p:nvSpPr>
            <p:spPr bwMode="auto">
              <a:xfrm>
                <a:off x="1389463" y="3793955"/>
                <a:ext cx="49497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s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3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3" name="Text Box 148"/>
              <p:cNvSpPr txBox="1">
                <a:spLocks noChangeArrowheads="1"/>
              </p:cNvSpPr>
              <p:nvPr/>
            </p:nvSpPr>
            <p:spPr bwMode="auto">
              <a:xfrm>
                <a:off x="4272263" y="3520775"/>
                <a:ext cx="53241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2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4" name="Text Box 151"/>
              <p:cNvSpPr txBox="1">
                <a:spLocks noChangeArrowheads="1"/>
              </p:cNvSpPr>
              <p:nvPr/>
            </p:nvSpPr>
            <p:spPr bwMode="auto">
              <a:xfrm>
                <a:off x="4272263" y="3915496"/>
                <a:ext cx="53241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3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5" name="Rectangle 120"/>
              <p:cNvSpPr>
                <a:spLocks noChangeArrowheads="1"/>
              </p:cNvSpPr>
              <p:nvPr/>
            </p:nvSpPr>
            <p:spPr bwMode="auto">
              <a:xfrm>
                <a:off x="3062593" y="5114694"/>
                <a:ext cx="2084741" cy="55074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Department</a:t>
                </a:r>
                <a:endParaRPr lang="en-US" sz="24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6" name="Text Box 148"/>
              <p:cNvSpPr txBox="1">
                <a:spLocks noChangeArrowheads="1"/>
              </p:cNvSpPr>
              <p:nvPr/>
            </p:nvSpPr>
            <p:spPr bwMode="auto">
              <a:xfrm>
                <a:off x="4272263" y="3114026"/>
                <a:ext cx="53241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1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7" name="Text Box 146"/>
              <p:cNvSpPr txBox="1">
                <a:spLocks noChangeArrowheads="1"/>
              </p:cNvSpPr>
              <p:nvPr/>
            </p:nvSpPr>
            <p:spPr bwMode="auto">
              <a:xfrm>
                <a:off x="1385930" y="3043817"/>
                <a:ext cx="49497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s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1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8" name="Line 150"/>
              <p:cNvSpPr>
                <a:spLocks noChangeShapeType="1"/>
              </p:cNvSpPr>
              <p:nvPr/>
            </p:nvSpPr>
            <p:spPr bwMode="auto">
              <a:xfrm flipH="1">
                <a:off x="2029621" y="4155762"/>
                <a:ext cx="2035868" cy="25403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9" name="Text Box 147"/>
              <p:cNvSpPr txBox="1">
                <a:spLocks noChangeArrowheads="1"/>
              </p:cNvSpPr>
              <p:nvPr/>
            </p:nvSpPr>
            <p:spPr bwMode="auto">
              <a:xfrm>
                <a:off x="1392083" y="4169024"/>
                <a:ext cx="49497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s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4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p:grpSp>
      </p:grpSp>
      <p:sp>
        <p:nvSpPr>
          <p:cNvPr id="84" name="Rectangle 120"/>
          <p:cNvSpPr>
            <a:spLocks noChangeArrowheads="1"/>
          </p:cNvSpPr>
          <p:nvPr/>
        </p:nvSpPr>
        <p:spPr bwMode="auto">
          <a:xfrm>
            <a:off x="628650" y="1542715"/>
            <a:ext cx="283444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 smtClean="0">
                <a:latin typeface="Linux Libertine" charset="0"/>
                <a:ea typeface="Linux Libertine" charset="0"/>
                <a:cs typeface="Linux Libertine" charset="0"/>
              </a:rPr>
              <a:t>Many-to-one</a:t>
            </a:r>
            <a:endParaRPr lang="en-US" sz="2400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1874" y="4435127"/>
            <a:ext cx="7726330" cy="1866899"/>
            <a:chOff x="681874" y="4435127"/>
            <a:chExt cx="7726330" cy="1866899"/>
          </a:xfrm>
        </p:grpSpPr>
        <p:sp>
          <p:nvSpPr>
            <p:cNvPr id="85" name="Rectangle 4"/>
            <p:cNvSpPr>
              <a:spLocks noChangeArrowheads="1"/>
            </p:cNvSpPr>
            <p:nvPr/>
          </p:nvSpPr>
          <p:spPr bwMode="auto">
            <a:xfrm>
              <a:off x="921554" y="546382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6" name="Oval 5"/>
            <p:cNvSpPr>
              <a:spLocks noChangeArrowheads="1"/>
            </p:cNvSpPr>
            <p:nvPr/>
          </p:nvSpPr>
          <p:spPr bwMode="auto">
            <a:xfrm>
              <a:off x="1702604" y="443830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7" name="Oval 6"/>
            <p:cNvSpPr>
              <a:spLocks noChangeArrowheads="1"/>
            </p:cNvSpPr>
            <p:nvPr/>
          </p:nvSpPr>
          <p:spPr bwMode="auto">
            <a:xfrm>
              <a:off x="2713582" y="443512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8" name="Oval 7"/>
            <p:cNvSpPr>
              <a:spLocks noChangeArrowheads="1"/>
            </p:cNvSpPr>
            <p:nvPr/>
          </p:nvSpPr>
          <p:spPr bwMode="auto">
            <a:xfrm>
              <a:off x="681874" y="444310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SID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9" name="Line 8"/>
            <p:cNvSpPr>
              <a:spLocks noChangeShapeType="1"/>
            </p:cNvSpPr>
            <p:nvPr/>
          </p:nvSpPr>
          <p:spPr bwMode="auto">
            <a:xfrm flipH="1" flipV="1">
              <a:off x="1328248" y="505004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0" name="Line 9"/>
            <p:cNvSpPr>
              <a:spLocks noChangeShapeType="1"/>
            </p:cNvSpPr>
            <p:nvPr/>
          </p:nvSpPr>
          <p:spPr bwMode="auto">
            <a:xfrm flipV="1">
              <a:off x="1980822" y="513510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1" name="Line 10"/>
            <p:cNvSpPr>
              <a:spLocks noChangeShapeType="1"/>
            </p:cNvSpPr>
            <p:nvPr/>
          </p:nvSpPr>
          <p:spPr bwMode="auto">
            <a:xfrm flipV="1">
              <a:off x="2396374" y="504472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2" name="Rectangle 4"/>
            <p:cNvSpPr>
              <a:spLocks noChangeArrowheads="1"/>
            </p:cNvSpPr>
            <p:nvPr/>
          </p:nvSpPr>
          <p:spPr bwMode="auto">
            <a:xfrm>
              <a:off x="5956070" y="5463826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3" name="Oval 5"/>
            <p:cNvSpPr>
              <a:spLocks noChangeArrowheads="1"/>
            </p:cNvSpPr>
            <p:nvPr/>
          </p:nvSpPr>
          <p:spPr bwMode="auto">
            <a:xfrm>
              <a:off x="6198403" y="4440885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4" name="Oval 6"/>
            <p:cNvSpPr>
              <a:spLocks noChangeArrowheads="1"/>
            </p:cNvSpPr>
            <p:nvPr/>
          </p:nvSpPr>
          <p:spPr bwMode="auto">
            <a:xfrm>
              <a:off x="7246154" y="4443100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Address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5" name="Oval 7"/>
            <p:cNvSpPr>
              <a:spLocks noChangeArrowheads="1"/>
            </p:cNvSpPr>
            <p:nvPr/>
          </p:nvSpPr>
          <p:spPr bwMode="auto">
            <a:xfrm>
              <a:off x="5303053" y="4443100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DID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6" name="Line 8"/>
            <p:cNvSpPr>
              <a:spLocks noChangeShapeType="1"/>
            </p:cNvSpPr>
            <p:nvPr/>
          </p:nvSpPr>
          <p:spPr bwMode="auto">
            <a:xfrm flipH="1" flipV="1">
              <a:off x="5956069" y="5044725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7" name="Line 9"/>
            <p:cNvSpPr>
              <a:spLocks noChangeShapeType="1"/>
            </p:cNvSpPr>
            <p:nvPr/>
          </p:nvSpPr>
          <p:spPr bwMode="auto">
            <a:xfrm flipH="1" flipV="1">
              <a:off x="6882876" y="5044726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V="1">
              <a:off x="7463235" y="5120926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9" name="AutoShape 8"/>
            <p:cNvSpPr>
              <a:spLocks noChangeArrowheads="1"/>
            </p:cNvSpPr>
            <p:nvPr/>
          </p:nvSpPr>
          <p:spPr bwMode="auto">
            <a:xfrm>
              <a:off x="3626654" y="5159026"/>
              <a:ext cx="1676400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Major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00" name="Straight Connector 99"/>
            <p:cNvCxnSpPr/>
            <p:nvPr/>
          </p:nvCxnSpPr>
          <p:spPr>
            <a:xfrm flipH="1">
              <a:off x="5303054" y="5730526"/>
              <a:ext cx="65301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3055154" y="5730526"/>
              <a:ext cx="5715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Oval 5"/>
          <p:cNvSpPr/>
          <p:nvPr/>
        </p:nvSpPr>
        <p:spPr>
          <a:xfrm>
            <a:off x="5122546" y="5461608"/>
            <a:ext cx="941872" cy="5346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824073" y="1766299"/>
            <a:ext cx="4691278" cy="2246769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dirty="0">
                <a:latin typeface="Linux Libertine" charset="0"/>
                <a:ea typeface="Linux Libertine" charset="0"/>
                <a:cs typeface="Linux Libertine" charset="0"/>
              </a:rPr>
              <a:t>Each Student participates in </a:t>
            </a:r>
            <a:r>
              <a:rPr lang="en-US" sz="2800" b="1" dirty="0">
                <a:latin typeface="Linux Libertine" charset="0"/>
                <a:ea typeface="Linux Libertine" charset="0"/>
                <a:cs typeface="Linux Libertine" charset="0"/>
              </a:rPr>
              <a:t>at most one </a:t>
            </a:r>
            <a:r>
              <a:rPr lang="en-US" sz="2800" dirty="0">
                <a:latin typeface="Linux Libertine" charset="0"/>
                <a:ea typeface="Linux Libertine" charset="0"/>
                <a:cs typeface="Linux Libertine" charset="0"/>
              </a:rPr>
              <a:t>Major relationship, </a:t>
            </a:r>
          </a:p>
          <a:p>
            <a:pPr eaLnBrk="0" hangingPunct="0"/>
            <a:r>
              <a:rPr lang="en-US" sz="2800" dirty="0">
                <a:latin typeface="Linux Libertine" charset="0"/>
                <a:ea typeface="Linux Libertine" charset="0"/>
                <a:cs typeface="Linux Libertine" charset="0"/>
              </a:rPr>
              <a:t>i.e. given a Student, the Department is unique (no double majors!)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544271" y="3400345"/>
            <a:ext cx="9364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Major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07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Multiplicity of Relationships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17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525256" y="2008189"/>
            <a:ext cx="3184523" cy="2296761"/>
            <a:chOff x="3002920" y="3973346"/>
            <a:chExt cx="3184523" cy="2296761"/>
          </a:xfrm>
        </p:grpSpPr>
        <p:sp>
          <p:nvSpPr>
            <p:cNvPr id="39" name="Text Box 151"/>
            <p:cNvSpPr txBox="1">
              <a:spLocks noChangeArrowheads="1"/>
            </p:cNvSpPr>
            <p:nvPr/>
          </p:nvSpPr>
          <p:spPr bwMode="auto">
            <a:xfrm>
              <a:off x="5474908" y="5147914"/>
              <a:ext cx="433132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</a:t>
              </a:r>
              <a:r>
                <a:rPr lang="en-US" sz="2000" dirty="0" smtClean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4</a:t>
              </a:r>
              <a:endParaRPr lang="en-US" sz="2000" dirty="0">
                <a:solidFill>
                  <a:srgbClr val="44546A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7" name="Text Box 147"/>
            <p:cNvSpPr txBox="1">
              <a:spLocks noChangeArrowheads="1"/>
            </p:cNvSpPr>
            <p:nvPr/>
          </p:nvSpPr>
          <p:spPr bwMode="auto">
            <a:xfrm>
              <a:off x="3131824" y="5331970"/>
              <a:ext cx="436338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 smtClean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</a:t>
              </a:r>
              <a:r>
                <a:rPr lang="en-US" sz="2000" dirty="0" smtClean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5</a:t>
              </a:r>
              <a:endParaRPr lang="en-US" sz="2000" dirty="0">
                <a:solidFill>
                  <a:srgbClr val="44546A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3002920" y="3973346"/>
              <a:ext cx="3184523" cy="2296761"/>
              <a:chOff x="1233630" y="2919100"/>
              <a:chExt cx="3914500" cy="2755235"/>
            </a:xfrm>
          </p:grpSpPr>
          <p:sp>
            <p:nvSpPr>
              <p:cNvPr id="60" name="Line 150"/>
              <p:cNvSpPr>
                <a:spLocks noChangeShapeType="1"/>
              </p:cNvSpPr>
              <p:nvPr/>
            </p:nvSpPr>
            <p:spPr bwMode="auto">
              <a:xfrm flipH="1" flipV="1">
                <a:off x="2029621" y="3667630"/>
                <a:ext cx="2057698" cy="88759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1" name="Line 122"/>
              <p:cNvSpPr>
                <a:spLocks noChangeShapeType="1"/>
              </p:cNvSpPr>
              <p:nvPr/>
            </p:nvSpPr>
            <p:spPr bwMode="auto">
              <a:xfrm>
                <a:off x="2051449" y="3282637"/>
                <a:ext cx="2035869" cy="7937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2" name="Freeform 118"/>
              <p:cNvSpPr>
                <a:spLocks/>
              </p:cNvSpPr>
              <p:nvPr/>
            </p:nvSpPr>
            <p:spPr bwMode="auto">
              <a:xfrm>
                <a:off x="3934126" y="2919100"/>
                <a:ext cx="338137" cy="2149475"/>
              </a:xfrm>
              <a:custGeom>
                <a:avLst/>
                <a:gdLst/>
                <a:ahLst/>
                <a:cxnLst>
                  <a:cxn ang="0">
                    <a:pos x="211" y="617"/>
                  </a:cxn>
                  <a:cxn ang="0">
                    <a:pos x="208" y="501"/>
                  </a:cxn>
                  <a:cxn ang="0">
                    <a:pos x="202" y="390"/>
                  </a:cxn>
                  <a:cxn ang="0">
                    <a:pos x="193" y="288"/>
                  </a:cxn>
                  <a:cxn ang="0">
                    <a:pos x="181" y="198"/>
                  </a:cxn>
                  <a:cxn ang="0">
                    <a:pos x="167" y="122"/>
                  </a:cxn>
                  <a:cxn ang="0">
                    <a:pos x="151" y="63"/>
                  </a:cxn>
                  <a:cxn ang="0">
                    <a:pos x="133" y="22"/>
                  </a:cxn>
                  <a:cxn ang="0">
                    <a:pos x="115" y="2"/>
                  </a:cxn>
                  <a:cxn ang="0">
                    <a:pos x="97" y="2"/>
                  </a:cxn>
                  <a:cxn ang="0">
                    <a:pos x="79" y="22"/>
                  </a:cxn>
                  <a:cxn ang="0">
                    <a:pos x="61" y="63"/>
                  </a:cxn>
                  <a:cxn ang="0">
                    <a:pos x="45" y="122"/>
                  </a:cxn>
                  <a:cxn ang="0">
                    <a:pos x="31" y="198"/>
                  </a:cxn>
                  <a:cxn ang="0">
                    <a:pos x="19" y="288"/>
                  </a:cxn>
                  <a:cxn ang="0">
                    <a:pos x="10" y="390"/>
                  </a:cxn>
                  <a:cxn ang="0">
                    <a:pos x="4" y="501"/>
                  </a:cxn>
                  <a:cxn ang="0">
                    <a:pos x="1" y="617"/>
                  </a:cxn>
                  <a:cxn ang="0">
                    <a:pos x="1" y="735"/>
                  </a:cxn>
                  <a:cxn ang="0">
                    <a:pos x="4" y="851"/>
                  </a:cxn>
                  <a:cxn ang="0">
                    <a:pos x="10" y="962"/>
                  </a:cxn>
                  <a:cxn ang="0">
                    <a:pos x="19" y="1064"/>
                  </a:cxn>
                  <a:cxn ang="0">
                    <a:pos x="31" y="1155"/>
                  </a:cxn>
                  <a:cxn ang="0">
                    <a:pos x="45" y="1231"/>
                  </a:cxn>
                  <a:cxn ang="0">
                    <a:pos x="61" y="1289"/>
                  </a:cxn>
                  <a:cxn ang="0">
                    <a:pos x="79" y="1330"/>
                  </a:cxn>
                  <a:cxn ang="0">
                    <a:pos x="97" y="1351"/>
                  </a:cxn>
                  <a:cxn ang="0">
                    <a:pos x="115" y="1351"/>
                  </a:cxn>
                  <a:cxn ang="0">
                    <a:pos x="133" y="1330"/>
                  </a:cxn>
                  <a:cxn ang="0">
                    <a:pos x="151" y="1289"/>
                  </a:cxn>
                  <a:cxn ang="0">
                    <a:pos x="167" y="1231"/>
                  </a:cxn>
                  <a:cxn ang="0">
                    <a:pos x="181" y="1155"/>
                  </a:cxn>
                  <a:cxn ang="0">
                    <a:pos x="193" y="1064"/>
                  </a:cxn>
                  <a:cxn ang="0">
                    <a:pos x="202" y="962"/>
                  </a:cxn>
                  <a:cxn ang="0">
                    <a:pos x="208" y="851"/>
                  </a:cxn>
                  <a:cxn ang="0">
                    <a:pos x="211" y="735"/>
                  </a:cxn>
                </a:cxnLst>
                <a:rect l="0" t="0" r="r" b="b"/>
                <a:pathLst>
                  <a:path w="213" h="1354">
                    <a:moveTo>
                      <a:pt x="212" y="677"/>
                    </a:moveTo>
                    <a:lnTo>
                      <a:pt x="211" y="617"/>
                    </a:lnTo>
                    <a:lnTo>
                      <a:pt x="210" y="559"/>
                    </a:lnTo>
                    <a:lnTo>
                      <a:pt x="208" y="501"/>
                    </a:lnTo>
                    <a:lnTo>
                      <a:pt x="206" y="445"/>
                    </a:lnTo>
                    <a:lnTo>
                      <a:pt x="202" y="390"/>
                    </a:lnTo>
                    <a:lnTo>
                      <a:pt x="198" y="338"/>
                    </a:lnTo>
                    <a:lnTo>
                      <a:pt x="193" y="288"/>
                    </a:lnTo>
                    <a:lnTo>
                      <a:pt x="187" y="241"/>
                    </a:lnTo>
                    <a:lnTo>
                      <a:pt x="181" y="198"/>
                    </a:lnTo>
                    <a:lnTo>
                      <a:pt x="174" y="158"/>
                    </a:lnTo>
                    <a:lnTo>
                      <a:pt x="167" y="122"/>
                    </a:lnTo>
                    <a:lnTo>
                      <a:pt x="159" y="90"/>
                    </a:lnTo>
                    <a:lnTo>
                      <a:pt x="151" y="63"/>
                    </a:lnTo>
                    <a:lnTo>
                      <a:pt x="142" y="40"/>
                    </a:lnTo>
                    <a:lnTo>
                      <a:pt x="133" y="22"/>
                    </a:lnTo>
                    <a:lnTo>
                      <a:pt x="124" y="10"/>
                    </a:lnTo>
                    <a:lnTo>
                      <a:pt x="115" y="2"/>
                    </a:lnTo>
                    <a:lnTo>
                      <a:pt x="106" y="0"/>
                    </a:lnTo>
                    <a:lnTo>
                      <a:pt x="97" y="2"/>
                    </a:lnTo>
                    <a:lnTo>
                      <a:pt x="87" y="10"/>
                    </a:lnTo>
                    <a:lnTo>
                      <a:pt x="79" y="22"/>
                    </a:lnTo>
                    <a:lnTo>
                      <a:pt x="70" y="40"/>
                    </a:lnTo>
                    <a:lnTo>
                      <a:pt x="61" y="63"/>
                    </a:lnTo>
                    <a:lnTo>
                      <a:pt x="53" y="90"/>
                    </a:lnTo>
                    <a:lnTo>
                      <a:pt x="45" y="122"/>
                    </a:lnTo>
                    <a:lnTo>
                      <a:pt x="38" y="158"/>
                    </a:lnTo>
                    <a:lnTo>
                      <a:pt x="31" y="198"/>
                    </a:lnTo>
                    <a:lnTo>
                      <a:pt x="25" y="241"/>
                    </a:lnTo>
                    <a:lnTo>
                      <a:pt x="19" y="288"/>
                    </a:lnTo>
                    <a:lnTo>
                      <a:pt x="14" y="338"/>
                    </a:lnTo>
                    <a:lnTo>
                      <a:pt x="10" y="390"/>
                    </a:lnTo>
                    <a:lnTo>
                      <a:pt x="6" y="445"/>
                    </a:lnTo>
                    <a:lnTo>
                      <a:pt x="4" y="501"/>
                    </a:lnTo>
                    <a:lnTo>
                      <a:pt x="2" y="559"/>
                    </a:lnTo>
                    <a:lnTo>
                      <a:pt x="1" y="617"/>
                    </a:lnTo>
                    <a:lnTo>
                      <a:pt x="0" y="677"/>
                    </a:lnTo>
                    <a:lnTo>
                      <a:pt x="1" y="735"/>
                    </a:lnTo>
                    <a:lnTo>
                      <a:pt x="2" y="794"/>
                    </a:lnTo>
                    <a:lnTo>
                      <a:pt x="4" y="851"/>
                    </a:lnTo>
                    <a:lnTo>
                      <a:pt x="6" y="908"/>
                    </a:lnTo>
                    <a:lnTo>
                      <a:pt x="10" y="962"/>
                    </a:lnTo>
                    <a:lnTo>
                      <a:pt x="14" y="1015"/>
                    </a:lnTo>
                    <a:lnTo>
                      <a:pt x="19" y="1064"/>
                    </a:lnTo>
                    <a:lnTo>
                      <a:pt x="25" y="1112"/>
                    </a:lnTo>
                    <a:lnTo>
                      <a:pt x="31" y="1155"/>
                    </a:lnTo>
                    <a:lnTo>
                      <a:pt x="38" y="1195"/>
                    </a:lnTo>
                    <a:lnTo>
                      <a:pt x="45" y="1231"/>
                    </a:lnTo>
                    <a:lnTo>
                      <a:pt x="53" y="1262"/>
                    </a:lnTo>
                    <a:lnTo>
                      <a:pt x="61" y="1289"/>
                    </a:lnTo>
                    <a:lnTo>
                      <a:pt x="70" y="1312"/>
                    </a:lnTo>
                    <a:lnTo>
                      <a:pt x="79" y="1330"/>
                    </a:lnTo>
                    <a:lnTo>
                      <a:pt x="87" y="1343"/>
                    </a:lnTo>
                    <a:lnTo>
                      <a:pt x="97" y="1351"/>
                    </a:lnTo>
                    <a:lnTo>
                      <a:pt x="106" y="1353"/>
                    </a:lnTo>
                    <a:lnTo>
                      <a:pt x="115" y="1351"/>
                    </a:lnTo>
                    <a:lnTo>
                      <a:pt x="124" y="1343"/>
                    </a:lnTo>
                    <a:lnTo>
                      <a:pt x="133" y="1330"/>
                    </a:lnTo>
                    <a:lnTo>
                      <a:pt x="142" y="1312"/>
                    </a:lnTo>
                    <a:lnTo>
                      <a:pt x="151" y="1289"/>
                    </a:lnTo>
                    <a:lnTo>
                      <a:pt x="159" y="1262"/>
                    </a:lnTo>
                    <a:lnTo>
                      <a:pt x="167" y="1231"/>
                    </a:lnTo>
                    <a:lnTo>
                      <a:pt x="174" y="1195"/>
                    </a:lnTo>
                    <a:lnTo>
                      <a:pt x="181" y="1155"/>
                    </a:lnTo>
                    <a:lnTo>
                      <a:pt x="187" y="1112"/>
                    </a:lnTo>
                    <a:lnTo>
                      <a:pt x="193" y="1064"/>
                    </a:lnTo>
                    <a:lnTo>
                      <a:pt x="198" y="1015"/>
                    </a:lnTo>
                    <a:lnTo>
                      <a:pt x="202" y="962"/>
                    </a:lnTo>
                    <a:lnTo>
                      <a:pt x="206" y="908"/>
                    </a:lnTo>
                    <a:lnTo>
                      <a:pt x="208" y="851"/>
                    </a:lnTo>
                    <a:lnTo>
                      <a:pt x="210" y="794"/>
                    </a:lnTo>
                    <a:lnTo>
                      <a:pt x="211" y="735"/>
                    </a:lnTo>
                    <a:lnTo>
                      <a:pt x="212" y="677"/>
                    </a:lnTo>
                  </a:path>
                </a:pathLst>
              </a:custGeom>
              <a:noFill/>
              <a:ln w="12700" cap="rnd" cmpd="sng">
                <a:solidFill>
                  <a:srgbClr val="44546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3" name="Freeform 119"/>
              <p:cNvSpPr>
                <a:spLocks/>
              </p:cNvSpPr>
              <p:nvPr/>
            </p:nvSpPr>
            <p:spPr bwMode="auto">
              <a:xfrm>
                <a:off x="1899051" y="2927038"/>
                <a:ext cx="338137" cy="2149475"/>
              </a:xfrm>
              <a:custGeom>
                <a:avLst/>
                <a:gdLst/>
                <a:ahLst/>
                <a:cxnLst>
                  <a:cxn ang="0">
                    <a:pos x="211" y="617"/>
                  </a:cxn>
                  <a:cxn ang="0">
                    <a:pos x="209" y="501"/>
                  </a:cxn>
                  <a:cxn ang="0">
                    <a:pos x="202" y="390"/>
                  </a:cxn>
                  <a:cxn ang="0">
                    <a:pos x="193" y="288"/>
                  </a:cxn>
                  <a:cxn ang="0">
                    <a:pos x="181" y="198"/>
                  </a:cxn>
                  <a:cxn ang="0">
                    <a:pos x="167" y="122"/>
                  </a:cxn>
                  <a:cxn ang="0">
                    <a:pos x="151" y="63"/>
                  </a:cxn>
                  <a:cxn ang="0">
                    <a:pos x="134" y="22"/>
                  </a:cxn>
                  <a:cxn ang="0">
                    <a:pos x="115" y="2"/>
                  </a:cxn>
                  <a:cxn ang="0">
                    <a:pos x="97" y="2"/>
                  </a:cxn>
                  <a:cxn ang="0">
                    <a:pos x="79" y="22"/>
                  </a:cxn>
                  <a:cxn ang="0">
                    <a:pos x="61" y="63"/>
                  </a:cxn>
                  <a:cxn ang="0">
                    <a:pos x="46" y="122"/>
                  </a:cxn>
                  <a:cxn ang="0">
                    <a:pos x="32" y="198"/>
                  </a:cxn>
                  <a:cxn ang="0">
                    <a:pos x="20" y="288"/>
                  </a:cxn>
                  <a:cxn ang="0">
                    <a:pos x="10" y="390"/>
                  </a:cxn>
                  <a:cxn ang="0">
                    <a:pos x="4" y="501"/>
                  </a:cxn>
                  <a:cxn ang="0">
                    <a:pos x="1" y="617"/>
                  </a:cxn>
                  <a:cxn ang="0">
                    <a:pos x="1" y="735"/>
                  </a:cxn>
                  <a:cxn ang="0">
                    <a:pos x="4" y="851"/>
                  </a:cxn>
                  <a:cxn ang="0">
                    <a:pos x="10" y="962"/>
                  </a:cxn>
                  <a:cxn ang="0">
                    <a:pos x="20" y="1064"/>
                  </a:cxn>
                  <a:cxn ang="0">
                    <a:pos x="32" y="1155"/>
                  </a:cxn>
                  <a:cxn ang="0">
                    <a:pos x="46" y="1231"/>
                  </a:cxn>
                  <a:cxn ang="0">
                    <a:pos x="61" y="1289"/>
                  </a:cxn>
                  <a:cxn ang="0">
                    <a:pos x="79" y="1330"/>
                  </a:cxn>
                  <a:cxn ang="0">
                    <a:pos x="97" y="1351"/>
                  </a:cxn>
                  <a:cxn ang="0">
                    <a:pos x="115" y="1351"/>
                  </a:cxn>
                  <a:cxn ang="0">
                    <a:pos x="134" y="1330"/>
                  </a:cxn>
                  <a:cxn ang="0">
                    <a:pos x="151" y="1289"/>
                  </a:cxn>
                  <a:cxn ang="0">
                    <a:pos x="167" y="1231"/>
                  </a:cxn>
                  <a:cxn ang="0">
                    <a:pos x="181" y="1155"/>
                  </a:cxn>
                  <a:cxn ang="0">
                    <a:pos x="193" y="1064"/>
                  </a:cxn>
                  <a:cxn ang="0">
                    <a:pos x="202" y="962"/>
                  </a:cxn>
                  <a:cxn ang="0">
                    <a:pos x="209" y="851"/>
                  </a:cxn>
                  <a:cxn ang="0">
                    <a:pos x="211" y="735"/>
                  </a:cxn>
                </a:cxnLst>
                <a:rect l="0" t="0" r="r" b="b"/>
                <a:pathLst>
                  <a:path w="213" h="1354">
                    <a:moveTo>
                      <a:pt x="212" y="677"/>
                    </a:moveTo>
                    <a:lnTo>
                      <a:pt x="211" y="617"/>
                    </a:lnTo>
                    <a:lnTo>
                      <a:pt x="210" y="559"/>
                    </a:lnTo>
                    <a:lnTo>
                      <a:pt x="209" y="501"/>
                    </a:lnTo>
                    <a:lnTo>
                      <a:pt x="206" y="445"/>
                    </a:lnTo>
                    <a:lnTo>
                      <a:pt x="202" y="390"/>
                    </a:lnTo>
                    <a:lnTo>
                      <a:pt x="198" y="338"/>
                    </a:lnTo>
                    <a:lnTo>
                      <a:pt x="193" y="288"/>
                    </a:lnTo>
                    <a:lnTo>
                      <a:pt x="187" y="241"/>
                    </a:lnTo>
                    <a:lnTo>
                      <a:pt x="181" y="198"/>
                    </a:lnTo>
                    <a:lnTo>
                      <a:pt x="174" y="158"/>
                    </a:lnTo>
                    <a:lnTo>
                      <a:pt x="167" y="122"/>
                    </a:lnTo>
                    <a:lnTo>
                      <a:pt x="159" y="90"/>
                    </a:lnTo>
                    <a:lnTo>
                      <a:pt x="151" y="63"/>
                    </a:lnTo>
                    <a:lnTo>
                      <a:pt x="142" y="40"/>
                    </a:lnTo>
                    <a:lnTo>
                      <a:pt x="134" y="22"/>
                    </a:lnTo>
                    <a:lnTo>
                      <a:pt x="125" y="10"/>
                    </a:lnTo>
                    <a:lnTo>
                      <a:pt x="115" y="2"/>
                    </a:lnTo>
                    <a:lnTo>
                      <a:pt x="106" y="0"/>
                    </a:lnTo>
                    <a:lnTo>
                      <a:pt x="97" y="2"/>
                    </a:lnTo>
                    <a:lnTo>
                      <a:pt x="88" y="10"/>
                    </a:lnTo>
                    <a:lnTo>
                      <a:pt x="79" y="22"/>
                    </a:lnTo>
                    <a:lnTo>
                      <a:pt x="70" y="40"/>
                    </a:lnTo>
                    <a:lnTo>
                      <a:pt x="61" y="63"/>
                    </a:lnTo>
                    <a:lnTo>
                      <a:pt x="53" y="90"/>
                    </a:lnTo>
                    <a:lnTo>
                      <a:pt x="46" y="122"/>
                    </a:lnTo>
                    <a:lnTo>
                      <a:pt x="38" y="158"/>
                    </a:lnTo>
                    <a:lnTo>
                      <a:pt x="32" y="198"/>
                    </a:lnTo>
                    <a:lnTo>
                      <a:pt x="25" y="241"/>
                    </a:lnTo>
                    <a:lnTo>
                      <a:pt x="20" y="288"/>
                    </a:lnTo>
                    <a:lnTo>
                      <a:pt x="14" y="338"/>
                    </a:lnTo>
                    <a:lnTo>
                      <a:pt x="10" y="390"/>
                    </a:lnTo>
                    <a:lnTo>
                      <a:pt x="7" y="445"/>
                    </a:lnTo>
                    <a:lnTo>
                      <a:pt x="4" y="501"/>
                    </a:lnTo>
                    <a:lnTo>
                      <a:pt x="2" y="559"/>
                    </a:lnTo>
                    <a:lnTo>
                      <a:pt x="1" y="617"/>
                    </a:lnTo>
                    <a:lnTo>
                      <a:pt x="0" y="677"/>
                    </a:lnTo>
                    <a:lnTo>
                      <a:pt x="1" y="735"/>
                    </a:lnTo>
                    <a:lnTo>
                      <a:pt x="2" y="794"/>
                    </a:lnTo>
                    <a:lnTo>
                      <a:pt x="4" y="851"/>
                    </a:lnTo>
                    <a:lnTo>
                      <a:pt x="7" y="908"/>
                    </a:lnTo>
                    <a:lnTo>
                      <a:pt x="10" y="962"/>
                    </a:lnTo>
                    <a:lnTo>
                      <a:pt x="14" y="1015"/>
                    </a:lnTo>
                    <a:lnTo>
                      <a:pt x="20" y="1064"/>
                    </a:lnTo>
                    <a:lnTo>
                      <a:pt x="25" y="1112"/>
                    </a:lnTo>
                    <a:lnTo>
                      <a:pt x="32" y="1155"/>
                    </a:lnTo>
                    <a:lnTo>
                      <a:pt x="38" y="1195"/>
                    </a:lnTo>
                    <a:lnTo>
                      <a:pt x="46" y="1231"/>
                    </a:lnTo>
                    <a:lnTo>
                      <a:pt x="53" y="1262"/>
                    </a:lnTo>
                    <a:lnTo>
                      <a:pt x="61" y="1289"/>
                    </a:lnTo>
                    <a:lnTo>
                      <a:pt x="70" y="1312"/>
                    </a:lnTo>
                    <a:lnTo>
                      <a:pt x="79" y="1330"/>
                    </a:lnTo>
                    <a:lnTo>
                      <a:pt x="88" y="1343"/>
                    </a:lnTo>
                    <a:lnTo>
                      <a:pt x="97" y="1351"/>
                    </a:lnTo>
                    <a:lnTo>
                      <a:pt x="106" y="1353"/>
                    </a:lnTo>
                    <a:lnTo>
                      <a:pt x="115" y="1351"/>
                    </a:lnTo>
                    <a:lnTo>
                      <a:pt x="125" y="1343"/>
                    </a:lnTo>
                    <a:lnTo>
                      <a:pt x="134" y="1330"/>
                    </a:lnTo>
                    <a:lnTo>
                      <a:pt x="142" y="1312"/>
                    </a:lnTo>
                    <a:lnTo>
                      <a:pt x="151" y="1289"/>
                    </a:lnTo>
                    <a:lnTo>
                      <a:pt x="159" y="1262"/>
                    </a:lnTo>
                    <a:lnTo>
                      <a:pt x="167" y="1231"/>
                    </a:lnTo>
                    <a:lnTo>
                      <a:pt x="174" y="1195"/>
                    </a:lnTo>
                    <a:lnTo>
                      <a:pt x="181" y="1155"/>
                    </a:lnTo>
                    <a:lnTo>
                      <a:pt x="187" y="1112"/>
                    </a:lnTo>
                    <a:lnTo>
                      <a:pt x="193" y="1064"/>
                    </a:lnTo>
                    <a:lnTo>
                      <a:pt x="198" y="1015"/>
                    </a:lnTo>
                    <a:lnTo>
                      <a:pt x="202" y="962"/>
                    </a:lnTo>
                    <a:lnTo>
                      <a:pt x="206" y="908"/>
                    </a:lnTo>
                    <a:lnTo>
                      <a:pt x="209" y="851"/>
                    </a:lnTo>
                    <a:lnTo>
                      <a:pt x="210" y="794"/>
                    </a:lnTo>
                    <a:lnTo>
                      <a:pt x="211" y="735"/>
                    </a:lnTo>
                    <a:lnTo>
                      <a:pt x="212" y="677"/>
                    </a:lnTo>
                  </a:path>
                </a:pathLst>
              </a:custGeom>
              <a:noFill/>
              <a:ln w="12700" cap="rnd" cmpd="sng">
                <a:solidFill>
                  <a:srgbClr val="44546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4" name="Rectangle 120"/>
              <p:cNvSpPr>
                <a:spLocks noChangeArrowheads="1"/>
              </p:cNvSpPr>
              <p:nvPr/>
            </p:nvSpPr>
            <p:spPr bwMode="auto">
              <a:xfrm>
                <a:off x="1233630" y="5119374"/>
                <a:ext cx="1668976" cy="55074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Professor</a:t>
                </a:r>
                <a:endParaRPr lang="en-US" sz="24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5" name="Oval 124"/>
              <p:cNvSpPr>
                <a:spLocks noChangeArrowheads="1"/>
              </p:cNvSpPr>
              <p:nvPr/>
            </p:nvSpPr>
            <p:spPr bwMode="auto">
              <a:xfrm>
                <a:off x="1997476" y="3230250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6" name="Oval 125"/>
              <p:cNvSpPr>
                <a:spLocks noChangeArrowheads="1"/>
              </p:cNvSpPr>
              <p:nvPr/>
            </p:nvSpPr>
            <p:spPr bwMode="auto">
              <a:xfrm>
                <a:off x="1997476" y="3606488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7" name="Oval 126"/>
              <p:cNvSpPr>
                <a:spLocks noChangeArrowheads="1"/>
              </p:cNvSpPr>
              <p:nvPr/>
            </p:nvSpPr>
            <p:spPr bwMode="auto">
              <a:xfrm>
                <a:off x="1997476" y="3973200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8" name="Oval 127"/>
              <p:cNvSpPr>
                <a:spLocks noChangeArrowheads="1"/>
              </p:cNvSpPr>
              <p:nvPr/>
            </p:nvSpPr>
            <p:spPr bwMode="auto">
              <a:xfrm>
                <a:off x="1997476" y="4343088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9" name="Oval 128"/>
              <p:cNvSpPr>
                <a:spLocks noChangeArrowheads="1"/>
              </p:cNvSpPr>
              <p:nvPr/>
            </p:nvSpPr>
            <p:spPr bwMode="auto">
              <a:xfrm>
                <a:off x="1997476" y="4711388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grpSp>
            <p:nvGrpSpPr>
              <p:cNvPr id="70" name="Group 129"/>
              <p:cNvGrpSpPr>
                <a:grpSpLocks/>
              </p:cNvGrpSpPr>
              <p:nvPr/>
            </p:nvGrpSpPr>
            <p:grpSpPr bwMode="auto">
              <a:xfrm>
                <a:off x="4043663" y="3309625"/>
                <a:ext cx="87312" cy="1295400"/>
                <a:chOff x="2433" y="2302"/>
                <a:chExt cx="55" cy="816"/>
              </a:xfrm>
            </p:grpSpPr>
            <p:sp>
              <p:nvSpPr>
                <p:cNvPr id="80" name="Oval 130"/>
                <p:cNvSpPr>
                  <a:spLocks noChangeArrowheads="1"/>
                </p:cNvSpPr>
                <p:nvPr/>
              </p:nvSpPr>
              <p:spPr bwMode="auto">
                <a:xfrm>
                  <a:off x="2433" y="2302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81" name="Oval 131"/>
                <p:cNvSpPr>
                  <a:spLocks noChangeArrowheads="1"/>
                </p:cNvSpPr>
                <p:nvPr/>
              </p:nvSpPr>
              <p:spPr bwMode="auto">
                <a:xfrm>
                  <a:off x="2433" y="2549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82" name="Oval 132"/>
                <p:cNvSpPr>
                  <a:spLocks noChangeArrowheads="1"/>
                </p:cNvSpPr>
                <p:nvPr/>
              </p:nvSpPr>
              <p:spPr bwMode="auto">
                <a:xfrm>
                  <a:off x="2433" y="2802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83" name="Oval 133"/>
                <p:cNvSpPr>
                  <a:spLocks noChangeArrowheads="1"/>
                </p:cNvSpPr>
                <p:nvPr/>
              </p:nvSpPr>
              <p:spPr bwMode="auto">
                <a:xfrm>
                  <a:off x="2433" y="3052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</p:grpSp>
          <p:sp>
            <p:nvSpPr>
              <p:cNvPr id="71" name="Text Box 146"/>
              <p:cNvSpPr txBox="1">
                <a:spLocks noChangeArrowheads="1"/>
              </p:cNvSpPr>
              <p:nvPr/>
            </p:nvSpPr>
            <p:spPr bwMode="auto">
              <a:xfrm>
                <a:off x="1389463" y="3418886"/>
                <a:ext cx="536358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p</a:t>
                </a:r>
                <a:r>
                  <a:rPr lang="en-US" sz="200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2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2" name="Text Box 147"/>
              <p:cNvSpPr txBox="1">
                <a:spLocks noChangeArrowheads="1"/>
              </p:cNvSpPr>
              <p:nvPr/>
            </p:nvSpPr>
            <p:spPr bwMode="auto">
              <a:xfrm>
                <a:off x="1389463" y="3793955"/>
                <a:ext cx="536358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p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3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3" name="Text Box 148"/>
              <p:cNvSpPr txBox="1">
                <a:spLocks noChangeArrowheads="1"/>
              </p:cNvSpPr>
              <p:nvPr/>
            </p:nvSpPr>
            <p:spPr bwMode="auto">
              <a:xfrm>
                <a:off x="4272263" y="3520775"/>
                <a:ext cx="53241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2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4" name="Text Box 151"/>
              <p:cNvSpPr txBox="1">
                <a:spLocks noChangeArrowheads="1"/>
              </p:cNvSpPr>
              <p:nvPr/>
            </p:nvSpPr>
            <p:spPr bwMode="auto">
              <a:xfrm>
                <a:off x="4272263" y="3915496"/>
                <a:ext cx="53241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3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5" name="Rectangle 120"/>
              <p:cNvSpPr>
                <a:spLocks noChangeArrowheads="1"/>
              </p:cNvSpPr>
              <p:nvPr/>
            </p:nvSpPr>
            <p:spPr bwMode="auto">
              <a:xfrm>
                <a:off x="3063389" y="5123591"/>
                <a:ext cx="2084741" cy="55074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Department</a:t>
                </a:r>
                <a:endParaRPr lang="en-US" sz="24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6" name="Text Box 148"/>
              <p:cNvSpPr txBox="1">
                <a:spLocks noChangeArrowheads="1"/>
              </p:cNvSpPr>
              <p:nvPr/>
            </p:nvSpPr>
            <p:spPr bwMode="auto">
              <a:xfrm>
                <a:off x="4272263" y="3114026"/>
                <a:ext cx="53241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1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7" name="Text Box 146"/>
              <p:cNvSpPr txBox="1">
                <a:spLocks noChangeArrowheads="1"/>
              </p:cNvSpPr>
              <p:nvPr/>
            </p:nvSpPr>
            <p:spPr bwMode="auto">
              <a:xfrm>
                <a:off x="1385930" y="3043817"/>
                <a:ext cx="536358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p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1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8" name="Line 150"/>
              <p:cNvSpPr>
                <a:spLocks noChangeShapeType="1"/>
              </p:cNvSpPr>
              <p:nvPr/>
            </p:nvSpPr>
            <p:spPr bwMode="auto">
              <a:xfrm flipH="1">
                <a:off x="2029621" y="4155762"/>
                <a:ext cx="2035868" cy="25403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9" name="Text Box 147"/>
              <p:cNvSpPr txBox="1">
                <a:spLocks noChangeArrowheads="1"/>
              </p:cNvSpPr>
              <p:nvPr/>
            </p:nvSpPr>
            <p:spPr bwMode="auto">
              <a:xfrm>
                <a:off x="1392083" y="4169024"/>
                <a:ext cx="536358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p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4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p:grpSp>
      </p:grpSp>
      <p:sp>
        <p:nvSpPr>
          <p:cNvPr id="84" name="Rectangle 120"/>
          <p:cNvSpPr>
            <a:spLocks noChangeArrowheads="1"/>
          </p:cNvSpPr>
          <p:nvPr/>
        </p:nvSpPr>
        <p:spPr bwMode="auto">
          <a:xfrm>
            <a:off x="628650" y="1542715"/>
            <a:ext cx="283444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 smtClean="0">
                <a:latin typeface="Linux Libertine" charset="0"/>
                <a:ea typeface="Linux Libertine" charset="0"/>
                <a:cs typeface="Linux Libertine" charset="0"/>
              </a:rPr>
              <a:t>One</a:t>
            </a:r>
            <a:r>
              <a:rPr lang="en-US" sz="2400" b="1" dirty="0" smtClean="0">
                <a:latin typeface="Linux Libertine" charset="0"/>
                <a:ea typeface="Linux Libertine" charset="0"/>
                <a:cs typeface="Linux Libertine" charset="0"/>
              </a:rPr>
              <a:t>-to-one</a:t>
            </a:r>
            <a:endParaRPr lang="en-US" sz="2400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1874" y="4435127"/>
            <a:ext cx="7726330" cy="1866899"/>
            <a:chOff x="681874" y="4435127"/>
            <a:chExt cx="7726330" cy="1866899"/>
          </a:xfrm>
        </p:grpSpPr>
        <p:sp>
          <p:nvSpPr>
            <p:cNvPr id="85" name="Rectangle 4"/>
            <p:cNvSpPr>
              <a:spLocks noChangeArrowheads="1"/>
            </p:cNvSpPr>
            <p:nvPr/>
          </p:nvSpPr>
          <p:spPr bwMode="auto">
            <a:xfrm>
              <a:off x="921554" y="546382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Professor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6" name="Oval 5"/>
            <p:cNvSpPr>
              <a:spLocks noChangeArrowheads="1"/>
            </p:cNvSpPr>
            <p:nvPr/>
          </p:nvSpPr>
          <p:spPr bwMode="auto">
            <a:xfrm>
              <a:off x="1702604" y="443830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7" name="Oval 6"/>
            <p:cNvSpPr>
              <a:spLocks noChangeArrowheads="1"/>
            </p:cNvSpPr>
            <p:nvPr/>
          </p:nvSpPr>
          <p:spPr bwMode="auto">
            <a:xfrm>
              <a:off x="2713582" y="443512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8" name="Oval 7"/>
            <p:cNvSpPr>
              <a:spLocks noChangeArrowheads="1"/>
            </p:cNvSpPr>
            <p:nvPr/>
          </p:nvSpPr>
          <p:spPr bwMode="auto">
            <a:xfrm>
              <a:off x="681874" y="444310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P</a:t>
              </a: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9" name="Line 8"/>
            <p:cNvSpPr>
              <a:spLocks noChangeShapeType="1"/>
            </p:cNvSpPr>
            <p:nvPr/>
          </p:nvSpPr>
          <p:spPr bwMode="auto">
            <a:xfrm flipH="1" flipV="1">
              <a:off x="1328248" y="505004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0" name="Line 9"/>
            <p:cNvSpPr>
              <a:spLocks noChangeShapeType="1"/>
            </p:cNvSpPr>
            <p:nvPr/>
          </p:nvSpPr>
          <p:spPr bwMode="auto">
            <a:xfrm flipV="1">
              <a:off x="1980822" y="513510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1" name="Line 10"/>
            <p:cNvSpPr>
              <a:spLocks noChangeShapeType="1"/>
            </p:cNvSpPr>
            <p:nvPr/>
          </p:nvSpPr>
          <p:spPr bwMode="auto">
            <a:xfrm flipV="1">
              <a:off x="2396374" y="504472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2" name="Rectangle 4"/>
            <p:cNvSpPr>
              <a:spLocks noChangeArrowheads="1"/>
            </p:cNvSpPr>
            <p:nvPr/>
          </p:nvSpPr>
          <p:spPr bwMode="auto">
            <a:xfrm>
              <a:off x="5956070" y="5463826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3" name="Oval 5"/>
            <p:cNvSpPr>
              <a:spLocks noChangeArrowheads="1"/>
            </p:cNvSpPr>
            <p:nvPr/>
          </p:nvSpPr>
          <p:spPr bwMode="auto">
            <a:xfrm>
              <a:off x="6198403" y="4440885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4" name="Oval 6"/>
            <p:cNvSpPr>
              <a:spLocks noChangeArrowheads="1"/>
            </p:cNvSpPr>
            <p:nvPr/>
          </p:nvSpPr>
          <p:spPr bwMode="auto">
            <a:xfrm>
              <a:off x="7246154" y="4443100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Address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5" name="Oval 7"/>
            <p:cNvSpPr>
              <a:spLocks noChangeArrowheads="1"/>
            </p:cNvSpPr>
            <p:nvPr/>
          </p:nvSpPr>
          <p:spPr bwMode="auto">
            <a:xfrm>
              <a:off x="5303053" y="4443100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DID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6" name="Line 8"/>
            <p:cNvSpPr>
              <a:spLocks noChangeShapeType="1"/>
            </p:cNvSpPr>
            <p:nvPr/>
          </p:nvSpPr>
          <p:spPr bwMode="auto">
            <a:xfrm flipH="1" flipV="1">
              <a:off x="5956069" y="5044725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7" name="Line 9"/>
            <p:cNvSpPr>
              <a:spLocks noChangeShapeType="1"/>
            </p:cNvSpPr>
            <p:nvPr/>
          </p:nvSpPr>
          <p:spPr bwMode="auto">
            <a:xfrm flipH="1" flipV="1">
              <a:off x="6882876" y="5044726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V="1">
              <a:off x="7463235" y="5120926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9" name="AutoShape 8"/>
            <p:cNvSpPr>
              <a:spLocks noChangeArrowheads="1"/>
            </p:cNvSpPr>
            <p:nvPr/>
          </p:nvSpPr>
          <p:spPr bwMode="auto">
            <a:xfrm>
              <a:off x="3626654" y="5159026"/>
              <a:ext cx="1676400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Chair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00" name="Straight Connector 99"/>
            <p:cNvCxnSpPr/>
            <p:nvPr/>
          </p:nvCxnSpPr>
          <p:spPr>
            <a:xfrm flipH="1">
              <a:off x="5303054" y="5730526"/>
              <a:ext cx="65301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3055154" y="5730526"/>
              <a:ext cx="5715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Oval 5"/>
          <p:cNvSpPr/>
          <p:nvPr/>
        </p:nvSpPr>
        <p:spPr>
          <a:xfrm>
            <a:off x="5122546" y="5461608"/>
            <a:ext cx="941872" cy="5346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824072" y="2094701"/>
            <a:ext cx="4691278" cy="181588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Each Department has at most one chair and each Professor can </a:t>
            </a:r>
            <a:r>
              <a:rPr lang="en-US" sz="2800" dirty="0">
                <a:latin typeface="Linux Libertine" charset="0"/>
                <a:ea typeface="Linux Libertine" charset="0"/>
                <a:cs typeface="Linux Libertine" charset="0"/>
              </a:rPr>
              <a:t>chair </a:t>
            </a:r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at most one Department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570410" y="3413574"/>
            <a:ext cx="8867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Chair</a:t>
            </a:r>
            <a:endParaRPr lang="en-US" sz="1600" dirty="0"/>
          </a:p>
        </p:txBody>
      </p:sp>
      <p:sp>
        <p:nvSpPr>
          <p:cNvPr id="102" name="Oval 101"/>
          <p:cNvSpPr/>
          <p:nvPr/>
        </p:nvSpPr>
        <p:spPr>
          <a:xfrm>
            <a:off x="2886678" y="5461608"/>
            <a:ext cx="941872" cy="5346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8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4" grpId="0" animBg="1"/>
      <p:bldP spid="10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Multiplicity of Relationships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18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525256" y="2008189"/>
            <a:ext cx="3184523" cy="2296761"/>
            <a:chOff x="3002920" y="3973346"/>
            <a:chExt cx="3184523" cy="2296761"/>
          </a:xfrm>
        </p:grpSpPr>
        <p:sp>
          <p:nvSpPr>
            <p:cNvPr id="39" name="Text Box 151"/>
            <p:cNvSpPr txBox="1">
              <a:spLocks noChangeArrowheads="1"/>
            </p:cNvSpPr>
            <p:nvPr/>
          </p:nvSpPr>
          <p:spPr bwMode="auto">
            <a:xfrm>
              <a:off x="5474908" y="5147914"/>
              <a:ext cx="433132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</a:t>
              </a:r>
              <a:r>
                <a:rPr lang="en-US" sz="2000" dirty="0" smtClean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4</a:t>
              </a:r>
              <a:endParaRPr lang="en-US" sz="2000" dirty="0">
                <a:solidFill>
                  <a:srgbClr val="44546A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7" name="Text Box 147"/>
            <p:cNvSpPr txBox="1">
              <a:spLocks noChangeArrowheads="1"/>
            </p:cNvSpPr>
            <p:nvPr/>
          </p:nvSpPr>
          <p:spPr bwMode="auto">
            <a:xfrm>
              <a:off x="3131824" y="5331970"/>
              <a:ext cx="436338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 smtClean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</a:t>
              </a:r>
              <a:r>
                <a:rPr lang="en-US" sz="2000" dirty="0" smtClean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5</a:t>
              </a:r>
              <a:endParaRPr lang="en-US" sz="2000" dirty="0">
                <a:solidFill>
                  <a:srgbClr val="44546A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3002920" y="3973346"/>
              <a:ext cx="3184523" cy="2296761"/>
              <a:chOff x="1233630" y="2919100"/>
              <a:chExt cx="3914500" cy="2755235"/>
            </a:xfrm>
          </p:grpSpPr>
          <p:sp>
            <p:nvSpPr>
              <p:cNvPr id="60" name="Line 150"/>
              <p:cNvSpPr>
                <a:spLocks noChangeShapeType="1"/>
              </p:cNvSpPr>
              <p:nvPr/>
            </p:nvSpPr>
            <p:spPr bwMode="auto">
              <a:xfrm flipH="1" flipV="1">
                <a:off x="2029621" y="3667630"/>
                <a:ext cx="2057698" cy="88759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1" name="Line 122"/>
              <p:cNvSpPr>
                <a:spLocks noChangeShapeType="1"/>
              </p:cNvSpPr>
              <p:nvPr/>
            </p:nvSpPr>
            <p:spPr bwMode="auto">
              <a:xfrm>
                <a:off x="2051449" y="3282637"/>
                <a:ext cx="2035869" cy="7937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2" name="Freeform 118"/>
              <p:cNvSpPr>
                <a:spLocks/>
              </p:cNvSpPr>
              <p:nvPr/>
            </p:nvSpPr>
            <p:spPr bwMode="auto">
              <a:xfrm>
                <a:off x="3934126" y="2919100"/>
                <a:ext cx="338137" cy="2149475"/>
              </a:xfrm>
              <a:custGeom>
                <a:avLst/>
                <a:gdLst/>
                <a:ahLst/>
                <a:cxnLst>
                  <a:cxn ang="0">
                    <a:pos x="211" y="617"/>
                  </a:cxn>
                  <a:cxn ang="0">
                    <a:pos x="208" y="501"/>
                  </a:cxn>
                  <a:cxn ang="0">
                    <a:pos x="202" y="390"/>
                  </a:cxn>
                  <a:cxn ang="0">
                    <a:pos x="193" y="288"/>
                  </a:cxn>
                  <a:cxn ang="0">
                    <a:pos x="181" y="198"/>
                  </a:cxn>
                  <a:cxn ang="0">
                    <a:pos x="167" y="122"/>
                  </a:cxn>
                  <a:cxn ang="0">
                    <a:pos x="151" y="63"/>
                  </a:cxn>
                  <a:cxn ang="0">
                    <a:pos x="133" y="22"/>
                  </a:cxn>
                  <a:cxn ang="0">
                    <a:pos x="115" y="2"/>
                  </a:cxn>
                  <a:cxn ang="0">
                    <a:pos x="97" y="2"/>
                  </a:cxn>
                  <a:cxn ang="0">
                    <a:pos x="79" y="22"/>
                  </a:cxn>
                  <a:cxn ang="0">
                    <a:pos x="61" y="63"/>
                  </a:cxn>
                  <a:cxn ang="0">
                    <a:pos x="45" y="122"/>
                  </a:cxn>
                  <a:cxn ang="0">
                    <a:pos x="31" y="198"/>
                  </a:cxn>
                  <a:cxn ang="0">
                    <a:pos x="19" y="288"/>
                  </a:cxn>
                  <a:cxn ang="0">
                    <a:pos x="10" y="390"/>
                  </a:cxn>
                  <a:cxn ang="0">
                    <a:pos x="4" y="501"/>
                  </a:cxn>
                  <a:cxn ang="0">
                    <a:pos x="1" y="617"/>
                  </a:cxn>
                  <a:cxn ang="0">
                    <a:pos x="1" y="735"/>
                  </a:cxn>
                  <a:cxn ang="0">
                    <a:pos x="4" y="851"/>
                  </a:cxn>
                  <a:cxn ang="0">
                    <a:pos x="10" y="962"/>
                  </a:cxn>
                  <a:cxn ang="0">
                    <a:pos x="19" y="1064"/>
                  </a:cxn>
                  <a:cxn ang="0">
                    <a:pos x="31" y="1155"/>
                  </a:cxn>
                  <a:cxn ang="0">
                    <a:pos x="45" y="1231"/>
                  </a:cxn>
                  <a:cxn ang="0">
                    <a:pos x="61" y="1289"/>
                  </a:cxn>
                  <a:cxn ang="0">
                    <a:pos x="79" y="1330"/>
                  </a:cxn>
                  <a:cxn ang="0">
                    <a:pos x="97" y="1351"/>
                  </a:cxn>
                  <a:cxn ang="0">
                    <a:pos x="115" y="1351"/>
                  </a:cxn>
                  <a:cxn ang="0">
                    <a:pos x="133" y="1330"/>
                  </a:cxn>
                  <a:cxn ang="0">
                    <a:pos x="151" y="1289"/>
                  </a:cxn>
                  <a:cxn ang="0">
                    <a:pos x="167" y="1231"/>
                  </a:cxn>
                  <a:cxn ang="0">
                    <a:pos x="181" y="1155"/>
                  </a:cxn>
                  <a:cxn ang="0">
                    <a:pos x="193" y="1064"/>
                  </a:cxn>
                  <a:cxn ang="0">
                    <a:pos x="202" y="962"/>
                  </a:cxn>
                  <a:cxn ang="0">
                    <a:pos x="208" y="851"/>
                  </a:cxn>
                  <a:cxn ang="0">
                    <a:pos x="211" y="735"/>
                  </a:cxn>
                </a:cxnLst>
                <a:rect l="0" t="0" r="r" b="b"/>
                <a:pathLst>
                  <a:path w="213" h="1354">
                    <a:moveTo>
                      <a:pt x="212" y="677"/>
                    </a:moveTo>
                    <a:lnTo>
                      <a:pt x="211" y="617"/>
                    </a:lnTo>
                    <a:lnTo>
                      <a:pt x="210" y="559"/>
                    </a:lnTo>
                    <a:lnTo>
                      <a:pt x="208" y="501"/>
                    </a:lnTo>
                    <a:lnTo>
                      <a:pt x="206" y="445"/>
                    </a:lnTo>
                    <a:lnTo>
                      <a:pt x="202" y="390"/>
                    </a:lnTo>
                    <a:lnTo>
                      <a:pt x="198" y="338"/>
                    </a:lnTo>
                    <a:lnTo>
                      <a:pt x="193" y="288"/>
                    </a:lnTo>
                    <a:lnTo>
                      <a:pt x="187" y="241"/>
                    </a:lnTo>
                    <a:lnTo>
                      <a:pt x="181" y="198"/>
                    </a:lnTo>
                    <a:lnTo>
                      <a:pt x="174" y="158"/>
                    </a:lnTo>
                    <a:lnTo>
                      <a:pt x="167" y="122"/>
                    </a:lnTo>
                    <a:lnTo>
                      <a:pt x="159" y="90"/>
                    </a:lnTo>
                    <a:lnTo>
                      <a:pt x="151" y="63"/>
                    </a:lnTo>
                    <a:lnTo>
                      <a:pt x="142" y="40"/>
                    </a:lnTo>
                    <a:lnTo>
                      <a:pt x="133" y="22"/>
                    </a:lnTo>
                    <a:lnTo>
                      <a:pt x="124" y="10"/>
                    </a:lnTo>
                    <a:lnTo>
                      <a:pt x="115" y="2"/>
                    </a:lnTo>
                    <a:lnTo>
                      <a:pt x="106" y="0"/>
                    </a:lnTo>
                    <a:lnTo>
                      <a:pt x="97" y="2"/>
                    </a:lnTo>
                    <a:lnTo>
                      <a:pt x="87" y="10"/>
                    </a:lnTo>
                    <a:lnTo>
                      <a:pt x="79" y="22"/>
                    </a:lnTo>
                    <a:lnTo>
                      <a:pt x="70" y="40"/>
                    </a:lnTo>
                    <a:lnTo>
                      <a:pt x="61" y="63"/>
                    </a:lnTo>
                    <a:lnTo>
                      <a:pt x="53" y="90"/>
                    </a:lnTo>
                    <a:lnTo>
                      <a:pt x="45" y="122"/>
                    </a:lnTo>
                    <a:lnTo>
                      <a:pt x="38" y="158"/>
                    </a:lnTo>
                    <a:lnTo>
                      <a:pt x="31" y="198"/>
                    </a:lnTo>
                    <a:lnTo>
                      <a:pt x="25" y="241"/>
                    </a:lnTo>
                    <a:lnTo>
                      <a:pt x="19" y="288"/>
                    </a:lnTo>
                    <a:lnTo>
                      <a:pt x="14" y="338"/>
                    </a:lnTo>
                    <a:lnTo>
                      <a:pt x="10" y="390"/>
                    </a:lnTo>
                    <a:lnTo>
                      <a:pt x="6" y="445"/>
                    </a:lnTo>
                    <a:lnTo>
                      <a:pt x="4" y="501"/>
                    </a:lnTo>
                    <a:lnTo>
                      <a:pt x="2" y="559"/>
                    </a:lnTo>
                    <a:lnTo>
                      <a:pt x="1" y="617"/>
                    </a:lnTo>
                    <a:lnTo>
                      <a:pt x="0" y="677"/>
                    </a:lnTo>
                    <a:lnTo>
                      <a:pt x="1" y="735"/>
                    </a:lnTo>
                    <a:lnTo>
                      <a:pt x="2" y="794"/>
                    </a:lnTo>
                    <a:lnTo>
                      <a:pt x="4" y="851"/>
                    </a:lnTo>
                    <a:lnTo>
                      <a:pt x="6" y="908"/>
                    </a:lnTo>
                    <a:lnTo>
                      <a:pt x="10" y="962"/>
                    </a:lnTo>
                    <a:lnTo>
                      <a:pt x="14" y="1015"/>
                    </a:lnTo>
                    <a:lnTo>
                      <a:pt x="19" y="1064"/>
                    </a:lnTo>
                    <a:lnTo>
                      <a:pt x="25" y="1112"/>
                    </a:lnTo>
                    <a:lnTo>
                      <a:pt x="31" y="1155"/>
                    </a:lnTo>
                    <a:lnTo>
                      <a:pt x="38" y="1195"/>
                    </a:lnTo>
                    <a:lnTo>
                      <a:pt x="45" y="1231"/>
                    </a:lnTo>
                    <a:lnTo>
                      <a:pt x="53" y="1262"/>
                    </a:lnTo>
                    <a:lnTo>
                      <a:pt x="61" y="1289"/>
                    </a:lnTo>
                    <a:lnTo>
                      <a:pt x="70" y="1312"/>
                    </a:lnTo>
                    <a:lnTo>
                      <a:pt x="79" y="1330"/>
                    </a:lnTo>
                    <a:lnTo>
                      <a:pt x="87" y="1343"/>
                    </a:lnTo>
                    <a:lnTo>
                      <a:pt x="97" y="1351"/>
                    </a:lnTo>
                    <a:lnTo>
                      <a:pt x="106" y="1353"/>
                    </a:lnTo>
                    <a:lnTo>
                      <a:pt x="115" y="1351"/>
                    </a:lnTo>
                    <a:lnTo>
                      <a:pt x="124" y="1343"/>
                    </a:lnTo>
                    <a:lnTo>
                      <a:pt x="133" y="1330"/>
                    </a:lnTo>
                    <a:lnTo>
                      <a:pt x="142" y="1312"/>
                    </a:lnTo>
                    <a:lnTo>
                      <a:pt x="151" y="1289"/>
                    </a:lnTo>
                    <a:lnTo>
                      <a:pt x="159" y="1262"/>
                    </a:lnTo>
                    <a:lnTo>
                      <a:pt x="167" y="1231"/>
                    </a:lnTo>
                    <a:lnTo>
                      <a:pt x="174" y="1195"/>
                    </a:lnTo>
                    <a:lnTo>
                      <a:pt x="181" y="1155"/>
                    </a:lnTo>
                    <a:lnTo>
                      <a:pt x="187" y="1112"/>
                    </a:lnTo>
                    <a:lnTo>
                      <a:pt x="193" y="1064"/>
                    </a:lnTo>
                    <a:lnTo>
                      <a:pt x="198" y="1015"/>
                    </a:lnTo>
                    <a:lnTo>
                      <a:pt x="202" y="962"/>
                    </a:lnTo>
                    <a:lnTo>
                      <a:pt x="206" y="908"/>
                    </a:lnTo>
                    <a:lnTo>
                      <a:pt x="208" y="851"/>
                    </a:lnTo>
                    <a:lnTo>
                      <a:pt x="210" y="794"/>
                    </a:lnTo>
                    <a:lnTo>
                      <a:pt x="211" y="735"/>
                    </a:lnTo>
                    <a:lnTo>
                      <a:pt x="212" y="677"/>
                    </a:lnTo>
                  </a:path>
                </a:pathLst>
              </a:custGeom>
              <a:noFill/>
              <a:ln w="12700" cap="rnd" cmpd="sng">
                <a:solidFill>
                  <a:srgbClr val="44546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3" name="Freeform 119"/>
              <p:cNvSpPr>
                <a:spLocks/>
              </p:cNvSpPr>
              <p:nvPr/>
            </p:nvSpPr>
            <p:spPr bwMode="auto">
              <a:xfrm>
                <a:off x="1899051" y="2927038"/>
                <a:ext cx="338137" cy="2149475"/>
              </a:xfrm>
              <a:custGeom>
                <a:avLst/>
                <a:gdLst/>
                <a:ahLst/>
                <a:cxnLst>
                  <a:cxn ang="0">
                    <a:pos x="211" y="617"/>
                  </a:cxn>
                  <a:cxn ang="0">
                    <a:pos x="209" y="501"/>
                  </a:cxn>
                  <a:cxn ang="0">
                    <a:pos x="202" y="390"/>
                  </a:cxn>
                  <a:cxn ang="0">
                    <a:pos x="193" y="288"/>
                  </a:cxn>
                  <a:cxn ang="0">
                    <a:pos x="181" y="198"/>
                  </a:cxn>
                  <a:cxn ang="0">
                    <a:pos x="167" y="122"/>
                  </a:cxn>
                  <a:cxn ang="0">
                    <a:pos x="151" y="63"/>
                  </a:cxn>
                  <a:cxn ang="0">
                    <a:pos x="134" y="22"/>
                  </a:cxn>
                  <a:cxn ang="0">
                    <a:pos x="115" y="2"/>
                  </a:cxn>
                  <a:cxn ang="0">
                    <a:pos x="97" y="2"/>
                  </a:cxn>
                  <a:cxn ang="0">
                    <a:pos x="79" y="22"/>
                  </a:cxn>
                  <a:cxn ang="0">
                    <a:pos x="61" y="63"/>
                  </a:cxn>
                  <a:cxn ang="0">
                    <a:pos x="46" y="122"/>
                  </a:cxn>
                  <a:cxn ang="0">
                    <a:pos x="32" y="198"/>
                  </a:cxn>
                  <a:cxn ang="0">
                    <a:pos x="20" y="288"/>
                  </a:cxn>
                  <a:cxn ang="0">
                    <a:pos x="10" y="390"/>
                  </a:cxn>
                  <a:cxn ang="0">
                    <a:pos x="4" y="501"/>
                  </a:cxn>
                  <a:cxn ang="0">
                    <a:pos x="1" y="617"/>
                  </a:cxn>
                  <a:cxn ang="0">
                    <a:pos x="1" y="735"/>
                  </a:cxn>
                  <a:cxn ang="0">
                    <a:pos x="4" y="851"/>
                  </a:cxn>
                  <a:cxn ang="0">
                    <a:pos x="10" y="962"/>
                  </a:cxn>
                  <a:cxn ang="0">
                    <a:pos x="20" y="1064"/>
                  </a:cxn>
                  <a:cxn ang="0">
                    <a:pos x="32" y="1155"/>
                  </a:cxn>
                  <a:cxn ang="0">
                    <a:pos x="46" y="1231"/>
                  </a:cxn>
                  <a:cxn ang="0">
                    <a:pos x="61" y="1289"/>
                  </a:cxn>
                  <a:cxn ang="0">
                    <a:pos x="79" y="1330"/>
                  </a:cxn>
                  <a:cxn ang="0">
                    <a:pos x="97" y="1351"/>
                  </a:cxn>
                  <a:cxn ang="0">
                    <a:pos x="115" y="1351"/>
                  </a:cxn>
                  <a:cxn ang="0">
                    <a:pos x="134" y="1330"/>
                  </a:cxn>
                  <a:cxn ang="0">
                    <a:pos x="151" y="1289"/>
                  </a:cxn>
                  <a:cxn ang="0">
                    <a:pos x="167" y="1231"/>
                  </a:cxn>
                  <a:cxn ang="0">
                    <a:pos x="181" y="1155"/>
                  </a:cxn>
                  <a:cxn ang="0">
                    <a:pos x="193" y="1064"/>
                  </a:cxn>
                  <a:cxn ang="0">
                    <a:pos x="202" y="962"/>
                  </a:cxn>
                  <a:cxn ang="0">
                    <a:pos x="209" y="851"/>
                  </a:cxn>
                  <a:cxn ang="0">
                    <a:pos x="211" y="735"/>
                  </a:cxn>
                </a:cxnLst>
                <a:rect l="0" t="0" r="r" b="b"/>
                <a:pathLst>
                  <a:path w="213" h="1354">
                    <a:moveTo>
                      <a:pt x="212" y="677"/>
                    </a:moveTo>
                    <a:lnTo>
                      <a:pt x="211" y="617"/>
                    </a:lnTo>
                    <a:lnTo>
                      <a:pt x="210" y="559"/>
                    </a:lnTo>
                    <a:lnTo>
                      <a:pt x="209" y="501"/>
                    </a:lnTo>
                    <a:lnTo>
                      <a:pt x="206" y="445"/>
                    </a:lnTo>
                    <a:lnTo>
                      <a:pt x="202" y="390"/>
                    </a:lnTo>
                    <a:lnTo>
                      <a:pt x="198" y="338"/>
                    </a:lnTo>
                    <a:lnTo>
                      <a:pt x="193" y="288"/>
                    </a:lnTo>
                    <a:lnTo>
                      <a:pt x="187" y="241"/>
                    </a:lnTo>
                    <a:lnTo>
                      <a:pt x="181" y="198"/>
                    </a:lnTo>
                    <a:lnTo>
                      <a:pt x="174" y="158"/>
                    </a:lnTo>
                    <a:lnTo>
                      <a:pt x="167" y="122"/>
                    </a:lnTo>
                    <a:lnTo>
                      <a:pt x="159" y="90"/>
                    </a:lnTo>
                    <a:lnTo>
                      <a:pt x="151" y="63"/>
                    </a:lnTo>
                    <a:lnTo>
                      <a:pt x="142" y="40"/>
                    </a:lnTo>
                    <a:lnTo>
                      <a:pt x="134" y="22"/>
                    </a:lnTo>
                    <a:lnTo>
                      <a:pt x="125" y="10"/>
                    </a:lnTo>
                    <a:lnTo>
                      <a:pt x="115" y="2"/>
                    </a:lnTo>
                    <a:lnTo>
                      <a:pt x="106" y="0"/>
                    </a:lnTo>
                    <a:lnTo>
                      <a:pt x="97" y="2"/>
                    </a:lnTo>
                    <a:lnTo>
                      <a:pt x="88" y="10"/>
                    </a:lnTo>
                    <a:lnTo>
                      <a:pt x="79" y="22"/>
                    </a:lnTo>
                    <a:lnTo>
                      <a:pt x="70" y="40"/>
                    </a:lnTo>
                    <a:lnTo>
                      <a:pt x="61" y="63"/>
                    </a:lnTo>
                    <a:lnTo>
                      <a:pt x="53" y="90"/>
                    </a:lnTo>
                    <a:lnTo>
                      <a:pt x="46" y="122"/>
                    </a:lnTo>
                    <a:lnTo>
                      <a:pt x="38" y="158"/>
                    </a:lnTo>
                    <a:lnTo>
                      <a:pt x="32" y="198"/>
                    </a:lnTo>
                    <a:lnTo>
                      <a:pt x="25" y="241"/>
                    </a:lnTo>
                    <a:lnTo>
                      <a:pt x="20" y="288"/>
                    </a:lnTo>
                    <a:lnTo>
                      <a:pt x="14" y="338"/>
                    </a:lnTo>
                    <a:lnTo>
                      <a:pt x="10" y="390"/>
                    </a:lnTo>
                    <a:lnTo>
                      <a:pt x="7" y="445"/>
                    </a:lnTo>
                    <a:lnTo>
                      <a:pt x="4" y="501"/>
                    </a:lnTo>
                    <a:lnTo>
                      <a:pt x="2" y="559"/>
                    </a:lnTo>
                    <a:lnTo>
                      <a:pt x="1" y="617"/>
                    </a:lnTo>
                    <a:lnTo>
                      <a:pt x="0" y="677"/>
                    </a:lnTo>
                    <a:lnTo>
                      <a:pt x="1" y="735"/>
                    </a:lnTo>
                    <a:lnTo>
                      <a:pt x="2" y="794"/>
                    </a:lnTo>
                    <a:lnTo>
                      <a:pt x="4" y="851"/>
                    </a:lnTo>
                    <a:lnTo>
                      <a:pt x="7" y="908"/>
                    </a:lnTo>
                    <a:lnTo>
                      <a:pt x="10" y="962"/>
                    </a:lnTo>
                    <a:lnTo>
                      <a:pt x="14" y="1015"/>
                    </a:lnTo>
                    <a:lnTo>
                      <a:pt x="20" y="1064"/>
                    </a:lnTo>
                    <a:lnTo>
                      <a:pt x="25" y="1112"/>
                    </a:lnTo>
                    <a:lnTo>
                      <a:pt x="32" y="1155"/>
                    </a:lnTo>
                    <a:lnTo>
                      <a:pt x="38" y="1195"/>
                    </a:lnTo>
                    <a:lnTo>
                      <a:pt x="46" y="1231"/>
                    </a:lnTo>
                    <a:lnTo>
                      <a:pt x="53" y="1262"/>
                    </a:lnTo>
                    <a:lnTo>
                      <a:pt x="61" y="1289"/>
                    </a:lnTo>
                    <a:lnTo>
                      <a:pt x="70" y="1312"/>
                    </a:lnTo>
                    <a:lnTo>
                      <a:pt x="79" y="1330"/>
                    </a:lnTo>
                    <a:lnTo>
                      <a:pt x="88" y="1343"/>
                    </a:lnTo>
                    <a:lnTo>
                      <a:pt x="97" y="1351"/>
                    </a:lnTo>
                    <a:lnTo>
                      <a:pt x="106" y="1353"/>
                    </a:lnTo>
                    <a:lnTo>
                      <a:pt x="115" y="1351"/>
                    </a:lnTo>
                    <a:lnTo>
                      <a:pt x="125" y="1343"/>
                    </a:lnTo>
                    <a:lnTo>
                      <a:pt x="134" y="1330"/>
                    </a:lnTo>
                    <a:lnTo>
                      <a:pt x="142" y="1312"/>
                    </a:lnTo>
                    <a:lnTo>
                      <a:pt x="151" y="1289"/>
                    </a:lnTo>
                    <a:lnTo>
                      <a:pt x="159" y="1262"/>
                    </a:lnTo>
                    <a:lnTo>
                      <a:pt x="167" y="1231"/>
                    </a:lnTo>
                    <a:lnTo>
                      <a:pt x="174" y="1195"/>
                    </a:lnTo>
                    <a:lnTo>
                      <a:pt x="181" y="1155"/>
                    </a:lnTo>
                    <a:lnTo>
                      <a:pt x="187" y="1112"/>
                    </a:lnTo>
                    <a:lnTo>
                      <a:pt x="193" y="1064"/>
                    </a:lnTo>
                    <a:lnTo>
                      <a:pt x="198" y="1015"/>
                    </a:lnTo>
                    <a:lnTo>
                      <a:pt x="202" y="962"/>
                    </a:lnTo>
                    <a:lnTo>
                      <a:pt x="206" y="908"/>
                    </a:lnTo>
                    <a:lnTo>
                      <a:pt x="209" y="851"/>
                    </a:lnTo>
                    <a:lnTo>
                      <a:pt x="210" y="794"/>
                    </a:lnTo>
                    <a:lnTo>
                      <a:pt x="211" y="735"/>
                    </a:lnTo>
                    <a:lnTo>
                      <a:pt x="212" y="677"/>
                    </a:lnTo>
                  </a:path>
                </a:pathLst>
              </a:custGeom>
              <a:noFill/>
              <a:ln w="12700" cap="rnd" cmpd="sng">
                <a:solidFill>
                  <a:srgbClr val="44546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4" name="Rectangle 120"/>
              <p:cNvSpPr>
                <a:spLocks noChangeArrowheads="1"/>
              </p:cNvSpPr>
              <p:nvPr/>
            </p:nvSpPr>
            <p:spPr bwMode="auto">
              <a:xfrm>
                <a:off x="1233630" y="5119374"/>
                <a:ext cx="1668976" cy="55074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Professor</a:t>
                </a:r>
                <a:endParaRPr lang="en-US" sz="24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5" name="Oval 124"/>
              <p:cNvSpPr>
                <a:spLocks noChangeArrowheads="1"/>
              </p:cNvSpPr>
              <p:nvPr/>
            </p:nvSpPr>
            <p:spPr bwMode="auto">
              <a:xfrm>
                <a:off x="1997476" y="3230250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6" name="Oval 125"/>
              <p:cNvSpPr>
                <a:spLocks noChangeArrowheads="1"/>
              </p:cNvSpPr>
              <p:nvPr/>
            </p:nvSpPr>
            <p:spPr bwMode="auto">
              <a:xfrm>
                <a:off x="1997476" y="3606488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7" name="Oval 126"/>
              <p:cNvSpPr>
                <a:spLocks noChangeArrowheads="1"/>
              </p:cNvSpPr>
              <p:nvPr/>
            </p:nvSpPr>
            <p:spPr bwMode="auto">
              <a:xfrm>
                <a:off x="1997476" y="3973200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8" name="Oval 127"/>
              <p:cNvSpPr>
                <a:spLocks noChangeArrowheads="1"/>
              </p:cNvSpPr>
              <p:nvPr/>
            </p:nvSpPr>
            <p:spPr bwMode="auto">
              <a:xfrm>
                <a:off x="1997476" y="4343088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9" name="Oval 128"/>
              <p:cNvSpPr>
                <a:spLocks noChangeArrowheads="1"/>
              </p:cNvSpPr>
              <p:nvPr/>
            </p:nvSpPr>
            <p:spPr bwMode="auto">
              <a:xfrm>
                <a:off x="1997476" y="4711388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grpSp>
            <p:nvGrpSpPr>
              <p:cNvPr id="70" name="Group 129"/>
              <p:cNvGrpSpPr>
                <a:grpSpLocks/>
              </p:cNvGrpSpPr>
              <p:nvPr/>
            </p:nvGrpSpPr>
            <p:grpSpPr bwMode="auto">
              <a:xfrm>
                <a:off x="4043663" y="3309625"/>
                <a:ext cx="87312" cy="1295400"/>
                <a:chOff x="2433" y="2302"/>
                <a:chExt cx="55" cy="816"/>
              </a:xfrm>
            </p:grpSpPr>
            <p:sp>
              <p:nvSpPr>
                <p:cNvPr id="80" name="Oval 130"/>
                <p:cNvSpPr>
                  <a:spLocks noChangeArrowheads="1"/>
                </p:cNvSpPr>
                <p:nvPr/>
              </p:nvSpPr>
              <p:spPr bwMode="auto">
                <a:xfrm>
                  <a:off x="2433" y="2302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81" name="Oval 131"/>
                <p:cNvSpPr>
                  <a:spLocks noChangeArrowheads="1"/>
                </p:cNvSpPr>
                <p:nvPr/>
              </p:nvSpPr>
              <p:spPr bwMode="auto">
                <a:xfrm>
                  <a:off x="2433" y="2549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82" name="Oval 132"/>
                <p:cNvSpPr>
                  <a:spLocks noChangeArrowheads="1"/>
                </p:cNvSpPr>
                <p:nvPr/>
              </p:nvSpPr>
              <p:spPr bwMode="auto">
                <a:xfrm>
                  <a:off x="2433" y="2802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83" name="Oval 133"/>
                <p:cNvSpPr>
                  <a:spLocks noChangeArrowheads="1"/>
                </p:cNvSpPr>
                <p:nvPr/>
              </p:nvSpPr>
              <p:spPr bwMode="auto">
                <a:xfrm>
                  <a:off x="2433" y="3052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</p:grpSp>
          <p:sp>
            <p:nvSpPr>
              <p:cNvPr id="71" name="Text Box 146"/>
              <p:cNvSpPr txBox="1">
                <a:spLocks noChangeArrowheads="1"/>
              </p:cNvSpPr>
              <p:nvPr/>
            </p:nvSpPr>
            <p:spPr bwMode="auto">
              <a:xfrm>
                <a:off x="1389463" y="3418886"/>
                <a:ext cx="536358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p</a:t>
                </a:r>
                <a:r>
                  <a:rPr lang="en-US" sz="200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2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2" name="Text Box 147"/>
              <p:cNvSpPr txBox="1">
                <a:spLocks noChangeArrowheads="1"/>
              </p:cNvSpPr>
              <p:nvPr/>
            </p:nvSpPr>
            <p:spPr bwMode="auto">
              <a:xfrm>
                <a:off x="1389463" y="3793955"/>
                <a:ext cx="536358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p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3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3" name="Text Box 148"/>
              <p:cNvSpPr txBox="1">
                <a:spLocks noChangeArrowheads="1"/>
              </p:cNvSpPr>
              <p:nvPr/>
            </p:nvSpPr>
            <p:spPr bwMode="auto">
              <a:xfrm>
                <a:off x="4272263" y="3520775"/>
                <a:ext cx="53241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2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4" name="Text Box 151"/>
              <p:cNvSpPr txBox="1">
                <a:spLocks noChangeArrowheads="1"/>
              </p:cNvSpPr>
              <p:nvPr/>
            </p:nvSpPr>
            <p:spPr bwMode="auto">
              <a:xfrm>
                <a:off x="4272263" y="3915496"/>
                <a:ext cx="53241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3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5" name="Rectangle 120"/>
              <p:cNvSpPr>
                <a:spLocks noChangeArrowheads="1"/>
              </p:cNvSpPr>
              <p:nvPr/>
            </p:nvSpPr>
            <p:spPr bwMode="auto">
              <a:xfrm>
                <a:off x="3063389" y="5123591"/>
                <a:ext cx="2084741" cy="55074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Department</a:t>
                </a:r>
                <a:endParaRPr lang="en-US" sz="24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6" name="Text Box 148"/>
              <p:cNvSpPr txBox="1">
                <a:spLocks noChangeArrowheads="1"/>
              </p:cNvSpPr>
              <p:nvPr/>
            </p:nvSpPr>
            <p:spPr bwMode="auto">
              <a:xfrm>
                <a:off x="4272263" y="3114026"/>
                <a:ext cx="53241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1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7" name="Text Box 146"/>
              <p:cNvSpPr txBox="1">
                <a:spLocks noChangeArrowheads="1"/>
              </p:cNvSpPr>
              <p:nvPr/>
            </p:nvSpPr>
            <p:spPr bwMode="auto">
              <a:xfrm>
                <a:off x="1385930" y="3043817"/>
                <a:ext cx="536358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p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1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8" name="Line 150"/>
              <p:cNvSpPr>
                <a:spLocks noChangeShapeType="1"/>
              </p:cNvSpPr>
              <p:nvPr/>
            </p:nvSpPr>
            <p:spPr bwMode="auto">
              <a:xfrm flipH="1">
                <a:off x="2029621" y="4155762"/>
                <a:ext cx="2035868" cy="25403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9" name="Text Box 147"/>
              <p:cNvSpPr txBox="1">
                <a:spLocks noChangeArrowheads="1"/>
              </p:cNvSpPr>
              <p:nvPr/>
            </p:nvSpPr>
            <p:spPr bwMode="auto">
              <a:xfrm>
                <a:off x="1392083" y="4169024"/>
                <a:ext cx="536358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p</a:t>
                </a:r>
                <a:r>
                  <a:rPr lang="en-US" sz="2000" dirty="0" smtClean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4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p:grpSp>
      </p:grpSp>
      <p:sp>
        <p:nvSpPr>
          <p:cNvPr id="84" name="Rectangle 120"/>
          <p:cNvSpPr>
            <a:spLocks noChangeArrowheads="1"/>
          </p:cNvSpPr>
          <p:nvPr/>
        </p:nvSpPr>
        <p:spPr bwMode="auto">
          <a:xfrm>
            <a:off x="628650" y="1542715"/>
            <a:ext cx="283444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 smtClean="0">
                <a:latin typeface="Linux Libertine" charset="0"/>
                <a:ea typeface="Linux Libertine" charset="0"/>
                <a:cs typeface="Linux Libertine" charset="0"/>
              </a:rPr>
              <a:t>Many-to-many</a:t>
            </a:r>
            <a:endParaRPr lang="en-US" sz="2400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1874" y="4435127"/>
            <a:ext cx="7726330" cy="1866899"/>
            <a:chOff x="681874" y="4435127"/>
            <a:chExt cx="7726330" cy="1866899"/>
          </a:xfrm>
        </p:grpSpPr>
        <p:sp>
          <p:nvSpPr>
            <p:cNvPr id="85" name="Rectangle 4"/>
            <p:cNvSpPr>
              <a:spLocks noChangeArrowheads="1"/>
            </p:cNvSpPr>
            <p:nvPr/>
          </p:nvSpPr>
          <p:spPr bwMode="auto">
            <a:xfrm>
              <a:off x="921554" y="546382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Professor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6" name="Oval 5"/>
            <p:cNvSpPr>
              <a:spLocks noChangeArrowheads="1"/>
            </p:cNvSpPr>
            <p:nvPr/>
          </p:nvSpPr>
          <p:spPr bwMode="auto">
            <a:xfrm>
              <a:off x="1702604" y="443830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7" name="Oval 6"/>
            <p:cNvSpPr>
              <a:spLocks noChangeArrowheads="1"/>
            </p:cNvSpPr>
            <p:nvPr/>
          </p:nvSpPr>
          <p:spPr bwMode="auto">
            <a:xfrm>
              <a:off x="2713582" y="443512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8" name="Oval 7"/>
            <p:cNvSpPr>
              <a:spLocks noChangeArrowheads="1"/>
            </p:cNvSpPr>
            <p:nvPr/>
          </p:nvSpPr>
          <p:spPr bwMode="auto">
            <a:xfrm>
              <a:off x="681874" y="444310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P</a:t>
              </a: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9" name="Line 8"/>
            <p:cNvSpPr>
              <a:spLocks noChangeShapeType="1"/>
            </p:cNvSpPr>
            <p:nvPr/>
          </p:nvSpPr>
          <p:spPr bwMode="auto">
            <a:xfrm flipH="1" flipV="1">
              <a:off x="1328248" y="505004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0" name="Line 9"/>
            <p:cNvSpPr>
              <a:spLocks noChangeShapeType="1"/>
            </p:cNvSpPr>
            <p:nvPr/>
          </p:nvSpPr>
          <p:spPr bwMode="auto">
            <a:xfrm flipV="1">
              <a:off x="1980822" y="513510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1" name="Line 10"/>
            <p:cNvSpPr>
              <a:spLocks noChangeShapeType="1"/>
            </p:cNvSpPr>
            <p:nvPr/>
          </p:nvSpPr>
          <p:spPr bwMode="auto">
            <a:xfrm flipV="1">
              <a:off x="2396374" y="504472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2" name="Rectangle 4"/>
            <p:cNvSpPr>
              <a:spLocks noChangeArrowheads="1"/>
            </p:cNvSpPr>
            <p:nvPr/>
          </p:nvSpPr>
          <p:spPr bwMode="auto">
            <a:xfrm>
              <a:off x="5956070" y="5463826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3" name="Oval 5"/>
            <p:cNvSpPr>
              <a:spLocks noChangeArrowheads="1"/>
            </p:cNvSpPr>
            <p:nvPr/>
          </p:nvSpPr>
          <p:spPr bwMode="auto">
            <a:xfrm>
              <a:off x="6198403" y="4440885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4" name="Oval 6"/>
            <p:cNvSpPr>
              <a:spLocks noChangeArrowheads="1"/>
            </p:cNvSpPr>
            <p:nvPr/>
          </p:nvSpPr>
          <p:spPr bwMode="auto">
            <a:xfrm>
              <a:off x="7246154" y="4443100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Address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5" name="Oval 7"/>
            <p:cNvSpPr>
              <a:spLocks noChangeArrowheads="1"/>
            </p:cNvSpPr>
            <p:nvPr/>
          </p:nvSpPr>
          <p:spPr bwMode="auto">
            <a:xfrm>
              <a:off x="5303053" y="4443100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DID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6" name="Line 8"/>
            <p:cNvSpPr>
              <a:spLocks noChangeShapeType="1"/>
            </p:cNvSpPr>
            <p:nvPr/>
          </p:nvSpPr>
          <p:spPr bwMode="auto">
            <a:xfrm flipH="1" flipV="1">
              <a:off x="5956069" y="5044725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7" name="Line 9"/>
            <p:cNvSpPr>
              <a:spLocks noChangeShapeType="1"/>
            </p:cNvSpPr>
            <p:nvPr/>
          </p:nvSpPr>
          <p:spPr bwMode="auto">
            <a:xfrm flipH="1" flipV="1">
              <a:off x="6882876" y="5044726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V="1">
              <a:off x="7463235" y="5120926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9" name="AutoShape 8"/>
            <p:cNvSpPr>
              <a:spLocks noChangeArrowheads="1"/>
            </p:cNvSpPr>
            <p:nvPr/>
          </p:nvSpPr>
          <p:spPr bwMode="auto">
            <a:xfrm>
              <a:off x="3422988" y="5159026"/>
              <a:ext cx="2083732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Affiliated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00" name="Straight Connector 99"/>
            <p:cNvCxnSpPr>
              <a:endCxn id="99" idx="3"/>
            </p:cNvCxnSpPr>
            <p:nvPr/>
          </p:nvCxnSpPr>
          <p:spPr>
            <a:xfrm flipH="1">
              <a:off x="5506720" y="5730526"/>
              <a:ext cx="44935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endCxn id="99" idx="1"/>
            </p:cNvCxnSpPr>
            <p:nvPr/>
          </p:nvCxnSpPr>
          <p:spPr>
            <a:xfrm>
              <a:off x="3055154" y="5730526"/>
              <a:ext cx="367834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/>
          <p:cNvSpPr txBox="1"/>
          <p:nvPr/>
        </p:nvSpPr>
        <p:spPr>
          <a:xfrm>
            <a:off x="4409345" y="1872014"/>
            <a:ext cx="3806716" cy="2246769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Each Professor can be affiliated with many departments </a:t>
            </a:r>
            <a:r>
              <a:rPr lang="en-US" sz="2800" smtClean="0">
                <a:latin typeface="Linux Libertine" charset="0"/>
                <a:ea typeface="Linux Libertine" charset="0"/>
                <a:cs typeface="Linux Libertine" charset="0"/>
              </a:rPr>
              <a:t>and each Department </a:t>
            </a:r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has many Professors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329961" y="3413574"/>
            <a:ext cx="13676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Affiliated</a:t>
            </a:r>
            <a:endParaRPr 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1988236" y="4441104"/>
            <a:ext cx="5167528" cy="52322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2800" i="1" dirty="0" smtClean="0">
                <a:latin typeface="Linux Libertine" charset="0"/>
                <a:ea typeface="Linux Libertine" charset="0"/>
                <a:cs typeface="Linux Libertine" charset="0"/>
              </a:rPr>
              <a:t>Q: How is many-to-many depicted?</a:t>
            </a:r>
            <a:endParaRPr lang="en-US" sz="2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36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59" grpId="0" animBg="1"/>
      <p:bldP spid="59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CAUTION: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Difference </a:t>
            </a:r>
            <a:r>
              <a:rPr lang="en-US" dirty="0"/>
              <a:t>with the Book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08835" y="1671607"/>
            <a:ext cx="7726330" cy="1866899"/>
            <a:chOff x="681874" y="4435127"/>
            <a:chExt cx="7726330" cy="1866899"/>
          </a:xfrm>
        </p:grpSpPr>
        <p:sp>
          <p:nvSpPr>
            <p:cNvPr id="85" name="Rectangle 4"/>
            <p:cNvSpPr>
              <a:spLocks noChangeArrowheads="1"/>
            </p:cNvSpPr>
            <p:nvPr/>
          </p:nvSpPr>
          <p:spPr bwMode="auto">
            <a:xfrm>
              <a:off x="921554" y="546382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6" name="Oval 5"/>
            <p:cNvSpPr>
              <a:spLocks noChangeArrowheads="1"/>
            </p:cNvSpPr>
            <p:nvPr/>
          </p:nvSpPr>
          <p:spPr bwMode="auto">
            <a:xfrm>
              <a:off x="1702604" y="443830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7" name="Oval 6"/>
            <p:cNvSpPr>
              <a:spLocks noChangeArrowheads="1"/>
            </p:cNvSpPr>
            <p:nvPr/>
          </p:nvSpPr>
          <p:spPr bwMode="auto">
            <a:xfrm>
              <a:off x="2713582" y="443512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8" name="Oval 7"/>
            <p:cNvSpPr>
              <a:spLocks noChangeArrowheads="1"/>
            </p:cNvSpPr>
            <p:nvPr/>
          </p:nvSpPr>
          <p:spPr bwMode="auto">
            <a:xfrm>
              <a:off x="681874" y="444310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SID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9" name="Line 8"/>
            <p:cNvSpPr>
              <a:spLocks noChangeShapeType="1"/>
            </p:cNvSpPr>
            <p:nvPr/>
          </p:nvSpPr>
          <p:spPr bwMode="auto">
            <a:xfrm flipH="1" flipV="1">
              <a:off x="1328248" y="505004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0" name="Line 9"/>
            <p:cNvSpPr>
              <a:spLocks noChangeShapeType="1"/>
            </p:cNvSpPr>
            <p:nvPr/>
          </p:nvSpPr>
          <p:spPr bwMode="auto">
            <a:xfrm flipV="1">
              <a:off x="1980822" y="513510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1" name="Line 10"/>
            <p:cNvSpPr>
              <a:spLocks noChangeShapeType="1"/>
            </p:cNvSpPr>
            <p:nvPr/>
          </p:nvSpPr>
          <p:spPr bwMode="auto">
            <a:xfrm flipV="1">
              <a:off x="2396374" y="504472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2" name="Rectangle 4"/>
            <p:cNvSpPr>
              <a:spLocks noChangeArrowheads="1"/>
            </p:cNvSpPr>
            <p:nvPr/>
          </p:nvSpPr>
          <p:spPr bwMode="auto">
            <a:xfrm>
              <a:off x="5956070" y="5463826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3" name="Oval 5"/>
            <p:cNvSpPr>
              <a:spLocks noChangeArrowheads="1"/>
            </p:cNvSpPr>
            <p:nvPr/>
          </p:nvSpPr>
          <p:spPr bwMode="auto">
            <a:xfrm>
              <a:off x="6198403" y="4440885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4" name="Oval 6"/>
            <p:cNvSpPr>
              <a:spLocks noChangeArrowheads="1"/>
            </p:cNvSpPr>
            <p:nvPr/>
          </p:nvSpPr>
          <p:spPr bwMode="auto">
            <a:xfrm>
              <a:off x="7246154" y="4443100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Address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5" name="Oval 7"/>
            <p:cNvSpPr>
              <a:spLocks noChangeArrowheads="1"/>
            </p:cNvSpPr>
            <p:nvPr/>
          </p:nvSpPr>
          <p:spPr bwMode="auto">
            <a:xfrm>
              <a:off x="5303053" y="4443100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DID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6" name="Line 8"/>
            <p:cNvSpPr>
              <a:spLocks noChangeShapeType="1"/>
            </p:cNvSpPr>
            <p:nvPr/>
          </p:nvSpPr>
          <p:spPr bwMode="auto">
            <a:xfrm flipH="1" flipV="1">
              <a:off x="5956069" y="5044725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7" name="Line 9"/>
            <p:cNvSpPr>
              <a:spLocks noChangeShapeType="1"/>
            </p:cNvSpPr>
            <p:nvPr/>
          </p:nvSpPr>
          <p:spPr bwMode="auto">
            <a:xfrm flipH="1" flipV="1">
              <a:off x="6882876" y="5044726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V="1">
              <a:off x="7463235" y="5120926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9" name="AutoShape 8"/>
            <p:cNvSpPr>
              <a:spLocks noChangeArrowheads="1"/>
            </p:cNvSpPr>
            <p:nvPr/>
          </p:nvSpPr>
          <p:spPr bwMode="auto">
            <a:xfrm>
              <a:off x="3626654" y="5159026"/>
              <a:ext cx="1676400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Major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00" name="Straight Connector 99"/>
            <p:cNvCxnSpPr/>
            <p:nvPr/>
          </p:nvCxnSpPr>
          <p:spPr>
            <a:xfrm flipH="1">
              <a:off x="5303054" y="5730526"/>
              <a:ext cx="65301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3055154" y="5730526"/>
              <a:ext cx="5715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120"/>
          <p:cNvSpPr>
            <a:spLocks noChangeArrowheads="1"/>
          </p:cNvSpPr>
          <p:nvPr/>
        </p:nvSpPr>
        <p:spPr bwMode="auto">
          <a:xfrm>
            <a:off x="1717852" y="3637679"/>
            <a:ext cx="570829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The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cow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b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ook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denotes the above as follows: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708835" y="4336202"/>
            <a:ext cx="7726330" cy="1866899"/>
            <a:chOff x="681874" y="4435127"/>
            <a:chExt cx="7726330" cy="1866899"/>
          </a:xfrm>
        </p:grpSpPr>
        <p:sp>
          <p:nvSpPr>
            <p:cNvPr id="103" name="Rectangle 4"/>
            <p:cNvSpPr>
              <a:spLocks noChangeArrowheads="1"/>
            </p:cNvSpPr>
            <p:nvPr/>
          </p:nvSpPr>
          <p:spPr bwMode="auto">
            <a:xfrm>
              <a:off x="921554" y="546382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6" name="Oval 5"/>
            <p:cNvSpPr>
              <a:spLocks noChangeArrowheads="1"/>
            </p:cNvSpPr>
            <p:nvPr/>
          </p:nvSpPr>
          <p:spPr bwMode="auto">
            <a:xfrm>
              <a:off x="1702604" y="443830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7" name="Oval 6"/>
            <p:cNvSpPr>
              <a:spLocks noChangeArrowheads="1"/>
            </p:cNvSpPr>
            <p:nvPr/>
          </p:nvSpPr>
          <p:spPr bwMode="auto">
            <a:xfrm>
              <a:off x="2713582" y="443512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8" name="Oval 7"/>
            <p:cNvSpPr>
              <a:spLocks noChangeArrowheads="1"/>
            </p:cNvSpPr>
            <p:nvPr/>
          </p:nvSpPr>
          <p:spPr bwMode="auto">
            <a:xfrm>
              <a:off x="681874" y="444310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SID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9" name="Line 8"/>
            <p:cNvSpPr>
              <a:spLocks noChangeShapeType="1"/>
            </p:cNvSpPr>
            <p:nvPr/>
          </p:nvSpPr>
          <p:spPr bwMode="auto">
            <a:xfrm flipH="1" flipV="1">
              <a:off x="1328248" y="505004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0" name="Line 9"/>
            <p:cNvSpPr>
              <a:spLocks noChangeShapeType="1"/>
            </p:cNvSpPr>
            <p:nvPr/>
          </p:nvSpPr>
          <p:spPr bwMode="auto">
            <a:xfrm flipV="1">
              <a:off x="1980822" y="513510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1" name="Line 10"/>
            <p:cNvSpPr>
              <a:spLocks noChangeShapeType="1"/>
            </p:cNvSpPr>
            <p:nvPr/>
          </p:nvSpPr>
          <p:spPr bwMode="auto">
            <a:xfrm flipV="1">
              <a:off x="2396374" y="504472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2" name="Rectangle 4"/>
            <p:cNvSpPr>
              <a:spLocks noChangeArrowheads="1"/>
            </p:cNvSpPr>
            <p:nvPr/>
          </p:nvSpPr>
          <p:spPr bwMode="auto">
            <a:xfrm>
              <a:off x="5956070" y="5463826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3" name="Oval 5"/>
            <p:cNvSpPr>
              <a:spLocks noChangeArrowheads="1"/>
            </p:cNvSpPr>
            <p:nvPr/>
          </p:nvSpPr>
          <p:spPr bwMode="auto">
            <a:xfrm>
              <a:off x="6198403" y="4440885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4" name="Oval 6"/>
            <p:cNvSpPr>
              <a:spLocks noChangeArrowheads="1"/>
            </p:cNvSpPr>
            <p:nvPr/>
          </p:nvSpPr>
          <p:spPr bwMode="auto">
            <a:xfrm>
              <a:off x="7246154" y="4443100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Address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5" name="Oval 7"/>
            <p:cNvSpPr>
              <a:spLocks noChangeArrowheads="1"/>
            </p:cNvSpPr>
            <p:nvPr/>
          </p:nvSpPr>
          <p:spPr bwMode="auto">
            <a:xfrm>
              <a:off x="5303053" y="4443100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DID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6" name="Line 8"/>
            <p:cNvSpPr>
              <a:spLocks noChangeShapeType="1"/>
            </p:cNvSpPr>
            <p:nvPr/>
          </p:nvSpPr>
          <p:spPr bwMode="auto">
            <a:xfrm flipH="1" flipV="1">
              <a:off x="5956069" y="5044725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7" name="Line 9"/>
            <p:cNvSpPr>
              <a:spLocks noChangeShapeType="1"/>
            </p:cNvSpPr>
            <p:nvPr/>
          </p:nvSpPr>
          <p:spPr bwMode="auto">
            <a:xfrm flipH="1" flipV="1">
              <a:off x="6882876" y="5044726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8" name="Line 10"/>
            <p:cNvSpPr>
              <a:spLocks noChangeShapeType="1"/>
            </p:cNvSpPr>
            <p:nvPr/>
          </p:nvSpPr>
          <p:spPr bwMode="auto">
            <a:xfrm flipV="1">
              <a:off x="7463235" y="5120926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9" name="AutoShape 8"/>
            <p:cNvSpPr>
              <a:spLocks noChangeArrowheads="1"/>
            </p:cNvSpPr>
            <p:nvPr/>
          </p:nvSpPr>
          <p:spPr bwMode="auto">
            <a:xfrm>
              <a:off x="3626654" y="5159026"/>
              <a:ext cx="1676400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Major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20" name="Straight Connector 119"/>
            <p:cNvCxnSpPr/>
            <p:nvPr/>
          </p:nvCxnSpPr>
          <p:spPr>
            <a:xfrm flipH="1">
              <a:off x="5303054" y="5730526"/>
              <a:ext cx="65301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3055154" y="5730526"/>
              <a:ext cx="57150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Multiply 121"/>
          <p:cNvSpPr/>
          <p:nvPr/>
        </p:nvSpPr>
        <p:spPr>
          <a:xfrm>
            <a:off x="553165" y="4307211"/>
            <a:ext cx="7882000" cy="25908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874967" y="5366185"/>
            <a:ext cx="7394064" cy="52322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2800" b="1" dirty="0">
                <a:latin typeface="Linux Libertine" charset="0"/>
                <a:ea typeface="Linux Libertine" charset="0"/>
                <a:cs typeface="Linux Libertine" charset="0"/>
              </a:rPr>
              <a:t>You should use the notations in the </a:t>
            </a:r>
            <a:r>
              <a:rPr lang="en-US" sz="2800" b="1" dirty="0" smtClean="0">
                <a:latin typeface="Linux Libertine" charset="0"/>
                <a:ea typeface="Linux Libertine" charset="0"/>
                <a:cs typeface="Linux Libertine" charset="0"/>
              </a:rPr>
              <a:t>lectures.</a:t>
            </a:r>
            <a:endParaRPr lang="en-US" sz="2800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48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1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1348" y="812802"/>
            <a:ext cx="7886700" cy="2852737"/>
          </a:xfrm>
        </p:spPr>
        <p:txBody>
          <a:bodyPr>
            <a:normAutofit/>
          </a:bodyPr>
          <a:lstStyle/>
          <a:p>
            <a:r>
              <a:rPr lang="en-US" sz="5400" dirty="0"/>
              <a:t>Entity-Relationship Model for </a:t>
            </a:r>
            <a:br>
              <a:rPr lang="en-US" sz="5400" dirty="0"/>
            </a:br>
            <a:r>
              <a:rPr lang="en-US" sz="5400" dirty="0"/>
              <a:t>Conceptual </a:t>
            </a:r>
            <a:r>
              <a:rPr lang="en-US" sz="5400" dirty="0" smtClean="0"/>
              <a:t>Design</a:t>
            </a:r>
            <a:endParaRPr lang="en-US" sz="5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18808" y="4162242"/>
            <a:ext cx="7886700" cy="1500187"/>
          </a:xfrm>
        </p:spPr>
        <p:txBody>
          <a:bodyPr/>
          <a:lstStyle/>
          <a:p>
            <a:pPr algn="ctr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“All models are wrong, but some are useful.” </a:t>
            </a:r>
          </a:p>
          <a:p>
            <a:pPr algn="ctr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- George E. P. Box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21348" y="3913890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83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Multi-way (n-</a:t>
            </a:r>
            <a:r>
              <a:rPr lang="en-US" sz="4000" dirty="0" err="1" smtClean="0"/>
              <a:t>ary</a:t>
            </a:r>
            <a:r>
              <a:rPr lang="en-US" sz="4000" dirty="0" smtClean="0"/>
              <a:t>) Relationships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20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708835" y="1671607"/>
            <a:ext cx="7726330" cy="4568514"/>
            <a:chOff x="708835" y="1671607"/>
            <a:chExt cx="7726330" cy="4568514"/>
          </a:xfrm>
        </p:grpSpPr>
        <p:sp>
          <p:nvSpPr>
            <p:cNvPr id="59" name="Rectangle 4"/>
            <p:cNvSpPr>
              <a:spLocks noChangeArrowheads="1"/>
            </p:cNvSpPr>
            <p:nvPr/>
          </p:nvSpPr>
          <p:spPr bwMode="auto">
            <a:xfrm>
              <a:off x="948515" y="270030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Professor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0" name="Oval 5"/>
            <p:cNvSpPr>
              <a:spLocks noChangeArrowheads="1"/>
            </p:cNvSpPr>
            <p:nvPr/>
          </p:nvSpPr>
          <p:spPr bwMode="auto">
            <a:xfrm>
              <a:off x="1729565" y="167478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1" name="Oval 6"/>
            <p:cNvSpPr>
              <a:spLocks noChangeArrowheads="1"/>
            </p:cNvSpPr>
            <p:nvPr/>
          </p:nvSpPr>
          <p:spPr bwMode="auto">
            <a:xfrm>
              <a:off x="2740543" y="167160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2" name="Oval 7"/>
            <p:cNvSpPr>
              <a:spLocks noChangeArrowheads="1"/>
            </p:cNvSpPr>
            <p:nvPr/>
          </p:nvSpPr>
          <p:spPr bwMode="auto">
            <a:xfrm>
              <a:off x="708835" y="167958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P</a:t>
              </a: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3" name="Line 8"/>
            <p:cNvSpPr>
              <a:spLocks noChangeShapeType="1"/>
            </p:cNvSpPr>
            <p:nvPr/>
          </p:nvSpPr>
          <p:spPr bwMode="auto">
            <a:xfrm flipH="1" flipV="1">
              <a:off x="1355209" y="228652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4" name="Line 9"/>
            <p:cNvSpPr>
              <a:spLocks noChangeShapeType="1"/>
            </p:cNvSpPr>
            <p:nvPr/>
          </p:nvSpPr>
          <p:spPr bwMode="auto">
            <a:xfrm flipV="1">
              <a:off x="2007783" y="237158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5" name="Line 10"/>
            <p:cNvSpPr>
              <a:spLocks noChangeShapeType="1"/>
            </p:cNvSpPr>
            <p:nvPr/>
          </p:nvSpPr>
          <p:spPr bwMode="auto">
            <a:xfrm flipV="1">
              <a:off x="2423335" y="228120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6" name="Rectangle 4"/>
            <p:cNvSpPr>
              <a:spLocks noChangeArrowheads="1"/>
            </p:cNvSpPr>
            <p:nvPr/>
          </p:nvSpPr>
          <p:spPr bwMode="auto">
            <a:xfrm>
              <a:off x="5983031" y="2700306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Course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7" name="Oval 5"/>
            <p:cNvSpPr>
              <a:spLocks noChangeArrowheads="1"/>
            </p:cNvSpPr>
            <p:nvPr/>
          </p:nvSpPr>
          <p:spPr bwMode="auto">
            <a:xfrm>
              <a:off x="6225364" y="1677365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8" name="Oval 6"/>
            <p:cNvSpPr>
              <a:spLocks noChangeArrowheads="1"/>
            </p:cNvSpPr>
            <p:nvPr/>
          </p:nvSpPr>
          <p:spPr bwMode="auto">
            <a:xfrm>
              <a:off x="7273115" y="1679580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Credits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9" name="Oval 7"/>
            <p:cNvSpPr>
              <a:spLocks noChangeArrowheads="1"/>
            </p:cNvSpPr>
            <p:nvPr/>
          </p:nvSpPr>
          <p:spPr bwMode="auto">
            <a:xfrm>
              <a:off x="5330014" y="1679580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C</a:t>
              </a: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0" name="Line 8"/>
            <p:cNvSpPr>
              <a:spLocks noChangeShapeType="1"/>
            </p:cNvSpPr>
            <p:nvPr/>
          </p:nvSpPr>
          <p:spPr bwMode="auto">
            <a:xfrm flipH="1" flipV="1">
              <a:off x="5983030" y="2281205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1" name="Line 9"/>
            <p:cNvSpPr>
              <a:spLocks noChangeShapeType="1"/>
            </p:cNvSpPr>
            <p:nvPr/>
          </p:nvSpPr>
          <p:spPr bwMode="auto">
            <a:xfrm flipH="1" flipV="1">
              <a:off x="6909837" y="2281206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2" name="Line 10"/>
            <p:cNvSpPr>
              <a:spLocks noChangeShapeType="1"/>
            </p:cNvSpPr>
            <p:nvPr/>
          </p:nvSpPr>
          <p:spPr bwMode="auto">
            <a:xfrm flipV="1">
              <a:off x="7490196" y="2357406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3" name="AutoShape 8"/>
            <p:cNvSpPr>
              <a:spLocks noChangeArrowheads="1"/>
            </p:cNvSpPr>
            <p:nvPr/>
          </p:nvSpPr>
          <p:spPr bwMode="auto">
            <a:xfrm>
              <a:off x="3653614" y="3229580"/>
              <a:ext cx="1676400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Teach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 flipH="1">
              <a:off x="4950346" y="2967006"/>
              <a:ext cx="1032686" cy="57422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082115" y="2967006"/>
              <a:ext cx="942083" cy="5742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4"/>
            <p:cNvSpPr>
              <a:spLocks noChangeArrowheads="1"/>
            </p:cNvSpPr>
            <p:nvPr/>
          </p:nvSpPr>
          <p:spPr bwMode="auto">
            <a:xfrm>
              <a:off x="3447839" y="4681861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Room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7" name="Oval 5"/>
            <p:cNvSpPr>
              <a:spLocks noChangeArrowheads="1"/>
            </p:cNvSpPr>
            <p:nvPr/>
          </p:nvSpPr>
          <p:spPr bwMode="auto">
            <a:xfrm>
              <a:off x="3984559" y="5554321"/>
              <a:ext cx="115408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Number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8" name="Oval 6"/>
            <p:cNvSpPr>
              <a:spLocks noChangeArrowheads="1"/>
            </p:cNvSpPr>
            <p:nvPr/>
          </p:nvSpPr>
          <p:spPr bwMode="auto">
            <a:xfrm>
              <a:off x="5219684" y="5554321"/>
              <a:ext cx="87232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smtClean="0">
                  <a:latin typeface="Linux Libertine" charset="0"/>
                  <a:ea typeface="Linux Libertine" charset="0"/>
                  <a:cs typeface="Linux Libertine" charset="0"/>
                </a:rPr>
                <a:t>Seats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9" name="Oval 7"/>
            <p:cNvSpPr>
              <a:spLocks noChangeArrowheads="1"/>
            </p:cNvSpPr>
            <p:nvPr/>
          </p:nvSpPr>
          <p:spPr bwMode="auto">
            <a:xfrm>
              <a:off x="2906679" y="5554321"/>
              <a:ext cx="99060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D</a:t>
              </a: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0" name="Line 8"/>
            <p:cNvSpPr>
              <a:spLocks noChangeShapeType="1"/>
            </p:cNvSpPr>
            <p:nvPr/>
          </p:nvSpPr>
          <p:spPr bwMode="auto">
            <a:xfrm flipH="1">
              <a:off x="3618368" y="5215261"/>
              <a:ext cx="504190" cy="3847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1" name="Line 9"/>
            <p:cNvSpPr>
              <a:spLocks noChangeShapeType="1"/>
            </p:cNvSpPr>
            <p:nvPr/>
          </p:nvSpPr>
          <p:spPr bwMode="auto">
            <a:xfrm flipV="1">
              <a:off x="4509893" y="5213961"/>
              <a:ext cx="2556" cy="3403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2" name="Line 10"/>
            <p:cNvSpPr>
              <a:spLocks noChangeShapeType="1"/>
            </p:cNvSpPr>
            <p:nvPr/>
          </p:nvSpPr>
          <p:spPr bwMode="auto">
            <a:xfrm flipH="1" flipV="1">
              <a:off x="4959333" y="5215261"/>
              <a:ext cx="528476" cy="3847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84" name="Line 9"/>
          <p:cNvSpPr>
            <a:spLocks noChangeShapeType="1"/>
          </p:cNvSpPr>
          <p:nvPr/>
        </p:nvSpPr>
        <p:spPr bwMode="auto">
          <a:xfrm flipH="1" flipV="1">
            <a:off x="4489573" y="4372580"/>
            <a:ext cx="0" cy="30928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24702" y="3686002"/>
            <a:ext cx="2657413" cy="1015663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We still can model this as a set.</a:t>
            </a:r>
          </a:p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H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ow?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5983030" y="3686001"/>
            <a:ext cx="2657413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A: </a:t>
            </a:r>
            <a:r>
              <a:rPr lang="en-US" sz="2000">
                <a:latin typeface="Linux Libertine" charset="0"/>
                <a:ea typeface="Linux Libertine" charset="0"/>
                <a:cs typeface="Linux Libertine" charset="0"/>
              </a:rPr>
              <a:t>T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ernary cross product, 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e.g. {(p1,c1,r1), (p1,c3,r7), </a:t>
            </a:r>
            <a:r>
              <a:rPr lang="mr-IN" sz="2000" dirty="0">
                <a:latin typeface="Linux Libertine" charset="0"/>
                <a:ea typeface="Linux Libertine" charset="0"/>
                <a:cs typeface="Linux Libertine" charset="0"/>
              </a:rPr>
              <a:t>…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}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47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Multi-way (n-</a:t>
            </a:r>
            <a:r>
              <a:rPr lang="en-US" sz="4000" dirty="0" err="1" smtClean="0"/>
              <a:t>ary</a:t>
            </a:r>
            <a:r>
              <a:rPr lang="en-US" sz="4000" dirty="0" smtClean="0"/>
              <a:t>) Relationships (Cont.)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21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708835" y="1671607"/>
            <a:ext cx="7726330" cy="4568514"/>
            <a:chOff x="708835" y="1671607"/>
            <a:chExt cx="7726330" cy="4568514"/>
          </a:xfrm>
        </p:grpSpPr>
        <p:sp>
          <p:nvSpPr>
            <p:cNvPr id="59" name="Rectangle 4"/>
            <p:cNvSpPr>
              <a:spLocks noChangeArrowheads="1"/>
            </p:cNvSpPr>
            <p:nvPr/>
          </p:nvSpPr>
          <p:spPr bwMode="auto">
            <a:xfrm>
              <a:off x="948515" y="270030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Professor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0" name="Oval 5"/>
            <p:cNvSpPr>
              <a:spLocks noChangeArrowheads="1"/>
            </p:cNvSpPr>
            <p:nvPr/>
          </p:nvSpPr>
          <p:spPr bwMode="auto">
            <a:xfrm>
              <a:off x="1729565" y="167478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1" name="Oval 6"/>
            <p:cNvSpPr>
              <a:spLocks noChangeArrowheads="1"/>
            </p:cNvSpPr>
            <p:nvPr/>
          </p:nvSpPr>
          <p:spPr bwMode="auto">
            <a:xfrm>
              <a:off x="2740543" y="167160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2" name="Oval 7"/>
            <p:cNvSpPr>
              <a:spLocks noChangeArrowheads="1"/>
            </p:cNvSpPr>
            <p:nvPr/>
          </p:nvSpPr>
          <p:spPr bwMode="auto">
            <a:xfrm>
              <a:off x="708835" y="167958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P</a:t>
              </a: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3" name="Line 8"/>
            <p:cNvSpPr>
              <a:spLocks noChangeShapeType="1"/>
            </p:cNvSpPr>
            <p:nvPr/>
          </p:nvSpPr>
          <p:spPr bwMode="auto">
            <a:xfrm flipH="1" flipV="1">
              <a:off x="1355209" y="228652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4" name="Line 9"/>
            <p:cNvSpPr>
              <a:spLocks noChangeShapeType="1"/>
            </p:cNvSpPr>
            <p:nvPr/>
          </p:nvSpPr>
          <p:spPr bwMode="auto">
            <a:xfrm flipV="1">
              <a:off x="2007783" y="237158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5" name="Line 10"/>
            <p:cNvSpPr>
              <a:spLocks noChangeShapeType="1"/>
            </p:cNvSpPr>
            <p:nvPr/>
          </p:nvSpPr>
          <p:spPr bwMode="auto">
            <a:xfrm flipV="1">
              <a:off x="2423335" y="228120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6" name="Rectangle 4"/>
            <p:cNvSpPr>
              <a:spLocks noChangeArrowheads="1"/>
            </p:cNvSpPr>
            <p:nvPr/>
          </p:nvSpPr>
          <p:spPr bwMode="auto">
            <a:xfrm>
              <a:off x="5983031" y="2700306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Course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7" name="Oval 5"/>
            <p:cNvSpPr>
              <a:spLocks noChangeArrowheads="1"/>
            </p:cNvSpPr>
            <p:nvPr/>
          </p:nvSpPr>
          <p:spPr bwMode="auto">
            <a:xfrm>
              <a:off x="6225364" y="1677365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8" name="Oval 6"/>
            <p:cNvSpPr>
              <a:spLocks noChangeArrowheads="1"/>
            </p:cNvSpPr>
            <p:nvPr/>
          </p:nvSpPr>
          <p:spPr bwMode="auto">
            <a:xfrm>
              <a:off x="7273115" y="1679580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Credits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9" name="Oval 7"/>
            <p:cNvSpPr>
              <a:spLocks noChangeArrowheads="1"/>
            </p:cNvSpPr>
            <p:nvPr/>
          </p:nvSpPr>
          <p:spPr bwMode="auto">
            <a:xfrm>
              <a:off x="5330014" y="1679580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C</a:t>
              </a: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0" name="Line 8"/>
            <p:cNvSpPr>
              <a:spLocks noChangeShapeType="1"/>
            </p:cNvSpPr>
            <p:nvPr/>
          </p:nvSpPr>
          <p:spPr bwMode="auto">
            <a:xfrm flipH="1" flipV="1">
              <a:off x="5983030" y="2281205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1" name="Line 9"/>
            <p:cNvSpPr>
              <a:spLocks noChangeShapeType="1"/>
            </p:cNvSpPr>
            <p:nvPr/>
          </p:nvSpPr>
          <p:spPr bwMode="auto">
            <a:xfrm flipH="1" flipV="1">
              <a:off x="6909837" y="2281206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2" name="Line 10"/>
            <p:cNvSpPr>
              <a:spLocks noChangeShapeType="1"/>
            </p:cNvSpPr>
            <p:nvPr/>
          </p:nvSpPr>
          <p:spPr bwMode="auto">
            <a:xfrm flipV="1">
              <a:off x="7490196" y="2357406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3" name="AutoShape 8"/>
            <p:cNvSpPr>
              <a:spLocks noChangeArrowheads="1"/>
            </p:cNvSpPr>
            <p:nvPr/>
          </p:nvSpPr>
          <p:spPr bwMode="auto">
            <a:xfrm>
              <a:off x="3653614" y="3229580"/>
              <a:ext cx="1676400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Teach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 flipH="1">
              <a:off x="4950346" y="2967006"/>
              <a:ext cx="1032686" cy="57422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082115" y="2967006"/>
              <a:ext cx="942083" cy="5742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4"/>
            <p:cNvSpPr>
              <a:spLocks noChangeArrowheads="1"/>
            </p:cNvSpPr>
            <p:nvPr/>
          </p:nvSpPr>
          <p:spPr bwMode="auto">
            <a:xfrm>
              <a:off x="3447839" y="4681861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Room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7" name="Oval 5"/>
            <p:cNvSpPr>
              <a:spLocks noChangeArrowheads="1"/>
            </p:cNvSpPr>
            <p:nvPr/>
          </p:nvSpPr>
          <p:spPr bwMode="auto">
            <a:xfrm>
              <a:off x="3984559" y="5554321"/>
              <a:ext cx="115408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Number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8" name="Oval 6"/>
            <p:cNvSpPr>
              <a:spLocks noChangeArrowheads="1"/>
            </p:cNvSpPr>
            <p:nvPr/>
          </p:nvSpPr>
          <p:spPr bwMode="auto">
            <a:xfrm>
              <a:off x="5219684" y="5554321"/>
              <a:ext cx="87232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smtClean="0">
                  <a:latin typeface="Linux Libertine" charset="0"/>
                  <a:ea typeface="Linux Libertine" charset="0"/>
                  <a:cs typeface="Linux Libertine" charset="0"/>
                </a:rPr>
                <a:t>Seats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9" name="Oval 7"/>
            <p:cNvSpPr>
              <a:spLocks noChangeArrowheads="1"/>
            </p:cNvSpPr>
            <p:nvPr/>
          </p:nvSpPr>
          <p:spPr bwMode="auto">
            <a:xfrm>
              <a:off x="2906679" y="5554321"/>
              <a:ext cx="99060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D</a:t>
              </a: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0" name="Line 8"/>
            <p:cNvSpPr>
              <a:spLocks noChangeShapeType="1"/>
            </p:cNvSpPr>
            <p:nvPr/>
          </p:nvSpPr>
          <p:spPr bwMode="auto">
            <a:xfrm flipH="1">
              <a:off x="3618368" y="5215261"/>
              <a:ext cx="504190" cy="3847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1" name="Line 9"/>
            <p:cNvSpPr>
              <a:spLocks noChangeShapeType="1"/>
            </p:cNvSpPr>
            <p:nvPr/>
          </p:nvSpPr>
          <p:spPr bwMode="auto">
            <a:xfrm flipV="1">
              <a:off x="4509893" y="5213961"/>
              <a:ext cx="2556" cy="3403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2" name="Line 10"/>
            <p:cNvSpPr>
              <a:spLocks noChangeShapeType="1"/>
            </p:cNvSpPr>
            <p:nvPr/>
          </p:nvSpPr>
          <p:spPr bwMode="auto">
            <a:xfrm flipH="1" flipV="1">
              <a:off x="4959333" y="5215261"/>
              <a:ext cx="528476" cy="3847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84" name="Line 9"/>
          <p:cNvSpPr>
            <a:spLocks noChangeShapeType="1"/>
          </p:cNvSpPr>
          <p:nvPr/>
        </p:nvSpPr>
        <p:spPr bwMode="auto">
          <a:xfrm flipH="1" flipV="1">
            <a:off x="4487726" y="4372579"/>
            <a:ext cx="0" cy="30928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lg"/>
            <a:tailEnd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26646" y="3886307"/>
            <a:ext cx="2355469" cy="70788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W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hat does the arrow mean here?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83030" y="3578531"/>
            <a:ext cx="2355469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A: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A given Professor Teaches a given Course in at most one Room.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38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Multi-way (n-</a:t>
            </a:r>
            <a:r>
              <a:rPr lang="en-US" sz="4000" dirty="0" err="1" smtClean="0"/>
              <a:t>ary</a:t>
            </a:r>
            <a:r>
              <a:rPr lang="en-US" sz="4000" dirty="0" smtClean="0"/>
              <a:t>) Relationships (Cont.)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22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708835" y="1671607"/>
            <a:ext cx="7726330" cy="4568514"/>
            <a:chOff x="708835" y="1671607"/>
            <a:chExt cx="7726330" cy="4568514"/>
          </a:xfrm>
        </p:grpSpPr>
        <p:sp>
          <p:nvSpPr>
            <p:cNvPr id="59" name="Rectangle 4"/>
            <p:cNvSpPr>
              <a:spLocks noChangeArrowheads="1"/>
            </p:cNvSpPr>
            <p:nvPr/>
          </p:nvSpPr>
          <p:spPr bwMode="auto">
            <a:xfrm>
              <a:off x="948515" y="270030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Professor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0" name="Oval 5"/>
            <p:cNvSpPr>
              <a:spLocks noChangeArrowheads="1"/>
            </p:cNvSpPr>
            <p:nvPr/>
          </p:nvSpPr>
          <p:spPr bwMode="auto">
            <a:xfrm>
              <a:off x="1729565" y="167478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1" name="Oval 6"/>
            <p:cNvSpPr>
              <a:spLocks noChangeArrowheads="1"/>
            </p:cNvSpPr>
            <p:nvPr/>
          </p:nvSpPr>
          <p:spPr bwMode="auto">
            <a:xfrm>
              <a:off x="2740543" y="167160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2" name="Oval 7"/>
            <p:cNvSpPr>
              <a:spLocks noChangeArrowheads="1"/>
            </p:cNvSpPr>
            <p:nvPr/>
          </p:nvSpPr>
          <p:spPr bwMode="auto">
            <a:xfrm>
              <a:off x="708835" y="167958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P</a:t>
              </a: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3" name="Line 8"/>
            <p:cNvSpPr>
              <a:spLocks noChangeShapeType="1"/>
            </p:cNvSpPr>
            <p:nvPr/>
          </p:nvSpPr>
          <p:spPr bwMode="auto">
            <a:xfrm flipH="1" flipV="1">
              <a:off x="1355209" y="228652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4" name="Line 9"/>
            <p:cNvSpPr>
              <a:spLocks noChangeShapeType="1"/>
            </p:cNvSpPr>
            <p:nvPr/>
          </p:nvSpPr>
          <p:spPr bwMode="auto">
            <a:xfrm flipV="1">
              <a:off x="2007783" y="237158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5" name="Line 10"/>
            <p:cNvSpPr>
              <a:spLocks noChangeShapeType="1"/>
            </p:cNvSpPr>
            <p:nvPr/>
          </p:nvSpPr>
          <p:spPr bwMode="auto">
            <a:xfrm flipV="1">
              <a:off x="2423335" y="228120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6" name="Rectangle 4"/>
            <p:cNvSpPr>
              <a:spLocks noChangeArrowheads="1"/>
            </p:cNvSpPr>
            <p:nvPr/>
          </p:nvSpPr>
          <p:spPr bwMode="auto">
            <a:xfrm>
              <a:off x="5983031" y="2700306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Course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7" name="Oval 5"/>
            <p:cNvSpPr>
              <a:spLocks noChangeArrowheads="1"/>
            </p:cNvSpPr>
            <p:nvPr/>
          </p:nvSpPr>
          <p:spPr bwMode="auto">
            <a:xfrm>
              <a:off x="6225364" y="1677365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8" name="Oval 6"/>
            <p:cNvSpPr>
              <a:spLocks noChangeArrowheads="1"/>
            </p:cNvSpPr>
            <p:nvPr/>
          </p:nvSpPr>
          <p:spPr bwMode="auto">
            <a:xfrm>
              <a:off x="7273115" y="1679580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Credits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9" name="Oval 7"/>
            <p:cNvSpPr>
              <a:spLocks noChangeArrowheads="1"/>
            </p:cNvSpPr>
            <p:nvPr/>
          </p:nvSpPr>
          <p:spPr bwMode="auto">
            <a:xfrm>
              <a:off x="5330014" y="1679580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C</a:t>
              </a: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0" name="Line 8"/>
            <p:cNvSpPr>
              <a:spLocks noChangeShapeType="1"/>
            </p:cNvSpPr>
            <p:nvPr/>
          </p:nvSpPr>
          <p:spPr bwMode="auto">
            <a:xfrm flipH="1" flipV="1">
              <a:off x="5983030" y="2281205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1" name="Line 9"/>
            <p:cNvSpPr>
              <a:spLocks noChangeShapeType="1"/>
            </p:cNvSpPr>
            <p:nvPr/>
          </p:nvSpPr>
          <p:spPr bwMode="auto">
            <a:xfrm flipH="1" flipV="1">
              <a:off x="6909837" y="2281206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2" name="Line 10"/>
            <p:cNvSpPr>
              <a:spLocks noChangeShapeType="1"/>
            </p:cNvSpPr>
            <p:nvPr/>
          </p:nvSpPr>
          <p:spPr bwMode="auto">
            <a:xfrm flipV="1">
              <a:off x="7490196" y="2357406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3" name="AutoShape 8"/>
            <p:cNvSpPr>
              <a:spLocks noChangeArrowheads="1"/>
            </p:cNvSpPr>
            <p:nvPr/>
          </p:nvSpPr>
          <p:spPr bwMode="auto">
            <a:xfrm>
              <a:off x="3653614" y="3229580"/>
              <a:ext cx="1676400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Teach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 flipH="1">
              <a:off x="4950346" y="2967006"/>
              <a:ext cx="1032686" cy="574226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082115" y="2967006"/>
              <a:ext cx="942083" cy="5742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4"/>
            <p:cNvSpPr>
              <a:spLocks noChangeArrowheads="1"/>
            </p:cNvSpPr>
            <p:nvPr/>
          </p:nvSpPr>
          <p:spPr bwMode="auto">
            <a:xfrm>
              <a:off x="3447839" y="4681861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Room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7" name="Oval 5"/>
            <p:cNvSpPr>
              <a:spLocks noChangeArrowheads="1"/>
            </p:cNvSpPr>
            <p:nvPr/>
          </p:nvSpPr>
          <p:spPr bwMode="auto">
            <a:xfrm>
              <a:off x="3984559" y="5554321"/>
              <a:ext cx="115408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Number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8" name="Oval 6"/>
            <p:cNvSpPr>
              <a:spLocks noChangeArrowheads="1"/>
            </p:cNvSpPr>
            <p:nvPr/>
          </p:nvSpPr>
          <p:spPr bwMode="auto">
            <a:xfrm>
              <a:off x="5219684" y="5554321"/>
              <a:ext cx="87232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smtClean="0">
                  <a:latin typeface="Linux Libertine" charset="0"/>
                  <a:ea typeface="Linux Libertine" charset="0"/>
                  <a:cs typeface="Linux Libertine" charset="0"/>
                </a:rPr>
                <a:t>Seats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9" name="Oval 7"/>
            <p:cNvSpPr>
              <a:spLocks noChangeArrowheads="1"/>
            </p:cNvSpPr>
            <p:nvPr/>
          </p:nvSpPr>
          <p:spPr bwMode="auto">
            <a:xfrm>
              <a:off x="2906679" y="5554321"/>
              <a:ext cx="99060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D</a:t>
              </a: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0" name="Line 8"/>
            <p:cNvSpPr>
              <a:spLocks noChangeShapeType="1"/>
            </p:cNvSpPr>
            <p:nvPr/>
          </p:nvSpPr>
          <p:spPr bwMode="auto">
            <a:xfrm flipH="1">
              <a:off x="3618368" y="5215261"/>
              <a:ext cx="504190" cy="3847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1" name="Line 9"/>
            <p:cNvSpPr>
              <a:spLocks noChangeShapeType="1"/>
            </p:cNvSpPr>
            <p:nvPr/>
          </p:nvSpPr>
          <p:spPr bwMode="auto">
            <a:xfrm flipV="1">
              <a:off x="4509893" y="5213961"/>
              <a:ext cx="2556" cy="3403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2" name="Line 10"/>
            <p:cNvSpPr>
              <a:spLocks noChangeShapeType="1"/>
            </p:cNvSpPr>
            <p:nvPr/>
          </p:nvSpPr>
          <p:spPr bwMode="auto">
            <a:xfrm flipH="1" flipV="1">
              <a:off x="4959333" y="5215261"/>
              <a:ext cx="528476" cy="3847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84" name="Line 9"/>
          <p:cNvSpPr>
            <a:spLocks noChangeShapeType="1"/>
          </p:cNvSpPr>
          <p:nvPr/>
        </p:nvSpPr>
        <p:spPr bwMode="auto">
          <a:xfrm flipH="1" flipV="1">
            <a:off x="4487726" y="4372579"/>
            <a:ext cx="0" cy="30928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lg"/>
            <a:tailEnd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39352" y="4211573"/>
            <a:ext cx="2467327" cy="70788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W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hat does the arrows mean here?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56162" y="3442132"/>
            <a:ext cx="2467327" cy="22467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A: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A given Professor Teaches a given Course in at most one Room </a:t>
            </a:r>
            <a:r>
              <a:rPr lang="en-US" sz="2000" i="1" dirty="0" smtClean="0">
                <a:latin typeface="Linux Libertine" charset="0"/>
                <a:ea typeface="Linux Libertine" charset="0"/>
                <a:cs typeface="Linux Libertine" charset="0"/>
              </a:rPr>
              <a:t>AND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 a given Professor Teaches in a given Room at most one Course</a:t>
            </a:r>
            <a:endParaRPr lang="en-US" sz="2000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Multi-way (n-</a:t>
            </a:r>
            <a:r>
              <a:rPr lang="en-US" sz="4000" dirty="0" err="1" smtClean="0"/>
              <a:t>ary</a:t>
            </a:r>
            <a:r>
              <a:rPr lang="en-US" sz="4000" dirty="0" smtClean="0"/>
              <a:t>) Relationships (Cont.)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23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708835" y="1671607"/>
            <a:ext cx="7726330" cy="4568514"/>
            <a:chOff x="708835" y="1671607"/>
            <a:chExt cx="7726330" cy="4568514"/>
          </a:xfrm>
        </p:grpSpPr>
        <p:grpSp>
          <p:nvGrpSpPr>
            <p:cNvPr id="11" name="Group 10"/>
            <p:cNvGrpSpPr/>
            <p:nvPr/>
          </p:nvGrpSpPr>
          <p:grpSpPr>
            <a:xfrm>
              <a:off x="708835" y="1671607"/>
              <a:ext cx="7726330" cy="4568514"/>
              <a:chOff x="708835" y="1671607"/>
              <a:chExt cx="7726330" cy="4568514"/>
            </a:xfrm>
          </p:grpSpPr>
          <p:sp>
            <p:nvSpPr>
              <p:cNvPr id="59" name="Rectangle 4"/>
              <p:cNvSpPr>
                <a:spLocks noChangeArrowheads="1"/>
              </p:cNvSpPr>
              <p:nvPr/>
            </p:nvSpPr>
            <p:spPr bwMode="auto">
              <a:xfrm>
                <a:off x="948515" y="2700306"/>
                <a:ext cx="2133600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8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Professor</a:t>
                </a:r>
                <a:endPara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0" name="Oval 5"/>
              <p:cNvSpPr>
                <a:spLocks noChangeArrowheads="1"/>
              </p:cNvSpPr>
              <p:nvPr/>
            </p:nvSpPr>
            <p:spPr bwMode="auto">
              <a:xfrm>
                <a:off x="1729565" y="1674781"/>
                <a:ext cx="877628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Name</a:t>
                </a:r>
                <a:endParaRPr lang="en-US" sz="24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1" name="Oval 6"/>
              <p:cNvSpPr>
                <a:spLocks noChangeArrowheads="1"/>
              </p:cNvSpPr>
              <p:nvPr/>
            </p:nvSpPr>
            <p:spPr bwMode="auto">
              <a:xfrm>
                <a:off x="2740543" y="1671607"/>
                <a:ext cx="72655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Age</a:t>
                </a:r>
                <a:endParaRPr lang="en-US" sz="24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2" name="Oval 7"/>
              <p:cNvSpPr>
                <a:spLocks noChangeArrowheads="1"/>
              </p:cNvSpPr>
              <p:nvPr/>
            </p:nvSpPr>
            <p:spPr bwMode="auto">
              <a:xfrm>
                <a:off x="708835" y="1679580"/>
                <a:ext cx="897348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u="sng" dirty="0">
                    <a:latin typeface="Linux Libertine" charset="0"/>
                    <a:ea typeface="Linux Libertine" charset="0"/>
                    <a:cs typeface="Linux Libertine" charset="0"/>
                  </a:rPr>
                  <a:t>P</a:t>
                </a:r>
                <a:r>
                  <a:rPr lang="en-US" sz="2400" u="sng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ID</a:t>
                </a:r>
                <a:endParaRPr lang="en-US" sz="2400" u="sng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3" name="Line 8"/>
              <p:cNvSpPr>
                <a:spLocks noChangeShapeType="1"/>
              </p:cNvSpPr>
              <p:nvPr/>
            </p:nvSpPr>
            <p:spPr bwMode="auto">
              <a:xfrm flipH="1" flipV="1">
                <a:off x="1355209" y="2286521"/>
                <a:ext cx="261382" cy="411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4" name="Line 9"/>
              <p:cNvSpPr>
                <a:spLocks noChangeShapeType="1"/>
              </p:cNvSpPr>
              <p:nvPr/>
            </p:nvSpPr>
            <p:spPr bwMode="auto">
              <a:xfrm flipV="1">
                <a:off x="2007783" y="2371583"/>
                <a:ext cx="91705" cy="3318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5" name="Line 10"/>
              <p:cNvSpPr>
                <a:spLocks noChangeShapeType="1"/>
              </p:cNvSpPr>
              <p:nvPr/>
            </p:nvSpPr>
            <p:spPr bwMode="auto">
              <a:xfrm flipV="1">
                <a:off x="2423335" y="2281205"/>
                <a:ext cx="487330" cy="4222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6" name="Rectangle 4"/>
              <p:cNvSpPr>
                <a:spLocks noChangeArrowheads="1"/>
              </p:cNvSpPr>
              <p:nvPr/>
            </p:nvSpPr>
            <p:spPr bwMode="auto">
              <a:xfrm>
                <a:off x="5983031" y="2700306"/>
                <a:ext cx="2286000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8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Course</a:t>
                </a:r>
                <a:endPara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7" name="Oval 5"/>
              <p:cNvSpPr>
                <a:spLocks noChangeArrowheads="1"/>
              </p:cNvSpPr>
              <p:nvPr/>
            </p:nvSpPr>
            <p:spPr bwMode="auto">
              <a:xfrm>
                <a:off x="6225364" y="1677365"/>
                <a:ext cx="93477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Name</a:t>
                </a:r>
                <a:endParaRPr lang="en-US" sz="24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8" name="Oval 6"/>
              <p:cNvSpPr>
                <a:spLocks noChangeArrowheads="1"/>
              </p:cNvSpPr>
              <p:nvPr/>
            </p:nvSpPr>
            <p:spPr bwMode="auto">
              <a:xfrm>
                <a:off x="7273115" y="1679580"/>
                <a:ext cx="1162050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Credits</a:t>
                </a:r>
                <a:endParaRPr lang="en-US" sz="24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9" name="Oval 7"/>
              <p:cNvSpPr>
                <a:spLocks noChangeArrowheads="1"/>
              </p:cNvSpPr>
              <p:nvPr/>
            </p:nvSpPr>
            <p:spPr bwMode="auto">
              <a:xfrm>
                <a:off x="5330014" y="1679580"/>
                <a:ext cx="76199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u="sng" dirty="0">
                    <a:latin typeface="Linux Libertine" charset="0"/>
                    <a:ea typeface="Linux Libertine" charset="0"/>
                    <a:cs typeface="Linux Libertine" charset="0"/>
                  </a:rPr>
                  <a:t>C</a:t>
                </a:r>
                <a:r>
                  <a:rPr lang="en-US" sz="2400" u="sng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ID</a:t>
                </a:r>
                <a:endParaRPr lang="en-US" sz="2400" u="sng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0" name="Line 8"/>
              <p:cNvSpPr>
                <a:spLocks noChangeShapeType="1"/>
              </p:cNvSpPr>
              <p:nvPr/>
            </p:nvSpPr>
            <p:spPr bwMode="auto">
              <a:xfrm flipH="1" flipV="1">
                <a:off x="5983030" y="2281205"/>
                <a:ext cx="713269" cy="41688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1" name="Line 9"/>
              <p:cNvSpPr>
                <a:spLocks noChangeShapeType="1"/>
              </p:cNvSpPr>
              <p:nvPr/>
            </p:nvSpPr>
            <p:spPr bwMode="auto">
              <a:xfrm flipH="1" flipV="1">
                <a:off x="6909837" y="2281206"/>
                <a:ext cx="229928" cy="4191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2" name="Line 10"/>
              <p:cNvSpPr>
                <a:spLocks noChangeShapeType="1"/>
              </p:cNvSpPr>
              <p:nvPr/>
            </p:nvSpPr>
            <p:spPr bwMode="auto">
              <a:xfrm flipV="1">
                <a:off x="7490196" y="2357406"/>
                <a:ext cx="202019" cy="3406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3" name="AutoShape 8"/>
              <p:cNvSpPr>
                <a:spLocks noChangeArrowheads="1"/>
              </p:cNvSpPr>
              <p:nvPr/>
            </p:nvSpPr>
            <p:spPr bwMode="auto">
              <a:xfrm>
                <a:off x="3653614" y="3229580"/>
                <a:ext cx="1676400" cy="1143000"/>
              </a:xfrm>
              <a:prstGeom prst="diamond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8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Teach</a:t>
                </a:r>
                <a:endPara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cxnSp>
            <p:nvCxnSpPr>
              <p:cNvPr id="74" name="Straight Connector 73"/>
              <p:cNvCxnSpPr/>
              <p:nvPr/>
            </p:nvCxnSpPr>
            <p:spPr>
              <a:xfrm flipH="1">
                <a:off x="4950346" y="2967006"/>
                <a:ext cx="1032686" cy="574226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lg" len="lg"/>
                <a:tailEnd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3082115" y="2967006"/>
                <a:ext cx="942083" cy="5742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Rectangle 4"/>
              <p:cNvSpPr>
                <a:spLocks noChangeArrowheads="1"/>
              </p:cNvSpPr>
              <p:nvPr/>
            </p:nvSpPr>
            <p:spPr bwMode="auto">
              <a:xfrm>
                <a:off x="3447839" y="4681861"/>
                <a:ext cx="2133600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8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Room</a:t>
                </a:r>
                <a:endPara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7" name="Oval 5"/>
              <p:cNvSpPr>
                <a:spLocks noChangeArrowheads="1"/>
              </p:cNvSpPr>
              <p:nvPr/>
            </p:nvSpPr>
            <p:spPr bwMode="auto">
              <a:xfrm>
                <a:off x="3984559" y="5554321"/>
                <a:ext cx="1154080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u="sng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Number</a:t>
                </a:r>
                <a:endParaRPr lang="en-US" sz="2400" u="sng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8" name="Oval 6"/>
              <p:cNvSpPr>
                <a:spLocks noChangeArrowheads="1"/>
              </p:cNvSpPr>
              <p:nvPr/>
            </p:nvSpPr>
            <p:spPr bwMode="auto">
              <a:xfrm>
                <a:off x="5219684" y="5554321"/>
                <a:ext cx="87232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smtClean="0">
                    <a:latin typeface="Linux Libertine" charset="0"/>
                    <a:ea typeface="Linux Libertine" charset="0"/>
                    <a:cs typeface="Linux Libertine" charset="0"/>
                  </a:rPr>
                  <a:t>Seats</a:t>
                </a:r>
                <a:endParaRPr lang="en-US" sz="24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9" name="Oval 7"/>
              <p:cNvSpPr>
                <a:spLocks noChangeArrowheads="1"/>
              </p:cNvSpPr>
              <p:nvPr/>
            </p:nvSpPr>
            <p:spPr bwMode="auto">
              <a:xfrm>
                <a:off x="2906679" y="5554321"/>
                <a:ext cx="990600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u="sng" dirty="0">
                    <a:latin typeface="Linux Libertine" charset="0"/>
                    <a:ea typeface="Linux Libertine" charset="0"/>
                    <a:cs typeface="Linux Libertine" charset="0"/>
                  </a:rPr>
                  <a:t>D</a:t>
                </a:r>
                <a:r>
                  <a:rPr lang="en-US" sz="2400" u="sng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ID</a:t>
                </a:r>
                <a:endParaRPr lang="en-US" sz="2400" u="sng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80" name="Line 8"/>
              <p:cNvSpPr>
                <a:spLocks noChangeShapeType="1"/>
              </p:cNvSpPr>
              <p:nvPr/>
            </p:nvSpPr>
            <p:spPr bwMode="auto">
              <a:xfrm flipH="1">
                <a:off x="3618368" y="5215261"/>
                <a:ext cx="504190" cy="3847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81" name="Line 9"/>
              <p:cNvSpPr>
                <a:spLocks noChangeShapeType="1"/>
              </p:cNvSpPr>
              <p:nvPr/>
            </p:nvSpPr>
            <p:spPr bwMode="auto">
              <a:xfrm flipV="1">
                <a:off x="4509893" y="5213961"/>
                <a:ext cx="2556" cy="34036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82" name="Line 10"/>
              <p:cNvSpPr>
                <a:spLocks noChangeShapeType="1"/>
              </p:cNvSpPr>
              <p:nvPr/>
            </p:nvSpPr>
            <p:spPr bwMode="auto">
              <a:xfrm flipH="1" flipV="1">
                <a:off x="4959333" y="5215261"/>
                <a:ext cx="528476" cy="3847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p:grpSp>
        <p:sp>
          <p:nvSpPr>
            <p:cNvPr id="84" name="Line 9"/>
            <p:cNvSpPr>
              <a:spLocks noChangeShapeType="1"/>
            </p:cNvSpPr>
            <p:nvPr/>
          </p:nvSpPr>
          <p:spPr bwMode="auto">
            <a:xfrm flipH="1" flipV="1">
              <a:off x="4487725" y="4372579"/>
              <a:ext cx="0" cy="3092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538480" y="3642084"/>
            <a:ext cx="2539381" cy="163121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H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ow can we specify here that a given Professor Teaches at most one Course?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83030" y="3943599"/>
            <a:ext cx="267329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A: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We can’t! Can only approximate.</a:t>
            </a:r>
            <a:endParaRPr lang="en-US" sz="2000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40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Roles in Relationships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24</a:t>
            </a:fld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819845" y="2548248"/>
            <a:ext cx="1800200" cy="52322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>
              <a:spcBef>
                <a:spcPct val="0"/>
              </a:spcBef>
              <a:buFontTx/>
              <a:buNone/>
              <a:defRPr sz="2800" b="1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/>
              <a:t>Product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594234" y="4360272"/>
            <a:ext cx="2044566" cy="56722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>
              <a:spcBef>
                <a:spcPct val="0"/>
              </a:spcBef>
              <a:buFontTx/>
              <a:buNone/>
              <a:defRPr sz="2800" b="1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/>
              <a:t>Person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540131" y="2548248"/>
            <a:ext cx="1506589" cy="52322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>
              <a:spcBef>
                <a:spcPct val="0"/>
              </a:spcBef>
              <a:buFontTx/>
              <a:buNone/>
              <a:defRPr sz="2800" b="1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/>
              <a:t>Store</a:t>
            </a:r>
            <a:endParaRPr lang="en-US" dirty="0"/>
          </a:p>
        </p:txBody>
      </p:sp>
      <p:sp>
        <p:nvSpPr>
          <p:cNvPr id="49" name="AutoShape 19"/>
          <p:cNvSpPr>
            <a:spLocks noChangeAspect="1" noChangeArrowheads="1"/>
          </p:cNvSpPr>
          <p:nvPr/>
        </p:nvSpPr>
        <p:spPr bwMode="auto">
          <a:xfrm>
            <a:off x="3383559" y="2272040"/>
            <a:ext cx="2465916" cy="1075636"/>
          </a:xfrm>
          <a:prstGeom prst="diamond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rPr>
              <a:t>Purchase</a:t>
            </a:r>
            <a:endParaRPr lang="en-US" sz="2800" b="1" dirty="0">
              <a:solidFill>
                <a:schemeClr val="bg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50" name="Straight Connector 49"/>
          <p:cNvCxnSpPr>
            <a:stCxn id="48" idx="1"/>
            <a:endCxn id="49" idx="3"/>
          </p:cNvCxnSpPr>
          <p:nvPr/>
        </p:nvCxnSpPr>
        <p:spPr>
          <a:xfrm flipH="1">
            <a:off x="5849475" y="2809858"/>
            <a:ext cx="6906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616517" y="3347676"/>
            <a:ext cx="322131" cy="10125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4369242" y="3347676"/>
            <a:ext cx="247275" cy="1012596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620045" y="3640192"/>
            <a:ext cx="1669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inux Libertine" charset="0"/>
                <a:ea typeface="Linux Libertine" charset="0"/>
                <a:cs typeface="Linux Libertine" charset="0"/>
              </a:rPr>
              <a:t>S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alesperson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40" name="Straight Connector 139"/>
          <p:cNvCxnSpPr>
            <a:stCxn id="49" idx="1"/>
            <a:endCxn id="46" idx="3"/>
          </p:cNvCxnSpPr>
          <p:nvPr/>
        </p:nvCxnSpPr>
        <p:spPr>
          <a:xfrm flipH="1">
            <a:off x="2620045" y="2809858"/>
            <a:ext cx="7635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4938648" y="3640192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Buyer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2174239" y="5457257"/>
            <a:ext cx="4795522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If roles are different, label the edges.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26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Self Relationships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25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708835" y="1671607"/>
            <a:ext cx="7726330" cy="4568514"/>
            <a:chOff x="708835" y="1671607"/>
            <a:chExt cx="7726330" cy="4568514"/>
          </a:xfrm>
        </p:grpSpPr>
        <p:grpSp>
          <p:nvGrpSpPr>
            <p:cNvPr id="11" name="Group 10"/>
            <p:cNvGrpSpPr/>
            <p:nvPr/>
          </p:nvGrpSpPr>
          <p:grpSpPr>
            <a:xfrm>
              <a:off x="708835" y="1671607"/>
              <a:ext cx="7726330" cy="4568514"/>
              <a:chOff x="708835" y="1671607"/>
              <a:chExt cx="7726330" cy="4568514"/>
            </a:xfrm>
          </p:grpSpPr>
          <p:sp>
            <p:nvSpPr>
              <p:cNvPr id="59" name="Rectangle 4"/>
              <p:cNvSpPr>
                <a:spLocks noChangeArrowheads="1"/>
              </p:cNvSpPr>
              <p:nvPr/>
            </p:nvSpPr>
            <p:spPr bwMode="auto">
              <a:xfrm>
                <a:off x="948515" y="2700306"/>
                <a:ext cx="2133600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8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Professor</a:t>
                </a:r>
                <a:endPara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0" name="Oval 5"/>
              <p:cNvSpPr>
                <a:spLocks noChangeArrowheads="1"/>
              </p:cNvSpPr>
              <p:nvPr/>
            </p:nvSpPr>
            <p:spPr bwMode="auto">
              <a:xfrm>
                <a:off x="1729565" y="1674781"/>
                <a:ext cx="877628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Name</a:t>
                </a:r>
                <a:endParaRPr lang="en-US" sz="24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1" name="Oval 6"/>
              <p:cNvSpPr>
                <a:spLocks noChangeArrowheads="1"/>
              </p:cNvSpPr>
              <p:nvPr/>
            </p:nvSpPr>
            <p:spPr bwMode="auto">
              <a:xfrm>
                <a:off x="2740543" y="1671607"/>
                <a:ext cx="72655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Age</a:t>
                </a:r>
                <a:endParaRPr lang="en-US" sz="24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2" name="Oval 7"/>
              <p:cNvSpPr>
                <a:spLocks noChangeArrowheads="1"/>
              </p:cNvSpPr>
              <p:nvPr/>
            </p:nvSpPr>
            <p:spPr bwMode="auto">
              <a:xfrm>
                <a:off x="708835" y="1679580"/>
                <a:ext cx="897348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u="sng" dirty="0">
                    <a:latin typeface="Linux Libertine" charset="0"/>
                    <a:ea typeface="Linux Libertine" charset="0"/>
                    <a:cs typeface="Linux Libertine" charset="0"/>
                  </a:rPr>
                  <a:t>P</a:t>
                </a:r>
                <a:r>
                  <a:rPr lang="en-US" sz="2400" u="sng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ID</a:t>
                </a:r>
                <a:endParaRPr lang="en-US" sz="2400" u="sng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3" name="Line 8"/>
              <p:cNvSpPr>
                <a:spLocks noChangeShapeType="1"/>
              </p:cNvSpPr>
              <p:nvPr/>
            </p:nvSpPr>
            <p:spPr bwMode="auto">
              <a:xfrm flipH="1" flipV="1">
                <a:off x="1355209" y="2286521"/>
                <a:ext cx="261382" cy="411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4" name="Line 9"/>
              <p:cNvSpPr>
                <a:spLocks noChangeShapeType="1"/>
              </p:cNvSpPr>
              <p:nvPr/>
            </p:nvSpPr>
            <p:spPr bwMode="auto">
              <a:xfrm flipV="1">
                <a:off x="2007783" y="2371583"/>
                <a:ext cx="91705" cy="3318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5" name="Line 10"/>
              <p:cNvSpPr>
                <a:spLocks noChangeShapeType="1"/>
              </p:cNvSpPr>
              <p:nvPr/>
            </p:nvSpPr>
            <p:spPr bwMode="auto">
              <a:xfrm flipV="1">
                <a:off x="2423335" y="2281205"/>
                <a:ext cx="487330" cy="4222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6" name="Rectangle 4"/>
              <p:cNvSpPr>
                <a:spLocks noChangeArrowheads="1"/>
              </p:cNvSpPr>
              <p:nvPr/>
            </p:nvSpPr>
            <p:spPr bwMode="auto">
              <a:xfrm>
                <a:off x="5983031" y="2700306"/>
                <a:ext cx="2286000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8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Course</a:t>
                </a:r>
                <a:endPara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7" name="Oval 5"/>
              <p:cNvSpPr>
                <a:spLocks noChangeArrowheads="1"/>
              </p:cNvSpPr>
              <p:nvPr/>
            </p:nvSpPr>
            <p:spPr bwMode="auto">
              <a:xfrm>
                <a:off x="6225364" y="1677365"/>
                <a:ext cx="93477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Name</a:t>
                </a:r>
                <a:endParaRPr lang="en-US" sz="24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8" name="Oval 6"/>
              <p:cNvSpPr>
                <a:spLocks noChangeArrowheads="1"/>
              </p:cNvSpPr>
              <p:nvPr/>
            </p:nvSpPr>
            <p:spPr bwMode="auto">
              <a:xfrm>
                <a:off x="7273115" y="1679580"/>
                <a:ext cx="1162050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Credits</a:t>
                </a:r>
                <a:endParaRPr lang="en-US" sz="24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9" name="Oval 7"/>
              <p:cNvSpPr>
                <a:spLocks noChangeArrowheads="1"/>
              </p:cNvSpPr>
              <p:nvPr/>
            </p:nvSpPr>
            <p:spPr bwMode="auto">
              <a:xfrm>
                <a:off x="5330014" y="1679580"/>
                <a:ext cx="76199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u="sng" dirty="0">
                    <a:latin typeface="Linux Libertine" charset="0"/>
                    <a:ea typeface="Linux Libertine" charset="0"/>
                    <a:cs typeface="Linux Libertine" charset="0"/>
                  </a:rPr>
                  <a:t>C</a:t>
                </a:r>
                <a:r>
                  <a:rPr lang="en-US" sz="2400" u="sng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ID</a:t>
                </a:r>
                <a:endParaRPr lang="en-US" sz="2400" u="sng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0" name="Line 8"/>
              <p:cNvSpPr>
                <a:spLocks noChangeShapeType="1"/>
              </p:cNvSpPr>
              <p:nvPr/>
            </p:nvSpPr>
            <p:spPr bwMode="auto">
              <a:xfrm flipH="1" flipV="1">
                <a:off x="5983030" y="2281205"/>
                <a:ext cx="713269" cy="41688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1" name="Line 9"/>
              <p:cNvSpPr>
                <a:spLocks noChangeShapeType="1"/>
              </p:cNvSpPr>
              <p:nvPr/>
            </p:nvSpPr>
            <p:spPr bwMode="auto">
              <a:xfrm flipH="1" flipV="1">
                <a:off x="6909837" y="2281206"/>
                <a:ext cx="229928" cy="4191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2" name="Line 10"/>
              <p:cNvSpPr>
                <a:spLocks noChangeShapeType="1"/>
              </p:cNvSpPr>
              <p:nvPr/>
            </p:nvSpPr>
            <p:spPr bwMode="auto">
              <a:xfrm flipV="1">
                <a:off x="7490196" y="2357406"/>
                <a:ext cx="202019" cy="3406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3" name="AutoShape 8"/>
              <p:cNvSpPr>
                <a:spLocks noChangeArrowheads="1"/>
              </p:cNvSpPr>
              <p:nvPr/>
            </p:nvSpPr>
            <p:spPr bwMode="auto">
              <a:xfrm>
                <a:off x="3653614" y="3229580"/>
                <a:ext cx="1676400" cy="1143000"/>
              </a:xfrm>
              <a:prstGeom prst="diamond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8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Teach</a:t>
                </a:r>
                <a:endPara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cxnSp>
            <p:nvCxnSpPr>
              <p:cNvPr id="74" name="Straight Connector 73"/>
              <p:cNvCxnSpPr/>
              <p:nvPr/>
            </p:nvCxnSpPr>
            <p:spPr>
              <a:xfrm flipH="1">
                <a:off x="4950346" y="2967006"/>
                <a:ext cx="1032686" cy="574226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lg" len="lg"/>
                <a:tailEnd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3082115" y="2967006"/>
                <a:ext cx="942083" cy="5742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Rectangle 4"/>
              <p:cNvSpPr>
                <a:spLocks noChangeArrowheads="1"/>
              </p:cNvSpPr>
              <p:nvPr/>
            </p:nvSpPr>
            <p:spPr bwMode="auto">
              <a:xfrm>
                <a:off x="3447839" y="4681861"/>
                <a:ext cx="2133600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8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Room</a:t>
                </a:r>
                <a:endPara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7" name="Oval 5"/>
              <p:cNvSpPr>
                <a:spLocks noChangeArrowheads="1"/>
              </p:cNvSpPr>
              <p:nvPr/>
            </p:nvSpPr>
            <p:spPr bwMode="auto">
              <a:xfrm>
                <a:off x="3984559" y="5554321"/>
                <a:ext cx="1154080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u="sng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Number</a:t>
                </a:r>
                <a:endParaRPr lang="en-US" sz="2400" u="sng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8" name="Oval 6"/>
              <p:cNvSpPr>
                <a:spLocks noChangeArrowheads="1"/>
              </p:cNvSpPr>
              <p:nvPr/>
            </p:nvSpPr>
            <p:spPr bwMode="auto">
              <a:xfrm>
                <a:off x="5219684" y="5554321"/>
                <a:ext cx="87232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smtClean="0">
                    <a:latin typeface="Linux Libertine" charset="0"/>
                    <a:ea typeface="Linux Libertine" charset="0"/>
                    <a:cs typeface="Linux Libertine" charset="0"/>
                  </a:rPr>
                  <a:t>Seats</a:t>
                </a:r>
                <a:endParaRPr lang="en-US" sz="24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9" name="Oval 7"/>
              <p:cNvSpPr>
                <a:spLocks noChangeArrowheads="1"/>
              </p:cNvSpPr>
              <p:nvPr/>
            </p:nvSpPr>
            <p:spPr bwMode="auto">
              <a:xfrm>
                <a:off x="2906679" y="5554321"/>
                <a:ext cx="990600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u="sng" dirty="0">
                    <a:latin typeface="Linux Libertine" charset="0"/>
                    <a:ea typeface="Linux Libertine" charset="0"/>
                    <a:cs typeface="Linux Libertine" charset="0"/>
                  </a:rPr>
                  <a:t>D</a:t>
                </a:r>
                <a:r>
                  <a:rPr lang="en-US" sz="2400" u="sng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ID</a:t>
                </a:r>
                <a:endParaRPr lang="en-US" sz="2400" u="sng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80" name="Line 8"/>
              <p:cNvSpPr>
                <a:spLocks noChangeShapeType="1"/>
              </p:cNvSpPr>
              <p:nvPr/>
            </p:nvSpPr>
            <p:spPr bwMode="auto">
              <a:xfrm flipH="1">
                <a:off x="3618368" y="5215261"/>
                <a:ext cx="504190" cy="3847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81" name="Line 9"/>
              <p:cNvSpPr>
                <a:spLocks noChangeShapeType="1"/>
              </p:cNvSpPr>
              <p:nvPr/>
            </p:nvSpPr>
            <p:spPr bwMode="auto">
              <a:xfrm flipV="1">
                <a:off x="4509893" y="5213961"/>
                <a:ext cx="2556" cy="34036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82" name="Line 10"/>
              <p:cNvSpPr>
                <a:spLocks noChangeShapeType="1"/>
              </p:cNvSpPr>
              <p:nvPr/>
            </p:nvSpPr>
            <p:spPr bwMode="auto">
              <a:xfrm flipH="1" flipV="1">
                <a:off x="4959333" y="5215261"/>
                <a:ext cx="528476" cy="3847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p:grpSp>
        <p:sp>
          <p:nvSpPr>
            <p:cNvPr id="84" name="Line 9"/>
            <p:cNvSpPr>
              <a:spLocks noChangeShapeType="1"/>
            </p:cNvSpPr>
            <p:nvPr/>
          </p:nvSpPr>
          <p:spPr bwMode="auto">
            <a:xfrm flipH="1" flipV="1">
              <a:off x="4487725" y="4372579"/>
              <a:ext cx="0" cy="3092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34" name="AutoShape 8"/>
          <p:cNvSpPr>
            <a:spLocks noChangeArrowheads="1"/>
          </p:cNvSpPr>
          <p:nvPr/>
        </p:nvSpPr>
        <p:spPr bwMode="auto">
          <a:xfrm>
            <a:off x="760217" y="3943599"/>
            <a:ext cx="2510196" cy="1143000"/>
          </a:xfrm>
          <a:prstGeom prst="diamond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rPr>
              <a:t>Collaborate</a:t>
            </a:r>
            <a:endParaRPr lang="en-US" sz="2800" b="1" dirty="0">
              <a:solidFill>
                <a:schemeClr val="bg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35" name="Straight Connector 34"/>
          <p:cNvCxnSpPr>
            <a:endCxn id="34" idx="1"/>
          </p:cNvCxnSpPr>
          <p:nvPr/>
        </p:nvCxnSpPr>
        <p:spPr>
          <a:xfrm flipH="1">
            <a:off x="760217" y="3229580"/>
            <a:ext cx="886174" cy="12855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34" idx="3"/>
          </p:cNvCxnSpPr>
          <p:nvPr/>
        </p:nvCxnSpPr>
        <p:spPr>
          <a:xfrm>
            <a:off x="2384404" y="3227362"/>
            <a:ext cx="886009" cy="1287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769290" y="3381640"/>
            <a:ext cx="4395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PI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77016" y="3381640"/>
            <a:ext cx="8980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Co-PI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18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 Multi-way to Binary Conversion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26</a:t>
            </a:fld>
            <a:endParaRPr lang="en-US"/>
          </a:p>
        </p:txBody>
      </p:sp>
      <p:grpSp>
        <p:nvGrpSpPr>
          <p:cNvPr id="310" name="Group 309"/>
          <p:cNvGrpSpPr/>
          <p:nvPr/>
        </p:nvGrpSpPr>
        <p:grpSpPr>
          <a:xfrm>
            <a:off x="4134458" y="1653574"/>
            <a:ext cx="4380892" cy="3596215"/>
            <a:chOff x="2244247" y="2482516"/>
            <a:chExt cx="6169165" cy="3596215"/>
          </a:xfrm>
        </p:grpSpPr>
        <p:grpSp>
          <p:nvGrpSpPr>
            <p:cNvPr id="46" name="Group 45"/>
            <p:cNvGrpSpPr/>
            <p:nvPr/>
          </p:nvGrpSpPr>
          <p:grpSpPr>
            <a:xfrm>
              <a:off x="2244247" y="2482516"/>
              <a:ext cx="6169165" cy="3596215"/>
              <a:chOff x="2597729" y="2514600"/>
              <a:chExt cx="6169165" cy="3596215"/>
            </a:xfrm>
          </p:grpSpPr>
          <p:sp>
            <p:nvSpPr>
              <p:cNvPr id="47" name="Rectangle 4"/>
              <p:cNvSpPr>
                <a:spLocks noChangeArrowheads="1"/>
              </p:cNvSpPr>
              <p:nvPr/>
            </p:nvSpPr>
            <p:spPr bwMode="auto">
              <a:xfrm>
                <a:off x="7040372" y="2819400"/>
                <a:ext cx="1726522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Professor</a:t>
                </a:r>
                <a:endParaRPr lang="en-US" sz="20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48" name="Rectangle 4"/>
              <p:cNvSpPr>
                <a:spLocks noChangeArrowheads="1"/>
              </p:cNvSpPr>
              <p:nvPr/>
            </p:nvSpPr>
            <p:spPr bwMode="auto">
              <a:xfrm>
                <a:off x="7135862" y="4114800"/>
                <a:ext cx="1535542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Course</a:t>
                </a:r>
                <a:endParaRPr lang="en-US" sz="20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 flipV="1">
                <a:off x="6201832" y="4380105"/>
                <a:ext cx="934028" cy="1395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Rectangle 4"/>
              <p:cNvSpPr>
                <a:spLocks noChangeArrowheads="1"/>
              </p:cNvSpPr>
              <p:nvPr/>
            </p:nvSpPr>
            <p:spPr bwMode="auto">
              <a:xfrm>
                <a:off x="7197244" y="5341407"/>
                <a:ext cx="1412775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Room</a:t>
                </a:r>
                <a:endParaRPr lang="en-US" sz="20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cxnSp>
            <p:nvCxnSpPr>
              <p:cNvPr id="51" name="Straight Connector 50"/>
              <p:cNvCxnSpPr>
                <a:stCxn id="50" idx="1"/>
              </p:cNvCxnSpPr>
              <p:nvPr/>
            </p:nvCxnSpPr>
            <p:spPr>
              <a:xfrm flipH="1">
                <a:off x="6172201" y="5608107"/>
                <a:ext cx="1025043" cy="1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>
                <a:endCxn id="47" idx="1"/>
              </p:cNvCxnSpPr>
              <p:nvPr/>
            </p:nvCxnSpPr>
            <p:spPr>
              <a:xfrm>
                <a:off x="6110816" y="3086100"/>
                <a:ext cx="929556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AutoShape 8"/>
              <p:cNvSpPr>
                <a:spLocks noChangeArrowheads="1"/>
              </p:cNvSpPr>
              <p:nvPr/>
            </p:nvSpPr>
            <p:spPr bwMode="auto">
              <a:xfrm>
                <a:off x="4254501" y="5105400"/>
                <a:ext cx="2209800" cy="1005415"/>
              </a:xfrm>
              <a:prstGeom prst="diamond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b="1" dirty="0" err="1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InRoom</a:t>
                </a:r>
                <a:endParaRPr lang="en-US" sz="20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4" name="AutoShape 8"/>
              <p:cNvSpPr>
                <a:spLocks noChangeArrowheads="1"/>
              </p:cNvSpPr>
              <p:nvPr/>
            </p:nvSpPr>
            <p:spPr bwMode="auto">
              <a:xfrm>
                <a:off x="4497917" y="2514600"/>
                <a:ext cx="1905000" cy="1143000"/>
              </a:xfrm>
              <a:prstGeom prst="diamond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b="1" dirty="0" err="1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ByProf</a:t>
                </a:r>
                <a:endParaRPr lang="en-US" sz="20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5" name="AutoShape 8"/>
              <p:cNvSpPr>
                <a:spLocks noChangeArrowheads="1"/>
              </p:cNvSpPr>
              <p:nvPr/>
            </p:nvSpPr>
            <p:spPr bwMode="auto">
              <a:xfrm>
                <a:off x="4330701" y="3810000"/>
                <a:ext cx="2163233" cy="1143000"/>
              </a:xfrm>
              <a:prstGeom prst="diamond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b="1" dirty="0" err="1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OfCourse</a:t>
                </a:r>
                <a:endParaRPr lang="en-US" sz="20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6" name="Rectangle 4"/>
              <p:cNvSpPr>
                <a:spLocks noChangeArrowheads="1"/>
              </p:cNvSpPr>
              <p:nvPr/>
            </p:nvSpPr>
            <p:spPr bwMode="auto">
              <a:xfrm>
                <a:off x="2597729" y="4113405"/>
                <a:ext cx="1460978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Teach</a:t>
                </a:r>
                <a:endParaRPr lang="en-US" sz="20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cxnSp>
            <p:nvCxnSpPr>
              <p:cNvPr id="57" name="Straight Connector 56"/>
              <p:cNvCxnSpPr>
                <a:stCxn id="56" idx="0"/>
                <a:endCxn id="54" idx="1"/>
              </p:cNvCxnSpPr>
              <p:nvPr/>
            </p:nvCxnSpPr>
            <p:spPr>
              <a:xfrm flipV="1">
                <a:off x="3328218" y="3086100"/>
                <a:ext cx="1169699" cy="102730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>
                <a:stCxn id="56" idx="2"/>
                <a:endCxn id="53" idx="1"/>
              </p:cNvCxnSpPr>
              <p:nvPr/>
            </p:nvCxnSpPr>
            <p:spPr>
              <a:xfrm>
                <a:off x="3328218" y="4646805"/>
                <a:ext cx="926283" cy="96130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7" name="Straight Connector 306"/>
            <p:cNvCxnSpPr>
              <a:stCxn id="56" idx="3"/>
              <a:endCxn id="55" idx="1"/>
            </p:cNvCxnSpPr>
            <p:nvPr/>
          </p:nvCxnSpPr>
          <p:spPr>
            <a:xfrm>
              <a:off x="3705225" y="4348021"/>
              <a:ext cx="271995" cy="13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2" name="Oval 311"/>
          <p:cNvSpPr/>
          <p:nvPr/>
        </p:nvSpPr>
        <p:spPr>
          <a:xfrm>
            <a:off x="6603486" y="1788369"/>
            <a:ext cx="964673" cy="34614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pSp>
        <p:nvGrpSpPr>
          <p:cNvPr id="336" name="Group 335"/>
          <p:cNvGrpSpPr/>
          <p:nvPr/>
        </p:nvGrpSpPr>
        <p:grpSpPr>
          <a:xfrm>
            <a:off x="628650" y="2349940"/>
            <a:ext cx="2651197" cy="2338278"/>
            <a:chOff x="456189" y="2921185"/>
            <a:chExt cx="2651197" cy="2338278"/>
          </a:xfrm>
        </p:grpSpPr>
        <p:sp>
          <p:nvSpPr>
            <p:cNvPr id="37" name="Rectangle 4"/>
            <p:cNvSpPr>
              <a:spLocks noChangeArrowheads="1"/>
            </p:cNvSpPr>
            <p:nvPr/>
          </p:nvSpPr>
          <p:spPr bwMode="auto">
            <a:xfrm>
              <a:off x="456189" y="2921185"/>
              <a:ext cx="1243018" cy="48048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Professor</a:t>
              </a:r>
              <a:endParaRPr lang="en-US" sz="20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9" name="Rectangle 4"/>
            <p:cNvSpPr>
              <a:spLocks noChangeArrowheads="1"/>
            </p:cNvSpPr>
            <p:nvPr/>
          </p:nvSpPr>
          <p:spPr bwMode="auto">
            <a:xfrm>
              <a:off x="2105760" y="2921185"/>
              <a:ext cx="1001626" cy="48048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Course</a:t>
              </a:r>
              <a:endParaRPr lang="en-US" sz="20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1160104" y="4778983"/>
              <a:ext cx="1243018" cy="48048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Room</a:t>
              </a:r>
              <a:endParaRPr lang="en-US" sz="20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2" name="AutoShape 8"/>
            <p:cNvSpPr>
              <a:spLocks noChangeArrowheads="1"/>
            </p:cNvSpPr>
            <p:nvPr/>
          </p:nvSpPr>
          <p:spPr bwMode="auto">
            <a:xfrm>
              <a:off x="1226694" y="3544273"/>
              <a:ext cx="1109837" cy="10296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Teach</a:t>
              </a:r>
              <a:endParaRPr lang="en-US" sz="20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318" name="Straight Connector 317"/>
            <p:cNvCxnSpPr>
              <a:stCxn id="41" idx="0"/>
              <a:endCxn id="42" idx="2"/>
            </p:cNvCxnSpPr>
            <p:nvPr/>
          </p:nvCxnSpPr>
          <p:spPr>
            <a:xfrm flipV="1">
              <a:off x="1781613" y="4573873"/>
              <a:ext cx="0" cy="2051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>
              <a:stCxn id="39" idx="2"/>
            </p:cNvCxnSpPr>
            <p:nvPr/>
          </p:nvCxnSpPr>
          <p:spPr>
            <a:xfrm flipH="1">
              <a:off x="2047930" y="3401665"/>
              <a:ext cx="558643" cy="3888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>
              <a:stCxn id="37" idx="2"/>
            </p:cNvCxnSpPr>
            <p:nvPr/>
          </p:nvCxnSpPr>
          <p:spPr>
            <a:xfrm>
              <a:off x="1077698" y="3401665"/>
              <a:ext cx="421110" cy="3888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7" name="Right Arrow 336"/>
          <p:cNvSpPr/>
          <p:nvPr/>
        </p:nvSpPr>
        <p:spPr>
          <a:xfrm>
            <a:off x="3169190" y="3252379"/>
            <a:ext cx="798318" cy="5334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TextBox 337"/>
          <p:cNvSpPr txBox="1"/>
          <p:nvPr/>
        </p:nvSpPr>
        <p:spPr>
          <a:xfrm>
            <a:off x="4154449" y="5374104"/>
            <a:ext cx="4249500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Why are the 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arrows necessary?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39" name="TextBox 338"/>
          <p:cNvSpPr txBox="1"/>
          <p:nvPr/>
        </p:nvSpPr>
        <p:spPr>
          <a:xfrm>
            <a:off x="4154448" y="5831926"/>
            <a:ext cx="4249499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A: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To preserve the meaning</a:t>
            </a:r>
            <a:endParaRPr lang="en-US" sz="2000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77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" grpId="0" animBg="1"/>
      <p:bldP spid="337" grpId="0" animBg="1"/>
      <p:bldP spid="338" grpId="0" animBg="1"/>
      <p:bldP spid="33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Entities and entity sets</a:t>
            </a:r>
          </a:p>
          <a:p>
            <a:pPr lvl="1"/>
            <a:r>
              <a:rPr lang="en-US" sz="2200" dirty="0" smtClean="0"/>
              <a:t>Attributes, domains, keys</a:t>
            </a:r>
          </a:p>
          <a:p>
            <a:r>
              <a:rPr lang="en-US" sz="2600" dirty="0" smtClean="0"/>
              <a:t>Relationships and relationship sets</a:t>
            </a:r>
          </a:p>
          <a:p>
            <a:pPr lvl="1"/>
            <a:r>
              <a:rPr lang="en-US" sz="2200" dirty="0" smtClean="0"/>
              <a:t>Can have additional attributes</a:t>
            </a:r>
          </a:p>
          <a:p>
            <a:pPr lvl="1"/>
            <a:r>
              <a:rPr lang="en-US" sz="2200" dirty="0" smtClean="0"/>
              <a:t>Multiplicity: many-to-many, many-to-one, one-to-one</a:t>
            </a:r>
          </a:p>
          <a:p>
            <a:pPr lvl="2"/>
            <a:r>
              <a:rPr lang="en-US" sz="1800" dirty="0" smtClean="0"/>
              <a:t>Limitations of arrows</a:t>
            </a:r>
          </a:p>
          <a:p>
            <a:pPr lvl="1"/>
            <a:r>
              <a:rPr lang="en-US" sz="2200" dirty="0" smtClean="0"/>
              <a:t>Arity: binary vs. multi-way</a:t>
            </a:r>
          </a:p>
          <a:p>
            <a:pPr lvl="2"/>
            <a:r>
              <a:rPr lang="en-US" sz="1800" dirty="0" smtClean="0"/>
              <a:t>Conversion</a:t>
            </a:r>
          </a:p>
          <a:p>
            <a:pPr lvl="1"/>
            <a:r>
              <a:rPr lang="en-US" sz="2200" dirty="0" smtClean="0"/>
              <a:t>Roles</a:t>
            </a:r>
          </a:p>
          <a:p>
            <a:pPr lvl="1"/>
            <a:r>
              <a:rPr lang="en-US" sz="2200" dirty="0" smtClean="0"/>
              <a:t>Self relationships</a:t>
            </a:r>
          </a:p>
          <a:p>
            <a:pPr lvl="1"/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27</a:t>
            </a:fld>
            <a:endParaRPr lang="en-US"/>
          </a:p>
        </p:txBody>
      </p:sp>
      <p:pic>
        <p:nvPicPr>
          <p:cNvPr id="10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799" y="4237400"/>
            <a:ext cx="411297" cy="3084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073" y="4437788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84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Constraints in 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Constraint</a:t>
            </a:r>
            <a:r>
              <a:rPr lang="en-US" sz="3000" dirty="0" smtClean="0"/>
              <a:t>: An </a:t>
            </a:r>
            <a:r>
              <a:rPr lang="en-US" sz="3000" dirty="0"/>
              <a:t>assertion about the database that must be true at all times</a:t>
            </a:r>
          </a:p>
          <a:p>
            <a:r>
              <a:rPr lang="en-US" sz="3000" dirty="0" smtClean="0"/>
              <a:t>Part </a:t>
            </a:r>
            <a:r>
              <a:rPr lang="en-US" sz="3000" dirty="0"/>
              <a:t>of the database </a:t>
            </a:r>
            <a:r>
              <a:rPr lang="en-US" sz="3000" dirty="0" smtClean="0"/>
              <a:t>schema, central </a:t>
            </a:r>
            <a:r>
              <a:rPr lang="en-US" sz="3000" dirty="0"/>
              <a:t>in database </a:t>
            </a:r>
            <a:r>
              <a:rPr lang="en-US" sz="3000" dirty="0" smtClean="0"/>
              <a:t>design</a:t>
            </a:r>
          </a:p>
          <a:p>
            <a:r>
              <a:rPr lang="en-US" sz="3000" dirty="0" smtClean="0"/>
              <a:t>Example: a Student’s DOB cannot be earlier than Jan 1, 1800</a:t>
            </a:r>
            <a:endParaRPr lang="en-US" sz="3000" dirty="0"/>
          </a:p>
          <a:p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74968" y="4835497"/>
            <a:ext cx="7394064" cy="95410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2800" b="1" dirty="0" smtClean="0">
                <a:latin typeface="Linux Libertine" charset="0"/>
                <a:ea typeface="Linux Libertine" charset="0"/>
                <a:cs typeface="Linux Libertine" charset="0"/>
              </a:rPr>
              <a:t>Best practice</a:t>
            </a:r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: Add as many constraint as you can as early as possible (e.g. during ER modeling)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01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Types of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b="1" dirty="0" smtClean="0"/>
              <a:t>Key constraint</a:t>
            </a:r>
            <a:r>
              <a:rPr lang="en-US" sz="3000" dirty="0" smtClean="0"/>
              <a:t>: each entity has an attribute uniquely identifying it</a:t>
            </a:r>
          </a:p>
          <a:p>
            <a:pPr lvl="1"/>
            <a:r>
              <a:rPr lang="en-US" sz="2600" dirty="0" smtClean="0"/>
              <a:t>e.g. SSN uniquely identifies a person</a:t>
            </a:r>
          </a:p>
          <a:p>
            <a:r>
              <a:rPr lang="en-US" sz="3000" b="1" dirty="0" smtClean="0"/>
              <a:t>Participation constraint</a:t>
            </a:r>
            <a:r>
              <a:rPr lang="en-US" sz="3000" dirty="0" smtClean="0"/>
              <a:t>: each entity must (total) or can (partial) appear in a relationship</a:t>
            </a:r>
          </a:p>
          <a:p>
            <a:pPr lvl="1"/>
            <a:r>
              <a:rPr lang="en-US" sz="2600" dirty="0" smtClean="0"/>
              <a:t>e.g. each student must have a major</a:t>
            </a:r>
          </a:p>
          <a:p>
            <a:r>
              <a:rPr lang="en-US" sz="3000" b="1" dirty="0"/>
              <a:t>Referential integrity constraint</a:t>
            </a:r>
            <a:r>
              <a:rPr lang="en-US" sz="3000" dirty="0"/>
              <a:t>: entities participating in a relationship must exist in the database</a:t>
            </a:r>
          </a:p>
          <a:p>
            <a:pPr lvl="1"/>
            <a:r>
              <a:rPr lang="en-US" sz="2600" dirty="0"/>
              <a:t>e.g. if you are working for a company, </a:t>
            </a:r>
            <a:r>
              <a:rPr lang="en-US" sz="2600" dirty="0" smtClean="0"/>
              <a:t>the company’s record must exist </a:t>
            </a:r>
            <a:r>
              <a:rPr lang="en-US" sz="2600" dirty="0"/>
              <a:t>in the </a:t>
            </a:r>
            <a:r>
              <a:rPr lang="en-US" sz="2600" dirty="0" smtClean="0"/>
              <a:t>database</a:t>
            </a: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7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Example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Problem: create an application to manage and report on course registration info for academic and HR staff</a:t>
            </a:r>
          </a:p>
          <a:p>
            <a:pPr lvl="1"/>
            <a:r>
              <a:rPr lang="en-US" sz="2800" dirty="0" smtClean="0"/>
              <a:t>e.g. </a:t>
            </a:r>
            <a:r>
              <a:rPr lang="en-US" sz="2800" dirty="0" err="1" smtClean="0"/>
              <a:t>MyUW</a:t>
            </a:r>
            <a:endParaRPr lang="en-US" sz="2800" dirty="0" smtClean="0"/>
          </a:p>
          <a:p>
            <a:r>
              <a:rPr lang="en-US" sz="3200" dirty="0" smtClean="0"/>
              <a:t>At the heart of this application is the data</a:t>
            </a:r>
          </a:p>
          <a:p>
            <a:pPr lvl="1"/>
            <a:r>
              <a:rPr lang="en-US" sz="2800" dirty="0" smtClean="0"/>
              <a:t>Hence database design and implementation becomes critical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Types of Constraints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Single-value constraint</a:t>
            </a:r>
            <a:r>
              <a:rPr lang="en-US" sz="3000" dirty="0"/>
              <a:t>: each entity can participate only in one relationship</a:t>
            </a:r>
          </a:p>
          <a:p>
            <a:pPr lvl="1"/>
            <a:r>
              <a:rPr lang="en-US" sz="2600" dirty="0"/>
              <a:t>e.g. a person can have only one </a:t>
            </a:r>
            <a:r>
              <a:rPr lang="en-US" sz="2600" dirty="0" smtClean="0"/>
              <a:t>father</a:t>
            </a:r>
            <a:endParaRPr lang="en-US" sz="2600" dirty="0"/>
          </a:p>
          <a:p>
            <a:r>
              <a:rPr lang="en-US" sz="3000" b="1" dirty="0" smtClean="0"/>
              <a:t>Domain constraint</a:t>
            </a:r>
            <a:r>
              <a:rPr lang="en-US" sz="3000" dirty="0" smtClean="0"/>
              <a:t>: an entity’s attribute takes values from a (sub)domain</a:t>
            </a:r>
          </a:p>
          <a:p>
            <a:pPr lvl="1"/>
            <a:r>
              <a:rPr lang="en-US" sz="2600" dirty="0" smtClean="0"/>
              <a:t>e.g. people’s ages are between 0 and 150</a:t>
            </a:r>
          </a:p>
          <a:p>
            <a:r>
              <a:rPr lang="en-US" sz="3000" dirty="0" smtClean="0"/>
              <a:t>Other constrains</a:t>
            </a:r>
            <a:endParaRPr lang="en-US" sz="1800" dirty="0" smtClean="0"/>
          </a:p>
          <a:p>
            <a:pPr lvl="1"/>
            <a:r>
              <a:rPr lang="en-US" sz="2600" dirty="0" smtClean="0"/>
              <a:t>e.g. at most 80 students can enroll in a class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What is a Key?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000" dirty="0"/>
              <a:t>A key for an entity </a:t>
            </a:r>
            <a:r>
              <a:rPr lang="en-US" sz="3000" dirty="0" smtClean="0"/>
              <a:t>set consists </a:t>
            </a:r>
            <a:r>
              <a:rPr lang="en-US" sz="3000" dirty="0"/>
              <a:t>of one or more of its </a:t>
            </a:r>
            <a:r>
              <a:rPr lang="en-US" sz="3000" dirty="0" smtClean="0"/>
              <a:t>attributes which uniquely identify each entity</a:t>
            </a:r>
            <a:endParaRPr lang="en-US" sz="3000" dirty="0"/>
          </a:p>
          <a:p>
            <a:r>
              <a:rPr lang="en-US" sz="3000" dirty="0" smtClean="0"/>
              <a:t>Every </a:t>
            </a:r>
            <a:r>
              <a:rPr lang="en-US" sz="3000" dirty="0"/>
              <a:t>entity set must have a </a:t>
            </a:r>
            <a:r>
              <a:rPr lang="en-US" sz="3000" dirty="0" smtClean="0"/>
              <a:t>key</a:t>
            </a:r>
          </a:p>
          <a:p>
            <a:pPr lvl="1"/>
            <a:r>
              <a:rPr lang="en-US" sz="2600" dirty="0" smtClean="0"/>
              <a:t>Enforced by the set semantics</a:t>
            </a:r>
            <a:endParaRPr lang="en-US" sz="2600" dirty="0"/>
          </a:p>
          <a:p>
            <a:r>
              <a:rPr lang="en-US" sz="3000" dirty="0" smtClean="0"/>
              <a:t>There </a:t>
            </a:r>
            <a:r>
              <a:rPr lang="en-US" sz="3000" dirty="0"/>
              <a:t>can be more than one key for an entity </a:t>
            </a:r>
            <a:r>
              <a:rPr lang="en-US" sz="3000" dirty="0" smtClean="0"/>
              <a:t>set</a:t>
            </a:r>
            <a:endParaRPr lang="en-US" sz="3000" dirty="0"/>
          </a:p>
          <a:p>
            <a:pPr lvl="1"/>
            <a:r>
              <a:rPr lang="en-US" sz="2600" dirty="0" smtClean="0"/>
              <a:t>One </a:t>
            </a:r>
            <a:r>
              <a:rPr lang="en-US" sz="2600" dirty="0"/>
              <a:t>key will be designated as </a:t>
            </a:r>
            <a:r>
              <a:rPr lang="en-US" sz="2600" dirty="0" smtClean="0"/>
              <a:t>the </a:t>
            </a:r>
            <a:r>
              <a:rPr lang="en-US" sz="2600" b="1" dirty="0" smtClean="0"/>
              <a:t>primary key</a:t>
            </a:r>
            <a:r>
              <a:rPr lang="en-US" sz="2600" dirty="0" smtClean="0"/>
              <a:t>, denoted by underlying the corresponding attributes on the ER diagram</a:t>
            </a:r>
            <a:endParaRPr lang="en-US" sz="2600" dirty="0"/>
          </a:p>
          <a:p>
            <a:pPr lvl="1"/>
            <a:r>
              <a:rPr lang="en-US" sz="2600" dirty="0" smtClean="0"/>
              <a:t>There are no </a:t>
            </a:r>
            <a:r>
              <a:rPr lang="en-US" sz="2600" dirty="0"/>
              <a:t>formal </a:t>
            </a:r>
            <a:r>
              <a:rPr lang="en-US" sz="2600" dirty="0" smtClean="0"/>
              <a:t>ways </a:t>
            </a:r>
            <a:r>
              <a:rPr lang="en-US" sz="2600" dirty="0"/>
              <a:t>to specify multiple keys in an ER </a:t>
            </a:r>
            <a:r>
              <a:rPr lang="en-US" sz="2600" dirty="0" smtClean="0"/>
              <a:t>diagram</a:t>
            </a:r>
            <a:endParaRPr lang="en-US" sz="2600" dirty="0"/>
          </a:p>
          <a:p>
            <a:endParaRPr lang="en-US" sz="3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63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Key Constraints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32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317240" y="2748682"/>
            <a:ext cx="2133600" cy="5334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2800" b="1" dirty="0">
              <a:solidFill>
                <a:schemeClr val="bg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4079240" y="1834282"/>
            <a:ext cx="1066800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5450840" y="1825625"/>
            <a:ext cx="1104900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DOB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2860040" y="1834282"/>
            <a:ext cx="990600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u="sng" dirty="0" smtClean="0">
                <a:latin typeface="Linux Libertine" charset="0"/>
                <a:ea typeface="Linux Libertine" charset="0"/>
                <a:cs typeface="Linux Libertine" charset="0"/>
              </a:rPr>
              <a:t>SID</a:t>
            </a:r>
            <a:endParaRPr lang="en-US" sz="2400" u="sng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H="1" flipV="1">
            <a:off x="3622040" y="2443882"/>
            <a:ext cx="3048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V="1">
            <a:off x="4612640" y="2520082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V="1">
            <a:off x="5069840" y="2408013"/>
            <a:ext cx="533400" cy="34066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45740" y="1819994"/>
            <a:ext cx="1181100" cy="7143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784759" y="3665861"/>
            <a:ext cx="3185334" cy="1558260"/>
            <a:chOff x="2784759" y="3665861"/>
            <a:chExt cx="3185334" cy="1558260"/>
          </a:xfrm>
        </p:grpSpPr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3325919" y="3665861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Room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6" name="Oval 5"/>
            <p:cNvSpPr>
              <a:spLocks noChangeArrowheads="1"/>
            </p:cNvSpPr>
            <p:nvPr/>
          </p:nvSpPr>
          <p:spPr bwMode="auto">
            <a:xfrm>
              <a:off x="3862639" y="4538321"/>
              <a:ext cx="115408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Number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Oval 6"/>
            <p:cNvSpPr>
              <a:spLocks noChangeArrowheads="1"/>
            </p:cNvSpPr>
            <p:nvPr/>
          </p:nvSpPr>
          <p:spPr bwMode="auto">
            <a:xfrm>
              <a:off x="5097764" y="4538321"/>
              <a:ext cx="87232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smtClean="0">
                  <a:latin typeface="Linux Libertine" charset="0"/>
                  <a:ea typeface="Linux Libertine" charset="0"/>
                  <a:cs typeface="Linux Libertine" charset="0"/>
                </a:rPr>
                <a:t>Seats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" name="Oval 7"/>
            <p:cNvSpPr>
              <a:spLocks noChangeArrowheads="1"/>
            </p:cNvSpPr>
            <p:nvPr/>
          </p:nvSpPr>
          <p:spPr bwMode="auto">
            <a:xfrm>
              <a:off x="2784759" y="4538321"/>
              <a:ext cx="99060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D</a:t>
              </a: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9" name="Line 8"/>
            <p:cNvSpPr>
              <a:spLocks noChangeShapeType="1"/>
            </p:cNvSpPr>
            <p:nvPr/>
          </p:nvSpPr>
          <p:spPr bwMode="auto">
            <a:xfrm flipH="1">
              <a:off x="3496448" y="4199261"/>
              <a:ext cx="504190" cy="3847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 bwMode="auto">
            <a:xfrm flipV="1">
              <a:off x="4387973" y="4197961"/>
              <a:ext cx="2556" cy="3403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H="1" flipV="1">
              <a:off x="4837413" y="4199261"/>
              <a:ext cx="528476" cy="3847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2745740" y="4509746"/>
            <a:ext cx="2324100" cy="7143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8960" y="4515844"/>
            <a:ext cx="1911211" cy="70788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What 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does this mean?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8960" y="5399447"/>
            <a:ext cx="772160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A: 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T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he combination of values of DID and Number uniquely identifies a room; e.g. there is only one room 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in the CS building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with number 1240.</a:t>
            </a:r>
            <a:endParaRPr lang="en-US" sz="2000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4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2" grpId="0" animBg="1"/>
      <p:bldP spid="24" grpId="0" animBg="1"/>
      <p:bldP spid="2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Types of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000" dirty="0" err="1" smtClean="0"/>
              <a:t>Superkey</a:t>
            </a:r>
            <a:r>
              <a:rPr lang="en-US" sz="2600" dirty="0" smtClean="0"/>
              <a:t>: a subset of attributes uniquely identifying each tuple</a:t>
            </a:r>
          </a:p>
          <a:p>
            <a:pPr lvl="1"/>
            <a:r>
              <a:rPr lang="en-US" sz="2600" dirty="0" smtClean="0"/>
              <a:t>Every relation has at least one </a:t>
            </a:r>
            <a:r>
              <a:rPr lang="en-US" sz="2600" dirty="0" err="1" smtClean="0"/>
              <a:t>superkey</a:t>
            </a:r>
            <a:r>
              <a:rPr lang="en-US" sz="2600" dirty="0" smtClean="0"/>
              <a:t> </a:t>
            </a:r>
            <a:r>
              <a:rPr lang="mr-IN" sz="2600" dirty="0" smtClean="0"/>
              <a:t>–</a:t>
            </a:r>
            <a:r>
              <a:rPr lang="en-US" sz="2600" dirty="0" smtClean="0"/>
              <a:t> the set of all its attributes</a:t>
            </a:r>
          </a:p>
          <a:p>
            <a:r>
              <a:rPr lang="en-US" sz="3000" dirty="0" smtClean="0"/>
              <a:t>Key: a minimal/irreducible </a:t>
            </a:r>
            <a:r>
              <a:rPr lang="en-US" sz="3000" dirty="0" err="1" smtClean="0"/>
              <a:t>superkey</a:t>
            </a:r>
            <a:endParaRPr lang="en-US" sz="3000" dirty="0" smtClean="0"/>
          </a:p>
          <a:p>
            <a:pPr lvl="1"/>
            <a:r>
              <a:rPr lang="en-US" sz="2600" dirty="0" smtClean="0"/>
              <a:t>No subset of attributes of a key form a key themselves</a:t>
            </a:r>
          </a:p>
          <a:p>
            <a:r>
              <a:rPr lang="en-US" sz="3000" dirty="0" smtClean="0"/>
              <a:t>Candidate key: any of the set of keys of a relation</a:t>
            </a:r>
          </a:p>
          <a:p>
            <a:r>
              <a:rPr lang="en-US" sz="3000" dirty="0" smtClean="0"/>
              <a:t>Primary key: a designated candidate key of a relation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7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Types of Keys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929716" y="1679406"/>
            <a:ext cx="3185334" cy="1558260"/>
            <a:chOff x="2784759" y="3665861"/>
            <a:chExt cx="3185334" cy="1558260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3325919" y="3665861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Room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3862639" y="4538321"/>
              <a:ext cx="115408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Number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5097764" y="4538321"/>
              <a:ext cx="87232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smtClean="0">
                  <a:latin typeface="Linux Libertine" charset="0"/>
                  <a:ea typeface="Linux Libertine" charset="0"/>
                  <a:cs typeface="Linux Libertine" charset="0"/>
                </a:rPr>
                <a:t>Seats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2784759" y="4538321"/>
              <a:ext cx="99060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D</a:t>
              </a: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H="1">
              <a:off x="3496448" y="4199261"/>
              <a:ext cx="504190" cy="3847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V="1">
              <a:off x="4387973" y="4197961"/>
              <a:ext cx="2556" cy="3403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 flipV="1">
              <a:off x="4837413" y="4199261"/>
              <a:ext cx="528476" cy="3847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28650" y="3586557"/>
            <a:ext cx="4038944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What are all the </a:t>
            </a:r>
            <a:r>
              <a:rPr lang="en-US" sz="2000" dirty="0" err="1" smtClean="0">
                <a:latin typeface="Linux Libertine" charset="0"/>
                <a:ea typeface="Linux Libertine" charset="0"/>
                <a:cs typeface="Linux Libertine" charset="0"/>
              </a:rPr>
              <a:t>superkeys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19144" y="3586557"/>
            <a:ext cx="393087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1600" b="1" dirty="0" smtClean="0">
                <a:latin typeface="Linux Libertine" charset="0"/>
                <a:ea typeface="Linux Libertine" charset="0"/>
                <a:cs typeface="Linux Libertine" charset="0"/>
              </a:rPr>
              <a:t>A: </a:t>
            </a:r>
            <a:r>
              <a:rPr lang="en-US" sz="1600" dirty="0" smtClean="0">
                <a:latin typeface="Linux Libertine" charset="0"/>
                <a:ea typeface="Linux Libertine" charset="0"/>
                <a:cs typeface="Linux Libertine" charset="0"/>
              </a:rPr>
              <a:t>{DID, Number, Seats, RID}, </a:t>
            </a:r>
          </a:p>
          <a:p>
            <a:pPr eaLnBrk="0" hangingPunct="0"/>
            <a:r>
              <a:rPr lang="en-US" sz="1600" dirty="0">
                <a:latin typeface="Linux Libertine" charset="0"/>
                <a:ea typeface="Linux Libertine" charset="0"/>
                <a:cs typeface="Linux Libertine" charset="0"/>
              </a:rPr>
              <a:t> </a:t>
            </a:r>
            <a:r>
              <a:rPr lang="en-US" sz="1600" dirty="0" smtClean="0">
                <a:latin typeface="Linux Libertine" charset="0"/>
                <a:ea typeface="Linux Libertine" charset="0"/>
                <a:cs typeface="Linux Libertine" charset="0"/>
              </a:rPr>
              <a:t>    {DID, Number, Seats}, </a:t>
            </a:r>
            <a:r>
              <a:rPr lang="en-US" sz="1600" dirty="0">
                <a:latin typeface="Linux Libertine" charset="0"/>
                <a:ea typeface="Linux Libertine" charset="0"/>
                <a:cs typeface="Linux Libertine" charset="0"/>
              </a:rPr>
              <a:t>{DID, Number, </a:t>
            </a:r>
            <a:r>
              <a:rPr lang="en-US" sz="1600" dirty="0" smtClean="0">
                <a:latin typeface="Linux Libertine" charset="0"/>
                <a:ea typeface="Linux Libertine" charset="0"/>
                <a:cs typeface="Linux Libertine" charset="0"/>
              </a:rPr>
              <a:t>RID}</a:t>
            </a:r>
          </a:p>
          <a:p>
            <a:pPr eaLnBrk="0" hangingPunct="0"/>
            <a:r>
              <a:rPr lang="en-US" sz="16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    </a:t>
            </a:r>
            <a:r>
              <a:rPr lang="en-US" sz="1600" dirty="0" smtClean="0">
                <a:latin typeface="Linux Libertine" charset="0"/>
                <a:ea typeface="Linux Libertine" charset="0"/>
                <a:cs typeface="Linux Libertine" charset="0"/>
              </a:rPr>
              <a:t>{</a:t>
            </a:r>
            <a:r>
              <a:rPr lang="en-US" sz="1600" dirty="0">
                <a:latin typeface="Linux Libertine" charset="0"/>
                <a:ea typeface="Linux Libertine" charset="0"/>
                <a:cs typeface="Linux Libertine" charset="0"/>
              </a:rPr>
              <a:t>DID, </a:t>
            </a:r>
            <a:r>
              <a:rPr lang="en-US" sz="1600" dirty="0" smtClean="0">
                <a:latin typeface="Linux Libertine" charset="0"/>
                <a:ea typeface="Linux Libertine" charset="0"/>
                <a:cs typeface="Linux Libertine" charset="0"/>
              </a:rPr>
              <a:t>Number}, {Number</a:t>
            </a:r>
            <a:r>
              <a:rPr lang="en-US" sz="1600" dirty="0">
                <a:latin typeface="Linux Libertine" charset="0"/>
                <a:ea typeface="Linux Libertine" charset="0"/>
                <a:cs typeface="Linux Libertine" charset="0"/>
              </a:rPr>
              <a:t>, Seats, RID}</a:t>
            </a:r>
          </a:p>
          <a:p>
            <a:pPr eaLnBrk="0" hangingPunct="0"/>
            <a:r>
              <a:rPr lang="en-US" sz="1600" dirty="0" smtClean="0">
                <a:latin typeface="Linux Libertine" charset="0"/>
                <a:ea typeface="Linux Libertine" charset="0"/>
                <a:cs typeface="Linux Libertine" charset="0"/>
              </a:rPr>
              <a:t>     {DID, </a:t>
            </a:r>
            <a:r>
              <a:rPr lang="en-US" sz="1600" dirty="0">
                <a:latin typeface="Linux Libertine" charset="0"/>
                <a:ea typeface="Linux Libertine" charset="0"/>
                <a:cs typeface="Linux Libertine" charset="0"/>
              </a:rPr>
              <a:t>Seats, RID</a:t>
            </a:r>
            <a:r>
              <a:rPr lang="en-US" sz="1600" dirty="0" smtClean="0">
                <a:latin typeface="Linux Libertine" charset="0"/>
                <a:ea typeface="Linux Libertine" charset="0"/>
                <a:cs typeface="Linux Libertine" charset="0"/>
              </a:rPr>
              <a:t>}, {Seats</a:t>
            </a:r>
            <a:r>
              <a:rPr lang="en-US" sz="1600" dirty="0">
                <a:latin typeface="Linux Libertine" charset="0"/>
                <a:ea typeface="Linux Libertine" charset="0"/>
                <a:cs typeface="Linux Libertine" charset="0"/>
              </a:rPr>
              <a:t>, RID</a:t>
            </a:r>
            <a:r>
              <a:rPr lang="en-US" sz="1600" dirty="0" smtClean="0">
                <a:latin typeface="Linux Libertine" charset="0"/>
                <a:ea typeface="Linux Libertine" charset="0"/>
                <a:cs typeface="Linux Libertine" charset="0"/>
              </a:rPr>
              <a:t>}, {RID}</a:t>
            </a:r>
          </a:p>
          <a:p>
            <a:pPr eaLnBrk="0" hangingPunct="0"/>
            <a:r>
              <a:rPr lang="en-US" sz="1600" dirty="0">
                <a:latin typeface="Linux Libertine" charset="0"/>
                <a:ea typeface="Linux Libertine" charset="0"/>
                <a:cs typeface="Linux Libertine" charset="0"/>
              </a:rPr>
              <a:t> </a:t>
            </a:r>
            <a:r>
              <a:rPr lang="en-US" sz="1600" dirty="0" smtClean="0">
                <a:latin typeface="Linux Libertine" charset="0"/>
                <a:ea typeface="Linux Libertine" charset="0"/>
                <a:cs typeface="Linux Libertine" charset="0"/>
              </a:rPr>
              <a:t>    {Number, RID}, {DID, RID}</a:t>
            </a:r>
            <a:endParaRPr lang="en-US" sz="16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8650" y="5079536"/>
            <a:ext cx="4038944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What are all the (candidate) keys?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19144" y="5079536"/>
            <a:ext cx="393087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A: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{DID, Number}, {RID}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8650" y="5571461"/>
            <a:ext cx="4038944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What is the primary key?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19144" y="5571461"/>
            <a:ext cx="393087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A: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{DID, Number}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Oval 6"/>
          <p:cNvSpPr>
            <a:spLocks noChangeArrowheads="1"/>
          </p:cNvSpPr>
          <p:nvPr/>
        </p:nvSpPr>
        <p:spPr bwMode="auto">
          <a:xfrm>
            <a:off x="6209483" y="2550165"/>
            <a:ext cx="872329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RID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 flipH="1" flipV="1">
            <a:off x="5372261" y="2211505"/>
            <a:ext cx="943904" cy="46781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46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Participation Constraints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35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700250" y="5627431"/>
            <a:ext cx="2804160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What 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does this mean?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85882" y="5648465"/>
            <a:ext cx="3012262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A: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Each Student Majors in </a:t>
            </a:r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exactly one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Department.</a:t>
            </a:r>
            <a:endParaRPr lang="en-US" sz="2000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708835" y="1718432"/>
            <a:ext cx="7726330" cy="1669826"/>
            <a:chOff x="681874" y="4435127"/>
            <a:chExt cx="7726330" cy="1669826"/>
          </a:xfrm>
        </p:grpSpPr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921554" y="546382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Professor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8" name="Oval 5"/>
            <p:cNvSpPr>
              <a:spLocks noChangeArrowheads="1"/>
            </p:cNvSpPr>
            <p:nvPr/>
          </p:nvSpPr>
          <p:spPr bwMode="auto">
            <a:xfrm>
              <a:off x="1702604" y="443830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2713582" y="443512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0" name="Oval 7"/>
            <p:cNvSpPr>
              <a:spLocks noChangeArrowheads="1"/>
            </p:cNvSpPr>
            <p:nvPr/>
          </p:nvSpPr>
          <p:spPr bwMode="auto">
            <a:xfrm>
              <a:off x="681874" y="444310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P</a:t>
              </a: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1" name="Line 8"/>
            <p:cNvSpPr>
              <a:spLocks noChangeShapeType="1"/>
            </p:cNvSpPr>
            <p:nvPr/>
          </p:nvSpPr>
          <p:spPr bwMode="auto">
            <a:xfrm flipH="1" flipV="1">
              <a:off x="1328248" y="505004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2" name="Line 9"/>
            <p:cNvSpPr>
              <a:spLocks noChangeShapeType="1"/>
            </p:cNvSpPr>
            <p:nvPr/>
          </p:nvSpPr>
          <p:spPr bwMode="auto">
            <a:xfrm flipV="1">
              <a:off x="1980822" y="513510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3" name="Line 10"/>
            <p:cNvSpPr>
              <a:spLocks noChangeShapeType="1"/>
            </p:cNvSpPr>
            <p:nvPr/>
          </p:nvSpPr>
          <p:spPr bwMode="auto">
            <a:xfrm flipV="1">
              <a:off x="2396374" y="504472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4" name="Rectangle 4"/>
            <p:cNvSpPr>
              <a:spLocks noChangeArrowheads="1"/>
            </p:cNvSpPr>
            <p:nvPr/>
          </p:nvSpPr>
          <p:spPr bwMode="auto">
            <a:xfrm>
              <a:off x="5956070" y="5463826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5" name="Oval 5"/>
            <p:cNvSpPr>
              <a:spLocks noChangeArrowheads="1"/>
            </p:cNvSpPr>
            <p:nvPr/>
          </p:nvSpPr>
          <p:spPr bwMode="auto">
            <a:xfrm>
              <a:off x="6198403" y="4440885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6" name="Oval 6"/>
            <p:cNvSpPr>
              <a:spLocks noChangeArrowheads="1"/>
            </p:cNvSpPr>
            <p:nvPr/>
          </p:nvSpPr>
          <p:spPr bwMode="auto">
            <a:xfrm>
              <a:off x="7246154" y="4443100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Address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7" name="Oval 7"/>
            <p:cNvSpPr>
              <a:spLocks noChangeArrowheads="1"/>
            </p:cNvSpPr>
            <p:nvPr/>
          </p:nvSpPr>
          <p:spPr bwMode="auto">
            <a:xfrm>
              <a:off x="5303053" y="4443100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DID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8" name="Line 8"/>
            <p:cNvSpPr>
              <a:spLocks noChangeShapeType="1"/>
            </p:cNvSpPr>
            <p:nvPr/>
          </p:nvSpPr>
          <p:spPr bwMode="auto">
            <a:xfrm flipH="1" flipV="1">
              <a:off x="5956069" y="5044725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9" name="Line 9"/>
            <p:cNvSpPr>
              <a:spLocks noChangeShapeType="1"/>
            </p:cNvSpPr>
            <p:nvPr/>
          </p:nvSpPr>
          <p:spPr bwMode="auto">
            <a:xfrm flipH="1" flipV="1">
              <a:off x="6882876" y="5044726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0" name="Line 10"/>
            <p:cNvSpPr>
              <a:spLocks noChangeShapeType="1"/>
            </p:cNvSpPr>
            <p:nvPr/>
          </p:nvSpPr>
          <p:spPr bwMode="auto">
            <a:xfrm flipV="1">
              <a:off x="7463235" y="5120926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1" name="AutoShape 8"/>
            <p:cNvSpPr>
              <a:spLocks noChangeArrowheads="1"/>
            </p:cNvSpPr>
            <p:nvPr/>
          </p:nvSpPr>
          <p:spPr bwMode="auto">
            <a:xfrm>
              <a:off x="3626654" y="5356099"/>
              <a:ext cx="1676400" cy="748854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Employ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H="1">
              <a:off x="5303054" y="5730526"/>
              <a:ext cx="65301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055154" y="5730526"/>
              <a:ext cx="5715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708835" y="3951784"/>
            <a:ext cx="7726330" cy="1646376"/>
            <a:chOff x="681874" y="4435127"/>
            <a:chExt cx="7726330" cy="1646376"/>
          </a:xfrm>
        </p:grpSpPr>
        <p:sp>
          <p:nvSpPr>
            <p:cNvPr id="45" name="Rectangle 4"/>
            <p:cNvSpPr>
              <a:spLocks noChangeArrowheads="1"/>
            </p:cNvSpPr>
            <p:nvPr/>
          </p:nvSpPr>
          <p:spPr bwMode="auto">
            <a:xfrm>
              <a:off x="921554" y="546382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6" name="Oval 5"/>
            <p:cNvSpPr>
              <a:spLocks noChangeArrowheads="1"/>
            </p:cNvSpPr>
            <p:nvPr/>
          </p:nvSpPr>
          <p:spPr bwMode="auto">
            <a:xfrm>
              <a:off x="1702604" y="443830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7" name="Oval 6"/>
            <p:cNvSpPr>
              <a:spLocks noChangeArrowheads="1"/>
            </p:cNvSpPr>
            <p:nvPr/>
          </p:nvSpPr>
          <p:spPr bwMode="auto">
            <a:xfrm>
              <a:off x="2713582" y="443512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8" name="Oval 7"/>
            <p:cNvSpPr>
              <a:spLocks noChangeArrowheads="1"/>
            </p:cNvSpPr>
            <p:nvPr/>
          </p:nvSpPr>
          <p:spPr bwMode="auto">
            <a:xfrm>
              <a:off x="681874" y="444310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SID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9" name="Line 8"/>
            <p:cNvSpPr>
              <a:spLocks noChangeShapeType="1"/>
            </p:cNvSpPr>
            <p:nvPr/>
          </p:nvSpPr>
          <p:spPr bwMode="auto">
            <a:xfrm flipH="1" flipV="1">
              <a:off x="1328248" y="505004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0" name="Line 9"/>
            <p:cNvSpPr>
              <a:spLocks noChangeShapeType="1"/>
            </p:cNvSpPr>
            <p:nvPr/>
          </p:nvSpPr>
          <p:spPr bwMode="auto">
            <a:xfrm flipV="1">
              <a:off x="1980822" y="513510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1" name="Line 10"/>
            <p:cNvSpPr>
              <a:spLocks noChangeShapeType="1"/>
            </p:cNvSpPr>
            <p:nvPr/>
          </p:nvSpPr>
          <p:spPr bwMode="auto">
            <a:xfrm flipV="1">
              <a:off x="2396374" y="504472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2" name="Rectangle 4"/>
            <p:cNvSpPr>
              <a:spLocks noChangeArrowheads="1"/>
            </p:cNvSpPr>
            <p:nvPr/>
          </p:nvSpPr>
          <p:spPr bwMode="auto">
            <a:xfrm>
              <a:off x="5956070" y="5463826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3" name="Oval 5"/>
            <p:cNvSpPr>
              <a:spLocks noChangeArrowheads="1"/>
            </p:cNvSpPr>
            <p:nvPr/>
          </p:nvSpPr>
          <p:spPr bwMode="auto">
            <a:xfrm>
              <a:off x="6198403" y="4440885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4" name="Oval 6"/>
            <p:cNvSpPr>
              <a:spLocks noChangeArrowheads="1"/>
            </p:cNvSpPr>
            <p:nvPr/>
          </p:nvSpPr>
          <p:spPr bwMode="auto">
            <a:xfrm>
              <a:off x="7246154" y="4443100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Address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5" name="Oval 7"/>
            <p:cNvSpPr>
              <a:spLocks noChangeArrowheads="1"/>
            </p:cNvSpPr>
            <p:nvPr/>
          </p:nvSpPr>
          <p:spPr bwMode="auto">
            <a:xfrm>
              <a:off x="5303053" y="4443100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DID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6" name="Line 8"/>
            <p:cNvSpPr>
              <a:spLocks noChangeShapeType="1"/>
            </p:cNvSpPr>
            <p:nvPr/>
          </p:nvSpPr>
          <p:spPr bwMode="auto">
            <a:xfrm flipH="1" flipV="1">
              <a:off x="5956069" y="5044725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7" name="Line 9"/>
            <p:cNvSpPr>
              <a:spLocks noChangeShapeType="1"/>
            </p:cNvSpPr>
            <p:nvPr/>
          </p:nvSpPr>
          <p:spPr bwMode="auto">
            <a:xfrm flipH="1" flipV="1">
              <a:off x="6882876" y="5044726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8" name="Line 10"/>
            <p:cNvSpPr>
              <a:spLocks noChangeShapeType="1"/>
            </p:cNvSpPr>
            <p:nvPr/>
          </p:nvSpPr>
          <p:spPr bwMode="auto">
            <a:xfrm flipV="1">
              <a:off x="7463235" y="5120926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9" name="AutoShape 8"/>
            <p:cNvSpPr>
              <a:spLocks noChangeArrowheads="1"/>
            </p:cNvSpPr>
            <p:nvPr/>
          </p:nvSpPr>
          <p:spPr bwMode="auto">
            <a:xfrm>
              <a:off x="3626654" y="5379549"/>
              <a:ext cx="1676400" cy="701954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Major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 flipH="1">
              <a:off x="5303054" y="5730526"/>
              <a:ext cx="65301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3055154" y="5730526"/>
              <a:ext cx="5715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1031014" y="3431437"/>
            <a:ext cx="7147786" cy="369332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Thick line: Each Professor must </a:t>
            </a:r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be Employed 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by </a:t>
            </a:r>
            <a:r>
              <a:rPr lang="en-US" b="1" dirty="0" smtClean="0">
                <a:latin typeface="Linux Libertine" charset="0"/>
                <a:ea typeface="Linux Libertine" charset="0"/>
                <a:cs typeface="Linux Libertine" charset="0"/>
              </a:rPr>
              <a:t>at least one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 Department.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92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926070" cy="1325563"/>
          </a:xfrm>
        </p:spPr>
        <p:txBody>
          <a:bodyPr>
            <a:normAutofit/>
          </a:bodyPr>
          <a:lstStyle/>
          <a:p>
            <a:r>
              <a:rPr lang="en-US"/>
              <a:t>Why </a:t>
            </a:r>
            <a:r>
              <a:rPr lang="en-US"/>
              <a:t>do </a:t>
            </a:r>
            <a:r>
              <a:rPr lang="en-US" smtClean="0"/>
              <a:t>We Need Constraints</a:t>
            </a:r>
            <a:r>
              <a:rPr lang="en-US" dirty="0"/>
              <a:t>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30575"/>
            <a:ext cx="7886700" cy="4146387"/>
          </a:xfrm>
        </p:spPr>
        <p:txBody>
          <a:bodyPr>
            <a:normAutofit/>
          </a:bodyPr>
          <a:lstStyle/>
          <a:p>
            <a:r>
              <a:rPr lang="en-US" sz="3000" dirty="0" smtClean="0"/>
              <a:t>Give </a:t>
            </a:r>
            <a:r>
              <a:rPr lang="en-US" sz="3000" dirty="0"/>
              <a:t>more semantics to the data</a:t>
            </a:r>
          </a:p>
          <a:p>
            <a:pPr lvl="1"/>
            <a:r>
              <a:rPr lang="en-US" sz="2600" dirty="0" smtClean="0"/>
              <a:t>Help </a:t>
            </a:r>
            <a:r>
              <a:rPr lang="en-US" sz="2600" dirty="0"/>
              <a:t>us better understand it</a:t>
            </a:r>
          </a:p>
          <a:p>
            <a:r>
              <a:rPr lang="en-US" sz="3000" dirty="0"/>
              <a:t>Prevent wrong data entry</a:t>
            </a:r>
          </a:p>
          <a:p>
            <a:r>
              <a:rPr lang="en-US" sz="3000" dirty="0"/>
              <a:t>Allow us to refer to entities (e.g. using keys)</a:t>
            </a:r>
          </a:p>
          <a:p>
            <a:r>
              <a:rPr lang="en-US" sz="3000" dirty="0"/>
              <a:t>Enable efficient storage and data lookup</a:t>
            </a:r>
          </a:p>
          <a:p>
            <a:endParaRPr lang="en-US" sz="3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36</a:t>
            </a:fld>
            <a:endParaRPr lang="en-US"/>
          </a:p>
        </p:txBody>
      </p:sp>
      <p:pic>
        <p:nvPicPr>
          <p:cNvPr id="7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376" y="1722103"/>
            <a:ext cx="411297" cy="3084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650" y="1922491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27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Entities and entity sets </a:t>
            </a:r>
          </a:p>
          <a:p>
            <a:pPr lvl="1"/>
            <a:r>
              <a:rPr lang="en-US" sz="2600" dirty="0" smtClean="0"/>
              <a:t>Attributes, domains, keys</a:t>
            </a:r>
          </a:p>
          <a:p>
            <a:r>
              <a:rPr lang="en-US" sz="3000" dirty="0" smtClean="0"/>
              <a:t>Relationships and relationship sets</a:t>
            </a:r>
          </a:p>
          <a:p>
            <a:pPr lvl="1"/>
            <a:r>
              <a:rPr lang="en-US" sz="2600" dirty="0" smtClean="0"/>
              <a:t>Additional attributes, multiplicity, arity, roles</a:t>
            </a:r>
          </a:p>
          <a:p>
            <a:r>
              <a:rPr lang="en-US" sz="3000" dirty="0" smtClean="0"/>
              <a:t>Constraints</a:t>
            </a:r>
          </a:p>
          <a:p>
            <a:pPr lvl="1"/>
            <a:r>
              <a:rPr lang="en-US" sz="2600" dirty="0" smtClean="0"/>
              <a:t>Key</a:t>
            </a:r>
          </a:p>
          <a:p>
            <a:pPr lvl="1"/>
            <a:r>
              <a:rPr lang="en-US" sz="2600" dirty="0" smtClean="0"/>
              <a:t>Participation</a:t>
            </a:r>
          </a:p>
          <a:p>
            <a:pPr lvl="1"/>
            <a:r>
              <a:rPr lang="en-US" sz="2600" dirty="0"/>
              <a:t>R</a:t>
            </a:r>
            <a:r>
              <a:rPr lang="en-US" sz="2600" dirty="0" smtClean="0"/>
              <a:t>eferential integrity</a:t>
            </a:r>
          </a:p>
          <a:p>
            <a:pPr lvl="1"/>
            <a:r>
              <a:rPr lang="en-US" sz="2600" dirty="0" smtClean="0"/>
              <a:t>Single-value</a:t>
            </a:r>
          </a:p>
          <a:p>
            <a:pPr lvl="1"/>
            <a:r>
              <a:rPr lang="en-US" sz="2600" dirty="0" smtClean="0"/>
              <a:t>Domain</a:t>
            </a:r>
          </a:p>
          <a:p>
            <a:pPr lvl="1"/>
            <a:r>
              <a:rPr lang="en-US" sz="2600" dirty="0"/>
              <a:t>O</a:t>
            </a:r>
            <a:r>
              <a:rPr lang="en-US" sz="2600" dirty="0" smtClean="0"/>
              <a:t>thers</a:t>
            </a: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9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Weak Entity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Entity sets </a:t>
            </a:r>
            <a:r>
              <a:rPr lang="en-US" sz="3000" dirty="0" smtClean="0"/>
              <a:t>that don’t have key attributes of their own</a:t>
            </a:r>
          </a:p>
          <a:p>
            <a:endParaRPr lang="en-US" sz="3000" dirty="0"/>
          </a:p>
          <a:p>
            <a:endParaRPr lang="en-US" sz="3000" dirty="0" smtClean="0"/>
          </a:p>
          <a:p>
            <a:endParaRPr lang="en-US" sz="3000" dirty="0"/>
          </a:p>
          <a:p>
            <a:endParaRPr lang="en-US" sz="3000" dirty="0" smtClean="0"/>
          </a:p>
          <a:p>
            <a:endParaRPr lang="en-US" sz="3000" dirty="0" smtClean="0"/>
          </a:p>
          <a:p>
            <a:r>
              <a:rPr lang="en-US" sz="3000" dirty="0" smtClean="0"/>
              <a:t>DID </a:t>
            </a:r>
            <a:r>
              <a:rPr lang="en-US" sz="3000" dirty="0"/>
              <a:t>and Number together are the </a:t>
            </a:r>
            <a:r>
              <a:rPr lang="en-US" sz="3000" dirty="0" smtClean="0"/>
              <a:t>key </a:t>
            </a:r>
            <a:r>
              <a:rPr lang="en-US" sz="3000" dirty="0"/>
              <a:t>for </a:t>
            </a:r>
            <a:r>
              <a:rPr lang="en-US" sz="3000" dirty="0" smtClean="0"/>
              <a:t>Floor</a:t>
            </a:r>
            <a:endParaRPr lang="en-US" sz="3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38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626387" y="2819400"/>
            <a:ext cx="7888963" cy="1579880"/>
            <a:chOff x="626386" y="3002280"/>
            <a:chExt cx="7888963" cy="1579880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51063" y="3916680"/>
              <a:ext cx="1447800" cy="533400"/>
            </a:xfrm>
            <a:prstGeom prst="rect">
              <a:avLst/>
            </a:prstGeom>
            <a:solidFill>
              <a:schemeClr val="tx2"/>
            </a:solidFill>
            <a:ln w="76200" cmpd="dbl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Floor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626386" y="3015932"/>
              <a:ext cx="1374913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Number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2003563" y="3002280"/>
              <a:ext cx="1749287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err="1" smtClean="0">
                  <a:latin typeface="Linux Libertine" charset="0"/>
                  <a:ea typeface="Linux Libertine" charset="0"/>
                  <a:cs typeface="Linux Libertine" charset="0"/>
                </a:rPr>
                <a:t>NumRooms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H="1" flipV="1">
              <a:off x="1413135" y="3688080"/>
              <a:ext cx="114299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2498863" y="4183380"/>
              <a:ext cx="530087" cy="0"/>
            </a:xfrm>
            <a:prstGeom prst="line">
              <a:avLst/>
            </a:prstGeom>
            <a:ln w="762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5851663" y="3916680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Oval 5"/>
            <p:cNvSpPr>
              <a:spLocks noChangeArrowheads="1"/>
            </p:cNvSpPr>
            <p:nvPr/>
          </p:nvSpPr>
          <p:spPr bwMode="auto">
            <a:xfrm>
              <a:off x="6158505" y="3008154"/>
              <a:ext cx="106680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Oval 6"/>
            <p:cNvSpPr>
              <a:spLocks noChangeArrowheads="1"/>
            </p:cNvSpPr>
            <p:nvPr/>
          </p:nvSpPr>
          <p:spPr bwMode="auto">
            <a:xfrm>
              <a:off x="7299462" y="3002280"/>
              <a:ext cx="1215887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Address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5" name="Oval 7"/>
            <p:cNvSpPr>
              <a:spLocks noChangeArrowheads="1"/>
            </p:cNvSpPr>
            <p:nvPr/>
          </p:nvSpPr>
          <p:spPr bwMode="auto">
            <a:xfrm>
              <a:off x="5089663" y="3002280"/>
              <a:ext cx="99060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DID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6" name="Line 8"/>
            <p:cNvSpPr>
              <a:spLocks noChangeShapeType="1"/>
            </p:cNvSpPr>
            <p:nvPr/>
          </p:nvSpPr>
          <p:spPr bwMode="auto">
            <a:xfrm flipH="1" flipV="1">
              <a:off x="5851663" y="3611880"/>
              <a:ext cx="30480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Line 9"/>
            <p:cNvSpPr>
              <a:spLocks noChangeShapeType="1"/>
            </p:cNvSpPr>
            <p:nvPr/>
          </p:nvSpPr>
          <p:spPr bwMode="auto">
            <a:xfrm flipH="1" flipV="1">
              <a:off x="6746890" y="3688080"/>
              <a:ext cx="95373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 flipV="1">
              <a:off x="7299463" y="3688080"/>
              <a:ext cx="362073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9" name="AutoShape 8"/>
            <p:cNvSpPr>
              <a:spLocks noChangeArrowheads="1"/>
            </p:cNvSpPr>
            <p:nvPr/>
          </p:nvSpPr>
          <p:spPr bwMode="auto">
            <a:xfrm>
              <a:off x="3028950" y="3784600"/>
              <a:ext cx="2232286" cy="797560"/>
            </a:xfrm>
            <a:prstGeom prst="diamond">
              <a:avLst/>
            </a:prstGeom>
            <a:solidFill>
              <a:srgbClr val="C00000"/>
            </a:solidFill>
            <a:ln w="76200" cmpd="dbl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err="1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PartOf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>
              <a:off x="5261236" y="4183380"/>
              <a:ext cx="590427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Line 9"/>
            <p:cNvSpPr>
              <a:spLocks noChangeShapeType="1"/>
            </p:cNvSpPr>
            <p:nvPr/>
          </p:nvSpPr>
          <p:spPr bwMode="auto">
            <a:xfrm flipV="1">
              <a:off x="2057521" y="3611880"/>
              <a:ext cx="254397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872359" y="4724148"/>
            <a:ext cx="7399282" cy="461665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>
                <a:latin typeface="Linux Libertine" charset="0"/>
                <a:ea typeface="Linux Libertine" charset="0"/>
                <a:cs typeface="Linux Libertine" charset="0"/>
              </a:rPr>
              <a:t>Thick/double lined shapes: weak entity and “dependency”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92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err="1" smtClean="0"/>
              <a:t>IsA</a:t>
            </a:r>
            <a:r>
              <a:rPr lang="en-US" dirty="0" smtClean="0"/>
              <a:t>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Subclasses are special cases of </a:t>
            </a:r>
            <a:r>
              <a:rPr lang="en-US" sz="3000" dirty="0" err="1" smtClean="0"/>
              <a:t>superclasses</a:t>
            </a:r>
            <a:r>
              <a:rPr lang="en-US" sz="3000" dirty="0" smtClean="0"/>
              <a:t>.</a:t>
            </a:r>
          </a:p>
          <a:p>
            <a:pPr lvl="1"/>
            <a:r>
              <a:rPr lang="en-US" sz="2200" dirty="0" smtClean="0"/>
              <a:t>Usually have fewer entities and more attributes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39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840527" y="2773697"/>
            <a:ext cx="7467630" cy="3403266"/>
            <a:chOff x="619132" y="1950795"/>
            <a:chExt cx="7855231" cy="5096546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3428999" y="2865195"/>
              <a:ext cx="2133600" cy="685801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4114800" y="1950795"/>
              <a:ext cx="1066800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5334000" y="1950795"/>
              <a:ext cx="1104900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2971800" y="1950795"/>
              <a:ext cx="990600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SID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 flipV="1">
              <a:off x="3733800" y="2560395"/>
              <a:ext cx="30480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V="1">
              <a:off x="4648199" y="2636596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5181600" y="2560395"/>
              <a:ext cx="38100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817448" y="5486400"/>
              <a:ext cx="2133600" cy="785446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Undergrad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6781800" y="5486400"/>
              <a:ext cx="1680357" cy="785446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Doctoral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3657599" y="5486399"/>
              <a:ext cx="1784350" cy="785446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Masters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6" name="Isosceles Triangle 1"/>
            <p:cNvSpPr/>
            <p:nvPr/>
          </p:nvSpPr>
          <p:spPr>
            <a:xfrm>
              <a:off x="3824765" y="3953168"/>
              <a:ext cx="1439039" cy="9144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193066" y="4128383"/>
              <a:ext cx="70243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err="1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IsA</a:t>
              </a:r>
              <a:endParaRPr lang="en-US" sz="2800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" name="Line 9"/>
            <p:cNvSpPr>
              <a:spLocks noChangeShapeType="1"/>
            </p:cNvSpPr>
            <p:nvPr/>
          </p:nvSpPr>
          <p:spPr bwMode="auto">
            <a:xfrm flipV="1">
              <a:off x="1884248" y="4867566"/>
              <a:ext cx="1963852" cy="6188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 flipH="1" flipV="1">
              <a:off x="5263802" y="4867566"/>
              <a:ext cx="1820816" cy="593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 bwMode="auto">
            <a:xfrm flipH="1" flipV="1">
              <a:off x="4495800" y="4892966"/>
              <a:ext cx="0" cy="5934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619132" y="4291821"/>
              <a:ext cx="1819478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err="1" smtClean="0">
                  <a:latin typeface="Linux Libertine" charset="0"/>
                  <a:ea typeface="Linux Libertine" charset="0"/>
                  <a:cs typeface="Linux Libertine" charset="0"/>
                </a:rPr>
                <a:t>IsHonors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 flipV="1">
              <a:off x="1457121" y="4977619"/>
              <a:ext cx="8027" cy="4833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3" name="Oval 7"/>
            <p:cNvSpPr>
              <a:spLocks noChangeArrowheads="1"/>
            </p:cNvSpPr>
            <p:nvPr/>
          </p:nvSpPr>
          <p:spPr bwMode="auto">
            <a:xfrm>
              <a:off x="6619453" y="4291820"/>
              <a:ext cx="1854910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err="1" smtClean="0">
                  <a:latin typeface="Linux Libertine" charset="0"/>
                  <a:ea typeface="Linux Libertine" charset="0"/>
                  <a:cs typeface="Linux Libertine" charset="0"/>
                </a:rPr>
                <a:t>QualScore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4" name="Line 8"/>
            <p:cNvSpPr>
              <a:spLocks noChangeShapeType="1"/>
            </p:cNvSpPr>
            <p:nvPr/>
          </p:nvSpPr>
          <p:spPr bwMode="auto">
            <a:xfrm flipV="1">
              <a:off x="7697052" y="4977619"/>
              <a:ext cx="21375" cy="5087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5" name="Oval 7"/>
            <p:cNvSpPr>
              <a:spLocks noChangeArrowheads="1"/>
            </p:cNvSpPr>
            <p:nvPr/>
          </p:nvSpPr>
          <p:spPr bwMode="auto">
            <a:xfrm>
              <a:off x="3586060" y="6443468"/>
              <a:ext cx="1819478" cy="60387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err="1" smtClean="0">
                  <a:latin typeface="Linux Libertine" charset="0"/>
                  <a:ea typeface="Linux Libertine" charset="0"/>
                  <a:cs typeface="Linux Libertine" charset="0"/>
                </a:rPr>
                <a:t>ByThesis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6" name="Line 8"/>
            <p:cNvSpPr>
              <a:spLocks noChangeShapeType="1"/>
            </p:cNvSpPr>
            <p:nvPr/>
          </p:nvSpPr>
          <p:spPr bwMode="auto">
            <a:xfrm flipH="1" flipV="1">
              <a:off x="4495800" y="6271844"/>
              <a:ext cx="0" cy="1716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7" name="Line 9"/>
            <p:cNvSpPr>
              <a:spLocks noChangeShapeType="1"/>
            </p:cNvSpPr>
            <p:nvPr/>
          </p:nvSpPr>
          <p:spPr bwMode="auto">
            <a:xfrm flipV="1">
              <a:off x="4544285" y="3550996"/>
              <a:ext cx="0" cy="4115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482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Building a Data-Driven Application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Requirement analysis: </a:t>
            </a:r>
            <a:r>
              <a:rPr lang="en-US" dirty="0" smtClean="0"/>
              <a:t>Identify the problem and study the solution requirements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Conceptual database design: </a:t>
            </a:r>
            <a:r>
              <a:rPr lang="en-US" dirty="0" smtClean="0"/>
              <a:t>Create a conceptual model of the data needed to solve the problem (ER modeling)</a:t>
            </a:r>
            <a:endParaRPr lang="en-US" dirty="0"/>
          </a:p>
          <a:p>
            <a:pPr lvl="1"/>
            <a:r>
              <a:rPr lang="en-US" dirty="0"/>
              <a:t>Output: </a:t>
            </a:r>
            <a:r>
              <a:rPr lang="en-US" i="1" dirty="0"/>
              <a:t>ER diagram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Logical database design: </a:t>
            </a:r>
            <a:r>
              <a:rPr lang="en-US" dirty="0" smtClean="0"/>
              <a:t>Use the </a:t>
            </a:r>
            <a:r>
              <a:rPr lang="en-US" dirty="0"/>
              <a:t>ER diagram to </a:t>
            </a:r>
            <a:r>
              <a:rPr lang="en-US" dirty="0" smtClean="0"/>
              <a:t>create a </a:t>
            </a:r>
            <a:r>
              <a:rPr lang="en-US" i="1" dirty="0"/>
              <a:t>relational </a:t>
            </a:r>
            <a:r>
              <a:rPr lang="en-US" i="1" dirty="0" smtClean="0"/>
              <a:t>schema </a:t>
            </a:r>
            <a:r>
              <a:rPr lang="en-US" dirty="0" smtClean="0"/>
              <a:t>of the database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2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Main Elements of ER Model: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Entities and entity sets </a:t>
            </a:r>
          </a:p>
          <a:p>
            <a:pPr lvl="1"/>
            <a:r>
              <a:rPr lang="en-US" sz="2600" dirty="0" smtClean="0"/>
              <a:t>Attributes, domains, keys</a:t>
            </a:r>
          </a:p>
          <a:p>
            <a:r>
              <a:rPr lang="en-US" sz="3000" dirty="0" smtClean="0"/>
              <a:t>Relationships and relationship sets</a:t>
            </a:r>
          </a:p>
          <a:p>
            <a:pPr lvl="1"/>
            <a:r>
              <a:rPr lang="en-US" sz="2600" dirty="0" smtClean="0"/>
              <a:t>Additional attributes, multiplicity, arity, roles</a:t>
            </a:r>
          </a:p>
          <a:p>
            <a:r>
              <a:rPr lang="en-US" sz="3000" dirty="0" smtClean="0"/>
              <a:t>Constraints</a:t>
            </a:r>
          </a:p>
          <a:p>
            <a:pPr lvl="1"/>
            <a:r>
              <a:rPr lang="en-US" sz="2600" dirty="0" smtClean="0"/>
              <a:t>Key, participation, referential integrity, single-value, domain, others</a:t>
            </a:r>
          </a:p>
          <a:p>
            <a:r>
              <a:rPr lang="en-US" sz="3000" dirty="0" smtClean="0"/>
              <a:t>Weak entity sets</a:t>
            </a:r>
          </a:p>
          <a:p>
            <a:r>
              <a:rPr lang="en-US" sz="3000" dirty="0" err="1" smtClean="0"/>
              <a:t>IsA</a:t>
            </a:r>
            <a:r>
              <a:rPr lang="en-US" sz="3000" dirty="0" smtClean="0"/>
              <a:t> Hierarchy</a:t>
            </a:r>
            <a:endParaRPr lang="en-US" sz="3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0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1348" y="812802"/>
            <a:ext cx="7886700" cy="2852737"/>
          </a:xfrm>
        </p:spPr>
        <p:txBody>
          <a:bodyPr/>
          <a:lstStyle/>
          <a:p>
            <a:r>
              <a:rPr lang="en-US" dirty="0" smtClean="0"/>
              <a:t>Design Principles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18808" y="4162242"/>
            <a:ext cx="7886700" cy="1500187"/>
          </a:xfrm>
        </p:spPr>
        <p:txBody>
          <a:bodyPr/>
          <a:lstStyle/>
          <a:p>
            <a:pPr algn="ctr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On the virtue of listening to the experts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41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21348" y="3913890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3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the Convention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42</a:t>
            </a:fld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628650" y="1947231"/>
            <a:ext cx="7886700" cy="1014728"/>
            <a:chOff x="628650" y="1947231"/>
            <a:chExt cx="7886700" cy="101472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598904" y="2123759"/>
              <a:ext cx="1956166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6419457" y="2123759"/>
              <a:ext cx="2095893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4253702" y="1947231"/>
              <a:ext cx="1536988" cy="886456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Major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9" name="Straight Connector 8"/>
            <p:cNvCxnSpPr>
              <a:stCxn id="9" idx="3"/>
            </p:cNvCxnSpPr>
            <p:nvPr/>
          </p:nvCxnSpPr>
          <p:spPr>
            <a:xfrm>
              <a:off x="3555071" y="2390459"/>
              <a:ext cx="698631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5790690" y="2390459"/>
              <a:ext cx="62876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50" y="2042675"/>
              <a:ext cx="842835" cy="919284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710820" y="3200400"/>
            <a:ext cx="7804530" cy="1005840"/>
            <a:chOff x="710820" y="3200400"/>
            <a:chExt cx="7804530" cy="1005840"/>
          </a:xfrm>
        </p:grpSpPr>
        <p:sp>
          <p:nvSpPr>
            <p:cNvPr id="11" name="Rounded Rectangle 10"/>
            <p:cNvSpPr>
              <a:spLocks noChangeArrowheads="1"/>
            </p:cNvSpPr>
            <p:nvPr/>
          </p:nvSpPr>
          <p:spPr bwMode="auto">
            <a:xfrm>
              <a:off x="1598904" y="3352800"/>
              <a:ext cx="1956166" cy="533400"/>
            </a:xfrm>
            <a:prstGeom prst="round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6419457" y="3352800"/>
              <a:ext cx="2095893" cy="533400"/>
            </a:xfrm>
            <a:prstGeom prst="round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AutoShape 8"/>
            <p:cNvSpPr>
              <a:spLocks noChangeArrowheads="1"/>
            </p:cNvSpPr>
            <p:nvPr/>
          </p:nvSpPr>
          <p:spPr bwMode="auto">
            <a:xfrm>
              <a:off x="4253702" y="3238499"/>
              <a:ext cx="1536988" cy="762002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Major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555071" y="3616960"/>
              <a:ext cx="698631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5790690" y="3627120"/>
              <a:ext cx="62876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Multiply 26"/>
            <p:cNvSpPr>
              <a:spLocks noChangeAspect="1"/>
            </p:cNvSpPr>
            <p:nvPr/>
          </p:nvSpPr>
          <p:spPr>
            <a:xfrm>
              <a:off x="710820" y="3200400"/>
              <a:ext cx="814188" cy="100584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10820" y="4152900"/>
            <a:ext cx="7804530" cy="1005840"/>
            <a:chOff x="710820" y="4152900"/>
            <a:chExt cx="7804530" cy="1005840"/>
          </a:xfrm>
        </p:grpSpPr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598904" y="4305300"/>
              <a:ext cx="1956166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6419457" y="4305300"/>
              <a:ext cx="2095893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" name="AutoShape 8"/>
            <p:cNvSpPr>
              <a:spLocks noChangeArrowheads="1"/>
            </p:cNvSpPr>
            <p:nvPr/>
          </p:nvSpPr>
          <p:spPr bwMode="auto">
            <a:xfrm>
              <a:off x="4253702" y="4305300"/>
              <a:ext cx="1536988" cy="533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Major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3555071" y="4572000"/>
              <a:ext cx="698631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5790690" y="4572000"/>
              <a:ext cx="62876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Multiply 27"/>
            <p:cNvSpPr>
              <a:spLocks noChangeAspect="1"/>
            </p:cNvSpPr>
            <p:nvPr/>
          </p:nvSpPr>
          <p:spPr>
            <a:xfrm>
              <a:off x="710820" y="4152900"/>
              <a:ext cx="814188" cy="100584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10820" y="5091112"/>
            <a:ext cx="7804530" cy="1005840"/>
            <a:chOff x="710820" y="5091112"/>
            <a:chExt cx="7804530" cy="1005840"/>
          </a:xfrm>
        </p:grpSpPr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1598904" y="5243512"/>
              <a:ext cx="1956166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>
              <a:off x="6419457" y="5243512"/>
              <a:ext cx="2095893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3" name="AutoShape 8"/>
            <p:cNvSpPr>
              <a:spLocks noChangeArrowheads="1"/>
            </p:cNvSpPr>
            <p:nvPr/>
          </p:nvSpPr>
          <p:spPr bwMode="auto">
            <a:xfrm>
              <a:off x="4253702" y="5105399"/>
              <a:ext cx="1536988" cy="809626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Major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24" name="Straight Connector 23"/>
            <p:cNvCxnSpPr>
              <a:stCxn id="25" idx="3"/>
            </p:cNvCxnSpPr>
            <p:nvPr/>
          </p:nvCxnSpPr>
          <p:spPr>
            <a:xfrm>
              <a:off x="3555071" y="5510212"/>
              <a:ext cx="698631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5790690" y="5510212"/>
              <a:ext cx="62876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Multiply 28"/>
            <p:cNvSpPr>
              <a:spLocks noChangeAspect="1"/>
            </p:cNvSpPr>
            <p:nvPr/>
          </p:nvSpPr>
          <p:spPr>
            <a:xfrm>
              <a:off x="710820" y="5091112"/>
              <a:ext cx="814188" cy="100584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377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138554"/>
          </a:xfrm>
        </p:spPr>
        <p:txBody>
          <a:bodyPr>
            <a:normAutofit/>
          </a:bodyPr>
          <a:lstStyle/>
          <a:p>
            <a:r>
              <a:rPr lang="en-US" sz="3600" dirty="0"/>
              <a:t>Add </a:t>
            </a:r>
            <a:r>
              <a:rPr lang="en-US" sz="3600"/>
              <a:t>as </a:t>
            </a:r>
            <a:r>
              <a:rPr lang="en-US" sz="3600" smtClean="0"/>
              <a:t>Many Constraint </a:t>
            </a:r>
            <a:r>
              <a:rPr lang="en-US" sz="3600"/>
              <a:t>as </a:t>
            </a:r>
            <a:r>
              <a:rPr lang="en-US" sz="3600" smtClean="0"/>
              <a:t>You Can </a:t>
            </a:r>
            <a:r>
              <a:rPr lang="en-US" sz="3600"/>
              <a:t>as </a:t>
            </a:r>
            <a:r>
              <a:rPr lang="en-US" sz="3600" smtClean="0"/>
              <a:t>Early </a:t>
            </a:r>
            <a:r>
              <a:rPr lang="en-US" sz="3600"/>
              <a:t>as </a:t>
            </a:r>
            <a:r>
              <a:rPr lang="en-US" sz="3600" smtClean="0"/>
              <a:t>Possible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43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08835" y="2419665"/>
            <a:ext cx="7726330" cy="1866899"/>
            <a:chOff x="681874" y="4435127"/>
            <a:chExt cx="7726330" cy="1866899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921554" y="546382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1702604" y="443830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2713582" y="443512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681874" y="444310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SID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H="1" flipV="1">
              <a:off x="1328248" y="505004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V="1">
              <a:off x="1980822" y="513510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V="1">
              <a:off x="2396374" y="504472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5956070" y="5463826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5" name="Oval 5"/>
            <p:cNvSpPr>
              <a:spLocks noChangeArrowheads="1"/>
            </p:cNvSpPr>
            <p:nvPr/>
          </p:nvSpPr>
          <p:spPr bwMode="auto">
            <a:xfrm>
              <a:off x="6198403" y="4440885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6" name="Oval 6"/>
            <p:cNvSpPr>
              <a:spLocks noChangeArrowheads="1"/>
            </p:cNvSpPr>
            <p:nvPr/>
          </p:nvSpPr>
          <p:spPr bwMode="auto">
            <a:xfrm>
              <a:off x="7246154" y="4443100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Address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Oval 7"/>
            <p:cNvSpPr>
              <a:spLocks noChangeArrowheads="1"/>
            </p:cNvSpPr>
            <p:nvPr/>
          </p:nvSpPr>
          <p:spPr bwMode="auto">
            <a:xfrm>
              <a:off x="5303053" y="4443100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DID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" name="Line 8"/>
            <p:cNvSpPr>
              <a:spLocks noChangeShapeType="1"/>
            </p:cNvSpPr>
            <p:nvPr/>
          </p:nvSpPr>
          <p:spPr bwMode="auto">
            <a:xfrm flipH="1" flipV="1">
              <a:off x="5956069" y="5044725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 flipH="1" flipV="1">
              <a:off x="6882876" y="5044726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0" name="Line 10"/>
            <p:cNvSpPr>
              <a:spLocks noChangeShapeType="1"/>
            </p:cNvSpPr>
            <p:nvPr/>
          </p:nvSpPr>
          <p:spPr bwMode="auto">
            <a:xfrm flipV="1">
              <a:off x="7463235" y="5120926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1" name="AutoShape 8"/>
            <p:cNvSpPr>
              <a:spLocks noChangeArrowheads="1"/>
            </p:cNvSpPr>
            <p:nvPr/>
          </p:nvSpPr>
          <p:spPr bwMode="auto">
            <a:xfrm>
              <a:off x="3626654" y="5159026"/>
              <a:ext cx="1676400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Major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5303054" y="5730526"/>
              <a:ext cx="65301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055154" y="5730526"/>
              <a:ext cx="5715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376797" y="4880604"/>
            <a:ext cx="6390406" cy="52322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What are the constraints missing here?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32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Redundancy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Redundancy </a:t>
            </a:r>
            <a:r>
              <a:rPr lang="en-US" dirty="0"/>
              <a:t>wastes space and encourages </a:t>
            </a:r>
            <a:r>
              <a:rPr lang="en-US" dirty="0" smtClean="0"/>
              <a:t>inconsistency.</a:t>
            </a:r>
            <a:endParaRPr lang="en-US" dirty="0"/>
          </a:p>
          <a:p>
            <a:pPr lvl="1"/>
            <a:r>
              <a:rPr lang="en-US" dirty="0" smtClean="0"/>
              <a:t>e.g. two </a:t>
            </a:r>
            <a:r>
              <a:rPr lang="en-US" dirty="0"/>
              <a:t>instances of the same fact may become inconsistent if we change one and forget to change the </a:t>
            </a:r>
            <a:r>
              <a:rPr lang="en-US" dirty="0" smtClean="0"/>
              <a:t>other.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44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08835" y="3756351"/>
            <a:ext cx="7726330" cy="1674169"/>
            <a:chOff x="681874" y="4435127"/>
            <a:chExt cx="7726330" cy="1674169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921554" y="546382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1702604" y="443830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2713582" y="443512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681874" y="444310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SID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H="1" flipV="1">
              <a:off x="1328248" y="505004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V="1">
              <a:off x="1980822" y="513510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V="1">
              <a:off x="2396374" y="504472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5956070" y="5463826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5" name="Oval 5"/>
            <p:cNvSpPr>
              <a:spLocks noChangeArrowheads="1"/>
            </p:cNvSpPr>
            <p:nvPr/>
          </p:nvSpPr>
          <p:spPr bwMode="auto">
            <a:xfrm>
              <a:off x="6198403" y="4440885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6" name="Oval 6"/>
            <p:cNvSpPr>
              <a:spLocks noChangeArrowheads="1"/>
            </p:cNvSpPr>
            <p:nvPr/>
          </p:nvSpPr>
          <p:spPr bwMode="auto">
            <a:xfrm>
              <a:off x="7246154" y="4443100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Address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Oval 7"/>
            <p:cNvSpPr>
              <a:spLocks noChangeArrowheads="1"/>
            </p:cNvSpPr>
            <p:nvPr/>
          </p:nvSpPr>
          <p:spPr bwMode="auto">
            <a:xfrm>
              <a:off x="5303053" y="4443100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DID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" name="Line 8"/>
            <p:cNvSpPr>
              <a:spLocks noChangeShapeType="1"/>
            </p:cNvSpPr>
            <p:nvPr/>
          </p:nvSpPr>
          <p:spPr bwMode="auto">
            <a:xfrm flipH="1" flipV="1">
              <a:off x="5956069" y="5044725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 flipH="1" flipV="1">
              <a:off x="6882876" y="5044726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0" name="Line 10"/>
            <p:cNvSpPr>
              <a:spLocks noChangeShapeType="1"/>
            </p:cNvSpPr>
            <p:nvPr/>
          </p:nvSpPr>
          <p:spPr bwMode="auto">
            <a:xfrm flipV="1">
              <a:off x="7463235" y="5120926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1" name="AutoShape 8"/>
            <p:cNvSpPr>
              <a:spLocks noChangeArrowheads="1"/>
            </p:cNvSpPr>
            <p:nvPr/>
          </p:nvSpPr>
          <p:spPr bwMode="auto">
            <a:xfrm>
              <a:off x="3626654" y="5351756"/>
              <a:ext cx="1676400" cy="75754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Major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5303054" y="5730526"/>
              <a:ext cx="65301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055154" y="5730526"/>
              <a:ext cx="5715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Oval 6"/>
          <p:cNvSpPr>
            <a:spLocks noChangeArrowheads="1"/>
          </p:cNvSpPr>
          <p:nvPr/>
        </p:nvSpPr>
        <p:spPr bwMode="auto">
          <a:xfrm>
            <a:off x="3718722" y="5697054"/>
            <a:ext cx="1543050" cy="44637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DeptName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5" name="Line 8"/>
          <p:cNvSpPr>
            <a:spLocks noChangeShapeType="1"/>
          </p:cNvSpPr>
          <p:nvPr/>
        </p:nvSpPr>
        <p:spPr bwMode="auto">
          <a:xfrm flipH="1" flipV="1">
            <a:off x="4490247" y="5430520"/>
            <a:ext cx="0" cy="2665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8650" y="5722916"/>
            <a:ext cx="2865444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What is wrong here?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7" name="Multiply 26"/>
          <p:cNvSpPr>
            <a:spLocks noChangeAspect="1"/>
          </p:cNvSpPr>
          <p:nvPr/>
        </p:nvSpPr>
        <p:spPr>
          <a:xfrm>
            <a:off x="3494094" y="5417319"/>
            <a:ext cx="1992306" cy="100584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12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Attribute Over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45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08835" y="1825625"/>
            <a:ext cx="7560196" cy="1674169"/>
            <a:chOff x="681874" y="4435127"/>
            <a:chExt cx="7560196" cy="1674169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921554" y="546382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1702604" y="443830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2713582" y="443512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681874" y="444310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SID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H="1" flipV="1">
              <a:off x="1328248" y="505004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V="1">
              <a:off x="1980822" y="513510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V="1">
              <a:off x="2396374" y="504472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5956070" y="5463826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5" name="Oval 5"/>
            <p:cNvSpPr>
              <a:spLocks noChangeArrowheads="1"/>
            </p:cNvSpPr>
            <p:nvPr/>
          </p:nvSpPr>
          <p:spPr bwMode="auto">
            <a:xfrm>
              <a:off x="6631680" y="4447192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 flipV="1">
              <a:off x="7112803" y="5120926"/>
              <a:ext cx="2715" cy="3428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1" name="AutoShape 8"/>
            <p:cNvSpPr>
              <a:spLocks noChangeArrowheads="1"/>
            </p:cNvSpPr>
            <p:nvPr/>
          </p:nvSpPr>
          <p:spPr bwMode="auto">
            <a:xfrm>
              <a:off x="3626654" y="5351756"/>
              <a:ext cx="1676400" cy="75754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Major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5303054" y="5730526"/>
              <a:ext cx="65301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055154" y="5730526"/>
              <a:ext cx="5715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735657" y="3680750"/>
            <a:ext cx="2865444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What is wrong here?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5" name="Multiply 24"/>
          <p:cNvSpPr>
            <a:spLocks noChangeAspect="1"/>
          </p:cNvSpPr>
          <p:nvPr/>
        </p:nvSpPr>
        <p:spPr>
          <a:xfrm>
            <a:off x="5246828" y="1702754"/>
            <a:ext cx="3785872" cy="191134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209751" y="4424367"/>
            <a:ext cx="4509587" cy="1562099"/>
            <a:chOff x="3209751" y="4424367"/>
            <a:chExt cx="4509587" cy="1562099"/>
          </a:xfrm>
        </p:grpSpPr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3449431" y="545306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7" name="Oval 5"/>
            <p:cNvSpPr>
              <a:spLocks noChangeArrowheads="1"/>
            </p:cNvSpPr>
            <p:nvPr/>
          </p:nvSpPr>
          <p:spPr bwMode="auto">
            <a:xfrm>
              <a:off x="4230481" y="442754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8" name="Oval 6"/>
            <p:cNvSpPr>
              <a:spLocks noChangeArrowheads="1"/>
            </p:cNvSpPr>
            <p:nvPr/>
          </p:nvSpPr>
          <p:spPr bwMode="auto">
            <a:xfrm>
              <a:off x="5241459" y="442436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9" name="Oval 7"/>
            <p:cNvSpPr>
              <a:spLocks noChangeArrowheads="1"/>
            </p:cNvSpPr>
            <p:nvPr/>
          </p:nvSpPr>
          <p:spPr bwMode="auto">
            <a:xfrm>
              <a:off x="3209751" y="443234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SID</a:t>
              </a:r>
              <a:endParaRPr lang="en-US" sz="24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0" name="Line 8"/>
            <p:cNvSpPr>
              <a:spLocks noChangeShapeType="1"/>
            </p:cNvSpPr>
            <p:nvPr/>
          </p:nvSpPr>
          <p:spPr bwMode="auto">
            <a:xfrm flipH="1" flipV="1">
              <a:off x="3856125" y="503928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1" name="Line 9"/>
            <p:cNvSpPr>
              <a:spLocks noChangeShapeType="1"/>
            </p:cNvSpPr>
            <p:nvPr/>
          </p:nvSpPr>
          <p:spPr bwMode="auto">
            <a:xfrm flipV="1">
              <a:off x="4508699" y="512434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V="1">
              <a:off x="4924251" y="503396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3" name="Oval 5"/>
            <p:cNvSpPr>
              <a:spLocks noChangeArrowheads="1"/>
            </p:cNvSpPr>
            <p:nvPr/>
          </p:nvSpPr>
          <p:spPr bwMode="auto">
            <a:xfrm>
              <a:off x="6085836" y="4432340"/>
              <a:ext cx="1633502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smtClean="0">
                  <a:latin typeface="Linux Libertine" charset="0"/>
                  <a:ea typeface="Linux Libertine" charset="0"/>
                  <a:cs typeface="Linux Libertine" charset="0"/>
                </a:rPr>
                <a:t>DeptName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4" name="Line 10"/>
            <p:cNvSpPr>
              <a:spLocks noChangeShapeType="1"/>
            </p:cNvSpPr>
            <p:nvPr/>
          </p:nvSpPr>
          <p:spPr bwMode="auto">
            <a:xfrm flipV="1">
              <a:off x="5407147" y="5033965"/>
              <a:ext cx="982628" cy="4244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051" y="4931213"/>
            <a:ext cx="842835" cy="91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9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Don’t Overuse Weak Entity Sets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Beginning database designers often doubt that anything could be a key by </a:t>
            </a:r>
            <a:r>
              <a:rPr lang="en-US" sz="3200" dirty="0" smtClean="0"/>
              <a:t>itself</a:t>
            </a:r>
            <a:endParaRPr lang="en-US" sz="3200" dirty="0"/>
          </a:p>
          <a:p>
            <a:pPr lvl="1"/>
            <a:r>
              <a:rPr lang="en-US" sz="2800" dirty="0"/>
              <a:t>They make all entity sets weak, supported by all other entity sets to which they are </a:t>
            </a:r>
            <a:r>
              <a:rPr lang="en-US" sz="2800" dirty="0" smtClean="0"/>
              <a:t>linked</a:t>
            </a:r>
            <a:endParaRPr lang="en-US" sz="2800" dirty="0"/>
          </a:p>
          <a:p>
            <a:r>
              <a:rPr lang="en-US" sz="3200" dirty="0"/>
              <a:t>In reality, we create unique IDs for entity </a:t>
            </a:r>
            <a:r>
              <a:rPr lang="en-US" sz="3200" dirty="0" smtClean="0"/>
              <a:t>sets</a:t>
            </a:r>
            <a:endParaRPr lang="en-US" sz="3200" dirty="0"/>
          </a:p>
          <a:p>
            <a:pPr lvl="1"/>
            <a:r>
              <a:rPr lang="en-US" sz="2800" dirty="0"/>
              <a:t>Examples: SSN, ISBN, …</a:t>
            </a:r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73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8650" y="1166180"/>
            <a:ext cx="6015990" cy="2852737"/>
          </a:xfrm>
        </p:spPr>
        <p:txBody>
          <a:bodyPr/>
          <a:lstStyle/>
          <a:p>
            <a:pPr algn="l"/>
            <a:r>
              <a:rPr lang="en-US" dirty="0" smtClean="0"/>
              <a:t>Relational Model: </a:t>
            </a:r>
            <a:br>
              <a:rPr lang="en-US" dirty="0" smtClean="0"/>
            </a:br>
            <a:r>
              <a:rPr lang="en-US" dirty="0" smtClean="0"/>
              <a:t>From ER to </a:t>
            </a:r>
            <a:br>
              <a:rPr lang="en-US" dirty="0" smtClean="0"/>
            </a:br>
            <a:r>
              <a:rPr lang="en-US" dirty="0" smtClean="0"/>
              <a:t>Relational Design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31190" y="341265"/>
            <a:ext cx="7886700" cy="526716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Next Up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47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31190" y="1160057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28650" y="4385267"/>
            <a:ext cx="7884160" cy="0"/>
          </a:xfrm>
          <a:prstGeom prst="line">
            <a:avLst/>
          </a:prstGeom>
          <a:ln w="762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6"/>
          <p:cNvSpPr txBox="1">
            <a:spLocks/>
          </p:cNvSpPr>
          <p:nvPr/>
        </p:nvSpPr>
        <p:spPr>
          <a:xfrm>
            <a:off x="636743" y="4687060"/>
            <a:ext cx="7886700" cy="14092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smtClean="0"/>
              <a:t>Questions</a:t>
            </a:r>
            <a:r>
              <a:rPr lang="en-US" sz="4000" dirty="0" smtClean="0"/>
              <a:t>?</a:t>
            </a:r>
            <a:endParaRPr lang="en-US" sz="2000" dirty="0" smtClean="0"/>
          </a:p>
          <a:p>
            <a:pPr algn="ctr"/>
            <a:endParaRPr lang="en-US" sz="36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6457950" y="1281193"/>
            <a:ext cx="2054860" cy="2982939"/>
            <a:chOff x="2570480" y="1704121"/>
            <a:chExt cx="4165600" cy="4543645"/>
          </a:xfrm>
        </p:grpSpPr>
        <p:sp>
          <p:nvSpPr>
            <p:cNvPr id="12" name="Rounded Rectangle 11"/>
            <p:cNvSpPr/>
            <p:nvPr/>
          </p:nvSpPr>
          <p:spPr>
            <a:xfrm>
              <a:off x="2570480" y="1704121"/>
              <a:ext cx="4165600" cy="528830"/>
            </a:xfrm>
            <a:prstGeom prst="roundRect">
              <a:avLst/>
            </a:prstGeom>
            <a:solidFill>
              <a:schemeClr val="accent5">
                <a:alpha val="40000"/>
              </a:schemeClr>
            </a:solidFill>
            <a:ln>
              <a:solidFill>
                <a:schemeClr val="accent5">
                  <a:shade val="50000"/>
                  <a:alpha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latin typeface="Linux Libertine" charset="0"/>
                  <a:ea typeface="Linux Libertine" charset="0"/>
                  <a:cs typeface="Linux Libertine" charset="0"/>
                </a:rPr>
                <a:t>Requirement Analysis</a:t>
              </a:r>
              <a:endParaRPr lang="en-US" sz="12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570480" y="2509277"/>
              <a:ext cx="4165600" cy="528830"/>
            </a:xfrm>
            <a:prstGeom prst="roundRect">
              <a:avLst/>
            </a:prstGeom>
            <a:solidFill>
              <a:schemeClr val="accent5">
                <a:alpha val="40000"/>
              </a:schemeClr>
            </a:solidFill>
            <a:ln>
              <a:solidFill>
                <a:schemeClr val="accent5">
                  <a:shade val="50000"/>
                  <a:alpha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Linux Libertine" charset="0"/>
                  <a:ea typeface="Linux Libertine" charset="0"/>
                  <a:cs typeface="Linux Libertine" charset="0"/>
                </a:rPr>
                <a:t>Conceptual Database Design</a:t>
              </a:r>
              <a:endParaRPr lang="en-US" sz="12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4120280" y="2279400"/>
              <a:ext cx="1066000" cy="176844"/>
            </a:xfrm>
            <a:prstGeom prst="downArrow">
              <a:avLst/>
            </a:prstGeom>
            <a:solidFill>
              <a:schemeClr val="accent5">
                <a:alpha val="40000"/>
              </a:schemeClr>
            </a:solidFill>
            <a:ln>
              <a:solidFill>
                <a:schemeClr val="accent5">
                  <a:shade val="50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4120280" y="3081213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570480" y="3301163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Linux Libertine" charset="0"/>
                  <a:ea typeface="Linux Libertine" charset="0"/>
                  <a:cs typeface="Linux Libertine" charset="0"/>
                </a:rPr>
                <a:t>Logical Database </a:t>
              </a:r>
              <a:r>
                <a:rPr lang="en-US" sz="1200" dirty="0">
                  <a:latin typeface="Linux Libertine" charset="0"/>
                  <a:ea typeface="Linux Libertine" charset="0"/>
                  <a:cs typeface="Linux Libertine" charset="0"/>
                </a:rPr>
                <a:t>Design</a:t>
              </a:r>
              <a:endParaRPr lang="en-US" sz="12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570480" y="4110213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Linux Libertine" charset="0"/>
                  <a:ea typeface="Linux Libertine" charset="0"/>
                  <a:cs typeface="Linux Libertine" charset="0"/>
                </a:rPr>
                <a:t>Schema Refinement</a:t>
              </a:r>
              <a:endParaRPr lang="en-US" sz="12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4120280" y="3880336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4120280" y="4688236"/>
              <a:ext cx="1066000" cy="176844"/>
            </a:xfrm>
            <a:prstGeom prst="downArrow">
              <a:avLst/>
            </a:prstGeom>
            <a:solidFill>
              <a:schemeClr val="accent5">
                <a:alpha val="40000"/>
              </a:schemeClr>
            </a:solidFill>
            <a:ln>
              <a:solidFill>
                <a:schemeClr val="accent5">
                  <a:shade val="50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570480" y="4912691"/>
              <a:ext cx="4165600" cy="528830"/>
            </a:xfrm>
            <a:prstGeom prst="roundRect">
              <a:avLst/>
            </a:prstGeom>
            <a:solidFill>
              <a:schemeClr val="accent5">
                <a:alpha val="40000"/>
              </a:schemeClr>
            </a:solidFill>
            <a:ln>
              <a:solidFill>
                <a:schemeClr val="accent5">
                  <a:shade val="50000"/>
                  <a:alpha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Linux Libertine" charset="0"/>
                  <a:ea typeface="Linux Libertine" charset="0"/>
                  <a:cs typeface="Linux Libertine" charset="0"/>
                </a:rPr>
                <a:t>Physical Database </a:t>
              </a:r>
              <a:r>
                <a:rPr lang="en-US" sz="1200" dirty="0">
                  <a:latin typeface="Linux Libertine" charset="0"/>
                  <a:ea typeface="Linux Libertine" charset="0"/>
                  <a:cs typeface="Linux Libertine" charset="0"/>
                </a:rPr>
                <a:t>Design</a:t>
              </a:r>
              <a:endParaRPr lang="en-US" sz="12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570480" y="5718936"/>
              <a:ext cx="4165600" cy="528830"/>
            </a:xfrm>
            <a:prstGeom prst="roundRect">
              <a:avLst/>
            </a:prstGeom>
            <a:solidFill>
              <a:schemeClr val="accent5">
                <a:alpha val="40000"/>
              </a:schemeClr>
            </a:solidFill>
            <a:ln>
              <a:solidFill>
                <a:schemeClr val="accent5">
                  <a:shade val="50000"/>
                  <a:alpha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Linux Libertine" charset="0"/>
                  <a:ea typeface="Linux Libertine" charset="0"/>
                  <a:cs typeface="Linux Libertine" charset="0"/>
                </a:rPr>
                <a:t>Application Development</a:t>
              </a:r>
              <a:endParaRPr lang="en-US" sz="12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4120280" y="5489059"/>
              <a:ext cx="1066000" cy="176844"/>
            </a:xfrm>
            <a:prstGeom prst="downArrow">
              <a:avLst/>
            </a:prstGeom>
            <a:solidFill>
              <a:schemeClr val="accent5">
                <a:alpha val="40000"/>
              </a:schemeClr>
            </a:solidFill>
            <a:ln>
              <a:solidFill>
                <a:schemeClr val="accent5">
                  <a:shade val="50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23285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Building </a:t>
            </a:r>
            <a:r>
              <a:rPr lang="en-US" sz="4000" dirty="0"/>
              <a:t>a </a:t>
            </a:r>
            <a:r>
              <a:rPr lang="en-US" sz="4000" dirty="0" smtClean="0"/>
              <a:t>Data-Driven Application (Cont.)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b="1" dirty="0"/>
              <a:t>Schema refinement: </a:t>
            </a:r>
            <a:r>
              <a:rPr lang="en-US" dirty="0"/>
              <a:t>Refine the relational schema (</a:t>
            </a:r>
            <a:r>
              <a:rPr lang="en-US" i="1" dirty="0"/>
              <a:t>normalization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b="1" dirty="0" smtClean="0"/>
              <a:t>Physical </a:t>
            </a:r>
            <a:r>
              <a:rPr lang="en-US" b="1" dirty="0"/>
              <a:t>database </a:t>
            </a:r>
            <a:r>
              <a:rPr lang="en-US" b="1" dirty="0" smtClean="0"/>
              <a:t>design: </a:t>
            </a:r>
            <a:r>
              <a:rPr lang="en-US" dirty="0"/>
              <a:t>Create the database using a </a:t>
            </a:r>
            <a:r>
              <a:rPr lang="en-US" dirty="0" smtClean="0"/>
              <a:t>DBMS</a:t>
            </a:r>
            <a:endParaRPr lang="en-US" dirty="0"/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Create </a:t>
            </a:r>
            <a:r>
              <a:rPr lang="en-US" dirty="0"/>
              <a:t>the rest of the application which consults the DBMS to use the 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8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Building </a:t>
            </a:r>
            <a:r>
              <a:rPr lang="en-US" sz="4000" dirty="0"/>
              <a:t>a </a:t>
            </a:r>
            <a:r>
              <a:rPr lang="en-US" sz="4000" dirty="0" smtClean="0"/>
              <a:t>Data-Driven Application (Cont.)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570480" y="1704121"/>
            <a:ext cx="4165600" cy="4543645"/>
            <a:chOff x="2570480" y="1704121"/>
            <a:chExt cx="4165600" cy="4543645"/>
          </a:xfrm>
        </p:grpSpPr>
        <p:sp>
          <p:nvSpPr>
            <p:cNvPr id="7" name="Rounded Rectangle 6"/>
            <p:cNvSpPr/>
            <p:nvPr/>
          </p:nvSpPr>
          <p:spPr>
            <a:xfrm>
              <a:off x="2570480" y="1704121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mtClean="0">
                  <a:latin typeface="Linux Libertine" charset="0"/>
                  <a:ea typeface="Linux Libertine" charset="0"/>
                  <a:cs typeface="Linux Libertine" charset="0"/>
                </a:rPr>
                <a:t>Requirement Analysis</a:t>
              </a:r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570480" y="2509277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Conceptual Database Design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" name="Down Arrow 8"/>
            <p:cNvSpPr/>
            <p:nvPr/>
          </p:nvSpPr>
          <p:spPr>
            <a:xfrm>
              <a:off x="4120280" y="2279400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" name="Down Arrow 9"/>
            <p:cNvSpPr/>
            <p:nvPr/>
          </p:nvSpPr>
          <p:spPr>
            <a:xfrm>
              <a:off x="4120280" y="3081213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70480" y="3301163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Logical Database </a:t>
              </a: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Design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570480" y="4110213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Schema Refinement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4120280" y="3880336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4120280" y="4688236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570480" y="4912691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Physical Database </a:t>
              </a: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Design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570480" y="5718936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Application Development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4120280" y="5489059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82308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Requirement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Requirements analysis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is going to be stored? 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is it going to be used?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are we going to do with the data?</a:t>
            </a:r>
          </a:p>
          <a:p>
            <a:pPr lvl="1"/>
            <a:r>
              <a:rPr lang="en-US" dirty="0" smtClean="0"/>
              <a:t>Who </a:t>
            </a:r>
            <a:r>
              <a:rPr lang="en-US" dirty="0"/>
              <a:t>should access the data?</a:t>
            </a:r>
          </a:p>
          <a:p>
            <a:endParaRPr lang="en-US" dirty="0" smtClean="0"/>
          </a:p>
          <a:p>
            <a:r>
              <a:rPr lang="en-US" dirty="0" smtClean="0"/>
              <a:t>Technical and non-technical people are involved.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3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Example Application: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Problem: create an application to manage and report on course registration info for academic and </a:t>
            </a:r>
            <a:r>
              <a:rPr lang="en-US" dirty="0"/>
              <a:t>HR</a:t>
            </a:r>
            <a:r>
              <a:rPr lang="en-US" dirty="0" smtClean="0"/>
              <a:t> staff</a:t>
            </a:r>
          </a:p>
          <a:p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Generate student transcripts</a:t>
            </a:r>
          </a:p>
          <a:p>
            <a:pPr lvl="1"/>
            <a:r>
              <a:rPr lang="en-US" dirty="0" smtClean="0"/>
              <a:t>Create course catalog</a:t>
            </a:r>
          </a:p>
          <a:p>
            <a:pPr lvl="1"/>
            <a:r>
              <a:rPr lang="en-US" dirty="0" smtClean="0"/>
              <a:t>Email professors the courses they teach each semester</a:t>
            </a:r>
          </a:p>
          <a:p>
            <a:pPr lvl="1"/>
            <a:r>
              <a:rPr lang="mr-IN" dirty="0" smtClean="0"/>
              <a:t>…</a:t>
            </a:r>
            <a:endParaRPr lang="en-US" dirty="0"/>
          </a:p>
          <a:p>
            <a:r>
              <a:rPr lang="en-US" dirty="0" smtClean="0"/>
              <a:t>Need to describe what data we want to store and how various pieces are related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8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406869" y="1836163"/>
            <a:ext cx="4330262" cy="4330262"/>
            <a:chOff x="2406869" y="1836163"/>
            <a:chExt cx="4330262" cy="433026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6869" y="1836163"/>
              <a:ext cx="4330262" cy="4330262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3678620" y="3570154"/>
              <a:ext cx="197594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F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ER Model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303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Entity-Relationship (ER) Model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262186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/>
              <a:t>Gives us a language to specify</a:t>
            </a:r>
          </a:p>
          <a:p>
            <a:pPr lvl="1"/>
            <a:r>
              <a:rPr lang="en-US" sz="2600" dirty="0"/>
              <a:t>what information the DB must hold</a:t>
            </a:r>
          </a:p>
          <a:p>
            <a:pPr lvl="1"/>
            <a:r>
              <a:rPr lang="en-US" sz="2600" dirty="0"/>
              <a:t>what are the relationships among components of that </a:t>
            </a:r>
            <a:r>
              <a:rPr lang="en-US" sz="2600" dirty="0" smtClean="0"/>
              <a:t>information</a:t>
            </a:r>
          </a:p>
          <a:p>
            <a:r>
              <a:rPr lang="en-US" sz="3000" dirty="0" smtClean="0"/>
              <a:t>Precise </a:t>
            </a:r>
            <a:r>
              <a:rPr lang="en-US" sz="3000" dirty="0"/>
              <a:t>enough for technical points, but </a:t>
            </a:r>
            <a:r>
              <a:rPr lang="en-US" sz="3000" dirty="0" smtClean="0"/>
              <a:t>abstract </a:t>
            </a:r>
            <a:r>
              <a:rPr lang="en-US" sz="3000" dirty="0"/>
              <a:t>enough for non-technical </a:t>
            </a:r>
            <a:r>
              <a:rPr lang="en-US" sz="3000" dirty="0" smtClean="0"/>
              <a:t>people</a:t>
            </a:r>
            <a:endParaRPr lang="en-US" sz="3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552" y="3891280"/>
            <a:ext cx="1627620" cy="2158366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28650" y="4404837"/>
            <a:ext cx="5965190" cy="1131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Proposed by Peter Chen in 1976</a:t>
            </a:r>
          </a:p>
          <a:p>
            <a:pPr lvl="1"/>
            <a:r>
              <a:rPr lang="en-US" i="1" dirty="0" smtClean="0"/>
              <a:t>“The Entity-Relationship model – toward a unified view of data”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2279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by3Default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by3DefaultTheme" id="{4299E47F-D33E-EE4C-93FC-976C353851B5}" vid="{4E4F9757-9592-D941-AB02-46F4787DDE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31647</TotalTime>
  <Words>2439</Words>
  <Application>Microsoft Macintosh PowerPoint</Application>
  <PresentationFormat>On-screen Show (4:3)</PresentationFormat>
  <Paragraphs>690</Paragraphs>
  <Slides>47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Calibri</vt:lpstr>
      <vt:lpstr>Linux Libertine</vt:lpstr>
      <vt:lpstr>Arial</vt:lpstr>
      <vt:lpstr>4by3DefaultTheme</vt:lpstr>
      <vt:lpstr>Database Management Systems (CS 564)</vt:lpstr>
      <vt:lpstr>Entity-Relationship Model for  Conceptual Design</vt:lpstr>
      <vt:lpstr>Example Application</vt:lpstr>
      <vt:lpstr>Building a Data-Driven Application</vt:lpstr>
      <vt:lpstr>Building a Data-Driven Application (Cont.)</vt:lpstr>
      <vt:lpstr>Building a Data-Driven Application (Cont.)</vt:lpstr>
      <vt:lpstr>Requirement Analysis</vt:lpstr>
      <vt:lpstr>Example Application: Requirements</vt:lpstr>
      <vt:lpstr>Entity-Relationship (ER) Model</vt:lpstr>
      <vt:lpstr>Entities</vt:lpstr>
      <vt:lpstr>Entities (Cont.)</vt:lpstr>
      <vt:lpstr>Relationships</vt:lpstr>
      <vt:lpstr>Relationships (Cont.)</vt:lpstr>
      <vt:lpstr>Relationships (Cont.)</vt:lpstr>
      <vt:lpstr>Simple ER Diagram Example</vt:lpstr>
      <vt:lpstr>Multiplicity of Relationships</vt:lpstr>
      <vt:lpstr>Multiplicity of Relationships (Cont.)</vt:lpstr>
      <vt:lpstr>Multiplicity of Relationships (Cont.)</vt:lpstr>
      <vt:lpstr>CAUTION:  Difference with the Book</vt:lpstr>
      <vt:lpstr>Multi-way (n-ary) Relationships</vt:lpstr>
      <vt:lpstr>Multi-way (n-ary) Relationships (Cont.)</vt:lpstr>
      <vt:lpstr>Multi-way (n-ary) Relationships (Cont.)</vt:lpstr>
      <vt:lpstr>Multi-way (n-ary) Relationships (Cont.)</vt:lpstr>
      <vt:lpstr>Roles in Relationships</vt:lpstr>
      <vt:lpstr>Self Relationships</vt:lpstr>
      <vt:lpstr> Multi-way to Binary Conversion</vt:lpstr>
      <vt:lpstr>Recap</vt:lpstr>
      <vt:lpstr>Constraints in ER</vt:lpstr>
      <vt:lpstr>Types of Constraints</vt:lpstr>
      <vt:lpstr>Types of Constraints (Cont.)</vt:lpstr>
      <vt:lpstr>What is a Key?</vt:lpstr>
      <vt:lpstr>Key Constraints</vt:lpstr>
      <vt:lpstr>Types of Keys</vt:lpstr>
      <vt:lpstr>Types of Keys (Cont.)</vt:lpstr>
      <vt:lpstr>Participation Constraints</vt:lpstr>
      <vt:lpstr>Why do We Need Constraints?</vt:lpstr>
      <vt:lpstr>Recap</vt:lpstr>
      <vt:lpstr>Weak Entity Sets</vt:lpstr>
      <vt:lpstr>IsA Hierarchy</vt:lpstr>
      <vt:lpstr>Main Elements of ER Model: Recap</vt:lpstr>
      <vt:lpstr>Design Principles</vt:lpstr>
      <vt:lpstr>Follow the Convention</vt:lpstr>
      <vt:lpstr>Add as Many Constraint as You Can as Early as Possible</vt:lpstr>
      <vt:lpstr>Avoid Redundancy</vt:lpstr>
      <vt:lpstr>Choose Attribute Over Entity</vt:lpstr>
      <vt:lpstr>Don’t Overuse Weak Entity Sets</vt:lpstr>
      <vt:lpstr>Relational Model:  From ER to  Relational Design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Adel Ardalan</dc:creator>
  <cp:lastModifiedBy>Adel Ardalan</cp:lastModifiedBy>
  <cp:revision>393</cp:revision>
  <dcterms:created xsi:type="dcterms:W3CDTF">2017-08-17T19:27:17Z</dcterms:created>
  <dcterms:modified xsi:type="dcterms:W3CDTF">2017-09-08T19:07:03Z</dcterms:modified>
</cp:coreProperties>
</file>