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image/unknown"/>
  <Default Extension="pn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2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69" r:id="rId3"/>
    <p:sldId id="504" r:id="rId4"/>
    <p:sldId id="505" r:id="rId5"/>
    <p:sldId id="500" r:id="rId6"/>
    <p:sldId id="497" r:id="rId7"/>
    <p:sldId id="499" r:id="rId8"/>
    <p:sldId id="501" r:id="rId9"/>
    <p:sldId id="502" r:id="rId10"/>
    <p:sldId id="506" r:id="rId11"/>
    <p:sldId id="510" r:id="rId12"/>
    <p:sldId id="503" r:id="rId13"/>
    <p:sldId id="507" r:id="rId14"/>
    <p:sldId id="513" r:id="rId15"/>
    <p:sldId id="508" r:id="rId16"/>
    <p:sldId id="511" r:id="rId17"/>
    <p:sldId id="512" r:id="rId18"/>
    <p:sldId id="516" r:id="rId19"/>
    <p:sldId id="515" r:id="rId20"/>
    <p:sldId id="514" r:id="rId21"/>
    <p:sldId id="517" r:id="rId22"/>
    <p:sldId id="526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8" r:id="rId32"/>
    <p:sldId id="529" r:id="rId33"/>
    <p:sldId id="527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1" id="{B03D0D13-5FFE-A84D-9439-5934219D1B86}">
          <p14:sldIdLst>
            <p14:sldId id="256"/>
            <p14:sldId id="269"/>
          </p14:sldIdLst>
        </p14:section>
        <p14:section name="Lecture 11 &gt; Architecture" id="{57C96522-45E1-854F-ACC6-592F7D6C4B2B}">
          <p14:sldIdLst>
            <p14:sldId id="504"/>
            <p14:sldId id="505"/>
            <p14:sldId id="500"/>
            <p14:sldId id="497"/>
            <p14:sldId id="499"/>
            <p14:sldId id="501"/>
            <p14:sldId id="502"/>
            <p14:sldId id="506"/>
            <p14:sldId id="510"/>
            <p14:sldId id="503"/>
            <p14:sldId id="507"/>
            <p14:sldId id="513"/>
            <p14:sldId id="508"/>
            <p14:sldId id="511"/>
            <p14:sldId id="512"/>
            <p14:sldId id="516"/>
            <p14:sldId id="515"/>
            <p14:sldId id="514"/>
            <p14:sldId id="517"/>
            <p14:sldId id="526"/>
          </p14:sldIdLst>
        </p14:section>
        <p14:section name="Lecture 11 &gt; Buffer Manager" id="{9A784581-BA98-5449-A99F-984D2F8457A5}">
          <p14:sldIdLst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8"/>
          </p14:sldIdLst>
        </p14:section>
        <p14:section name="Lecture 11 &gt; File Organization" id="{F52EACCC-AC0A-C244-ACDD-1C07EBA40327}">
          <p14:sldIdLst>
            <p14:sldId id="529"/>
            <p14:sldId id="527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F72"/>
    <a:srgbClr val="AD0000"/>
    <a:srgbClr val="D90000"/>
    <a:srgbClr val="80C6E3"/>
    <a:srgbClr val="B08400"/>
    <a:srgbClr val="4472C4"/>
    <a:srgbClr val="FFF9EF"/>
    <a:srgbClr val="E3ECF3"/>
    <a:srgbClr val="B3A0C5"/>
    <a:srgbClr val="01F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6"/>
    <p:restoredTop sz="86401"/>
  </p:normalViewPr>
  <p:slideViewPr>
    <p:cSldViewPr snapToGrid="0" snapToObjects="1">
      <p:cViewPr varScale="1">
        <p:scale>
          <a:sx n="121" d="100"/>
          <a:sy n="121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3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19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6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2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4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0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0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4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6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7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6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9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9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7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8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9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9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6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71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6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9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14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43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2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5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8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1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3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3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in"/><Relationship Id="rId4" Type="http://schemas.openxmlformats.org/officeDocument/2006/relationships/image" Target="../media/image8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3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11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77538"/>
            <a:ext cx="11313224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Secondary storage device of </a:t>
            </a:r>
            <a:r>
              <a:rPr lang="en-US" sz="3600" dirty="0"/>
              <a:t>choice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Data </a:t>
            </a:r>
            <a:r>
              <a:rPr lang="en-US" sz="3600" dirty="0"/>
              <a:t>is stored and retrieved in units called </a:t>
            </a:r>
            <a:r>
              <a:rPr lang="en-US" sz="3600" i="1" dirty="0"/>
              <a:t>disk blocks </a:t>
            </a:r>
            <a:r>
              <a:rPr lang="en-US" sz="3600" dirty="0"/>
              <a:t>or </a:t>
            </a:r>
            <a:r>
              <a:rPr lang="en-US" sz="3600" i="1" dirty="0"/>
              <a:t>pages</a:t>
            </a:r>
            <a:endParaRPr lang="en-US" sz="3600" i="1" dirty="0"/>
          </a:p>
          <a:p>
            <a:pPr>
              <a:lnSpc>
                <a:spcPct val="100000"/>
              </a:lnSpc>
            </a:pPr>
            <a:r>
              <a:rPr lang="en-US" sz="3600" dirty="0"/>
              <a:t>Unlike RAM, time to retrieve a disk page varies </a:t>
            </a:r>
            <a:r>
              <a:rPr lang="en-US" sz="3600" i="1" dirty="0"/>
              <a:t>depending upon </a:t>
            </a:r>
            <a:r>
              <a:rPr lang="en-US" sz="3600" i="1" dirty="0"/>
              <a:t>its location </a:t>
            </a:r>
            <a:r>
              <a:rPr lang="en-US" sz="3600" dirty="0"/>
              <a:t>on </a:t>
            </a:r>
            <a:r>
              <a:rPr lang="en-US" sz="3600" dirty="0"/>
              <a:t>disk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200" dirty="0"/>
              <a:t>Therefore, relative placement of pages on disk has major impact on DBMS performance!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11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22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Anatomy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09" y="1657117"/>
            <a:ext cx="5735583" cy="45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353788"/>
            <a:ext cx="6153481" cy="50182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Platter: circular </a:t>
            </a:r>
            <a:r>
              <a:rPr lang="en-US" sz="3200" dirty="0"/>
              <a:t>hard surface on which data is stored by inducing magnetic changes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Spindle</a:t>
            </a:r>
            <a:r>
              <a:rPr lang="en-US" sz="3200" dirty="0"/>
              <a:t>: axis responsible for rotating the platters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Disk </a:t>
            </a:r>
            <a:r>
              <a:rPr lang="en-US" sz="3200" dirty="0"/>
              <a:t>head: mechanism to read or write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Arm assembly: </a:t>
            </a:r>
            <a:r>
              <a:rPr lang="en-US" sz="3200" dirty="0"/>
              <a:t>moves to position a head on a desired track of the platter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RPM (Rotations Per Minute)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7200 RPM – 15000 </a:t>
            </a:r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15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Anatomy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7591405" y="2174372"/>
            <a:ext cx="3149600" cy="1801812"/>
            <a:chOff x="2998" y="1129"/>
            <a:chExt cx="1984" cy="1135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0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0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0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0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1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1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1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1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4" name="Group 27"/>
          <p:cNvGrpSpPr>
            <a:grpSpLocks/>
          </p:cNvGrpSpPr>
          <p:nvPr/>
        </p:nvGrpSpPr>
        <p:grpSpPr bwMode="auto">
          <a:xfrm>
            <a:off x="7564419" y="1444123"/>
            <a:ext cx="3176587" cy="4594225"/>
            <a:chOff x="2981" y="669"/>
            <a:chExt cx="2001" cy="2894"/>
          </a:xfrm>
        </p:grpSpPr>
        <p:grpSp>
          <p:nvGrpSpPr>
            <p:cNvPr id="65" name="Group 17"/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75" name="Group 11"/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81" name="Freeform 8"/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2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49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49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2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4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Freeform 9"/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6"/>
                    </a:cxn>
                    <a:cxn ang="0">
                      <a:pos x="371" y="65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5"/>
                    </a:cxn>
                    <a:cxn ang="0">
                      <a:pos x="1613" y="106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8"/>
                    </a:cxn>
                    <a:cxn ang="0">
                      <a:pos x="1836" y="386"/>
                    </a:cxn>
                    <a:cxn ang="0">
                      <a:pos x="1795" y="443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3"/>
                    </a:cxn>
                    <a:cxn ang="0">
                      <a:pos x="17" y="386"/>
                    </a:cxn>
                    <a:cxn ang="0">
                      <a:pos x="0" y="328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Freeform 10"/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7"/>
                    </a:cxn>
                    <a:cxn ang="0">
                      <a:pos x="16" y="198"/>
                    </a:cxn>
                    <a:cxn ang="0">
                      <a:pos x="66" y="148"/>
                    </a:cxn>
                    <a:cxn ang="0">
                      <a:pos x="148" y="107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7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7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7"/>
                    </a:cxn>
                    <a:cxn ang="0">
                      <a:pos x="1605" y="148"/>
                    </a:cxn>
                    <a:cxn ang="0">
                      <a:pos x="1654" y="198"/>
                    </a:cxn>
                    <a:cxn ang="0">
                      <a:pos x="1671" y="247"/>
                    </a:cxn>
                    <a:cxn ang="0">
                      <a:pos x="1654" y="296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7"/>
                    </a:cxn>
                    <a:cxn ang="0">
                      <a:pos x="996" y="485"/>
                    </a:cxn>
                    <a:cxn ang="0">
                      <a:pos x="839" y="493"/>
                    </a:cxn>
                    <a:cxn ang="0">
                      <a:pos x="675" y="485"/>
                    </a:cxn>
                    <a:cxn ang="0">
                      <a:pos x="518" y="477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6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grpSp>
            <p:nvGrpSpPr>
              <p:cNvPr id="76" name="Group 15"/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78" name="Freeform 12"/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3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50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50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3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5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9" name="Freeform 13"/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9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7"/>
                    </a:cxn>
                    <a:cxn ang="0">
                      <a:pos x="371" y="66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6"/>
                    </a:cxn>
                    <a:cxn ang="0">
                      <a:pos x="1613" y="107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9"/>
                    </a:cxn>
                    <a:cxn ang="0">
                      <a:pos x="1836" y="386"/>
                    </a:cxn>
                    <a:cxn ang="0">
                      <a:pos x="1795" y="444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4"/>
                    </a:cxn>
                    <a:cxn ang="0">
                      <a:pos x="17" y="386"/>
                    </a:cxn>
                    <a:cxn ang="0">
                      <a:pos x="0" y="32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0" name="Freeform 14"/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6" y="197"/>
                    </a:cxn>
                    <a:cxn ang="0">
                      <a:pos x="66" y="147"/>
                    </a:cxn>
                    <a:cxn ang="0">
                      <a:pos x="148" y="106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6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6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6"/>
                    </a:cxn>
                    <a:cxn ang="0">
                      <a:pos x="1605" y="147"/>
                    </a:cxn>
                    <a:cxn ang="0">
                      <a:pos x="1654" y="197"/>
                    </a:cxn>
                    <a:cxn ang="0">
                      <a:pos x="1671" y="246"/>
                    </a:cxn>
                    <a:cxn ang="0">
                      <a:pos x="1654" y="295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6"/>
                    </a:cxn>
                    <a:cxn ang="0">
                      <a:pos x="996" y="484"/>
                    </a:cxn>
                    <a:cxn ang="0">
                      <a:pos x="839" y="493"/>
                    </a:cxn>
                    <a:cxn ang="0">
                      <a:pos x="675" y="484"/>
                    </a:cxn>
                    <a:cxn ang="0">
                      <a:pos x="518" y="476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17" y="313"/>
                  </a:cxn>
                  <a:cxn ang="0">
                    <a:pos x="66" y="247"/>
                  </a:cxn>
                  <a:cxn ang="0">
                    <a:pos x="132" y="189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0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0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89"/>
                  </a:cxn>
                  <a:cxn ang="0">
                    <a:pos x="1926" y="247"/>
                  </a:cxn>
                  <a:cxn ang="0">
                    <a:pos x="1976" y="313"/>
                  </a:cxn>
                  <a:cxn ang="0">
                    <a:pos x="1992" y="378"/>
                  </a:cxn>
                  <a:cxn ang="0">
                    <a:pos x="1976" y="444"/>
                  </a:cxn>
                  <a:cxn ang="0">
                    <a:pos x="1926" y="510"/>
                  </a:cxn>
                  <a:cxn ang="0">
                    <a:pos x="1860" y="576"/>
                  </a:cxn>
                  <a:cxn ang="0">
                    <a:pos x="1753" y="625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25"/>
                  </a:cxn>
                  <a:cxn ang="0">
                    <a:pos x="132" y="576"/>
                  </a:cxn>
                  <a:cxn ang="0">
                    <a:pos x="66" y="510"/>
                  </a:cxn>
                  <a:cxn ang="0">
                    <a:pos x="17" y="444"/>
                  </a:cxn>
                  <a:cxn ang="0">
                    <a:pos x="0" y="378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6" name="Group 21"/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/>
                <a:ahLst/>
                <a:cxnLst>
                  <a:cxn ang="0">
                    <a:pos x="0" y="387"/>
                  </a:cxn>
                  <a:cxn ang="0">
                    <a:pos x="17" y="321"/>
                  </a:cxn>
                  <a:cxn ang="0">
                    <a:pos x="66" y="255"/>
                  </a:cxn>
                  <a:cxn ang="0">
                    <a:pos x="132" y="198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8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8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98"/>
                  </a:cxn>
                  <a:cxn ang="0">
                    <a:pos x="1926" y="255"/>
                  </a:cxn>
                  <a:cxn ang="0">
                    <a:pos x="1976" y="321"/>
                  </a:cxn>
                  <a:cxn ang="0">
                    <a:pos x="1992" y="387"/>
                  </a:cxn>
                  <a:cxn ang="0">
                    <a:pos x="1976" y="452"/>
                  </a:cxn>
                  <a:cxn ang="0">
                    <a:pos x="1926" y="518"/>
                  </a:cxn>
                  <a:cxn ang="0">
                    <a:pos x="1860" y="576"/>
                  </a:cxn>
                  <a:cxn ang="0">
                    <a:pos x="1753" y="633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33"/>
                  </a:cxn>
                  <a:cxn ang="0">
                    <a:pos x="132" y="576"/>
                  </a:cxn>
                  <a:cxn ang="0">
                    <a:pos x="66" y="518"/>
                  </a:cxn>
                  <a:cxn ang="0">
                    <a:pos x="17" y="452"/>
                  </a:cxn>
                  <a:cxn ang="0">
                    <a:pos x="0" y="387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16" y="263"/>
                  </a:cxn>
                  <a:cxn ang="0">
                    <a:pos x="58" y="206"/>
                  </a:cxn>
                  <a:cxn ang="0">
                    <a:pos x="140" y="148"/>
                  </a:cxn>
                  <a:cxn ang="0">
                    <a:pos x="239" y="107"/>
                  </a:cxn>
                  <a:cxn ang="0">
                    <a:pos x="362" y="66"/>
                  </a:cxn>
                  <a:cxn ang="0">
                    <a:pos x="510" y="33"/>
                  </a:cxn>
                  <a:cxn ang="0">
                    <a:pos x="667" y="8"/>
                  </a:cxn>
                  <a:cxn ang="0">
                    <a:pos x="840" y="0"/>
                  </a:cxn>
                  <a:cxn ang="0">
                    <a:pos x="1012" y="0"/>
                  </a:cxn>
                  <a:cxn ang="0">
                    <a:pos x="1177" y="8"/>
                  </a:cxn>
                  <a:cxn ang="0">
                    <a:pos x="1333" y="33"/>
                  </a:cxn>
                  <a:cxn ang="0">
                    <a:pos x="1482" y="66"/>
                  </a:cxn>
                  <a:cxn ang="0">
                    <a:pos x="1605" y="107"/>
                  </a:cxn>
                  <a:cxn ang="0">
                    <a:pos x="1712" y="148"/>
                  </a:cxn>
                  <a:cxn ang="0">
                    <a:pos x="1786" y="206"/>
                  </a:cxn>
                  <a:cxn ang="0">
                    <a:pos x="1835" y="263"/>
                  </a:cxn>
                  <a:cxn ang="0">
                    <a:pos x="1852" y="321"/>
                  </a:cxn>
                  <a:cxn ang="0">
                    <a:pos x="1835" y="378"/>
                  </a:cxn>
                  <a:cxn ang="0">
                    <a:pos x="1786" y="436"/>
                  </a:cxn>
                  <a:cxn ang="0">
                    <a:pos x="1712" y="493"/>
                  </a:cxn>
                  <a:cxn ang="0">
                    <a:pos x="1605" y="542"/>
                  </a:cxn>
                  <a:cxn ang="0">
                    <a:pos x="1482" y="584"/>
                  </a:cxn>
                  <a:cxn ang="0">
                    <a:pos x="1333" y="608"/>
                  </a:cxn>
                  <a:cxn ang="0">
                    <a:pos x="1177" y="633"/>
                  </a:cxn>
                  <a:cxn ang="0">
                    <a:pos x="1012" y="641"/>
                  </a:cxn>
                  <a:cxn ang="0">
                    <a:pos x="840" y="641"/>
                  </a:cxn>
                  <a:cxn ang="0">
                    <a:pos x="667" y="633"/>
                  </a:cxn>
                  <a:cxn ang="0">
                    <a:pos x="510" y="608"/>
                  </a:cxn>
                  <a:cxn ang="0">
                    <a:pos x="362" y="584"/>
                  </a:cxn>
                  <a:cxn ang="0">
                    <a:pos x="239" y="542"/>
                  </a:cxn>
                  <a:cxn ang="0">
                    <a:pos x="140" y="493"/>
                  </a:cxn>
                  <a:cxn ang="0">
                    <a:pos x="58" y="436"/>
                  </a:cxn>
                  <a:cxn ang="0">
                    <a:pos x="16" y="378"/>
                  </a:cxn>
                  <a:cxn ang="0">
                    <a:pos x="0" y="321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7" y="197"/>
                  </a:cxn>
                  <a:cxn ang="0">
                    <a:pos x="66" y="156"/>
                  </a:cxn>
                  <a:cxn ang="0">
                    <a:pos x="140" y="115"/>
                  </a:cxn>
                  <a:cxn ang="0">
                    <a:pos x="247" y="74"/>
                  </a:cxn>
                  <a:cxn ang="0">
                    <a:pos x="371" y="41"/>
                  </a:cxn>
                  <a:cxn ang="0">
                    <a:pos x="519" y="24"/>
                  </a:cxn>
                  <a:cxn ang="0">
                    <a:pos x="675" y="8"/>
                  </a:cxn>
                  <a:cxn ang="0">
                    <a:pos x="832" y="0"/>
                  </a:cxn>
                  <a:cxn ang="0">
                    <a:pos x="996" y="8"/>
                  </a:cxn>
                  <a:cxn ang="0">
                    <a:pos x="1153" y="24"/>
                  </a:cxn>
                  <a:cxn ang="0">
                    <a:pos x="1301" y="41"/>
                  </a:cxn>
                  <a:cxn ang="0">
                    <a:pos x="1424" y="74"/>
                  </a:cxn>
                  <a:cxn ang="0">
                    <a:pos x="1523" y="115"/>
                  </a:cxn>
                  <a:cxn ang="0">
                    <a:pos x="1606" y="156"/>
                  </a:cxn>
                  <a:cxn ang="0">
                    <a:pos x="1655" y="197"/>
                  </a:cxn>
                  <a:cxn ang="0">
                    <a:pos x="1671" y="246"/>
                  </a:cxn>
                  <a:cxn ang="0">
                    <a:pos x="1655" y="295"/>
                  </a:cxn>
                  <a:cxn ang="0">
                    <a:pos x="1606" y="345"/>
                  </a:cxn>
                  <a:cxn ang="0">
                    <a:pos x="1523" y="386"/>
                  </a:cxn>
                  <a:cxn ang="0">
                    <a:pos x="1424" y="427"/>
                  </a:cxn>
                  <a:cxn ang="0">
                    <a:pos x="1301" y="452"/>
                  </a:cxn>
                  <a:cxn ang="0">
                    <a:pos x="1153" y="476"/>
                  </a:cxn>
                  <a:cxn ang="0">
                    <a:pos x="996" y="493"/>
                  </a:cxn>
                  <a:cxn ang="0">
                    <a:pos x="832" y="493"/>
                  </a:cxn>
                  <a:cxn ang="0">
                    <a:pos x="675" y="493"/>
                  </a:cxn>
                  <a:cxn ang="0">
                    <a:pos x="519" y="476"/>
                  </a:cxn>
                  <a:cxn ang="0">
                    <a:pos x="371" y="452"/>
                  </a:cxn>
                  <a:cxn ang="0">
                    <a:pos x="247" y="427"/>
                  </a:cxn>
                  <a:cxn ang="0">
                    <a:pos x="140" y="386"/>
                  </a:cxn>
                  <a:cxn ang="0">
                    <a:pos x="66" y="345"/>
                  </a:cxn>
                  <a:cxn ang="0">
                    <a:pos x="17" y="295"/>
                  </a:cxn>
                  <a:cxn ang="0">
                    <a:pos x="0" y="246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7" name="Group 26"/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68" name="Freeform 22"/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/>
                <a:ahLst/>
                <a:cxnLst>
                  <a:cxn ang="0">
                    <a:pos x="247" y="649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649"/>
                  </a:cxn>
                  <a:cxn ang="0">
                    <a:pos x="0" y="657"/>
                  </a:cxn>
                  <a:cxn ang="0">
                    <a:pos x="17" y="699"/>
                  </a:cxn>
                  <a:cxn ang="0">
                    <a:pos x="50" y="723"/>
                  </a:cxn>
                  <a:cxn ang="0">
                    <a:pos x="99" y="740"/>
                  </a:cxn>
                  <a:cxn ang="0">
                    <a:pos x="157" y="740"/>
                  </a:cxn>
                  <a:cxn ang="0">
                    <a:pos x="206" y="723"/>
                  </a:cxn>
                  <a:cxn ang="0">
                    <a:pos x="239" y="699"/>
                  </a:cxn>
                  <a:cxn ang="0">
                    <a:pos x="247" y="657"/>
                  </a:cxn>
                  <a:cxn ang="0">
                    <a:pos x="247" y="649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" y="41"/>
                  </a:cxn>
                  <a:cxn ang="0">
                    <a:pos x="50" y="8"/>
                  </a:cxn>
                  <a:cxn ang="0">
                    <a:pos x="99" y="0"/>
                  </a:cxn>
                  <a:cxn ang="0">
                    <a:pos x="157" y="0"/>
                  </a:cxn>
                  <a:cxn ang="0">
                    <a:pos x="206" y="8"/>
                  </a:cxn>
                  <a:cxn ang="0">
                    <a:pos x="239" y="41"/>
                  </a:cxn>
                  <a:cxn ang="0">
                    <a:pos x="247" y="74"/>
                  </a:cxn>
                  <a:cxn ang="0">
                    <a:pos x="239" y="115"/>
                  </a:cxn>
                  <a:cxn ang="0">
                    <a:pos x="206" y="140"/>
                  </a:cxn>
                  <a:cxn ang="0">
                    <a:pos x="157" y="156"/>
                  </a:cxn>
                  <a:cxn ang="0">
                    <a:pos x="99" y="156"/>
                  </a:cxn>
                  <a:cxn ang="0">
                    <a:pos x="50" y="140"/>
                  </a:cxn>
                  <a:cxn ang="0">
                    <a:pos x="17" y="115"/>
                  </a:cxn>
                  <a:cxn ang="0">
                    <a:pos x="0" y="74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Freeform 24"/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/>
                <a:ahLst/>
                <a:cxnLst>
                  <a:cxn ang="0">
                    <a:pos x="247" y="814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814"/>
                  </a:cxn>
                  <a:cxn ang="0">
                    <a:pos x="0" y="822"/>
                  </a:cxn>
                  <a:cxn ang="0">
                    <a:pos x="17" y="871"/>
                  </a:cxn>
                  <a:cxn ang="0">
                    <a:pos x="50" y="904"/>
                  </a:cxn>
                  <a:cxn ang="0">
                    <a:pos x="99" y="921"/>
                  </a:cxn>
                  <a:cxn ang="0">
                    <a:pos x="157" y="921"/>
                  </a:cxn>
                  <a:cxn ang="0">
                    <a:pos x="206" y="904"/>
                  </a:cxn>
                  <a:cxn ang="0">
                    <a:pos x="239" y="871"/>
                  </a:cxn>
                  <a:cxn ang="0">
                    <a:pos x="247" y="822"/>
                  </a:cxn>
                  <a:cxn ang="0">
                    <a:pos x="247" y="814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Freeform 25"/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6" y="49"/>
                  </a:cxn>
                  <a:cxn ang="0">
                    <a:pos x="0" y="98"/>
                  </a:cxn>
                  <a:cxn ang="0">
                    <a:pos x="16" y="156"/>
                  </a:cxn>
                  <a:cxn ang="0">
                    <a:pos x="66" y="205"/>
                  </a:cxn>
                  <a:cxn ang="0">
                    <a:pos x="131" y="230"/>
                  </a:cxn>
                  <a:cxn ang="0">
                    <a:pos x="214" y="246"/>
                  </a:cxn>
                  <a:cxn ang="0">
                    <a:pos x="296" y="230"/>
                  </a:cxn>
                  <a:cxn ang="0">
                    <a:pos x="362" y="205"/>
                  </a:cxn>
                  <a:cxn ang="0">
                    <a:pos x="411" y="156"/>
                  </a:cxn>
                  <a:cxn ang="0">
                    <a:pos x="428" y="98"/>
                  </a:cxn>
                  <a:cxn ang="0">
                    <a:pos x="411" y="49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4" name="Freeform 28"/>
          <p:cNvSpPr>
            <a:spLocks/>
          </p:cNvSpPr>
          <p:nvPr/>
        </p:nvSpPr>
        <p:spPr bwMode="auto">
          <a:xfrm>
            <a:off x="9432905" y="1731459"/>
            <a:ext cx="171450" cy="171450"/>
          </a:xfrm>
          <a:custGeom>
            <a:avLst/>
            <a:gdLst/>
            <a:ahLst/>
            <a:cxnLst>
              <a:cxn ang="0">
                <a:pos x="25" y="107"/>
              </a:cxn>
              <a:cxn ang="0">
                <a:pos x="0" y="0"/>
              </a:cxn>
              <a:cxn ang="0">
                <a:pos x="107" y="41"/>
              </a:cxn>
              <a:cxn ang="0">
                <a:pos x="25" y="10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5" name="Line 29"/>
          <p:cNvSpPr>
            <a:spLocks noChangeShapeType="1"/>
          </p:cNvSpPr>
          <p:nvPr/>
        </p:nvSpPr>
        <p:spPr bwMode="auto">
          <a:xfrm>
            <a:off x="6977044" y="2709359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6" name="Line 30"/>
          <p:cNvSpPr>
            <a:spLocks noChangeShapeType="1"/>
          </p:cNvSpPr>
          <p:nvPr/>
        </p:nvSpPr>
        <p:spPr bwMode="auto">
          <a:xfrm>
            <a:off x="6977044" y="3322134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>
            <a:off x="6977044" y="5409697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8" name="Line 32"/>
          <p:cNvSpPr>
            <a:spLocks noChangeShapeType="1"/>
          </p:cNvSpPr>
          <p:nvPr/>
        </p:nvSpPr>
        <p:spPr bwMode="auto">
          <a:xfrm>
            <a:off x="6977043" y="3884110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9" name="Line 33"/>
          <p:cNvSpPr>
            <a:spLocks noChangeShapeType="1"/>
          </p:cNvSpPr>
          <p:nvPr/>
        </p:nvSpPr>
        <p:spPr bwMode="auto">
          <a:xfrm flipV="1">
            <a:off x="6977043" y="2709359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0" name="Freeform 34"/>
          <p:cNvSpPr>
            <a:spLocks/>
          </p:cNvSpPr>
          <p:nvPr/>
        </p:nvSpPr>
        <p:spPr bwMode="auto">
          <a:xfrm>
            <a:off x="7761268" y="5371598"/>
            <a:ext cx="157162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98" y="49"/>
              </a:cxn>
              <a:cxn ang="0">
                <a:pos x="98" y="0"/>
              </a:cxn>
              <a:cxn ang="0">
                <a:pos x="0" y="0"/>
              </a:cxn>
              <a:cxn ang="0">
                <a:pos x="0" y="4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1" name="Freeform 35"/>
          <p:cNvSpPr>
            <a:spLocks/>
          </p:cNvSpPr>
          <p:nvPr/>
        </p:nvSpPr>
        <p:spPr bwMode="auto">
          <a:xfrm>
            <a:off x="7761268" y="2669672"/>
            <a:ext cx="157162" cy="682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98" y="42"/>
              </a:cxn>
              <a:cxn ang="0">
                <a:pos x="98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2" name="Freeform 36"/>
          <p:cNvSpPr>
            <a:spLocks/>
          </p:cNvSpPr>
          <p:nvPr/>
        </p:nvSpPr>
        <p:spPr bwMode="auto">
          <a:xfrm>
            <a:off x="7761268" y="3296735"/>
            <a:ext cx="157162" cy="666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98" y="41"/>
              </a:cxn>
              <a:cxn ang="0">
                <a:pos x="98" y="0"/>
              </a:cxn>
              <a:cxn ang="0">
                <a:pos x="0" y="0"/>
              </a:cxn>
              <a:cxn ang="0">
                <a:pos x="0" y="41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Rectangle 37"/>
          <p:cNvSpPr>
            <a:spLocks noChangeArrowheads="1"/>
          </p:cNvSpPr>
          <p:nvPr/>
        </p:nvSpPr>
        <p:spPr bwMode="auto">
          <a:xfrm>
            <a:off x="10625118" y="4165098"/>
            <a:ext cx="780664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Platters</a:t>
            </a:r>
          </a:p>
        </p:txBody>
      </p:sp>
      <p:sp>
        <p:nvSpPr>
          <p:cNvPr id="94" name="Line 38"/>
          <p:cNvSpPr>
            <a:spLocks noChangeShapeType="1"/>
          </p:cNvSpPr>
          <p:nvPr/>
        </p:nvSpPr>
        <p:spPr bwMode="auto">
          <a:xfrm>
            <a:off x="10504468" y="3687259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5" name="Line 39"/>
          <p:cNvSpPr>
            <a:spLocks noChangeShapeType="1"/>
          </p:cNvSpPr>
          <p:nvPr/>
        </p:nvSpPr>
        <p:spPr bwMode="auto">
          <a:xfrm flipV="1">
            <a:off x="10499706" y="4466723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9966305" y="1437773"/>
            <a:ext cx="767840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Spindle</a:t>
            </a: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9329719" y="1571123"/>
            <a:ext cx="695325" cy="117475"/>
          </a:xfrm>
          <a:custGeom>
            <a:avLst/>
            <a:gdLst/>
            <a:ahLst/>
            <a:cxnLst>
              <a:cxn ang="0">
                <a:pos x="437" y="8"/>
              </a:cxn>
              <a:cxn ang="0">
                <a:pos x="288" y="0"/>
              </a:cxn>
              <a:cxn ang="0">
                <a:pos x="140" y="24"/>
              </a:cxn>
              <a:cxn ang="0">
                <a:pos x="0" y="73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8" name="Rectangle 44"/>
          <p:cNvSpPr>
            <a:spLocks noChangeArrowheads="1"/>
          </p:cNvSpPr>
          <p:nvPr/>
        </p:nvSpPr>
        <p:spPr bwMode="auto">
          <a:xfrm>
            <a:off x="6954819" y="1753685"/>
            <a:ext cx="968215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Disk head</a:t>
            </a:r>
          </a:p>
        </p:txBody>
      </p:sp>
      <p:grpSp>
        <p:nvGrpSpPr>
          <p:cNvPr id="99" name="Group 47"/>
          <p:cNvGrpSpPr>
            <a:grpSpLocks/>
          </p:cNvGrpSpPr>
          <p:nvPr/>
        </p:nvGrpSpPr>
        <p:grpSpPr bwMode="auto">
          <a:xfrm>
            <a:off x="7275493" y="4095248"/>
            <a:ext cx="1473200" cy="517525"/>
            <a:chOff x="2799" y="2339"/>
            <a:chExt cx="928" cy="326"/>
          </a:xfrm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41" y="0"/>
                </a:cxn>
                <a:cxn ang="0">
                  <a:pos x="41" y="41"/>
                </a:cxn>
                <a:cxn ang="0">
                  <a:pos x="831" y="41"/>
                </a:cxn>
                <a:cxn ang="0">
                  <a:pos x="831" y="0"/>
                </a:cxn>
                <a:cxn ang="0">
                  <a:pos x="864" y="65"/>
                </a:cxn>
                <a:cxn ang="0">
                  <a:pos x="831" y="123"/>
                </a:cxn>
                <a:cxn ang="0">
                  <a:pos x="831" y="82"/>
                </a:cxn>
                <a:cxn ang="0">
                  <a:pos x="41" y="82"/>
                </a:cxn>
                <a:cxn ang="0">
                  <a:pos x="41" y="123"/>
                </a:cxn>
                <a:cxn ang="0">
                  <a:pos x="0" y="65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movement</a:t>
              </a:r>
            </a:p>
          </p:txBody>
        </p:sp>
      </p:grpSp>
      <p:grpSp>
        <p:nvGrpSpPr>
          <p:cNvPr id="102" name="Group 50"/>
          <p:cNvGrpSpPr>
            <a:grpSpLocks/>
          </p:cNvGrpSpPr>
          <p:nvPr/>
        </p:nvGrpSpPr>
        <p:grpSpPr bwMode="auto">
          <a:xfrm>
            <a:off x="6118206" y="5057272"/>
            <a:ext cx="1311275" cy="798512"/>
            <a:chOff x="2070" y="2945"/>
            <a:chExt cx="826" cy="503"/>
          </a:xfrm>
        </p:grpSpPr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2070" y="3246"/>
              <a:ext cx="8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assembly</a:t>
              </a: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/>
              <a:ahLst/>
              <a:cxnLst>
                <a:cxn ang="0">
                  <a:pos x="8" y="304"/>
                </a:cxn>
                <a:cxn ang="0">
                  <a:pos x="0" y="230"/>
                </a:cxn>
                <a:cxn ang="0">
                  <a:pos x="16" y="156"/>
                </a:cxn>
                <a:cxn ang="0">
                  <a:pos x="57" y="91"/>
                </a:cxn>
                <a:cxn ang="0">
                  <a:pos x="115" y="41"/>
                </a:cxn>
                <a:cxn ang="0">
                  <a:pos x="181" y="9"/>
                </a:cxn>
                <a:cxn ang="0">
                  <a:pos x="255" y="0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5" name="Freeform 51"/>
          <p:cNvSpPr>
            <a:spLocks/>
          </p:cNvSpPr>
          <p:nvPr/>
        </p:nvSpPr>
        <p:spPr bwMode="auto">
          <a:xfrm>
            <a:off x="7566006" y="1979109"/>
            <a:ext cx="288925" cy="73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" y="66"/>
              </a:cxn>
              <a:cxn ang="0">
                <a:pos x="140" y="156"/>
              </a:cxn>
              <a:cxn ang="0">
                <a:pos x="173" y="255"/>
              </a:cxn>
              <a:cxn ang="0">
                <a:pos x="181" y="353"/>
              </a:cxn>
              <a:cxn ang="0">
                <a:pos x="165" y="460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6" name="Group 57"/>
          <p:cNvGrpSpPr>
            <a:grpSpLocks/>
          </p:cNvGrpSpPr>
          <p:nvPr/>
        </p:nvGrpSpPr>
        <p:grpSpPr bwMode="auto">
          <a:xfrm>
            <a:off x="10169509" y="1644149"/>
            <a:ext cx="1138238" cy="765176"/>
            <a:chOff x="4622" y="795"/>
            <a:chExt cx="717" cy="482"/>
          </a:xfrm>
        </p:grpSpPr>
        <p:sp>
          <p:nvSpPr>
            <p:cNvPr id="107" name="Freeform 53"/>
            <p:cNvSpPr>
              <a:spLocks/>
            </p:cNvSpPr>
            <p:nvPr/>
          </p:nvSpPr>
          <p:spPr bwMode="auto">
            <a:xfrm>
              <a:off x="4622" y="988"/>
              <a:ext cx="359" cy="289"/>
            </a:xfrm>
            <a:custGeom>
              <a:avLst/>
              <a:gdLst/>
              <a:ahLst/>
              <a:cxnLst>
                <a:cxn ang="0">
                  <a:pos x="371" y="0"/>
                </a:cxn>
                <a:cxn ang="0">
                  <a:pos x="255" y="33"/>
                </a:cxn>
                <a:cxn ang="0">
                  <a:pos x="148" y="107"/>
                </a:cxn>
                <a:cxn ang="0">
                  <a:pos x="58" y="197"/>
                </a:cxn>
                <a:cxn ang="0">
                  <a:pos x="0" y="304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890" y="795"/>
              <a:ext cx="4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Tracks</a:t>
              </a:r>
            </a:p>
          </p:txBody>
        </p:sp>
      </p:grpSp>
      <p:sp>
        <p:nvSpPr>
          <p:cNvPr id="109" name="Rectangle 59"/>
          <p:cNvSpPr>
            <a:spLocks noChangeArrowheads="1"/>
          </p:cNvSpPr>
          <p:nvPr/>
        </p:nvSpPr>
        <p:spPr bwMode="auto">
          <a:xfrm>
            <a:off x="11083905" y="2534735"/>
            <a:ext cx="673262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Sector</a:t>
            </a:r>
          </a:p>
        </p:txBody>
      </p:sp>
      <p:sp>
        <p:nvSpPr>
          <p:cNvPr id="110" name="Freeform 61"/>
          <p:cNvSpPr>
            <a:spLocks/>
          </p:cNvSpPr>
          <p:nvPr/>
        </p:nvSpPr>
        <p:spPr bwMode="auto">
          <a:xfrm>
            <a:off x="10623529" y="2461710"/>
            <a:ext cx="652464" cy="180975"/>
          </a:xfrm>
          <a:custGeom>
            <a:avLst/>
            <a:gdLst/>
            <a:ahLst/>
            <a:cxnLst>
              <a:cxn ang="0">
                <a:pos x="327" y="33"/>
              </a:cxn>
              <a:cxn ang="0">
                <a:pos x="264" y="0"/>
              </a:cxn>
              <a:cxn ang="0">
                <a:pos x="191" y="0"/>
              </a:cxn>
              <a:cxn ang="0">
                <a:pos x="118" y="16"/>
              </a:cxn>
              <a:cxn ang="0">
                <a:pos x="64" y="49"/>
              </a:cxn>
              <a:cxn ang="0">
                <a:pos x="19" y="107"/>
              </a:cxn>
              <a:cxn ang="0">
                <a:pos x="0" y="17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1" name="Arc 110"/>
          <p:cNvSpPr/>
          <p:nvPr/>
        </p:nvSpPr>
        <p:spPr>
          <a:xfrm>
            <a:off x="7746986" y="2232316"/>
            <a:ext cx="2811456" cy="963612"/>
          </a:xfrm>
          <a:prstGeom prst="arc">
            <a:avLst>
              <a:gd name="adj1" fmla="val 21080936"/>
              <a:gd name="adj2" fmla="val 651381"/>
            </a:avLst>
          </a:prstGeom>
          <a:ln w="152400">
            <a:solidFill>
              <a:srgbClr val="95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3" y="1688598"/>
            <a:ext cx="5912944" cy="40577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encoded in concentric circles of sectors called </a:t>
            </a:r>
            <a:r>
              <a:rPr lang="en-US" sz="3200" dirty="0"/>
              <a:t>tracks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Sector size is fixed, a characteristic of the </a:t>
            </a:r>
            <a:r>
              <a:rPr lang="en-US" dirty="0" smtClean="0"/>
              <a:t>disk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/>
              <a:t>Block </a:t>
            </a:r>
            <a:r>
              <a:rPr lang="en-US" sz="3200" dirty="0" smtClean="0"/>
              <a:t>(page) size</a:t>
            </a:r>
            <a:r>
              <a:rPr lang="en-US" sz="3200" dirty="0"/>
              <a:t>: multiple of sector </a:t>
            </a:r>
            <a:r>
              <a:rPr lang="en-US" sz="3200" dirty="0"/>
              <a:t>size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At </a:t>
            </a:r>
            <a:r>
              <a:rPr lang="en-US" sz="3200" dirty="0"/>
              <a:t>any time, exactly one head can read/write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078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Disk </a:t>
            </a:r>
            <a:r>
              <a:rPr lang="en-US" sz="4800" dirty="0"/>
              <a:t>Anatomy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7591405" y="2174372"/>
            <a:ext cx="3149600" cy="1801812"/>
            <a:chOff x="2998" y="1129"/>
            <a:chExt cx="1984" cy="1135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0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0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0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0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16" y="321"/>
                </a:cxn>
                <a:cxn ang="0">
                  <a:pos x="57" y="255"/>
                </a:cxn>
                <a:cxn ang="0">
                  <a:pos x="131" y="197"/>
                </a:cxn>
                <a:cxn ang="0">
                  <a:pos x="230" y="140"/>
                </a:cxn>
                <a:cxn ang="0">
                  <a:pos x="353" y="91"/>
                </a:cxn>
                <a:cxn ang="0">
                  <a:pos x="493" y="58"/>
                </a:cxn>
                <a:cxn ang="0">
                  <a:pos x="650" y="25"/>
                </a:cxn>
                <a:cxn ang="0">
                  <a:pos x="814" y="8"/>
                </a:cxn>
                <a:cxn ang="0">
                  <a:pos x="987" y="0"/>
                </a:cxn>
                <a:cxn ang="0">
                  <a:pos x="1160" y="8"/>
                </a:cxn>
                <a:cxn ang="0">
                  <a:pos x="1333" y="25"/>
                </a:cxn>
                <a:cxn ang="0">
                  <a:pos x="1489" y="58"/>
                </a:cxn>
                <a:cxn ang="0">
                  <a:pos x="1629" y="91"/>
                </a:cxn>
                <a:cxn ang="0">
                  <a:pos x="1753" y="140"/>
                </a:cxn>
                <a:cxn ang="0">
                  <a:pos x="1852" y="197"/>
                </a:cxn>
                <a:cxn ang="0">
                  <a:pos x="1926" y="255"/>
                </a:cxn>
                <a:cxn ang="0">
                  <a:pos x="1967" y="321"/>
                </a:cxn>
                <a:cxn ang="0">
                  <a:pos x="1983" y="386"/>
                </a:cxn>
                <a:cxn ang="0">
                  <a:pos x="1967" y="452"/>
                </a:cxn>
                <a:cxn ang="0">
                  <a:pos x="1926" y="518"/>
                </a:cxn>
                <a:cxn ang="0">
                  <a:pos x="1852" y="575"/>
                </a:cxn>
                <a:cxn ang="0">
                  <a:pos x="1753" y="633"/>
                </a:cxn>
                <a:cxn ang="0">
                  <a:pos x="1629" y="674"/>
                </a:cxn>
                <a:cxn ang="0">
                  <a:pos x="1489" y="715"/>
                </a:cxn>
                <a:cxn ang="0">
                  <a:pos x="1333" y="740"/>
                </a:cxn>
                <a:cxn ang="0">
                  <a:pos x="1160" y="764"/>
                </a:cxn>
                <a:cxn ang="0">
                  <a:pos x="987" y="764"/>
                </a:cxn>
                <a:cxn ang="0">
                  <a:pos x="814" y="764"/>
                </a:cxn>
                <a:cxn ang="0">
                  <a:pos x="650" y="740"/>
                </a:cxn>
                <a:cxn ang="0">
                  <a:pos x="493" y="715"/>
                </a:cxn>
                <a:cxn ang="0">
                  <a:pos x="353" y="674"/>
                </a:cxn>
                <a:cxn ang="0">
                  <a:pos x="230" y="633"/>
                </a:cxn>
                <a:cxn ang="0">
                  <a:pos x="131" y="575"/>
                </a:cxn>
                <a:cxn ang="0">
                  <a:pos x="57" y="518"/>
                </a:cxn>
                <a:cxn ang="0">
                  <a:pos x="16" y="452"/>
                </a:cxn>
                <a:cxn ang="0">
                  <a:pos x="0" y="386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2" name="Group 27"/>
          <p:cNvGrpSpPr>
            <a:grpSpLocks/>
          </p:cNvGrpSpPr>
          <p:nvPr/>
        </p:nvGrpSpPr>
        <p:grpSpPr bwMode="auto">
          <a:xfrm>
            <a:off x="7564419" y="1444123"/>
            <a:ext cx="3176587" cy="4594225"/>
            <a:chOff x="2981" y="669"/>
            <a:chExt cx="2001" cy="2894"/>
          </a:xfrm>
        </p:grpSpPr>
        <p:grpSp>
          <p:nvGrpSpPr>
            <p:cNvPr id="63" name="Group 17"/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73" name="Group 11"/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79" name="Freeform 8"/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2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49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49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2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4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0" name="Freeform 9"/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8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6"/>
                    </a:cxn>
                    <a:cxn ang="0">
                      <a:pos x="371" y="65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5"/>
                    </a:cxn>
                    <a:cxn ang="0">
                      <a:pos x="1613" y="106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8"/>
                    </a:cxn>
                    <a:cxn ang="0">
                      <a:pos x="1836" y="386"/>
                    </a:cxn>
                    <a:cxn ang="0">
                      <a:pos x="1795" y="443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3"/>
                    </a:cxn>
                    <a:cxn ang="0">
                      <a:pos x="17" y="386"/>
                    </a:cxn>
                    <a:cxn ang="0">
                      <a:pos x="0" y="328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Freeform 10"/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7"/>
                    </a:cxn>
                    <a:cxn ang="0">
                      <a:pos x="16" y="198"/>
                    </a:cxn>
                    <a:cxn ang="0">
                      <a:pos x="66" y="148"/>
                    </a:cxn>
                    <a:cxn ang="0">
                      <a:pos x="148" y="107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7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7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7"/>
                    </a:cxn>
                    <a:cxn ang="0">
                      <a:pos x="1605" y="148"/>
                    </a:cxn>
                    <a:cxn ang="0">
                      <a:pos x="1654" y="198"/>
                    </a:cxn>
                    <a:cxn ang="0">
                      <a:pos x="1671" y="247"/>
                    </a:cxn>
                    <a:cxn ang="0">
                      <a:pos x="1654" y="296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7"/>
                    </a:cxn>
                    <a:cxn ang="0">
                      <a:pos x="996" y="485"/>
                    </a:cxn>
                    <a:cxn ang="0">
                      <a:pos x="839" y="493"/>
                    </a:cxn>
                    <a:cxn ang="0">
                      <a:pos x="675" y="485"/>
                    </a:cxn>
                    <a:cxn ang="0">
                      <a:pos x="518" y="477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6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grpSp>
            <p:nvGrpSpPr>
              <p:cNvPr id="74" name="Group 15"/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76" name="Freeform 12"/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6" y="313"/>
                    </a:cxn>
                    <a:cxn ang="0">
                      <a:pos x="57" y="247"/>
                    </a:cxn>
                    <a:cxn ang="0">
                      <a:pos x="131" y="189"/>
                    </a:cxn>
                    <a:cxn ang="0">
                      <a:pos x="230" y="132"/>
                    </a:cxn>
                    <a:cxn ang="0">
                      <a:pos x="353" y="91"/>
                    </a:cxn>
                    <a:cxn ang="0">
                      <a:pos x="493" y="50"/>
                    </a:cxn>
                    <a:cxn ang="0">
                      <a:pos x="650" y="25"/>
                    </a:cxn>
                    <a:cxn ang="0">
                      <a:pos x="814" y="0"/>
                    </a:cxn>
                    <a:cxn ang="0">
                      <a:pos x="987" y="0"/>
                    </a:cxn>
                    <a:cxn ang="0">
                      <a:pos x="1160" y="0"/>
                    </a:cxn>
                    <a:cxn ang="0">
                      <a:pos x="1333" y="25"/>
                    </a:cxn>
                    <a:cxn ang="0">
                      <a:pos x="1489" y="50"/>
                    </a:cxn>
                    <a:cxn ang="0">
                      <a:pos x="1629" y="91"/>
                    </a:cxn>
                    <a:cxn ang="0">
                      <a:pos x="1753" y="132"/>
                    </a:cxn>
                    <a:cxn ang="0">
                      <a:pos x="1852" y="189"/>
                    </a:cxn>
                    <a:cxn ang="0">
                      <a:pos x="1926" y="247"/>
                    </a:cxn>
                    <a:cxn ang="0">
                      <a:pos x="1967" y="313"/>
                    </a:cxn>
                    <a:cxn ang="0">
                      <a:pos x="1983" y="378"/>
                    </a:cxn>
                    <a:cxn ang="0">
                      <a:pos x="1967" y="444"/>
                    </a:cxn>
                    <a:cxn ang="0">
                      <a:pos x="1926" y="510"/>
                    </a:cxn>
                    <a:cxn ang="0">
                      <a:pos x="1852" y="567"/>
                    </a:cxn>
                    <a:cxn ang="0">
                      <a:pos x="1753" y="625"/>
                    </a:cxn>
                    <a:cxn ang="0">
                      <a:pos x="1629" y="674"/>
                    </a:cxn>
                    <a:cxn ang="0">
                      <a:pos x="1489" y="707"/>
                    </a:cxn>
                    <a:cxn ang="0">
                      <a:pos x="1333" y="740"/>
                    </a:cxn>
                    <a:cxn ang="0">
                      <a:pos x="1160" y="756"/>
                    </a:cxn>
                    <a:cxn ang="0">
                      <a:pos x="987" y="765"/>
                    </a:cxn>
                    <a:cxn ang="0">
                      <a:pos x="814" y="756"/>
                    </a:cxn>
                    <a:cxn ang="0">
                      <a:pos x="650" y="740"/>
                    </a:cxn>
                    <a:cxn ang="0">
                      <a:pos x="493" y="707"/>
                    </a:cxn>
                    <a:cxn ang="0">
                      <a:pos x="353" y="674"/>
                    </a:cxn>
                    <a:cxn ang="0">
                      <a:pos x="230" y="625"/>
                    </a:cxn>
                    <a:cxn ang="0">
                      <a:pos x="131" y="567"/>
                    </a:cxn>
                    <a:cxn ang="0">
                      <a:pos x="57" y="510"/>
                    </a:cxn>
                    <a:cxn ang="0">
                      <a:pos x="16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7" name="Freeform 13"/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/>
                  <a:ahLst/>
                  <a:cxnLst>
                    <a:cxn ang="0">
                      <a:pos x="0" y="329"/>
                    </a:cxn>
                    <a:cxn ang="0">
                      <a:pos x="17" y="263"/>
                    </a:cxn>
                    <a:cxn ang="0">
                      <a:pos x="66" y="205"/>
                    </a:cxn>
                    <a:cxn ang="0">
                      <a:pos x="140" y="156"/>
                    </a:cxn>
                    <a:cxn ang="0">
                      <a:pos x="247" y="107"/>
                    </a:cxn>
                    <a:cxn ang="0">
                      <a:pos x="371" y="66"/>
                    </a:cxn>
                    <a:cxn ang="0">
                      <a:pos x="519" y="33"/>
                    </a:cxn>
                    <a:cxn ang="0">
                      <a:pos x="675" y="16"/>
                    </a:cxn>
                    <a:cxn ang="0">
                      <a:pos x="840" y="0"/>
                    </a:cxn>
                    <a:cxn ang="0">
                      <a:pos x="1013" y="0"/>
                    </a:cxn>
                    <a:cxn ang="0">
                      <a:pos x="1177" y="16"/>
                    </a:cxn>
                    <a:cxn ang="0">
                      <a:pos x="1342" y="33"/>
                    </a:cxn>
                    <a:cxn ang="0">
                      <a:pos x="1482" y="66"/>
                    </a:cxn>
                    <a:cxn ang="0">
                      <a:pos x="1613" y="107"/>
                    </a:cxn>
                    <a:cxn ang="0">
                      <a:pos x="1712" y="156"/>
                    </a:cxn>
                    <a:cxn ang="0">
                      <a:pos x="1795" y="205"/>
                    </a:cxn>
                    <a:cxn ang="0">
                      <a:pos x="1836" y="263"/>
                    </a:cxn>
                    <a:cxn ang="0">
                      <a:pos x="1852" y="329"/>
                    </a:cxn>
                    <a:cxn ang="0">
                      <a:pos x="1836" y="386"/>
                    </a:cxn>
                    <a:cxn ang="0">
                      <a:pos x="1795" y="444"/>
                    </a:cxn>
                    <a:cxn ang="0">
                      <a:pos x="1712" y="493"/>
                    </a:cxn>
                    <a:cxn ang="0">
                      <a:pos x="1613" y="542"/>
                    </a:cxn>
                    <a:cxn ang="0">
                      <a:pos x="1482" y="583"/>
                    </a:cxn>
                    <a:cxn ang="0">
                      <a:pos x="1342" y="616"/>
                    </a:cxn>
                    <a:cxn ang="0">
                      <a:pos x="1177" y="641"/>
                    </a:cxn>
                    <a:cxn ang="0">
                      <a:pos x="1013" y="649"/>
                    </a:cxn>
                    <a:cxn ang="0">
                      <a:pos x="840" y="649"/>
                    </a:cxn>
                    <a:cxn ang="0">
                      <a:pos x="675" y="641"/>
                    </a:cxn>
                    <a:cxn ang="0">
                      <a:pos x="519" y="616"/>
                    </a:cxn>
                    <a:cxn ang="0">
                      <a:pos x="371" y="583"/>
                    </a:cxn>
                    <a:cxn ang="0">
                      <a:pos x="247" y="542"/>
                    </a:cxn>
                    <a:cxn ang="0">
                      <a:pos x="140" y="493"/>
                    </a:cxn>
                    <a:cxn ang="0">
                      <a:pos x="66" y="444"/>
                    </a:cxn>
                    <a:cxn ang="0">
                      <a:pos x="17" y="386"/>
                    </a:cxn>
                    <a:cxn ang="0">
                      <a:pos x="0" y="32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8" name="Freeform 14"/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6" y="197"/>
                    </a:cxn>
                    <a:cxn ang="0">
                      <a:pos x="66" y="147"/>
                    </a:cxn>
                    <a:cxn ang="0">
                      <a:pos x="148" y="106"/>
                    </a:cxn>
                    <a:cxn ang="0">
                      <a:pos x="247" y="74"/>
                    </a:cxn>
                    <a:cxn ang="0">
                      <a:pos x="370" y="41"/>
                    </a:cxn>
                    <a:cxn ang="0">
                      <a:pos x="518" y="16"/>
                    </a:cxn>
                    <a:cxn ang="0">
                      <a:pos x="675" y="0"/>
                    </a:cxn>
                    <a:cxn ang="0">
                      <a:pos x="839" y="0"/>
                    </a:cxn>
                    <a:cxn ang="0">
                      <a:pos x="996" y="0"/>
                    </a:cxn>
                    <a:cxn ang="0">
                      <a:pos x="1152" y="16"/>
                    </a:cxn>
                    <a:cxn ang="0">
                      <a:pos x="1300" y="41"/>
                    </a:cxn>
                    <a:cxn ang="0">
                      <a:pos x="1424" y="74"/>
                    </a:cxn>
                    <a:cxn ang="0">
                      <a:pos x="1531" y="106"/>
                    </a:cxn>
                    <a:cxn ang="0">
                      <a:pos x="1605" y="147"/>
                    </a:cxn>
                    <a:cxn ang="0">
                      <a:pos x="1654" y="197"/>
                    </a:cxn>
                    <a:cxn ang="0">
                      <a:pos x="1671" y="246"/>
                    </a:cxn>
                    <a:cxn ang="0">
                      <a:pos x="1654" y="295"/>
                    </a:cxn>
                    <a:cxn ang="0">
                      <a:pos x="1605" y="337"/>
                    </a:cxn>
                    <a:cxn ang="0">
                      <a:pos x="1531" y="378"/>
                    </a:cxn>
                    <a:cxn ang="0">
                      <a:pos x="1424" y="419"/>
                    </a:cxn>
                    <a:cxn ang="0">
                      <a:pos x="1300" y="452"/>
                    </a:cxn>
                    <a:cxn ang="0">
                      <a:pos x="1152" y="476"/>
                    </a:cxn>
                    <a:cxn ang="0">
                      <a:pos x="996" y="484"/>
                    </a:cxn>
                    <a:cxn ang="0">
                      <a:pos x="839" y="493"/>
                    </a:cxn>
                    <a:cxn ang="0">
                      <a:pos x="675" y="484"/>
                    </a:cxn>
                    <a:cxn ang="0">
                      <a:pos x="518" y="476"/>
                    </a:cxn>
                    <a:cxn ang="0">
                      <a:pos x="370" y="452"/>
                    </a:cxn>
                    <a:cxn ang="0">
                      <a:pos x="247" y="419"/>
                    </a:cxn>
                    <a:cxn ang="0">
                      <a:pos x="148" y="378"/>
                    </a:cxn>
                    <a:cxn ang="0">
                      <a:pos x="66" y="337"/>
                    </a:cxn>
                    <a:cxn ang="0">
                      <a:pos x="16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5" name="Freeform 16"/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17" y="313"/>
                  </a:cxn>
                  <a:cxn ang="0">
                    <a:pos x="66" y="247"/>
                  </a:cxn>
                  <a:cxn ang="0">
                    <a:pos x="132" y="189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0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0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89"/>
                  </a:cxn>
                  <a:cxn ang="0">
                    <a:pos x="1926" y="247"/>
                  </a:cxn>
                  <a:cxn ang="0">
                    <a:pos x="1976" y="313"/>
                  </a:cxn>
                  <a:cxn ang="0">
                    <a:pos x="1992" y="378"/>
                  </a:cxn>
                  <a:cxn ang="0">
                    <a:pos x="1976" y="444"/>
                  </a:cxn>
                  <a:cxn ang="0">
                    <a:pos x="1926" y="510"/>
                  </a:cxn>
                  <a:cxn ang="0">
                    <a:pos x="1860" y="576"/>
                  </a:cxn>
                  <a:cxn ang="0">
                    <a:pos x="1753" y="625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25"/>
                  </a:cxn>
                  <a:cxn ang="0">
                    <a:pos x="132" y="576"/>
                  </a:cxn>
                  <a:cxn ang="0">
                    <a:pos x="66" y="510"/>
                  </a:cxn>
                  <a:cxn ang="0">
                    <a:pos x="17" y="444"/>
                  </a:cxn>
                  <a:cxn ang="0">
                    <a:pos x="0" y="378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4" name="Group 21"/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/>
                <a:ahLst/>
                <a:cxnLst>
                  <a:cxn ang="0">
                    <a:pos x="0" y="387"/>
                  </a:cxn>
                  <a:cxn ang="0">
                    <a:pos x="17" y="321"/>
                  </a:cxn>
                  <a:cxn ang="0">
                    <a:pos x="66" y="255"/>
                  </a:cxn>
                  <a:cxn ang="0">
                    <a:pos x="132" y="198"/>
                  </a:cxn>
                  <a:cxn ang="0">
                    <a:pos x="239" y="140"/>
                  </a:cxn>
                  <a:cxn ang="0">
                    <a:pos x="354" y="91"/>
                  </a:cxn>
                  <a:cxn ang="0">
                    <a:pos x="502" y="58"/>
                  </a:cxn>
                  <a:cxn ang="0">
                    <a:pos x="659" y="25"/>
                  </a:cxn>
                  <a:cxn ang="0">
                    <a:pos x="823" y="9"/>
                  </a:cxn>
                  <a:cxn ang="0">
                    <a:pos x="996" y="0"/>
                  </a:cxn>
                  <a:cxn ang="0">
                    <a:pos x="1169" y="9"/>
                  </a:cxn>
                  <a:cxn ang="0">
                    <a:pos x="1334" y="25"/>
                  </a:cxn>
                  <a:cxn ang="0">
                    <a:pos x="1490" y="58"/>
                  </a:cxn>
                  <a:cxn ang="0">
                    <a:pos x="1638" y="91"/>
                  </a:cxn>
                  <a:cxn ang="0">
                    <a:pos x="1753" y="140"/>
                  </a:cxn>
                  <a:cxn ang="0">
                    <a:pos x="1860" y="198"/>
                  </a:cxn>
                  <a:cxn ang="0">
                    <a:pos x="1926" y="255"/>
                  </a:cxn>
                  <a:cxn ang="0">
                    <a:pos x="1976" y="321"/>
                  </a:cxn>
                  <a:cxn ang="0">
                    <a:pos x="1992" y="387"/>
                  </a:cxn>
                  <a:cxn ang="0">
                    <a:pos x="1976" y="452"/>
                  </a:cxn>
                  <a:cxn ang="0">
                    <a:pos x="1926" y="518"/>
                  </a:cxn>
                  <a:cxn ang="0">
                    <a:pos x="1860" y="576"/>
                  </a:cxn>
                  <a:cxn ang="0">
                    <a:pos x="1753" y="633"/>
                  </a:cxn>
                  <a:cxn ang="0">
                    <a:pos x="1638" y="674"/>
                  </a:cxn>
                  <a:cxn ang="0">
                    <a:pos x="1490" y="715"/>
                  </a:cxn>
                  <a:cxn ang="0">
                    <a:pos x="1334" y="740"/>
                  </a:cxn>
                  <a:cxn ang="0">
                    <a:pos x="1169" y="756"/>
                  </a:cxn>
                  <a:cxn ang="0">
                    <a:pos x="996" y="765"/>
                  </a:cxn>
                  <a:cxn ang="0">
                    <a:pos x="823" y="756"/>
                  </a:cxn>
                  <a:cxn ang="0">
                    <a:pos x="659" y="740"/>
                  </a:cxn>
                  <a:cxn ang="0">
                    <a:pos x="502" y="715"/>
                  </a:cxn>
                  <a:cxn ang="0">
                    <a:pos x="354" y="674"/>
                  </a:cxn>
                  <a:cxn ang="0">
                    <a:pos x="239" y="633"/>
                  </a:cxn>
                  <a:cxn ang="0">
                    <a:pos x="132" y="576"/>
                  </a:cxn>
                  <a:cxn ang="0">
                    <a:pos x="66" y="518"/>
                  </a:cxn>
                  <a:cxn ang="0">
                    <a:pos x="17" y="452"/>
                  </a:cxn>
                  <a:cxn ang="0">
                    <a:pos x="0" y="387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Freeform 19"/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16" y="263"/>
                  </a:cxn>
                  <a:cxn ang="0">
                    <a:pos x="58" y="206"/>
                  </a:cxn>
                  <a:cxn ang="0">
                    <a:pos x="140" y="148"/>
                  </a:cxn>
                  <a:cxn ang="0">
                    <a:pos x="239" y="107"/>
                  </a:cxn>
                  <a:cxn ang="0">
                    <a:pos x="362" y="66"/>
                  </a:cxn>
                  <a:cxn ang="0">
                    <a:pos x="510" y="33"/>
                  </a:cxn>
                  <a:cxn ang="0">
                    <a:pos x="667" y="8"/>
                  </a:cxn>
                  <a:cxn ang="0">
                    <a:pos x="840" y="0"/>
                  </a:cxn>
                  <a:cxn ang="0">
                    <a:pos x="1012" y="0"/>
                  </a:cxn>
                  <a:cxn ang="0">
                    <a:pos x="1177" y="8"/>
                  </a:cxn>
                  <a:cxn ang="0">
                    <a:pos x="1333" y="33"/>
                  </a:cxn>
                  <a:cxn ang="0">
                    <a:pos x="1482" y="66"/>
                  </a:cxn>
                  <a:cxn ang="0">
                    <a:pos x="1605" y="107"/>
                  </a:cxn>
                  <a:cxn ang="0">
                    <a:pos x="1712" y="148"/>
                  </a:cxn>
                  <a:cxn ang="0">
                    <a:pos x="1786" y="206"/>
                  </a:cxn>
                  <a:cxn ang="0">
                    <a:pos x="1835" y="263"/>
                  </a:cxn>
                  <a:cxn ang="0">
                    <a:pos x="1852" y="321"/>
                  </a:cxn>
                  <a:cxn ang="0">
                    <a:pos x="1835" y="378"/>
                  </a:cxn>
                  <a:cxn ang="0">
                    <a:pos x="1786" y="436"/>
                  </a:cxn>
                  <a:cxn ang="0">
                    <a:pos x="1712" y="493"/>
                  </a:cxn>
                  <a:cxn ang="0">
                    <a:pos x="1605" y="542"/>
                  </a:cxn>
                  <a:cxn ang="0">
                    <a:pos x="1482" y="584"/>
                  </a:cxn>
                  <a:cxn ang="0">
                    <a:pos x="1333" y="608"/>
                  </a:cxn>
                  <a:cxn ang="0">
                    <a:pos x="1177" y="633"/>
                  </a:cxn>
                  <a:cxn ang="0">
                    <a:pos x="1012" y="641"/>
                  </a:cxn>
                  <a:cxn ang="0">
                    <a:pos x="840" y="641"/>
                  </a:cxn>
                  <a:cxn ang="0">
                    <a:pos x="667" y="633"/>
                  </a:cxn>
                  <a:cxn ang="0">
                    <a:pos x="510" y="608"/>
                  </a:cxn>
                  <a:cxn ang="0">
                    <a:pos x="362" y="584"/>
                  </a:cxn>
                  <a:cxn ang="0">
                    <a:pos x="239" y="542"/>
                  </a:cxn>
                  <a:cxn ang="0">
                    <a:pos x="140" y="493"/>
                  </a:cxn>
                  <a:cxn ang="0">
                    <a:pos x="58" y="436"/>
                  </a:cxn>
                  <a:cxn ang="0">
                    <a:pos x="16" y="378"/>
                  </a:cxn>
                  <a:cxn ang="0">
                    <a:pos x="0" y="321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Freeform 20"/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/>
                <a:ahLst/>
                <a:cxnLst>
                  <a:cxn ang="0">
                    <a:pos x="0" y="246"/>
                  </a:cxn>
                  <a:cxn ang="0">
                    <a:pos x="17" y="197"/>
                  </a:cxn>
                  <a:cxn ang="0">
                    <a:pos x="66" y="156"/>
                  </a:cxn>
                  <a:cxn ang="0">
                    <a:pos x="140" y="115"/>
                  </a:cxn>
                  <a:cxn ang="0">
                    <a:pos x="247" y="74"/>
                  </a:cxn>
                  <a:cxn ang="0">
                    <a:pos x="371" y="41"/>
                  </a:cxn>
                  <a:cxn ang="0">
                    <a:pos x="519" y="24"/>
                  </a:cxn>
                  <a:cxn ang="0">
                    <a:pos x="675" y="8"/>
                  </a:cxn>
                  <a:cxn ang="0">
                    <a:pos x="832" y="0"/>
                  </a:cxn>
                  <a:cxn ang="0">
                    <a:pos x="996" y="8"/>
                  </a:cxn>
                  <a:cxn ang="0">
                    <a:pos x="1153" y="24"/>
                  </a:cxn>
                  <a:cxn ang="0">
                    <a:pos x="1301" y="41"/>
                  </a:cxn>
                  <a:cxn ang="0">
                    <a:pos x="1424" y="74"/>
                  </a:cxn>
                  <a:cxn ang="0">
                    <a:pos x="1523" y="115"/>
                  </a:cxn>
                  <a:cxn ang="0">
                    <a:pos x="1606" y="156"/>
                  </a:cxn>
                  <a:cxn ang="0">
                    <a:pos x="1655" y="197"/>
                  </a:cxn>
                  <a:cxn ang="0">
                    <a:pos x="1671" y="246"/>
                  </a:cxn>
                  <a:cxn ang="0">
                    <a:pos x="1655" y="295"/>
                  </a:cxn>
                  <a:cxn ang="0">
                    <a:pos x="1606" y="345"/>
                  </a:cxn>
                  <a:cxn ang="0">
                    <a:pos x="1523" y="386"/>
                  </a:cxn>
                  <a:cxn ang="0">
                    <a:pos x="1424" y="427"/>
                  </a:cxn>
                  <a:cxn ang="0">
                    <a:pos x="1301" y="452"/>
                  </a:cxn>
                  <a:cxn ang="0">
                    <a:pos x="1153" y="476"/>
                  </a:cxn>
                  <a:cxn ang="0">
                    <a:pos x="996" y="493"/>
                  </a:cxn>
                  <a:cxn ang="0">
                    <a:pos x="832" y="493"/>
                  </a:cxn>
                  <a:cxn ang="0">
                    <a:pos x="675" y="493"/>
                  </a:cxn>
                  <a:cxn ang="0">
                    <a:pos x="519" y="476"/>
                  </a:cxn>
                  <a:cxn ang="0">
                    <a:pos x="371" y="452"/>
                  </a:cxn>
                  <a:cxn ang="0">
                    <a:pos x="247" y="427"/>
                  </a:cxn>
                  <a:cxn ang="0">
                    <a:pos x="140" y="386"/>
                  </a:cxn>
                  <a:cxn ang="0">
                    <a:pos x="66" y="345"/>
                  </a:cxn>
                  <a:cxn ang="0">
                    <a:pos x="17" y="295"/>
                  </a:cxn>
                  <a:cxn ang="0">
                    <a:pos x="0" y="246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grpSp>
          <p:nvGrpSpPr>
            <p:cNvPr id="65" name="Group 26"/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/>
                <a:ahLst/>
                <a:cxnLst>
                  <a:cxn ang="0">
                    <a:pos x="247" y="649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649"/>
                  </a:cxn>
                  <a:cxn ang="0">
                    <a:pos x="0" y="657"/>
                  </a:cxn>
                  <a:cxn ang="0">
                    <a:pos x="17" y="699"/>
                  </a:cxn>
                  <a:cxn ang="0">
                    <a:pos x="50" y="723"/>
                  </a:cxn>
                  <a:cxn ang="0">
                    <a:pos x="99" y="740"/>
                  </a:cxn>
                  <a:cxn ang="0">
                    <a:pos x="157" y="740"/>
                  </a:cxn>
                  <a:cxn ang="0">
                    <a:pos x="206" y="723"/>
                  </a:cxn>
                  <a:cxn ang="0">
                    <a:pos x="239" y="699"/>
                  </a:cxn>
                  <a:cxn ang="0">
                    <a:pos x="247" y="657"/>
                  </a:cxn>
                  <a:cxn ang="0">
                    <a:pos x="247" y="649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7" y="41"/>
                  </a:cxn>
                  <a:cxn ang="0">
                    <a:pos x="50" y="8"/>
                  </a:cxn>
                  <a:cxn ang="0">
                    <a:pos x="99" y="0"/>
                  </a:cxn>
                  <a:cxn ang="0">
                    <a:pos x="157" y="0"/>
                  </a:cxn>
                  <a:cxn ang="0">
                    <a:pos x="206" y="8"/>
                  </a:cxn>
                  <a:cxn ang="0">
                    <a:pos x="239" y="41"/>
                  </a:cxn>
                  <a:cxn ang="0">
                    <a:pos x="247" y="74"/>
                  </a:cxn>
                  <a:cxn ang="0">
                    <a:pos x="239" y="115"/>
                  </a:cxn>
                  <a:cxn ang="0">
                    <a:pos x="206" y="140"/>
                  </a:cxn>
                  <a:cxn ang="0">
                    <a:pos x="157" y="156"/>
                  </a:cxn>
                  <a:cxn ang="0">
                    <a:pos x="99" y="156"/>
                  </a:cxn>
                  <a:cxn ang="0">
                    <a:pos x="50" y="140"/>
                  </a:cxn>
                  <a:cxn ang="0">
                    <a:pos x="17" y="115"/>
                  </a:cxn>
                  <a:cxn ang="0">
                    <a:pos x="0" y="74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/>
                <a:ahLst/>
                <a:cxnLst>
                  <a:cxn ang="0">
                    <a:pos x="247" y="814"/>
                  </a:cxn>
                  <a:cxn ang="0">
                    <a:pos x="247" y="0"/>
                  </a:cxn>
                  <a:cxn ang="0">
                    <a:pos x="0" y="0"/>
                  </a:cxn>
                  <a:cxn ang="0">
                    <a:pos x="0" y="814"/>
                  </a:cxn>
                  <a:cxn ang="0">
                    <a:pos x="0" y="822"/>
                  </a:cxn>
                  <a:cxn ang="0">
                    <a:pos x="17" y="871"/>
                  </a:cxn>
                  <a:cxn ang="0">
                    <a:pos x="50" y="904"/>
                  </a:cxn>
                  <a:cxn ang="0">
                    <a:pos x="99" y="921"/>
                  </a:cxn>
                  <a:cxn ang="0">
                    <a:pos x="157" y="921"/>
                  </a:cxn>
                  <a:cxn ang="0">
                    <a:pos x="206" y="904"/>
                  </a:cxn>
                  <a:cxn ang="0">
                    <a:pos x="239" y="871"/>
                  </a:cxn>
                  <a:cxn ang="0">
                    <a:pos x="247" y="822"/>
                  </a:cxn>
                  <a:cxn ang="0">
                    <a:pos x="247" y="814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6" y="49"/>
                  </a:cxn>
                  <a:cxn ang="0">
                    <a:pos x="0" y="98"/>
                  </a:cxn>
                  <a:cxn ang="0">
                    <a:pos x="16" y="156"/>
                  </a:cxn>
                  <a:cxn ang="0">
                    <a:pos x="66" y="205"/>
                  </a:cxn>
                  <a:cxn ang="0">
                    <a:pos x="131" y="230"/>
                  </a:cxn>
                  <a:cxn ang="0">
                    <a:pos x="214" y="246"/>
                  </a:cxn>
                  <a:cxn ang="0">
                    <a:pos x="296" y="230"/>
                  </a:cxn>
                  <a:cxn ang="0">
                    <a:pos x="362" y="205"/>
                  </a:cxn>
                  <a:cxn ang="0">
                    <a:pos x="411" y="156"/>
                  </a:cxn>
                  <a:cxn ang="0">
                    <a:pos x="428" y="98"/>
                  </a:cxn>
                  <a:cxn ang="0">
                    <a:pos x="411" y="49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</p:grpSp>
      <p:sp>
        <p:nvSpPr>
          <p:cNvPr id="82" name="Freeform 28"/>
          <p:cNvSpPr>
            <a:spLocks/>
          </p:cNvSpPr>
          <p:nvPr/>
        </p:nvSpPr>
        <p:spPr bwMode="auto">
          <a:xfrm>
            <a:off x="9432905" y="1731459"/>
            <a:ext cx="171450" cy="171450"/>
          </a:xfrm>
          <a:custGeom>
            <a:avLst/>
            <a:gdLst/>
            <a:ahLst/>
            <a:cxnLst>
              <a:cxn ang="0">
                <a:pos x="25" y="107"/>
              </a:cxn>
              <a:cxn ang="0">
                <a:pos x="0" y="0"/>
              </a:cxn>
              <a:cxn ang="0">
                <a:pos x="107" y="41"/>
              </a:cxn>
              <a:cxn ang="0">
                <a:pos x="25" y="10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6977044" y="2709359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4" name="Line 30"/>
          <p:cNvSpPr>
            <a:spLocks noChangeShapeType="1"/>
          </p:cNvSpPr>
          <p:nvPr/>
        </p:nvSpPr>
        <p:spPr bwMode="auto">
          <a:xfrm>
            <a:off x="6977044" y="3322134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6977044" y="5409697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6" name="Line 32"/>
          <p:cNvSpPr>
            <a:spLocks noChangeShapeType="1"/>
          </p:cNvSpPr>
          <p:nvPr/>
        </p:nvSpPr>
        <p:spPr bwMode="auto">
          <a:xfrm>
            <a:off x="6977043" y="3884110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Line 33"/>
          <p:cNvSpPr>
            <a:spLocks noChangeShapeType="1"/>
          </p:cNvSpPr>
          <p:nvPr/>
        </p:nvSpPr>
        <p:spPr bwMode="auto">
          <a:xfrm flipV="1">
            <a:off x="6977043" y="2709359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8" name="Freeform 34"/>
          <p:cNvSpPr>
            <a:spLocks/>
          </p:cNvSpPr>
          <p:nvPr/>
        </p:nvSpPr>
        <p:spPr bwMode="auto">
          <a:xfrm>
            <a:off x="7761268" y="5371598"/>
            <a:ext cx="157162" cy="7937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98" y="49"/>
              </a:cxn>
              <a:cxn ang="0">
                <a:pos x="98" y="0"/>
              </a:cxn>
              <a:cxn ang="0">
                <a:pos x="0" y="0"/>
              </a:cxn>
              <a:cxn ang="0">
                <a:pos x="0" y="4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9" name="Freeform 35"/>
          <p:cNvSpPr>
            <a:spLocks/>
          </p:cNvSpPr>
          <p:nvPr/>
        </p:nvSpPr>
        <p:spPr bwMode="auto">
          <a:xfrm>
            <a:off x="7761268" y="2669672"/>
            <a:ext cx="157162" cy="682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98" y="42"/>
              </a:cxn>
              <a:cxn ang="0">
                <a:pos x="98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0" name="Freeform 36"/>
          <p:cNvSpPr>
            <a:spLocks/>
          </p:cNvSpPr>
          <p:nvPr/>
        </p:nvSpPr>
        <p:spPr bwMode="auto">
          <a:xfrm>
            <a:off x="7761268" y="3296735"/>
            <a:ext cx="157162" cy="666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98" y="41"/>
              </a:cxn>
              <a:cxn ang="0">
                <a:pos x="98" y="0"/>
              </a:cxn>
              <a:cxn ang="0">
                <a:pos x="0" y="0"/>
              </a:cxn>
              <a:cxn ang="0">
                <a:pos x="0" y="41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1" name="Rectangle 37"/>
          <p:cNvSpPr>
            <a:spLocks noChangeArrowheads="1"/>
          </p:cNvSpPr>
          <p:nvPr/>
        </p:nvSpPr>
        <p:spPr bwMode="auto">
          <a:xfrm>
            <a:off x="10625118" y="4165098"/>
            <a:ext cx="780664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Platters</a:t>
            </a: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10504468" y="3687259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 flipV="1">
            <a:off x="10499706" y="4466723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9966305" y="1437773"/>
            <a:ext cx="767840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Spindle</a:t>
            </a: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9329719" y="1571123"/>
            <a:ext cx="695325" cy="117475"/>
          </a:xfrm>
          <a:custGeom>
            <a:avLst/>
            <a:gdLst/>
            <a:ahLst/>
            <a:cxnLst>
              <a:cxn ang="0">
                <a:pos x="437" y="8"/>
              </a:cxn>
              <a:cxn ang="0">
                <a:pos x="288" y="0"/>
              </a:cxn>
              <a:cxn ang="0">
                <a:pos x="140" y="24"/>
              </a:cxn>
              <a:cxn ang="0">
                <a:pos x="0" y="73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6954819" y="1753685"/>
            <a:ext cx="968215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Disk head</a:t>
            </a:r>
          </a:p>
        </p:txBody>
      </p:sp>
      <p:grpSp>
        <p:nvGrpSpPr>
          <p:cNvPr id="97" name="Group 47"/>
          <p:cNvGrpSpPr>
            <a:grpSpLocks/>
          </p:cNvGrpSpPr>
          <p:nvPr/>
        </p:nvGrpSpPr>
        <p:grpSpPr bwMode="auto">
          <a:xfrm>
            <a:off x="7275493" y="4095248"/>
            <a:ext cx="1473200" cy="517525"/>
            <a:chOff x="2799" y="2339"/>
            <a:chExt cx="928" cy="326"/>
          </a:xfrm>
        </p:grpSpPr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41" y="0"/>
                </a:cxn>
                <a:cxn ang="0">
                  <a:pos x="41" y="41"/>
                </a:cxn>
                <a:cxn ang="0">
                  <a:pos x="831" y="41"/>
                </a:cxn>
                <a:cxn ang="0">
                  <a:pos x="831" y="0"/>
                </a:cxn>
                <a:cxn ang="0">
                  <a:pos x="864" y="65"/>
                </a:cxn>
                <a:cxn ang="0">
                  <a:pos x="831" y="123"/>
                </a:cxn>
                <a:cxn ang="0">
                  <a:pos x="831" y="82"/>
                </a:cxn>
                <a:cxn ang="0">
                  <a:pos x="41" y="82"/>
                </a:cxn>
                <a:cxn ang="0">
                  <a:pos x="41" y="123"/>
                </a:cxn>
                <a:cxn ang="0">
                  <a:pos x="0" y="65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movement</a:t>
              </a:r>
            </a:p>
          </p:txBody>
        </p:sp>
      </p:grpSp>
      <p:grpSp>
        <p:nvGrpSpPr>
          <p:cNvPr id="100" name="Group 50"/>
          <p:cNvGrpSpPr>
            <a:grpSpLocks/>
          </p:cNvGrpSpPr>
          <p:nvPr/>
        </p:nvGrpSpPr>
        <p:grpSpPr bwMode="auto">
          <a:xfrm>
            <a:off x="6118206" y="5057272"/>
            <a:ext cx="1311275" cy="798512"/>
            <a:chOff x="2070" y="2945"/>
            <a:chExt cx="826" cy="503"/>
          </a:xfrm>
        </p:grpSpPr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070" y="3246"/>
              <a:ext cx="8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Arm assembly</a:t>
              </a: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/>
              <a:ahLst/>
              <a:cxnLst>
                <a:cxn ang="0">
                  <a:pos x="8" y="304"/>
                </a:cxn>
                <a:cxn ang="0">
                  <a:pos x="0" y="230"/>
                </a:cxn>
                <a:cxn ang="0">
                  <a:pos x="16" y="156"/>
                </a:cxn>
                <a:cxn ang="0">
                  <a:pos x="57" y="91"/>
                </a:cxn>
                <a:cxn ang="0">
                  <a:pos x="115" y="41"/>
                </a:cxn>
                <a:cxn ang="0">
                  <a:pos x="181" y="9"/>
                </a:cxn>
                <a:cxn ang="0">
                  <a:pos x="255" y="0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3" name="Freeform 51"/>
          <p:cNvSpPr>
            <a:spLocks/>
          </p:cNvSpPr>
          <p:nvPr/>
        </p:nvSpPr>
        <p:spPr bwMode="auto">
          <a:xfrm>
            <a:off x="7566006" y="1979109"/>
            <a:ext cx="288925" cy="73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" y="66"/>
              </a:cxn>
              <a:cxn ang="0">
                <a:pos x="140" y="156"/>
              </a:cxn>
              <a:cxn ang="0">
                <a:pos x="173" y="255"/>
              </a:cxn>
              <a:cxn ang="0">
                <a:pos x="181" y="353"/>
              </a:cxn>
              <a:cxn ang="0">
                <a:pos x="165" y="460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04" name="Group 57"/>
          <p:cNvGrpSpPr>
            <a:grpSpLocks/>
          </p:cNvGrpSpPr>
          <p:nvPr/>
        </p:nvGrpSpPr>
        <p:grpSpPr bwMode="auto">
          <a:xfrm>
            <a:off x="10169509" y="1644149"/>
            <a:ext cx="1138238" cy="765176"/>
            <a:chOff x="4622" y="795"/>
            <a:chExt cx="717" cy="482"/>
          </a:xfrm>
        </p:grpSpPr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4622" y="988"/>
              <a:ext cx="359" cy="289"/>
            </a:xfrm>
            <a:custGeom>
              <a:avLst/>
              <a:gdLst/>
              <a:ahLst/>
              <a:cxnLst>
                <a:cxn ang="0">
                  <a:pos x="371" y="0"/>
                </a:cxn>
                <a:cxn ang="0">
                  <a:pos x="255" y="33"/>
                </a:cxn>
                <a:cxn ang="0">
                  <a:pos x="148" y="107"/>
                </a:cxn>
                <a:cxn ang="0">
                  <a:pos x="58" y="197"/>
                </a:cxn>
                <a:cxn ang="0">
                  <a:pos x="0" y="304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890" y="795"/>
              <a:ext cx="4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>
                  <a:solidFill>
                    <a:srgbClr val="0070C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Tracks</a:t>
              </a:r>
            </a:p>
          </p:txBody>
        </p:sp>
      </p:grpSp>
      <p:sp>
        <p:nvSpPr>
          <p:cNvPr id="107" name="Rectangle 59"/>
          <p:cNvSpPr>
            <a:spLocks noChangeArrowheads="1"/>
          </p:cNvSpPr>
          <p:nvPr/>
        </p:nvSpPr>
        <p:spPr bwMode="auto">
          <a:xfrm>
            <a:off x="11083905" y="2534735"/>
            <a:ext cx="673262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>
                <a:solidFill>
                  <a:srgbClr val="0070C0"/>
                </a:solidFill>
                <a:latin typeface="Linux Libertine" charset="0"/>
                <a:ea typeface="Linux Libertine" charset="0"/>
                <a:cs typeface="Linux Libertine" charset="0"/>
              </a:rPr>
              <a:t>Sector</a:t>
            </a:r>
          </a:p>
        </p:txBody>
      </p:sp>
      <p:sp>
        <p:nvSpPr>
          <p:cNvPr id="108" name="Freeform 61"/>
          <p:cNvSpPr>
            <a:spLocks/>
          </p:cNvSpPr>
          <p:nvPr/>
        </p:nvSpPr>
        <p:spPr bwMode="auto">
          <a:xfrm>
            <a:off x="10623529" y="2461710"/>
            <a:ext cx="652464" cy="180975"/>
          </a:xfrm>
          <a:custGeom>
            <a:avLst/>
            <a:gdLst/>
            <a:ahLst/>
            <a:cxnLst>
              <a:cxn ang="0">
                <a:pos x="327" y="33"/>
              </a:cxn>
              <a:cxn ang="0">
                <a:pos x="264" y="0"/>
              </a:cxn>
              <a:cxn ang="0">
                <a:pos x="191" y="0"/>
              </a:cxn>
              <a:cxn ang="0">
                <a:pos x="118" y="16"/>
              </a:cxn>
              <a:cxn ang="0">
                <a:pos x="64" y="49"/>
              </a:cxn>
              <a:cxn ang="0">
                <a:pos x="19" y="107"/>
              </a:cxn>
              <a:cxn ang="0">
                <a:pos x="0" y="17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9" name="Arc 108"/>
          <p:cNvSpPr/>
          <p:nvPr/>
        </p:nvSpPr>
        <p:spPr>
          <a:xfrm>
            <a:off x="7746986" y="2232316"/>
            <a:ext cx="2811456" cy="963612"/>
          </a:xfrm>
          <a:prstGeom prst="arc">
            <a:avLst>
              <a:gd name="adj1" fmla="val 21080936"/>
              <a:gd name="adj2" fmla="val 651381"/>
            </a:avLst>
          </a:prstGeom>
          <a:ln w="152400">
            <a:solidFill>
              <a:srgbClr val="95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ntent Placeholder 2" title="Web Video Player"/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4225402"/>
                  </p:ext>
                </p:extLst>
              </p:nvPr>
            </p:nvGraphicFramePr>
            <p:xfrm>
              <a:off x="427512" y="387904"/>
              <a:ext cx="11336976" cy="60564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Content Placeholder 2" title="Web Video Play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12" y="387904"/>
                <a:ext cx="11336976" cy="605642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17153"/>
            <a:ext cx="78867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402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Accessing the Disk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9452" y="1977325"/>
            <a:ext cx="2745171" cy="599165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Access Time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9451" y="3072148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Seek Time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9450" y="4166971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Rotational Delay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49449" y="5261794"/>
            <a:ext cx="2745171" cy="599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Transfer Time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4984" y="2398960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=</a:t>
            </a:r>
            <a:endParaRPr lang="en-US" sz="4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4984" y="3531038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+</a:t>
            </a:r>
            <a:endParaRPr lang="en-US" sz="4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4984" y="4625451"/>
            <a:ext cx="111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nux Libertine" charset="0"/>
                <a:ea typeface="Linux Libertine" charset="0"/>
                <a:cs typeface="Linux Libertine" charset="0"/>
              </a:rPr>
              <a:t>+</a:t>
            </a:r>
            <a:endParaRPr lang="en-US" sz="4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00241" y="2966404"/>
            <a:ext cx="4896258" cy="8323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Time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to move the arm to position disk head on the right track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seek time: ~ 9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~ 4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for high-end disks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00241" y="3985859"/>
            <a:ext cx="4896258" cy="1065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ime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to wait for sector to rotate under the disk head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delay: 0–10 </a:t>
            </a:r>
            <a:r>
              <a:rPr lang="en-US" sz="14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ms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Maximum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delay = 1 full rotation</a:t>
            </a:r>
          </a:p>
          <a:p>
            <a:pPr marL="571500" lvl="1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Average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delay ~ half rotation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00242" y="5226048"/>
            <a:ext cx="4896258" cy="6917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Time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to move the data to/from the disk surface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Typical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rates: ~100 </a:t>
            </a:r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MB/s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14614" y="2069135"/>
            <a:ext cx="4667508" cy="4155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Dominated by seek time and </a:t>
            </a:r>
            <a:r>
              <a:rPr lang="en-US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rotational delay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03530"/>
              </p:ext>
            </p:extLst>
          </p:nvPr>
        </p:nvGraphicFramePr>
        <p:xfrm>
          <a:off x="9662615" y="3806703"/>
          <a:ext cx="1483277" cy="1463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7965"/>
                <a:gridCol w="895312"/>
              </a:tblGrid>
              <a:tr h="240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RPM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Average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delay (</a:t>
                      </a:r>
                      <a:r>
                        <a:rPr lang="en-US" sz="1400" baseline="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ms</a:t>
                      </a:r>
                      <a:r>
                        <a:rPr lang="en-US" sz="1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5,400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5.56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7,200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4.17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10,000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3.00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15,000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2.00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26" y="1977325"/>
            <a:ext cx="411297" cy="3084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800" y="2177712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618594"/>
            <a:ext cx="11313224" cy="4637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I/O rates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Random </a:t>
            </a:r>
            <a:r>
              <a:rPr lang="en-US" sz="3200" dirty="0" smtClean="0"/>
              <a:t>access workload </a:t>
            </a:r>
            <a:r>
              <a:rPr lang="en-US" sz="3200" dirty="0"/>
              <a:t>(~0.3 </a:t>
            </a:r>
            <a:r>
              <a:rPr lang="en-US" sz="3200" dirty="0"/>
              <a:t>MB/s)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Sequential </a:t>
            </a:r>
            <a:r>
              <a:rPr lang="en-US" sz="3200" dirty="0"/>
              <a:t>workload </a:t>
            </a:r>
            <a:r>
              <a:rPr lang="en-US" sz="3200" dirty="0"/>
              <a:t>(~210 </a:t>
            </a:r>
            <a:r>
              <a:rPr lang="en-US" sz="3200" dirty="0"/>
              <a:t>MB/s)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22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Example of HDD Specs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8365"/>
              </p:ext>
            </p:extLst>
          </p:nvPr>
        </p:nvGraphicFramePr>
        <p:xfrm>
          <a:off x="2679865" y="3429211"/>
          <a:ext cx="6832270" cy="2743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416135"/>
                <a:gridCol w="3416135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Seagate HDD 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Capacity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 TB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RPM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7,200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Average Seek Time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ms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Transfer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Rate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 MB/s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# Platters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2400" i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4200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Key to low disk access time: reduce seek time and/or rotational delay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Through optimizing the sequential arrangement of blocks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“Next” block concept: for each block, load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the same track, followed by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the same cylinder, followed by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blocks on adjacent cylinders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For a sequential read, </a:t>
            </a:r>
            <a:r>
              <a:rPr lang="en-US" sz="3600" i="1" dirty="0"/>
              <a:t>pre-fetching</a:t>
            </a:r>
            <a:r>
              <a:rPr lang="en-US" sz="3600" dirty="0"/>
              <a:t> several pages at a time is a big win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Since you don’t need to seek and rotate per page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Accessing the Disk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17380" y="5940908"/>
            <a:ext cx="7357240" cy="30777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Nice overview of disk architecture and history </a:t>
            </a:r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at http</a:t>
            </a:r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://</a:t>
            </a:r>
            <a:r>
              <a:rPr lang="en-US" sz="1400" dirty="0" err="1">
                <a:latin typeface="Linux Libertine" charset="0"/>
                <a:ea typeface="Linux Libertine" charset="0"/>
                <a:cs typeface="Linux Libertine" charset="0"/>
              </a:rPr>
              <a:t>www.storagereview.com</a:t>
            </a:r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/guide/</a:t>
            </a:r>
            <a:r>
              <a:rPr lang="en-US" sz="1400" dirty="0" err="1">
                <a:latin typeface="Linux Libertine" charset="0"/>
                <a:ea typeface="Linux Libertine" charset="0"/>
                <a:cs typeface="Linux Libertine" charset="0"/>
              </a:rPr>
              <a:t>index.html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2517" y="3207703"/>
            <a:ext cx="288420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Reminder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 fragmentation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499840"/>
            <a:ext cx="11313224" cy="47377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Database </a:t>
            </a:r>
            <a:r>
              <a:rPr lang="en-US" sz="3600" dirty="0"/>
              <a:t>IO layer </a:t>
            </a:r>
            <a:r>
              <a:rPr lang="en-US" sz="3600" dirty="0"/>
              <a:t>works </a:t>
            </a:r>
            <a:r>
              <a:rPr lang="en-US" sz="3600" dirty="0"/>
              <a:t>with the disk </a:t>
            </a:r>
            <a:r>
              <a:rPr lang="en-US" sz="3600" dirty="0"/>
              <a:t>device in one of the two ways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OS </a:t>
            </a:r>
            <a:r>
              <a:rPr lang="en-US" sz="3200" dirty="0"/>
              <a:t>exports a “raw” device interface, which essentially looks like one big file that is a large byte array 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/>
              <a:t>OR</a:t>
            </a:r>
            <a:r>
              <a:rPr lang="en-US" sz="3200" dirty="0"/>
              <a:t>, the DBMS grabs a big file/directory space in the OS and then uses the OS file as a container for the </a:t>
            </a:r>
            <a:r>
              <a:rPr lang="en-US" sz="3200" dirty="0"/>
              <a:t>database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Either way, disk is organized as files, pages and records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Managing Disk Space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2" y="1377538"/>
            <a:ext cx="11336976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stored in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table is stored in a file on disk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file consists of multiple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page consists of multiple records (i.e. tuples)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records consists of multiple </a:t>
            </a:r>
            <a:r>
              <a:rPr lang="en-US" sz="3200" dirty="0" smtClean="0"/>
              <a:t>fields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Data is allocated/deallocated in increments of pages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Logically-close </a:t>
            </a:r>
            <a:r>
              <a:rPr lang="en-US" sz="3200" dirty="0"/>
              <a:t>pages should be nearby in the </a:t>
            </a:r>
            <a:r>
              <a:rPr lang="en-US" sz="3200" dirty="0"/>
              <a:t>disk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/>
              <a:t>Tables on </a:t>
            </a:r>
            <a:r>
              <a:rPr lang="en-US" sz="5400" dirty="0" smtClean="0"/>
              <a:t>Disk: A Birds Eye View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1082567"/>
            <a:ext cx="10860734" cy="287134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 Storage </a:t>
            </a:r>
            <a:br>
              <a:rPr lang="en-US" sz="8000" dirty="0"/>
            </a:br>
            <a:r>
              <a:rPr lang="en-US" sz="8000" dirty="0"/>
              <a:t>and </a:t>
            </a:r>
            <a:br>
              <a:rPr lang="en-US" sz="8000" dirty="0"/>
            </a:br>
            <a:r>
              <a:rPr lang="en-US" sz="8000" dirty="0"/>
              <a:t>Buffer 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it hits the metal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000" l="2424" r="97475">
                        <a14:foregroundMark x1="80909" y1="48750" x2="96970" y2="7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1008">
            <a:off x="6914298" y="5022038"/>
            <a:ext cx="1294910" cy="5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401288"/>
            <a:ext cx="11313226" cy="49550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Another </a:t>
            </a:r>
            <a:r>
              <a:rPr lang="en-US" sz="3600" dirty="0" smtClean="0"/>
              <a:t>secondary storage </a:t>
            </a:r>
            <a:r>
              <a:rPr lang="en-US" sz="3600" dirty="0"/>
              <a:t>technology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Uses flash memory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 moving parts (i.e. no rotate or seek motors)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Eliminates seek time and rotational delay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Low power consumption and lightweight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Data transfer rate: 300-600 MB/s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Fast sequential </a:t>
            </a:r>
            <a:r>
              <a:rPr lang="en-US" sz="3600" b="1" dirty="0"/>
              <a:t>and</a:t>
            </a:r>
            <a:r>
              <a:rPr lang="en-US" sz="3600" dirty="0"/>
              <a:t> random access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Solid-state Drive (SSD)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Limitation (vanishing)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Small storage capacity (~0.1-0.5x of HDD)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Expensive (~7-20x of HDD)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Writes are much more expensive (~10x) than reads</a:t>
            </a:r>
          </a:p>
          <a:p>
            <a:pPr lvl="1">
              <a:lnSpc>
                <a:spcPct val="100000"/>
              </a:lnSpc>
            </a:pPr>
            <a:r>
              <a:rPr lang="en-US" sz="4000" dirty="0"/>
              <a:t>Limited lifetime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1-10k writes per page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6 year average failure rate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smtClean="0"/>
              <a:t>SSDs </a:t>
            </a:r>
            <a:r>
              <a:rPr lang="en-US" sz="6000" dirty="0"/>
              <a:t>(Cont.)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Architecture of a typical DBMS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Memory hierarchy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CPU cache, main memory, </a:t>
            </a:r>
            <a:r>
              <a:rPr lang="en-US" sz="4000" dirty="0"/>
              <a:t>SSD, </a:t>
            </a:r>
            <a:r>
              <a:rPr lang="en-US" sz="4000" dirty="0" smtClean="0"/>
              <a:t>disk, tape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Disk 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Anatomy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Accessing the disk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Seek time, rotational delay, data transfer time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SSD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258296" y="2470068"/>
            <a:ext cx="5272644" cy="1603168"/>
          </a:xfrm>
          <a:prstGeom prst="rect">
            <a:avLst/>
          </a:prstGeom>
          <a:solidFill>
            <a:srgbClr val="4472C4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3" y="1413164"/>
            <a:ext cx="5456711" cy="4943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Data must be in RAM for DBMS to operate on it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However, can’t keep all pages DBMS needs in RAM</a:t>
            </a:r>
          </a:p>
          <a:p>
            <a:pPr>
              <a:lnSpc>
                <a:spcPct val="100000"/>
              </a:lnSpc>
            </a:pPr>
            <a:r>
              <a:rPr lang="en-US" sz="3600" i="1" dirty="0" smtClean="0"/>
              <a:t>Buffer manager</a:t>
            </a:r>
            <a:r>
              <a:rPr lang="en-US" sz="3600" dirty="0" smtClean="0"/>
              <a:t> is in charge of bringing pages from disk to memory as needed by DBMS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Keeps a pool of slots (i.e. </a:t>
            </a:r>
            <a:r>
              <a:rPr lang="en-US" sz="3600" i="1" dirty="0" smtClean="0"/>
              <a:t>frames</a:t>
            </a:r>
            <a:r>
              <a:rPr lang="en-US" sz="3600" dirty="0" smtClean="0"/>
              <a:t>) to load pages into, i.e. </a:t>
            </a:r>
            <a:r>
              <a:rPr lang="en-US" sz="3600" i="1" dirty="0" smtClean="0"/>
              <a:t>buffer pool</a:t>
            </a:r>
            <a:endParaRPr lang="en-US" sz="3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Buffer Manager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14594"/>
              </p:ext>
            </p:extLst>
          </p:nvPr>
        </p:nvGraphicFramePr>
        <p:xfrm>
          <a:off x="6341423" y="2532221"/>
          <a:ext cx="476200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0287"/>
                <a:gridCol w="680287"/>
                <a:gridCol w="680287"/>
                <a:gridCol w="680287"/>
                <a:gridCol w="680287"/>
                <a:gridCol w="680287"/>
                <a:gridCol w="6802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10555208" y="3073846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uffer </a:t>
            </a: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P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ool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4028" y="438064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 p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age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8456" y="438064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Free frame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979929" y="3301341"/>
            <a:ext cx="275894" cy="1079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0058400" y="3588071"/>
            <a:ext cx="654849" cy="792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/>
          <p:cNvSpPr/>
          <p:nvPr/>
        </p:nvSpPr>
        <p:spPr>
          <a:xfrm>
            <a:off x="7552746" y="1516965"/>
            <a:ext cx="2339362" cy="831273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Page r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equest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Can 15"/>
          <p:cNvSpPr/>
          <p:nvPr/>
        </p:nvSpPr>
        <p:spPr>
          <a:xfrm>
            <a:off x="8001897" y="5176314"/>
            <a:ext cx="1441058" cy="814978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Up-Down Arrow 26"/>
          <p:cNvSpPr/>
          <p:nvPr/>
        </p:nvSpPr>
        <p:spPr>
          <a:xfrm>
            <a:off x="7552745" y="4199564"/>
            <a:ext cx="2339362" cy="831273"/>
          </a:xfrm>
          <a:prstGeom prst="upDownArrow">
            <a:avLst>
              <a:gd name="adj1" fmla="val 50000"/>
              <a:gd name="adj2" fmla="val 150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Page </a:t>
            </a:r>
            <a:endParaRPr lang="en-US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d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ata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53479" y="200840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0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9" grpId="0"/>
      <p:bldP spid="10" grpId="0"/>
      <p:bldP spid="13" grpId="0" animBg="1"/>
      <p:bldP spid="16" grpId="0" animBg="1"/>
      <p:bldP spid="27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Requests to buffer manager: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Request a page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Release a page when it is no longer needed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Notify the buffer manager when a page is modified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4400" dirty="0" smtClean="0"/>
              <a:t>Information saved for each frame: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>
                <a:solidFill>
                  <a:srgbClr val="B08400"/>
                </a:solidFill>
              </a:rPr>
              <a:t>Pin count</a:t>
            </a:r>
            <a:r>
              <a:rPr lang="en-US" sz="4000" dirty="0" smtClean="0"/>
              <a:t>: number of users of the page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Pin</a:t>
            </a:r>
            <a:r>
              <a:rPr lang="en-US" sz="3600" dirty="0" smtClean="0"/>
              <a:t> a page: indicate that the page is in use (⇒ pin count &gt; 0)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Unpin</a:t>
            </a:r>
            <a:r>
              <a:rPr lang="en-US" sz="3600" dirty="0" smtClean="0"/>
              <a:t> a page: release the page, and also indicate whether the page is </a:t>
            </a:r>
            <a:r>
              <a:rPr lang="en-US" sz="3600" i="1" dirty="0" smtClean="0"/>
              <a:t>dirtied</a:t>
            </a:r>
            <a:r>
              <a:rPr lang="en-US" sz="3600" dirty="0" smtClean="0"/>
              <a:t> </a:t>
            </a:r>
            <a:r>
              <a:rPr lang="en-US" sz="3600" dirty="0"/>
              <a:t>(⇒ pin count </a:t>
            </a:r>
            <a:r>
              <a:rPr lang="en-US" sz="3600" dirty="0" smtClean="0"/>
              <a:t>= </a:t>
            </a:r>
            <a:r>
              <a:rPr lang="en-US" sz="3600" dirty="0"/>
              <a:t>0)</a:t>
            </a:r>
            <a:endParaRPr lang="en-US" sz="3600" i="1" dirty="0" smtClean="0"/>
          </a:p>
          <a:p>
            <a:pPr lvl="1">
              <a:lnSpc>
                <a:spcPct val="100000"/>
              </a:lnSpc>
            </a:pP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Dirty bit</a:t>
            </a:r>
            <a:r>
              <a:rPr lang="en-US" sz="4000" dirty="0" smtClean="0"/>
              <a:t>: indicates whether the page has been modified and the changes need to be propagated to the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Buffer Manager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When a page a requested, if:</a:t>
            </a:r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the page is in the buffer pool, then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r</a:t>
            </a:r>
            <a:r>
              <a:rPr lang="en-US" sz="3600" dirty="0" smtClean="0"/>
              <a:t>eturn a handle to the frame in the buffer pool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i</a:t>
            </a:r>
            <a:r>
              <a:rPr lang="en-US" sz="3600" dirty="0" smtClean="0"/>
              <a:t>ncrement the pin count</a:t>
            </a:r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the page is not in the buffer pool, then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choose a frame for replacement (i.e. with pin count = 0)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if the frame is dirty, write it to disk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read requested page into the chosen frame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pin the page and return a handle to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Serving a Page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48996" y="4867640"/>
            <a:ext cx="2703616" cy="132343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tell the number of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users currently using some page in the buffer pool?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How to choose a frame for replacement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Least recently used (LRU)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Clock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Most recently used (MRU)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FIFO</a:t>
            </a:r>
          </a:p>
          <a:p>
            <a:pPr marL="1200150" lvl="1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Random, </a:t>
            </a:r>
            <a:r>
              <a:rPr lang="mr-IN" sz="4000" dirty="0" smtClean="0"/>
              <a:t>…</a:t>
            </a:r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sz="4400" dirty="0" smtClean="0"/>
              <a:t>Replacement policy has a big impact on number of I/</a:t>
            </a:r>
            <a:r>
              <a:rPr lang="en-US" sz="4400" dirty="0" err="1" smtClean="0"/>
              <a:t>Os</a:t>
            </a:r>
            <a:r>
              <a:rPr lang="en-US" sz="4400" dirty="0"/>
              <a:t> </a:t>
            </a:r>
            <a:r>
              <a:rPr lang="en-US" sz="4400" dirty="0" smtClean="0"/>
              <a:t>required to answer various queries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Depends on the </a:t>
            </a:r>
            <a:r>
              <a:rPr lang="en-US" sz="4000" i="1" dirty="0" smtClean="0"/>
              <a:t>access pattern(s)</a:t>
            </a:r>
            <a:r>
              <a:rPr lang="en-US" sz="4000" dirty="0" smtClean="0"/>
              <a:t> of queries accessing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Buffer Replacement Policy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Keep a </a:t>
            </a:r>
            <a:r>
              <a:rPr lang="en-US" sz="4400" i="1" dirty="0" smtClean="0"/>
              <a:t>queue</a:t>
            </a:r>
            <a:r>
              <a:rPr lang="en-US" sz="4400" dirty="0" smtClean="0"/>
              <a:t> of pointers to frames available to be replaced (i.e. pin count = 0)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Add available frame pointers to the tail of the queue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Pick the next available frame to be replaced from the head of the queue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Buffer pool size = 3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No. database pages on disk = 5 (A, B, C, D, E)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Determine </a:t>
            </a:r>
            <a:r>
              <a:rPr lang="en-US" sz="3600" dirty="0"/>
              <a:t>the states of page replacement queue and the buffer pool when </a:t>
            </a:r>
            <a:r>
              <a:rPr lang="en-US" sz="3600" dirty="0" smtClean="0"/>
              <a:t>the following sequence of requests are submitted to the buffer manager: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Request </a:t>
            </a:r>
            <a:r>
              <a:rPr lang="en-US" sz="3200" dirty="0"/>
              <a:t>A, modify A, request B, request B, release A, request C, release B, request D, modify D, release B, request A, request E</a:t>
            </a:r>
          </a:p>
          <a:p>
            <a:pPr lvl="2">
              <a:lnSpc>
                <a:spcPct val="100000"/>
              </a:lnSpc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Least Recently Used (LRU) Replacement Policy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15" y="3189908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589" y="33902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Variant of LRU with lower memory overhead</a:t>
            </a:r>
          </a:p>
          <a:p>
            <a:pPr>
              <a:lnSpc>
                <a:spcPct val="100000"/>
              </a:lnSpc>
            </a:pPr>
            <a:r>
              <a:rPr lang="en-US" sz="4400" i="1" dirty="0" smtClean="0"/>
              <a:t>N</a:t>
            </a:r>
            <a:r>
              <a:rPr lang="en-US" sz="4400" dirty="0" smtClean="0"/>
              <a:t> frames are ordered as a cycle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A </a:t>
            </a:r>
            <a:r>
              <a:rPr lang="en-US" sz="4400" i="1" dirty="0" smtClean="0"/>
              <a:t>current</a:t>
            </a:r>
            <a:r>
              <a:rPr lang="en-US" sz="4400" dirty="0" smtClean="0"/>
              <a:t> variable takes on values 1 to </a:t>
            </a:r>
            <a:r>
              <a:rPr lang="en-US" sz="4400" i="1" dirty="0" smtClean="0"/>
              <a:t>N</a:t>
            </a:r>
            <a:r>
              <a:rPr lang="en-US" sz="4400" dirty="0" smtClean="0"/>
              <a:t>, pointing to the next frame to be considered for replacement</a:t>
            </a: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dirty="0" smtClean="0"/>
              <a:t>A </a:t>
            </a:r>
            <a:r>
              <a:rPr lang="en-US" sz="4400" i="1" dirty="0" smtClean="0"/>
              <a:t>referenced bit </a:t>
            </a:r>
            <a:r>
              <a:rPr lang="en-US" sz="4400" dirty="0" smtClean="0"/>
              <a:t>for each page which turns on (is set to 1) when the page pin count becomes 0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Procedure: when need to load a new frame, consider the page pointed to by </a:t>
            </a:r>
            <a:r>
              <a:rPr lang="en-US" sz="4400" i="1" dirty="0" smtClean="0"/>
              <a:t>current</a:t>
            </a:r>
            <a:endParaRPr lang="en-US" sz="4000" dirty="0" smtClean="0"/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If pin count &gt; 0, increment current (mod </a:t>
            </a:r>
            <a:r>
              <a:rPr lang="en-US" sz="4000" i="1" dirty="0" smtClean="0"/>
              <a:t>N</a:t>
            </a:r>
            <a:r>
              <a:rPr lang="en-US" sz="4000" dirty="0" smtClean="0"/>
              <a:t>)</a:t>
            </a:r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If referenced = 1, set it to 0 and increment current</a:t>
            </a:r>
            <a:r>
              <a:rPr lang="en-US" sz="4000" dirty="0"/>
              <a:t> (mod </a:t>
            </a:r>
            <a:r>
              <a:rPr lang="en-US" sz="4000" i="1" dirty="0"/>
              <a:t>N</a:t>
            </a:r>
            <a:r>
              <a:rPr lang="en-US" sz="4000" dirty="0"/>
              <a:t>)</a:t>
            </a:r>
            <a:endParaRPr lang="en-US" sz="4000" dirty="0" smtClean="0"/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Less likely to replace a recently referenced page</a:t>
            </a:r>
          </a:p>
          <a:p>
            <a:pPr marL="925513" lvl="1" indent="-468313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If referenced = 0 and pin count = 0, choose the current page for replacement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Clock Replacement Policy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66647" y="4734875"/>
            <a:ext cx="2315690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Repeat the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previous example with clock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Nasty situation caused by LRU policy when repeated sequential accesses happen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No. buffer frames &lt; no. pages in file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Each page request causes an I/O!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MRU works much better in these situations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Sequential Flooding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1272" y="4953084"/>
            <a:ext cx="1034640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Why?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217154"/>
            <a:ext cx="11313226" cy="958504"/>
          </a:xfrm>
        </p:spPr>
        <p:txBody>
          <a:bodyPr>
            <a:normAutofit/>
          </a:bodyPr>
          <a:lstStyle/>
          <a:p>
            <a:r>
              <a:rPr lang="en-US" sz="4800" dirty="0"/>
              <a:t>Building </a:t>
            </a:r>
            <a:r>
              <a:rPr lang="en-US" sz="4800" dirty="0"/>
              <a:t>a </a:t>
            </a:r>
            <a:r>
              <a:rPr lang="en-US" sz="4800" dirty="0"/>
              <a:t>Data-Driven Application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94480" y="1704122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3818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Q: why not let the OS handle disk space and buffer management?</a:t>
            </a:r>
          </a:p>
          <a:p>
            <a:pPr>
              <a:lnSpc>
                <a:spcPct val="100000"/>
              </a:lnSpc>
            </a:pPr>
            <a:r>
              <a:rPr lang="en-US" sz="4300" dirty="0" smtClean="0"/>
              <a:t>A: DBMS is better at predicting reference patterns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Buffer management in DBMS requires ability </a:t>
            </a:r>
            <a:r>
              <a:rPr lang="en-US" sz="4400" dirty="0" smtClean="0"/>
              <a:t>to</a:t>
            </a:r>
            <a:endParaRPr lang="en-US" sz="4400" dirty="0"/>
          </a:p>
          <a:p>
            <a:pPr lvl="1">
              <a:lnSpc>
                <a:spcPct val="100000"/>
              </a:lnSpc>
            </a:pPr>
            <a:r>
              <a:rPr lang="en-US" sz="3900" dirty="0" smtClean="0"/>
              <a:t>“pin” </a:t>
            </a:r>
            <a:r>
              <a:rPr lang="en-US" sz="3900" dirty="0"/>
              <a:t>a page in buffer </a:t>
            </a:r>
            <a:r>
              <a:rPr lang="en-US" sz="3900" dirty="0" smtClean="0"/>
              <a:t>pool</a:t>
            </a:r>
          </a:p>
          <a:p>
            <a:pPr lvl="1">
              <a:lnSpc>
                <a:spcPct val="100000"/>
              </a:lnSpc>
            </a:pPr>
            <a:r>
              <a:rPr lang="en-US" sz="3900" dirty="0" smtClean="0"/>
              <a:t>force </a:t>
            </a:r>
            <a:r>
              <a:rPr lang="en-US" sz="3900" dirty="0"/>
              <a:t>a page to disk (for recovery </a:t>
            </a:r>
            <a:r>
              <a:rPr lang="en-US" sz="3900" dirty="0" smtClean="0"/>
              <a:t>and </a:t>
            </a:r>
            <a:r>
              <a:rPr lang="en-US" sz="3900" dirty="0"/>
              <a:t>concurrency)</a:t>
            </a:r>
          </a:p>
          <a:p>
            <a:pPr lvl="1">
              <a:lnSpc>
                <a:spcPct val="100000"/>
              </a:lnSpc>
            </a:pPr>
            <a:r>
              <a:rPr lang="en-US" sz="3900" dirty="0"/>
              <a:t>adjust the replacement policy</a:t>
            </a:r>
          </a:p>
          <a:p>
            <a:pPr lvl="1">
              <a:lnSpc>
                <a:spcPct val="100000"/>
              </a:lnSpc>
            </a:pPr>
            <a:r>
              <a:rPr lang="en-US" sz="3900" dirty="0"/>
              <a:t>pre-fetch pages based on predictable access patterns</a:t>
            </a:r>
          </a:p>
          <a:p>
            <a:pPr>
              <a:lnSpc>
                <a:spcPct val="100000"/>
              </a:lnSpc>
            </a:pPr>
            <a:r>
              <a:rPr lang="en-US" sz="4300" dirty="0" smtClean="0"/>
              <a:t>DBMS can </a:t>
            </a:r>
            <a:r>
              <a:rPr lang="en-US" sz="4300" dirty="0"/>
              <a:t>better control the overlap of I/O with computation</a:t>
            </a:r>
          </a:p>
          <a:p>
            <a:pPr lvl="1">
              <a:lnSpc>
                <a:spcPct val="100000"/>
              </a:lnSpc>
            </a:pPr>
            <a:r>
              <a:rPr lang="en-US" sz="3900" dirty="0" smtClean="0"/>
              <a:t>Also can </a:t>
            </a:r>
            <a:r>
              <a:rPr lang="en-US" sz="3900" dirty="0"/>
              <a:t>leverage multiple disks more effectively</a:t>
            </a:r>
          </a:p>
          <a:p>
            <a:pPr lvl="1">
              <a:lnSpc>
                <a:spcPct val="100000"/>
              </a:lnSpc>
            </a:pPr>
            <a:endParaRPr lang="en-US" sz="39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DBMS vs. OS File System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27512" y="1377538"/>
            <a:ext cx="11336976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is stored in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table is stored in a file on disk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file consists of multiple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page consists of multiple records (i.e. tuples)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records consists of multiple </a:t>
            </a:r>
            <a:r>
              <a:rPr lang="en-US" sz="3200" dirty="0" smtClean="0"/>
              <a:t>(</a:t>
            </a:r>
            <a:r>
              <a:rPr lang="en-US" sz="3200" dirty="0"/>
              <a:t>attribute, value) pairs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Data </a:t>
            </a:r>
            <a:r>
              <a:rPr lang="en-US" sz="3200" dirty="0"/>
              <a:t>is allocated/deallocated in increments of pages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Logically-close </a:t>
            </a:r>
            <a:r>
              <a:rPr lang="en-US" sz="3200" dirty="0"/>
              <a:t>pages should be nearby in the </a:t>
            </a:r>
            <a:r>
              <a:rPr lang="en-US" sz="3200" dirty="0"/>
              <a:t>disk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217153"/>
            <a:ext cx="11336976" cy="9347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Recap: Tables </a:t>
            </a:r>
            <a:r>
              <a:rPr lang="en-US" sz="4800" dirty="0"/>
              <a:t>on Disk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I/O is performed in page units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However, higher level data management operations require accessing and manipulating records and files of records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File = collection of </a:t>
            </a:r>
            <a:r>
              <a:rPr lang="en-US" sz="4400" dirty="0" smtClean="0"/>
              <a:t>pages</a:t>
            </a:r>
            <a:br>
              <a:rPr lang="en-US" sz="4400" dirty="0" smtClean="0"/>
            </a:br>
            <a:r>
              <a:rPr lang="en-US" sz="4400" dirty="0" smtClean="0"/>
              <a:t>Page </a:t>
            </a:r>
            <a:r>
              <a:rPr lang="en-US" sz="4400" dirty="0"/>
              <a:t>= collection of records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File operations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Insert/delete/modify a record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Read a particular record (specified using a </a:t>
            </a:r>
            <a:r>
              <a:rPr lang="en-US" sz="4000" i="1" dirty="0" smtClean="0"/>
              <a:t>record ID</a:t>
            </a:r>
            <a:r>
              <a:rPr lang="en-US" sz="4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Scan all records (possibly on some condition(s) on the records to be retrieved)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Records are organized in files using various formats, i.e. </a:t>
            </a:r>
            <a:r>
              <a:rPr lang="en-US" sz="4400" i="1" dirty="0" smtClean="0"/>
              <a:t>file organizations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Each file organizations supports some operations more efficiently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Files of (Pages of) Records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16" y="2272611"/>
            <a:ext cx="2133484" cy="2133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9663990" y="2661198"/>
            <a:ext cx="1356312" cy="13563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690869" y="3241964"/>
            <a:ext cx="892851" cy="194776"/>
          </a:xfrm>
          <a:prstGeom prst="rightArrow">
            <a:avLst>
              <a:gd name="adj1" fmla="val 18224"/>
              <a:gd name="adj2" fmla="val 675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Simplest file organization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Each page contains records in no particular order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As the file grows and shrinks, pages are allocated and de-allocated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To support record level operations, we must keep track of: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Pages </a:t>
            </a:r>
            <a:r>
              <a:rPr lang="en-US" sz="3600" dirty="0"/>
              <a:t>in a </a:t>
            </a:r>
            <a:r>
              <a:rPr lang="en-US" sz="3600" dirty="0" smtClean="0"/>
              <a:t>file (u</a:t>
            </a:r>
            <a:r>
              <a:rPr lang="en-US" sz="3200" dirty="0" smtClean="0"/>
              <a:t>sing </a:t>
            </a:r>
            <a:r>
              <a:rPr lang="en-US" sz="3200" dirty="0"/>
              <a:t>page </a:t>
            </a:r>
            <a:r>
              <a:rPr lang="en-US" sz="3200" dirty="0" smtClean="0"/>
              <a:t>ID </a:t>
            </a:r>
            <a:r>
              <a:rPr lang="en-US" sz="3200" dirty="0"/>
              <a:t>(</a:t>
            </a:r>
            <a:r>
              <a:rPr lang="en-US" sz="3200" dirty="0" err="1"/>
              <a:t>pid</a:t>
            </a:r>
            <a:r>
              <a:rPr lang="en-US" sz="3200" dirty="0" smtClean="0"/>
              <a:t>))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Free </a:t>
            </a:r>
            <a:r>
              <a:rPr lang="en-US" sz="3600" dirty="0"/>
              <a:t>space on </a:t>
            </a:r>
            <a:r>
              <a:rPr lang="en-US" sz="3600" dirty="0" smtClean="0"/>
              <a:t>pages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Records on a page (u</a:t>
            </a:r>
            <a:r>
              <a:rPr lang="en-US" sz="3200" dirty="0" smtClean="0"/>
              <a:t>sing record ID </a:t>
            </a:r>
            <a:r>
              <a:rPr lang="en-US" sz="3200" dirty="0"/>
              <a:t>(rid</a:t>
            </a:r>
            <a:r>
              <a:rPr lang="en-US" sz="3200" dirty="0" smtClean="0"/>
              <a:t>))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Operations: create/destroy </a:t>
            </a:r>
            <a:r>
              <a:rPr lang="en-US" sz="4000" dirty="0"/>
              <a:t>file, insert/delete record, fetch a record with a specified rid, scan all records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Unordered (Heap) File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2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(heap file name, header page id) </a:t>
            </a:r>
            <a:r>
              <a:rPr lang="en-US" sz="3600" dirty="0" smtClean="0"/>
              <a:t>are stored </a:t>
            </a:r>
            <a:r>
              <a:rPr lang="en-US" sz="3600" dirty="0"/>
              <a:t>somewhere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Each </a:t>
            </a:r>
            <a:r>
              <a:rPr lang="en-US" sz="3600" dirty="0" smtClean="0"/>
              <a:t>(data) page </a:t>
            </a:r>
            <a:r>
              <a:rPr lang="en-US" sz="3600" dirty="0"/>
              <a:t>has </a:t>
            </a:r>
            <a:r>
              <a:rPr lang="en-US" sz="3600" dirty="0" smtClean="0"/>
              <a:t>two pointers </a:t>
            </a:r>
            <a:r>
              <a:rPr lang="en-US" sz="3600" dirty="0"/>
              <a:t>+ </a:t>
            </a:r>
            <a:r>
              <a:rPr lang="en-US" sz="3600" dirty="0" smtClean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Each pointer stores a </a:t>
            </a:r>
            <a:r>
              <a:rPr lang="en-US" sz="3200" dirty="0" err="1" smtClean="0"/>
              <a:t>pid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/>
              <a:t>Pages in the free space list have </a:t>
            </a:r>
            <a:r>
              <a:rPr lang="en-US" sz="3600" dirty="0" smtClean="0"/>
              <a:t>“some” </a:t>
            </a:r>
            <a:r>
              <a:rPr lang="en-US" sz="3600" dirty="0"/>
              <a:t>free space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Heap File Implemented as a List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7009" y="4729843"/>
            <a:ext cx="10224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Header</a:t>
            </a:r>
          </a:p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Page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3095" y="4067171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6412" y="4065192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9729" y="4064087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1968" y="4232784"/>
            <a:ext cx="565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95285" y="4247280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58602" y="4232784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6321" y="4399127"/>
            <a:ext cx="3691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38602" y="4512816"/>
            <a:ext cx="1845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46315" y="420258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Full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695287" y="4553659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22359" y="4553659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>
            <a:off x="2042556" y="4390337"/>
            <a:ext cx="710539" cy="32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095" y="5378111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16412" y="5376132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/>
              <a:t>Data</a:t>
            </a:r>
            <a:endParaRPr lang="en-US" dirty="0"/>
          </a:p>
          <a:p>
            <a:r>
              <a:rPr lang="en-US" dirty="0"/>
              <a:t>Page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79729" y="5375027"/>
            <a:ext cx="6788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/>
              <a:t>Page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31968" y="5543724"/>
            <a:ext cx="565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95285" y="5558220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8602" y="5543724"/>
            <a:ext cx="584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6321" y="5710067"/>
            <a:ext cx="3691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38602" y="5823756"/>
            <a:ext cx="1845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1393" y="5375026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Pages with </a:t>
            </a:r>
            <a:endParaRPr lang="en-US" b="1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free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space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695287" y="5864599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22359" y="5864599"/>
            <a:ext cx="584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711454" y="5375027"/>
            <a:ext cx="1032030" cy="489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84535" y="5375027"/>
            <a:ext cx="668560" cy="32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</p:cNvCxnSpPr>
          <p:nvPr/>
        </p:nvCxnSpPr>
        <p:spPr>
          <a:xfrm flipV="1">
            <a:off x="1638221" y="4247281"/>
            <a:ext cx="1105263" cy="4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05583" y="4141334"/>
            <a:ext cx="3225600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happens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with fixed-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vs. variable-length records in terms of full and non-full pages?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5583" y="5302274"/>
            <a:ext cx="3225600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would you find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record with a specific rid?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3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55038"/>
              </p:ext>
            </p:extLst>
          </p:nvPr>
        </p:nvGraphicFramePr>
        <p:xfrm>
          <a:off x="8187808" y="2680819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3993"/>
              </p:ext>
            </p:extLst>
          </p:nvPr>
        </p:nvGraphicFramePr>
        <p:xfrm>
          <a:off x="8194158" y="3483101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57725"/>
              </p:ext>
            </p:extLst>
          </p:nvPr>
        </p:nvGraphicFramePr>
        <p:xfrm>
          <a:off x="8187808" y="1835940"/>
          <a:ext cx="974724" cy="649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08"/>
                <a:gridCol w="324908"/>
                <a:gridCol w="324908"/>
              </a:tblGrid>
              <a:tr h="16240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240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6784336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Each entry for a page keeps track </a:t>
            </a:r>
            <a:r>
              <a:rPr lang="en-US" sz="3600" dirty="0" smtClean="0"/>
              <a:t>of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whether the </a:t>
            </a:r>
            <a:r>
              <a:rPr lang="en-US" sz="3200" dirty="0"/>
              <a:t>page </a:t>
            </a:r>
            <a:r>
              <a:rPr lang="en-US" sz="3200" dirty="0" smtClean="0"/>
              <a:t>full or not, or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number of free bytes on the page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Can locate </a:t>
            </a:r>
            <a:r>
              <a:rPr lang="en-US" sz="3600" dirty="0"/>
              <a:t>pages for new tuples </a:t>
            </a:r>
            <a:r>
              <a:rPr lang="en-US" sz="3600" dirty="0" smtClean="0"/>
              <a:t>faster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Directory is a collection of pages; linked list implementation is just one alternative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100" dirty="0" smtClean="0"/>
              <a:t>Heap File Implemented Using a Page Directory</a:t>
            </a:r>
            <a:endParaRPr lang="en-US" sz="4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97308" y="4604477"/>
            <a:ext cx="3232622" cy="92333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happens with fixed- vs. variable-length records in terms of full and non-full pages?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31804" y="5601906"/>
            <a:ext cx="3163629" cy="646331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How would you find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record with a specific rid?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7213432" y="1831205"/>
            <a:ext cx="9429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Header</a:t>
            </a:r>
          </a:p>
          <a:p>
            <a:pPr algn="ctr"/>
            <a:r>
              <a:rPr lang="en-US" sz="1800" b="1" dirty="0">
                <a:latin typeface="Linux Libertine" charset="0"/>
                <a:ea typeface="Linux Libertine" charset="0"/>
                <a:cs typeface="Linux Libertine" charset="0"/>
              </a:rPr>
              <a:t>Page</a:t>
            </a:r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8134174" y="4256022"/>
            <a:ext cx="1069204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sz="1600" b="1" smtClean="0">
                <a:latin typeface="Linux Libertine" charset="0"/>
                <a:ea typeface="Linux Libertine" charset="0"/>
                <a:cs typeface="Linux Libertine" charset="0"/>
              </a:rPr>
              <a:t>Directory</a:t>
            </a:r>
            <a:endParaRPr lang="en-US" sz="1600" b="1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Arc 42"/>
          <p:cNvSpPr>
            <a:spLocks/>
          </p:cNvSpPr>
          <p:nvPr/>
        </p:nvSpPr>
        <p:spPr bwMode="auto">
          <a:xfrm>
            <a:off x="8340208" y="1587153"/>
            <a:ext cx="2057400" cy="304800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21597"/>
              <a:gd name="T1" fmla="*/ 21263 h 21600"/>
              <a:gd name="T2" fmla="*/ 21580 w 21597"/>
              <a:gd name="T3" fmla="*/ 0 h 21600"/>
              <a:gd name="T4" fmla="*/ 21597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21262"/>
                </a:moveTo>
                <a:cubicBezTo>
                  <a:pt x="183" y="9473"/>
                  <a:pt x="9788" y="9"/>
                  <a:pt x="21580" y="0"/>
                </a:cubicBezTo>
              </a:path>
              <a:path w="21597" h="21600" stroke="0" extrusionOk="0">
                <a:moveTo>
                  <a:pt x="-1" y="21262"/>
                </a:moveTo>
                <a:cubicBezTo>
                  <a:pt x="183" y="9473"/>
                  <a:pt x="9788" y="9"/>
                  <a:pt x="21580" y="0"/>
                </a:cubicBezTo>
                <a:lnTo>
                  <a:pt x="21597" y="2160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Arc 43"/>
          <p:cNvSpPr>
            <a:spLocks/>
          </p:cNvSpPr>
          <p:nvPr/>
        </p:nvSpPr>
        <p:spPr bwMode="auto">
          <a:xfrm>
            <a:off x="8645008" y="1888778"/>
            <a:ext cx="1752600" cy="609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rc 44"/>
          <p:cNvSpPr>
            <a:spLocks/>
          </p:cNvSpPr>
          <p:nvPr/>
        </p:nvSpPr>
        <p:spPr bwMode="auto">
          <a:xfrm>
            <a:off x="9026008" y="1888778"/>
            <a:ext cx="685800" cy="1143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Arc 45"/>
          <p:cNvSpPr>
            <a:spLocks/>
          </p:cNvSpPr>
          <p:nvPr/>
        </p:nvSpPr>
        <p:spPr bwMode="auto">
          <a:xfrm>
            <a:off x="9022833" y="3568353"/>
            <a:ext cx="1371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accent1">
                <a:lumMod val="50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94433" y="1479659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397837" y="2416672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394434" y="3568132"/>
            <a:ext cx="9733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Data</a:t>
            </a:r>
          </a:p>
          <a:p>
            <a:r>
              <a:rPr lang="en-US" dirty="0" smtClean="0"/>
              <a:t>Page N</a:t>
            </a:r>
            <a:endParaRPr lang="en-US" dirty="0"/>
          </a:p>
        </p:txBody>
      </p:sp>
      <p:sp>
        <p:nvSpPr>
          <p:cNvPr id="90" name="U-Turn Arrow 89"/>
          <p:cNvSpPr/>
          <p:nvPr/>
        </p:nvSpPr>
        <p:spPr>
          <a:xfrm rot="16200000" flipH="1">
            <a:off x="7859794" y="3276947"/>
            <a:ext cx="344019" cy="303873"/>
          </a:xfrm>
          <a:prstGeom prst="uturnArrow">
            <a:avLst>
              <a:gd name="adj1" fmla="val 0"/>
              <a:gd name="adj2" fmla="val 10168"/>
              <a:gd name="adj3" fmla="val 27855"/>
              <a:gd name="adj4" fmla="val 71756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U-Turn Arrow 90"/>
          <p:cNvSpPr/>
          <p:nvPr/>
        </p:nvSpPr>
        <p:spPr>
          <a:xfrm rot="16200000" flipH="1">
            <a:off x="7839282" y="2452809"/>
            <a:ext cx="376147" cy="303873"/>
          </a:xfrm>
          <a:prstGeom prst="uturnArrow">
            <a:avLst>
              <a:gd name="adj1" fmla="val 0"/>
              <a:gd name="adj2" fmla="val 11334"/>
              <a:gd name="adj3" fmla="val 27855"/>
              <a:gd name="adj4" fmla="val 71756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121756" y="1773331"/>
            <a:ext cx="1081622" cy="2537412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3" name="Rectangle 35"/>
          <p:cNvSpPr>
            <a:spLocks noChangeArrowheads="1"/>
          </p:cNvSpPr>
          <p:nvPr/>
        </p:nvSpPr>
        <p:spPr bwMode="auto">
          <a:xfrm>
            <a:off x="8373549" y="4005470"/>
            <a:ext cx="649284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 anchor="ctr">
            <a:spAutoFit/>
          </a:bodyPr>
          <a:lstStyle/>
          <a:p>
            <a:pPr algn="ctr"/>
            <a:r>
              <a:rPr lang="mr-IN" sz="1600" b="1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 page as a collection of records/tuples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Queries deal with tuples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Hence, the </a:t>
            </a:r>
            <a:r>
              <a:rPr lang="en-US" sz="4000" i="1" dirty="0" smtClean="0"/>
              <a:t>slotted page format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A page is a collection of </a:t>
            </a:r>
            <a:r>
              <a:rPr lang="en-US" sz="3600" i="1" dirty="0" smtClean="0"/>
              <a:t>slots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Each slot contains a record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rid = &lt;</a:t>
            </a:r>
            <a:r>
              <a:rPr lang="en-US" sz="4000" dirty="0" err="1" smtClean="0"/>
              <a:t>pid</a:t>
            </a:r>
            <a:r>
              <a:rPr lang="en-US" sz="4000" dirty="0" smtClean="0"/>
              <a:t>, slot number&gt;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Many slotted page organizations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Need to support search, insert and delete records on a page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Page organizations for various </a:t>
            </a:r>
            <a:r>
              <a:rPr lang="en-US" sz="4000" i="1" dirty="0" smtClean="0"/>
              <a:t>record organizations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Fixed-length records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Variable-length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Page Organizations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3414862"/>
            <a:ext cx="1908580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Other ways of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generating rids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079086" cy="49669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Packed organization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N records are always stored in the first N slots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Problem: moving records (for free space management) changes the record ID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Might not be acceptable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 smtClean="0"/>
              <a:t>Organization of Pages of Fixed-length Record </a:t>
            </a:r>
            <a:endParaRPr lang="en-US" sz="4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15366"/>
              </p:ext>
            </p:extLst>
          </p:nvPr>
        </p:nvGraphicFramePr>
        <p:xfrm>
          <a:off x="6912749" y="2656088"/>
          <a:ext cx="4839863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63"/>
                <a:gridCol w="1524000"/>
                <a:gridCol w="2062685"/>
                <a:gridCol w="407963"/>
                <a:gridCol w="57735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41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55936" y="499979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 records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10613523" y="4807431"/>
            <a:ext cx="730051" cy="377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4281" y="265608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1</a:t>
            </a:r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4281" y="301126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4281" y="33439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5756" y="408381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space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6498254" y="4138557"/>
            <a:ext cx="839762" cy="12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3600" dirty="0" smtClean="0"/>
              <a:t>Unpacked organization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 a </a:t>
            </a:r>
            <a:r>
              <a:rPr lang="en-US" sz="3200" i="1" dirty="0" smtClean="0"/>
              <a:t>bitmap </a:t>
            </a:r>
            <a:r>
              <a:rPr lang="en-US" sz="3200" dirty="0" smtClean="0"/>
              <a:t>to locate records in the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Organization of Pages of Fixed-length Record (Cont.)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42311"/>
              </p:ext>
            </p:extLst>
          </p:nvPr>
        </p:nvGraphicFramePr>
        <p:xfrm>
          <a:off x="4038600" y="2980221"/>
          <a:ext cx="508339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33727"/>
                <a:gridCol w="333726"/>
                <a:gridCol w="333727"/>
                <a:gridCol w="333727"/>
                <a:gridCol w="333726"/>
                <a:gridCol w="116840"/>
                <a:gridCol w="251189"/>
                <a:gridCol w="547368"/>
              </a:tblGrid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</a:t>
                      </a:r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07310" y="5745325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 slots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822193" y="5146894"/>
            <a:ext cx="11346" cy="71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0132" y="298022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1</a:t>
            </a:r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0132" y="333539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0132" y="366804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684" y="429860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ree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space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09609" y="4298602"/>
            <a:ext cx="969668" cy="1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60873" y="3610777"/>
            <a:ext cx="1205964" cy="822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88569" y="5276381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72782" y="527638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Linux Libertine" charset="0"/>
                <a:ea typeface="Linux Libertine" charset="0"/>
                <a:cs typeface="Linux Libertine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64315" y="527638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i="1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7732" y="55745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itmap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9" name="Straight Arrow Connector 28"/>
          <p:cNvCxnSpPr>
            <a:endCxn id="34" idx="1"/>
          </p:cNvCxnSpPr>
          <p:nvPr/>
        </p:nvCxnSpPr>
        <p:spPr>
          <a:xfrm flipV="1">
            <a:off x="6143621" y="5354324"/>
            <a:ext cx="1084356" cy="4476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triped Right Arrow 30"/>
          <p:cNvSpPr/>
          <p:nvPr/>
        </p:nvSpPr>
        <p:spPr>
          <a:xfrm rot="5400000">
            <a:off x="2429959" y="3465412"/>
            <a:ext cx="946233" cy="1976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/>
          <p:cNvSpPr/>
          <p:nvPr/>
        </p:nvSpPr>
        <p:spPr>
          <a:xfrm rot="10800000">
            <a:off x="7542955" y="5602752"/>
            <a:ext cx="946233" cy="1976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5400000">
            <a:off x="7683797" y="4443270"/>
            <a:ext cx="104065" cy="1718042"/>
          </a:xfrm>
          <a:prstGeom prst="rightBrace">
            <a:avLst>
              <a:gd name="adj1" fmla="val 8333"/>
              <a:gd name="adj2" fmla="val 795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651002" cy="49669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Directory grows backwards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rid does not change if you move a record on the same page (slot number is determined by position in slot directory)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Good for fixed-length records too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Deletion: offset is set to -1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Insertion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 any available slots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if no space is available, reorganize (move records around)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/>
              <a:t>Organization of Pages of Variable-length Record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23726"/>
              </p:ext>
            </p:extLst>
          </p:nvPr>
        </p:nvGraphicFramePr>
        <p:xfrm>
          <a:off x="6414902" y="2090096"/>
          <a:ext cx="5337710" cy="2280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16840"/>
                <a:gridCol w="116840"/>
                <a:gridCol w="376283"/>
                <a:gridCol w="300251"/>
                <a:gridCol w="341194"/>
                <a:gridCol w="295258"/>
                <a:gridCol w="315590"/>
                <a:gridCol w="275129"/>
                <a:gridCol w="339866"/>
                <a:gridCol w="301123"/>
                <a:gridCol w="302849"/>
                <a:gridCol w="226771"/>
                <a:gridCol w="494158"/>
                <a:gridCol w="494158"/>
              </a:tblGrid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560,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90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70,</a:t>
                      </a:r>
                    </a:p>
                    <a:p>
                      <a:pPr algn="ctr"/>
                      <a:r>
                        <a:rPr lang="en-US" sz="1100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100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0C6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0C6E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Book-keeping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0C6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910087" y="5010665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umber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of slots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754229" y="4296791"/>
            <a:ext cx="11942" cy="751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316984" y="4433008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inux Libertine" charset="0"/>
                <a:ea typeface="Linux Libertine" charset="0"/>
                <a:cs typeface="Linux Libertine" charset="0"/>
              </a:rPr>
              <a:t>0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23469" y="4430054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29955" y="4430054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2944" y="50106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Slot directory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9" name="Straight Arrow Connector 28"/>
          <p:cNvCxnSpPr>
            <a:endCxn id="34" idx="1"/>
          </p:cNvCxnSpPr>
          <p:nvPr/>
        </p:nvCxnSpPr>
        <p:spPr>
          <a:xfrm flipV="1">
            <a:off x="7916157" y="4496518"/>
            <a:ext cx="231391" cy="5516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5400000">
            <a:off x="8763685" y="3319645"/>
            <a:ext cx="100088" cy="2253658"/>
          </a:xfrm>
          <a:prstGeom prst="rightBrace">
            <a:avLst>
              <a:gd name="adj1" fmla="val 8333"/>
              <a:gd name="adj2" fmla="val 795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16910" y="4432165"/>
            <a:ext cx="2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59992" y="4428999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6793" y="4429211"/>
            <a:ext cx="2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5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615937" y="4337290"/>
            <a:ext cx="587642" cy="1187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25405" y="5509877"/>
            <a:ext cx="318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Slot entry: offset,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record length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9453787" y="2262830"/>
            <a:ext cx="1064526" cy="1710520"/>
          </a:xfrm>
          <a:custGeom>
            <a:avLst/>
            <a:gdLst>
              <a:gd name="connsiteX0" fmla="*/ 0 w 1064526"/>
              <a:gd name="connsiteY0" fmla="*/ 1710520 h 1710520"/>
              <a:gd name="connsiteX1" fmla="*/ 195618 w 1064526"/>
              <a:gd name="connsiteY1" fmla="*/ 341194 h 1710520"/>
              <a:gd name="connsiteX2" fmla="*/ 1064526 w 1064526"/>
              <a:gd name="connsiteY2" fmla="*/ 0 h 171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526" h="1710520">
                <a:moveTo>
                  <a:pt x="0" y="1710520"/>
                </a:moveTo>
                <a:cubicBezTo>
                  <a:pt x="9098" y="1168400"/>
                  <a:pt x="18197" y="626281"/>
                  <a:pt x="195618" y="341194"/>
                </a:cubicBezTo>
                <a:cubicBezTo>
                  <a:pt x="373039" y="56107"/>
                  <a:pt x="718782" y="28053"/>
                  <a:pt x="1064526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900820" y="2285577"/>
            <a:ext cx="3257266" cy="1687773"/>
          </a:xfrm>
          <a:custGeom>
            <a:avLst/>
            <a:gdLst>
              <a:gd name="connsiteX0" fmla="*/ 3278703 w 3278703"/>
              <a:gd name="connsiteY0" fmla="*/ 1687773 h 1687773"/>
              <a:gd name="connsiteX1" fmla="*/ 2509879 w 3278703"/>
              <a:gd name="connsiteY1" fmla="*/ 1405719 h 1687773"/>
              <a:gd name="connsiteX2" fmla="*/ 353533 w 3278703"/>
              <a:gd name="connsiteY2" fmla="*/ 1446662 h 1687773"/>
              <a:gd name="connsiteX3" fmla="*/ 16888 w 3278703"/>
              <a:gd name="connsiteY3" fmla="*/ 272955 h 1687773"/>
              <a:gd name="connsiteX4" fmla="*/ 503658 w 3278703"/>
              <a:gd name="connsiteY4" fmla="*/ 0 h 168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703" h="1687773">
                <a:moveTo>
                  <a:pt x="3278703" y="1687773"/>
                </a:moveTo>
                <a:cubicBezTo>
                  <a:pt x="3138055" y="1566838"/>
                  <a:pt x="2997407" y="1445904"/>
                  <a:pt x="2509879" y="1405719"/>
                </a:cubicBezTo>
                <a:cubicBezTo>
                  <a:pt x="2022351" y="1365534"/>
                  <a:pt x="769032" y="1635456"/>
                  <a:pt x="353533" y="1446662"/>
                </a:cubicBezTo>
                <a:cubicBezTo>
                  <a:pt x="-61966" y="1257868"/>
                  <a:pt x="-8133" y="514065"/>
                  <a:pt x="16888" y="272955"/>
                </a:cubicBezTo>
                <a:cubicBezTo>
                  <a:pt x="41909" y="31845"/>
                  <a:pt x="503658" y="0"/>
                  <a:pt x="503658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7276411" y="3395595"/>
            <a:ext cx="1267526" cy="577755"/>
          </a:xfrm>
          <a:custGeom>
            <a:avLst/>
            <a:gdLst>
              <a:gd name="connsiteX0" fmla="*/ 1267526 w 1267526"/>
              <a:gd name="connsiteY0" fmla="*/ 577755 h 577755"/>
              <a:gd name="connsiteX1" fmla="*/ 1067359 w 1267526"/>
              <a:gd name="connsiteY1" fmla="*/ 423080 h 577755"/>
              <a:gd name="connsiteX2" fmla="*/ 134762 w 1267526"/>
              <a:gd name="connsiteY2" fmla="*/ 427629 h 577755"/>
              <a:gd name="connsiteX3" fmla="*/ 21030 w 1267526"/>
              <a:gd name="connsiteY3" fmla="*/ 104632 h 577755"/>
              <a:gd name="connsiteX4" fmla="*/ 284887 w 1267526"/>
              <a:gd name="connsiteY4" fmla="*/ 0 h 57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7526" h="577755">
                <a:moveTo>
                  <a:pt x="1267526" y="577755"/>
                </a:moveTo>
                <a:cubicBezTo>
                  <a:pt x="1261839" y="512928"/>
                  <a:pt x="1256153" y="448101"/>
                  <a:pt x="1067359" y="423080"/>
                </a:cubicBezTo>
                <a:cubicBezTo>
                  <a:pt x="878565" y="398059"/>
                  <a:pt x="309150" y="480704"/>
                  <a:pt x="134762" y="427629"/>
                </a:cubicBezTo>
                <a:cubicBezTo>
                  <a:pt x="-39626" y="374554"/>
                  <a:pt x="-3991" y="175903"/>
                  <a:pt x="21030" y="104632"/>
                </a:cubicBezTo>
                <a:cubicBezTo>
                  <a:pt x="46051" y="33361"/>
                  <a:pt x="284887" y="0"/>
                  <a:pt x="284887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037429" y="2644968"/>
            <a:ext cx="801373" cy="1337480"/>
          </a:xfrm>
          <a:custGeom>
            <a:avLst/>
            <a:gdLst>
              <a:gd name="connsiteX0" fmla="*/ 801373 w 801373"/>
              <a:gd name="connsiteY0" fmla="*/ 1337480 h 1337480"/>
              <a:gd name="connsiteX1" fmla="*/ 614854 w 801373"/>
              <a:gd name="connsiteY1" fmla="*/ 1232847 h 1337480"/>
              <a:gd name="connsiteX2" fmla="*/ 109887 w 801373"/>
              <a:gd name="connsiteY2" fmla="*/ 1228298 h 1337480"/>
              <a:gd name="connsiteX3" fmla="*/ 32550 w 801373"/>
              <a:gd name="connsiteY3" fmla="*/ 259307 h 1337480"/>
              <a:gd name="connsiteX4" fmla="*/ 528418 w 801373"/>
              <a:gd name="connsiteY4" fmla="*/ 0 h 133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373" h="1337480">
                <a:moveTo>
                  <a:pt x="801373" y="1337480"/>
                </a:moveTo>
                <a:cubicBezTo>
                  <a:pt x="765737" y="1294262"/>
                  <a:pt x="730102" y="1251044"/>
                  <a:pt x="614854" y="1232847"/>
                </a:cubicBezTo>
                <a:cubicBezTo>
                  <a:pt x="499606" y="1214650"/>
                  <a:pt x="206938" y="1390555"/>
                  <a:pt x="109887" y="1228298"/>
                </a:cubicBezTo>
                <a:cubicBezTo>
                  <a:pt x="12836" y="1066041"/>
                  <a:pt x="-37205" y="464023"/>
                  <a:pt x="32550" y="259307"/>
                </a:cubicBezTo>
                <a:cubicBezTo>
                  <a:pt x="102305" y="54591"/>
                  <a:pt x="528418" y="0"/>
                  <a:pt x="528418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900759" y="3641212"/>
            <a:ext cx="4189924" cy="1346919"/>
          </a:xfrm>
          <a:custGeom>
            <a:avLst/>
            <a:gdLst>
              <a:gd name="connsiteX0" fmla="*/ 4189924 w 4189924"/>
              <a:gd name="connsiteY0" fmla="*/ 618741 h 1346919"/>
              <a:gd name="connsiteX1" fmla="*/ 3398354 w 4189924"/>
              <a:gd name="connsiteY1" fmla="*/ 1269284 h 1346919"/>
              <a:gd name="connsiteX2" fmla="*/ 777984 w 4189924"/>
              <a:gd name="connsiteY2" fmla="*/ 1282932 h 1346919"/>
              <a:gd name="connsiteX3" fmla="*/ 41005 w 4189924"/>
              <a:gd name="connsiteY3" fmla="*/ 800711 h 1346919"/>
              <a:gd name="connsiteX4" fmla="*/ 136539 w 4189924"/>
              <a:gd name="connsiteY4" fmla="*/ 127421 h 1346919"/>
              <a:gd name="connsiteX5" fmla="*/ 491381 w 4189924"/>
              <a:gd name="connsiteY5" fmla="*/ 42 h 134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9924" h="1346919">
                <a:moveTo>
                  <a:pt x="4189924" y="618741"/>
                </a:moveTo>
                <a:cubicBezTo>
                  <a:pt x="4078467" y="888663"/>
                  <a:pt x="3967011" y="1158585"/>
                  <a:pt x="3398354" y="1269284"/>
                </a:cubicBezTo>
                <a:cubicBezTo>
                  <a:pt x="2829697" y="1379983"/>
                  <a:pt x="1337542" y="1361027"/>
                  <a:pt x="777984" y="1282932"/>
                </a:cubicBezTo>
                <a:cubicBezTo>
                  <a:pt x="218426" y="1204837"/>
                  <a:pt x="147912" y="993296"/>
                  <a:pt x="41005" y="800711"/>
                </a:cubicBezTo>
                <a:cubicBezTo>
                  <a:pt x="-65902" y="608126"/>
                  <a:pt x="61476" y="260866"/>
                  <a:pt x="136539" y="127421"/>
                </a:cubicBezTo>
                <a:cubicBezTo>
                  <a:pt x="211602" y="-6024"/>
                  <a:pt x="491381" y="42"/>
                  <a:pt x="491381" y="42"/>
                </a:cubicBezTo>
              </a:path>
            </a:pathLst>
          </a:custGeom>
          <a:noFill/>
          <a:ln>
            <a:solidFill>
              <a:srgbClr val="D9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82641" y="4314671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Free </a:t>
            </a:r>
          </a:p>
          <a:p>
            <a:r>
              <a:rPr lang="en-US" dirty="0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space </a:t>
            </a:r>
          </a:p>
          <a:p>
            <a:r>
              <a:rPr lang="en-US" dirty="0" smtClean="0">
                <a:solidFill>
                  <a:srgbClr val="AD0000"/>
                </a:solidFill>
                <a:latin typeface="Linux Libertine" charset="0"/>
                <a:ea typeface="Linux Libertine" charset="0"/>
                <a:cs typeface="Linux Libertine" charset="0"/>
              </a:rPr>
              <a:t>pointer</a:t>
            </a:r>
            <a:endParaRPr lang="en-US" dirty="0">
              <a:solidFill>
                <a:srgbClr val="AD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93269"/>
          </a:xfrm>
        </p:spPr>
        <p:txBody>
          <a:bodyPr>
            <a:normAutofit/>
          </a:bodyPr>
          <a:lstStyle/>
          <a:p>
            <a:r>
              <a:rPr lang="en-US" sz="4000" dirty="0"/>
              <a:t>Building </a:t>
            </a:r>
            <a:r>
              <a:rPr lang="en-US" sz="4000" dirty="0"/>
              <a:t>a </a:t>
            </a:r>
            <a:r>
              <a:rPr lang="en-US" sz="4000" dirty="0"/>
              <a:t>Data-Driven Application, Augmented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82635" y="147571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 rot="14262472">
            <a:off x="6806243" y="2808896"/>
            <a:ext cx="443891" cy="2754028"/>
          </a:xfrm>
          <a:prstGeom prst="downArrow">
            <a:avLst>
              <a:gd name="adj1" fmla="val 65760"/>
              <a:gd name="adj2" fmla="val 3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ounded Rectangle 19"/>
          <p:cNvSpPr/>
          <p:nvPr/>
        </p:nvSpPr>
        <p:spPr>
          <a:xfrm>
            <a:off x="8200639" y="2941225"/>
            <a:ext cx="2451248" cy="16078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Linux Libertine" charset="0"/>
                <a:ea typeface="Linux Libertine" charset="0"/>
                <a:cs typeface="Linux Libertine" charset="0"/>
              </a:rPr>
              <a:t>DBMS</a:t>
            </a:r>
            <a:endParaRPr lang="en-US" sz="6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19695694">
            <a:off x="5885045" y="3525768"/>
            <a:ext cx="1769720" cy="6000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Create a Database in a DBMS</a:t>
            </a:r>
            <a:endParaRPr lang="en-US" sz="14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 rot="19665721">
            <a:off x="6371302" y="5142641"/>
            <a:ext cx="1769720" cy="6000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the Data through DBMS</a:t>
            </a:r>
            <a:endParaRPr lang="en-US" sz="14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4262472">
            <a:off x="6809362" y="3651788"/>
            <a:ext cx="443891" cy="2746649"/>
          </a:xfrm>
          <a:prstGeom prst="downArrow">
            <a:avLst>
              <a:gd name="adj1" fmla="val 65760"/>
              <a:gd name="adj2" fmla="val 3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Down Arrow 24"/>
          <p:cNvSpPr/>
          <p:nvPr/>
        </p:nvSpPr>
        <p:spPr>
          <a:xfrm>
            <a:off x="3132435" y="5265803"/>
            <a:ext cx="1066000" cy="176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25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687388" indent="-687388">
              <a:lnSpc>
                <a:spcPct val="100000"/>
              </a:lnSpc>
            </a:pPr>
            <a:r>
              <a:rPr lang="en-US" sz="3600" dirty="0" smtClean="0"/>
              <a:t>Recap</a:t>
            </a:r>
            <a:endParaRPr lang="en-US" dirty="0"/>
          </a:p>
          <a:p>
            <a:pPr marL="1150938" lvl="1" indent="-693738">
              <a:lnSpc>
                <a:spcPct val="100000"/>
              </a:lnSpc>
            </a:pPr>
            <a:r>
              <a:rPr lang="en-US" sz="3200" dirty="0" smtClean="0"/>
              <a:t>File organization</a:t>
            </a:r>
          </a:p>
          <a:p>
            <a:pPr marL="1601788" lvl="2" indent="-687388">
              <a:lnSpc>
                <a:spcPct val="100000"/>
              </a:lnSpc>
            </a:pPr>
            <a:r>
              <a:rPr lang="en-US" sz="2800" dirty="0" smtClean="0"/>
              <a:t>Heap file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As doubly-linked list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Using page directory</a:t>
            </a:r>
          </a:p>
          <a:p>
            <a:pPr marL="1150938" lvl="1" indent="-693738">
              <a:lnSpc>
                <a:spcPct val="100000"/>
              </a:lnSpc>
            </a:pPr>
            <a:r>
              <a:rPr lang="en-US" sz="3200" dirty="0" smtClean="0"/>
              <a:t>Page organization</a:t>
            </a:r>
          </a:p>
          <a:p>
            <a:pPr marL="1601788" lvl="2" indent="-687388">
              <a:lnSpc>
                <a:spcPct val="100000"/>
              </a:lnSpc>
            </a:pPr>
            <a:r>
              <a:rPr lang="en-US" sz="2800" dirty="0" smtClean="0"/>
              <a:t>For fixed-length records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Packed</a:t>
            </a:r>
          </a:p>
          <a:p>
            <a:pPr marL="1838325" lvl="3" indent="-466725">
              <a:lnSpc>
                <a:spcPct val="100000"/>
              </a:lnSpc>
            </a:pPr>
            <a:r>
              <a:rPr lang="en-US" sz="2600" dirty="0" smtClean="0"/>
              <a:t>Unpacked</a:t>
            </a:r>
          </a:p>
          <a:p>
            <a:pPr marL="1601788" lvl="2" indent="-687388">
              <a:lnSpc>
                <a:spcPct val="100000"/>
              </a:lnSpc>
            </a:pPr>
            <a:r>
              <a:rPr lang="en-US" sz="2800" dirty="0" smtClean="0"/>
              <a:t>For variable-length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Record Organization (Format)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2706" y="3272716"/>
            <a:ext cx="2802577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Let’s see fixed- and variable-length record formats now.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All records are of the same length, number of fields and field types</a:t>
            </a:r>
          </a:p>
          <a:p>
            <a:pPr marL="917575" lvl="1" indent="-460375">
              <a:lnSpc>
                <a:spcPct val="100000"/>
              </a:lnSpc>
            </a:pPr>
            <a:r>
              <a:rPr lang="en-US" sz="3200" dirty="0" smtClean="0"/>
              <a:t>These information are stored in </a:t>
            </a:r>
            <a:r>
              <a:rPr lang="en-US" sz="3200" i="1" dirty="0" smtClean="0"/>
              <a:t>system catalog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The address of each field can be computed from the information in the catalog </a:t>
            </a:r>
            <a:endParaRPr lang="en-US" sz="3600" dirty="0"/>
          </a:p>
          <a:p>
            <a:pPr marL="687388" indent="-687388"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Fixed-length Records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8963"/>
              </p:ext>
            </p:extLst>
          </p:nvPr>
        </p:nvGraphicFramePr>
        <p:xfrm>
          <a:off x="3451762" y="4963286"/>
          <a:ext cx="58822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61"/>
                <a:gridCol w="944088"/>
                <a:gridCol w="2280063"/>
                <a:gridCol w="1187532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17622" y="5222366"/>
            <a:ext cx="499752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H="1">
            <a:off x="3451762" y="5222366"/>
            <a:ext cx="467096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05154" y="5222366"/>
            <a:ext cx="255318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17374" y="5222366"/>
            <a:ext cx="260268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08323" y="5221928"/>
            <a:ext cx="937160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848599" y="5222366"/>
            <a:ext cx="884711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53996" y="5221928"/>
            <a:ext cx="380010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145483" y="5221928"/>
            <a:ext cx="345375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80312" y="4413998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990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2785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14706" y="4412019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6626" y="5700165"/>
            <a:ext cx="22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Base address (B)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Bent Arrow 41"/>
          <p:cNvSpPr/>
          <p:nvPr/>
        </p:nvSpPr>
        <p:spPr>
          <a:xfrm>
            <a:off x="2850079" y="5175304"/>
            <a:ext cx="581891" cy="446279"/>
          </a:xfrm>
          <a:prstGeom prst="bentArrow">
            <a:avLst>
              <a:gd name="adj1" fmla="val 4349"/>
              <a:gd name="adj2" fmla="val 11232"/>
              <a:gd name="adj3" fmla="val 45652"/>
              <a:gd name="adj4" fmla="val 4375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4028" y="5700165"/>
            <a:ext cx="291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Address = B + L</a:t>
            </a:r>
            <a:r>
              <a:rPr lang="en-US" sz="2400" baseline="-2500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 + L</a:t>
            </a:r>
            <a:r>
              <a:rPr lang="en-US" sz="2400" baseline="-2500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Bent Arrow 43"/>
          <p:cNvSpPr/>
          <p:nvPr/>
        </p:nvSpPr>
        <p:spPr>
          <a:xfrm rot="16200000">
            <a:off x="5772706" y="5516593"/>
            <a:ext cx="516575" cy="446279"/>
          </a:xfrm>
          <a:prstGeom prst="bentArrow">
            <a:avLst>
              <a:gd name="adj1" fmla="val 4349"/>
              <a:gd name="adj2" fmla="val 11232"/>
              <a:gd name="adj3" fmla="val 45652"/>
              <a:gd name="adj4" fmla="val 4375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</a:t>
            </a:r>
            <a:r>
              <a:rPr lang="en-US" sz="3600" dirty="0"/>
              <a:t>fields consecutively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Use </a:t>
            </a:r>
            <a:r>
              <a:rPr lang="en-US" sz="3600" dirty="0"/>
              <a:t>delimiters to denote the end of </a:t>
            </a:r>
            <a:r>
              <a:rPr lang="en-US" sz="3600" dirty="0" smtClean="0"/>
              <a:t>each </a:t>
            </a:r>
            <a:r>
              <a:rPr lang="en-US" sz="3600" dirty="0"/>
              <a:t>field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Need to </a:t>
            </a:r>
            <a:r>
              <a:rPr lang="en-US" sz="3600" dirty="0"/>
              <a:t>scan </a:t>
            </a:r>
            <a:r>
              <a:rPr lang="en-US" sz="3600" dirty="0" smtClean="0"/>
              <a:t>the </a:t>
            </a:r>
            <a:r>
              <a:rPr lang="en-US" sz="3600" dirty="0"/>
              <a:t>whole record to locate a field</a:t>
            </a:r>
          </a:p>
          <a:p>
            <a:pPr marL="687388" indent="-687388"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Variable-length Records, Option 1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20099"/>
              </p:ext>
            </p:extLst>
          </p:nvPr>
        </p:nvGraphicFramePr>
        <p:xfrm>
          <a:off x="3368635" y="4037011"/>
          <a:ext cx="595140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38884"/>
                <a:gridCol w="214774"/>
                <a:gridCol w="1245761"/>
                <a:gridCol w="242231"/>
                <a:gridCol w="1695399"/>
                <a:gridCol w="332509"/>
                <a:gridCol w="783771"/>
                <a:gridCol w="389795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$</a:t>
                      </a:r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617231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0863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09658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8453" y="3485744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3765" y="5044823"/>
            <a:ext cx="226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Field count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3471" y="5040262"/>
            <a:ext cx="236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Field delimiter (special symbol)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Arrow Connector 6"/>
          <p:cNvCxnSpPr>
            <a:stCxn id="43" idx="0"/>
          </p:cNvCxnSpPr>
          <p:nvPr/>
        </p:nvCxnSpPr>
        <p:spPr>
          <a:xfrm flipV="1">
            <a:off x="7966363" y="4494055"/>
            <a:ext cx="1980" cy="546207"/>
          </a:xfrm>
          <a:prstGeom prst="straightConnector1">
            <a:avLst/>
          </a:prstGeom>
          <a:ln w="38100">
            <a:solidFill>
              <a:srgbClr val="954F7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1" idx="0"/>
          </p:cNvCxnSpPr>
          <p:nvPr/>
        </p:nvCxnSpPr>
        <p:spPr>
          <a:xfrm flipV="1">
            <a:off x="3487073" y="4487333"/>
            <a:ext cx="1194" cy="557490"/>
          </a:xfrm>
          <a:prstGeom prst="straightConnector1">
            <a:avLst/>
          </a:prstGeom>
          <a:ln w="38100">
            <a:solidFill>
              <a:srgbClr val="954F7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</a:t>
            </a:r>
            <a:r>
              <a:rPr lang="en-US" sz="3600" dirty="0"/>
              <a:t>fields consecutively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Use </a:t>
            </a:r>
            <a:r>
              <a:rPr lang="en-US" sz="3600" dirty="0"/>
              <a:t>an array of integer offsets in the </a:t>
            </a:r>
            <a:r>
              <a:rPr lang="en-US" sz="3600" dirty="0" smtClean="0"/>
              <a:t>beginning</a:t>
            </a:r>
          </a:p>
          <a:p>
            <a:pPr marL="923925" lvl="1" indent="-466725">
              <a:lnSpc>
                <a:spcPct val="100000"/>
              </a:lnSpc>
            </a:pPr>
            <a:r>
              <a:rPr lang="en-US" sz="3200" dirty="0" smtClean="0"/>
              <a:t>Efficient storage of NULLs, small directory overhead, direct access to the </a:t>
            </a:r>
            <a:r>
              <a:rPr lang="en-US" sz="3200" dirty="0" err="1" smtClean="0"/>
              <a:t>i</a:t>
            </a:r>
            <a:r>
              <a:rPr lang="en-US" sz="3200" baseline="30000" dirty="0" err="1" smtClean="0"/>
              <a:t>th</a:t>
            </a:r>
            <a:r>
              <a:rPr lang="en-US" sz="3200" dirty="0" smtClean="0"/>
              <a:t> field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Issues with growing records (change in attribute value, add/drop attributes)</a:t>
            </a:r>
          </a:p>
          <a:p>
            <a:pPr marL="923925" lvl="1" indent="-466725"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Variable-length Records, Option 2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15286"/>
              </p:ext>
            </p:extLst>
          </p:nvPr>
        </p:nvGraphicFramePr>
        <p:xfrm>
          <a:off x="5456767" y="5038323"/>
          <a:ext cx="557664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16988"/>
                <a:gridCol w="217486"/>
                <a:gridCol w="240380"/>
                <a:gridCol w="1775048"/>
                <a:gridCol w="1292655"/>
                <a:gridCol w="662050"/>
                <a:gridCol w="755479"/>
              </a:tblGrid>
              <a:tr h="47974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906041" y="4515060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58282" y="4514975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24066" y="4514975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62257" y="4514976"/>
            <a:ext cx="86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</a:t>
            </a:r>
            <a:r>
              <a:rPr lang="en-US" sz="2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4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545776" y="5325394"/>
            <a:ext cx="985652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733801" y="5323415"/>
            <a:ext cx="2578925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995991" y="5342691"/>
            <a:ext cx="3623022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98919" y="5323415"/>
            <a:ext cx="4063338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13215" y="5323415"/>
            <a:ext cx="4620198" cy="772022"/>
          </a:xfrm>
          <a:custGeom>
            <a:avLst/>
            <a:gdLst>
              <a:gd name="connsiteX0" fmla="*/ 0 w 985652"/>
              <a:gd name="connsiteY0" fmla="*/ 47501 h 772022"/>
              <a:gd name="connsiteX1" fmla="*/ 427512 w 985652"/>
              <a:gd name="connsiteY1" fmla="*/ 771896 h 772022"/>
              <a:gd name="connsiteX2" fmla="*/ 985652 w 985652"/>
              <a:gd name="connsiteY2" fmla="*/ 0 h 77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52" h="772022">
                <a:moveTo>
                  <a:pt x="0" y="47501"/>
                </a:moveTo>
                <a:cubicBezTo>
                  <a:pt x="131618" y="413657"/>
                  <a:pt x="263237" y="779813"/>
                  <a:pt x="427512" y="771896"/>
                </a:cubicBezTo>
                <a:cubicBezTo>
                  <a:pt x="591787" y="763979"/>
                  <a:pt x="985652" y="0"/>
                  <a:pt x="985652" y="0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466725" indent="-466725">
              <a:lnSpc>
                <a:spcPct val="100000"/>
              </a:lnSpc>
            </a:pPr>
            <a:endParaRPr lang="en-US" sz="3200" dirty="0" smtClean="0"/>
          </a:p>
          <a:p>
            <a:pPr marL="466725" indent="-466725">
              <a:lnSpc>
                <a:spcPct val="100000"/>
              </a:lnSpc>
            </a:pPr>
            <a:endParaRPr lang="en-US" sz="3200" dirty="0"/>
          </a:p>
          <a:p>
            <a:pPr marL="466725" indent="-466725">
              <a:lnSpc>
                <a:spcPct val="100000"/>
              </a:lnSpc>
            </a:pPr>
            <a:endParaRPr lang="en-US" sz="3200" dirty="0" smtClean="0"/>
          </a:p>
          <a:p>
            <a:pPr marL="466725" indent="-466725">
              <a:lnSpc>
                <a:spcPct val="100000"/>
              </a:lnSpc>
            </a:pPr>
            <a:endParaRPr lang="en-US" sz="3200" dirty="0"/>
          </a:p>
          <a:p>
            <a:pPr marL="466725" indent="-466725">
              <a:lnSpc>
                <a:spcPct val="100000"/>
              </a:lnSpc>
            </a:pPr>
            <a:endParaRPr lang="en-US" sz="3600" dirty="0" smtClean="0"/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What can potentially go wrong if we use any of the previous record formats?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/>
              <a:t>Motivating Example: Looking Up One Attribute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66161" y="2573431"/>
            <a:ext cx="3459678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&gt; 10;</a:t>
            </a:r>
            <a:endParaRPr lang="en-US" sz="3200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52353" y="1675786"/>
            <a:ext cx="7687294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/>
            <a:r>
              <a:rPr lang="en-US" sz="2800" dirty="0" smtClean="0"/>
              <a:t>T(a: INTEGER, b: INTEGER, c: VARCHAR(255), </a:t>
            </a:r>
            <a:r>
              <a:rPr lang="mr-IN" sz="2800" dirty="0" smtClean="0"/>
              <a:t>…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4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2636323"/>
          </a:xfrm>
        </p:spPr>
        <p:txBody>
          <a:bodyPr>
            <a:normAutofit fontScale="92500" lnSpcReduction="10000"/>
          </a:bodyPr>
          <a:lstStyle/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Store columns </a:t>
            </a:r>
            <a:r>
              <a:rPr lang="en-US" sz="3600" i="1" dirty="0" smtClean="0"/>
              <a:t>vertically</a:t>
            </a:r>
          </a:p>
          <a:p>
            <a:pPr marL="466725" indent="-466725">
              <a:lnSpc>
                <a:spcPct val="100000"/>
              </a:lnSpc>
            </a:pPr>
            <a:r>
              <a:rPr lang="en-US" sz="3600" dirty="0"/>
              <a:t>Each column of a relation is stored in a different </a:t>
            </a:r>
            <a:r>
              <a:rPr lang="en-US" sz="3600" dirty="0" smtClean="0"/>
              <a:t>file</a:t>
            </a:r>
          </a:p>
          <a:p>
            <a:pPr marL="923925" lvl="1" indent="-466725">
              <a:lnSpc>
                <a:spcPct val="100000"/>
              </a:lnSpc>
            </a:pPr>
            <a:r>
              <a:rPr lang="en-US" sz="3200" dirty="0" smtClean="0"/>
              <a:t>Can </a:t>
            </a:r>
            <a:r>
              <a:rPr lang="en-US" sz="3200" dirty="0"/>
              <a:t>be compressed as </a:t>
            </a:r>
            <a:r>
              <a:rPr lang="en-US" sz="3200" dirty="0" smtClean="0"/>
              <a:t>well</a:t>
            </a:r>
            <a:endParaRPr lang="en-US" sz="3200" dirty="0"/>
          </a:p>
          <a:p>
            <a:pPr marL="466725" indent="-466725">
              <a:lnSpc>
                <a:spcPct val="100000"/>
              </a:lnSpc>
            </a:pPr>
            <a:r>
              <a:rPr lang="en-US" sz="3600" dirty="0" smtClean="0"/>
              <a:t>Contrast </a:t>
            </a:r>
            <a:r>
              <a:rPr lang="en-US" sz="3600" dirty="0"/>
              <a:t>with a </a:t>
            </a:r>
            <a:r>
              <a:rPr lang="en-US" sz="3600" i="1" dirty="0"/>
              <a:t>row store </a:t>
            </a:r>
            <a:r>
              <a:rPr lang="en-US" sz="3600" dirty="0"/>
              <a:t>that stores all the attributes of a tuple/record contiguously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Column Stores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09972"/>
              </p:ext>
            </p:extLst>
          </p:nvPr>
        </p:nvGraphicFramePr>
        <p:xfrm>
          <a:off x="727352" y="4597593"/>
          <a:ext cx="4487786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6430"/>
                <a:gridCol w="415637"/>
                <a:gridCol w="3455719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1234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1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4657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2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3578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3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924" y="5811558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ow store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35478"/>
              </p:ext>
            </p:extLst>
          </p:nvPr>
        </p:nvGraphicFramePr>
        <p:xfrm>
          <a:off x="7475089" y="4597592"/>
          <a:ext cx="578455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8455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45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58721"/>
              </p:ext>
            </p:extLst>
          </p:nvPr>
        </p:nvGraphicFramePr>
        <p:xfrm>
          <a:off x="8255935" y="4597592"/>
          <a:ext cx="3421125" cy="11346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21125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1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2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Here</a:t>
                      </a:r>
                      <a:r>
                        <a:rPr lang="en-US" b="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goes a very long sentence 3</a:t>
                      </a:r>
                      <a:endParaRPr lang="en-US" b="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079"/>
              </p:ext>
            </p:extLst>
          </p:nvPr>
        </p:nvGraphicFramePr>
        <p:xfrm>
          <a:off x="6530937" y="4597592"/>
          <a:ext cx="741762" cy="1153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41762"/>
              </a:tblGrid>
              <a:tr h="38442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1234</a:t>
                      </a:r>
                      <a:endParaRPr lang="en-US" b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4657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44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3578</a:t>
                      </a:r>
                      <a:endParaRPr lang="en-US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55935" y="5811558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Column 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store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153" y="4134603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Linux Libertine" charset="0"/>
                <a:ea typeface="Linux Libertine" charset="0"/>
                <a:cs typeface="Linux Libertine" charset="0"/>
              </a:rPr>
              <a:t>File 1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3186" y="4134603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Linux Libertine" charset="0"/>
                <a:ea typeface="Linux Libertine" charset="0"/>
                <a:cs typeface="Linux Libertine" charset="0"/>
              </a:rPr>
              <a:t>File 1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5288" y="413460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File 2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726" y="4133277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File 3</a:t>
            </a:r>
            <a:endParaRPr lang="en-US" sz="24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3573305"/>
          </a:xfrm>
        </p:spPr>
        <p:txBody>
          <a:bodyPr>
            <a:noAutofit/>
          </a:bodyPr>
          <a:lstStyle/>
          <a:p>
            <a:r>
              <a:rPr lang="en-US" sz="8000" smtClean="0"/>
              <a:t>Data Storage</a:t>
            </a:r>
            <a:br>
              <a:rPr lang="en-US" sz="8000" smtClean="0"/>
            </a:br>
            <a:r>
              <a:rPr lang="en-US" sz="8000" smtClean="0"/>
              <a:t>and</a:t>
            </a:r>
            <a:br>
              <a:rPr lang="en-US" sz="8000" smtClean="0"/>
            </a:br>
            <a:r>
              <a:rPr lang="en-US" sz="8000" smtClean="0"/>
              <a:t>Buffer 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7942" y="427512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53495" y="142008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4613" y="5120306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3495" y="5489709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10207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Simplified DBMS Architecture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31168" y="2071802"/>
            <a:ext cx="4729660" cy="663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436221" y="45315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31168" y="3300934"/>
            <a:ext cx="4729660" cy="6646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Can 46"/>
          <p:cNvSpPr/>
          <p:nvPr/>
        </p:nvSpPr>
        <p:spPr>
          <a:xfrm>
            <a:off x="3588621" y="46839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Can 48"/>
          <p:cNvSpPr/>
          <p:nvPr/>
        </p:nvSpPr>
        <p:spPr>
          <a:xfrm>
            <a:off x="3741021" y="48363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Can 49"/>
          <p:cNvSpPr/>
          <p:nvPr/>
        </p:nvSpPr>
        <p:spPr>
          <a:xfrm>
            <a:off x="3893421" y="4988762"/>
            <a:ext cx="2364832" cy="810543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6610350" y="4531561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Snip Single Corner Rectangle 51"/>
          <p:cNvSpPr/>
          <p:nvPr/>
        </p:nvSpPr>
        <p:spPr>
          <a:xfrm>
            <a:off x="6762750" y="46725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Snip Single Corner Rectangle 52"/>
          <p:cNvSpPr/>
          <p:nvPr/>
        </p:nvSpPr>
        <p:spPr>
          <a:xfrm>
            <a:off x="6915150" y="48249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Snip Single Corner Rectangle 54"/>
          <p:cNvSpPr/>
          <p:nvPr/>
        </p:nvSpPr>
        <p:spPr>
          <a:xfrm>
            <a:off x="7067550" y="4977388"/>
            <a:ext cx="1828800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SSD</a:t>
            </a:r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798828" y="1553497"/>
            <a:ext cx="2594344" cy="470645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Queries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4798826" y="2770170"/>
            <a:ext cx="2594344" cy="483102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Access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4798826" y="3994975"/>
            <a:ext cx="2594344" cy="483102"/>
          </a:xfrm>
          <a:prstGeom prst="downArrow">
            <a:avLst>
              <a:gd name="adj1" fmla="val 54768"/>
              <a:gd name="adj2" fmla="val 54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Access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  <a:endParaRPr lang="en-US" sz="16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  <a:endParaRPr lang="en-US" sz="24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01616" y="3623197"/>
            <a:ext cx="7383667" cy="1558590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4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761" y="4467377"/>
            <a:ext cx="411297" cy="30847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035" y="4667764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9" grpId="0"/>
      <p:bldP spid="40" grpId="0"/>
      <p:bldP spid="44" grpId="0"/>
      <p:bldP spid="95" grpId="0" animBg="1"/>
      <p:bldP spid="96" grpId="0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nip Single Corner Rectangle 30"/>
          <p:cNvSpPr/>
          <p:nvPr/>
        </p:nvSpPr>
        <p:spPr>
          <a:xfrm>
            <a:off x="6230008" y="4635451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6382408" y="47764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6534808" y="49288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Snip Single Corner Rectangle 33"/>
          <p:cNvSpPr/>
          <p:nvPr/>
        </p:nvSpPr>
        <p:spPr>
          <a:xfrm>
            <a:off x="6687208" y="50812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SSD</a:t>
            </a:r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97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Storage Manager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13191" y="1944572"/>
            <a:ext cx="3412906" cy="1334815"/>
          </a:xfrm>
          <a:prstGeom prst="roundRect">
            <a:avLst>
              <a:gd name="adj" fmla="val 71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Methods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3191" y="3343115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23280" y="3753686"/>
            <a:ext cx="479272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 rot="16200000">
            <a:off x="7345657" y="2519606"/>
            <a:ext cx="1745385" cy="5953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3148252" y="2519611"/>
            <a:ext cx="1745385" cy="5953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 Manager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80741" y="2805901"/>
            <a:ext cx="1596099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Sorted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1434" y="2364910"/>
            <a:ext cx="1585584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Hash Index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80741" y="2366001"/>
            <a:ext cx="1596099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Heap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71434" y="2811275"/>
            <a:ext cx="1585584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Index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119644" y="4100528"/>
            <a:ext cx="1" cy="4650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19643" y="4153855"/>
            <a:ext cx="1408389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Access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28695" y="1860490"/>
            <a:ext cx="4981904" cy="2333296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6200000">
            <a:off x="2483596" y="2853370"/>
            <a:ext cx="1832090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Can 26"/>
          <p:cNvSpPr/>
          <p:nvPr/>
        </p:nvSpPr>
        <p:spPr>
          <a:xfrm>
            <a:off x="3754810" y="46369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3907210" y="47893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4059610" y="49417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4212010" y="50941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/>
          <p:cNvSpPr/>
          <p:nvPr/>
        </p:nvSpPr>
        <p:spPr>
          <a:xfrm rot="18660718">
            <a:off x="1385878" y="3296179"/>
            <a:ext cx="5126572" cy="251472"/>
          </a:xfrm>
          <a:prstGeom prst="trapezoid">
            <a:avLst>
              <a:gd name="adj" fmla="val 0"/>
            </a:avLst>
          </a:prstGeom>
          <a:solidFill>
            <a:srgbClr val="FFF9E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Cycles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8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5328745" y="1842056"/>
            <a:ext cx="1540426" cy="899420"/>
          </a:xfrm>
          <a:prstGeom prst="trapezoid">
            <a:avLst>
              <a:gd name="adj" fmla="val 856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4469855" y="2790466"/>
            <a:ext cx="3252290" cy="956442"/>
          </a:xfrm>
          <a:prstGeom prst="trapezoid">
            <a:avLst>
              <a:gd name="adj" fmla="val 866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Main Memory</a:t>
            </a:r>
            <a:endParaRPr lang="en-US" sz="24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rapezoid 10"/>
          <p:cNvSpPr/>
          <p:nvPr/>
        </p:nvSpPr>
        <p:spPr>
          <a:xfrm>
            <a:off x="3608006" y="3794204"/>
            <a:ext cx="4975988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Flash Storage</a:t>
            </a:r>
            <a:endParaRPr lang="en-US" sz="28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rapezoid 11"/>
          <p:cNvSpPr/>
          <p:nvPr/>
        </p:nvSpPr>
        <p:spPr>
          <a:xfrm>
            <a:off x="2735648" y="4799636"/>
            <a:ext cx="6720704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Magnetic Hard Disk Drive (HDD)</a:t>
            </a:r>
            <a:endParaRPr lang="en-US" sz="28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22731" y="2153725"/>
            <a:ext cx="546538" cy="201139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CPU</a:t>
            </a:r>
            <a:endParaRPr lang="en-US" sz="1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8952" y="2320597"/>
            <a:ext cx="111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Cache</a:t>
            </a:r>
            <a:endParaRPr lang="en-US" sz="24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8677371">
            <a:off x="1235929" y="3036909"/>
            <a:ext cx="450690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Speed</a:t>
            </a:r>
          </a:p>
        </p:txBody>
      </p:sp>
      <p:sp>
        <p:nvSpPr>
          <p:cNvPr id="16" name="Right Arrow 15"/>
          <p:cNvSpPr/>
          <p:nvPr/>
        </p:nvSpPr>
        <p:spPr>
          <a:xfrm rot="3014257">
            <a:off x="5979453" y="3308802"/>
            <a:ext cx="4686142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Capacity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3024374" flipH="1">
            <a:off x="6915355" y="2856825"/>
            <a:ext cx="367535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rapezoid 18"/>
          <p:cNvSpPr/>
          <p:nvPr/>
        </p:nvSpPr>
        <p:spPr>
          <a:xfrm rot="18636472">
            <a:off x="4935483" y="1960105"/>
            <a:ext cx="1177969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1-10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rapezoid 19"/>
          <p:cNvSpPr/>
          <p:nvPr/>
        </p:nvSpPr>
        <p:spPr>
          <a:xfrm rot="18660718">
            <a:off x="4075761" y="2927018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rapezoid 20"/>
          <p:cNvSpPr/>
          <p:nvPr/>
        </p:nvSpPr>
        <p:spPr>
          <a:xfrm rot="18660718">
            <a:off x="3207182" y="393549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rapezoid 22"/>
          <p:cNvSpPr/>
          <p:nvPr/>
        </p:nvSpPr>
        <p:spPr>
          <a:xfrm rot="18660718">
            <a:off x="2346199" y="492948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2504388" y="5809876"/>
            <a:ext cx="7202078" cy="237280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Tape</a:t>
            </a:r>
            <a:endParaRPr lang="en-US" sz="1400" b="1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67358" y="1450995"/>
            <a:ext cx="1253475" cy="560338"/>
            <a:chOff x="7443357" y="1629125"/>
            <a:chExt cx="1253475" cy="560338"/>
          </a:xfrm>
        </p:grpSpPr>
        <p:sp>
          <p:nvSpPr>
            <p:cNvPr id="26" name="Trapezoid 25"/>
            <p:cNvSpPr/>
            <p:nvPr/>
          </p:nvSpPr>
          <p:spPr>
            <a:xfrm>
              <a:off x="7443357" y="1720718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7443357" y="1948825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2736" y="1629125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Volatile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2736" y="1850909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Persistent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0" grpId="0" animBg="1"/>
      <p:bldP spid="11" grpId="0" animBg="1"/>
      <p:bldP spid="12" grpId="0" animBg="1"/>
      <p:bldP spid="7" grpId="0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77538"/>
            <a:ext cx="11313224" cy="4878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Primary storage: main memory (RAM) for currently-used data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Secondary storage: disk for the main database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Increasingly replaced by flash storage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Tertiary storage: tape for archiving older versions of the data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Increasingly replaced by disk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A6E0C3E-0703-6A49-8EBB-74733F5AA067}">
  <we:reference id="wa104221182" version="3.3.0.0" store="en-US" storeType="OMEX"/>
  <we:alternateReferences>
    <we:reference id="WA104221182" version="3.3.0.0" store="WA104221182" storeType="OMEX"/>
  </we:alternateReferences>
  <we:properties>
    <we:property name="slideId" value="513"/>
    <we:property name="vid" value="&quot;https://www.youtube.com/watch?v=Wiy_eHdj8kg&quot;"/>
    <we:property name="autoplay" value="0"/>
    <we:property name="starttime" value="0"/>
    <we:property name="endtime" value="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54938</TotalTime>
  <Words>2923</Words>
  <Application>Microsoft Macintosh PowerPoint</Application>
  <PresentationFormat>Widescreen</PresentationFormat>
  <Paragraphs>666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Courier New</vt:lpstr>
      <vt:lpstr>Linux Libertine</vt:lpstr>
      <vt:lpstr>Arial</vt:lpstr>
      <vt:lpstr>4by3DefaultTheme</vt:lpstr>
      <vt:lpstr>Database Management Systems (CS 564)</vt:lpstr>
      <vt:lpstr>Data Storage  and  Buffer Management</vt:lpstr>
      <vt:lpstr>Building a Data-Driven Application</vt:lpstr>
      <vt:lpstr>Building a Data-Driven Application, Augmented</vt:lpstr>
      <vt:lpstr>Simplified DBMS Architecture</vt:lpstr>
      <vt:lpstr> Detailed DBMS Architecture</vt:lpstr>
      <vt:lpstr>Storage Manager</vt:lpstr>
      <vt:lpstr>Memory Hierarchy</vt:lpstr>
      <vt:lpstr>Memory Hierarchy (Cont.)</vt:lpstr>
      <vt:lpstr>Disk</vt:lpstr>
      <vt:lpstr>Disk Anatomy</vt:lpstr>
      <vt:lpstr>Disk Anatomy (Cont.)</vt:lpstr>
      <vt:lpstr>Disk Anatomy (Cont.)</vt:lpstr>
      <vt:lpstr>PowerPoint Presentation</vt:lpstr>
      <vt:lpstr>Accessing the Disk</vt:lpstr>
      <vt:lpstr>Example of HDD Specs</vt:lpstr>
      <vt:lpstr>Accessing the Disk (Cont.)</vt:lpstr>
      <vt:lpstr>Managing Disk Space</vt:lpstr>
      <vt:lpstr>Tables on Disk: A Birds Eye View</vt:lpstr>
      <vt:lpstr>Solid-state Drive (SSD)</vt:lpstr>
      <vt:lpstr>SSDs (Cont.)</vt:lpstr>
      <vt:lpstr>Recap</vt:lpstr>
      <vt:lpstr>Buffer Manager</vt:lpstr>
      <vt:lpstr>Buffer Manager (Cont.)</vt:lpstr>
      <vt:lpstr>Serving a Page</vt:lpstr>
      <vt:lpstr>Buffer Replacement Policy</vt:lpstr>
      <vt:lpstr>Least Recently Used (LRU) Replacement Policy</vt:lpstr>
      <vt:lpstr>Clock Replacement Policy</vt:lpstr>
      <vt:lpstr>Sequential Flooding</vt:lpstr>
      <vt:lpstr>DBMS vs. OS File System</vt:lpstr>
      <vt:lpstr>Recap: Tables on Disk</vt:lpstr>
      <vt:lpstr>Files of (Pages of) Records</vt:lpstr>
      <vt:lpstr>Unordered (Heap) File</vt:lpstr>
      <vt:lpstr>Heap File Implemented as a List</vt:lpstr>
      <vt:lpstr>Heap File Implemented Using a Page Directory</vt:lpstr>
      <vt:lpstr>Page Organizations</vt:lpstr>
      <vt:lpstr>Organization of Pages of Fixed-length Record </vt:lpstr>
      <vt:lpstr>Organization of Pages of Fixed-length Record (Cont.)</vt:lpstr>
      <vt:lpstr>Organization of Pages of Variable-length Record</vt:lpstr>
      <vt:lpstr>Record Organization (Format)</vt:lpstr>
      <vt:lpstr>Fixed-length Records</vt:lpstr>
      <vt:lpstr>Variable-length Records, Option 1</vt:lpstr>
      <vt:lpstr>Variable-length Records, Option 2</vt:lpstr>
      <vt:lpstr>Motivating Example: Looking Up One Attribute</vt:lpstr>
      <vt:lpstr>Column Stores</vt:lpstr>
      <vt:lpstr>Data Storage and Buffer Management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1107</cp:revision>
  <dcterms:created xsi:type="dcterms:W3CDTF">2017-08-17T19:27:17Z</dcterms:created>
  <dcterms:modified xsi:type="dcterms:W3CDTF">2017-10-11T18:47:41Z</dcterms:modified>
</cp:coreProperties>
</file>