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webextensions/webextension2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9" r:id="rId3"/>
    <p:sldId id="504" r:id="rId4"/>
    <p:sldId id="505" r:id="rId5"/>
    <p:sldId id="500" r:id="rId6"/>
    <p:sldId id="497" r:id="rId7"/>
    <p:sldId id="499" r:id="rId8"/>
    <p:sldId id="501" r:id="rId9"/>
    <p:sldId id="502" r:id="rId10"/>
    <p:sldId id="506" r:id="rId11"/>
    <p:sldId id="510" r:id="rId12"/>
    <p:sldId id="503" r:id="rId13"/>
    <p:sldId id="507" r:id="rId14"/>
    <p:sldId id="513" r:id="rId15"/>
    <p:sldId id="508" r:id="rId16"/>
    <p:sldId id="511" r:id="rId17"/>
    <p:sldId id="512" r:id="rId18"/>
    <p:sldId id="516" r:id="rId19"/>
    <p:sldId id="515" r:id="rId20"/>
    <p:sldId id="514" r:id="rId21"/>
    <p:sldId id="517" r:id="rId22"/>
    <p:sldId id="5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1" id="{B03D0D13-5FFE-A84D-9439-5934219D1B86}">
          <p14:sldIdLst>
            <p14:sldId id="256"/>
            <p14:sldId id="269"/>
          </p14:sldIdLst>
        </p14:section>
        <p14:section name="Lecture 11 &gt; Architecture" id="{57C96522-45E1-854F-ACC6-592F7D6C4B2B}">
          <p14:sldIdLst>
            <p14:sldId id="504"/>
            <p14:sldId id="505"/>
            <p14:sldId id="500"/>
            <p14:sldId id="497"/>
            <p14:sldId id="499"/>
            <p14:sldId id="501"/>
            <p14:sldId id="502"/>
            <p14:sldId id="506"/>
            <p14:sldId id="510"/>
            <p14:sldId id="503"/>
            <p14:sldId id="507"/>
            <p14:sldId id="513"/>
            <p14:sldId id="508"/>
            <p14:sldId id="511"/>
            <p14:sldId id="512"/>
            <p14:sldId id="516"/>
            <p14:sldId id="515"/>
            <p14:sldId id="514"/>
            <p14:sldId id="517"/>
            <p14:sldId id="5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F72"/>
    <a:srgbClr val="AD0000"/>
    <a:srgbClr val="D90000"/>
    <a:srgbClr val="80C6E3"/>
    <a:srgbClr val="B08400"/>
    <a:srgbClr val="4472C4"/>
    <a:srgbClr val="FFF9EF"/>
    <a:srgbClr val="E3ECF3"/>
    <a:srgbClr val="B3A0C5"/>
    <a:srgbClr val="01F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6"/>
    <p:restoredTop sz="86401"/>
  </p:normalViewPr>
  <p:slideViewPr>
    <p:cSldViewPr snapToGrid="0" snapToObjects="1">
      <p:cViewPr varScale="1">
        <p:scale>
          <a:sx n="121" d="100"/>
          <a:sy n="121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4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3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19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1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6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2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2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3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3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11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77538"/>
            <a:ext cx="11313224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Secondary storage device of choice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Data is stored and retrieved in units called </a:t>
            </a:r>
            <a:r>
              <a:rPr lang="en-US" sz="3600" i="1" dirty="0"/>
              <a:t>disk blocks </a:t>
            </a:r>
            <a:r>
              <a:rPr lang="en-US" sz="3600" dirty="0"/>
              <a:t>or </a:t>
            </a:r>
            <a:r>
              <a:rPr lang="en-US" sz="3600" i="1" dirty="0"/>
              <a:t>pages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Unlike RAM, time to retrieve a disk page varies </a:t>
            </a:r>
            <a:r>
              <a:rPr lang="en-US" sz="3600" i="1" dirty="0"/>
              <a:t>depending upon its location </a:t>
            </a:r>
            <a:r>
              <a:rPr lang="en-US" sz="3600" dirty="0"/>
              <a:t>on disk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Therefore, relative placement of pages on disk has major impact on DBMS performance!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11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22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 Anatomy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09" y="1657117"/>
            <a:ext cx="5735583" cy="45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353788"/>
            <a:ext cx="6153481" cy="50182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Platter: circular hard surface on which data is stored by inducing magnetic changes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Spindle: axis responsible for rotating the platters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Disk head: mechanism to read or write data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Arm assembly: moves to position a head on a desired track of the platter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RPM (Rotations Per Minute)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7200 RPM – 15000 </a:t>
            </a:r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15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 Anatomy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7591405" y="2174372"/>
            <a:ext cx="3149600" cy="1801812"/>
            <a:chOff x="2998" y="1129"/>
            <a:chExt cx="1984" cy="1135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0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0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0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0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1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1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1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1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64" name="Group 27"/>
          <p:cNvGrpSpPr>
            <a:grpSpLocks/>
          </p:cNvGrpSpPr>
          <p:nvPr/>
        </p:nvGrpSpPr>
        <p:grpSpPr bwMode="auto">
          <a:xfrm>
            <a:off x="7564419" y="1444123"/>
            <a:ext cx="3176587" cy="4594225"/>
            <a:chOff x="2981" y="669"/>
            <a:chExt cx="2001" cy="2894"/>
          </a:xfrm>
        </p:grpSpPr>
        <p:grpSp>
          <p:nvGrpSpPr>
            <p:cNvPr id="65" name="Group 17"/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75" name="Group 11"/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81" name="Freeform 8"/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2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49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49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2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4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Freeform 9"/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6"/>
                    </a:cxn>
                    <a:cxn ang="0">
                      <a:pos x="371" y="65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5"/>
                    </a:cxn>
                    <a:cxn ang="0">
                      <a:pos x="1613" y="106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8"/>
                    </a:cxn>
                    <a:cxn ang="0">
                      <a:pos x="1836" y="386"/>
                    </a:cxn>
                    <a:cxn ang="0">
                      <a:pos x="1795" y="443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3"/>
                    </a:cxn>
                    <a:cxn ang="0">
                      <a:pos x="17" y="386"/>
                    </a:cxn>
                    <a:cxn ang="0">
                      <a:pos x="0" y="328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Freeform 10"/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7"/>
                    </a:cxn>
                    <a:cxn ang="0">
                      <a:pos x="16" y="198"/>
                    </a:cxn>
                    <a:cxn ang="0">
                      <a:pos x="66" y="148"/>
                    </a:cxn>
                    <a:cxn ang="0">
                      <a:pos x="148" y="107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7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7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7"/>
                    </a:cxn>
                    <a:cxn ang="0">
                      <a:pos x="1605" y="148"/>
                    </a:cxn>
                    <a:cxn ang="0">
                      <a:pos x="1654" y="198"/>
                    </a:cxn>
                    <a:cxn ang="0">
                      <a:pos x="1671" y="247"/>
                    </a:cxn>
                    <a:cxn ang="0">
                      <a:pos x="1654" y="296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7"/>
                    </a:cxn>
                    <a:cxn ang="0">
                      <a:pos x="996" y="485"/>
                    </a:cxn>
                    <a:cxn ang="0">
                      <a:pos x="839" y="493"/>
                    </a:cxn>
                    <a:cxn ang="0">
                      <a:pos x="675" y="485"/>
                    </a:cxn>
                    <a:cxn ang="0">
                      <a:pos x="518" y="477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6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grpSp>
            <p:nvGrpSpPr>
              <p:cNvPr id="76" name="Group 15"/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78" name="Freeform 12"/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3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50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50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3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5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9" name="Freeform 13"/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9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7"/>
                    </a:cxn>
                    <a:cxn ang="0">
                      <a:pos x="371" y="66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6"/>
                    </a:cxn>
                    <a:cxn ang="0">
                      <a:pos x="1613" y="107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9"/>
                    </a:cxn>
                    <a:cxn ang="0">
                      <a:pos x="1836" y="386"/>
                    </a:cxn>
                    <a:cxn ang="0">
                      <a:pos x="1795" y="444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4"/>
                    </a:cxn>
                    <a:cxn ang="0">
                      <a:pos x="17" y="386"/>
                    </a:cxn>
                    <a:cxn ang="0">
                      <a:pos x="0" y="32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0" name="Freeform 14"/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6" y="197"/>
                    </a:cxn>
                    <a:cxn ang="0">
                      <a:pos x="66" y="147"/>
                    </a:cxn>
                    <a:cxn ang="0">
                      <a:pos x="148" y="106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6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6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6"/>
                    </a:cxn>
                    <a:cxn ang="0">
                      <a:pos x="1605" y="147"/>
                    </a:cxn>
                    <a:cxn ang="0">
                      <a:pos x="1654" y="197"/>
                    </a:cxn>
                    <a:cxn ang="0">
                      <a:pos x="1671" y="246"/>
                    </a:cxn>
                    <a:cxn ang="0">
                      <a:pos x="1654" y="295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6"/>
                    </a:cxn>
                    <a:cxn ang="0">
                      <a:pos x="996" y="484"/>
                    </a:cxn>
                    <a:cxn ang="0">
                      <a:pos x="839" y="493"/>
                    </a:cxn>
                    <a:cxn ang="0">
                      <a:pos x="675" y="484"/>
                    </a:cxn>
                    <a:cxn ang="0">
                      <a:pos x="518" y="476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7" name="Freeform 16"/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/>
                <a:ahLst/>
                <a:cxnLst>
                  <a:cxn ang="0">
                    <a:pos x="0" y="378"/>
                  </a:cxn>
                  <a:cxn ang="0">
                    <a:pos x="17" y="313"/>
                  </a:cxn>
                  <a:cxn ang="0">
                    <a:pos x="66" y="247"/>
                  </a:cxn>
                  <a:cxn ang="0">
                    <a:pos x="132" y="189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0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0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89"/>
                  </a:cxn>
                  <a:cxn ang="0">
                    <a:pos x="1926" y="247"/>
                  </a:cxn>
                  <a:cxn ang="0">
                    <a:pos x="1976" y="313"/>
                  </a:cxn>
                  <a:cxn ang="0">
                    <a:pos x="1992" y="378"/>
                  </a:cxn>
                  <a:cxn ang="0">
                    <a:pos x="1976" y="444"/>
                  </a:cxn>
                  <a:cxn ang="0">
                    <a:pos x="1926" y="510"/>
                  </a:cxn>
                  <a:cxn ang="0">
                    <a:pos x="1860" y="576"/>
                  </a:cxn>
                  <a:cxn ang="0">
                    <a:pos x="1753" y="625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25"/>
                  </a:cxn>
                  <a:cxn ang="0">
                    <a:pos x="132" y="576"/>
                  </a:cxn>
                  <a:cxn ang="0">
                    <a:pos x="66" y="510"/>
                  </a:cxn>
                  <a:cxn ang="0">
                    <a:pos x="17" y="444"/>
                  </a:cxn>
                  <a:cxn ang="0">
                    <a:pos x="0" y="378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6" name="Group 21"/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/>
                <a:ahLst/>
                <a:cxnLst>
                  <a:cxn ang="0">
                    <a:pos x="0" y="387"/>
                  </a:cxn>
                  <a:cxn ang="0">
                    <a:pos x="17" y="321"/>
                  </a:cxn>
                  <a:cxn ang="0">
                    <a:pos x="66" y="255"/>
                  </a:cxn>
                  <a:cxn ang="0">
                    <a:pos x="132" y="198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8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8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98"/>
                  </a:cxn>
                  <a:cxn ang="0">
                    <a:pos x="1926" y="255"/>
                  </a:cxn>
                  <a:cxn ang="0">
                    <a:pos x="1976" y="321"/>
                  </a:cxn>
                  <a:cxn ang="0">
                    <a:pos x="1992" y="387"/>
                  </a:cxn>
                  <a:cxn ang="0">
                    <a:pos x="1976" y="452"/>
                  </a:cxn>
                  <a:cxn ang="0">
                    <a:pos x="1926" y="518"/>
                  </a:cxn>
                  <a:cxn ang="0">
                    <a:pos x="1860" y="576"/>
                  </a:cxn>
                  <a:cxn ang="0">
                    <a:pos x="1753" y="633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33"/>
                  </a:cxn>
                  <a:cxn ang="0">
                    <a:pos x="132" y="576"/>
                  </a:cxn>
                  <a:cxn ang="0">
                    <a:pos x="66" y="518"/>
                  </a:cxn>
                  <a:cxn ang="0">
                    <a:pos x="17" y="452"/>
                  </a:cxn>
                  <a:cxn ang="0">
                    <a:pos x="0" y="387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16" y="263"/>
                  </a:cxn>
                  <a:cxn ang="0">
                    <a:pos x="58" y="206"/>
                  </a:cxn>
                  <a:cxn ang="0">
                    <a:pos x="140" y="148"/>
                  </a:cxn>
                  <a:cxn ang="0">
                    <a:pos x="239" y="107"/>
                  </a:cxn>
                  <a:cxn ang="0">
                    <a:pos x="362" y="66"/>
                  </a:cxn>
                  <a:cxn ang="0">
                    <a:pos x="510" y="33"/>
                  </a:cxn>
                  <a:cxn ang="0">
                    <a:pos x="667" y="8"/>
                  </a:cxn>
                  <a:cxn ang="0">
                    <a:pos x="840" y="0"/>
                  </a:cxn>
                  <a:cxn ang="0">
                    <a:pos x="1012" y="0"/>
                  </a:cxn>
                  <a:cxn ang="0">
                    <a:pos x="1177" y="8"/>
                  </a:cxn>
                  <a:cxn ang="0">
                    <a:pos x="1333" y="33"/>
                  </a:cxn>
                  <a:cxn ang="0">
                    <a:pos x="1482" y="66"/>
                  </a:cxn>
                  <a:cxn ang="0">
                    <a:pos x="1605" y="107"/>
                  </a:cxn>
                  <a:cxn ang="0">
                    <a:pos x="1712" y="148"/>
                  </a:cxn>
                  <a:cxn ang="0">
                    <a:pos x="1786" y="206"/>
                  </a:cxn>
                  <a:cxn ang="0">
                    <a:pos x="1835" y="263"/>
                  </a:cxn>
                  <a:cxn ang="0">
                    <a:pos x="1852" y="321"/>
                  </a:cxn>
                  <a:cxn ang="0">
                    <a:pos x="1835" y="378"/>
                  </a:cxn>
                  <a:cxn ang="0">
                    <a:pos x="1786" y="436"/>
                  </a:cxn>
                  <a:cxn ang="0">
                    <a:pos x="1712" y="493"/>
                  </a:cxn>
                  <a:cxn ang="0">
                    <a:pos x="1605" y="542"/>
                  </a:cxn>
                  <a:cxn ang="0">
                    <a:pos x="1482" y="584"/>
                  </a:cxn>
                  <a:cxn ang="0">
                    <a:pos x="1333" y="608"/>
                  </a:cxn>
                  <a:cxn ang="0">
                    <a:pos x="1177" y="633"/>
                  </a:cxn>
                  <a:cxn ang="0">
                    <a:pos x="1012" y="641"/>
                  </a:cxn>
                  <a:cxn ang="0">
                    <a:pos x="840" y="641"/>
                  </a:cxn>
                  <a:cxn ang="0">
                    <a:pos x="667" y="633"/>
                  </a:cxn>
                  <a:cxn ang="0">
                    <a:pos x="510" y="608"/>
                  </a:cxn>
                  <a:cxn ang="0">
                    <a:pos x="362" y="584"/>
                  </a:cxn>
                  <a:cxn ang="0">
                    <a:pos x="239" y="542"/>
                  </a:cxn>
                  <a:cxn ang="0">
                    <a:pos x="140" y="493"/>
                  </a:cxn>
                  <a:cxn ang="0">
                    <a:pos x="58" y="436"/>
                  </a:cxn>
                  <a:cxn ang="0">
                    <a:pos x="16" y="378"/>
                  </a:cxn>
                  <a:cxn ang="0">
                    <a:pos x="0" y="321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7" y="197"/>
                  </a:cxn>
                  <a:cxn ang="0">
                    <a:pos x="66" y="156"/>
                  </a:cxn>
                  <a:cxn ang="0">
                    <a:pos x="140" y="115"/>
                  </a:cxn>
                  <a:cxn ang="0">
                    <a:pos x="247" y="74"/>
                  </a:cxn>
                  <a:cxn ang="0">
                    <a:pos x="371" y="41"/>
                  </a:cxn>
                  <a:cxn ang="0">
                    <a:pos x="519" y="24"/>
                  </a:cxn>
                  <a:cxn ang="0">
                    <a:pos x="675" y="8"/>
                  </a:cxn>
                  <a:cxn ang="0">
                    <a:pos x="832" y="0"/>
                  </a:cxn>
                  <a:cxn ang="0">
                    <a:pos x="996" y="8"/>
                  </a:cxn>
                  <a:cxn ang="0">
                    <a:pos x="1153" y="24"/>
                  </a:cxn>
                  <a:cxn ang="0">
                    <a:pos x="1301" y="41"/>
                  </a:cxn>
                  <a:cxn ang="0">
                    <a:pos x="1424" y="74"/>
                  </a:cxn>
                  <a:cxn ang="0">
                    <a:pos x="1523" y="115"/>
                  </a:cxn>
                  <a:cxn ang="0">
                    <a:pos x="1606" y="156"/>
                  </a:cxn>
                  <a:cxn ang="0">
                    <a:pos x="1655" y="197"/>
                  </a:cxn>
                  <a:cxn ang="0">
                    <a:pos x="1671" y="246"/>
                  </a:cxn>
                  <a:cxn ang="0">
                    <a:pos x="1655" y="295"/>
                  </a:cxn>
                  <a:cxn ang="0">
                    <a:pos x="1606" y="345"/>
                  </a:cxn>
                  <a:cxn ang="0">
                    <a:pos x="1523" y="386"/>
                  </a:cxn>
                  <a:cxn ang="0">
                    <a:pos x="1424" y="427"/>
                  </a:cxn>
                  <a:cxn ang="0">
                    <a:pos x="1301" y="452"/>
                  </a:cxn>
                  <a:cxn ang="0">
                    <a:pos x="1153" y="476"/>
                  </a:cxn>
                  <a:cxn ang="0">
                    <a:pos x="996" y="493"/>
                  </a:cxn>
                  <a:cxn ang="0">
                    <a:pos x="832" y="493"/>
                  </a:cxn>
                  <a:cxn ang="0">
                    <a:pos x="675" y="493"/>
                  </a:cxn>
                  <a:cxn ang="0">
                    <a:pos x="519" y="476"/>
                  </a:cxn>
                  <a:cxn ang="0">
                    <a:pos x="371" y="452"/>
                  </a:cxn>
                  <a:cxn ang="0">
                    <a:pos x="247" y="427"/>
                  </a:cxn>
                  <a:cxn ang="0">
                    <a:pos x="140" y="386"/>
                  </a:cxn>
                  <a:cxn ang="0">
                    <a:pos x="66" y="345"/>
                  </a:cxn>
                  <a:cxn ang="0">
                    <a:pos x="17" y="295"/>
                  </a:cxn>
                  <a:cxn ang="0">
                    <a:pos x="0" y="246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7" name="Group 26"/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68" name="Freeform 22"/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/>
                <a:ahLst/>
                <a:cxnLst>
                  <a:cxn ang="0">
                    <a:pos x="247" y="649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649"/>
                  </a:cxn>
                  <a:cxn ang="0">
                    <a:pos x="0" y="657"/>
                  </a:cxn>
                  <a:cxn ang="0">
                    <a:pos x="17" y="699"/>
                  </a:cxn>
                  <a:cxn ang="0">
                    <a:pos x="50" y="723"/>
                  </a:cxn>
                  <a:cxn ang="0">
                    <a:pos x="99" y="740"/>
                  </a:cxn>
                  <a:cxn ang="0">
                    <a:pos x="157" y="740"/>
                  </a:cxn>
                  <a:cxn ang="0">
                    <a:pos x="206" y="723"/>
                  </a:cxn>
                  <a:cxn ang="0">
                    <a:pos x="239" y="699"/>
                  </a:cxn>
                  <a:cxn ang="0">
                    <a:pos x="247" y="657"/>
                  </a:cxn>
                  <a:cxn ang="0">
                    <a:pos x="247" y="649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" y="41"/>
                  </a:cxn>
                  <a:cxn ang="0">
                    <a:pos x="50" y="8"/>
                  </a:cxn>
                  <a:cxn ang="0">
                    <a:pos x="99" y="0"/>
                  </a:cxn>
                  <a:cxn ang="0">
                    <a:pos x="157" y="0"/>
                  </a:cxn>
                  <a:cxn ang="0">
                    <a:pos x="206" y="8"/>
                  </a:cxn>
                  <a:cxn ang="0">
                    <a:pos x="239" y="41"/>
                  </a:cxn>
                  <a:cxn ang="0">
                    <a:pos x="247" y="74"/>
                  </a:cxn>
                  <a:cxn ang="0">
                    <a:pos x="239" y="115"/>
                  </a:cxn>
                  <a:cxn ang="0">
                    <a:pos x="206" y="140"/>
                  </a:cxn>
                  <a:cxn ang="0">
                    <a:pos x="157" y="156"/>
                  </a:cxn>
                  <a:cxn ang="0">
                    <a:pos x="99" y="156"/>
                  </a:cxn>
                  <a:cxn ang="0">
                    <a:pos x="50" y="140"/>
                  </a:cxn>
                  <a:cxn ang="0">
                    <a:pos x="17" y="115"/>
                  </a:cxn>
                  <a:cxn ang="0">
                    <a:pos x="0" y="74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Freeform 24"/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/>
                <a:ahLst/>
                <a:cxnLst>
                  <a:cxn ang="0">
                    <a:pos x="247" y="814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814"/>
                  </a:cxn>
                  <a:cxn ang="0">
                    <a:pos x="0" y="822"/>
                  </a:cxn>
                  <a:cxn ang="0">
                    <a:pos x="17" y="871"/>
                  </a:cxn>
                  <a:cxn ang="0">
                    <a:pos x="50" y="904"/>
                  </a:cxn>
                  <a:cxn ang="0">
                    <a:pos x="99" y="921"/>
                  </a:cxn>
                  <a:cxn ang="0">
                    <a:pos x="157" y="921"/>
                  </a:cxn>
                  <a:cxn ang="0">
                    <a:pos x="206" y="904"/>
                  </a:cxn>
                  <a:cxn ang="0">
                    <a:pos x="239" y="871"/>
                  </a:cxn>
                  <a:cxn ang="0">
                    <a:pos x="247" y="822"/>
                  </a:cxn>
                  <a:cxn ang="0">
                    <a:pos x="247" y="814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16" y="49"/>
                  </a:cxn>
                  <a:cxn ang="0">
                    <a:pos x="0" y="98"/>
                  </a:cxn>
                  <a:cxn ang="0">
                    <a:pos x="16" y="156"/>
                  </a:cxn>
                  <a:cxn ang="0">
                    <a:pos x="66" y="205"/>
                  </a:cxn>
                  <a:cxn ang="0">
                    <a:pos x="131" y="230"/>
                  </a:cxn>
                  <a:cxn ang="0">
                    <a:pos x="214" y="246"/>
                  </a:cxn>
                  <a:cxn ang="0">
                    <a:pos x="296" y="230"/>
                  </a:cxn>
                  <a:cxn ang="0">
                    <a:pos x="362" y="205"/>
                  </a:cxn>
                  <a:cxn ang="0">
                    <a:pos x="411" y="156"/>
                  </a:cxn>
                  <a:cxn ang="0">
                    <a:pos x="428" y="98"/>
                  </a:cxn>
                  <a:cxn ang="0">
                    <a:pos x="411" y="49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Freeform 28"/>
          <p:cNvSpPr>
            <a:spLocks/>
          </p:cNvSpPr>
          <p:nvPr/>
        </p:nvSpPr>
        <p:spPr bwMode="auto">
          <a:xfrm>
            <a:off x="9432905" y="1731459"/>
            <a:ext cx="171450" cy="171450"/>
          </a:xfrm>
          <a:custGeom>
            <a:avLst/>
            <a:gdLst/>
            <a:ahLst/>
            <a:cxnLst>
              <a:cxn ang="0">
                <a:pos x="25" y="107"/>
              </a:cxn>
              <a:cxn ang="0">
                <a:pos x="0" y="0"/>
              </a:cxn>
              <a:cxn ang="0">
                <a:pos x="107" y="41"/>
              </a:cxn>
              <a:cxn ang="0">
                <a:pos x="25" y="10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5" name="Line 29"/>
          <p:cNvSpPr>
            <a:spLocks noChangeShapeType="1"/>
          </p:cNvSpPr>
          <p:nvPr/>
        </p:nvSpPr>
        <p:spPr bwMode="auto">
          <a:xfrm>
            <a:off x="6977044" y="2709359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6" name="Line 30"/>
          <p:cNvSpPr>
            <a:spLocks noChangeShapeType="1"/>
          </p:cNvSpPr>
          <p:nvPr/>
        </p:nvSpPr>
        <p:spPr bwMode="auto">
          <a:xfrm>
            <a:off x="6977044" y="3322134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7" name="Line 31"/>
          <p:cNvSpPr>
            <a:spLocks noChangeShapeType="1"/>
          </p:cNvSpPr>
          <p:nvPr/>
        </p:nvSpPr>
        <p:spPr bwMode="auto">
          <a:xfrm>
            <a:off x="6977044" y="5409697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8" name="Line 32"/>
          <p:cNvSpPr>
            <a:spLocks noChangeShapeType="1"/>
          </p:cNvSpPr>
          <p:nvPr/>
        </p:nvSpPr>
        <p:spPr bwMode="auto">
          <a:xfrm>
            <a:off x="6977043" y="3884110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9" name="Line 33"/>
          <p:cNvSpPr>
            <a:spLocks noChangeShapeType="1"/>
          </p:cNvSpPr>
          <p:nvPr/>
        </p:nvSpPr>
        <p:spPr bwMode="auto">
          <a:xfrm flipV="1">
            <a:off x="6977043" y="2709359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0" name="Freeform 34"/>
          <p:cNvSpPr>
            <a:spLocks/>
          </p:cNvSpPr>
          <p:nvPr/>
        </p:nvSpPr>
        <p:spPr bwMode="auto">
          <a:xfrm>
            <a:off x="7761268" y="5371598"/>
            <a:ext cx="157162" cy="7937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98" y="49"/>
              </a:cxn>
              <a:cxn ang="0">
                <a:pos x="98" y="0"/>
              </a:cxn>
              <a:cxn ang="0">
                <a:pos x="0" y="0"/>
              </a:cxn>
              <a:cxn ang="0">
                <a:pos x="0" y="4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1" name="Freeform 35"/>
          <p:cNvSpPr>
            <a:spLocks/>
          </p:cNvSpPr>
          <p:nvPr/>
        </p:nvSpPr>
        <p:spPr bwMode="auto">
          <a:xfrm>
            <a:off x="7761268" y="2669672"/>
            <a:ext cx="157162" cy="682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98" y="42"/>
              </a:cxn>
              <a:cxn ang="0">
                <a:pos x="98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2" name="Freeform 36"/>
          <p:cNvSpPr>
            <a:spLocks/>
          </p:cNvSpPr>
          <p:nvPr/>
        </p:nvSpPr>
        <p:spPr bwMode="auto">
          <a:xfrm>
            <a:off x="7761268" y="3296735"/>
            <a:ext cx="157162" cy="666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98" y="41"/>
              </a:cxn>
              <a:cxn ang="0">
                <a:pos x="98" y="0"/>
              </a:cxn>
              <a:cxn ang="0">
                <a:pos x="0" y="0"/>
              </a:cxn>
              <a:cxn ang="0">
                <a:pos x="0" y="41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3" name="Rectangle 37"/>
          <p:cNvSpPr>
            <a:spLocks noChangeArrowheads="1"/>
          </p:cNvSpPr>
          <p:nvPr/>
        </p:nvSpPr>
        <p:spPr bwMode="auto">
          <a:xfrm>
            <a:off x="10625118" y="4165098"/>
            <a:ext cx="780664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Platters</a:t>
            </a:r>
          </a:p>
        </p:txBody>
      </p:sp>
      <p:sp>
        <p:nvSpPr>
          <p:cNvPr id="94" name="Line 38"/>
          <p:cNvSpPr>
            <a:spLocks noChangeShapeType="1"/>
          </p:cNvSpPr>
          <p:nvPr/>
        </p:nvSpPr>
        <p:spPr bwMode="auto">
          <a:xfrm>
            <a:off x="10504468" y="3687259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5" name="Line 39"/>
          <p:cNvSpPr>
            <a:spLocks noChangeShapeType="1"/>
          </p:cNvSpPr>
          <p:nvPr/>
        </p:nvSpPr>
        <p:spPr bwMode="auto">
          <a:xfrm flipV="1">
            <a:off x="10499706" y="4466723"/>
            <a:ext cx="392113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9966305" y="1437773"/>
            <a:ext cx="767840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Spindle</a:t>
            </a: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9329719" y="1571123"/>
            <a:ext cx="695325" cy="117475"/>
          </a:xfrm>
          <a:custGeom>
            <a:avLst/>
            <a:gdLst/>
            <a:ahLst/>
            <a:cxnLst>
              <a:cxn ang="0">
                <a:pos x="437" y="8"/>
              </a:cxn>
              <a:cxn ang="0">
                <a:pos x="288" y="0"/>
              </a:cxn>
              <a:cxn ang="0">
                <a:pos x="140" y="24"/>
              </a:cxn>
              <a:cxn ang="0">
                <a:pos x="0" y="73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8" name="Rectangle 44"/>
          <p:cNvSpPr>
            <a:spLocks noChangeArrowheads="1"/>
          </p:cNvSpPr>
          <p:nvPr/>
        </p:nvSpPr>
        <p:spPr bwMode="auto">
          <a:xfrm>
            <a:off x="6954819" y="1753685"/>
            <a:ext cx="968215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Disk head</a:t>
            </a:r>
          </a:p>
        </p:txBody>
      </p:sp>
      <p:grpSp>
        <p:nvGrpSpPr>
          <p:cNvPr id="99" name="Group 47"/>
          <p:cNvGrpSpPr>
            <a:grpSpLocks/>
          </p:cNvGrpSpPr>
          <p:nvPr/>
        </p:nvGrpSpPr>
        <p:grpSpPr bwMode="auto">
          <a:xfrm>
            <a:off x="7275493" y="4095248"/>
            <a:ext cx="1473200" cy="517525"/>
            <a:chOff x="2799" y="2339"/>
            <a:chExt cx="928" cy="326"/>
          </a:xfrm>
        </p:grpSpPr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41" y="0"/>
                </a:cxn>
                <a:cxn ang="0">
                  <a:pos x="41" y="41"/>
                </a:cxn>
                <a:cxn ang="0">
                  <a:pos x="831" y="41"/>
                </a:cxn>
                <a:cxn ang="0">
                  <a:pos x="831" y="0"/>
                </a:cxn>
                <a:cxn ang="0">
                  <a:pos x="864" y="65"/>
                </a:cxn>
                <a:cxn ang="0">
                  <a:pos x="831" y="123"/>
                </a:cxn>
                <a:cxn ang="0">
                  <a:pos x="831" y="82"/>
                </a:cxn>
                <a:cxn ang="0">
                  <a:pos x="41" y="82"/>
                </a:cxn>
                <a:cxn ang="0">
                  <a:pos x="41" y="123"/>
                </a:cxn>
                <a:cxn ang="0">
                  <a:pos x="0" y="65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799" y="2465"/>
              <a:ext cx="92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movement</a:t>
              </a:r>
            </a:p>
          </p:txBody>
        </p:sp>
      </p:grpSp>
      <p:grpSp>
        <p:nvGrpSpPr>
          <p:cNvPr id="102" name="Group 50"/>
          <p:cNvGrpSpPr>
            <a:grpSpLocks/>
          </p:cNvGrpSpPr>
          <p:nvPr/>
        </p:nvGrpSpPr>
        <p:grpSpPr bwMode="auto">
          <a:xfrm>
            <a:off x="6118206" y="5057272"/>
            <a:ext cx="1311275" cy="798512"/>
            <a:chOff x="2070" y="2945"/>
            <a:chExt cx="826" cy="503"/>
          </a:xfrm>
        </p:grpSpPr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2070" y="3246"/>
              <a:ext cx="8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assembly</a:t>
              </a: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/>
              <a:ahLst/>
              <a:cxnLst>
                <a:cxn ang="0">
                  <a:pos x="8" y="304"/>
                </a:cxn>
                <a:cxn ang="0">
                  <a:pos x="0" y="230"/>
                </a:cxn>
                <a:cxn ang="0">
                  <a:pos x="16" y="156"/>
                </a:cxn>
                <a:cxn ang="0">
                  <a:pos x="57" y="91"/>
                </a:cxn>
                <a:cxn ang="0">
                  <a:pos x="115" y="41"/>
                </a:cxn>
                <a:cxn ang="0">
                  <a:pos x="181" y="9"/>
                </a:cxn>
                <a:cxn ang="0">
                  <a:pos x="255" y="0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5" name="Freeform 51"/>
          <p:cNvSpPr>
            <a:spLocks/>
          </p:cNvSpPr>
          <p:nvPr/>
        </p:nvSpPr>
        <p:spPr bwMode="auto">
          <a:xfrm>
            <a:off x="7566006" y="1979109"/>
            <a:ext cx="288925" cy="73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" y="66"/>
              </a:cxn>
              <a:cxn ang="0">
                <a:pos x="140" y="156"/>
              </a:cxn>
              <a:cxn ang="0">
                <a:pos x="173" y="255"/>
              </a:cxn>
              <a:cxn ang="0">
                <a:pos x="181" y="353"/>
              </a:cxn>
              <a:cxn ang="0">
                <a:pos x="165" y="460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6" name="Group 57"/>
          <p:cNvGrpSpPr>
            <a:grpSpLocks/>
          </p:cNvGrpSpPr>
          <p:nvPr/>
        </p:nvGrpSpPr>
        <p:grpSpPr bwMode="auto">
          <a:xfrm>
            <a:off x="10169509" y="1644149"/>
            <a:ext cx="1138238" cy="765176"/>
            <a:chOff x="4622" y="795"/>
            <a:chExt cx="717" cy="482"/>
          </a:xfrm>
        </p:grpSpPr>
        <p:sp>
          <p:nvSpPr>
            <p:cNvPr id="107" name="Freeform 53"/>
            <p:cNvSpPr>
              <a:spLocks/>
            </p:cNvSpPr>
            <p:nvPr/>
          </p:nvSpPr>
          <p:spPr bwMode="auto">
            <a:xfrm>
              <a:off x="4622" y="988"/>
              <a:ext cx="359" cy="289"/>
            </a:xfrm>
            <a:custGeom>
              <a:avLst/>
              <a:gdLst/>
              <a:ahLst/>
              <a:cxnLst>
                <a:cxn ang="0">
                  <a:pos x="371" y="0"/>
                </a:cxn>
                <a:cxn ang="0">
                  <a:pos x="255" y="33"/>
                </a:cxn>
                <a:cxn ang="0">
                  <a:pos x="148" y="107"/>
                </a:cxn>
                <a:cxn ang="0">
                  <a:pos x="58" y="197"/>
                </a:cxn>
                <a:cxn ang="0">
                  <a:pos x="0" y="304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890" y="795"/>
              <a:ext cx="4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Tracks</a:t>
              </a:r>
            </a:p>
          </p:txBody>
        </p:sp>
      </p:grpSp>
      <p:sp>
        <p:nvSpPr>
          <p:cNvPr id="109" name="Rectangle 59"/>
          <p:cNvSpPr>
            <a:spLocks noChangeArrowheads="1"/>
          </p:cNvSpPr>
          <p:nvPr/>
        </p:nvSpPr>
        <p:spPr bwMode="auto">
          <a:xfrm>
            <a:off x="11083905" y="2534735"/>
            <a:ext cx="673262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Sector</a:t>
            </a:r>
          </a:p>
        </p:txBody>
      </p:sp>
      <p:sp>
        <p:nvSpPr>
          <p:cNvPr id="110" name="Freeform 61"/>
          <p:cNvSpPr>
            <a:spLocks/>
          </p:cNvSpPr>
          <p:nvPr/>
        </p:nvSpPr>
        <p:spPr bwMode="auto">
          <a:xfrm>
            <a:off x="10623529" y="2461710"/>
            <a:ext cx="652464" cy="180975"/>
          </a:xfrm>
          <a:custGeom>
            <a:avLst/>
            <a:gdLst/>
            <a:ahLst/>
            <a:cxnLst>
              <a:cxn ang="0">
                <a:pos x="327" y="33"/>
              </a:cxn>
              <a:cxn ang="0">
                <a:pos x="264" y="0"/>
              </a:cxn>
              <a:cxn ang="0">
                <a:pos x="191" y="0"/>
              </a:cxn>
              <a:cxn ang="0">
                <a:pos x="118" y="16"/>
              </a:cxn>
              <a:cxn ang="0">
                <a:pos x="64" y="49"/>
              </a:cxn>
              <a:cxn ang="0">
                <a:pos x="19" y="107"/>
              </a:cxn>
              <a:cxn ang="0">
                <a:pos x="0" y="17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1" name="Arc 110"/>
          <p:cNvSpPr/>
          <p:nvPr/>
        </p:nvSpPr>
        <p:spPr>
          <a:xfrm>
            <a:off x="7746986" y="2232316"/>
            <a:ext cx="2811456" cy="963612"/>
          </a:xfrm>
          <a:prstGeom prst="arc">
            <a:avLst>
              <a:gd name="adj1" fmla="val 21080936"/>
              <a:gd name="adj2" fmla="val 651381"/>
            </a:avLst>
          </a:prstGeom>
          <a:ln w="152400">
            <a:solidFill>
              <a:srgbClr val="95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3" y="1688598"/>
            <a:ext cx="5912944" cy="40577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is encoded in concentric circles of sectors called tracks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Sector size is fixed, a characteristic of the </a:t>
            </a:r>
            <a:r>
              <a:rPr lang="en-US" dirty="0" smtClean="0"/>
              <a:t>disk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/>
              <a:t>Block </a:t>
            </a:r>
            <a:r>
              <a:rPr lang="en-US" sz="3200" dirty="0" smtClean="0"/>
              <a:t>(page) size</a:t>
            </a:r>
            <a:r>
              <a:rPr lang="en-US" sz="3200" dirty="0"/>
              <a:t>: multiple of sector size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At any time, exactly one head can read/write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078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 Anatomy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7591405" y="2174372"/>
            <a:ext cx="3149600" cy="1801812"/>
            <a:chOff x="2998" y="1129"/>
            <a:chExt cx="1984" cy="1135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0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0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0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0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1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1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1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1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62" name="Group 27"/>
          <p:cNvGrpSpPr>
            <a:grpSpLocks/>
          </p:cNvGrpSpPr>
          <p:nvPr/>
        </p:nvGrpSpPr>
        <p:grpSpPr bwMode="auto">
          <a:xfrm>
            <a:off x="7564419" y="1444123"/>
            <a:ext cx="3176587" cy="4594225"/>
            <a:chOff x="2981" y="669"/>
            <a:chExt cx="2001" cy="2894"/>
          </a:xfrm>
        </p:grpSpPr>
        <p:grpSp>
          <p:nvGrpSpPr>
            <p:cNvPr id="63" name="Group 17"/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73" name="Group 11"/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79" name="Freeform 8"/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2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49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49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2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4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0" name="Freeform 9"/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6"/>
                    </a:cxn>
                    <a:cxn ang="0">
                      <a:pos x="371" y="65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5"/>
                    </a:cxn>
                    <a:cxn ang="0">
                      <a:pos x="1613" y="106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8"/>
                    </a:cxn>
                    <a:cxn ang="0">
                      <a:pos x="1836" y="386"/>
                    </a:cxn>
                    <a:cxn ang="0">
                      <a:pos x="1795" y="443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3"/>
                    </a:cxn>
                    <a:cxn ang="0">
                      <a:pos x="17" y="386"/>
                    </a:cxn>
                    <a:cxn ang="0">
                      <a:pos x="0" y="328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Freeform 10"/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7"/>
                    </a:cxn>
                    <a:cxn ang="0">
                      <a:pos x="16" y="198"/>
                    </a:cxn>
                    <a:cxn ang="0">
                      <a:pos x="66" y="148"/>
                    </a:cxn>
                    <a:cxn ang="0">
                      <a:pos x="148" y="107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7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7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7"/>
                    </a:cxn>
                    <a:cxn ang="0">
                      <a:pos x="1605" y="148"/>
                    </a:cxn>
                    <a:cxn ang="0">
                      <a:pos x="1654" y="198"/>
                    </a:cxn>
                    <a:cxn ang="0">
                      <a:pos x="1671" y="247"/>
                    </a:cxn>
                    <a:cxn ang="0">
                      <a:pos x="1654" y="296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7"/>
                    </a:cxn>
                    <a:cxn ang="0">
                      <a:pos x="996" y="485"/>
                    </a:cxn>
                    <a:cxn ang="0">
                      <a:pos x="839" y="493"/>
                    </a:cxn>
                    <a:cxn ang="0">
                      <a:pos x="675" y="485"/>
                    </a:cxn>
                    <a:cxn ang="0">
                      <a:pos x="518" y="477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6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grpSp>
            <p:nvGrpSpPr>
              <p:cNvPr id="74" name="Group 15"/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76" name="Freeform 12"/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3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50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50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3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5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7" name="Freeform 13"/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9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7"/>
                    </a:cxn>
                    <a:cxn ang="0">
                      <a:pos x="371" y="66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6"/>
                    </a:cxn>
                    <a:cxn ang="0">
                      <a:pos x="1613" y="107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9"/>
                    </a:cxn>
                    <a:cxn ang="0">
                      <a:pos x="1836" y="386"/>
                    </a:cxn>
                    <a:cxn ang="0">
                      <a:pos x="1795" y="444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4"/>
                    </a:cxn>
                    <a:cxn ang="0">
                      <a:pos x="17" y="386"/>
                    </a:cxn>
                    <a:cxn ang="0">
                      <a:pos x="0" y="32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8" name="Freeform 14"/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6" y="197"/>
                    </a:cxn>
                    <a:cxn ang="0">
                      <a:pos x="66" y="147"/>
                    </a:cxn>
                    <a:cxn ang="0">
                      <a:pos x="148" y="106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6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6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6"/>
                    </a:cxn>
                    <a:cxn ang="0">
                      <a:pos x="1605" y="147"/>
                    </a:cxn>
                    <a:cxn ang="0">
                      <a:pos x="1654" y="197"/>
                    </a:cxn>
                    <a:cxn ang="0">
                      <a:pos x="1671" y="246"/>
                    </a:cxn>
                    <a:cxn ang="0">
                      <a:pos x="1654" y="295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6"/>
                    </a:cxn>
                    <a:cxn ang="0">
                      <a:pos x="996" y="484"/>
                    </a:cxn>
                    <a:cxn ang="0">
                      <a:pos x="839" y="493"/>
                    </a:cxn>
                    <a:cxn ang="0">
                      <a:pos x="675" y="484"/>
                    </a:cxn>
                    <a:cxn ang="0">
                      <a:pos x="518" y="476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5" name="Freeform 16"/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/>
                <a:ahLst/>
                <a:cxnLst>
                  <a:cxn ang="0">
                    <a:pos x="0" y="378"/>
                  </a:cxn>
                  <a:cxn ang="0">
                    <a:pos x="17" y="313"/>
                  </a:cxn>
                  <a:cxn ang="0">
                    <a:pos x="66" y="247"/>
                  </a:cxn>
                  <a:cxn ang="0">
                    <a:pos x="132" y="189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0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0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89"/>
                  </a:cxn>
                  <a:cxn ang="0">
                    <a:pos x="1926" y="247"/>
                  </a:cxn>
                  <a:cxn ang="0">
                    <a:pos x="1976" y="313"/>
                  </a:cxn>
                  <a:cxn ang="0">
                    <a:pos x="1992" y="378"/>
                  </a:cxn>
                  <a:cxn ang="0">
                    <a:pos x="1976" y="444"/>
                  </a:cxn>
                  <a:cxn ang="0">
                    <a:pos x="1926" y="510"/>
                  </a:cxn>
                  <a:cxn ang="0">
                    <a:pos x="1860" y="576"/>
                  </a:cxn>
                  <a:cxn ang="0">
                    <a:pos x="1753" y="625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25"/>
                  </a:cxn>
                  <a:cxn ang="0">
                    <a:pos x="132" y="576"/>
                  </a:cxn>
                  <a:cxn ang="0">
                    <a:pos x="66" y="510"/>
                  </a:cxn>
                  <a:cxn ang="0">
                    <a:pos x="17" y="444"/>
                  </a:cxn>
                  <a:cxn ang="0">
                    <a:pos x="0" y="378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4" name="Group 21"/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/>
                <a:ahLst/>
                <a:cxnLst>
                  <a:cxn ang="0">
                    <a:pos x="0" y="387"/>
                  </a:cxn>
                  <a:cxn ang="0">
                    <a:pos x="17" y="321"/>
                  </a:cxn>
                  <a:cxn ang="0">
                    <a:pos x="66" y="255"/>
                  </a:cxn>
                  <a:cxn ang="0">
                    <a:pos x="132" y="198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8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8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98"/>
                  </a:cxn>
                  <a:cxn ang="0">
                    <a:pos x="1926" y="255"/>
                  </a:cxn>
                  <a:cxn ang="0">
                    <a:pos x="1976" y="321"/>
                  </a:cxn>
                  <a:cxn ang="0">
                    <a:pos x="1992" y="387"/>
                  </a:cxn>
                  <a:cxn ang="0">
                    <a:pos x="1976" y="452"/>
                  </a:cxn>
                  <a:cxn ang="0">
                    <a:pos x="1926" y="518"/>
                  </a:cxn>
                  <a:cxn ang="0">
                    <a:pos x="1860" y="576"/>
                  </a:cxn>
                  <a:cxn ang="0">
                    <a:pos x="1753" y="633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33"/>
                  </a:cxn>
                  <a:cxn ang="0">
                    <a:pos x="132" y="576"/>
                  </a:cxn>
                  <a:cxn ang="0">
                    <a:pos x="66" y="518"/>
                  </a:cxn>
                  <a:cxn ang="0">
                    <a:pos x="17" y="452"/>
                  </a:cxn>
                  <a:cxn ang="0">
                    <a:pos x="0" y="387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Freeform 19"/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16" y="263"/>
                  </a:cxn>
                  <a:cxn ang="0">
                    <a:pos x="58" y="206"/>
                  </a:cxn>
                  <a:cxn ang="0">
                    <a:pos x="140" y="148"/>
                  </a:cxn>
                  <a:cxn ang="0">
                    <a:pos x="239" y="107"/>
                  </a:cxn>
                  <a:cxn ang="0">
                    <a:pos x="362" y="66"/>
                  </a:cxn>
                  <a:cxn ang="0">
                    <a:pos x="510" y="33"/>
                  </a:cxn>
                  <a:cxn ang="0">
                    <a:pos x="667" y="8"/>
                  </a:cxn>
                  <a:cxn ang="0">
                    <a:pos x="840" y="0"/>
                  </a:cxn>
                  <a:cxn ang="0">
                    <a:pos x="1012" y="0"/>
                  </a:cxn>
                  <a:cxn ang="0">
                    <a:pos x="1177" y="8"/>
                  </a:cxn>
                  <a:cxn ang="0">
                    <a:pos x="1333" y="33"/>
                  </a:cxn>
                  <a:cxn ang="0">
                    <a:pos x="1482" y="66"/>
                  </a:cxn>
                  <a:cxn ang="0">
                    <a:pos x="1605" y="107"/>
                  </a:cxn>
                  <a:cxn ang="0">
                    <a:pos x="1712" y="148"/>
                  </a:cxn>
                  <a:cxn ang="0">
                    <a:pos x="1786" y="206"/>
                  </a:cxn>
                  <a:cxn ang="0">
                    <a:pos x="1835" y="263"/>
                  </a:cxn>
                  <a:cxn ang="0">
                    <a:pos x="1852" y="321"/>
                  </a:cxn>
                  <a:cxn ang="0">
                    <a:pos x="1835" y="378"/>
                  </a:cxn>
                  <a:cxn ang="0">
                    <a:pos x="1786" y="436"/>
                  </a:cxn>
                  <a:cxn ang="0">
                    <a:pos x="1712" y="493"/>
                  </a:cxn>
                  <a:cxn ang="0">
                    <a:pos x="1605" y="542"/>
                  </a:cxn>
                  <a:cxn ang="0">
                    <a:pos x="1482" y="584"/>
                  </a:cxn>
                  <a:cxn ang="0">
                    <a:pos x="1333" y="608"/>
                  </a:cxn>
                  <a:cxn ang="0">
                    <a:pos x="1177" y="633"/>
                  </a:cxn>
                  <a:cxn ang="0">
                    <a:pos x="1012" y="641"/>
                  </a:cxn>
                  <a:cxn ang="0">
                    <a:pos x="840" y="641"/>
                  </a:cxn>
                  <a:cxn ang="0">
                    <a:pos x="667" y="633"/>
                  </a:cxn>
                  <a:cxn ang="0">
                    <a:pos x="510" y="608"/>
                  </a:cxn>
                  <a:cxn ang="0">
                    <a:pos x="362" y="584"/>
                  </a:cxn>
                  <a:cxn ang="0">
                    <a:pos x="239" y="542"/>
                  </a:cxn>
                  <a:cxn ang="0">
                    <a:pos x="140" y="493"/>
                  </a:cxn>
                  <a:cxn ang="0">
                    <a:pos x="58" y="436"/>
                  </a:cxn>
                  <a:cxn ang="0">
                    <a:pos x="16" y="378"/>
                  </a:cxn>
                  <a:cxn ang="0">
                    <a:pos x="0" y="321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Freeform 20"/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7" y="197"/>
                  </a:cxn>
                  <a:cxn ang="0">
                    <a:pos x="66" y="156"/>
                  </a:cxn>
                  <a:cxn ang="0">
                    <a:pos x="140" y="115"/>
                  </a:cxn>
                  <a:cxn ang="0">
                    <a:pos x="247" y="74"/>
                  </a:cxn>
                  <a:cxn ang="0">
                    <a:pos x="371" y="41"/>
                  </a:cxn>
                  <a:cxn ang="0">
                    <a:pos x="519" y="24"/>
                  </a:cxn>
                  <a:cxn ang="0">
                    <a:pos x="675" y="8"/>
                  </a:cxn>
                  <a:cxn ang="0">
                    <a:pos x="832" y="0"/>
                  </a:cxn>
                  <a:cxn ang="0">
                    <a:pos x="996" y="8"/>
                  </a:cxn>
                  <a:cxn ang="0">
                    <a:pos x="1153" y="24"/>
                  </a:cxn>
                  <a:cxn ang="0">
                    <a:pos x="1301" y="41"/>
                  </a:cxn>
                  <a:cxn ang="0">
                    <a:pos x="1424" y="74"/>
                  </a:cxn>
                  <a:cxn ang="0">
                    <a:pos x="1523" y="115"/>
                  </a:cxn>
                  <a:cxn ang="0">
                    <a:pos x="1606" y="156"/>
                  </a:cxn>
                  <a:cxn ang="0">
                    <a:pos x="1655" y="197"/>
                  </a:cxn>
                  <a:cxn ang="0">
                    <a:pos x="1671" y="246"/>
                  </a:cxn>
                  <a:cxn ang="0">
                    <a:pos x="1655" y="295"/>
                  </a:cxn>
                  <a:cxn ang="0">
                    <a:pos x="1606" y="345"/>
                  </a:cxn>
                  <a:cxn ang="0">
                    <a:pos x="1523" y="386"/>
                  </a:cxn>
                  <a:cxn ang="0">
                    <a:pos x="1424" y="427"/>
                  </a:cxn>
                  <a:cxn ang="0">
                    <a:pos x="1301" y="452"/>
                  </a:cxn>
                  <a:cxn ang="0">
                    <a:pos x="1153" y="476"/>
                  </a:cxn>
                  <a:cxn ang="0">
                    <a:pos x="996" y="493"/>
                  </a:cxn>
                  <a:cxn ang="0">
                    <a:pos x="832" y="493"/>
                  </a:cxn>
                  <a:cxn ang="0">
                    <a:pos x="675" y="493"/>
                  </a:cxn>
                  <a:cxn ang="0">
                    <a:pos x="519" y="476"/>
                  </a:cxn>
                  <a:cxn ang="0">
                    <a:pos x="371" y="452"/>
                  </a:cxn>
                  <a:cxn ang="0">
                    <a:pos x="247" y="427"/>
                  </a:cxn>
                  <a:cxn ang="0">
                    <a:pos x="140" y="386"/>
                  </a:cxn>
                  <a:cxn ang="0">
                    <a:pos x="66" y="345"/>
                  </a:cxn>
                  <a:cxn ang="0">
                    <a:pos x="17" y="295"/>
                  </a:cxn>
                  <a:cxn ang="0">
                    <a:pos x="0" y="246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5" name="Group 26"/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66" name="Freeform 22"/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/>
                <a:ahLst/>
                <a:cxnLst>
                  <a:cxn ang="0">
                    <a:pos x="247" y="649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649"/>
                  </a:cxn>
                  <a:cxn ang="0">
                    <a:pos x="0" y="657"/>
                  </a:cxn>
                  <a:cxn ang="0">
                    <a:pos x="17" y="699"/>
                  </a:cxn>
                  <a:cxn ang="0">
                    <a:pos x="50" y="723"/>
                  </a:cxn>
                  <a:cxn ang="0">
                    <a:pos x="99" y="740"/>
                  </a:cxn>
                  <a:cxn ang="0">
                    <a:pos x="157" y="740"/>
                  </a:cxn>
                  <a:cxn ang="0">
                    <a:pos x="206" y="723"/>
                  </a:cxn>
                  <a:cxn ang="0">
                    <a:pos x="239" y="699"/>
                  </a:cxn>
                  <a:cxn ang="0">
                    <a:pos x="247" y="657"/>
                  </a:cxn>
                  <a:cxn ang="0">
                    <a:pos x="247" y="649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" y="41"/>
                  </a:cxn>
                  <a:cxn ang="0">
                    <a:pos x="50" y="8"/>
                  </a:cxn>
                  <a:cxn ang="0">
                    <a:pos x="99" y="0"/>
                  </a:cxn>
                  <a:cxn ang="0">
                    <a:pos x="157" y="0"/>
                  </a:cxn>
                  <a:cxn ang="0">
                    <a:pos x="206" y="8"/>
                  </a:cxn>
                  <a:cxn ang="0">
                    <a:pos x="239" y="41"/>
                  </a:cxn>
                  <a:cxn ang="0">
                    <a:pos x="247" y="74"/>
                  </a:cxn>
                  <a:cxn ang="0">
                    <a:pos x="239" y="115"/>
                  </a:cxn>
                  <a:cxn ang="0">
                    <a:pos x="206" y="140"/>
                  </a:cxn>
                  <a:cxn ang="0">
                    <a:pos x="157" y="156"/>
                  </a:cxn>
                  <a:cxn ang="0">
                    <a:pos x="99" y="156"/>
                  </a:cxn>
                  <a:cxn ang="0">
                    <a:pos x="50" y="140"/>
                  </a:cxn>
                  <a:cxn ang="0">
                    <a:pos x="17" y="115"/>
                  </a:cxn>
                  <a:cxn ang="0">
                    <a:pos x="0" y="74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/>
                <a:ahLst/>
                <a:cxnLst>
                  <a:cxn ang="0">
                    <a:pos x="247" y="814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814"/>
                  </a:cxn>
                  <a:cxn ang="0">
                    <a:pos x="0" y="822"/>
                  </a:cxn>
                  <a:cxn ang="0">
                    <a:pos x="17" y="871"/>
                  </a:cxn>
                  <a:cxn ang="0">
                    <a:pos x="50" y="904"/>
                  </a:cxn>
                  <a:cxn ang="0">
                    <a:pos x="99" y="921"/>
                  </a:cxn>
                  <a:cxn ang="0">
                    <a:pos x="157" y="921"/>
                  </a:cxn>
                  <a:cxn ang="0">
                    <a:pos x="206" y="904"/>
                  </a:cxn>
                  <a:cxn ang="0">
                    <a:pos x="239" y="871"/>
                  </a:cxn>
                  <a:cxn ang="0">
                    <a:pos x="247" y="822"/>
                  </a:cxn>
                  <a:cxn ang="0">
                    <a:pos x="247" y="814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16" y="49"/>
                  </a:cxn>
                  <a:cxn ang="0">
                    <a:pos x="0" y="98"/>
                  </a:cxn>
                  <a:cxn ang="0">
                    <a:pos x="16" y="156"/>
                  </a:cxn>
                  <a:cxn ang="0">
                    <a:pos x="66" y="205"/>
                  </a:cxn>
                  <a:cxn ang="0">
                    <a:pos x="131" y="230"/>
                  </a:cxn>
                  <a:cxn ang="0">
                    <a:pos x="214" y="246"/>
                  </a:cxn>
                  <a:cxn ang="0">
                    <a:pos x="296" y="230"/>
                  </a:cxn>
                  <a:cxn ang="0">
                    <a:pos x="362" y="205"/>
                  </a:cxn>
                  <a:cxn ang="0">
                    <a:pos x="411" y="156"/>
                  </a:cxn>
                  <a:cxn ang="0">
                    <a:pos x="428" y="98"/>
                  </a:cxn>
                  <a:cxn ang="0">
                    <a:pos x="411" y="49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2" name="Freeform 28"/>
          <p:cNvSpPr>
            <a:spLocks/>
          </p:cNvSpPr>
          <p:nvPr/>
        </p:nvSpPr>
        <p:spPr bwMode="auto">
          <a:xfrm>
            <a:off x="9432905" y="1731459"/>
            <a:ext cx="171450" cy="171450"/>
          </a:xfrm>
          <a:custGeom>
            <a:avLst/>
            <a:gdLst/>
            <a:ahLst/>
            <a:cxnLst>
              <a:cxn ang="0">
                <a:pos x="25" y="107"/>
              </a:cxn>
              <a:cxn ang="0">
                <a:pos x="0" y="0"/>
              </a:cxn>
              <a:cxn ang="0">
                <a:pos x="107" y="41"/>
              </a:cxn>
              <a:cxn ang="0">
                <a:pos x="25" y="10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6977044" y="2709359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4" name="Line 30"/>
          <p:cNvSpPr>
            <a:spLocks noChangeShapeType="1"/>
          </p:cNvSpPr>
          <p:nvPr/>
        </p:nvSpPr>
        <p:spPr bwMode="auto">
          <a:xfrm>
            <a:off x="6977044" y="3322134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5" name="Line 31"/>
          <p:cNvSpPr>
            <a:spLocks noChangeShapeType="1"/>
          </p:cNvSpPr>
          <p:nvPr/>
        </p:nvSpPr>
        <p:spPr bwMode="auto">
          <a:xfrm>
            <a:off x="6977044" y="5409697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6" name="Line 32"/>
          <p:cNvSpPr>
            <a:spLocks noChangeShapeType="1"/>
          </p:cNvSpPr>
          <p:nvPr/>
        </p:nvSpPr>
        <p:spPr bwMode="auto">
          <a:xfrm>
            <a:off x="6977043" y="3884110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7" name="Line 33"/>
          <p:cNvSpPr>
            <a:spLocks noChangeShapeType="1"/>
          </p:cNvSpPr>
          <p:nvPr/>
        </p:nvSpPr>
        <p:spPr bwMode="auto">
          <a:xfrm flipV="1">
            <a:off x="6977043" y="2709359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8" name="Freeform 34"/>
          <p:cNvSpPr>
            <a:spLocks/>
          </p:cNvSpPr>
          <p:nvPr/>
        </p:nvSpPr>
        <p:spPr bwMode="auto">
          <a:xfrm>
            <a:off x="7761268" y="5371598"/>
            <a:ext cx="157162" cy="7937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98" y="49"/>
              </a:cxn>
              <a:cxn ang="0">
                <a:pos x="98" y="0"/>
              </a:cxn>
              <a:cxn ang="0">
                <a:pos x="0" y="0"/>
              </a:cxn>
              <a:cxn ang="0">
                <a:pos x="0" y="4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9" name="Freeform 35"/>
          <p:cNvSpPr>
            <a:spLocks/>
          </p:cNvSpPr>
          <p:nvPr/>
        </p:nvSpPr>
        <p:spPr bwMode="auto">
          <a:xfrm>
            <a:off x="7761268" y="2669672"/>
            <a:ext cx="157162" cy="682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98" y="42"/>
              </a:cxn>
              <a:cxn ang="0">
                <a:pos x="98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0" name="Freeform 36"/>
          <p:cNvSpPr>
            <a:spLocks/>
          </p:cNvSpPr>
          <p:nvPr/>
        </p:nvSpPr>
        <p:spPr bwMode="auto">
          <a:xfrm>
            <a:off x="7761268" y="3296735"/>
            <a:ext cx="157162" cy="666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98" y="41"/>
              </a:cxn>
              <a:cxn ang="0">
                <a:pos x="98" y="0"/>
              </a:cxn>
              <a:cxn ang="0">
                <a:pos x="0" y="0"/>
              </a:cxn>
              <a:cxn ang="0">
                <a:pos x="0" y="41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1" name="Rectangle 37"/>
          <p:cNvSpPr>
            <a:spLocks noChangeArrowheads="1"/>
          </p:cNvSpPr>
          <p:nvPr/>
        </p:nvSpPr>
        <p:spPr bwMode="auto">
          <a:xfrm>
            <a:off x="10625118" y="4165098"/>
            <a:ext cx="780664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Platters</a:t>
            </a:r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10504468" y="3687259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 flipV="1">
            <a:off x="10499706" y="4466723"/>
            <a:ext cx="392113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9966305" y="1437773"/>
            <a:ext cx="767840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Spindle</a:t>
            </a: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9329719" y="1571123"/>
            <a:ext cx="695325" cy="117475"/>
          </a:xfrm>
          <a:custGeom>
            <a:avLst/>
            <a:gdLst/>
            <a:ahLst/>
            <a:cxnLst>
              <a:cxn ang="0">
                <a:pos x="437" y="8"/>
              </a:cxn>
              <a:cxn ang="0">
                <a:pos x="288" y="0"/>
              </a:cxn>
              <a:cxn ang="0">
                <a:pos x="140" y="24"/>
              </a:cxn>
              <a:cxn ang="0">
                <a:pos x="0" y="73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6954819" y="1753685"/>
            <a:ext cx="968215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Disk head</a:t>
            </a:r>
          </a:p>
        </p:txBody>
      </p:sp>
      <p:grpSp>
        <p:nvGrpSpPr>
          <p:cNvPr id="97" name="Group 47"/>
          <p:cNvGrpSpPr>
            <a:grpSpLocks/>
          </p:cNvGrpSpPr>
          <p:nvPr/>
        </p:nvGrpSpPr>
        <p:grpSpPr bwMode="auto">
          <a:xfrm>
            <a:off x="7275493" y="4095248"/>
            <a:ext cx="1473200" cy="517525"/>
            <a:chOff x="2799" y="2339"/>
            <a:chExt cx="928" cy="326"/>
          </a:xfrm>
        </p:grpSpPr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41" y="0"/>
                </a:cxn>
                <a:cxn ang="0">
                  <a:pos x="41" y="41"/>
                </a:cxn>
                <a:cxn ang="0">
                  <a:pos x="831" y="41"/>
                </a:cxn>
                <a:cxn ang="0">
                  <a:pos x="831" y="0"/>
                </a:cxn>
                <a:cxn ang="0">
                  <a:pos x="864" y="65"/>
                </a:cxn>
                <a:cxn ang="0">
                  <a:pos x="831" y="123"/>
                </a:cxn>
                <a:cxn ang="0">
                  <a:pos x="831" y="82"/>
                </a:cxn>
                <a:cxn ang="0">
                  <a:pos x="41" y="82"/>
                </a:cxn>
                <a:cxn ang="0">
                  <a:pos x="41" y="123"/>
                </a:cxn>
                <a:cxn ang="0">
                  <a:pos x="0" y="65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2799" y="2465"/>
              <a:ext cx="92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movement</a:t>
              </a:r>
            </a:p>
          </p:txBody>
        </p:sp>
      </p:grpSp>
      <p:grpSp>
        <p:nvGrpSpPr>
          <p:cNvPr id="100" name="Group 50"/>
          <p:cNvGrpSpPr>
            <a:grpSpLocks/>
          </p:cNvGrpSpPr>
          <p:nvPr/>
        </p:nvGrpSpPr>
        <p:grpSpPr bwMode="auto">
          <a:xfrm>
            <a:off x="6118206" y="5057272"/>
            <a:ext cx="1311275" cy="798512"/>
            <a:chOff x="2070" y="2945"/>
            <a:chExt cx="826" cy="503"/>
          </a:xfrm>
        </p:grpSpPr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070" y="3246"/>
              <a:ext cx="8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assembly</a:t>
              </a: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/>
              <a:ahLst/>
              <a:cxnLst>
                <a:cxn ang="0">
                  <a:pos x="8" y="304"/>
                </a:cxn>
                <a:cxn ang="0">
                  <a:pos x="0" y="230"/>
                </a:cxn>
                <a:cxn ang="0">
                  <a:pos x="16" y="156"/>
                </a:cxn>
                <a:cxn ang="0">
                  <a:pos x="57" y="91"/>
                </a:cxn>
                <a:cxn ang="0">
                  <a:pos x="115" y="41"/>
                </a:cxn>
                <a:cxn ang="0">
                  <a:pos x="181" y="9"/>
                </a:cxn>
                <a:cxn ang="0">
                  <a:pos x="255" y="0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3" name="Freeform 51"/>
          <p:cNvSpPr>
            <a:spLocks/>
          </p:cNvSpPr>
          <p:nvPr/>
        </p:nvSpPr>
        <p:spPr bwMode="auto">
          <a:xfrm>
            <a:off x="7566006" y="1979109"/>
            <a:ext cx="288925" cy="73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" y="66"/>
              </a:cxn>
              <a:cxn ang="0">
                <a:pos x="140" y="156"/>
              </a:cxn>
              <a:cxn ang="0">
                <a:pos x="173" y="255"/>
              </a:cxn>
              <a:cxn ang="0">
                <a:pos x="181" y="353"/>
              </a:cxn>
              <a:cxn ang="0">
                <a:pos x="165" y="460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4" name="Group 57"/>
          <p:cNvGrpSpPr>
            <a:grpSpLocks/>
          </p:cNvGrpSpPr>
          <p:nvPr/>
        </p:nvGrpSpPr>
        <p:grpSpPr bwMode="auto">
          <a:xfrm>
            <a:off x="10169509" y="1644149"/>
            <a:ext cx="1138238" cy="765176"/>
            <a:chOff x="4622" y="795"/>
            <a:chExt cx="717" cy="482"/>
          </a:xfrm>
        </p:grpSpPr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4622" y="988"/>
              <a:ext cx="359" cy="289"/>
            </a:xfrm>
            <a:custGeom>
              <a:avLst/>
              <a:gdLst/>
              <a:ahLst/>
              <a:cxnLst>
                <a:cxn ang="0">
                  <a:pos x="371" y="0"/>
                </a:cxn>
                <a:cxn ang="0">
                  <a:pos x="255" y="33"/>
                </a:cxn>
                <a:cxn ang="0">
                  <a:pos x="148" y="107"/>
                </a:cxn>
                <a:cxn ang="0">
                  <a:pos x="58" y="197"/>
                </a:cxn>
                <a:cxn ang="0">
                  <a:pos x="0" y="304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890" y="795"/>
              <a:ext cx="4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Tracks</a:t>
              </a:r>
            </a:p>
          </p:txBody>
        </p:sp>
      </p:grpSp>
      <p:sp>
        <p:nvSpPr>
          <p:cNvPr id="107" name="Rectangle 59"/>
          <p:cNvSpPr>
            <a:spLocks noChangeArrowheads="1"/>
          </p:cNvSpPr>
          <p:nvPr/>
        </p:nvSpPr>
        <p:spPr bwMode="auto">
          <a:xfrm>
            <a:off x="11083905" y="2534735"/>
            <a:ext cx="673262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Sector</a:t>
            </a:r>
          </a:p>
        </p:txBody>
      </p:sp>
      <p:sp>
        <p:nvSpPr>
          <p:cNvPr id="108" name="Freeform 61"/>
          <p:cNvSpPr>
            <a:spLocks/>
          </p:cNvSpPr>
          <p:nvPr/>
        </p:nvSpPr>
        <p:spPr bwMode="auto">
          <a:xfrm>
            <a:off x="10623529" y="2461710"/>
            <a:ext cx="652464" cy="180975"/>
          </a:xfrm>
          <a:custGeom>
            <a:avLst/>
            <a:gdLst/>
            <a:ahLst/>
            <a:cxnLst>
              <a:cxn ang="0">
                <a:pos x="327" y="33"/>
              </a:cxn>
              <a:cxn ang="0">
                <a:pos x="264" y="0"/>
              </a:cxn>
              <a:cxn ang="0">
                <a:pos x="191" y="0"/>
              </a:cxn>
              <a:cxn ang="0">
                <a:pos x="118" y="16"/>
              </a:cxn>
              <a:cxn ang="0">
                <a:pos x="64" y="49"/>
              </a:cxn>
              <a:cxn ang="0">
                <a:pos x="19" y="107"/>
              </a:cxn>
              <a:cxn ang="0">
                <a:pos x="0" y="17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9" name="Arc 108"/>
          <p:cNvSpPr/>
          <p:nvPr/>
        </p:nvSpPr>
        <p:spPr>
          <a:xfrm>
            <a:off x="7746986" y="2232316"/>
            <a:ext cx="2811456" cy="963612"/>
          </a:xfrm>
          <a:prstGeom prst="arc">
            <a:avLst>
              <a:gd name="adj1" fmla="val 21080936"/>
              <a:gd name="adj2" fmla="val 651381"/>
            </a:avLst>
          </a:prstGeom>
          <a:ln w="152400">
            <a:solidFill>
              <a:srgbClr val="95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ntent Placeholder 2" title="Web Video Player"/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4225402"/>
                  </p:ext>
                </p:extLst>
              </p:nvPr>
            </p:nvGraphicFramePr>
            <p:xfrm>
              <a:off x="427512" y="387904"/>
              <a:ext cx="11336976" cy="60564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ontent Placeholder 2" title="Web Video Play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12" y="387904"/>
                <a:ext cx="11336976" cy="605642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17153"/>
            <a:ext cx="78867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402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Accessing the 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9452" y="1977325"/>
            <a:ext cx="2745171" cy="599165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Access Time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9451" y="3072148"/>
            <a:ext cx="2745171" cy="599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Seek Time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9450" y="4166971"/>
            <a:ext cx="2745171" cy="599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Rotational Delay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9449" y="5261794"/>
            <a:ext cx="2745171" cy="599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Transfer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4984" y="2398960"/>
            <a:ext cx="111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nux Libertine" charset="0"/>
                <a:ea typeface="Linux Libertine" charset="0"/>
                <a:cs typeface="Linux Libertine" charset="0"/>
              </a:rPr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4984" y="3531038"/>
            <a:ext cx="111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nux Libertine" charset="0"/>
                <a:ea typeface="Linux Libertine" charset="0"/>
                <a:cs typeface="Linux Libertine" charset="0"/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64984" y="4625451"/>
            <a:ext cx="111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nux Libertine" charset="0"/>
                <a:ea typeface="Linux Libertine" charset="0"/>
                <a:cs typeface="Linux Libertine" charset="0"/>
              </a:rPr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00241" y="2966404"/>
            <a:ext cx="4896258" cy="8323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Time to move the arm to position disk head on the right track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Typical seek time: ~ 9 </a:t>
            </a:r>
            <a:r>
              <a:rPr lang="en-US" sz="14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ms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</a:p>
          <a:p>
            <a:pPr marL="571500" lvl="1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~ 4 </a:t>
            </a:r>
            <a:r>
              <a:rPr lang="en-US" sz="14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ms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for high-end disks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0241" y="3985859"/>
            <a:ext cx="4896258" cy="1065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Time to wait for sector to rotate under the disk head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Typical delay: 0–10 </a:t>
            </a:r>
            <a:r>
              <a:rPr lang="en-US" sz="14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ms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571500" lvl="1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Maximum delay = 1 full rotation</a:t>
            </a:r>
          </a:p>
          <a:p>
            <a:pPr marL="571500" lvl="1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Average delay ~ half rotation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00242" y="5226048"/>
            <a:ext cx="4896258" cy="6917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Time to move the data to/from the disk surface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Typical rates: ~100 MB/s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14614" y="2069135"/>
            <a:ext cx="4667508" cy="4155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Dominated by seek time and </a:t>
            </a:r>
            <a:r>
              <a:rPr lang="en-US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rotational delay</a:t>
            </a:r>
            <a:endParaRPr lang="en-US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03530"/>
              </p:ext>
            </p:extLst>
          </p:nvPr>
        </p:nvGraphicFramePr>
        <p:xfrm>
          <a:off x="9662615" y="3806703"/>
          <a:ext cx="1483277" cy="1463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7965"/>
                <a:gridCol w="895312"/>
              </a:tblGrid>
              <a:tr h="2403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RPM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Average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delay (</a:t>
                      </a:r>
                      <a:r>
                        <a:rPr lang="en-US" sz="1400" baseline="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ms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5,400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5.56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7,200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effectLst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4.17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10,000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3.00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15,000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2.00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26" y="1977325"/>
            <a:ext cx="411297" cy="3084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800" y="2177712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618594"/>
            <a:ext cx="11313224" cy="4637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I/O rates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Random </a:t>
            </a:r>
            <a:r>
              <a:rPr lang="en-US" sz="3200" dirty="0" smtClean="0"/>
              <a:t>access workload </a:t>
            </a:r>
            <a:r>
              <a:rPr lang="en-US" sz="3200" dirty="0"/>
              <a:t>(~0.3 MB/s)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Sequential workload (~210 MB/s)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22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Example of HDD Specs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28365"/>
              </p:ext>
            </p:extLst>
          </p:nvPr>
        </p:nvGraphicFramePr>
        <p:xfrm>
          <a:off x="2679865" y="3429211"/>
          <a:ext cx="6832270" cy="2743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416135"/>
                <a:gridCol w="3416135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Seagate HDD 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Capacity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 TB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RPM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7,200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Average Seek Time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ms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Max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Transfer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Rate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 MB/s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# Platters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4200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Key to low disk access time: reduce seek time and/or rotational delay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Through optimizing the sequential arrangement of blocks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“Next” block concept: for each block, load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blocks on the same track, followed by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blocks on the same cylinder, followed by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blocks on adjacent cylinders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For a sequential read, </a:t>
            </a:r>
            <a:r>
              <a:rPr lang="en-US" sz="3600" i="1" dirty="0"/>
              <a:t>pre-fetching</a:t>
            </a:r>
            <a:r>
              <a:rPr lang="en-US" sz="3600" dirty="0"/>
              <a:t> several pages at a time is a big win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Since you don’t need to seek and rotate per page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Accessing the Disk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17380" y="5940908"/>
            <a:ext cx="7357240" cy="30777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Nice overview of disk architecture and history at http://</a:t>
            </a:r>
            <a:r>
              <a:rPr lang="en-US" sz="1400" dirty="0" err="1">
                <a:latin typeface="Linux Libertine" charset="0"/>
                <a:ea typeface="Linux Libertine" charset="0"/>
                <a:cs typeface="Linux Libertine" charset="0"/>
              </a:rPr>
              <a:t>www.storagereview.com</a:t>
            </a:r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/guide/</a:t>
            </a:r>
            <a:r>
              <a:rPr lang="en-US" sz="1400" dirty="0" err="1">
                <a:latin typeface="Linux Libertine" charset="0"/>
                <a:ea typeface="Linux Libertine" charset="0"/>
                <a:cs typeface="Linux Libertine" charset="0"/>
              </a:rPr>
              <a:t>index.html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2517" y="3207703"/>
            <a:ext cx="288420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Reminder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 fragmentation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499840"/>
            <a:ext cx="11313224" cy="47377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Database IO layer works with the disk device in one of the two ways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OS exports a “raw” device interface, which essentially looks like one big file that is a large byte array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OR, the DBMS grabs a big file/directory space in the OS and then uses the OS file as a container for the database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Either way, disk is organized as files, pages and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Managing Disk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2" y="1377538"/>
            <a:ext cx="11336976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is stored in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table is stored in a file on disk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file consists of multiple pages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page consists of multiple records (i.e. tuples)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records consists of multiple </a:t>
            </a:r>
            <a:r>
              <a:rPr lang="en-US" sz="3200" dirty="0" smtClean="0"/>
              <a:t>fields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Data is allocated/deallocated in increments of pages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Logically-close </a:t>
            </a:r>
            <a:r>
              <a:rPr lang="en-US" sz="3200" dirty="0"/>
              <a:t>pages should be nearby in the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/>
              <a:t>Tables on </a:t>
            </a:r>
            <a:r>
              <a:rPr lang="en-US" sz="5400" dirty="0" smtClean="0"/>
              <a:t>Disk: A Birds Eye View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1082567"/>
            <a:ext cx="10860734" cy="287134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 Storage </a:t>
            </a:r>
            <a:br>
              <a:rPr lang="en-US" sz="8000" dirty="0"/>
            </a:br>
            <a:r>
              <a:rPr lang="en-US" sz="8000" dirty="0"/>
              <a:t>and </a:t>
            </a:r>
            <a:br>
              <a:rPr lang="en-US" sz="8000" dirty="0"/>
            </a:br>
            <a:r>
              <a:rPr lang="en-US" sz="8000" dirty="0"/>
              <a:t>Buffer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it hits the metal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00" l="2424" r="97475">
                        <a14:foregroundMark x1="80909" y1="48750" x2="96970" y2="7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1008">
            <a:off x="6914298" y="5022038"/>
            <a:ext cx="1294910" cy="5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401288"/>
            <a:ext cx="11313226" cy="49550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Another </a:t>
            </a:r>
            <a:r>
              <a:rPr lang="en-US" sz="3600" dirty="0" smtClean="0"/>
              <a:t>secondary storage </a:t>
            </a:r>
            <a:r>
              <a:rPr lang="en-US" sz="3600" dirty="0"/>
              <a:t>technology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Uses flash memory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 moving parts (i.e. no rotate or seek motors)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Eliminates seek time and rotational delay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Low power consumption and lightweight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Data transfer rate: 300-600 MB/s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Fast sequential </a:t>
            </a:r>
            <a:r>
              <a:rPr lang="en-US" sz="3600" b="1" dirty="0"/>
              <a:t>and</a:t>
            </a:r>
            <a:r>
              <a:rPr lang="en-US" sz="3600" dirty="0"/>
              <a:t> random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Solid-state Drive (SSD)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Limitation (vanishing)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Small storage capacity (~0.1-0.5x of HDD)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Expensive (~7-20x of HDD)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Writes are much more expensive (~10x) than reads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Limited lifetime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1-10k writes per page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6 year average failure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smtClean="0"/>
              <a:t>SSDs </a:t>
            </a:r>
            <a:r>
              <a:rPr lang="en-US" sz="6000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Architecture of a typical DBMS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Memory hierarchy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CPU cache, main memory, </a:t>
            </a:r>
            <a:r>
              <a:rPr lang="en-US" sz="4000" dirty="0"/>
              <a:t>SSD, </a:t>
            </a:r>
            <a:r>
              <a:rPr lang="en-US" sz="4000" dirty="0" smtClean="0"/>
              <a:t>disk, tape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Disk 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Anatomy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Accessing the disk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Seek time, rotational delay, data transfer time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SSD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217154"/>
            <a:ext cx="11313226" cy="958504"/>
          </a:xfrm>
        </p:spPr>
        <p:txBody>
          <a:bodyPr>
            <a:normAutofit/>
          </a:bodyPr>
          <a:lstStyle/>
          <a:p>
            <a:r>
              <a:rPr lang="en-US" sz="4800" dirty="0"/>
              <a:t>Building a Data-Driven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94480" y="1704122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3818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93269"/>
          </a:xfrm>
        </p:spPr>
        <p:txBody>
          <a:bodyPr>
            <a:normAutofit/>
          </a:bodyPr>
          <a:lstStyle/>
          <a:p>
            <a:r>
              <a:rPr lang="en-US" sz="4000" dirty="0"/>
              <a:t>Building a Data-Driven Application, Augmented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82635" y="147571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</p:grpSp>
      <p:sp>
        <p:nvSpPr>
          <p:cNvPr id="18" name="Down Arrow 17"/>
          <p:cNvSpPr/>
          <p:nvPr/>
        </p:nvSpPr>
        <p:spPr>
          <a:xfrm rot="14262472">
            <a:off x="6806243" y="2808896"/>
            <a:ext cx="443891" cy="2754028"/>
          </a:xfrm>
          <a:prstGeom prst="downArrow">
            <a:avLst>
              <a:gd name="adj1" fmla="val 65760"/>
              <a:gd name="adj2" fmla="val 3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ounded Rectangle 19"/>
          <p:cNvSpPr/>
          <p:nvPr/>
        </p:nvSpPr>
        <p:spPr>
          <a:xfrm>
            <a:off x="8200639" y="2941225"/>
            <a:ext cx="2451248" cy="16078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sp>
        <p:nvSpPr>
          <p:cNvPr id="21" name="Rounded Rectangle 20"/>
          <p:cNvSpPr/>
          <p:nvPr/>
        </p:nvSpPr>
        <p:spPr>
          <a:xfrm rot="19695694">
            <a:off x="5885045" y="3525768"/>
            <a:ext cx="1769720" cy="6000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Create a Database in a DBMS</a:t>
            </a:r>
          </a:p>
        </p:txBody>
      </p:sp>
      <p:sp>
        <p:nvSpPr>
          <p:cNvPr id="23" name="Rounded Rectangle 22"/>
          <p:cNvSpPr/>
          <p:nvPr/>
        </p:nvSpPr>
        <p:spPr>
          <a:xfrm rot="19665721">
            <a:off x="6371302" y="5142641"/>
            <a:ext cx="1769720" cy="6000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the Data through DBMS</a:t>
            </a:r>
          </a:p>
        </p:txBody>
      </p:sp>
      <p:sp>
        <p:nvSpPr>
          <p:cNvPr id="24" name="Down Arrow 23"/>
          <p:cNvSpPr/>
          <p:nvPr/>
        </p:nvSpPr>
        <p:spPr>
          <a:xfrm rot="14262472">
            <a:off x="6809362" y="3651788"/>
            <a:ext cx="443891" cy="2746649"/>
          </a:xfrm>
          <a:prstGeom prst="downArrow">
            <a:avLst>
              <a:gd name="adj1" fmla="val 65760"/>
              <a:gd name="adj2" fmla="val 3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Down Arrow 24"/>
          <p:cNvSpPr/>
          <p:nvPr/>
        </p:nvSpPr>
        <p:spPr>
          <a:xfrm>
            <a:off x="3132435" y="5265803"/>
            <a:ext cx="1066000" cy="176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25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10207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Simplified DBMS Architecture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31168" y="2071802"/>
            <a:ext cx="4729660" cy="663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25" name="Can 24"/>
          <p:cNvSpPr/>
          <p:nvPr/>
        </p:nvSpPr>
        <p:spPr>
          <a:xfrm>
            <a:off x="3436221" y="45315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31168" y="3300934"/>
            <a:ext cx="4729660" cy="6646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</a:p>
        </p:txBody>
      </p:sp>
      <p:sp>
        <p:nvSpPr>
          <p:cNvPr id="47" name="Can 46"/>
          <p:cNvSpPr/>
          <p:nvPr/>
        </p:nvSpPr>
        <p:spPr>
          <a:xfrm>
            <a:off x="3588621" y="46839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Can 48"/>
          <p:cNvSpPr/>
          <p:nvPr/>
        </p:nvSpPr>
        <p:spPr>
          <a:xfrm>
            <a:off x="3741021" y="48363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Can 49"/>
          <p:cNvSpPr/>
          <p:nvPr/>
        </p:nvSpPr>
        <p:spPr>
          <a:xfrm>
            <a:off x="3893421" y="49887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3" name="Snip Single Corner Rectangle 2"/>
          <p:cNvSpPr/>
          <p:nvPr/>
        </p:nvSpPr>
        <p:spPr>
          <a:xfrm>
            <a:off x="6610350" y="4531561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Snip Single Corner Rectangle 51"/>
          <p:cNvSpPr/>
          <p:nvPr/>
        </p:nvSpPr>
        <p:spPr>
          <a:xfrm>
            <a:off x="6762750" y="4672588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Snip Single Corner Rectangle 52"/>
          <p:cNvSpPr/>
          <p:nvPr/>
        </p:nvSpPr>
        <p:spPr>
          <a:xfrm>
            <a:off x="6915150" y="4824988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Snip Single Corner Rectangle 54"/>
          <p:cNvSpPr/>
          <p:nvPr/>
        </p:nvSpPr>
        <p:spPr>
          <a:xfrm>
            <a:off x="7067550" y="4977388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SSD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798828" y="1553497"/>
            <a:ext cx="2594344" cy="470645"/>
          </a:xfrm>
          <a:prstGeom prst="downArrow">
            <a:avLst>
              <a:gd name="adj1" fmla="val 54768"/>
              <a:gd name="adj2" fmla="val 54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Queries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4798826" y="2770170"/>
            <a:ext cx="2594344" cy="483102"/>
          </a:xfrm>
          <a:prstGeom prst="downArrow">
            <a:avLst>
              <a:gd name="adj1" fmla="val 54768"/>
              <a:gd name="adj2" fmla="val 54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Access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4798826" y="3994975"/>
            <a:ext cx="2594344" cy="483102"/>
          </a:xfrm>
          <a:prstGeom prst="downArrow">
            <a:avLst>
              <a:gd name="adj1" fmla="val 54768"/>
              <a:gd name="adj2" fmla="val 54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Access</a:t>
            </a:r>
          </a:p>
        </p:txBody>
      </p:sp>
    </p:spTree>
    <p:extLst>
      <p:ext uri="{BB962C8B-B14F-4D97-AF65-F5344CB8AC3E}">
        <p14:creationId xmlns:p14="http://schemas.microsoft.com/office/powerpoint/2010/main" val="6819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01616" y="3623197"/>
            <a:ext cx="7383667" cy="1558590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49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761" y="4467377"/>
            <a:ext cx="411297" cy="30847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035" y="4667764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9" grpId="0"/>
      <p:bldP spid="40" grpId="0"/>
      <p:bldP spid="44" grpId="0"/>
      <p:bldP spid="95" grpId="0" animBg="1"/>
      <p:bldP spid="96" grpId="0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nip Single Corner Rectangle 30"/>
          <p:cNvSpPr/>
          <p:nvPr/>
        </p:nvSpPr>
        <p:spPr>
          <a:xfrm>
            <a:off x="6230008" y="4635451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6382408" y="47764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Snip Single Corner Rectangle 32"/>
          <p:cNvSpPr/>
          <p:nvPr/>
        </p:nvSpPr>
        <p:spPr>
          <a:xfrm>
            <a:off x="6534808" y="49288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Snip Single Corner Rectangle 33"/>
          <p:cNvSpPr/>
          <p:nvPr/>
        </p:nvSpPr>
        <p:spPr>
          <a:xfrm>
            <a:off x="6687208" y="50812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SSD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97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Storage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13191" y="1944572"/>
            <a:ext cx="3412906" cy="1334815"/>
          </a:xfrm>
          <a:prstGeom prst="roundRect">
            <a:avLst>
              <a:gd name="adj" fmla="val 71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Methods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3191" y="3343115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23280" y="3753686"/>
            <a:ext cx="479272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Manager</a:t>
            </a:r>
          </a:p>
        </p:txBody>
      </p:sp>
      <p:sp>
        <p:nvSpPr>
          <p:cNvPr id="9" name="Rounded Rectangle 8"/>
          <p:cNvSpPr/>
          <p:nvPr/>
        </p:nvSpPr>
        <p:spPr>
          <a:xfrm rot="16200000">
            <a:off x="7345657" y="2519606"/>
            <a:ext cx="1745385" cy="5953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11" name="Rounded Rectangle 10"/>
          <p:cNvSpPr/>
          <p:nvPr/>
        </p:nvSpPr>
        <p:spPr>
          <a:xfrm rot="16200000">
            <a:off x="3148252" y="2519611"/>
            <a:ext cx="1745385" cy="5953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 Manager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80741" y="2805901"/>
            <a:ext cx="1596099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Sorted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1434" y="2364910"/>
            <a:ext cx="1585584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Hash Index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80741" y="2366001"/>
            <a:ext cx="1596099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Heap Files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71434" y="2811275"/>
            <a:ext cx="1585584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Index</a:t>
            </a:r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119644" y="4100528"/>
            <a:ext cx="1" cy="4650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19643" y="4153855"/>
            <a:ext cx="1408389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Access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28695" y="1860490"/>
            <a:ext cx="4981904" cy="2333296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6200000">
            <a:off x="2483596" y="2853370"/>
            <a:ext cx="1832090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Can 26"/>
          <p:cNvSpPr/>
          <p:nvPr/>
        </p:nvSpPr>
        <p:spPr>
          <a:xfrm>
            <a:off x="3754810" y="46369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3907210" y="47893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4059610" y="49417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4212010" y="50941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3244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/>
          <p:cNvSpPr/>
          <p:nvPr/>
        </p:nvSpPr>
        <p:spPr>
          <a:xfrm rot="18660718">
            <a:off x="1385878" y="3296179"/>
            <a:ext cx="5126572" cy="251472"/>
          </a:xfrm>
          <a:prstGeom prst="trapezoid">
            <a:avLst>
              <a:gd name="adj" fmla="val 0"/>
            </a:avLst>
          </a:prstGeom>
          <a:solidFill>
            <a:srgbClr val="FFF9E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8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Memory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5328745" y="1842056"/>
            <a:ext cx="1540426" cy="899420"/>
          </a:xfrm>
          <a:prstGeom prst="trapezoid">
            <a:avLst>
              <a:gd name="adj" fmla="val 856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4469855" y="2790466"/>
            <a:ext cx="3252290" cy="956442"/>
          </a:xfrm>
          <a:prstGeom prst="trapezoid">
            <a:avLst>
              <a:gd name="adj" fmla="val 866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Main Memory</a:t>
            </a:r>
          </a:p>
        </p:txBody>
      </p:sp>
      <p:sp>
        <p:nvSpPr>
          <p:cNvPr id="11" name="Trapezoid 10"/>
          <p:cNvSpPr/>
          <p:nvPr/>
        </p:nvSpPr>
        <p:spPr>
          <a:xfrm>
            <a:off x="3608006" y="3794204"/>
            <a:ext cx="4975988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Flash Storage</a:t>
            </a:r>
          </a:p>
        </p:txBody>
      </p:sp>
      <p:sp>
        <p:nvSpPr>
          <p:cNvPr id="12" name="Trapezoid 11"/>
          <p:cNvSpPr/>
          <p:nvPr/>
        </p:nvSpPr>
        <p:spPr>
          <a:xfrm>
            <a:off x="2735648" y="4799636"/>
            <a:ext cx="6720704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Magnetic Hard Disk Drive (HDD)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22731" y="2153725"/>
            <a:ext cx="546538" cy="201139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8952" y="2320597"/>
            <a:ext cx="111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Cache</a:t>
            </a:r>
          </a:p>
        </p:txBody>
      </p:sp>
      <p:sp>
        <p:nvSpPr>
          <p:cNvPr id="14" name="Right Arrow 13"/>
          <p:cNvSpPr/>
          <p:nvPr/>
        </p:nvSpPr>
        <p:spPr>
          <a:xfrm rot="18677371">
            <a:off x="1235929" y="3036909"/>
            <a:ext cx="450690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Speed</a:t>
            </a:r>
          </a:p>
        </p:txBody>
      </p:sp>
      <p:sp>
        <p:nvSpPr>
          <p:cNvPr id="16" name="Right Arrow 15"/>
          <p:cNvSpPr/>
          <p:nvPr/>
        </p:nvSpPr>
        <p:spPr>
          <a:xfrm rot="3014257">
            <a:off x="5979453" y="3308802"/>
            <a:ext cx="4686142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Capacity</a:t>
            </a:r>
          </a:p>
        </p:txBody>
      </p:sp>
      <p:sp>
        <p:nvSpPr>
          <p:cNvPr id="18" name="Right Arrow 17"/>
          <p:cNvSpPr/>
          <p:nvPr/>
        </p:nvSpPr>
        <p:spPr>
          <a:xfrm rot="3024374" flipH="1">
            <a:off x="6915355" y="2856825"/>
            <a:ext cx="367535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rapezoid 18"/>
          <p:cNvSpPr/>
          <p:nvPr/>
        </p:nvSpPr>
        <p:spPr>
          <a:xfrm rot="18636472">
            <a:off x="4935483" y="1960105"/>
            <a:ext cx="1177969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1-10</a:t>
            </a:r>
          </a:p>
        </p:txBody>
      </p:sp>
      <p:sp>
        <p:nvSpPr>
          <p:cNvPr id="20" name="Trapezoid 19"/>
          <p:cNvSpPr/>
          <p:nvPr/>
        </p:nvSpPr>
        <p:spPr>
          <a:xfrm rot="18660718">
            <a:off x="4075761" y="2927018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rapezoid 20"/>
          <p:cNvSpPr/>
          <p:nvPr/>
        </p:nvSpPr>
        <p:spPr>
          <a:xfrm rot="18660718">
            <a:off x="3207182" y="393549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rapezoid 22"/>
          <p:cNvSpPr/>
          <p:nvPr/>
        </p:nvSpPr>
        <p:spPr>
          <a:xfrm rot="18660718">
            <a:off x="2346199" y="492948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2504388" y="5809876"/>
            <a:ext cx="7202078" cy="237280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Tape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67358" y="1450995"/>
            <a:ext cx="1253475" cy="560338"/>
            <a:chOff x="7443357" y="1629125"/>
            <a:chExt cx="1253475" cy="560338"/>
          </a:xfrm>
        </p:grpSpPr>
        <p:sp>
          <p:nvSpPr>
            <p:cNvPr id="26" name="Trapezoid 25"/>
            <p:cNvSpPr/>
            <p:nvPr/>
          </p:nvSpPr>
          <p:spPr>
            <a:xfrm>
              <a:off x="7443357" y="1720718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7443357" y="1948825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2736" y="1629125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Volatile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2736" y="1850909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Persistent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9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0" grpId="0" animBg="1"/>
      <p:bldP spid="11" grpId="0" animBg="1"/>
      <p:bldP spid="12" grpId="0" animBg="1"/>
      <p:bldP spid="7" grpId="0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77538"/>
            <a:ext cx="11313224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Primary storage: main memory (RAM) for currently-used data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Secondary storage: disk for the main database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Increasingly replaced by flash storage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Tertiary storage: tape for archiving older versions of the data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Increasingly replaced by disk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Memory Hierarchy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A6E0C3E-0703-6A49-8EBB-74733F5AA067}">
  <we:reference id="wa104221182" version="3.3.0.0" store="en-US" storeType="OMEX"/>
  <we:alternateReferences>
    <we:reference id="WA104221182" version="3.3.0.0" store="WA104221182" storeType="OMEX"/>
  </we:alternateReferences>
  <we:properties>
    <we:property name="slideId" value="513"/>
    <we:property name="vid" value="&quot;https://www.youtube.com/watch?v=Wiy_eHdj8kg&quot;"/>
    <we:property name="autoplay" value="0"/>
    <we:property name="starttime" value="0"/>
    <we:property name="endtime" value="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55078</TotalTime>
  <Words>1058</Words>
  <Application>Microsoft Macintosh PowerPoint</Application>
  <PresentationFormat>Widescreen</PresentationFormat>
  <Paragraphs>278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Linux Libertine</vt:lpstr>
      <vt:lpstr>Arial</vt:lpstr>
      <vt:lpstr>4by3DefaultTheme</vt:lpstr>
      <vt:lpstr>Database Management Systems (CS 564)</vt:lpstr>
      <vt:lpstr>Data Storage  and  Buffer Management</vt:lpstr>
      <vt:lpstr>Building a Data-Driven Application</vt:lpstr>
      <vt:lpstr>Building a Data-Driven Application, Augmented</vt:lpstr>
      <vt:lpstr>Simplified DBMS Architecture</vt:lpstr>
      <vt:lpstr> Detailed DBMS Architecture</vt:lpstr>
      <vt:lpstr>Storage Manager</vt:lpstr>
      <vt:lpstr>Memory Hierarchy</vt:lpstr>
      <vt:lpstr>Memory Hierarchy (Cont.)</vt:lpstr>
      <vt:lpstr>Disk</vt:lpstr>
      <vt:lpstr>Disk Anatomy</vt:lpstr>
      <vt:lpstr>Disk Anatomy (Cont.)</vt:lpstr>
      <vt:lpstr>Disk Anatomy (Cont.)</vt:lpstr>
      <vt:lpstr>PowerPoint Presentation</vt:lpstr>
      <vt:lpstr>Accessing the Disk</vt:lpstr>
      <vt:lpstr>Example of HDD Specs</vt:lpstr>
      <vt:lpstr>Accessing the Disk (Cont.)</vt:lpstr>
      <vt:lpstr>Managing Disk Space</vt:lpstr>
      <vt:lpstr>Tables on Disk: A Birds Eye View</vt:lpstr>
      <vt:lpstr>Solid-state Drive (SSD)</vt:lpstr>
      <vt:lpstr>SSDs (Cont.)</vt:lpstr>
      <vt:lpstr>Recap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1110</cp:revision>
  <dcterms:created xsi:type="dcterms:W3CDTF">2017-08-17T19:27:17Z</dcterms:created>
  <dcterms:modified xsi:type="dcterms:W3CDTF">2017-10-11T21:11:58Z</dcterms:modified>
</cp:coreProperties>
</file>