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269" r:id="rId3"/>
    <p:sldId id="638" r:id="rId4"/>
    <p:sldId id="671" r:id="rId5"/>
    <p:sldId id="640" r:id="rId6"/>
    <p:sldId id="672" r:id="rId7"/>
    <p:sldId id="673" r:id="rId8"/>
    <p:sldId id="686" r:id="rId9"/>
    <p:sldId id="677" r:id="rId10"/>
    <p:sldId id="679" r:id="rId11"/>
    <p:sldId id="678" r:id="rId12"/>
    <p:sldId id="680" r:id="rId13"/>
    <p:sldId id="681" r:id="rId14"/>
    <p:sldId id="682" r:id="rId15"/>
    <p:sldId id="687" r:id="rId16"/>
    <p:sldId id="688" r:id="rId17"/>
    <p:sldId id="683" r:id="rId18"/>
    <p:sldId id="684" r:id="rId19"/>
    <p:sldId id="685" r:id="rId20"/>
    <p:sldId id="676" r:id="rId21"/>
    <p:sldId id="691" r:id="rId22"/>
    <p:sldId id="692" r:id="rId23"/>
    <p:sldId id="690" r:id="rId24"/>
    <p:sldId id="693" r:id="rId25"/>
    <p:sldId id="689" r:id="rId26"/>
    <p:sldId id="674" r:id="rId27"/>
    <p:sldId id="675" r:id="rId28"/>
    <p:sldId id="694" r:id="rId29"/>
    <p:sldId id="695" r:id="rId30"/>
    <p:sldId id="696" r:id="rId31"/>
    <p:sldId id="697" r:id="rId32"/>
    <p:sldId id="698" r:id="rId33"/>
    <p:sldId id="699" r:id="rId34"/>
    <p:sldId id="50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24" id="{B03D0D13-5FFE-A84D-9439-5934219D1B86}">
          <p14:sldIdLst>
            <p14:sldId id="256"/>
            <p14:sldId id="269"/>
          </p14:sldIdLst>
        </p14:section>
        <p14:section name="Lecture 24 &gt; Query Optimization" id="{0068C9B2-F029-B34C-A85A-B6B15B5B03F1}">
          <p14:sldIdLst>
            <p14:sldId id="638"/>
            <p14:sldId id="671"/>
            <p14:sldId id="640"/>
            <p14:sldId id="672"/>
            <p14:sldId id="673"/>
            <p14:sldId id="686"/>
            <p14:sldId id="677"/>
            <p14:sldId id="679"/>
            <p14:sldId id="678"/>
            <p14:sldId id="680"/>
            <p14:sldId id="681"/>
            <p14:sldId id="682"/>
            <p14:sldId id="687"/>
            <p14:sldId id="688"/>
            <p14:sldId id="683"/>
            <p14:sldId id="684"/>
            <p14:sldId id="685"/>
            <p14:sldId id="676"/>
            <p14:sldId id="691"/>
            <p14:sldId id="692"/>
            <p14:sldId id="690"/>
            <p14:sldId id="693"/>
            <p14:sldId id="689"/>
            <p14:sldId id="674"/>
            <p14:sldId id="675"/>
            <p14:sldId id="694"/>
            <p14:sldId id="695"/>
            <p14:sldId id="696"/>
            <p14:sldId id="697"/>
            <p14:sldId id="698"/>
            <p14:sldId id="699"/>
            <p14:sldId id="5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8B"/>
    <a:srgbClr val="D284DF"/>
    <a:srgbClr val="B4AFDF"/>
    <a:srgbClr val="8AB6BD"/>
    <a:srgbClr val="E05C53"/>
    <a:srgbClr val="D10100"/>
    <a:srgbClr val="AD0000"/>
    <a:srgbClr val="FF8F00"/>
    <a:srgbClr val="E3ECF3"/>
    <a:srgbClr val="DFB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10"/>
    <p:restoredTop sz="96291"/>
  </p:normalViewPr>
  <p:slideViewPr>
    <p:cSldViewPr snapToGrid="0" snapToObjects="1">
      <p:cViewPr varScale="1">
        <p:scale>
          <a:sx n="122" d="100"/>
          <a:sy n="122" d="100"/>
        </p:scale>
        <p:origin x="248" y="208"/>
      </p:cViewPr>
      <p:guideLst/>
    </p:cSldViewPr>
  </p:slideViewPr>
  <p:outlineViewPr>
    <p:cViewPr>
      <p:scale>
        <a:sx n="33" d="100"/>
        <a:sy n="33" d="100"/>
      </p:scale>
      <p:origin x="0" y="-11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commentAuthors" Target="commentAuthor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11/23/17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3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59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95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9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3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39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37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36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67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5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74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58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90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494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290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309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293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630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891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14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603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475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112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70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18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3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49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04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1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14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7" y="189790"/>
            <a:ext cx="11313226" cy="101529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87" y="1413164"/>
            <a:ext cx="11313226" cy="4763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9387" y="6356352"/>
            <a:ext cx="3142013" cy="365125"/>
          </a:xfrm>
        </p:spPr>
        <p:txBody>
          <a:bodyPr/>
          <a:lstStyle/>
          <a:p>
            <a:fld id="{169021DC-0885-1D4E-AFF9-606D9C7382F9}" type="datetime1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599" y="6356352"/>
            <a:ext cx="3142013" cy="365125"/>
          </a:xfrm>
        </p:spPr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2902" y="1205081"/>
            <a:ext cx="1130971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11/23/17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11/23/17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11/23/17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11/23/17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11/23/17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11/23/17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11/23/17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2.wdp"/><Relationship Id="rId5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2.wdp"/><Relationship Id="rId5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338155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/>
              <a:t>Database Management Systems (CS 564)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2898189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/>
              <a:t>Fall 2017</a:t>
            </a:r>
          </a:p>
          <a:p>
            <a:r>
              <a:rPr lang="en-US" dirty="0" smtClean="0"/>
              <a:t>Lecture </a:t>
            </a:r>
            <a:r>
              <a:rPr lang="en-US" dirty="0" smtClean="0"/>
              <a:t>24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Algebraic Rewriting: 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072009" y="1401880"/>
            <a:ext cx="2891692" cy="2409332"/>
            <a:chOff x="4283138" y="1661871"/>
            <a:chExt cx="2891692" cy="4489816"/>
          </a:xfrm>
        </p:grpSpPr>
        <p:sp>
          <p:nvSpPr>
            <p:cNvPr id="7" name="Oval 6"/>
            <p:cNvSpPr/>
            <p:nvPr/>
          </p:nvSpPr>
          <p:spPr>
            <a:xfrm>
              <a:off x="5134800" y="2530712"/>
              <a:ext cx="1324303" cy="29309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𝜋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152053" y="3446039"/>
              <a:ext cx="1324303" cy="56653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         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𝜎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city = ‘</a:t>
              </a:r>
              <a:r>
                <a:rPr lang="en-US" baseline="-25000" dirty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Madison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’ ∧ total 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&gt; 25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9" name="Straight Connector 8"/>
            <p:cNvCxnSpPr>
              <a:endCxn id="8" idx="0"/>
            </p:cNvCxnSpPr>
            <p:nvPr/>
          </p:nvCxnSpPr>
          <p:spPr>
            <a:xfrm>
              <a:off x="5814205" y="2978797"/>
              <a:ext cx="0" cy="467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155304" y="4511585"/>
              <a:ext cx="1324303" cy="42405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</a:t>
              </a:r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buyer=name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1" name="Straight Connector 10"/>
            <p:cNvCxnSpPr>
              <a:stCxn id="8" idx="4"/>
              <a:endCxn id="10" idx="0"/>
            </p:cNvCxnSpPr>
            <p:nvPr/>
          </p:nvCxnSpPr>
          <p:spPr>
            <a:xfrm>
              <a:off x="5814205" y="4012574"/>
              <a:ext cx="3251" cy="4990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283138" y="5726830"/>
              <a:ext cx="1467348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007922" y="5735718"/>
              <a:ext cx="1166908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5155304" y="5004698"/>
              <a:ext cx="595182" cy="646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918515" y="5004698"/>
              <a:ext cx="672861" cy="646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5134800" y="1661871"/>
              <a:ext cx="1324303" cy="29309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𝜏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814205" y="2073716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261952" y="1415956"/>
            <a:ext cx="2891692" cy="3050463"/>
            <a:chOff x="7470792" y="1989209"/>
            <a:chExt cx="2891692" cy="3050463"/>
          </a:xfrm>
        </p:grpSpPr>
        <p:sp>
          <p:nvSpPr>
            <p:cNvPr id="44" name="Oval 43"/>
            <p:cNvSpPr/>
            <p:nvPr/>
          </p:nvSpPr>
          <p:spPr>
            <a:xfrm>
              <a:off x="8322454" y="2455448"/>
              <a:ext cx="1324303" cy="15728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𝜋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8339707" y="3587763"/>
              <a:ext cx="1324303" cy="30401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𝜎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city = ‘Madison’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46" name="Straight Connector 45"/>
            <p:cNvCxnSpPr>
              <a:endCxn id="49" idx="0"/>
            </p:cNvCxnSpPr>
            <p:nvPr/>
          </p:nvCxnSpPr>
          <p:spPr>
            <a:xfrm>
              <a:off x="9001859" y="3337031"/>
              <a:ext cx="0" cy="2507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342958" y="4159558"/>
              <a:ext cx="1324303" cy="22755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</a:t>
              </a:r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buyer=name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48" name="Straight Connector 47"/>
            <p:cNvCxnSpPr>
              <a:stCxn id="49" idx="4"/>
              <a:endCxn id="51" idx="0"/>
            </p:cNvCxnSpPr>
            <p:nvPr/>
          </p:nvCxnSpPr>
          <p:spPr>
            <a:xfrm>
              <a:off x="9001859" y="3891778"/>
              <a:ext cx="3251" cy="267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7470792" y="4811685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9195576" y="4816454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8342958" y="4424172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9106169" y="4424173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8322454" y="1989209"/>
              <a:ext cx="1324303" cy="15728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𝜏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9001859" y="2210214"/>
              <a:ext cx="2457" cy="225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8339707" y="2975802"/>
              <a:ext cx="1324303" cy="30401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𝜎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total</a:t>
              </a:r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&gt; 25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9001859" y="2755643"/>
              <a:ext cx="0" cy="2507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2189618" y="3369211"/>
            <a:ext cx="3129437" cy="2867913"/>
            <a:chOff x="6604661" y="2825473"/>
            <a:chExt cx="3129437" cy="2867913"/>
          </a:xfrm>
        </p:grpSpPr>
        <p:sp>
          <p:nvSpPr>
            <p:cNvPr id="30" name="Oval 29"/>
            <p:cNvSpPr/>
            <p:nvPr/>
          </p:nvSpPr>
          <p:spPr>
            <a:xfrm>
              <a:off x="7492895" y="3291712"/>
              <a:ext cx="1324303" cy="15728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𝜋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8409795" y="4891376"/>
              <a:ext cx="1324303" cy="30401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𝜎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city = ‘Madison’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8172300" y="3512717"/>
              <a:ext cx="2457" cy="225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7476827" y="4320045"/>
              <a:ext cx="1324303" cy="22755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</a:t>
              </a:r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buyer=name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4" name="Straight Connector 33"/>
            <p:cNvCxnSpPr>
              <a:stCxn id="35" idx="4"/>
            </p:cNvCxnSpPr>
            <p:nvPr/>
          </p:nvCxnSpPr>
          <p:spPr>
            <a:xfrm flipH="1">
              <a:off x="9071946" y="5195391"/>
              <a:ext cx="1" cy="2747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6604661" y="4972173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8488492" y="5470168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7476827" y="4584661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240038" y="4584661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7492895" y="2825473"/>
              <a:ext cx="1324303" cy="15728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𝜏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8172300" y="3046478"/>
              <a:ext cx="2457" cy="225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7535845" y="3699607"/>
              <a:ext cx="1324303" cy="30401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𝜎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total</a:t>
              </a:r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&gt; 25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8172300" y="4078208"/>
              <a:ext cx="2457" cy="225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5987530" y="3413790"/>
            <a:ext cx="2871615" cy="2843051"/>
            <a:chOff x="6662433" y="2825473"/>
            <a:chExt cx="2871615" cy="2843051"/>
          </a:xfrm>
        </p:grpSpPr>
        <p:sp>
          <p:nvSpPr>
            <p:cNvPr id="63" name="Oval 62"/>
            <p:cNvSpPr/>
            <p:nvPr/>
          </p:nvSpPr>
          <p:spPr>
            <a:xfrm>
              <a:off x="7492895" y="3291712"/>
              <a:ext cx="1324303" cy="15728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𝜋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6766094" y="4847299"/>
              <a:ext cx="1324303" cy="30401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</a:t>
              </a:r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𝜎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total</a:t>
              </a:r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</a:t>
              </a:r>
              <a:r>
                <a:rPr lang="en-US" baseline="-25000" dirty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&gt; 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25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8172300" y="3512717"/>
              <a:ext cx="2457" cy="225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7476827" y="4320045"/>
              <a:ext cx="1324303" cy="22755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</a:t>
              </a:r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buyer=name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>
              <a:off x="7428245" y="5151314"/>
              <a:ext cx="1" cy="2747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6662433" y="5445306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8367140" y="4934601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 flipH="1">
              <a:off x="7476827" y="4584661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8240038" y="4584661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7492895" y="2825473"/>
              <a:ext cx="1324303" cy="15728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𝜏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8172300" y="3046478"/>
              <a:ext cx="2457" cy="225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7535845" y="3699607"/>
              <a:ext cx="1324303" cy="30401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𝜎</a:t>
              </a:r>
              <a:r>
                <a:rPr lang="en-US" baseline="-25000" dirty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city = ‘Madison’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8172300" y="4078208"/>
              <a:ext cx="2457" cy="225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4344987" y="1411187"/>
            <a:ext cx="2891692" cy="3050463"/>
            <a:chOff x="7470792" y="1989209"/>
            <a:chExt cx="2891692" cy="3050463"/>
          </a:xfrm>
        </p:grpSpPr>
        <p:sp>
          <p:nvSpPr>
            <p:cNvPr id="77" name="Oval 76"/>
            <p:cNvSpPr/>
            <p:nvPr/>
          </p:nvSpPr>
          <p:spPr>
            <a:xfrm>
              <a:off x="8322454" y="2455448"/>
              <a:ext cx="1324303" cy="15728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𝜋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339707" y="3587763"/>
              <a:ext cx="1324303" cy="30401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𝜎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total</a:t>
              </a:r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</a:t>
              </a:r>
              <a:r>
                <a:rPr lang="en-US" baseline="-25000" dirty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&gt; 25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9001859" y="3337031"/>
              <a:ext cx="0" cy="2507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8342958" y="4159558"/>
              <a:ext cx="1324303" cy="22755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</a:t>
              </a:r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buyer=name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9001859" y="3891778"/>
              <a:ext cx="3251" cy="267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7470792" y="4811685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9195576" y="4816454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>
            <a:xfrm flipH="1">
              <a:off x="8342958" y="4424172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9106169" y="4424173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8322454" y="1989209"/>
              <a:ext cx="1324303" cy="15728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𝜏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9001859" y="2210214"/>
              <a:ext cx="2457" cy="225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339707" y="2975802"/>
              <a:ext cx="1324303" cy="30401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𝜎</a:t>
              </a:r>
              <a:r>
                <a:rPr lang="en-US" baseline="-25000" dirty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city = ‘Madison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’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9001859" y="2755643"/>
              <a:ext cx="0" cy="2507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4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967" y="4090751"/>
            <a:ext cx="577920" cy="43344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970" y="4361477"/>
            <a:ext cx="716642" cy="174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3800" dirty="0" smtClean="0"/>
                  <a:t>Key unary operators in RA</a:t>
                </a:r>
                <a:endParaRPr lang="en-US" sz="3800" dirty="0"/>
              </a:p>
              <a:p>
                <a:pPr lvl="1">
                  <a:lnSpc>
                    <a:spcPct val="110000"/>
                  </a:lnSpc>
                </a:pPr>
                <a:r>
                  <a:rPr lang="en-US" sz="3300" dirty="0" smtClean="0"/>
                  <a:t>Selection (𝜎)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3300" dirty="0" smtClean="0"/>
                  <a:t>Projection (𝜋)</a:t>
                </a:r>
                <a:endParaRPr lang="en-US" sz="3300" dirty="0"/>
              </a:p>
              <a:p>
                <a:pPr>
                  <a:lnSpc>
                    <a:spcPct val="110000"/>
                  </a:lnSpc>
                </a:pPr>
                <a:r>
                  <a:rPr lang="en-US" sz="3800" dirty="0"/>
                  <a:t>Commutativity of </a:t>
                </a:r>
                <a:r>
                  <a:rPr lang="en-US" sz="4000" dirty="0"/>
                  <a:t>𝜎</a:t>
                </a:r>
                <a:r>
                  <a:rPr lang="en-US" sz="3800" dirty="0" smtClean="0"/>
                  <a:t/>
                </a:r>
                <a:br>
                  <a:rPr lang="en-US" sz="38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8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3800" b="0" i="1" dirty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8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  <m:r>
                      <a:rPr lang="en-US" sz="3800" i="1" dirty="0" smtClean="0">
                        <a:latin typeface="Cambria Math" charset="0"/>
                      </a:rPr>
                      <m:t>))=</m:t>
                    </m:r>
                    <m:sSub>
                      <m:sSubPr>
                        <m:ctrlPr>
                          <a:rPr lang="en-US" sz="38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8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  <m:r>
                      <a:rPr lang="en-US" sz="3800" i="1" dirty="0" smtClean="0">
                        <a:latin typeface="Cambria Math" charset="0"/>
                      </a:rPr>
                      <m:t>))</m:t>
                    </m:r>
                  </m:oMath>
                </a14:m>
                <a:endParaRPr lang="en-US" sz="3800" dirty="0"/>
              </a:p>
              <a:p>
                <a:pPr>
                  <a:lnSpc>
                    <a:spcPct val="110000"/>
                  </a:lnSpc>
                </a:pPr>
                <a:r>
                  <a:rPr lang="en-US" sz="3800" dirty="0"/>
                  <a:t>Cascading of </a:t>
                </a:r>
                <a:r>
                  <a:rPr lang="en-US" sz="3800" dirty="0" smtClean="0"/>
                  <a:t>𝜎</a:t>
                </a:r>
                <a:br>
                  <a:rPr lang="en-US" sz="38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8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i="1" dirty="0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(…</m:t>
                    </m:r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  <m:r>
                      <a:rPr lang="en-US" sz="3800" b="0" i="1" dirty="0" smtClean="0">
                        <a:latin typeface="Cambria Math" charset="0"/>
                      </a:rPr>
                      <m:t>)</m:t>
                    </m:r>
                    <m:r>
                      <a:rPr lang="en-US" sz="3800" i="1" dirty="0" smtClean="0">
                        <a:latin typeface="Cambria Math" charset="0"/>
                      </a:rPr>
                      <m:t>…))=</m:t>
                    </m:r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800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sz="3800" i="1" dirty="0">
                            <a:latin typeface="Cambria Math" charset="0"/>
                          </a:rPr>
                          <m:t>∧ </m:t>
                        </m:r>
                        <m:sSub>
                          <m:sSubPr>
                            <m:ctrlPr>
                              <a:rPr lang="en-US" sz="38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i="1" dirty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800" i="1" dirty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800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sz="3800" i="1" dirty="0">
                            <a:latin typeface="Cambria Math" charset="0"/>
                          </a:rPr>
                          <m:t>∧ …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sz="3800" i="1" dirty="0">
                            <a:latin typeface="Cambria Math" charset="0"/>
                          </a:rPr>
                          <m:t>∧ </m:t>
                        </m:r>
                        <m:sSub>
                          <m:sSubPr>
                            <m:ctrlPr>
                              <a:rPr lang="en-US" sz="38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i="1" dirty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800" i="1" dirty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  <m:r>
                      <a:rPr lang="en-US" sz="380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3800" dirty="0"/>
              </a:p>
              <a:p>
                <a:pPr>
                  <a:lnSpc>
                    <a:spcPct val="110000"/>
                  </a:lnSpc>
                </a:pPr>
                <a:r>
                  <a:rPr lang="en-US" sz="3800" dirty="0"/>
                  <a:t>Cascading of </a:t>
                </a:r>
                <a:r>
                  <a:rPr lang="en-US" sz="4000" dirty="0" smtClean="0"/>
                  <a:t>𝜋</a:t>
                </a:r>
                <a:r>
                  <a:rPr lang="en-US" sz="3800" dirty="0" smtClean="0"/>
                  <a:t>: </a:t>
                </a:r>
                <a:r>
                  <a:rPr lang="en-US" sz="3400" dirty="0"/>
                  <a:t>g</a:t>
                </a:r>
                <a:r>
                  <a:rPr lang="en-US" sz="3400" dirty="0" smtClean="0"/>
                  <a:t>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400" i="1" dirty="0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sz="3400" i="1" dirty="0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3400" i="1" dirty="0" smtClean="0">
                        <a:latin typeface="Cambria Math" charset="0"/>
                      </a:rPr>
                      <m:t>⊆</m:t>
                    </m:r>
                    <m:sSub>
                      <m:sSubPr>
                        <m:ctrlPr>
                          <a:rPr lang="en-US" sz="34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400" i="1" dirty="0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sz="3400" b="0" i="1" dirty="0" smtClean="0">
                            <a:latin typeface="Cambria Math" charset="0"/>
                          </a:rPr>
                          <m:t>𝑖</m:t>
                        </m:r>
                        <m:r>
                          <a:rPr lang="en-US" sz="3400" b="0" i="1" dirty="0" smtClean="0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sz="3400" b="0" i="1" dirty="0" smtClean="0">
                        <a:latin typeface="Cambria Math" charset="0"/>
                      </a:rPr>
                      <m:t>; </m:t>
                    </m:r>
                    <m:r>
                      <a:rPr lang="en-US" sz="3400" i="1" dirty="0" smtClean="0">
                        <a:latin typeface="Cambria Math" charset="0"/>
                      </a:rPr>
                      <m:t>∀</m:t>
                    </m:r>
                    <m:r>
                      <a:rPr lang="en-US" sz="3400" i="1" dirty="0" smtClean="0">
                        <a:latin typeface="Cambria Math" charset="0"/>
                      </a:rPr>
                      <m:t>𝑖</m:t>
                    </m:r>
                    <m:r>
                      <a:rPr lang="en-US" sz="3400" i="1" dirty="0" smtClean="0">
                        <a:latin typeface="Cambria Math" charset="0"/>
                      </a:rPr>
                      <m:t>=1,…,</m:t>
                    </m:r>
                    <m:d>
                      <m:dPr>
                        <m:ctrlPr>
                          <a:rPr lang="en-US" sz="340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400" i="1" dirty="0" smtClean="0">
                            <a:latin typeface="Cambria Math" charset="0"/>
                          </a:rPr>
                          <m:t>𝑛</m:t>
                        </m:r>
                        <m:r>
                          <a:rPr lang="en-US" sz="3400" i="1" dirty="0" smtClean="0">
                            <a:latin typeface="Cambria Math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3400" i="1" dirty="0" smtClean="0">
                    <a:latin typeface="Cambria Math" charset="0"/>
                  </a:rPr>
                  <a:t/>
                </a:r>
                <a:br>
                  <a:rPr lang="en-US" sz="3400" i="1" dirty="0" smtClean="0">
                    <a:latin typeface="Cambria Math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8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(…</m:t>
                    </m:r>
                    <m:sSub>
                      <m:sSubPr>
                        <m:ctrlPr>
                          <a:rPr lang="en-US" sz="38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  <m:r>
                      <a:rPr lang="en-US" sz="3800" i="1" dirty="0" smtClean="0">
                        <a:latin typeface="Cambria Math" charset="0"/>
                      </a:rPr>
                      <m:t>)…))=</m:t>
                    </m:r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  <m:r>
                      <a:rPr lang="en-US" sz="380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3800" dirty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239" t="-2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Algebraic Rewriting: Unary Operators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9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3800" dirty="0" smtClean="0"/>
                  <a:t>Key binary operator in RA: join (</a:t>
                </a:r>
                <a14:m>
                  <m:oMath xmlns:m="http://schemas.openxmlformats.org/officeDocument/2006/math">
                    <m:r>
                      <a:rPr lang="en-US" sz="3800" i="1" dirty="0"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sz="3800" dirty="0" smtClean="0"/>
                  <a:t>)</a:t>
                </a:r>
                <a:endParaRPr lang="en-US" sz="3800" dirty="0"/>
              </a:p>
              <a:p>
                <a:pPr>
                  <a:lnSpc>
                    <a:spcPct val="110000"/>
                  </a:lnSpc>
                </a:pPr>
                <a:r>
                  <a:rPr lang="en-US" sz="3800" dirty="0"/>
                  <a:t>Commutativity of </a:t>
                </a:r>
                <a14:m>
                  <m:oMath xmlns:m="http://schemas.openxmlformats.org/officeDocument/2006/math">
                    <m:r>
                      <a:rPr lang="en-US" sz="3800" i="1" dirty="0"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sz="3800" i="1" dirty="0" smtClean="0">
                    <a:latin typeface="Cambria Math" charset="0"/>
                  </a:rPr>
                  <a:t/>
                </a:r>
                <a:br>
                  <a:rPr lang="en-US" sz="3800" i="1" dirty="0" smtClean="0">
                    <a:latin typeface="Cambria Math" charset="0"/>
                  </a:rPr>
                </a:br>
                <a14:m>
                  <m:oMath xmlns:m="http://schemas.openxmlformats.org/officeDocument/2006/math"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  <m:r>
                      <a:rPr lang="en-US" sz="3800" i="1" dirty="0" smtClean="0">
                        <a:latin typeface="Cambria Math" charset="0"/>
                      </a:rPr>
                      <m:t>⋈</m:t>
                    </m:r>
                    <m:r>
                      <a:rPr lang="en-US" sz="3800" i="1" dirty="0" smtClean="0">
                        <a:latin typeface="Cambria Math" charset="0"/>
                      </a:rPr>
                      <m:t>𝑆</m:t>
                    </m:r>
                    <m:r>
                      <a:rPr lang="en-US" sz="3800" i="1" dirty="0" smtClean="0">
                        <a:latin typeface="Cambria Math" charset="0"/>
                      </a:rPr>
                      <m:t>=</m:t>
                    </m:r>
                    <m:r>
                      <a:rPr lang="en-US" sz="3800" i="1" dirty="0" smtClean="0">
                        <a:latin typeface="Cambria Math" charset="0"/>
                      </a:rPr>
                      <m:t>𝑆</m:t>
                    </m:r>
                    <m:r>
                      <a:rPr lang="en-US" sz="3800" i="1" dirty="0" smtClean="0">
                        <a:latin typeface="Cambria Math" charset="0"/>
                      </a:rPr>
                      <m:t>⋈</m:t>
                    </m:r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</m:oMath>
                </a14:m>
                <a:endParaRPr lang="en-US" sz="3800" dirty="0"/>
              </a:p>
              <a:p>
                <a:pPr>
                  <a:lnSpc>
                    <a:spcPct val="110000"/>
                  </a:lnSpc>
                </a:pPr>
                <a:r>
                  <a:rPr lang="en-US" sz="3800" dirty="0"/>
                  <a:t>Associativity of </a:t>
                </a:r>
                <a14:m>
                  <m:oMath xmlns:m="http://schemas.openxmlformats.org/officeDocument/2006/math">
                    <m:r>
                      <a:rPr lang="en-US" sz="3800" i="1" dirty="0"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sz="3800" i="1" dirty="0" smtClean="0">
                    <a:latin typeface="Cambria Math" charset="0"/>
                  </a:rPr>
                  <a:t/>
                </a:r>
                <a:br>
                  <a:rPr lang="en-US" sz="3800" i="1" dirty="0" smtClean="0">
                    <a:latin typeface="Cambria Math" charset="0"/>
                  </a:rPr>
                </a:br>
                <a14:m>
                  <m:oMath xmlns:m="http://schemas.openxmlformats.org/officeDocument/2006/math"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  <m:r>
                      <a:rPr lang="en-US" sz="3800" i="1" dirty="0" smtClean="0">
                        <a:latin typeface="Cambria Math" charset="0"/>
                      </a:rPr>
                      <m:t>⋈</m:t>
                    </m:r>
                    <m:r>
                      <a:rPr lang="en-US" sz="3800" i="1" dirty="0" smtClean="0">
                        <a:latin typeface="Cambria Math" charset="0"/>
                      </a:rPr>
                      <m:t>𝑆</m:t>
                    </m:r>
                    <m:r>
                      <a:rPr lang="en-US" sz="3800" i="1" dirty="0" smtClean="0">
                        <a:latin typeface="Cambria Math" charset="0"/>
                      </a:rPr>
                      <m:t>)⋈</m:t>
                    </m:r>
                    <m:r>
                      <a:rPr lang="en-US" sz="3800" i="1" dirty="0" smtClean="0">
                        <a:latin typeface="Cambria Math" charset="0"/>
                      </a:rPr>
                      <m:t>𝑇</m:t>
                    </m:r>
                    <m:r>
                      <a:rPr lang="en-US" sz="3800" i="1" dirty="0" smtClean="0">
                        <a:latin typeface="Cambria Math" charset="0"/>
                      </a:rPr>
                      <m:t>=</m:t>
                    </m:r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  <m:r>
                      <a:rPr lang="en-US" sz="3800" i="1" dirty="0" smtClean="0">
                        <a:latin typeface="Cambria Math" charset="0"/>
                      </a:rPr>
                      <m:t>⋈(</m:t>
                    </m:r>
                    <m:r>
                      <a:rPr lang="en-US" sz="3800" i="1" dirty="0" smtClean="0">
                        <a:latin typeface="Cambria Math" charset="0"/>
                      </a:rPr>
                      <m:t>𝑆</m:t>
                    </m:r>
                    <m:r>
                      <a:rPr lang="en-US" sz="3800" i="1" dirty="0" smtClean="0">
                        <a:latin typeface="Cambria Math" charset="0"/>
                      </a:rPr>
                      <m:t>⋈</m:t>
                    </m:r>
                    <m:r>
                      <a:rPr lang="en-US" sz="3800" i="1" dirty="0" smtClean="0">
                        <a:latin typeface="Cambria Math" charset="0"/>
                      </a:rPr>
                      <m:t>𝑇</m:t>
                    </m:r>
                    <m:r>
                      <a:rPr lang="en-US" sz="380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3800" dirty="0" smtClean="0"/>
              </a:p>
              <a:p>
                <a:pPr>
                  <a:lnSpc>
                    <a:spcPct val="110000"/>
                  </a:lnSpc>
                </a:pPr>
                <a:r>
                  <a:rPr lang="en-US" sz="3800" dirty="0" smtClean="0"/>
                  <a:t>Other binary operators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3400" dirty="0" smtClean="0"/>
                  <a:t>Cartesian product and set operators</a:t>
                </a:r>
                <a:endParaRPr lang="en-US" sz="3400" dirty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616" t="-1718" b="-2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Algebraic Rewriting: Binary Operators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98655" y="5218042"/>
            <a:ext cx="2988212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Which ones satisfy the </a:t>
            </a:r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above properties?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44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3800" dirty="0" smtClean="0"/>
                  <a:t>Commuting </a:t>
                </a:r>
                <a:r>
                  <a:rPr lang="en-US" sz="4000" dirty="0"/>
                  <a:t>𝜎</a:t>
                </a:r>
                <a:r>
                  <a:rPr lang="en-US" sz="3800" dirty="0" smtClean="0"/>
                  <a:t> </a:t>
                </a:r>
                <a:r>
                  <a:rPr lang="en-US" sz="3800" dirty="0"/>
                  <a:t>and </a:t>
                </a:r>
                <a:r>
                  <a:rPr lang="en-US" sz="3800" dirty="0" smtClean="0"/>
                  <a:t>𝜋, </a:t>
                </a:r>
                <a:r>
                  <a:rPr lang="en-US" sz="3800" i="1" dirty="0" smtClean="0"/>
                  <a:t>if </a:t>
                </a:r>
                <a:r>
                  <a:rPr lang="en-US" sz="3800" i="1" dirty="0"/>
                  <a:t>they are on </a:t>
                </a:r>
                <a:r>
                  <a:rPr lang="en-US" sz="3800" i="1" dirty="0" smtClean="0"/>
                  <a:t>the same </a:t>
                </a:r>
                <a:r>
                  <a:rPr lang="en-US" sz="3800" i="1" dirty="0"/>
                  <a:t>set </a:t>
                </a:r>
                <a:r>
                  <a:rPr lang="en-US" sz="3800" i="1" dirty="0" smtClean="0"/>
                  <a:t>A of attributes</a:t>
                </a:r>
                <a:br>
                  <a:rPr lang="en-US" sz="3800" i="1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800" i="1" dirty="0" smtClean="0"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sz="3800" i="1" dirty="0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  <m:r>
                      <a:rPr lang="en-US" sz="3800" i="1" dirty="0" smtClean="0">
                        <a:latin typeface="Cambria Math" charset="0"/>
                      </a:rPr>
                      <m:t>))=</m:t>
                    </m:r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sz="3800" i="1" dirty="0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800" b="0" i="1" dirty="0" smtClean="0">
                            <a:latin typeface="Cambria Math" charset="0"/>
                          </a:rPr>
                          <m:t>𝑝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(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𝐴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)</m:t>
                        </m:r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  <m:r>
                      <a:rPr lang="en-US" sz="3800" i="1" dirty="0" smtClean="0">
                        <a:latin typeface="Cambria Math" charset="0"/>
                      </a:rPr>
                      <m:t>))</m:t>
                    </m:r>
                  </m:oMath>
                </a14:m>
                <a:endParaRPr lang="en-US" sz="3800" dirty="0" smtClean="0"/>
              </a:p>
              <a:p>
                <a:pPr>
                  <a:lnSpc>
                    <a:spcPct val="110000"/>
                  </a:lnSpc>
                </a:pPr>
                <a:r>
                  <a:rPr lang="en-US" sz="3800" dirty="0" smtClean="0"/>
                  <a:t>Combining </a:t>
                </a:r>
                <a:r>
                  <a:rPr lang="en-US" sz="4000" dirty="0"/>
                  <a:t>𝜎</a:t>
                </a:r>
                <a:r>
                  <a:rPr lang="en-US" sz="3800" dirty="0" smtClean="0"/>
                  <a:t> </a:t>
                </a:r>
                <a:r>
                  <a:rPr lang="en-US" sz="3800" dirty="0"/>
                  <a:t>and </a:t>
                </a:r>
                <a14:m>
                  <m:oMath xmlns:m="http://schemas.openxmlformats.org/officeDocument/2006/math">
                    <m:r>
                      <a:rPr lang="en-US" sz="3800" i="1" dirty="0">
                        <a:latin typeface="Cambria Math" charset="0"/>
                      </a:rPr>
                      <m:t>× </m:t>
                    </m:r>
                  </m:oMath>
                </a14:m>
                <a:r>
                  <a:rPr lang="en-US" sz="3800" dirty="0" smtClean="0"/>
                  <a:t/>
                </a:r>
                <a:br>
                  <a:rPr lang="en-US" sz="38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800" i="1" dirty="0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𝑅</m:t>
                        </m:r>
                        <m:r>
                          <a:rPr lang="en-US" sz="3800" i="1" dirty="0" smtClean="0">
                            <a:latin typeface="Cambria Math" charset="0"/>
                          </a:rPr>
                          <m:t>×</m:t>
                        </m:r>
                        <m:r>
                          <a:rPr lang="en-US" sz="3800" i="1" dirty="0" smtClean="0">
                            <a:latin typeface="Cambria Math" charset="0"/>
                          </a:rPr>
                          <m:t>𝑆</m:t>
                        </m:r>
                      </m:e>
                    </m:d>
                    <m:r>
                      <a:rPr lang="en-US" sz="3800" i="1" dirty="0" smtClean="0">
                        <a:latin typeface="Cambria Math" charset="0"/>
                      </a:rPr>
                      <m:t>=</m:t>
                    </m:r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⋈</m:t>
                        </m:r>
                      </m:e>
                      <m:sub>
                        <m:r>
                          <a:rPr lang="en-US" sz="3800" i="1" dirty="0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𝑆</m:t>
                    </m:r>
                  </m:oMath>
                </a14:m>
                <a:endParaRPr lang="en-US" sz="3800" dirty="0"/>
              </a:p>
              <a:p>
                <a:pPr>
                  <a:lnSpc>
                    <a:spcPct val="110000"/>
                  </a:lnSpc>
                </a:pPr>
                <a:r>
                  <a:rPr lang="en-US" sz="3800" dirty="0"/>
                  <a:t>“Pushing the </a:t>
                </a:r>
                <a:r>
                  <a:rPr lang="en-US" sz="3800" dirty="0" smtClean="0"/>
                  <a:t>selection”</a:t>
                </a:r>
                <a:endParaRPr lang="en-US" sz="3800" dirty="0"/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3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</m:sub>
                    </m:sSub>
                    <m:r>
                      <a:rPr lang="en-US" sz="38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en-US" sz="38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𝑅</m:t>
                    </m:r>
                    <m:r>
                      <a:rPr lang="en-US" sz="38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⋈</m:t>
                    </m:r>
                    <m:r>
                      <a:rPr lang="en-US" sz="38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𝑆</m:t>
                    </m:r>
                    <m:r>
                      <a:rPr lang="en-US" sz="38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)=</m:t>
                    </m:r>
                    <m:sSub>
                      <m:sSubPr>
                        <m:ctrlP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  <m:r>
                          <a:rPr lang="en-US" sz="3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sz="3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  <m:r>
                          <a:rPr lang="en-US" sz="3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sub>
                    </m:sSub>
                    <m:r>
                      <a:rPr lang="en-US" sz="38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en-US" sz="38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𝑅</m:t>
                    </m:r>
                    <m:r>
                      <a:rPr lang="en-US" sz="38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)⋈</m:t>
                    </m:r>
                    <m:r>
                      <a:rPr lang="en-US" sz="38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3800" dirty="0" smtClean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𝐴</m:t>
                    </m:r>
                    <m:r>
                      <a:rPr lang="en-US" sz="4000" i="1" dirty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⊆</m:t>
                    </m:r>
                    <m:r>
                      <a:rPr lang="en-US" sz="4000" i="1" dirty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𝑅</m:t>
                    </m:r>
                  </m:oMath>
                </a14:m>
                <a:r>
                  <a:rPr lang="en-US" sz="4000" i="1" dirty="0" smtClean="0">
                    <a:solidFill>
                      <a:schemeClr val="tx1"/>
                    </a:solidFill>
                    <a:latin typeface="Cambria Math"/>
                    <a:cs typeface="Arial" pitchFamily="34" charset="0"/>
                  </a:rPr>
                  <a:t/>
                </a:r>
                <a:br>
                  <a:rPr lang="en-US" sz="4000" i="1" dirty="0" smtClean="0">
                    <a:solidFill>
                      <a:schemeClr val="tx1"/>
                    </a:solidFill>
                    <a:latin typeface="Cambria Math"/>
                    <a:cs typeface="Arial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3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</m:t>
                        </m:r>
                        <m:r>
                          <a:rPr lang="en-US" sz="3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×</m:t>
                        </m:r>
                        <m:r>
                          <a:rPr lang="en-US" sz="3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</m:d>
                    <m:r>
                      <a:rPr lang="en-US" sz="38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3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</m:t>
                        </m:r>
                      </m:e>
                    </m:d>
                    <m:r>
                      <a:rPr lang="en-US" sz="38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38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×</m:t>
                    </m:r>
                    <m:r>
                      <a:rPr lang="en-US" sz="38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38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3800" dirty="0" smtClean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𝐴</m:t>
                    </m:r>
                    <m:r>
                      <a:rPr lang="en-US" sz="4000" i="1" dirty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⊆</m:t>
                    </m:r>
                    <m:r>
                      <a:rPr lang="en-US" sz="4000" i="1" dirty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𝑅</m:t>
                    </m:r>
                  </m:oMath>
                </a14:m>
                <a:endParaRPr lang="en-US" sz="4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3800" dirty="0">
                    <a:solidFill>
                      <a:schemeClr val="tx1"/>
                    </a:solidFill>
                  </a:rPr>
                  <a:t>Commuting 𝜋</a:t>
                </a:r>
                <a:r>
                  <a:rPr lang="en-US" sz="3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800" dirty="0">
                    <a:solidFill>
                      <a:schemeClr val="tx1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3800" i="1" dirty="0">
                        <a:solidFill>
                          <a:schemeClr val="tx1"/>
                        </a:solidFill>
                        <a:latin typeface="Cambria Math" charset="0"/>
                      </a:rPr>
                      <m:t>×</m:t>
                    </m:r>
                  </m:oMath>
                </a14:m>
                <a:r>
                  <a:rPr lang="en-US" sz="3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800" i="1" dirty="0">
                        <a:solidFill>
                          <a:schemeClr val="tx1"/>
                        </a:solidFill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sz="3800" i="1" dirty="0" smtClean="0">
                    <a:solidFill>
                      <a:schemeClr val="tx1"/>
                    </a:solidFill>
                    <a:latin typeface="Cambria Math" charset="0"/>
                  </a:rPr>
                  <a:t/>
                </a:r>
                <a:br>
                  <a:rPr lang="en-US" sz="3800" i="1" dirty="0" smtClean="0">
                    <a:solidFill>
                      <a:schemeClr val="tx1"/>
                    </a:solidFill>
                    <a:latin typeface="Cambria Math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sz="3800" i="1" dirty="0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𝑅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sz="3800" i="1" dirty="0" smtClean="0">
                            <a:latin typeface="Cambria Math" charset="0"/>
                          </a:rPr>
                          <m:t>×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sz="3800" i="1" dirty="0" smtClean="0">
                            <a:latin typeface="Cambria Math" charset="0"/>
                          </a:rPr>
                          <m:t>𝑆</m:t>
                        </m:r>
                      </m:e>
                    </m:d>
                    <m:r>
                      <a:rPr lang="en-US" sz="3800" i="1" dirty="0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sz="3800" b="0" i="1" dirty="0" smtClean="0">
                            <a:latin typeface="Cambria Math" charset="0"/>
                          </a:rPr>
                          <m:t>𝐴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∩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𝑅</m:t>
                        </m:r>
                      </m:e>
                    </m:d>
                    <m:r>
                      <a:rPr lang="en-US" sz="3800" b="0" i="1" dirty="0" smtClean="0">
                        <a:latin typeface="Cambria Math" charset="0"/>
                      </a:rPr>
                      <m:t> </m:t>
                    </m:r>
                    <m:r>
                      <a:rPr lang="en-US" sz="3800" i="1" dirty="0" smtClean="0">
                        <a:latin typeface="Cambria Math" charset="0"/>
                      </a:rPr>
                      <m:t>×</m:t>
                    </m:r>
                    <m:r>
                      <a:rPr lang="en-US" sz="3800" b="0" i="1" dirty="0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sz="3800" b="0" i="1" dirty="0" smtClean="0">
                            <a:latin typeface="Cambria Math" charset="0"/>
                          </a:rPr>
                          <m:t>𝐴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∩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𝑆</m:t>
                        </m:r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r>
                      <a:rPr lang="en-US" sz="3800" i="1" dirty="0" smtClean="0">
                        <a:latin typeface="Cambria Math" charset="0"/>
                      </a:rPr>
                      <m:t>𝑆</m:t>
                    </m:r>
                    <m:r>
                      <a:rPr lang="en-US" sz="380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3800" dirty="0" smtClean="0"/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sz="3800" i="1" dirty="0">
                            <a:latin typeface="Cambria Math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sz="3800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800" i="1" dirty="0">
                            <a:latin typeface="Cambria Math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sz="38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i="1" dirty="0">
                                <a:latin typeface="Cambria Math" charset="0"/>
                              </a:rPr>
                              <m:t>⋈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3800" b="0" i="1" dirty="0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3800" b="0" i="1" dirty="0" smtClean="0">
                                    <a:latin typeface="Cambria Math" charset="0"/>
                                  </a:rPr>
                                  <m:t>𝐵</m:t>
                                </m:r>
                              </m:e>
                            </m:d>
                          </m:sub>
                        </m:sSub>
                        <m:r>
                          <a:rPr lang="en-US" sz="3800" i="1" dirty="0">
                            <a:latin typeface="Cambria Math" charset="0"/>
                          </a:rPr>
                          <m:t>𝑆</m:t>
                        </m:r>
                      </m:e>
                    </m:d>
                    <m:r>
                      <a:rPr lang="en-US" sz="3800" i="1" dirty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38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sz="3800" b="0" i="1" dirty="0" smtClean="0">
                            <a:latin typeface="Cambria Math" charset="0"/>
                          </a:rPr>
                          <m:t>𝐴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∩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3800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800" i="1" dirty="0">
                            <a:latin typeface="Cambria Math" charset="0"/>
                          </a:rPr>
                          <m:t>𝑅</m:t>
                        </m:r>
                      </m:e>
                    </m:d>
                    <m:sSub>
                      <m:sSubPr>
                        <m:ctrlPr>
                          <a:rPr lang="en-US" sz="38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>
                            <a:latin typeface="Cambria Math" charset="0"/>
                          </a:rPr>
                          <m:t>⋈</m:t>
                        </m:r>
                      </m:e>
                      <m:sub>
                        <m:r>
                          <a:rPr lang="en-US" sz="3800" b="0" i="1" dirty="0" smtClean="0">
                            <a:latin typeface="Cambria Math" charset="0"/>
                          </a:rPr>
                          <m:t>𝑝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(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𝐵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)</m:t>
                        </m:r>
                      </m:sub>
                    </m:sSub>
                    <m:sSub>
                      <m:sSubPr>
                        <m:ctrlPr>
                          <a:rPr lang="en-US" sz="38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sz="3800" b="0" i="1" dirty="0" smtClean="0">
                            <a:latin typeface="Cambria Math" charset="0"/>
                          </a:rPr>
                          <m:t>𝐴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∩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𝑆</m:t>
                        </m:r>
                      </m:sub>
                    </m:sSub>
                    <m:r>
                      <a:rPr lang="en-US" sz="3800" i="1" dirty="0">
                        <a:latin typeface="Cambria Math" charset="0"/>
                      </a:rPr>
                      <m:t>(</m:t>
                    </m:r>
                    <m:r>
                      <a:rPr lang="en-US" sz="3800" i="1" dirty="0">
                        <a:latin typeface="Cambria Math" charset="0"/>
                      </a:rPr>
                      <m:t>𝑆</m:t>
                    </m:r>
                    <m:r>
                      <a:rPr lang="en-US" sz="3800" i="1" dirty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3800" dirty="0" smtClean="0"/>
                  <a:t> if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𝐵</m:t>
                    </m:r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⊆</m:t>
                    </m:r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𝐴</m:t>
                    </m:r>
                  </m:oMath>
                </a14:m>
                <a:endParaRPr lang="en-US" sz="3800" dirty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024" t="-2822" b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Cross-operator </a:t>
            </a:r>
            <a:r>
              <a:rPr lang="en-US" sz="4800" dirty="0" smtClean="0"/>
              <a:t>Algebraic Rewriting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8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Algebraic Rewriting: 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30989" y="1994271"/>
            <a:ext cx="3750913" cy="2527309"/>
            <a:chOff x="7470792" y="3667144"/>
            <a:chExt cx="2891692" cy="1312724"/>
          </a:xfrm>
        </p:grpSpPr>
        <p:sp>
          <p:nvSpPr>
            <p:cNvPr id="8" name="Oval 7"/>
            <p:cNvSpPr/>
            <p:nvPr/>
          </p:nvSpPr>
          <p:spPr>
            <a:xfrm>
              <a:off x="8339707" y="3667144"/>
              <a:ext cx="1324303" cy="17299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</a:t>
              </a:r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𝜋</a:t>
              </a:r>
              <a:r>
                <a:rPr lang="en-US" sz="3200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</a:t>
              </a:r>
              <a:endParaRPr lang="en-US" sz="32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8339707" y="4187243"/>
              <a:ext cx="1324303" cy="22755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6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sz="32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9001858" y="3910092"/>
              <a:ext cx="3251" cy="267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7470792" y="4811685"/>
              <a:ext cx="1467348" cy="16818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R(A,B)</a:t>
              </a:r>
              <a:endParaRPr lang="en-US" sz="32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9195576" y="4816454"/>
              <a:ext cx="1166908" cy="16341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S(B,C)</a:t>
              </a:r>
              <a:endParaRPr lang="en-US" sz="32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8342958" y="4424172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9066046" y="4424172"/>
              <a:ext cx="712984" cy="346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6976361" y="1944131"/>
            <a:ext cx="3677569" cy="2577450"/>
            <a:chOff x="6892279" y="2499046"/>
            <a:chExt cx="3677569" cy="2577450"/>
          </a:xfrm>
        </p:grpSpPr>
        <p:sp>
          <p:nvSpPr>
            <p:cNvPr id="25" name="Oval 24"/>
            <p:cNvSpPr/>
            <p:nvPr/>
          </p:nvSpPr>
          <p:spPr>
            <a:xfrm>
              <a:off x="7843954" y="2499046"/>
              <a:ext cx="1717799" cy="4381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6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sz="32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892279" y="4752702"/>
              <a:ext cx="1903347" cy="32379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R(A,B)</a:t>
              </a:r>
              <a:endParaRPr lang="en-US" sz="32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8954130" y="4761885"/>
              <a:ext cx="1513636" cy="31461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S(B,C)</a:t>
              </a:r>
              <a:endParaRPr lang="en-US" sz="32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 flipH="1">
              <a:off x="7848171" y="2955191"/>
              <a:ext cx="772031" cy="6680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786113" y="2955191"/>
              <a:ext cx="924836" cy="6680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6985054" y="3641283"/>
              <a:ext cx="1717799" cy="33305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</a:t>
              </a:r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𝜋</a:t>
              </a:r>
              <a:r>
                <a:rPr lang="en-US" sz="3200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</a:t>
              </a:r>
              <a:endParaRPr lang="en-US" sz="32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7843953" y="4082903"/>
              <a:ext cx="4217" cy="5155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8852049" y="3642711"/>
              <a:ext cx="1717799" cy="33305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</a:t>
              </a:r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𝜋</a:t>
              </a:r>
              <a:r>
                <a:rPr lang="en-US" sz="3200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</a:t>
              </a:r>
              <a:endParaRPr lang="en-US" sz="32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710948" y="4084331"/>
              <a:ext cx="4217" cy="5155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ight Arrow 37"/>
          <p:cNvSpPr/>
          <p:nvPr/>
        </p:nvSpPr>
        <p:spPr>
          <a:xfrm>
            <a:off x="4949197" y="2980609"/>
            <a:ext cx="2234965" cy="9061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674641" y="5114337"/>
            <a:ext cx="4224588" cy="46166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Why might we prefer this plan?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69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1" animBg="1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800" dirty="0" smtClean="0"/>
              <a:t>Basic commutators</a:t>
            </a:r>
            <a:endParaRPr lang="en-US" sz="3800" dirty="0"/>
          </a:p>
          <a:p>
            <a:pPr lvl="1">
              <a:lnSpc>
                <a:spcPct val="100000"/>
              </a:lnSpc>
            </a:pPr>
            <a:r>
              <a:rPr lang="en-US" sz="3400" dirty="0"/>
              <a:t>Push </a:t>
            </a:r>
            <a:r>
              <a:rPr lang="en-US" sz="3400" i="1" dirty="0"/>
              <a:t>projection </a:t>
            </a:r>
            <a:r>
              <a:rPr lang="en-US" sz="3400" dirty="0" smtClean="0"/>
              <a:t>through</a:t>
            </a:r>
          </a:p>
          <a:p>
            <a:pPr lvl="2">
              <a:lnSpc>
                <a:spcPct val="100000"/>
              </a:lnSpc>
            </a:pPr>
            <a:r>
              <a:rPr lang="en-US" sz="3000" dirty="0" smtClean="0"/>
              <a:t>Selection</a:t>
            </a:r>
          </a:p>
          <a:p>
            <a:pPr lvl="2">
              <a:lnSpc>
                <a:spcPct val="100000"/>
              </a:lnSpc>
            </a:pPr>
            <a:r>
              <a:rPr lang="en-US" sz="3000" dirty="0" smtClean="0"/>
              <a:t>Join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400" dirty="0"/>
              <a:t>Push </a:t>
            </a:r>
            <a:r>
              <a:rPr lang="en-US" sz="3400" i="1" dirty="0"/>
              <a:t>selection </a:t>
            </a:r>
            <a:r>
              <a:rPr lang="en-US" sz="3400" dirty="0" smtClean="0"/>
              <a:t>through</a:t>
            </a:r>
          </a:p>
          <a:p>
            <a:pPr lvl="2">
              <a:lnSpc>
                <a:spcPct val="100000"/>
              </a:lnSpc>
            </a:pPr>
            <a:r>
              <a:rPr lang="en-US" sz="3000" dirty="0" smtClean="0"/>
              <a:t>Selection</a:t>
            </a:r>
          </a:p>
          <a:p>
            <a:pPr lvl="2">
              <a:lnSpc>
                <a:spcPct val="100000"/>
              </a:lnSpc>
            </a:pPr>
            <a:r>
              <a:rPr lang="en-US" sz="3000" dirty="0" smtClean="0"/>
              <a:t>Projection</a:t>
            </a:r>
          </a:p>
          <a:p>
            <a:pPr lvl="2">
              <a:lnSpc>
                <a:spcPct val="100000"/>
              </a:lnSpc>
            </a:pPr>
            <a:r>
              <a:rPr lang="en-US" sz="3000" dirty="0" smtClean="0"/>
              <a:t>Join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400" dirty="0" smtClean="0"/>
              <a:t>Re-ordered joins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Algebraic Rewriting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43799" y="3572124"/>
            <a:ext cx="3461715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NOT an exhaustive set of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rewriting rules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09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mr-IN" sz="3800" dirty="0" smtClean="0">
                    <a:solidFill>
                      <a:schemeClr val="tx1"/>
                    </a:solidFill>
                  </a:rPr>
                  <a:t>Which</a:t>
                </a:r>
                <a:r>
                  <a:rPr lang="mr-IN" sz="3800" dirty="0">
                    <a:solidFill>
                      <a:schemeClr val="tx1"/>
                    </a:solidFill>
                  </a:rPr>
                  <a:t> of </a:t>
                </a:r>
                <a:r>
                  <a:rPr lang="mr-IN" sz="3800" dirty="0" smtClean="0">
                    <a:solidFill>
                      <a:schemeClr val="tx1"/>
                    </a:solidFill>
                  </a:rPr>
                  <a:t>the</a:t>
                </a:r>
                <a:r>
                  <a:rPr lang="en-US" sz="3800" dirty="0" smtClean="0">
                    <a:solidFill>
                      <a:schemeClr val="tx1"/>
                    </a:solidFill>
                  </a:rPr>
                  <a:t> following</a:t>
                </a:r>
                <a:r>
                  <a:rPr lang="mr-IN" sz="3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800" dirty="0" smtClean="0">
                    <a:solidFill>
                      <a:schemeClr val="tx1"/>
                    </a:solidFill>
                  </a:rPr>
                  <a:t>does hold</a:t>
                </a:r>
                <a:r>
                  <a:rPr lang="mr-IN" sz="3800" dirty="0" smtClean="0">
                    <a:solidFill>
                      <a:schemeClr val="tx1"/>
                    </a:solidFill>
                  </a:rPr>
                  <a:t>?</a:t>
                </a:r>
                <a:endParaRPr lang="en-US" sz="3800" dirty="0" smtClean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</m:t>
                        </m:r>
                        <m:r>
                          <a:rPr lang="en-US" sz="3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×</m:t>
                        </m:r>
                        <m:r>
                          <a:rPr lang="en-US" sz="3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</m:d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</m:t>
                        </m:r>
                      </m:e>
                    </m:d>
                    <m:r>
                      <a:rPr lang="en-US" sz="34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×</m:t>
                    </m:r>
                    <m:r>
                      <a:rPr lang="en-US" sz="34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34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400" i="1" dirty="0">
                        <a:solidFill>
                          <a:schemeClr val="tx1"/>
                        </a:solidFill>
                        <a:latin typeface="Cambria Math"/>
                        <a:ea typeface=""/>
                        <a:cs typeface="Arial" pitchFamily="34" charset="0"/>
                      </a:rPr>
                      <m:t>𝐴</m:t>
                    </m:r>
                    <m:r>
                      <a:rPr lang="en-US" sz="3400" i="1" dirty="0">
                        <a:solidFill>
                          <a:schemeClr val="tx1"/>
                        </a:solidFill>
                        <a:latin typeface="Cambria Math"/>
                        <a:ea typeface=""/>
                        <a:cs typeface="Arial" pitchFamily="34" charset="0"/>
                      </a:rPr>
                      <m:t>⊆</m:t>
                    </m:r>
                    <m:r>
                      <a:rPr lang="en-US" sz="3400" i="1" dirty="0">
                        <a:solidFill>
                          <a:schemeClr val="tx1"/>
                        </a:solidFill>
                        <a:latin typeface="Cambria Math"/>
                        <a:ea typeface=""/>
                        <a:cs typeface="Arial" pitchFamily="34" charset="0"/>
                      </a:rPr>
                      <m:t>𝑅</m:t>
                    </m:r>
                  </m:oMath>
                </a14:m>
                <a:endParaRPr lang="mr-IN" sz="34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</m:t>
                        </m:r>
                        <m:sSub>
                          <m:sSubPr>
                            <m:ctrlP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⋈</m:t>
                            </m:r>
                          </m:e>
                          <m:sub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3400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3400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𝐵</m:t>
                                </m:r>
                              </m:e>
                            </m:d>
                          </m:sub>
                        </m:sSub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</m:d>
                    <m:r>
                      <a:rPr lang="mr-IN" sz="3400" i="1" dirty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𝐶</m:t>
                            </m:r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∩</m:t>
                            </m:r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sub>
                        </m:sSub>
                        <m:d>
                          <m:dPr>
                            <m:ctrlP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</m:d>
                        <m:sSub>
                          <m:sSubPr>
                            <m:ctrlP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⋈</m:t>
                            </m:r>
                          </m:e>
                          <m:sub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3400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3400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𝐵</m:t>
                                </m:r>
                              </m:e>
                            </m:d>
                          </m:sub>
                        </m:sSub>
                        <m:sSub>
                          <m:sSubPr>
                            <m:ctrlP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𝐶</m:t>
                            </m:r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∩</m:t>
                            </m:r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  <m:d>
                          <m:dPr>
                            <m:ctrlP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400" i="1" dirty="0" smtClean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sz="3400" dirty="0" smtClean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3400" i="1" dirty="0">
                        <a:solidFill>
                          <a:schemeClr val="tx1"/>
                        </a:solidFill>
                        <a:latin typeface="Cambria Math"/>
                        <a:ea typeface=""/>
                        <a:cs typeface="Arial" pitchFamily="34" charset="0"/>
                      </a:rPr>
                      <m:t>𝐶</m:t>
                    </m:r>
                    <m:r>
                      <a:rPr lang="en-US" sz="3400" i="1" dirty="0">
                        <a:solidFill>
                          <a:schemeClr val="tx1"/>
                        </a:solidFill>
                        <a:latin typeface="Cambria Math"/>
                        <a:ea typeface=""/>
                        <a:cs typeface="Arial" pitchFamily="34" charset="0"/>
                      </a:rPr>
                      <m:t>=</m:t>
                    </m:r>
                    <m:r>
                      <a:rPr lang="en-US" sz="3400" i="1" dirty="0">
                        <a:solidFill>
                          <a:schemeClr val="tx1"/>
                        </a:solidFill>
                        <a:latin typeface="Cambria Math"/>
                        <a:ea typeface=""/>
                        <a:cs typeface="Arial" pitchFamily="34" charset="0"/>
                      </a:rPr>
                      <m:t>𝐴</m:t>
                    </m:r>
                    <m:r>
                      <a:rPr lang="en-US" sz="3400" i="1" dirty="0">
                        <a:solidFill>
                          <a:schemeClr val="tx1"/>
                        </a:solidFill>
                        <a:latin typeface="Cambria Math"/>
                        <a:ea typeface=""/>
                        <a:cs typeface="Arial" pitchFamily="34" charset="0"/>
                      </a:rPr>
                      <m:t>∪</m:t>
                    </m:r>
                    <m:r>
                      <a:rPr lang="en-US" sz="3400" i="1" dirty="0">
                        <a:solidFill>
                          <a:schemeClr val="tx1"/>
                        </a:solidFill>
                        <a:latin typeface="Cambria Math"/>
                        <a:ea typeface=""/>
                        <a:cs typeface="Arial" pitchFamily="34" charset="0"/>
                      </a:rPr>
                      <m:t>𝐵</m:t>
                    </m:r>
                  </m:oMath>
                </a14:m>
                <a:endParaRPr lang="mr-IN" sz="3400" dirty="0" smtClean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𝑅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)=</m:t>
                    </m:r>
                    <m:sSub>
                      <m:sSubPr>
                        <m:ctrlP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𝑅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)∩</m:t>
                    </m:r>
                    <m:sSub>
                      <m:sSubPr>
                        <m:ctrlP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𝑅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)∪</m:t>
                    </m:r>
                    <m:sSub>
                      <m:sSubPr>
                        <m:ctrlP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𝑅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mr-IN" sz="34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∧ </m:t>
                        </m:r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d>
                          <m:dPr>
                            <m:ctrlP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𝐵</m:t>
                            </m:r>
                          </m:e>
                        </m:d>
                      </m:sub>
                    </m:sSub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𝑅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⋈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𝑆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)=</m:t>
                    </m:r>
                    <m:sSub>
                      <m:sSubPr>
                        <m:ctrlP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</m:sub>
                    </m:sSub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𝑅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)⋈</m:t>
                    </m:r>
                    <m:sSub>
                      <m:sSubPr>
                        <m:ctrlP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𝐵</m:t>
                        </m:r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sub>
                    </m:sSub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𝑆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3400" dirty="0"/>
                  <a:t>, </a:t>
                </a:r>
                <a14:m>
                  <m:oMath xmlns:m="http://schemas.openxmlformats.org/officeDocument/2006/math">
                    <m:r>
                      <a:rPr lang="en-US" sz="3400" i="1" dirty="0">
                        <a:latin typeface="Cambria Math"/>
                        <a:ea typeface=""/>
                        <a:cs typeface="Arial" pitchFamily="34" charset="0"/>
                      </a:rPr>
                      <m:t>𝐴</m:t>
                    </m:r>
                    <m:r>
                      <a:rPr lang="en-US" sz="3400" i="1" dirty="0">
                        <a:latin typeface="Cambria Math"/>
                        <a:ea typeface=""/>
                        <a:cs typeface="Arial" pitchFamily="34" charset="0"/>
                      </a:rPr>
                      <m:t>⊆</m:t>
                    </m:r>
                    <m:r>
                      <a:rPr lang="en-US" sz="3400" i="1" dirty="0">
                        <a:latin typeface="Cambria Math"/>
                        <a:ea typeface=""/>
                        <a:cs typeface="Arial" pitchFamily="34" charset="0"/>
                      </a:rPr>
                      <m:t>𝑅</m:t>
                    </m:r>
                  </m:oMath>
                </a14:m>
                <a:r>
                  <a:rPr lang="en-US" sz="3400" dirty="0">
                    <a:latin typeface="Arial" pitchFamily="34" charset="0"/>
                    <a:ea typeface=""/>
                    <a:cs typeface="Arial" pitchFamily="34" charset="0"/>
                  </a:rPr>
                  <a:t> </a:t>
                </a:r>
                <a:r>
                  <a:rPr lang="en-US" sz="3400" dirty="0"/>
                  <a:t>and</a:t>
                </a:r>
                <a:r>
                  <a:rPr lang="en-US" sz="3400" dirty="0">
                    <a:latin typeface="Arial" pitchFamily="34" charset="0"/>
                    <a:ea typeface="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400" i="1" dirty="0">
                        <a:latin typeface="Cambria Math"/>
                        <a:ea typeface=""/>
                        <a:cs typeface="Arial" pitchFamily="34" charset="0"/>
                      </a:rPr>
                      <m:t>𝐵</m:t>
                    </m:r>
                    <m:r>
                      <a:rPr lang="en-US" sz="3400" i="1" dirty="0">
                        <a:latin typeface="Cambria Math"/>
                        <a:ea typeface=""/>
                        <a:cs typeface="Arial" pitchFamily="34" charset="0"/>
                      </a:rPr>
                      <m:t>⊆</m:t>
                    </m:r>
                    <m:r>
                      <a:rPr lang="en-US" sz="3400" i="1" dirty="0">
                        <a:latin typeface="Cambria Math"/>
                        <a:ea typeface=""/>
                        <a:cs typeface="Arial" pitchFamily="34" charset="0"/>
                      </a:rPr>
                      <m:t>𝑆</m:t>
                    </m:r>
                  </m:oMath>
                </a14:m>
                <a:endParaRPr lang="mr-IN" sz="3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616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Algebraic Rewriting: Example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3"/>
                <a:ext cx="11313224" cy="3413816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3800" dirty="0"/>
                  <a:t>Given a (rewritten) LQP, pick </a:t>
                </a:r>
                <a:r>
                  <a:rPr lang="en-US" sz="3800" dirty="0" smtClean="0"/>
                  <a:t>a physical implementation </a:t>
                </a:r>
                <a:r>
                  <a:rPr lang="en-US" sz="3800" dirty="0"/>
                  <a:t>for each </a:t>
                </a:r>
                <a:r>
                  <a:rPr lang="en-US" sz="3800" dirty="0" smtClean="0"/>
                  <a:t>logical operation</a:t>
                </a:r>
                <a:endParaRPr lang="en-US" sz="3800" dirty="0"/>
              </a:p>
              <a:p>
                <a:pPr>
                  <a:lnSpc>
                    <a:spcPct val="100000"/>
                  </a:lnSpc>
                </a:pPr>
                <a:r>
                  <a:rPr lang="en-US" sz="3800" dirty="0"/>
                  <a:t>Recall various RA </a:t>
                </a:r>
                <a:r>
                  <a:rPr lang="en-US" sz="3800" dirty="0" smtClean="0"/>
                  <a:t>operation implementations and their costs</a:t>
                </a:r>
                <a:endParaRPr lang="en-US" sz="3800" dirty="0"/>
              </a:p>
              <a:p>
                <a:pPr lvl="1">
                  <a:lnSpc>
                    <a:spcPct val="100000"/>
                  </a:lnSpc>
                </a:pPr>
                <a:r>
                  <a:rPr lang="en-US" sz="3400" dirty="0" smtClean="0"/>
                  <a:t>𝜎: f</a:t>
                </a:r>
                <a:r>
                  <a:rPr lang="en-US" sz="3000" dirty="0" smtClean="0"/>
                  <a:t>ile </a:t>
                </a:r>
                <a:r>
                  <a:rPr lang="en-US" sz="3000" dirty="0"/>
                  <a:t>scan vs. </a:t>
                </a:r>
                <a:r>
                  <a:rPr lang="en-US" sz="3000" dirty="0" smtClean="0"/>
                  <a:t>indexed </a:t>
                </a:r>
                <a:r>
                  <a:rPr lang="en-US" sz="3000" dirty="0"/>
                  <a:t>(</a:t>
                </a:r>
                <a:r>
                  <a:rPr lang="en-US" sz="3000" dirty="0" err="1" smtClean="0"/>
                  <a:t>B+tree</a:t>
                </a:r>
                <a:r>
                  <a:rPr lang="en-US" sz="3000" dirty="0" smtClean="0"/>
                  <a:t> </a:t>
                </a:r>
                <a:r>
                  <a:rPr lang="en-US" sz="3000" dirty="0"/>
                  <a:t>vs. </a:t>
                </a:r>
                <a:r>
                  <a:rPr lang="en-US" sz="3000" dirty="0" smtClean="0"/>
                  <a:t>hash</a:t>
                </a:r>
                <a:r>
                  <a:rPr lang="en-US" sz="3000" dirty="0"/>
                  <a:t>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3400" dirty="0" smtClean="0"/>
                  <a:t>𝜋: h</a:t>
                </a:r>
                <a:r>
                  <a:rPr lang="en-US" sz="3000" dirty="0" smtClean="0"/>
                  <a:t>ashing-based </a:t>
                </a:r>
                <a:r>
                  <a:rPr lang="en-US" sz="3000" dirty="0"/>
                  <a:t>vs. sorting-based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3600" i="1" dirty="0"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sz="3400" dirty="0" smtClean="0"/>
                  <a:t>: </a:t>
                </a:r>
                <a:r>
                  <a:rPr lang="en-US" sz="3000" dirty="0" smtClean="0"/>
                  <a:t>BNLJ vs. INLJ vs. SMJ vs. HJ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800" dirty="0" smtClean="0"/>
                  <a:t>Example:</a:t>
                </a:r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3"/>
                <a:ext cx="11313224" cy="3413816"/>
              </a:xfrm>
              <a:blipFill rotWithShape="0">
                <a:blip r:embed="rId3"/>
                <a:stretch>
                  <a:fillRect l="-1239" t="-5000" r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dirty="0" smtClean="0"/>
              <a:t>Choose Physical Operation Implementation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433204" y="4447816"/>
                <a:ext cx="2990819" cy="630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4200"/>
                  </a:lnSpc>
                  <a:buClr>
                    <a:srgbClr val="92D05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  <m:t>𝑝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  <m:t>𝐴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  <m:t>𝑅</m:t>
                          </m:r>
                        </m:e>
                      </m:d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/>
                          <a:cs typeface="Arial" pitchFamily="34" charset="0"/>
                        </a:rPr>
                        <m:t>⋈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/>
                          <a:cs typeface="Arial" pitchFamily="34" charset="0"/>
                        </a:rPr>
                        <m:t>𝑆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204" y="4447816"/>
                <a:ext cx="2990819" cy="6309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998757" y="5463384"/>
            <a:ext cx="1343638" cy="575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2 options</a:t>
            </a:r>
            <a:endParaRPr lang="en-US" sz="2800" b="1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32152" y="5468958"/>
            <a:ext cx="1343638" cy="575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2 options</a:t>
            </a:r>
            <a:endParaRPr lang="en-US" sz="2800" b="1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99785" y="5463384"/>
            <a:ext cx="1343638" cy="575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4 options</a:t>
            </a:r>
            <a:endParaRPr lang="en-US" sz="2800" b="1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V="1">
            <a:off x="4403971" y="5075971"/>
            <a:ext cx="173593" cy="392987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0"/>
          </p:cNvCxnSpPr>
          <p:nvPr/>
        </p:nvCxnSpPr>
        <p:spPr>
          <a:xfrm flipH="1" flipV="1">
            <a:off x="5741757" y="5028860"/>
            <a:ext cx="129847" cy="434524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</p:cNvCxnSpPr>
          <p:nvPr/>
        </p:nvCxnSpPr>
        <p:spPr>
          <a:xfrm flipV="1">
            <a:off x="2670576" y="4993375"/>
            <a:ext cx="1004803" cy="470009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613402" y="5256625"/>
            <a:ext cx="872197" cy="0"/>
          </a:xfrm>
          <a:prstGeom prst="straightConnector1">
            <a:avLst/>
          </a:prstGeom>
          <a:ln w="127000" cmpd="dbl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579160" y="4896456"/>
            <a:ext cx="1210588" cy="575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16 PQPs</a:t>
            </a:r>
            <a:endParaRPr lang="en-US" sz="2800" b="1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93155" y="4830623"/>
            <a:ext cx="2317475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How many with logical rewrites?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84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23" grpId="0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800" dirty="0"/>
              <a:t>Are the indexes clustered or </a:t>
            </a:r>
            <a:r>
              <a:rPr lang="en-US" sz="3800" dirty="0" err="1"/>
              <a:t>unclustered</a:t>
            </a:r>
            <a:r>
              <a:rPr lang="en-US" sz="3800" dirty="0"/>
              <a:t>?</a:t>
            </a:r>
          </a:p>
          <a:p>
            <a:pPr>
              <a:lnSpc>
                <a:spcPct val="100000"/>
              </a:lnSpc>
            </a:pPr>
            <a:r>
              <a:rPr lang="en-US" sz="3800" dirty="0"/>
              <a:t>Are there multiple matching indexes?</a:t>
            </a:r>
          </a:p>
          <a:p>
            <a:pPr>
              <a:lnSpc>
                <a:spcPct val="100000"/>
              </a:lnSpc>
            </a:pPr>
            <a:r>
              <a:rPr lang="en-US" sz="3800" dirty="0"/>
              <a:t>Are index-only access paths possible for some </a:t>
            </a:r>
            <a:r>
              <a:rPr lang="en-US" sz="3800" dirty="0" smtClean="0"/>
              <a:t>operations</a:t>
            </a:r>
            <a:r>
              <a:rPr lang="en-US" sz="3800" dirty="0"/>
              <a:t>?</a:t>
            </a:r>
          </a:p>
          <a:p>
            <a:pPr>
              <a:lnSpc>
                <a:spcPct val="100000"/>
              </a:lnSpc>
            </a:pPr>
            <a:r>
              <a:rPr lang="en-US" sz="3800" dirty="0"/>
              <a:t>Are there “interesting </a:t>
            </a:r>
            <a:r>
              <a:rPr lang="en-US" sz="3800" dirty="0" smtClean="0"/>
              <a:t>orders</a:t>
            </a:r>
            <a:r>
              <a:rPr lang="en-US" sz="3800" dirty="0"/>
              <a:t>” among the </a:t>
            </a:r>
            <a:r>
              <a:rPr lang="en-US" sz="3800" dirty="0" smtClean="0"/>
              <a:t>tuples?</a:t>
            </a:r>
            <a:endParaRPr lang="en-US" sz="3800" dirty="0"/>
          </a:p>
          <a:p>
            <a:pPr lvl="1">
              <a:lnSpc>
                <a:spcPct val="100000"/>
              </a:lnSpc>
            </a:pPr>
            <a:r>
              <a:rPr lang="en-US" sz="3400" dirty="0"/>
              <a:t>Would sorted outputs benefit downstream </a:t>
            </a:r>
            <a:r>
              <a:rPr lang="en-US" sz="3400" dirty="0" smtClean="0"/>
              <a:t>operations</a:t>
            </a:r>
            <a:r>
              <a:rPr lang="en-US" sz="3400" dirty="0"/>
              <a:t>?</a:t>
            </a:r>
          </a:p>
          <a:p>
            <a:pPr>
              <a:lnSpc>
                <a:spcPct val="100000"/>
              </a:lnSpc>
            </a:pPr>
            <a:r>
              <a:rPr lang="en-US" sz="3800" dirty="0" smtClean="0"/>
              <a:t>Estimated cardinalities </a:t>
            </a:r>
            <a:r>
              <a:rPr lang="en-US" sz="3800" dirty="0"/>
              <a:t>of intermediate </a:t>
            </a:r>
            <a:r>
              <a:rPr lang="en-US" sz="3800" dirty="0" smtClean="0"/>
              <a:t>results?</a:t>
            </a:r>
            <a:endParaRPr lang="en-US" sz="3800" dirty="0"/>
          </a:p>
          <a:p>
            <a:pPr>
              <a:lnSpc>
                <a:spcPct val="100000"/>
              </a:lnSpc>
            </a:pPr>
            <a:r>
              <a:rPr lang="en-US" sz="3800" dirty="0"/>
              <a:t>How best to reorder multi-table joins</a:t>
            </a:r>
            <a:r>
              <a:rPr lang="en-US" sz="3800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sz="3400" dirty="0" smtClean="0"/>
              <a:t>Hard, open research problem</a:t>
            </a:r>
            <a:endParaRPr lang="en-US" sz="3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dirty="0"/>
              <a:t>Choose </a:t>
            </a:r>
            <a:r>
              <a:rPr lang="en-US" sz="4800" dirty="0" smtClean="0"/>
              <a:t>Operation Implementation: Factors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4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Exponential </a:t>
                </a:r>
                <a:r>
                  <a:rPr lang="en-US" dirty="0"/>
                  <a:t>number of </a:t>
                </a:r>
                <a:r>
                  <a:rPr lang="en-US" dirty="0" smtClean="0"/>
                  <a:t>orderings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 smtClean="0"/>
                  <a:t>Assoc</a:t>
                </a:r>
                <a:r>
                  <a:rPr lang="en-US" dirty="0"/>
                  <a:t>iativit</a:t>
                </a:r>
                <a:r>
                  <a:rPr lang="en-US" dirty="0" smtClean="0"/>
                  <a:t>y of join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Example: </a:t>
                </a:r>
                <a14:m>
                  <m:oMath xmlns:m="http://schemas.openxmlformats.org/officeDocument/2006/math">
                    <m:r>
                      <a:rPr lang="mr-IN" sz="2400" i="1" dirty="0">
                        <a:latin typeface="Cambria Math" charset="0"/>
                      </a:rPr>
                      <m:t>𝑅</m:t>
                    </m:r>
                    <m:r>
                      <a:rPr lang="mr-IN" sz="2400" i="1" dirty="0">
                        <a:latin typeface="Cambria Math" charset="0"/>
                      </a:rPr>
                      <m:t>⋈</m:t>
                    </m:r>
                    <m:r>
                      <a:rPr lang="mr-IN" sz="2400" i="1" dirty="0">
                        <a:latin typeface="Cambria Math" charset="0"/>
                      </a:rPr>
                      <m:t>𝑆</m:t>
                    </m:r>
                    <m:r>
                      <a:rPr lang="mr-IN" sz="2400" i="1" dirty="0">
                        <a:latin typeface="Cambria Math" charset="0"/>
                      </a:rPr>
                      <m:t>⋈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𝑇</m:t>
                    </m:r>
                    <m:r>
                      <a:rPr lang="mr-IN" sz="2400" i="1" dirty="0">
                        <a:latin typeface="Cambria Math" charset="0"/>
                      </a:rPr>
                      <m:t>⋈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𝑈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Almost </a:t>
                </a:r>
                <a:r>
                  <a:rPr lang="en-US" dirty="0"/>
                  <a:t>all RDBMSs consider only </a:t>
                </a:r>
                <a:r>
                  <a:rPr lang="en-US" dirty="0" smtClean="0"/>
                  <a:t>left-deep join </a:t>
                </a:r>
                <a:r>
                  <a:rPr lang="en-US" dirty="0"/>
                  <a:t>trees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 smtClean="0"/>
                  <a:t>Enables </a:t>
                </a:r>
                <a:r>
                  <a:rPr lang="en-US" dirty="0"/>
                  <a:t>easy </a:t>
                </a:r>
                <a:r>
                  <a:rPr lang="en-US" i="1" dirty="0" smtClean="0"/>
                  <a:t>pipelining</a:t>
                </a:r>
                <a:endParaRPr lang="en-US" i="1" dirty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970" t="-1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Join Orderings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19</a:t>
            </a:fld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439388" y="2904015"/>
            <a:ext cx="4174653" cy="1572914"/>
            <a:chOff x="439388" y="3135242"/>
            <a:chExt cx="4963423" cy="1572914"/>
          </a:xfrm>
        </p:grpSpPr>
        <p:sp>
          <p:nvSpPr>
            <p:cNvPr id="53" name="Oval 52"/>
            <p:cNvSpPr/>
            <p:nvPr/>
          </p:nvSpPr>
          <p:spPr>
            <a:xfrm>
              <a:off x="1516785" y="3790986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39388" y="4480169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2164172" y="4484938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 flipH="1">
              <a:off x="1311554" y="4092656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074765" y="4092657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3588515" y="3786217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2511119" y="4475400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4235903" y="4480169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U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3383285" y="4087887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146496" y="4087888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2597786" y="3135242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 flipH="1">
              <a:off x="2289469" y="3448930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252085" y="3436912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1719516" y="4591170"/>
            <a:ext cx="1867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Bushy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tree</a:t>
            </a:r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>
            <a:off x="4416799" y="2311229"/>
            <a:ext cx="3738514" cy="2165700"/>
            <a:chOff x="3795552" y="2311229"/>
            <a:chExt cx="4879408" cy="2165700"/>
          </a:xfrm>
        </p:grpSpPr>
        <p:sp>
          <p:nvSpPr>
            <p:cNvPr id="69" name="Oval 68"/>
            <p:cNvSpPr/>
            <p:nvPr/>
          </p:nvSpPr>
          <p:spPr>
            <a:xfrm>
              <a:off x="4872949" y="3559759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3795552" y="4248942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5520336" y="4253711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 flipH="1">
              <a:off x="4667718" y="3861429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430929" y="3861430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6860665" y="2311229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6585724" y="3624113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7508052" y="3005181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U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 flipH="1">
              <a:off x="6655434" y="2612899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7418645" y="2612900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5953950" y="2904015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 flipH="1">
              <a:off x="5645633" y="3217703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608249" y="3205685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7863302" y="2311229"/>
            <a:ext cx="3741435" cy="2279941"/>
            <a:chOff x="7489050" y="2297131"/>
            <a:chExt cx="4830354" cy="2175029"/>
          </a:xfrm>
        </p:grpSpPr>
        <p:sp>
          <p:nvSpPr>
            <p:cNvPr id="83" name="Oval 82"/>
            <p:cNvSpPr/>
            <p:nvPr/>
          </p:nvSpPr>
          <p:spPr>
            <a:xfrm>
              <a:off x="8566447" y="2297131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7489050" y="2986314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8622608" y="3603821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 flipH="1">
              <a:off x="8361216" y="2598801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9124427" y="2598802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10505109" y="3554990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9427712" y="4244173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11152496" y="4248942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U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 flipH="1">
              <a:off x="10299878" y="3856660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11063089" y="3856661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9514379" y="2904015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94" name="Straight Connector 93"/>
            <p:cNvCxnSpPr/>
            <p:nvPr/>
          </p:nvCxnSpPr>
          <p:spPr>
            <a:xfrm flipH="1">
              <a:off x="9206062" y="3217703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0168678" y="3205685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tangle 98"/>
          <p:cNvSpPr/>
          <p:nvPr/>
        </p:nvSpPr>
        <p:spPr>
          <a:xfrm>
            <a:off x="5490729" y="4585670"/>
            <a:ext cx="23759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Left-deep </a:t>
            </a:r>
            <a:r>
              <a:rPr lang="en-US" sz="280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tree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8335623" y="4591170"/>
            <a:ext cx="26372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Right-deep </a:t>
            </a:r>
            <a:r>
              <a:rPr lang="en-US" sz="28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4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28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8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28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9" grpId="0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331" y="651641"/>
            <a:ext cx="10860734" cy="3406010"/>
          </a:xfrm>
        </p:spPr>
        <p:txBody>
          <a:bodyPr>
            <a:normAutofit/>
          </a:bodyPr>
          <a:lstStyle/>
          <a:p>
            <a:r>
              <a:rPr lang="en-US" sz="8000" dirty="0" smtClean="0"/>
              <a:t>Query Optimization</a:t>
            </a:r>
            <a:endParaRPr lang="en-US" sz="8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145348" y="4723625"/>
            <a:ext cx="7886700" cy="77172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Disaster-prevention mode!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76894" y="4357637"/>
            <a:ext cx="10842171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Intermediate results</a:t>
            </a:r>
          </a:p>
          <a:p>
            <a:pPr lvl="1"/>
            <a:r>
              <a:rPr lang="en-US" sz="3400" dirty="0" smtClean="0"/>
              <a:t>Materialized</a:t>
            </a:r>
          </a:p>
          <a:p>
            <a:pPr lvl="2"/>
            <a:r>
              <a:rPr lang="en-US" sz="3000" dirty="0" smtClean="0"/>
              <a:t>Stored in a temporary relation</a:t>
            </a:r>
          </a:p>
          <a:p>
            <a:pPr lvl="2"/>
            <a:r>
              <a:rPr lang="en-US" sz="3000" dirty="0" smtClean="0"/>
              <a:t>When the execution of the corresponding operation is finished, pass the temp table to the next operation</a:t>
            </a:r>
          </a:p>
          <a:p>
            <a:pPr lvl="1"/>
            <a:r>
              <a:rPr lang="en-US" sz="3400" dirty="0" smtClean="0"/>
              <a:t>Pipelined</a:t>
            </a:r>
          </a:p>
          <a:p>
            <a:pPr lvl="2"/>
            <a:r>
              <a:rPr lang="en-US" sz="3000" dirty="0" smtClean="0"/>
              <a:t>Pass the intermediate results on-the-fly (as they are generated by the upstream operation)</a:t>
            </a:r>
          </a:p>
          <a:p>
            <a:pPr lvl="2"/>
            <a:r>
              <a:rPr lang="en-US" sz="3000" dirty="0" smtClean="0"/>
              <a:t>Benefits</a:t>
            </a:r>
          </a:p>
          <a:p>
            <a:pPr lvl="3"/>
            <a:r>
              <a:rPr lang="en-US" sz="2800" dirty="0" smtClean="0"/>
              <a:t>Display the outputs to the user incrementally</a:t>
            </a:r>
          </a:p>
          <a:p>
            <a:pPr lvl="3"/>
            <a:r>
              <a:rPr lang="en-US" sz="2800" dirty="0" smtClean="0"/>
              <a:t>Parallelize execution on multi-core CPUs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Materialization </a:t>
            </a:r>
            <a:r>
              <a:rPr lang="en-US" sz="4800" dirty="0"/>
              <a:t>vs. </a:t>
            </a:r>
            <a:r>
              <a:rPr lang="en-US" sz="4800" dirty="0" smtClean="0"/>
              <a:t>Pipelining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3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Blocking Operations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09563" y="2291256"/>
            <a:ext cx="5081334" cy="3303934"/>
            <a:chOff x="8946980" y="1677782"/>
            <a:chExt cx="2980445" cy="445887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0241886" y="3213041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1015686" y="5205259"/>
              <a:ext cx="1" cy="512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530433" y="4066944"/>
              <a:ext cx="436843" cy="7189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484861" y="4054607"/>
              <a:ext cx="481644" cy="7313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9818870" y="3621488"/>
              <a:ext cx="846031" cy="4454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Hash Join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946980" y="4787596"/>
              <a:ext cx="837817" cy="41597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Table Scan</a:t>
              </a:r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010519" y="4776282"/>
              <a:ext cx="1916906" cy="42029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Linux Libertine" charset="0"/>
                  <a:ea typeface="Linux Libertine" charset="0"/>
                  <a:cs typeface="Linux Libertine" charset="0"/>
                </a:rPr>
                <a:t>B+tree</a:t>
              </a:r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 Scan </a:t>
              </a:r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(Index Leaf Nodes)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468086" y="2792256"/>
              <a:ext cx="1547600" cy="4207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Hash-based </a:t>
              </a:r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Projection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9528804" y="5205259"/>
              <a:ext cx="1" cy="512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8946980" y="5720691"/>
              <a:ext cx="1221622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0504661" y="5705394"/>
              <a:ext cx="1022051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0241886" y="2375753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9217125" y="1677782"/>
              <a:ext cx="2049522" cy="69797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External Merge-sort</a:t>
              </a:r>
            </a:p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Quicksort for Internal, B=20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44089" y="3103921"/>
            <a:ext cx="1460284" cy="1200329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Hash join results can be pipelined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to projection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042401" y="2291256"/>
            <a:ext cx="3922721" cy="3303934"/>
            <a:chOff x="9109895" y="1677782"/>
            <a:chExt cx="2300863" cy="4458878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0241886" y="3213041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10976797" y="5205260"/>
              <a:ext cx="1" cy="512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28" idx="0"/>
            </p:cNvCxnSpPr>
            <p:nvPr/>
          </p:nvCxnSpPr>
          <p:spPr>
            <a:xfrm flipH="1">
              <a:off x="9528804" y="4066944"/>
              <a:ext cx="438473" cy="7206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29" idx="0"/>
            </p:cNvCxnSpPr>
            <p:nvPr/>
          </p:nvCxnSpPr>
          <p:spPr>
            <a:xfrm>
              <a:off x="10484861" y="4054607"/>
              <a:ext cx="491936" cy="7216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9660332" y="3621488"/>
              <a:ext cx="1163108" cy="4454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Sort-merge Join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109895" y="4787594"/>
              <a:ext cx="837817" cy="41597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Table Scan</a:t>
              </a:r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542836" y="4776282"/>
              <a:ext cx="867922" cy="42029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Table Scan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468086" y="2792256"/>
              <a:ext cx="1547600" cy="4207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Hash-based </a:t>
              </a:r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Projection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9528804" y="5205259"/>
              <a:ext cx="1" cy="512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9109896" y="5720691"/>
              <a:ext cx="895790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0601881" y="5705394"/>
              <a:ext cx="749832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0241886" y="2375753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9217125" y="1677782"/>
              <a:ext cx="2049522" cy="69797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External Merge-sort</a:t>
              </a:r>
            </a:p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Quicksort for Internal, B=20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272266" y="3513615"/>
            <a:ext cx="2506242" cy="92333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Sorting results have to be materialized and cannot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be pipelined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/>
          </a:bodyPr>
          <a:lstStyle/>
          <a:p>
            <a:r>
              <a:rPr lang="en-US" sz="4000" dirty="0" smtClean="0"/>
              <a:t>Enables </a:t>
            </a:r>
            <a:r>
              <a:rPr lang="en-US" sz="4000" dirty="0"/>
              <a:t>us to abstract away individual </a:t>
            </a:r>
            <a:r>
              <a:rPr lang="en-US" sz="4000" dirty="0" smtClean="0"/>
              <a:t>physical operation implementation details</a:t>
            </a:r>
          </a:p>
          <a:p>
            <a:pPr lvl="1"/>
            <a:r>
              <a:rPr lang="en-US" sz="3600" dirty="0"/>
              <a:t>Makes pipelining </a:t>
            </a:r>
            <a:r>
              <a:rPr lang="en-US" sz="3600" dirty="0" smtClean="0"/>
              <a:t>easier</a:t>
            </a:r>
            <a:endParaRPr lang="en-US" sz="3600" dirty="0"/>
          </a:p>
          <a:p>
            <a:r>
              <a:rPr lang="en-US" sz="4000" dirty="0" smtClean="0"/>
              <a:t>Each physical operation should support three functions</a:t>
            </a:r>
            <a:endParaRPr lang="en-US" sz="4000" dirty="0"/>
          </a:p>
          <a:p>
            <a:pPr lvl="1"/>
            <a:r>
              <a:rPr lang="en-US" sz="3600" b="1" dirty="0" smtClean="0">
                <a:latin typeface="Courier New" charset="0"/>
                <a:ea typeface="Courier New" charset="0"/>
                <a:cs typeface="Courier New" charset="0"/>
              </a:rPr>
              <a:t>Open()</a:t>
            </a:r>
            <a:r>
              <a:rPr lang="en-US" sz="3600" dirty="0" smtClean="0"/>
              <a:t>: initialize </a:t>
            </a:r>
            <a:r>
              <a:rPr lang="en-US" sz="3600" dirty="0"/>
              <a:t>the </a:t>
            </a:r>
            <a:r>
              <a:rPr lang="en-US" sz="3600" dirty="0" smtClean="0"/>
              <a:t>operation’s </a:t>
            </a:r>
            <a:r>
              <a:rPr lang="en-US" sz="3600" dirty="0"/>
              <a:t>“state”, get </a:t>
            </a:r>
            <a:r>
              <a:rPr lang="en-US" sz="3600" dirty="0" smtClean="0"/>
              <a:t>arguments</a:t>
            </a:r>
            <a:r>
              <a:rPr lang="en-US" sz="3200" dirty="0" smtClean="0"/>
              <a:t>, allocate </a:t>
            </a:r>
            <a:r>
              <a:rPr lang="en-US" sz="3200" dirty="0"/>
              <a:t>input and output buffers </a:t>
            </a:r>
          </a:p>
          <a:p>
            <a:pPr lvl="1"/>
            <a:r>
              <a:rPr lang="en-US" sz="3600" b="1" dirty="0" err="1" smtClean="0">
                <a:latin typeface="Courier New" charset="0"/>
                <a:ea typeface="Courier New" charset="0"/>
                <a:cs typeface="Courier New" charset="0"/>
              </a:rPr>
              <a:t>GetNext</a:t>
            </a:r>
            <a:r>
              <a:rPr lang="en-US" sz="3600" b="1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sz="3600" dirty="0" smtClean="0"/>
              <a:t>: ask </a:t>
            </a:r>
            <a:r>
              <a:rPr lang="en-US" sz="3600" dirty="0"/>
              <a:t>the </a:t>
            </a:r>
            <a:r>
              <a:rPr lang="en-US" sz="3600" dirty="0" smtClean="0"/>
              <a:t>operation </a:t>
            </a:r>
            <a:r>
              <a:rPr lang="en-US" sz="3600" dirty="0"/>
              <a:t>to “deliver” next </a:t>
            </a:r>
            <a:r>
              <a:rPr lang="en-US" sz="3600" dirty="0" smtClean="0"/>
              <a:t>output </a:t>
            </a:r>
            <a:r>
              <a:rPr lang="en-US" sz="3600" dirty="0"/>
              <a:t>tuple; pass it on; if blocking, wait</a:t>
            </a:r>
          </a:p>
          <a:p>
            <a:pPr lvl="1"/>
            <a:r>
              <a:rPr lang="en-US" sz="3600" b="1" dirty="0" smtClean="0">
                <a:latin typeface="Courier New" charset="0"/>
                <a:ea typeface="Courier New" charset="0"/>
                <a:cs typeface="Courier New" charset="0"/>
              </a:rPr>
              <a:t>Close()</a:t>
            </a:r>
            <a:r>
              <a:rPr lang="en-US" sz="3600" dirty="0" smtClean="0"/>
              <a:t>: clear operation’s </a:t>
            </a:r>
            <a:r>
              <a:rPr lang="en-US" sz="3600" dirty="0"/>
              <a:t>state, free up space</a:t>
            </a:r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Iterator Interface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4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000" dirty="0" smtClean="0"/>
              <a:t>Do not know the exact cost of PQPs (why?)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000" dirty="0" smtClean="0"/>
              <a:t>For </a:t>
            </a:r>
            <a:r>
              <a:rPr lang="en-US" sz="4000" dirty="0"/>
              <a:t>each PQP considered by the </a:t>
            </a:r>
            <a:r>
              <a:rPr lang="en-US" sz="4000" dirty="0" smtClean="0"/>
              <a:t>plan generator, </a:t>
            </a:r>
            <a:r>
              <a:rPr lang="en-US" sz="4000" dirty="0"/>
              <a:t>the </a:t>
            </a:r>
            <a:r>
              <a:rPr lang="en-US" sz="4000" dirty="0" smtClean="0"/>
              <a:t>plan cost estimator </a:t>
            </a:r>
            <a:r>
              <a:rPr lang="en-US" sz="4000" dirty="0"/>
              <a:t>computes </a:t>
            </a:r>
            <a:r>
              <a:rPr lang="en-US" sz="4000" dirty="0" smtClean="0"/>
              <a:t>estimated cost </a:t>
            </a:r>
            <a:r>
              <a:rPr lang="en-US" sz="4000" dirty="0"/>
              <a:t>of the PQP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600" dirty="0" smtClean="0"/>
              <a:t>Weighted </a:t>
            </a:r>
            <a:r>
              <a:rPr lang="en-US" sz="3600" dirty="0"/>
              <a:t>sum of </a:t>
            </a:r>
            <a:r>
              <a:rPr lang="en-US" sz="3600" dirty="0" smtClean="0"/>
              <a:t>plan operations’ I/O costs </a:t>
            </a:r>
            <a:r>
              <a:rPr lang="en-US" sz="3600" dirty="0"/>
              <a:t>and CPU </a:t>
            </a:r>
            <a:r>
              <a:rPr lang="en-US" sz="3600" dirty="0" smtClean="0"/>
              <a:t>costs</a:t>
            </a:r>
            <a:endParaRPr lang="en-US" sz="36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/>
              <a:t>Distributed </a:t>
            </a:r>
            <a:r>
              <a:rPr lang="en-US" sz="3200" dirty="0"/>
              <a:t>RDBMSs also include </a:t>
            </a:r>
            <a:r>
              <a:rPr lang="en-US" sz="3200" dirty="0" smtClean="0"/>
              <a:t>network cost</a:t>
            </a:r>
            <a:endParaRPr lang="en-US" sz="3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000" dirty="0"/>
              <a:t>Challenge: Given a PQP, compute overall cost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600" dirty="0" smtClean="0"/>
              <a:t>Pipelining </a:t>
            </a:r>
            <a:r>
              <a:rPr lang="en-US" sz="3600" dirty="0"/>
              <a:t>vs. blocking ops; cannot simply add </a:t>
            </a:r>
            <a:r>
              <a:rPr lang="en-US" sz="3600" dirty="0" smtClean="0"/>
              <a:t>costs</a:t>
            </a:r>
            <a:endParaRPr lang="en-US" sz="3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600" dirty="0" smtClean="0"/>
              <a:t>Hard to estimate cardinality </a:t>
            </a:r>
            <a:r>
              <a:rPr lang="en-US" sz="3600" dirty="0"/>
              <a:t>of intermediate </a:t>
            </a:r>
            <a:r>
              <a:rPr lang="en-US" sz="3600" dirty="0" smtClean="0"/>
              <a:t>relations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Plan Cost Estimation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81605" y="4695302"/>
            <a:ext cx="1717051" cy="92333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Remember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we ignored OUTPUT cost!?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/>
              <a:t>Estimating the cost of a query plan </a:t>
            </a:r>
            <a:r>
              <a:rPr lang="en-US" sz="4000" dirty="0" smtClean="0"/>
              <a:t>involves</a:t>
            </a:r>
            <a:endParaRPr lang="en-US" sz="4000" dirty="0"/>
          </a:p>
          <a:p>
            <a:pPr lvl="1"/>
            <a:r>
              <a:rPr lang="en-US" sz="3600" dirty="0" smtClean="0"/>
              <a:t>Estimating </a:t>
            </a:r>
            <a:r>
              <a:rPr lang="en-US" sz="3600" dirty="0"/>
              <a:t>the cost of each operation in the </a:t>
            </a:r>
            <a:r>
              <a:rPr lang="en-US" sz="3600" dirty="0" smtClean="0"/>
              <a:t>plan, which depends </a:t>
            </a:r>
            <a:r>
              <a:rPr lang="en-US" sz="3600" dirty="0"/>
              <a:t>on </a:t>
            </a:r>
            <a:endParaRPr lang="en-US" sz="3600" dirty="0" smtClean="0"/>
          </a:p>
          <a:p>
            <a:pPr lvl="2"/>
            <a:r>
              <a:rPr lang="en-US" sz="3200" dirty="0" smtClean="0"/>
              <a:t>Input </a:t>
            </a:r>
            <a:r>
              <a:rPr lang="en-US" sz="3200" dirty="0"/>
              <a:t>cardinalities</a:t>
            </a:r>
          </a:p>
          <a:p>
            <a:pPr lvl="2"/>
            <a:r>
              <a:rPr lang="en-US" sz="3200" dirty="0" smtClean="0"/>
              <a:t>Algorithm </a:t>
            </a:r>
            <a:r>
              <a:rPr lang="en-US" sz="3200" dirty="0"/>
              <a:t>cost </a:t>
            </a:r>
            <a:r>
              <a:rPr lang="en-US" sz="3200" dirty="0" smtClean="0"/>
              <a:t>(known)</a:t>
            </a:r>
            <a:endParaRPr lang="en-US" sz="3200" dirty="0"/>
          </a:p>
          <a:p>
            <a:pPr lvl="1"/>
            <a:r>
              <a:rPr lang="en-US" sz="3600" dirty="0" smtClean="0"/>
              <a:t>Estimating </a:t>
            </a:r>
            <a:r>
              <a:rPr lang="en-US" sz="3600" dirty="0"/>
              <a:t>the </a:t>
            </a:r>
            <a:r>
              <a:rPr lang="en-US" sz="3600" dirty="0" smtClean="0"/>
              <a:t>cardinalities of </a:t>
            </a:r>
            <a:r>
              <a:rPr lang="en-US" sz="3600" dirty="0"/>
              <a:t>intermediate results</a:t>
            </a:r>
          </a:p>
          <a:p>
            <a:pPr lvl="2"/>
            <a:r>
              <a:rPr lang="en-US" sz="3200" dirty="0"/>
              <a:t>N</a:t>
            </a:r>
            <a:r>
              <a:rPr lang="en-US" sz="3200" dirty="0" smtClean="0"/>
              <a:t>eed </a:t>
            </a:r>
            <a:r>
              <a:rPr lang="en-US" sz="3200" dirty="0"/>
              <a:t>statistics about input </a:t>
            </a:r>
            <a:r>
              <a:rPr lang="en-US" sz="3200" dirty="0" smtClean="0"/>
              <a:t>relations</a:t>
            </a:r>
          </a:p>
          <a:p>
            <a:pPr lvl="3"/>
            <a:r>
              <a:rPr lang="en-US" sz="3000" dirty="0" smtClean="0"/>
              <a:t>Tracked in </a:t>
            </a:r>
            <a:r>
              <a:rPr lang="en-US" sz="3000" i="1" dirty="0" smtClean="0"/>
              <a:t>system catalog</a:t>
            </a:r>
            <a:endParaRPr lang="en-US" sz="30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Plan Cost Estimation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24</a:t>
            </a:fld>
            <a:endParaRPr lang="en-US"/>
          </a:p>
        </p:txBody>
      </p:sp>
      <p:pic>
        <p:nvPicPr>
          <p:cNvPr id="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692" y="3452605"/>
            <a:ext cx="577920" cy="4334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695" y="3723331"/>
            <a:ext cx="716642" cy="174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/>
              <a:t>Set of pre-defined relations for metadata about DB (schema)</a:t>
            </a:r>
          </a:p>
          <a:p>
            <a:r>
              <a:rPr lang="en-US" sz="4000" dirty="0"/>
              <a:t>For each r</a:t>
            </a:r>
            <a:r>
              <a:rPr lang="en-US" sz="4000" dirty="0"/>
              <a:t>elation</a:t>
            </a:r>
            <a:endParaRPr lang="en-US" sz="4000" dirty="0"/>
          </a:p>
          <a:p>
            <a:pPr lvl="1"/>
            <a:r>
              <a:rPr lang="en-US" sz="3800" dirty="0"/>
              <a:t>Relation </a:t>
            </a:r>
            <a:r>
              <a:rPr lang="en-US" sz="3800" dirty="0"/>
              <a:t>name, </a:t>
            </a:r>
            <a:endParaRPr lang="en-US" sz="3800" dirty="0" smtClean="0"/>
          </a:p>
          <a:p>
            <a:pPr lvl="1"/>
            <a:r>
              <a:rPr lang="en-US" sz="3800" dirty="0"/>
              <a:t>F</a:t>
            </a:r>
            <a:r>
              <a:rPr lang="en-US" sz="3800" dirty="0" smtClean="0"/>
              <a:t>ile name and structure </a:t>
            </a:r>
            <a:r>
              <a:rPr lang="en-US" sz="3800" dirty="0"/>
              <a:t>(heap </a:t>
            </a:r>
            <a:r>
              <a:rPr lang="en-US" sz="3800" dirty="0" smtClean="0"/>
              <a:t>file, clustered </a:t>
            </a:r>
            <a:r>
              <a:rPr lang="en-US" sz="3800" dirty="0" err="1" smtClean="0"/>
              <a:t>B+tree</a:t>
            </a:r>
            <a:r>
              <a:rPr lang="en-US" sz="3800" dirty="0"/>
              <a:t>, etc.)</a:t>
            </a:r>
          </a:p>
          <a:p>
            <a:pPr lvl="1"/>
            <a:r>
              <a:rPr lang="en-US" sz="3800" dirty="0"/>
              <a:t>Attribute </a:t>
            </a:r>
            <a:r>
              <a:rPr lang="en-US" sz="3800" dirty="0"/>
              <a:t>names and </a:t>
            </a:r>
            <a:r>
              <a:rPr lang="en-US" sz="3800" dirty="0" smtClean="0"/>
              <a:t>types</a:t>
            </a:r>
          </a:p>
          <a:p>
            <a:pPr lvl="1"/>
            <a:r>
              <a:rPr lang="en-US" sz="3800" dirty="0" smtClean="0"/>
              <a:t>Integrity constraints</a:t>
            </a:r>
          </a:p>
          <a:p>
            <a:pPr lvl="1"/>
            <a:r>
              <a:rPr lang="en-US" sz="3800" dirty="0" smtClean="0"/>
              <a:t>Indexes</a:t>
            </a:r>
            <a:endParaRPr lang="en-US" sz="3800" dirty="0"/>
          </a:p>
          <a:p>
            <a:r>
              <a:rPr lang="en-US" sz="4000" dirty="0"/>
              <a:t>For each i</a:t>
            </a:r>
            <a:r>
              <a:rPr lang="en-US" sz="4000" dirty="0"/>
              <a:t>ndex</a:t>
            </a:r>
            <a:endParaRPr lang="en-US" sz="4000" dirty="0"/>
          </a:p>
          <a:p>
            <a:pPr lvl="1"/>
            <a:r>
              <a:rPr lang="en-US" sz="3800" dirty="0"/>
              <a:t>Index </a:t>
            </a:r>
            <a:r>
              <a:rPr lang="en-US" sz="3800" dirty="0"/>
              <a:t>name, </a:t>
            </a:r>
            <a:r>
              <a:rPr lang="en-US" sz="3800" dirty="0" smtClean="0"/>
              <a:t>structure </a:t>
            </a:r>
            <a:r>
              <a:rPr lang="en-US" sz="3800" dirty="0"/>
              <a:t>(</a:t>
            </a:r>
            <a:r>
              <a:rPr lang="en-US" sz="3800" dirty="0" err="1" smtClean="0"/>
              <a:t>B+tree</a:t>
            </a:r>
            <a:r>
              <a:rPr lang="en-US" sz="3800" dirty="0" smtClean="0"/>
              <a:t>, hash</a:t>
            </a:r>
            <a:r>
              <a:rPr lang="en-US" sz="3800" dirty="0"/>
              <a:t>, etc</a:t>
            </a:r>
            <a:r>
              <a:rPr lang="en-US" sz="3800" dirty="0" smtClean="0"/>
              <a:t>.), search key</a:t>
            </a:r>
            <a:endParaRPr lang="en-US" sz="3800" dirty="0"/>
          </a:p>
          <a:p>
            <a:r>
              <a:rPr lang="en-US" sz="4000" dirty="0"/>
              <a:t>For each v</a:t>
            </a:r>
            <a:r>
              <a:rPr lang="en-US" sz="4000" dirty="0"/>
              <a:t>iew</a:t>
            </a:r>
            <a:endParaRPr lang="en-US" sz="4000" dirty="0"/>
          </a:p>
          <a:p>
            <a:pPr lvl="1"/>
            <a:r>
              <a:rPr lang="en-US" sz="3800" dirty="0"/>
              <a:t>View </a:t>
            </a:r>
            <a:r>
              <a:rPr lang="en-US" sz="3800" dirty="0" smtClean="0"/>
              <a:t>name</a:t>
            </a:r>
          </a:p>
          <a:p>
            <a:pPr lvl="1"/>
            <a:r>
              <a:rPr lang="en-US" sz="3800" dirty="0" smtClean="0"/>
              <a:t>View </a:t>
            </a:r>
            <a:r>
              <a:rPr lang="en-US" sz="3800" dirty="0"/>
              <a:t>definition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System Catalog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4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SQLite</a:t>
            </a:r>
            <a:endParaRPr lang="en-US" sz="3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System Catalog: 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9388" y="2561020"/>
            <a:ext cx="1131322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400" b="1" dirty="0">
                <a:latin typeface="Courier New" charset="0"/>
              </a:rPr>
              <a:t>select * from sqlite_master</a:t>
            </a:r>
            <a:r>
              <a:rPr lang="is-IS" sz="1400" b="1" dirty="0" smtClean="0">
                <a:latin typeface="Courier New" charset="0"/>
              </a:rPr>
              <a:t>;</a:t>
            </a:r>
          </a:p>
          <a:p>
            <a:endParaRPr lang="is-IS" sz="1400" b="1" dirty="0">
              <a:latin typeface="Courier New" charset="0"/>
            </a:endParaRPr>
          </a:p>
          <a:p>
            <a:r>
              <a:rPr lang="is-IS" sz="1400" b="1" dirty="0">
                <a:latin typeface="Courier New" charset="0"/>
              </a:rPr>
              <a:t>type        name        tbl_name    rootpage    </a:t>
            </a:r>
            <a:r>
              <a:rPr lang="is-IS" sz="1400" b="1" dirty="0" smtClean="0">
                <a:latin typeface="Courier New" charset="0"/>
              </a:rPr>
              <a:t>sql</a:t>
            </a:r>
            <a:endParaRPr lang="is-IS" sz="1400" b="1" dirty="0">
              <a:latin typeface="Courier New" charset="0"/>
            </a:endParaRPr>
          </a:p>
          <a:p>
            <a:r>
              <a:rPr lang="is-IS" sz="1400" b="1" dirty="0">
                <a:latin typeface="Courier New" charset="0"/>
              </a:rPr>
              <a:t>----------  ----------  ----------  ----------  </a:t>
            </a:r>
            <a:r>
              <a:rPr lang="is-IS" sz="1400" b="1" dirty="0" smtClean="0">
                <a:latin typeface="Courier New" charset="0"/>
              </a:rPr>
              <a:t>----------------------------------------------------table </a:t>
            </a:r>
            <a:r>
              <a:rPr lang="is-IS" sz="1400" b="1" dirty="0">
                <a:latin typeface="Courier New" charset="0"/>
              </a:rPr>
              <a:t>      User        User        2           CREATE TABLE User ( UID CHAR(20), Name CHAR(50), </a:t>
            </a:r>
            <a:r>
              <a:rPr lang="is-IS" sz="1400" b="1" dirty="0" smtClean="0">
                <a:latin typeface="Courier New" charset="0"/>
              </a:rPr>
              <a:t>...</a:t>
            </a:r>
            <a:endParaRPr lang="is-IS" sz="1400" b="1" dirty="0">
              <a:latin typeface="Courier New" charset="0"/>
            </a:endParaRPr>
          </a:p>
          <a:p>
            <a:r>
              <a:rPr lang="is-IS" sz="1400" b="1" dirty="0">
                <a:latin typeface="Courier New" charset="0"/>
              </a:rPr>
              <a:t>index       sqlite_aut  User        3                                                                    </a:t>
            </a:r>
            <a:r>
              <a:rPr lang="is-IS" sz="1400" b="1" dirty="0" smtClean="0">
                <a:latin typeface="Courier New" charset="0"/>
              </a:rPr>
              <a:t>table </a:t>
            </a:r>
            <a:r>
              <a:rPr lang="is-IS" sz="1400" b="1" dirty="0">
                <a:latin typeface="Courier New" charset="0"/>
              </a:rPr>
              <a:t>      Event       Event       4           CREATE TABLE Event ( EID CHAR(20), Name CHAR(50</a:t>
            </a:r>
            <a:r>
              <a:rPr lang="is-IS" sz="1400" b="1" dirty="0" smtClean="0">
                <a:latin typeface="Courier New" charset="0"/>
              </a:rPr>
              <a:t>),...</a:t>
            </a:r>
            <a:endParaRPr lang="is-IS" sz="1400" b="1" dirty="0">
              <a:latin typeface="Courier New" charset="0"/>
            </a:endParaRPr>
          </a:p>
          <a:p>
            <a:r>
              <a:rPr lang="is-IS" sz="1400" b="1" dirty="0">
                <a:latin typeface="Courier New" charset="0"/>
              </a:rPr>
              <a:t>index       sqlite_aut  Event       5                                                                    </a:t>
            </a:r>
            <a:r>
              <a:rPr lang="is-IS" sz="1400" b="1" dirty="0" smtClean="0">
                <a:latin typeface="Courier New" charset="0"/>
              </a:rPr>
              <a:t>table </a:t>
            </a:r>
            <a:r>
              <a:rPr lang="is-IS" sz="1400" b="1" dirty="0">
                <a:latin typeface="Courier New" charset="0"/>
              </a:rPr>
              <a:t>      Participat  Participat  6           CREATE TABLE ParticipateIn ( EID CHAR(20), UID </a:t>
            </a:r>
            <a:r>
              <a:rPr lang="is-IS" sz="1400" b="1" dirty="0" smtClean="0">
                <a:latin typeface="Courier New" charset="0"/>
              </a:rPr>
              <a:t>CH...</a:t>
            </a:r>
            <a:endParaRPr lang="is-IS" sz="1400" b="1" dirty="0">
              <a:latin typeface="Courier New" charset="0"/>
            </a:endParaRPr>
          </a:p>
          <a:p>
            <a:r>
              <a:rPr lang="is-IS" sz="1400" b="1" dirty="0">
                <a:latin typeface="Courier New" charset="0"/>
              </a:rPr>
              <a:t>index       sqlite_aut  Participat  7                                                                                           </a:t>
            </a:r>
          </a:p>
        </p:txBody>
      </p:sp>
    </p:spTree>
    <p:extLst>
      <p:ext uri="{BB962C8B-B14F-4D97-AF65-F5344CB8AC3E}">
        <p14:creationId xmlns:p14="http://schemas.microsoft.com/office/powerpoint/2010/main" val="212815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/>
              <a:t>RDBMS periodically collects stats about </a:t>
            </a:r>
            <a:r>
              <a:rPr lang="en-US" sz="4000" dirty="0" smtClean="0"/>
              <a:t>the data</a:t>
            </a:r>
          </a:p>
          <a:p>
            <a:pPr lvl="1"/>
            <a:r>
              <a:rPr lang="en-US" sz="3600" dirty="0" smtClean="0"/>
              <a:t>Can be slightly out-of-date</a:t>
            </a:r>
            <a:endParaRPr lang="en-US" sz="3600" dirty="0"/>
          </a:p>
          <a:p>
            <a:r>
              <a:rPr lang="en-US" sz="4000" dirty="0"/>
              <a:t>For each </a:t>
            </a:r>
            <a:r>
              <a:rPr lang="en-US" sz="4000" dirty="0" smtClean="0"/>
              <a:t>table R</a:t>
            </a:r>
            <a:endParaRPr lang="en-US" sz="4000" dirty="0"/>
          </a:p>
          <a:p>
            <a:pPr lvl="1"/>
            <a:r>
              <a:rPr lang="en-US" sz="3600" dirty="0" smtClean="0"/>
              <a:t>Cardinality</a:t>
            </a:r>
            <a:r>
              <a:rPr lang="en-US" sz="3600" dirty="0"/>
              <a:t>, i.e., number of tuples, </a:t>
            </a:r>
            <a:r>
              <a:rPr lang="en-US" sz="3600" dirty="0" err="1" smtClean="0"/>
              <a:t>NTuples</a:t>
            </a:r>
            <a:r>
              <a:rPr lang="en-US" sz="3600" dirty="0" smtClean="0"/>
              <a:t>(R</a:t>
            </a:r>
            <a:r>
              <a:rPr lang="en-US" sz="3600" dirty="0"/>
              <a:t>)</a:t>
            </a:r>
          </a:p>
          <a:p>
            <a:pPr lvl="1"/>
            <a:r>
              <a:rPr lang="en-US" sz="3600" dirty="0" smtClean="0"/>
              <a:t>Size</a:t>
            </a:r>
            <a:r>
              <a:rPr lang="en-US" sz="3600" dirty="0"/>
              <a:t>, i.e., number of pages, </a:t>
            </a:r>
            <a:r>
              <a:rPr lang="en-US" sz="3600" dirty="0" err="1" smtClean="0"/>
              <a:t>NPages</a:t>
            </a:r>
            <a:r>
              <a:rPr lang="en-US" sz="3600" dirty="0" smtClean="0"/>
              <a:t>(R</a:t>
            </a:r>
            <a:r>
              <a:rPr lang="en-US" sz="3600" dirty="0"/>
              <a:t>), or just N</a:t>
            </a:r>
            <a:r>
              <a:rPr lang="en-US" sz="3600" baseline="-25000" dirty="0"/>
              <a:t>R</a:t>
            </a:r>
          </a:p>
          <a:p>
            <a:r>
              <a:rPr lang="en-US" sz="4000" dirty="0"/>
              <a:t>For each Index </a:t>
            </a:r>
            <a:r>
              <a:rPr lang="en-US" sz="4000" dirty="0" smtClean="0"/>
              <a:t>X</a:t>
            </a:r>
            <a:endParaRPr lang="en-US" sz="4000" dirty="0"/>
          </a:p>
          <a:p>
            <a:pPr lvl="1"/>
            <a:r>
              <a:rPr lang="en-US" sz="3600" dirty="0" smtClean="0"/>
              <a:t>Cardinality</a:t>
            </a:r>
            <a:r>
              <a:rPr lang="en-US" sz="3600" dirty="0"/>
              <a:t>, i.e., number of distinct keys </a:t>
            </a:r>
            <a:r>
              <a:rPr lang="en-US" sz="3600" dirty="0" err="1" smtClean="0"/>
              <a:t>IKeys</a:t>
            </a:r>
            <a:r>
              <a:rPr lang="en-US" sz="3600" dirty="0" smtClean="0"/>
              <a:t>(X</a:t>
            </a:r>
            <a:r>
              <a:rPr lang="en-US" sz="3600" dirty="0"/>
              <a:t>)</a:t>
            </a:r>
          </a:p>
          <a:p>
            <a:pPr lvl="1"/>
            <a:r>
              <a:rPr lang="en-US" sz="3600" dirty="0" smtClean="0"/>
              <a:t>Size</a:t>
            </a:r>
            <a:r>
              <a:rPr lang="en-US" sz="3600" dirty="0"/>
              <a:t>, i.e., number of pages </a:t>
            </a:r>
            <a:r>
              <a:rPr lang="en-US" sz="3600" dirty="0" err="1" smtClean="0"/>
              <a:t>IPages</a:t>
            </a:r>
            <a:r>
              <a:rPr lang="en-US" sz="3600" dirty="0" smtClean="0"/>
              <a:t>(X</a:t>
            </a:r>
            <a:r>
              <a:rPr lang="en-US" sz="3600" dirty="0"/>
              <a:t>) (for a B+ </a:t>
            </a:r>
            <a:r>
              <a:rPr lang="en-US" sz="3600" dirty="0" smtClean="0"/>
              <a:t>tree, this </a:t>
            </a:r>
            <a:r>
              <a:rPr lang="en-US" sz="3600" dirty="0"/>
              <a:t>is the number of leaf pages only)</a:t>
            </a:r>
          </a:p>
          <a:p>
            <a:pPr lvl="1"/>
            <a:r>
              <a:rPr lang="en-US" sz="3600" dirty="0" smtClean="0"/>
              <a:t>Height </a:t>
            </a:r>
            <a:r>
              <a:rPr lang="en-US" sz="3600" dirty="0"/>
              <a:t>(for tree indexes) </a:t>
            </a:r>
            <a:r>
              <a:rPr lang="en-US" sz="3600" dirty="0" err="1" smtClean="0"/>
              <a:t>IHeight</a:t>
            </a:r>
            <a:r>
              <a:rPr lang="en-US" sz="3600" dirty="0" smtClean="0"/>
              <a:t>(X</a:t>
            </a:r>
            <a:r>
              <a:rPr lang="en-US" sz="3600" dirty="0"/>
              <a:t>)</a:t>
            </a:r>
          </a:p>
          <a:p>
            <a:pPr lvl="1"/>
            <a:r>
              <a:rPr lang="en-US" sz="3600" dirty="0" smtClean="0"/>
              <a:t>Min </a:t>
            </a:r>
            <a:r>
              <a:rPr lang="en-US" sz="3600" dirty="0"/>
              <a:t>and max </a:t>
            </a:r>
            <a:r>
              <a:rPr lang="en-US" sz="3600" dirty="0" smtClean="0"/>
              <a:t>key values </a:t>
            </a:r>
            <a:r>
              <a:rPr lang="en-US" sz="3600" dirty="0"/>
              <a:t>in index </a:t>
            </a:r>
            <a:r>
              <a:rPr lang="en-US" sz="3600" dirty="0" err="1" smtClean="0"/>
              <a:t>ILow</a:t>
            </a:r>
            <a:r>
              <a:rPr lang="en-US" sz="3600" dirty="0" smtClean="0"/>
              <a:t>(X</a:t>
            </a:r>
            <a:r>
              <a:rPr lang="en-US" sz="3600" dirty="0"/>
              <a:t>), </a:t>
            </a:r>
            <a:r>
              <a:rPr lang="en-US" sz="3600" dirty="0" err="1" smtClean="0"/>
              <a:t>IHigh</a:t>
            </a:r>
            <a:r>
              <a:rPr lang="en-US" sz="3600" dirty="0" smtClean="0"/>
              <a:t>(X); i.e. key ranges</a:t>
            </a:r>
          </a:p>
          <a:p>
            <a:r>
              <a:rPr lang="en-US" sz="4000" dirty="0" smtClean="0"/>
              <a:t>More advanced query optimizers</a:t>
            </a:r>
          </a:p>
          <a:p>
            <a:pPr lvl="1"/>
            <a:r>
              <a:rPr lang="en-US" sz="3600" dirty="0" smtClean="0"/>
              <a:t>Histograms</a:t>
            </a:r>
          </a:p>
          <a:p>
            <a:pPr lvl="1"/>
            <a:r>
              <a:rPr lang="en-US" sz="3600" dirty="0" smtClean="0"/>
              <a:t>Wavelets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Statistics in System Catalog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 smtClean="0">
                    <a:solidFill>
                      <a:schemeClr val="tx1"/>
                    </a:solidFill>
                  </a:rPr>
                  <a:t>Most RDBMSs use various heuristics to make cost estimation tractable</a:t>
                </a:r>
                <a:endParaRPr lang="en-US" sz="4000" dirty="0">
                  <a:solidFill>
                    <a:schemeClr val="tx1"/>
                  </a:solidFill>
                </a:endParaRPr>
              </a:p>
              <a:p>
                <a:r>
                  <a:rPr lang="en-US" sz="4000" dirty="0">
                    <a:solidFill>
                      <a:schemeClr val="tx1"/>
                    </a:solidFill>
                  </a:rPr>
                  <a:t>Example: </a:t>
                </a:r>
                <a:r>
                  <a:rPr lang="en-US" sz="4000" dirty="0" smtClean="0">
                    <a:solidFill>
                      <a:schemeClr val="tx1"/>
                    </a:solidFill>
                  </a:rPr>
                  <a:t>complex predicates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chemeClr val="tx1"/>
                            </a:solidFill>
                            <a:latin typeface="Cambria Math"/>
                            <a:cs typeface="Arial" pitchFamily="34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i="1" dirty="0">
                            <a:solidFill>
                              <a:schemeClr val="tx1"/>
                            </a:solidFill>
                            <a:latin typeface="Cambria Math"/>
                            <a:cs typeface="Arial" pitchFamily="34" charset="0"/>
                          </a:rPr>
                          <m:t>∧ </m:t>
                        </m:r>
                        <m:sSub>
                          <m:sSub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3600" i="1" dirty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(</m:t>
                    </m:r>
                    <m:r>
                      <a:rPr lang="en-US" sz="3600" i="1" dirty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𝑅</m:t>
                    </m:r>
                    <m:r>
                      <a:rPr lang="en-US" sz="3600" i="1" dirty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)</m:t>
                    </m:r>
                  </m:oMath>
                </a14:m>
                <a:endParaRPr lang="en-US" sz="3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lvl="1"/>
                <a:r>
                  <a:rPr lang="en-US" sz="3600" dirty="0"/>
                  <a:t>Suppose selectivity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dirty="0" smtClean="0"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latin typeface="Cambria Math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 smtClean="0"/>
                  <a:t> is 5% and </a:t>
                </a:r>
                <a:r>
                  <a:rPr lang="en-US" sz="3600" dirty="0"/>
                  <a:t>selectivity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 is 10</a:t>
                </a:r>
                <a:r>
                  <a:rPr lang="en-US" sz="3600" dirty="0" smtClean="0"/>
                  <a:t>%</a:t>
                </a:r>
                <a:endParaRPr lang="en-US" sz="3200" dirty="0"/>
              </a:p>
              <a:p>
                <a:pPr lvl="1"/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724" t="-3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Plan Cost Estimation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046499" y="4746604"/>
                <a:ext cx="2956426" cy="830997"/>
              </a:xfrm>
              <a:prstGeom prst="rect">
                <a:avLst/>
              </a:prstGeom>
              <a:solidFill>
                <a:srgbClr val="E2E5FF"/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eaLnBrk="0" hangingPunct="0"/>
                <a:r>
                  <a:rPr lang="en-US" sz="2400" b="1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Q: </a:t>
                </a: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What is the </a:t>
                </a: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selectivity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∧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?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499" y="4746604"/>
                <a:ext cx="2956426" cy="8309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046499" y="5665881"/>
            <a:ext cx="29564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A</a:t>
            </a:r>
            <a:r>
              <a:rPr lang="en-US" sz="2400" b="1" smtClean="0">
                <a:latin typeface="Linux Libertine" charset="0"/>
                <a:ea typeface="Linux Libertine" charset="0"/>
                <a:cs typeface="Linux Libertine" charset="0"/>
              </a:rPr>
              <a:t>:</a:t>
            </a:r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Not enough info!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252399" y="4786691"/>
                <a:ext cx="6250738" cy="1107996"/>
              </a:xfrm>
              <a:prstGeom prst="rect">
                <a:avLst/>
              </a:prstGeom>
              <a:solidFill>
                <a:srgbClr val="FAE4D7"/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eaLnBrk="0" hangingPunct="0"/>
                <a:r>
                  <a:rPr lang="en-US" sz="2200" b="1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Heuristic</a:t>
                </a:r>
                <a:r>
                  <a:rPr lang="en-US" sz="22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: assume independence of predicates</a:t>
                </a:r>
              </a:p>
              <a:p>
                <a:pPr eaLnBrk="0" hangingPunct="0"/>
                <a:r>
                  <a:rPr lang="en-US" sz="22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Hence, selectivity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∧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sz="22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0.05∗0.1=0.005</m:t>
                    </m:r>
                  </m:oMath>
                </a14:m>
                <a:r>
                  <a:rPr lang="en-US" sz="22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 </a:t>
                </a:r>
              </a:p>
              <a:p>
                <a:pPr eaLnBrk="0" hangingPunct="0"/>
                <a:r>
                  <a:rPr lang="en-US" sz="22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i.e. 0.5%</a:t>
                </a:r>
                <a:endParaRPr lang="en-US" sz="22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399" y="4786691"/>
                <a:ext cx="6250738" cy="11079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5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 smtClean="0"/>
              <a:t>Unit of optimization: </a:t>
            </a:r>
            <a:r>
              <a:rPr lang="en-US" sz="4000" i="1" dirty="0" smtClean="0"/>
              <a:t>query block</a:t>
            </a:r>
          </a:p>
          <a:p>
            <a:pPr lvl="1"/>
            <a:r>
              <a:rPr lang="en-US" sz="3200" dirty="0" smtClean="0"/>
              <a:t>Example</a:t>
            </a:r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r>
              <a:rPr lang="en-US" sz="3600" dirty="0" smtClean="0"/>
              <a:t>Optimize one block at a time</a:t>
            </a:r>
            <a:endParaRPr lang="en-US" sz="3600" dirty="0"/>
          </a:p>
          <a:p>
            <a:r>
              <a:rPr lang="en-US" sz="3600" dirty="0" smtClean="0"/>
              <a:t>Treat </a:t>
            </a:r>
            <a:r>
              <a:rPr lang="en-US" sz="3600" dirty="0"/>
              <a:t>nested blocks as calls to a </a:t>
            </a:r>
            <a:r>
              <a:rPr lang="en-US" sz="3600" dirty="0" smtClean="0"/>
              <a:t>subroutine</a:t>
            </a:r>
          </a:p>
          <a:p>
            <a:pPr lvl="1"/>
            <a:r>
              <a:rPr lang="en-US" sz="3200" dirty="0" smtClean="0"/>
              <a:t>Execute </a:t>
            </a:r>
            <a:r>
              <a:rPr lang="en-US" sz="3200" dirty="0"/>
              <a:t>inner block once per outer </a:t>
            </a:r>
            <a:r>
              <a:rPr lang="en-US" sz="3200" dirty="0" smtClean="0"/>
              <a:t>tuple</a:t>
            </a:r>
          </a:p>
          <a:p>
            <a:pPr lvl="2"/>
            <a:r>
              <a:rPr lang="en-US" sz="2800" dirty="0" smtClean="0"/>
              <a:t>In </a:t>
            </a:r>
            <a:r>
              <a:rPr lang="en-US" sz="2800" dirty="0"/>
              <a:t>reality more complex </a:t>
            </a:r>
            <a:r>
              <a:rPr lang="en-US" sz="2800" dirty="0" smtClean="0"/>
              <a:t>optimization</a:t>
            </a:r>
          </a:p>
          <a:p>
            <a:r>
              <a:rPr lang="en-US" sz="3600" dirty="0" smtClean="0"/>
              <a:t>For </a:t>
            </a:r>
            <a:r>
              <a:rPr lang="en-US" sz="3600" dirty="0"/>
              <a:t>each block, consider the following </a:t>
            </a:r>
            <a:r>
              <a:rPr lang="en-US" sz="3600" dirty="0" smtClean="0"/>
              <a:t>plans</a:t>
            </a:r>
          </a:p>
          <a:p>
            <a:pPr lvl="1"/>
            <a:r>
              <a:rPr lang="en-US" sz="3200" dirty="0" smtClean="0"/>
              <a:t>All </a:t>
            </a:r>
            <a:r>
              <a:rPr lang="en-US" sz="3200" dirty="0"/>
              <a:t>available access </a:t>
            </a:r>
            <a:r>
              <a:rPr lang="en-US" sz="3200" dirty="0" smtClean="0"/>
              <a:t>paths, </a:t>
            </a:r>
            <a:r>
              <a:rPr lang="en-US" sz="3200" dirty="0"/>
              <a:t>for each relation in FROM </a:t>
            </a:r>
            <a:r>
              <a:rPr lang="en-US" sz="3200" dirty="0" smtClean="0"/>
              <a:t>clause</a:t>
            </a:r>
          </a:p>
          <a:p>
            <a:pPr lvl="1"/>
            <a:r>
              <a:rPr lang="en-US" sz="3200" dirty="0" smtClean="0"/>
              <a:t>All </a:t>
            </a:r>
            <a:r>
              <a:rPr lang="en-US" sz="3200" dirty="0"/>
              <a:t>join permutations of left-deep join trees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Example: System R Query Optimizer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473965" y="1887327"/>
            <a:ext cx="36836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S.name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FROM Student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 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S.age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IN 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SELECT MAX (S2.age) 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FROM Student S2 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GROUP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BY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S2.class)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884321" y="1937461"/>
            <a:ext cx="1868291" cy="775718"/>
            <a:chOff x="9884321" y="1937461"/>
            <a:chExt cx="1868291" cy="775718"/>
          </a:xfrm>
        </p:grpSpPr>
        <p:sp>
          <p:nvSpPr>
            <p:cNvPr id="6" name="Right Brace 5"/>
            <p:cNvSpPr/>
            <p:nvPr/>
          </p:nvSpPr>
          <p:spPr>
            <a:xfrm>
              <a:off x="9884321" y="1937461"/>
              <a:ext cx="276188" cy="775718"/>
            </a:xfrm>
            <a:prstGeom prst="rightBrace">
              <a:avLst/>
            </a:prstGeom>
            <a:ln w="317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160509" y="2094487"/>
              <a:ext cx="159210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 smtClean="0">
                  <a:solidFill>
                    <a:prstClr val="black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Outer block</a:t>
              </a:r>
              <a:endParaRPr lang="en-US" sz="1400" i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884321" y="2713180"/>
            <a:ext cx="1812033" cy="853384"/>
            <a:chOff x="9884321" y="2713180"/>
            <a:chExt cx="1812033" cy="853384"/>
          </a:xfrm>
        </p:grpSpPr>
        <p:sp>
          <p:nvSpPr>
            <p:cNvPr id="8" name="Right Brace 7"/>
            <p:cNvSpPr/>
            <p:nvPr/>
          </p:nvSpPr>
          <p:spPr>
            <a:xfrm>
              <a:off x="9884321" y="2713180"/>
              <a:ext cx="276188" cy="853384"/>
            </a:xfrm>
            <a:prstGeom prst="rightBrace">
              <a:avLst/>
            </a:prstGeom>
            <a:ln w="317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160356" y="2909039"/>
              <a:ext cx="15359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 smtClean="0">
                  <a:solidFill>
                    <a:prstClr val="black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Inner block</a:t>
              </a:r>
              <a:endParaRPr lang="en-US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409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Memory hierarchy and secondary storage</a:t>
            </a:r>
          </a:p>
          <a:p>
            <a:r>
              <a:rPr lang="en-US" sz="4000" dirty="0" smtClean="0"/>
              <a:t>Buffer management and replacement policies</a:t>
            </a:r>
          </a:p>
          <a:p>
            <a:r>
              <a:rPr lang="en-US" sz="4000" dirty="0" smtClean="0"/>
              <a:t>File, page and record organizations</a:t>
            </a:r>
          </a:p>
          <a:p>
            <a:r>
              <a:rPr lang="en-US" sz="4000" dirty="0" smtClean="0"/>
              <a:t>Indexing and access paths</a:t>
            </a:r>
          </a:p>
          <a:p>
            <a:r>
              <a:rPr lang="en-US" sz="4000" dirty="0" smtClean="0"/>
              <a:t>Evaluating relational operators</a:t>
            </a:r>
          </a:p>
          <a:p>
            <a:r>
              <a:rPr lang="en-US" sz="3600" dirty="0" smtClean="0"/>
              <a:t>Query optimization</a:t>
            </a:r>
          </a:p>
          <a:p>
            <a:pPr lvl="1"/>
            <a:r>
              <a:rPr lang="en-US" sz="3200" dirty="0" smtClean="0"/>
              <a:t>Putting all the above together to efficiently answer queries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2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/>
              <a:t>Two main </a:t>
            </a:r>
            <a:r>
              <a:rPr lang="en-US" sz="4000" dirty="0" smtClean="0"/>
              <a:t>cases</a:t>
            </a:r>
          </a:p>
          <a:p>
            <a:pPr lvl="1"/>
            <a:r>
              <a:rPr lang="en-US" sz="3600" dirty="0" smtClean="0"/>
              <a:t>Single-relation plans</a:t>
            </a:r>
          </a:p>
          <a:p>
            <a:pPr lvl="1"/>
            <a:r>
              <a:rPr lang="en-US" sz="3600" dirty="0" smtClean="0"/>
              <a:t>Multiple-relation plans</a:t>
            </a:r>
          </a:p>
          <a:p>
            <a:r>
              <a:rPr lang="en-US" sz="4000" dirty="0" smtClean="0"/>
              <a:t>Single-relation </a:t>
            </a:r>
            <a:r>
              <a:rPr lang="en-US" sz="4000" dirty="0"/>
              <a:t>plan (no </a:t>
            </a:r>
            <a:r>
              <a:rPr lang="en-US" sz="4000" dirty="0" smtClean="0"/>
              <a:t>joins)</a:t>
            </a:r>
          </a:p>
          <a:p>
            <a:pPr lvl="1"/>
            <a:r>
              <a:rPr lang="en-US" sz="3600" dirty="0" smtClean="0"/>
              <a:t>Access paths</a:t>
            </a:r>
          </a:p>
          <a:p>
            <a:pPr lvl="2"/>
            <a:r>
              <a:rPr lang="en-US" sz="3200" dirty="0"/>
              <a:t>F</a:t>
            </a:r>
            <a:r>
              <a:rPr lang="en-US" sz="3200" dirty="0" smtClean="0"/>
              <a:t>ile scan</a:t>
            </a:r>
          </a:p>
          <a:p>
            <a:pPr lvl="2"/>
            <a:r>
              <a:rPr lang="en-US" sz="3200" dirty="0" smtClean="0"/>
              <a:t>Index scan(s)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System R Optimizer: Plan Enumeration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5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Index scan(s)</a:t>
            </a:r>
          </a:p>
          <a:p>
            <a:pPr lvl="1"/>
            <a:r>
              <a:rPr lang="en-US" sz="3600" dirty="0"/>
              <a:t>Clustered, non-clustered</a:t>
            </a:r>
          </a:p>
          <a:p>
            <a:pPr lvl="1"/>
            <a:r>
              <a:rPr lang="en-US" sz="3600" dirty="0"/>
              <a:t>More than one index may “match” predicates</a:t>
            </a:r>
          </a:p>
          <a:p>
            <a:pPr lvl="1"/>
            <a:r>
              <a:rPr lang="en-US" sz="3600" dirty="0" smtClean="0"/>
              <a:t>One (clustered) </a:t>
            </a:r>
            <a:r>
              <a:rPr lang="en-US" sz="3600" dirty="0"/>
              <a:t>index </a:t>
            </a:r>
            <a:r>
              <a:rPr lang="en-US" sz="3600" dirty="0" smtClean="0"/>
              <a:t>X </a:t>
            </a:r>
            <a:r>
              <a:rPr lang="en-US" sz="3600" dirty="0"/>
              <a:t>matching one or more selects</a:t>
            </a:r>
          </a:p>
          <a:p>
            <a:pPr lvl="2"/>
            <a:r>
              <a:rPr lang="en-US" sz="3200" dirty="0" smtClean="0"/>
              <a:t>Cost</a:t>
            </a:r>
            <a:r>
              <a:rPr lang="en-US" sz="3200" dirty="0"/>
              <a:t> </a:t>
            </a:r>
            <a:r>
              <a:rPr lang="en-US" sz="3200" dirty="0" smtClean="0"/>
              <a:t>= (</a:t>
            </a:r>
            <a:r>
              <a:rPr lang="en-US" sz="3200" dirty="0" err="1" smtClean="0"/>
              <a:t>IPages</a:t>
            </a:r>
            <a:r>
              <a:rPr lang="en-US" sz="3200" dirty="0" smtClean="0"/>
              <a:t>(X)+</a:t>
            </a:r>
            <a:r>
              <a:rPr lang="en-US" sz="3200" dirty="0" err="1"/>
              <a:t>NPages</a:t>
            </a:r>
            <a:r>
              <a:rPr lang="en-US" sz="3200" dirty="0"/>
              <a:t>(R)) * product of </a:t>
            </a:r>
            <a:r>
              <a:rPr lang="en-US" sz="3200" dirty="0" smtClean="0"/>
              <a:t>reduction factors of </a:t>
            </a:r>
            <a:r>
              <a:rPr lang="en-US" sz="3200" dirty="0"/>
              <a:t>matching </a:t>
            </a:r>
            <a:r>
              <a:rPr lang="en-US" sz="3200" dirty="0" smtClean="0"/>
              <a:t>selects</a:t>
            </a:r>
            <a:endParaRPr lang="en-US" sz="3200" dirty="0"/>
          </a:p>
          <a:p>
            <a:r>
              <a:rPr lang="en-US" sz="4000" dirty="0"/>
              <a:t>Choose the </a:t>
            </a:r>
            <a:r>
              <a:rPr lang="en-US" sz="4000" dirty="0" smtClean="0"/>
              <a:t>plan with </a:t>
            </a:r>
            <a:r>
              <a:rPr lang="en-US" sz="4000" dirty="0"/>
              <a:t>the least estimated cost</a:t>
            </a:r>
          </a:p>
          <a:p>
            <a:r>
              <a:rPr lang="en-US" sz="4000" dirty="0"/>
              <a:t>Merge/pipeline selection and projection (and aggregate)</a:t>
            </a:r>
          </a:p>
          <a:p>
            <a:pPr lvl="1"/>
            <a:r>
              <a:rPr lang="en-US" sz="3600" dirty="0" smtClean="0"/>
              <a:t>rid intersection </a:t>
            </a:r>
            <a:r>
              <a:rPr lang="en-US" sz="3600" dirty="0"/>
              <a:t>techniques</a:t>
            </a:r>
          </a:p>
          <a:p>
            <a:pPr lvl="1"/>
            <a:r>
              <a:rPr lang="en-US" sz="3600" dirty="0"/>
              <a:t>Index aggregate evaluation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dirty="0" smtClean="0"/>
              <a:t>System R Optimizer: Single-relation Plans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9388" y="3323027"/>
            <a:ext cx="11313224" cy="3033324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 err="1" smtClean="0"/>
              <a:t>B+tree</a:t>
            </a:r>
            <a:r>
              <a:rPr lang="en-US" sz="4000" dirty="0" smtClean="0"/>
              <a:t> index on </a:t>
            </a:r>
            <a:r>
              <a:rPr lang="en-US" sz="4000" dirty="0" err="1" smtClean="0"/>
              <a:t>DeptID</a:t>
            </a:r>
            <a:endParaRPr lang="en-US" sz="4000" dirty="0"/>
          </a:p>
          <a:p>
            <a:pPr lvl="1"/>
            <a:r>
              <a:rPr lang="en-US" sz="3600" dirty="0" smtClean="0"/>
              <a:t>#tuples retrieved</a:t>
            </a:r>
            <a:r>
              <a:rPr lang="en-US" sz="3600" dirty="0"/>
              <a:t>: (1/10) * </a:t>
            </a:r>
            <a:r>
              <a:rPr lang="en-US" sz="3600" dirty="0" smtClean="0"/>
              <a:t>10,000</a:t>
            </a:r>
          </a:p>
          <a:p>
            <a:pPr lvl="1"/>
            <a:r>
              <a:rPr lang="en-US" sz="3600" dirty="0" smtClean="0"/>
              <a:t>Clustered </a:t>
            </a:r>
            <a:r>
              <a:rPr lang="en-US" sz="3600" dirty="0"/>
              <a:t>index: (1/10) * (100+1,000) </a:t>
            </a:r>
            <a:r>
              <a:rPr lang="en-US" sz="3600" dirty="0" smtClean="0"/>
              <a:t>pages</a:t>
            </a:r>
          </a:p>
          <a:p>
            <a:pPr lvl="1"/>
            <a:r>
              <a:rPr lang="en-US" sz="3600" dirty="0" err="1" smtClean="0"/>
              <a:t>Unclustered</a:t>
            </a:r>
            <a:r>
              <a:rPr lang="en-US" sz="3600" dirty="0" smtClean="0"/>
              <a:t> </a:t>
            </a:r>
            <a:r>
              <a:rPr lang="en-US" sz="3600" dirty="0"/>
              <a:t>index: (1/10) * (</a:t>
            </a:r>
            <a:r>
              <a:rPr lang="en-US" sz="3600" dirty="0" smtClean="0"/>
              <a:t>100+10,000</a:t>
            </a:r>
            <a:r>
              <a:rPr lang="en-US" sz="3600" dirty="0"/>
              <a:t>) </a:t>
            </a:r>
            <a:r>
              <a:rPr lang="en-US" sz="3600" dirty="0" smtClean="0"/>
              <a:t>pages</a:t>
            </a:r>
          </a:p>
          <a:p>
            <a:r>
              <a:rPr lang="en-US" sz="4000" dirty="0" err="1" smtClean="0"/>
              <a:t>B+tree</a:t>
            </a:r>
            <a:r>
              <a:rPr lang="en-US" sz="4000" dirty="0" smtClean="0"/>
              <a:t> index </a:t>
            </a:r>
            <a:r>
              <a:rPr lang="en-US" sz="4000" dirty="0"/>
              <a:t>on </a:t>
            </a:r>
            <a:r>
              <a:rPr lang="en-US" sz="4000" dirty="0" smtClean="0"/>
              <a:t>Salary</a:t>
            </a:r>
          </a:p>
          <a:p>
            <a:pPr lvl="1"/>
            <a:r>
              <a:rPr lang="en-US" sz="3600" dirty="0" smtClean="0"/>
              <a:t>Clustered </a:t>
            </a:r>
            <a:r>
              <a:rPr lang="en-US" sz="3600" dirty="0"/>
              <a:t>index: (200-40)/(200-10) * (100+1,000) </a:t>
            </a:r>
            <a:r>
              <a:rPr lang="en-US" sz="3600" dirty="0" smtClean="0"/>
              <a:t>pages</a:t>
            </a:r>
          </a:p>
          <a:p>
            <a:pPr lvl="1"/>
            <a:r>
              <a:rPr lang="en-US" sz="3600" dirty="0" err="1" smtClean="0"/>
              <a:t>Unclustered</a:t>
            </a:r>
            <a:r>
              <a:rPr lang="en-US" sz="3600" dirty="0" smtClean="0"/>
              <a:t> </a:t>
            </a:r>
            <a:r>
              <a:rPr lang="en-US" sz="3600" dirty="0"/>
              <a:t>index: </a:t>
            </a:r>
            <a:r>
              <a:rPr lang="en-US" sz="3600" dirty="0" smtClean="0"/>
              <a:t>…</a:t>
            </a:r>
          </a:p>
          <a:p>
            <a:r>
              <a:rPr lang="en-US" sz="4000" dirty="0" smtClean="0"/>
              <a:t>File </a:t>
            </a:r>
            <a:r>
              <a:rPr lang="en-US" sz="4000" dirty="0"/>
              <a:t>scan: </a:t>
            </a:r>
            <a:r>
              <a:rPr lang="en-US" sz="4000" dirty="0" smtClean="0"/>
              <a:t>1,000 </a:t>
            </a:r>
            <a:r>
              <a:rPr lang="en-US" sz="4000" dirty="0"/>
              <a:t>pages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System R Optimizer: 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9388" y="1907255"/>
            <a:ext cx="3599212" cy="16242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SELECT Name</a:t>
            </a:r>
          </a:p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FROM Employee</a:t>
            </a:r>
          </a:p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DeptID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8 AND</a:t>
            </a:r>
          </a:p>
          <a:p>
            <a:pPr algn="l">
              <a:buClr>
                <a:srgbClr val="92D050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Salary &gt; 40000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9388" y="1380064"/>
            <a:ext cx="5646102" cy="430887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200" dirty="0" smtClean="0"/>
              <a:t>Employee(SSN, Name, Address, Salary, </a:t>
            </a:r>
            <a:r>
              <a:rPr lang="en-US" sz="2200" dirty="0" err="1" smtClean="0"/>
              <a:t>DeptID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6504444" y="1595507"/>
            <a:ext cx="2901001" cy="163121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1,000 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data pages</a:t>
            </a:r>
          </a:p>
          <a:p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10K tuples</a:t>
            </a:r>
          </a:p>
          <a:p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100 pages in </a:t>
            </a:r>
            <a:r>
              <a:rPr lang="en-US" sz="2000" dirty="0" err="1">
                <a:latin typeface="Linux Libertine" charset="0"/>
                <a:ea typeface="Linux Libertine" charset="0"/>
                <a:cs typeface="Linux Libertine" charset="0"/>
              </a:rPr>
              <a:t>B+tree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 </a:t>
            </a:r>
          </a:p>
          <a:p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#</a:t>
            </a:r>
            <a:r>
              <a:rPr lang="en-US" sz="2000" dirty="0" err="1">
                <a:latin typeface="Linux Libertine" charset="0"/>
                <a:ea typeface="Linux Libertine" charset="0"/>
                <a:cs typeface="Linux Libertine" charset="0"/>
              </a:rPr>
              <a:t>depts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: 10 </a:t>
            </a:r>
          </a:p>
          <a:p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Salary range: 10K–200K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73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Plan </a:t>
            </a:r>
            <a:r>
              <a:rPr lang="en-US" sz="4000" dirty="0" smtClean="0"/>
              <a:t>generator and cost estimator work </a:t>
            </a:r>
            <a:r>
              <a:rPr lang="en-US" sz="4000" dirty="0"/>
              <a:t>in </a:t>
            </a:r>
            <a:r>
              <a:rPr lang="en-US" sz="4000" dirty="0" smtClean="0"/>
              <a:t>tandem</a:t>
            </a:r>
            <a:endParaRPr lang="en-US" sz="4000" dirty="0"/>
          </a:p>
          <a:p>
            <a:pPr lvl="1"/>
            <a:r>
              <a:rPr lang="en-US" sz="3600" dirty="0" smtClean="0"/>
              <a:t>Rules </a:t>
            </a:r>
            <a:r>
              <a:rPr lang="en-US" sz="3600" dirty="0"/>
              <a:t>determine what PQPs are enumerated</a:t>
            </a:r>
          </a:p>
          <a:p>
            <a:pPr lvl="2"/>
            <a:r>
              <a:rPr lang="en-US" sz="3200" dirty="0" smtClean="0"/>
              <a:t>Logical</a:t>
            </a:r>
            <a:r>
              <a:rPr lang="en-US" sz="3200" dirty="0"/>
              <a:t>: </a:t>
            </a:r>
            <a:r>
              <a:rPr lang="en-US" sz="3200" dirty="0" smtClean="0"/>
              <a:t>algebraic </a:t>
            </a:r>
            <a:r>
              <a:rPr lang="en-US" sz="3200" dirty="0"/>
              <a:t>rewrites of LQP</a:t>
            </a:r>
          </a:p>
          <a:p>
            <a:pPr lvl="2"/>
            <a:r>
              <a:rPr lang="en-US" sz="3200" dirty="0" smtClean="0"/>
              <a:t>Physical</a:t>
            </a:r>
            <a:r>
              <a:rPr lang="en-US" sz="3200" dirty="0"/>
              <a:t>: </a:t>
            </a:r>
            <a:r>
              <a:rPr lang="en-US" sz="3200" dirty="0" smtClean="0"/>
              <a:t>operation implementations and </a:t>
            </a:r>
            <a:r>
              <a:rPr lang="en-US" sz="3200" dirty="0"/>
              <a:t>ordering alternatives</a:t>
            </a:r>
          </a:p>
          <a:p>
            <a:pPr lvl="1"/>
            <a:r>
              <a:rPr lang="en-US" sz="3600" dirty="0" smtClean="0"/>
              <a:t>Cost </a:t>
            </a:r>
            <a:r>
              <a:rPr lang="en-US" sz="3600" dirty="0"/>
              <a:t>models and heuristics help </a:t>
            </a:r>
            <a:r>
              <a:rPr lang="en-US" sz="3600" dirty="0" smtClean="0"/>
              <a:t>approximating the costs of the </a:t>
            </a:r>
            <a:r>
              <a:rPr lang="en-US" sz="3600" dirty="0"/>
              <a:t>PQPs	</a:t>
            </a:r>
          </a:p>
          <a:p>
            <a:r>
              <a:rPr lang="en-US" sz="4000" dirty="0"/>
              <a:t>Active research </a:t>
            </a:r>
            <a:r>
              <a:rPr lang="en-US" sz="4000" dirty="0" smtClean="0"/>
              <a:t>area</a:t>
            </a:r>
            <a:endParaRPr lang="en-US" sz="4000" dirty="0"/>
          </a:p>
          <a:p>
            <a:pPr lvl="1"/>
            <a:r>
              <a:rPr lang="en-US" sz="3600" dirty="0" smtClean="0"/>
              <a:t>Parametric query optimization, multi-objective </a:t>
            </a:r>
            <a:r>
              <a:rPr lang="en-US" sz="3600" dirty="0"/>
              <a:t>query </a:t>
            </a:r>
            <a:r>
              <a:rPr lang="en-US" sz="3600" dirty="0" smtClean="0"/>
              <a:t>optimization, multiple </a:t>
            </a:r>
            <a:r>
              <a:rPr lang="en-US" sz="3600" dirty="0"/>
              <a:t>query </a:t>
            </a:r>
            <a:r>
              <a:rPr lang="en-US" sz="3600" dirty="0" smtClean="0"/>
              <a:t>optimization, online </a:t>
            </a:r>
            <a:r>
              <a:rPr lang="en-US" sz="3600" dirty="0"/>
              <a:t>query </a:t>
            </a:r>
            <a:r>
              <a:rPr lang="en-US" sz="3600" dirty="0" smtClean="0"/>
              <a:t>optimization, dynamic </a:t>
            </a:r>
            <a:r>
              <a:rPr lang="en-US" sz="3600" dirty="0"/>
              <a:t>r</a:t>
            </a:r>
            <a:r>
              <a:rPr lang="en-US" sz="3600" dirty="0" smtClean="0"/>
              <a:t>e-optimization, etc.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9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6191" y="2340313"/>
            <a:ext cx="10892618" cy="1622458"/>
          </a:xfrm>
        </p:spPr>
        <p:txBody>
          <a:bodyPr>
            <a:noAutofit/>
          </a:bodyPr>
          <a:lstStyle/>
          <a:p>
            <a:r>
              <a:rPr lang="en-US" sz="8000" dirty="0" smtClean="0"/>
              <a:t>Transaction Management</a:t>
            </a:r>
            <a:endParaRPr lang="en-US" sz="8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45402" y="1417551"/>
            <a:ext cx="10901196" cy="700495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Next 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34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6191" y="2340313"/>
            <a:ext cx="10892618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6520" y="4407304"/>
            <a:ext cx="10890078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/>
          <p:cNvSpPr txBox="1">
            <a:spLocks/>
          </p:cNvSpPr>
          <p:nvPr/>
        </p:nvSpPr>
        <p:spPr>
          <a:xfrm>
            <a:off x="645402" y="4629572"/>
            <a:ext cx="10901196" cy="866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Questions?</a:t>
            </a:r>
            <a:endParaRPr lang="en-US" sz="2000" dirty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0760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Example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9063" y="1308374"/>
            <a:ext cx="37353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DISTINCT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P.buyer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FROM   Purchase P, 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  Person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Q</a:t>
            </a:r>
          </a:p>
          <a:p>
            <a:pPr eaLnBrk="0" hangingPunct="0"/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WHERE 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P.buyer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Q.name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AND </a:t>
            </a:r>
          </a:p>
          <a:p>
            <a:pPr eaLnBrk="0" hangingPunct="0"/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Q.city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=‘Madison’</a:t>
            </a:r>
          </a:p>
          <a:p>
            <a:pPr eaLnBrk="0" hangingPunct="0"/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ORDER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BY </a:t>
            </a: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P.buyer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3797794" y="1380690"/>
            <a:ext cx="481612" cy="14379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434063" y="1365897"/>
            <a:ext cx="3129437" cy="2335210"/>
            <a:chOff x="4272789" y="1661871"/>
            <a:chExt cx="3129437" cy="4351685"/>
          </a:xfrm>
        </p:grpSpPr>
        <p:sp>
          <p:nvSpPr>
            <p:cNvPr id="7" name="Oval 6"/>
            <p:cNvSpPr/>
            <p:nvPr/>
          </p:nvSpPr>
          <p:spPr>
            <a:xfrm>
              <a:off x="5134800" y="2530712"/>
              <a:ext cx="1324303" cy="29309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𝜋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077923" y="4519003"/>
              <a:ext cx="1324303" cy="56653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𝜎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city = ‘Madison’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814205" y="2942556"/>
              <a:ext cx="2457" cy="4207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152053" y="3419579"/>
              <a:ext cx="1324303" cy="42405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</a:t>
              </a:r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buyer=name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1" name="Straight Connector 10"/>
            <p:cNvCxnSpPr>
              <a:stCxn id="8" idx="4"/>
              <a:endCxn id="13" idx="0"/>
            </p:cNvCxnSpPr>
            <p:nvPr/>
          </p:nvCxnSpPr>
          <p:spPr>
            <a:xfrm flipH="1">
              <a:off x="6740074" y="5085538"/>
              <a:ext cx="1" cy="5120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272789" y="4669569"/>
              <a:ext cx="1467348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156620" y="5597587"/>
              <a:ext cx="1166908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5144955" y="3947437"/>
              <a:ext cx="595182" cy="6466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908166" y="3947437"/>
              <a:ext cx="672861" cy="6466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5134800" y="1661871"/>
              <a:ext cx="1324303" cy="29309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𝜏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5814205" y="2073716"/>
              <a:ext cx="2457" cy="4207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071194" y="3892390"/>
            <a:ext cx="3270436" cy="1968210"/>
            <a:chOff x="8824117" y="2797524"/>
            <a:chExt cx="2894732" cy="3339136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0241886" y="3213041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11015686" y="5205259"/>
              <a:ext cx="1" cy="512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9530433" y="4066944"/>
              <a:ext cx="436843" cy="7189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0484861" y="4054607"/>
              <a:ext cx="481644" cy="7313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9258561" y="3629682"/>
              <a:ext cx="1966650" cy="42906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Index Nested </a:t>
              </a:r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Loop Join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824117" y="4785908"/>
              <a:ext cx="1308458" cy="42078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Indexed Scan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329687" y="4785907"/>
              <a:ext cx="1308458" cy="42078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Table Scan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344320" y="2797524"/>
              <a:ext cx="1795132" cy="41025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Sort-based </a:t>
              </a:r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Projection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flipH="1">
              <a:off x="9528804" y="5205259"/>
              <a:ext cx="1" cy="512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10251501" y="5720692"/>
              <a:ext cx="1467348" cy="41596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8949265" y="5712643"/>
              <a:ext cx="1166908" cy="41596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7332953" y="1597903"/>
            <a:ext cx="3293734" cy="738664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400" dirty="0">
                <a:latin typeface="Linux Libertine" charset="0"/>
                <a:ea typeface="Linux Libertine" charset="0"/>
                <a:cs typeface="Linux Libertine" charset="0"/>
              </a:rPr>
              <a:t>Assume that </a:t>
            </a:r>
            <a:endParaRPr lang="en-US" sz="1400" dirty="0" smtClean="0">
              <a:latin typeface="Linux Libertine" charset="0"/>
              <a:ea typeface="Linux Libertine" charset="0"/>
              <a:cs typeface="Linux Libertine" charset="0"/>
            </a:endParaRPr>
          </a:p>
          <a:p>
            <a:pPr eaLnBrk="0" hangingPunct="0"/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Purchase has a </a:t>
            </a:r>
            <a:r>
              <a:rPr lang="en-US" sz="1400" dirty="0" err="1" smtClean="0">
                <a:latin typeface="Linux Libertine" charset="0"/>
                <a:ea typeface="Linux Libertine" charset="0"/>
                <a:cs typeface="Linux Libertine" charset="0"/>
              </a:rPr>
              <a:t>B+tree</a:t>
            </a:r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 index </a:t>
            </a:r>
            <a:r>
              <a:rPr lang="en-US" sz="1400" dirty="0">
                <a:latin typeface="Linux Libertine" charset="0"/>
                <a:ea typeface="Linux Libertine" charset="0"/>
                <a:cs typeface="Linux Libertine" charset="0"/>
              </a:rPr>
              <a:t>on </a:t>
            </a:r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buyer and Person has a </a:t>
            </a:r>
            <a:r>
              <a:rPr lang="en-US" sz="1400" dirty="0" err="1" smtClean="0">
                <a:latin typeface="Linux Libertine" charset="0"/>
                <a:ea typeface="Linux Libertine" charset="0"/>
                <a:cs typeface="Linux Libertine" charset="0"/>
              </a:rPr>
              <a:t>B+tree</a:t>
            </a:r>
            <a:r>
              <a:rPr lang="en-US" sz="1400" dirty="0" smtClean="0">
                <a:latin typeface="Linux Libertine" charset="0"/>
                <a:ea typeface="Linux Libertine" charset="0"/>
                <a:cs typeface="Linux Libertine" charset="0"/>
              </a:rPr>
              <a:t> index on city</a:t>
            </a:r>
            <a:endParaRPr lang="en-US" sz="1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2" name="Right Arrow 41"/>
          <p:cNvSpPr/>
          <p:nvPr/>
        </p:nvSpPr>
        <p:spPr>
          <a:xfrm rot="8434473">
            <a:off x="4842882" y="3538875"/>
            <a:ext cx="481612" cy="1437976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13165527" flipH="1">
            <a:off x="6844949" y="3543394"/>
            <a:ext cx="481612" cy="1437976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7391914" y="3723290"/>
            <a:ext cx="3848832" cy="2610879"/>
            <a:chOff x="8765886" y="1677782"/>
            <a:chExt cx="3193569" cy="4444696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10241886" y="3213041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9349341" y="5206373"/>
              <a:ext cx="1" cy="5120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9530433" y="4066944"/>
              <a:ext cx="436843" cy="7189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0484861" y="4054607"/>
              <a:ext cx="481644" cy="7313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9818870" y="3621488"/>
              <a:ext cx="846031" cy="4454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Hash Join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822122" y="4770785"/>
              <a:ext cx="948413" cy="41597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latin typeface="Linux Libertine" charset="0"/>
                  <a:ea typeface="Linux Libertine" charset="0"/>
                  <a:cs typeface="Linux Libertine" charset="0"/>
                </a:rPr>
                <a:t>Table Scan</a:t>
              </a:r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857604" y="4773077"/>
              <a:ext cx="2101851" cy="42029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latin typeface="Linux Libertine" charset="0"/>
                  <a:ea typeface="Linux Libertine" charset="0"/>
                  <a:cs typeface="Linux Libertine" charset="0"/>
                </a:rPr>
                <a:t>B+tree</a:t>
              </a:r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 Scan </a:t>
              </a:r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(Index Leaf Nodes)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468086" y="2792256"/>
              <a:ext cx="1547600" cy="4207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Hash-based </a:t>
              </a:r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Projection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>
              <a:off x="10974665" y="5186755"/>
              <a:ext cx="1" cy="5120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10269979" y="5702188"/>
              <a:ext cx="1467348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8765886" y="5706509"/>
              <a:ext cx="1166908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10241886" y="2375753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9217125" y="1677782"/>
              <a:ext cx="2049522" cy="69797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External Merge-sort</a:t>
              </a:r>
            </a:p>
            <a:p>
              <a:pPr algn="ctr"/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Quicksort for Internal, B=20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 rot="5400000">
            <a:off x="10660807" y="2276577"/>
            <a:ext cx="21836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>
                <a:solidFill>
                  <a:schemeClr val="bg2">
                    <a:lumMod val="50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Logical Query Plan</a:t>
            </a:r>
            <a:endParaRPr lang="en-US" sz="105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 rot="5400000">
            <a:off x="10587115" y="4740441"/>
            <a:ext cx="23278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>
                <a:solidFill>
                  <a:schemeClr val="bg2">
                    <a:lumMod val="50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Physical Query Plans</a:t>
            </a:r>
            <a:endParaRPr lang="en-US" sz="105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  <p:bldP spid="42" grpId="0" animBg="1"/>
      <p:bldP spid="43" grpId="0" animBg="1"/>
      <p:bldP spid="17" grpId="0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 given logical query plan (LQP) can have several possible physical query plans (PQP) with (potentially) different costs</a:t>
            </a:r>
          </a:p>
          <a:p>
            <a:r>
              <a:rPr lang="en-US" sz="4000" dirty="0" smtClean="0"/>
              <a:t>Ideal goal: for any given LQP</a:t>
            </a:r>
          </a:p>
          <a:p>
            <a:pPr lvl="1"/>
            <a:r>
              <a:rPr lang="en-US" sz="3600" dirty="0" smtClean="0"/>
              <a:t>Create the </a:t>
            </a:r>
            <a:r>
              <a:rPr lang="en-US" sz="3600" i="1" dirty="0" smtClean="0"/>
              <a:t>space</a:t>
            </a:r>
            <a:r>
              <a:rPr lang="en-US" sz="3600" dirty="0" smtClean="0"/>
              <a:t> of all possible PQPs</a:t>
            </a:r>
          </a:p>
          <a:p>
            <a:pPr lvl="1"/>
            <a:r>
              <a:rPr lang="en-US" sz="3600" dirty="0" smtClean="0"/>
              <a:t>Estimate the cost of each plan</a:t>
            </a:r>
          </a:p>
          <a:p>
            <a:pPr lvl="1"/>
            <a:r>
              <a:rPr lang="en-US" sz="3600" dirty="0" smtClean="0"/>
              <a:t>Pick the optimal (i.e. cheapest/fastest) PQP</a:t>
            </a:r>
          </a:p>
          <a:p>
            <a:endParaRPr lang="en-US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Query Optimization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4" t="17954" r="26414"/>
          <a:stretch/>
        </p:blipFill>
        <p:spPr>
          <a:xfrm>
            <a:off x="9390783" y="2911366"/>
            <a:ext cx="2151284" cy="280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/>
              <a:t>Real-world goal: </a:t>
            </a:r>
            <a:r>
              <a:rPr lang="en-US" sz="4000" dirty="0" smtClean="0"/>
              <a:t>just prevent the disaster; i.e. avoid </a:t>
            </a:r>
            <a:r>
              <a:rPr lang="en-US" sz="4000" dirty="0"/>
              <a:t>the </a:t>
            </a:r>
            <a:r>
              <a:rPr lang="en-US" sz="4000" dirty="0" smtClean="0"/>
              <a:t>clearly awful PQPs</a:t>
            </a:r>
          </a:p>
          <a:p>
            <a:pPr lvl="0"/>
            <a:endParaRPr lang="en-US" sz="4000" dirty="0" smtClean="0"/>
          </a:p>
          <a:p>
            <a:pPr lvl="0"/>
            <a:r>
              <a:rPr lang="en-US" sz="4000" dirty="0" smtClean="0"/>
              <a:t>“</a:t>
            </a:r>
            <a:r>
              <a:rPr lang="en-US" sz="4000" i="1" dirty="0"/>
              <a:t>Query optimization is a </a:t>
            </a:r>
            <a:r>
              <a:rPr lang="en-US" sz="4000" i="1" dirty="0" smtClean="0"/>
              <a:t>metaphor for </a:t>
            </a:r>
            <a:r>
              <a:rPr lang="en-US" sz="4000" i="1" dirty="0"/>
              <a:t>life itself! It is hard to </a:t>
            </a:r>
            <a:r>
              <a:rPr lang="en-US" sz="4000" i="1" dirty="0" smtClean="0"/>
              <a:t>even know </a:t>
            </a:r>
            <a:r>
              <a:rPr lang="en-US" sz="4000" i="1" dirty="0"/>
              <a:t>what an optimal plan would </a:t>
            </a:r>
            <a:r>
              <a:rPr lang="en-US" sz="4000" i="1" dirty="0" smtClean="0"/>
              <a:t>be</a:t>
            </a:r>
            <a:r>
              <a:rPr lang="en-US" sz="4000" i="1" dirty="0"/>
              <a:t>, but it is feasible to avoid the </a:t>
            </a:r>
            <a:r>
              <a:rPr lang="en-US" sz="4000" i="1" dirty="0" smtClean="0"/>
              <a:t>obviously </a:t>
            </a:r>
            <a:r>
              <a:rPr lang="en-US" sz="4000" i="1" dirty="0"/>
              <a:t>bad plans</a:t>
            </a:r>
            <a:r>
              <a:rPr lang="en-US" sz="4000" i="1" dirty="0" smtClean="0"/>
              <a:t>!</a:t>
            </a:r>
            <a:r>
              <a:rPr lang="en-US" sz="4000" dirty="0" smtClean="0"/>
              <a:t>” </a:t>
            </a:r>
            <a:br>
              <a:rPr lang="en-US" sz="4000" dirty="0" smtClean="0"/>
            </a:br>
            <a:r>
              <a:rPr lang="en-US" sz="4000" dirty="0" smtClean="0"/>
              <a:t>						</a:t>
            </a:r>
            <a:r>
              <a:rPr lang="mr-IN" sz="4000" dirty="0" smtClean="0"/>
              <a:t>–</a:t>
            </a:r>
            <a:r>
              <a:rPr lang="en-US" sz="4000" dirty="0" smtClean="0"/>
              <a:t>Jeff Naughton</a:t>
            </a:r>
            <a:endParaRPr lang="en-US" sz="4000" dirty="0"/>
          </a:p>
          <a:p>
            <a:pPr lvl="0"/>
            <a:endParaRPr lang="en-US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Query Optimization (Cont.)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6" t="10542" r="15841" b="7014"/>
          <a:stretch/>
        </p:blipFill>
        <p:spPr>
          <a:xfrm>
            <a:off x="9432023" y="5051589"/>
            <a:ext cx="1391746" cy="1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2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Query Execution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818129" y="4918912"/>
            <a:ext cx="4555742" cy="1094221"/>
          </a:xfrm>
          <a:prstGeom prst="roundRect">
            <a:avLst>
              <a:gd name="adj" fmla="val 1186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18129" y="1832226"/>
            <a:ext cx="4555742" cy="6124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Query Parser</a:t>
            </a:r>
            <a:endParaRPr lang="en-US" sz="32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38600" y="5488890"/>
            <a:ext cx="4114800" cy="37923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Operator Evaluators</a:t>
            </a:r>
            <a:endParaRPr lang="en-US" sz="20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18129" y="2924931"/>
            <a:ext cx="4555742" cy="1495235"/>
          </a:xfrm>
          <a:prstGeom prst="roundRect">
            <a:avLst>
              <a:gd name="adj" fmla="val 963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63615" y="4897146"/>
            <a:ext cx="3864769" cy="5917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Query Plan Evaluator</a:t>
            </a:r>
            <a:endParaRPr lang="en-US" sz="32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443904" y="2900065"/>
            <a:ext cx="3304190" cy="5434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Query Optimizer</a:t>
            </a:r>
            <a:endParaRPr lang="en-US" sz="32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38600" y="3471855"/>
            <a:ext cx="4114800" cy="38063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Plan Generator</a:t>
            </a:r>
            <a:endParaRPr lang="en-US" sz="20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38600" y="3909088"/>
            <a:ext cx="4114800" cy="3741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Plan Cost Estimator</a:t>
            </a:r>
            <a:endParaRPr lang="en-US" sz="20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5069681" y="1369997"/>
            <a:ext cx="2052638" cy="423524"/>
          </a:xfrm>
          <a:prstGeom prst="downArrow">
            <a:avLst>
              <a:gd name="adj1" fmla="val 6879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SQL Query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4812506" y="2473043"/>
            <a:ext cx="2566988" cy="423524"/>
          </a:xfrm>
          <a:prstGeom prst="downArrow">
            <a:avLst>
              <a:gd name="adj1" fmla="val 672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LQP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4686710" y="4446894"/>
            <a:ext cx="2692784" cy="423524"/>
          </a:xfrm>
          <a:prstGeom prst="downArrow">
            <a:avLst>
              <a:gd name="adj1" fmla="val 7546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Optimized PQP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188355" y="3355946"/>
            <a:ext cx="1986500" cy="6124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Catalog</a:t>
            </a:r>
            <a:endParaRPr lang="en-US" sz="32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8373869" y="3471855"/>
            <a:ext cx="791152" cy="38063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1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5" grpId="0" animBg="1"/>
      <p:bldP spid="16" grpId="0" animBg="1"/>
      <p:bldP spid="17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10000"/>
          </a:bodyPr>
          <a:lstStyle/>
          <a:p>
            <a:r>
              <a:rPr lang="en-US" sz="3800" dirty="0" smtClean="0"/>
              <a:t>Also called plan enumerator</a:t>
            </a:r>
          </a:p>
          <a:p>
            <a:r>
              <a:rPr lang="en-US" sz="3800" dirty="0" smtClean="0"/>
              <a:t>Explores </a:t>
            </a:r>
            <a:r>
              <a:rPr lang="en-US" sz="3800" dirty="0"/>
              <a:t>various PQPs for a given LQP</a:t>
            </a:r>
          </a:p>
          <a:p>
            <a:pPr lvl="1"/>
            <a:r>
              <a:rPr lang="en-US" sz="3400" dirty="0"/>
              <a:t>Challenge: </a:t>
            </a:r>
            <a:r>
              <a:rPr lang="en-US" sz="3400" dirty="0" smtClean="0"/>
              <a:t>space </a:t>
            </a:r>
            <a:r>
              <a:rPr lang="en-US" sz="3400" dirty="0"/>
              <a:t>of </a:t>
            </a:r>
            <a:r>
              <a:rPr lang="en-US" sz="3400" dirty="0" smtClean="0"/>
              <a:t>all possible plans </a:t>
            </a:r>
            <a:r>
              <a:rPr lang="en-US" sz="3400" dirty="0"/>
              <a:t>is </a:t>
            </a:r>
            <a:r>
              <a:rPr lang="en-US" sz="3400" dirty="0" smtClean="0"/>
              <a:t>huge</a:t>
            </a:r>
          </a:p>
          <a:p>
            <a:r>
              <a:rPr lang="en-US" sz="3800" dirty="0" smtClean="0"/>
              <a:t>Use </a:t>
            </a:r>
            <a:r>
              <a:rPr lang="en-US" sz="3800" i="1" dirty="0" smtClean="0"/>
              <a:t>rules </a:t>
            </a:r>
            <a:r>
              <a:rPr lang="en-US" sz="3800" dirty="0"/>
              <a:t>to help determine what plans to enumerate, and also consults </a:t>
            </a:r>
            <a:r>
              <a:rPr lang="en-US" sz="3800" i="1" dirty="0" smtClean="0"/>
              <a:t>cost </a:t>
            </a:r>
            <a:r>
              <a:rPr lang="en-US" sz="3800" i="1" dirty="0"/>
              <a:t>models</a:t>
            </a:r>
          </a:p>
          <a:p>
            <a:r>
              <a:rPr lang="en-US" sz="3800" dirty="0"/>
              <a:t>Two main </a:t>
            </a:r>
            <a:r>
              <a:rPr lang="en-US" sz="3800" dirty="0" smtClean="0"/>
              <a:t>types of rules </a:t>
            </a:r>
            <a:r>
              <a:rPr lang="en-US" sz="3800" dirty="0"/>
              <a:t>for enumerating </a:t>
            </a:r>
            <a:r>
              <a:rPr lang="en-US" sz="3800" dirty="0" smtClean="0"/>
              <a:t>plans</a:t>
            </a:r>
            <a:endParaRPr lang="en-US" sz="3800" dirty="0"/>
          </a:p>
          <a:p>
            <a:pPr lvl="1"/>
            <a:r>
              <a:rPr lang="en-US" sz="3400" dirty="0" smtClean="0"/>
              <a:t>Logical</a:t>
            </a:r>
            <a:r>
              <a:rPr lang="en-US" sz="3400" dirty="0"/>
              <a:t>: </a:t>
            </a:r>
            <a:r>
              <a:rPr lang="en-US" sz="3400" i="1" dirty="0" smtClean="0"/>
              <a:t>algebraic rewrites</a:t>
            </a:r>
            <a:endParaRPr lang="en-US" sz="3400" i="1" dirty="0"/>
          </a:p>
          <a:p>
            <a:pPr lvl="2"/>
            <a:r>
              <a:rPr lang="en-US" sz="3000" dirty="0" smtClean="0"/>
              <a:t>Use </a:t>
            </a:r>
            <a:r>
              <a:rPr lang="en-US" sz="3000" dirty="0"/>
              <a:t>relational </a:t>
            </a:r>
            <a:r>
              <a:rPr lang="en-US" sz="3000" dirty="0" smtClean="0"/>
              <a:t>algebraic </a:t>
            </a:r>
            <a:r>
              <a:rPr lang="en-US" sz="3000" dirty="0"/>
              <a:t>equivalence to rewrite LQP </a:t>
            </a:r>
            <a:r>
              <a:rPr lang="en-US" sz="3000" dirty="0" smtClean="0"/>
              <a:t>itself</a:t>
            </a:r>
            <a:endParaRPr lang="en-US" sz="3000" dirty="0"/>
          </a:p>
          <a:p>
            <a:pPr lvl="1"/>
            <a:r>
              <a:rPr lang="en-US" sz="3400" dirty="0" smtClean="0"/>
              <a:t>Physical: various physical implementations of operations</a:t>
            </a:r>
            <a:endParaRPr lang="en-US" sz="3400" dirty="0"/>
          </a:p>
          <a:p>
            <a:pPr lvl="2"/>
            <a:r>
              <a:rPr lang="en-US" sz="3000" dirty="0" smtClean="0"/>
              <a:t>Use </a:t>
            </a:r>
            <a:r>
              <a:rPr lang="en-US" sz="3000" dirty="0"/>
              <a:t>different </a:t>
            </a:r>
            <a:r>
              <a:rPr lang="en-US" sz="3200" dirty="0" smtClean="0"/>
              <a:t>implementations </a:t>
            </a:r>
            <a:r>
              <a:rPr lang="en-US" sz="3000" dirty="0" smtClean="0"/>
              <a:t>for </a:t>
            </a:r>
            <a:r>
              <a:rPr lang="en-US" sz="3000" dirty="0"/>
              <a:t>a given </a:t>
            </a:r>
            <a:r>
              <a:rPr lang="en-US" sz="3000" dirty="0" smtClean="0"/>
              <a:t>logical operation in LQP</a:t>
            </a:r>
            <a:endParaRPr lang="en-US" sz="3000" dirty="0"/>
          </a:p>
          <a:p>
            <a:endParaRPr lang="en-US" sz="3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Plan Generator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0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3800" dirty="0"/>
              <a:t>Rewrite a given RA query </a:t>
            </a:r>
            <a:r>
              <a:rPr lang="en-US" sz="3800" dirty="0" smtClean="0"/>
              <a:t>into </a:t>
            </a:r>
            <a:r>
              <a:rPr lang="en-US" sz="3800" dirty="0"/>
              <a:t>another that is equivalent (a logical property) but might be faster (a physical property)</a:t>
            </a:r>
          </a:p>
          <a:p>
            <a:pPr>
              <a:lnSpc>
                <a:spcPct val="110000"/>
              </a:lnSpc>
            </a:pPr>
            <a:r>
              <a:rPr lang="en-US" sz="3800" dirty="0" smtClean="0"/>
              <a:t>Exploit formal properties of RA operators</a:t>
            </a:r>
            <a:endParaRPr lang="en-US" sz="3800" dirty="0"/>
          </a:p>
          <a:p>
            <a:pPr>
              <a:lnSpc>
                <a:spcPct val="110000"/>
              </a:lnSpc>
            </a:pPr>
            <a:r>
              <a:rPr lang="en-US" sz="3800" dirty="0" smtClean="0"/>
              <a:t>A few </a:t>
            </a:r>
            <a:r>
              <a:rPr lang="en-US" sz="3800" dirty="0"/>
              <a:t>rewrite </a:t>
            </a:r>
            <a:r>
              <a:rPr lang="en-US" sz="3800" dirty="0" smtClean="0"/>
              <a:t>rules</a:t>
            </a:r>
            <a:endParaRPr lang="en-US" sz="3800" dirty="0"/>
          </a:p>
          <a:p>
            <a:pPr lvl="1">
              <a:lnSpc>
                <a:spcPct val="110000"/>
              </a:lnSpc>
            </a:pPr>
            <a:r>
              <a:rPr lang="en-US" sz="3400" dirty="0" smtClean="0"/>
              <a:t>Single-operator </a:t>
            </a:r>
            <a:r>
              <a:rPr lang="en-US" sz="3400" dirty="0"/>
              <a:t>Rewrites</a:t>
            </a:r>
          </a:p>
          <a:p>
            <a:pPr lvl="2">
              <a:lnSpc>
                <a:spcPct val="110000"/>
              </a:lnSpc>
            </a:pPr>
            <a:r>
              <a:rPr lang="en-US" sz="3000" dirty="0" smtClean="0"/>
              <a:t>Unary </a:t>
            </a:r>
            <a:r>
              <a:rPr lang="en-US" sz="3000" dirty="0"/>
              <a:t>operators</a:t>
            </a:r>
          </a:p>
          <a:p>
            <a:pPr lvl="2">
              <a:lnSpc>
                <a:spcPct val="110000"/>
              </a:lnSpc>
            </a:pPr>
            <a:r>
              <a:rPr lang="en-US" sz="3000" dirty="0" smtClean="0"/>
              <a:t>Binary </a:t>
            </a:r>
            <a:r>
              <a:rPr lang="en-US" sz="3000" dirty="0"/>
              <a:t>operators</a:t>
            </a:r>
          </a:p>
          <a:p>
            <a:pPr lvl="1">
              <a:lnSpc>
                <a:spcPct val="110000"/>
              </a:lnSpc>
            </a:pPr>
            <a:r>
              <a:rPr lang="en-US" sz="3400" dirty="0" smtClean="0"/>
              <a:t>Cross-operator </a:t>
            </a:r>
            <a:r>
              <a:rPr lang="en-US" sz="3400" dirty="0"/>
              <a:t>Rewrites</a:t>
            </a:r>
          </a:p>
          <a:p>
            <a:pPr>
              <a:lnSpc>
                <a:spcPct val="110000"/>
              </a:lnSpc>
            </a:pPr>
            <a:endParaRPr lang="en-US" sz="3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Algebraic Rewriting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6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F53F365-2CAB-3A41-9F2F-42014064F8F1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91368</TotalTime>
  <Words>2206</Words>
  <Application>Microsoft Macintosh PowerPoint</Application>
  <PresentationFormat>Widescreen</PresentationFormat>
  <Paragraphs>489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Calibri</vt:lpstr>
      <vt:lpstr>Cambria Math</vt:lpstr>
      <vt:lpstr>Courier New</vt:lpstr>
      <vt:lpstr>Linux Libertine</vt:lpstr>
      <vt:lpstr>Arial</vt:lpstr>
      <vt:lpstr>4by3DefaultTheme</vt:lpstr>
      <vt:lpstr>Database Management Systems (CS 564)</vt:lpstr>
      <vt:lpstr>Query Optimization</vt:lpstr>
      <vt:lpstr>Recap</vt:lpstr>
      <vt:lpstr>Example</vt:lpstr>
      <vt:lpstr>Query Optimization</vt:lpstr>
      <vt:lpstr>Query Optimization (Cont.)</vt:lpstr>
      <vt:lpstr>Query Execution</vt:lpstr>
      <vt:lpstr>Plan Generator</vt:lpstr>
      <vt:lpstr>Algebraic Rewriting</vt:lpstr>
      <vt:lpstr>Algebraic Rewriting: Example</vt:lpstr>
      <vt:lpstr>Algebraic Rewriting: Unary Operators</vt:lpstr>
      <vt:lpstr>Algebraic Rewriting: Binary Operators</vt:lpstr>
      <vt:lpstr>Cross-operator Algebraic Rewriting</vt:lpstr>
      <vt:lpstr>Algebraic Rewriting: Example</vt:lpstr>
      <vt:lpstr>Algebraic Rewriting (Cont.)</vt:lpstr>
      <vt:lpstr>Algebraic Rewriting: Example (Cont.)</vt:lpstr>
      <vt:lpstr>Choose Physical Operation Implementation</vt:lpstr>
      <vt:lpstr>Choose Operation Implementation: Factors</vt:lpstr>
      <vt:lpstr>Join Orderings</vt:lpstr>
      <vt:lpstr>Materialization vs. Pipelining</vt:lpstr>
      <vt:lpstr>Blocking Operations</vt:lpstr>
      <vt:lpstr>Iterator Interface</vt:lpstr>
      <vt:lpstr>Plan Cost Estimation</vt:lpstr>
      <vt:lpstr>Plan Cost Estimation (Cont.)</vt:lpstr>
      <vt:lpstr>System Catalog</vt:lpstr>
      <vt:lpstr>System Catalog: Example</vt:lpstr>
      <vt:lpstr>Statistics in System Catalog</vt:lpstr>
      <vt:lpstr>Plan Cost Estimation (Cont.)</vt:lpstr>
      <vt:lpstr>Example: System R Query Optimizer</vt:lpstr>
      <vt:lpstr>System R Optimizer: Plan Enumeration</vt:lpstr>
      <vt:lpstr>System R Optimizer: Single-relation Plans</vt:lpstr>
      <vt:lpstr>System R Optimizer: Example</vt:lpstr>
      <vt:lpstr>Recap</vt:lpstr>
      <vt:lpstr>Transaction Management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2022</cp:revision>
  <dcterms:created xsi:type="dcterms:W3CDTF">2017-08-17T19:27:17Z</dcterms:created>
  <dcterms:modified xsi:type="dcterms:W3CDTF">2017-11-29T21:49:10Z</dcterms:modified>
</cp:coreProperties>
</file>