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710" r:id="rId4"/>
    <p:sldId id="755" r:id="rId5"/>
    <p:sldId id="638" r:id="rId6"/>
    <p:sldId id="756" r:id="rId7"/>
    <p:sldId id="712" r:id="rId8"/>
    <p:sldId id="701" r:id="rId9"/>
    <p:sldId id="765" r:id="rId10"/>
    <p:sldId id="757" r:id="rId11"/>
    <p:sldId id="758" r:id="rId12"/>
    <p:sldId id="759" r:id="rId13"/>
    <p:sldId id="702" r:id="rId14"/>
    <p:sldId id="760" r:id="rId15"/>
    <p:sldId id="761" r:id="rId16"/>
    <p:sldId id="754" r:id="rId17"/>
    <p:sldId id="762" r:id="rId18"/>
    <p:sldId id="751" r:id="rId19"/>
    <p:sldId id="763" r:id="rId20"/>
    <p:sldId id="764" r:id="rId21"/>
    <p:sldId id="5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8" id="{B03D0D13-5FFE-A84D-9439-5934219D1B86}">
          <p14:sldIdLst>
            <p14:sldId id="256"/>
            <p14:sldId id="269"/>
          </p14:sldIdLst>
        </p14:section>
        <p14:section name="Lecture 28 &gt; Final Review" id="{0068C9B2-F029-B34C-A85A-B6B15B5B03F1}">
          <p14:sldIdLst>
            <p14:sldId id="710"/>
            <p14:sldId id="755"/>
            <p14:sldId id="638"/>
            <p14:sldId id="756"/>
            <p14:sldId id="712"/>
            <p14:sldId id="701"/>
            <p14:sldId id="765"/>
            <p14:sldId id="757"/>
            <p14:sldId id="758"/>
            <p14:sldId id="759"/>
            <p14:sldId id="702"/>
            <p14:sldId id="760"/>
            <p14:sldId id="761"/>
            <p14:sldId id="754"/>
            <p14:sldId id="762"/>
            <p14:sldId id="751"/>
            <p14:sldId id="763"/>
            <p14:sldId id="764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4"/>
    <a:srgbClr val="FAD0C5"/>
    <a:srgbClr val="5794FF"/>
    <a:srgbClr val="FF988B"/>
    <a:srgbClr val="D284DF"/>
    <a:srgbClr val="B4AFDF"/>
    <a:srgbClr val="8AB6BD"/>
    <a:srgbClr val="E05C53"/>
    <a:srgbClr val="D10100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3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56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8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9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9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28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25384" cy="49669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Height-balanced (dynamic) tree structure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Insert/delete at </a:t>
            </a:r>
            <a:r>
              <a:rPr lang="en-US" sz="4000" i="1" dirty="0" err="1"/>
              <a:t>log</a:t>
            </a:r>
            <a:r>
              <a:rPr lang="en-US" sz="4000" i="1" baseline="-25000" dirty="0" err="1"/>
              <a:t>F</a:t>
            </a:r>
            <a:r>
              <a:rPr lang="en-US" sz="4000" i="1" dirty="0"/>
              <a:t> N</a:t>
            </a:r>
            <a:r>
              <a:rPr lang="en-US" sz="4000" dirty="0"/>
              <a:t> </a:t>
            </a:r>
            <a:r>
              <a:rPr lang="en-US" sz="4000" dirty="0" smtClean="0"/>
              <a:t>cost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F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fan-out</a:t>
            </a:r>
            <a:r>
              <a:rPr lang="en-US" sz="3600" dirty="0"/>
              <a:t>, </a:t>
            </a:r>
            <a:r>
              <a:rPr lang="en-US" sz="3600" i="1" dirty="0"/>
              <a:t>N</a:t>
            </a:r>
            <a:r>
              <a:rPr lang="en-US" sz="3600" dirty="0"/>
              <a:t> = </a:t>
            </a:r>
            <a:r>
              <a:rPr lang="en-US" sz="3600" dirty="0" smtClean="0"/>
              <a:t>#leaf pages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Each node contains </a:t>
            </a:r>
            <a:r>
              <a:rPr lang="en-US" sz="4000" i="1" dirty="0" smtClean="0"/>
              <a:t>d </a:t>
            </a:r>
            <a:r>
              <a:rPr lang="en-US" sz="4000" dirty="0" smtClean="0"/>
              <a:t>≤ m ≤ 2</a:t>
            </a:r>
            <a:r>
              <a:rPr lang="en-US" sz="4000" i="1" dirty="0" smtClean="0"/>
              <a:t>d</a:t>
            </a:r>
            <a:r>
              <a:rPr lang="en-US" sz="4000" dirty="0" smtClean="0"/>
              <a:t> entries </a:t>
            </a:r>
            <a:r>
              <a:rPr lang="en-US" sz="4000" dirty="0"/>
              <a:t>(except for </a:t>
            </a:r>
            <a:r>
              <a:rPr lang="en-US" sz="4000" dirty="0" smtClean="0"/>
              <a:t>root where 1</a:t>
            </a:r>
            <a:r>
              <a:rPr lang="en-US" sz="4000" i="1" dirty="0"/>
              <a:t> </a:t>
            </a:r>
            <a:r>
              <a:rPr lang="en-US" sz="4000" dirty="0"/>
              <a:t>≤ m ≤ 2</a:t>
            </a:r>
            <a:r>
              <a:rPr lang="en-US" sz="4000" i="1" dirty="0"/>
              <a:t>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i.e. minimum </a:t>
            </a:r>
            <a:r>
              <a:rPr lang="en-US" sz="3600" dirty="0"/>
              <a:t>50% </a:t>
            </a:r>
            <a:r>
              <a:rPr lang="en-US" sz="3600" dirty="0" smtClean="0"/>
              <a:t>occupancy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d</a:t>
            </a:r>
            <a:r>
              <a:rPr lang="en-US" sz="3600" dirty="0" smtClean="0"/>
              <a:t> is called the </a:t>
            </a:r>
            <a:r>
              <a:rPr lang="en-US" sz="3600" i="1" dirty="0" smtClean="0"/>
              <a:t>order </a:t>
            </a:r>
            <a:r>
              <a:rPr lang="en-US" sz="3600" dirty="0" smtClean="0"/>
              <a:t>of the tree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Supports equality and range searches </a:t>
            </a:r>
            <a:r>
              <a:rPr lang="en-US" sz="4000" dirty="0" smtClean="0"/>
              <a:t>efficiently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Example: given a set of data entries, create a </a:t>
            </a:r>
            <a:r>
              <a:rPr lang="en-US" sz="4000" dirty="0" err="1" smtClean="0"/>
              <a:t>B+tree</a:t>
            </a:r>
            <a:r>
              <a:rPr lang="en-US" sz="4000" dirty="0" smtClean="0"/>
              <a:t>, search for, insert and delete </a:t>
            </a:r>
            <a:r>
              <a:rPr lang="en-US" sz="4000" dirty="0"/>
              <a:t>specific </a:t>
            </a:r>
            <a:r>
              <a:rPr lang="en-US" sz="4000" dirty="0" smtClean="0"/>
              <a:t>keys, and redistribute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(Ubiquitous) </a:t>
            </a:r>
            <a:r>
              <a:rPr lang="en-US" sz="4800" dirty="0" err="1" smtClean="0"/>
              <a:t>B+tree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864356" y="2171085"/>
            <a:ext cx="5888256" cy="2779719"/>
            <a:chOff x="5839881" y="2325707"/>
            <a:chExt cx="5888256" cy="2779719"/>
          </a:xfrm>
        </p:grpSpPr>
        <p:sp>
          <p:nvSpPr>
            <p:cNvPr id="6" name="Rectangle 124"/>
            <p:cNvSpPr>
              <a:spLocks noChangeArrowheads="1"/>
            </p:cNvSpPr>
            <p:nvPr/>
          </p:nvSpPr>
          <p:spPr bwMode="auto">
            <a:xfrm>
              <a:off x="5839881" y="3270772"/>
              <a:ext cx="159332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Non-leaf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5839881" y="4756019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ectangle 126"/>
            <p:cNvSpPr>
              <a:spLocks noChangeArrowheads="1"/>
            </p:cNvSpPr>
            <p:nvPr/>
          </p:nvSpPr>
          <p:spPr bwMode="auto">
            <a:xfrm>
              <a:off x="8974048" y="2325707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Root node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16775" y="2726705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52736" y="3562038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3983" y="356297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8255360" y="3036897"/>
              <a:ext cx="1124775" cy="52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>
              <a:off x="9661831" y="3036897"/>
              <a:ext cx="1124776" cy="526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83051" y="4331806"/>
              <a:ext cx="5845086" cy="19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69841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2736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04500" y="4794691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4615" y="4794440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65583" y="4804484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flipH="1">
              <a:off x="7272465" y="3862980"/>
              <a:ext cx="813675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6" idx="0"/>
            </p:cNvCxnSpPr>
            <p:nvPr/>
          </p:nvCxnSpPr>
          <p:spPr>
            <a:xfrm>
              <a:off x="8255360" y="3862980"/>
              <a:ext cx="0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0"/>
            </p:cNvCxnSpPr>
            <p:nvPr/>
          </p:nvCxnSpPr>
          <p:spPr>
            <a:xfrm>
              <a:off x="8453094" y="3863845"/>
              <a:ext cx="754030" cy="930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0"/>
            </p:cNvCxnSpPr>
            <p:nvPr/>
          </p:nvCxnSpPr>
          <p:spPr>
            <a:xfrm flipH="1">
              <a:off x="10297239" y="3862980"/>
              <a:ext cx="365721" cy="931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0"/>
            </p:cNvCxnSpPr>
            <p:nvPr/>
          </p:nvCxnSpPr>
          <p:spPr>
            <a:xfrm>
              <a:off x="10937203" y="3862980"/>
              <a:ext cx="331004" cy="94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584111" y="4941537"/>
              <a:ext cx="368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561127" y="4945162"/>
              <a:ext cx="343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522625" y="4944911"/>
              <a:ext cx="471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607632" y="4954955"/>
              <a:ext cx="357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26"/>
          <p:cNvSpPr>
            <a:spLocks noChangeArrowheads="1"/>
          </p:cNvSpPr>
          <p:nvPr/>
        </p:nvSpPr>
        <p:spPr bwMode="auto">
          <a:xfrm>
            <a:off x="5931577" y="1875262"/>
            <a:ext cx="284266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Index entries 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In all the non-leaf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nodes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</a:t>
            </a:r>
            <a:r>
              <a:rPr lang="en-US" alt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alt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4125" y="1524754"/>
            <a:ext cx="23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Each node corresponds to a disk page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6000" y="5063758"/>
            <a:ext cx="4865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Linux Libertine" charset="0"/>
                <a:ea typeface="Linux Libertine" charset="0"/>
                <a:cs typeface="Linux Libertine" charset="0"/>
              </a:rPr>
              <a:t>Data entries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Exist </a:t>
            </a:r>
            <a:r>
              <a:rPr lang="en-US" altLang="en-US" sz="1600" i="1" dirty="0">
                <a:latin typeface="Linux Libertine" charset="0"/>
                <a:ea typeface="Linux Libertine" charset="0"/>
                <a:cs typeface="Linux Libertine" charset="0"/>
              </a:rPr>
              <a:t>only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 in the leaf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rid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 or (search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key value, 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record)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Are sorted according to the search key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16474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730473" cy="5116491"/>
          </a:xfrm>
        </p:spPr>
        <p:txBody>
          <a:bodyPr>
            <a:normAutofit fontScale="625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Keep a </a:t>
            </a:r>
            <a:r>
              <a:rPr lang="en-US" sz="3600" i="1" dirty="0" smtClean="0"/>
              <a:t>directory </a:t>
            </a:r>
            <a:r>
              <a:rPr lang="en-US" sz="3600" dirty="0" smtClean="0"/>
              <a:t>of pointers to buckets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On overflow, </a:t>
            </a:r>
            <a:r>
              <a:rPr lang="en-US" sz="3600" i="1" dirty="0" smtClean="0"/>
              <a:t>double</a:t>
            </a:r>
            <a:r>
              <a:rPr lang="en-US" sz="3600" dirty="0" smtClean="0"/>
              <a:t> </a:t>
            </a:r>
            <a:r>
              <a:rPr lang="en-US" sz="3600" i="1" dirty="0" smtClean="0"/>
              <a:t>the directory</a:t>
            </a:r>
            <a:r>
              <a:rPr lang="en-US" sz="3600" dirty="0" smtClean="0"/>
              <a:t> (not the number of buckets)</a:t>
            </a:r>
          </a:p>
          <a:p>
            <a:pPr marL="342900">
              <a:lnSpc>
                <a:spcPct val="100000"/>
              </a:lnSpc>
            </a:pPr>
            <a:r>
              <a:rPr lang="en-US" sz="4000" dirty="0"/>
              <a:t>Benefits: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Directory is much smaller than the entire index file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Only one page of data entries is split</a:t>
            </a:r>
          </a:p>
          <a:p>
            <a:pPr marL="342900">
              <a:lnSpc>
                <a:spcPct val="100000"/>
              </a:lnSpc>
            </a:pPr>
            <a:r>
              <a:rPr lang="en-US" sz="4000" dirty="0"/>
              <a:t>Drawbacks: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Need overflow pages if we have </a:t>
            </a:r>
            <a:r>
              <a:rPr lang="en-US" sz="3600" i="1" dirty="0"/>
              <a:t>key collision</a:t>
            </a:r>
            <a:r>
              <a:rPr lang="en-US" sz="3600" dirty="0"/>
              <a:t>, i.e., multiple data entries can have the same hash value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Example: </a:t>
            </a:r>
            <a:r>
              <a:rPr lang="en-US" sz="3600" dirty="0"/>
              <a:t>given a set of data entries, create a </a:t>
            </a:r>
            <a:r>
              <a:rPr lang="en-US" sz="3600" dirty="0" smtClean="0"/>
              <a:t>extendible hash index, </a:t>
            </a:r>
            <a:r>
              <a:rPr lang="en-US" sz="3600" dirty="0"/>
              <a:t>search for, insert and delete specific </a:t>
            </a:r>
            <a:r>
              <a:rPr lang="en-US" sz="3600" dirty="0" smtClean="0"/>
              <a:t>keys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Extendible Hashing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93695" y="2083986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8820" y="2980130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93695" y="383918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93695" y="466617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20764"/>
              </p:ext>
            </p:extLst>
          </p:nvPr>
        </p:nvGraphicFramePr>
        <p:xfrm>
          <a:off x="6170970" y="2440783"/>
          <a:ext cx="105094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10"/>
                <a:gridCol w="378759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46324"/>
              </p:ext>
            </p:extLst>
          </p:nvPr>
        </p:nvGraphicFramePr>
        <p:xfrm>
          <a:off x="7995550" y="1933769"/>
          <a:ext cx="2782161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133"/>
                <a:gridCol w="2414028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sz="16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6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sz="16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46223"/>
              </p:ext>
            </p:extLst>
          </p:nvPr>
        </p:nvGraphicFramePr>
        <p:xfrm>
          <a:off x="7995550" y="2792674"/>
          <a:ext cx="2782161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133"/>
                <a:gridCol w="2414028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6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sz="16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49682"/>
              </p:ext>
            </p:extLst>
          </p:nvPr>
        </p:nvGraphicFramePr>
        <p:xfrm>
          <a:off x="7995550" y="3656068"/>
          <a:ext cx="2782161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133"/>
                <a:gridCol w="2414028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2702"/>
              </p:ext>
            </p:extLst>
          </p:nvPr>
        </p:nvGraphicFramePr>
        <p:xfrm>
          <a:off x="7995550" y="4519462"/>
          <a:ext cx="2782161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133"/>
                <a:gridCol w="2414028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sz="16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47338" y="2439831"/>
            <a:ext cx="1440507" cy="56425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947338" y="3281638"/>
            <a:ext cx="1440507" cy="9761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47338" y="3714881"/>
            <a:ext cx="1440507" cy="45086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47338" y="4094833"/>
            <a:ext cx="1440507" cy="94107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10662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CS 564 in a Nutshell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89067" y="1610132"/>
            <a:ext cx="7763545" cy="4316571"/>
            <a:chOff x="439388" y="1610132"/>
            <a:chExt cx="7763545" cy="4316571"/>
          </a:xfrm>
        </p:grpSpPr>
        <p:sp>
          <p:nvSpPr>
            <p:cNvPr id="93" name="Snip Single Corner Rectangle 92"/>
            <p:cNvSpPr/>
            <p:nvPr/>
          </p:nvSpPr>
          <p:spPr>
            <a:xfrm>
              <a:off x="2387956" y="4999412"/>
              <a:ext cx="3892195" cy="821916"/>
            </a:xfrm>
            <a:prstGeom prst="snip1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2047" y="1610132"/>
              <a:ext cx="2311210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Web Forms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1652" y="1610132"/>
              <a:ext cx="2364668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Application Front Ends</a:t>
              </a:r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74718" y="1610132"/>
              <a:ext cx="2338553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SQL Interface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85690" y="2095280"/>
              <a:ext cx="1876591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SQL Commands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388" y="2487522"/>
              <a:ext cx="7373883" cy="2390628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27625" y="2545132"/>
              <a:ext cx="4792720" cy="840091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80260" y="2593276"/>
              <a:ext cx="2322622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Plan Executor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45007" y="2592498"/>
              <a:ext cx="2322622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Parser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80260" y="2986126"/>
              <a:ext cx="2322622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Operator Evaluator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45007" y="2986126"/>
              <a:ext cx="2322622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Optimizer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17532" y="3539481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File and Access Methods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7532" y="4004043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Buffer Manager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17532" y="4466613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Disk Space Manager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08974" y="3449803"/>
              <a:ext cx="1171709" cy="136365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Recovery Manager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97640" y="4162984"/>
              <a:ext cx="1303257" cy="606796"/>
            </a:xfrm>
            <a:prstGeom prst="roundRect">
              <a:avLst>
                <a:gd name="adj" fmla="val 6161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 Manager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4351" y="3449803"/>
              <a:ext cx="1374647" cy="1363653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2100897" y="5101537"/>
              <a:ext cx="4042541" cy="810543"/>
            </a:xfrm>
            <a:prstGeom prst="can">
              <a:avLst>
                <a:gd name="adj" fmla="val 14626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167735" y="5189150"/>
              <a:ext cx="1512504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Index Files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7156" y="5579861"/>
              <a:ext cx="1512504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Data Files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197298" y="5333387"/>
              <a:ext cx="1833563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System Catalog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 rot="5400000">
              <a:off x="5947719" y="5241044"/>
              <a:ext cx="1011707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Database</a:t>
              </a:r>
            </a:p>
          </p:txBody>
        </p:sp>
        <p:cxnSp>
          <p:nvCxnSpPr>
            <p:cNvPr id="31" name="Straight Arrow Connector 30"/>
            <p:cNvCxnSpPr>
              <a:stCxn id="6" idx="2"/>
            </p:cNvCxnSpPr>
            <p:nvPr/>
          </p:nvCxnSpPr>
          <p:spPr>
            <a:xfrm>
              <a:off x="1817652" y="1956974"/>
              <a:ext cx="2385230" cy="23545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</p:cNvCxnSpPr>
            <p:nvPr/>
          </p:nvCxnSpPr>
          <p:spPr>
            <a:xfrm>
              <a:off x="4223987" y="1956974"/>
              <a:ext cx="1" cy="51537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</p:cNvCxnSpPr>
            <p:nvPr/>
          </p:nvCxnSpPr>
          <p:spPr>
            <a:xfrm flipH="1">
              <a:off x="4234620" y="1956975"/>
              <a:ext cx="2409374" cy="23937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 rot="16200000">
              <a:off x="855932" y="2491452"/>
              <a:ext cx="1192925" cy="827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Query Evaluation Engine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 rot="16200000">
              <a:off x="-127547" y="3944421"/>
              <a:ext cx="1575644" cy="3643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Concurrency Control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 rot="5400000">
              <a:off x="7432702" y="3509068"/>
              <a:ext cx="1192925" cy="34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DBMS</a:t>
              </a:r>
            </a:p>
          </p:txBody>
        </p:sp>
        <p:cxnSp>
          <p:nvCxnSpPr>
            <p:cNvPr id="45" name="Straight Arrow Connector 44"/>
            <p:cNvCxnSpPr>
              <a:stCxn id="12" idx="2"/>
              <a:endCxn id="17" idx="0"/>
            </p:cNvCxnSpPr>
            <p:nvPr/>
          </p:nvCxnSpPr>
          <p:spPr>
            <a:xfrm>
              <a:off x="4223985" y="3385223"/>
              <a:ext cx="0" cy="15425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2"/>
              <a:endCxn id="18" idx="0"/>
            </p:cNvCxnSpPr>
            <p:nvPr/>
          </p:nvCxnSpPr>
          <p:spPr>
            <a:xfrm>
              <a:off x="4223985" y="3886323"/>
              <a:ext cx="0" cy="1177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8" idx="2"/>
              <a:endCxn id="19" idx="0"/>
            </p:cNvCxnSpPr>
            <p:nvPr/>
          </p:nvCxnSpPr>
          <p:spPr>
            <a:xfrm>
              <a:off x="4223985" y="4350885"/>
              <a:ext cx="0" cy="11572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7" idx="3"/>
            </p:cNvCxnSpPr>
            <p:nvPr/>
          </p:nvCxnSpPr>
          <p:spPr>
            <a:xfrm>
              <a:off x="5930439" y="3712902"/>
              <a:ext cx="38904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8" idx="3"/>
            </p:cNvCxnSpPr>
            <p:nvPr/>
          </p:nvCxnSpPr>
          <p:spPr>
            <a:xfrm>
              <a:off x="5930439" y="4177464"/>
              <a:ext cx="37634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9" idx="3"/>
            </p:cNvCxnSpPr>
            <p:nvPr/>
          </p:nvCxnSpPr>
          <p:spPr>
            <a:xfrm>
              <a:off x="5930439" y="4640034"/>
              <a:ext cx="389049" cy="239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17" idx="1"/>
            </p:cNvCxnSpPr>
            <p:nvPr/>
          </p:nvCxnSpPr>
          <p:spPr>
            <a:xfrm flipV="1">
              <a:off x="2141188" y="3712902"/>
              <a:ext cx="376345" cy="243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18" idx="1"/>
            </p:cNvCxnSpPr>
            <p:nvPr/>
          </p:nvCxnSpPr>
          <p:spPr>
            <a:xfrm flipV="1">
              <a:off x="2128488" y="4177464"/>
              <a:ext cx="389045" cy="1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19" idx="1"/>
            </p:cNvCxnSpPr>
            <p:nvPr/>
          </p:nvCxnSpPr>
          <p:spPr>
            <a:xfrm>
              <a:off x="2138998" y="4640034"/>
              <a:ext cx="378535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439653" y="5362571"/>
              <a:ext cx="952991" cy="1442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747079" y="5579861"/>
              <a:ext cx="645565" cy="1732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077702" y="5491767"/>
              <a:ext cx="132978" cy="15280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490973" y="3426112"/>
              <a:ext cx="7019270" cy="1423448"/>
            </a:xfrm>
            <a:prstGeom prst="roundRect">
              <a:avLst>
                <a:gd name="adj" fmla="val 134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5400000">
              <a:off x="7011266" y="4003047"/>
              <a:ext cx="1328630" cy="3643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Storage Manager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97640" y="3486167"/>
              <a:ext cx="1303257" cy="640452"/>
            </a:xfrm>
            <a:prstGeom prst="roundRect">
              <a:avLst>
                <a:gd name="adj" fmla="val 7474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Transaction Manager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4250" y="1534570"/>
            <a:ext cx="3241789" cy="4543645"/>
            <a:chOff x="2570480" y="1704121"/>
            <a:chExt cx="4165600" cy="4543645"/>
          </a:xfrm>
        </p:grpSpPr>
        <p:sp>
          <p:nvSpPr>
            <p:cNvPr id="55" name="Rounded Rectangle 54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63" name="Down Arrow 6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Down Arrow 6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577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6433587" cy="49669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600" dirty="0" smtClean="0"/>
                  <a:t>External merge-sort</a:t>
                </a:r>
                <a:endParaRPr lang="en-US" sz="2500" dirty="0"/>
              </a:p>
              <a:p>
                <a:pPr lvl="1"/>
                <a:r>
                  <a:rPr lang="en-US" sz="3300" i="1" dirty="0" smtClean="0"/>
                  <a:t>B</a:t>
                </a:r>
                <a:r>
                  <a:rPr lang="en-US" sz="3300" dirty="0" smtClean="0"/>
                  <a:t>: </a:t>
                </a:r>
                <a:r>
                  <a:rPr lang="en-US" sz="3300" dirty="0"/>
                  <a:t>number of available buffer pages</a:t>
                </a:r>
              </a:p>
              <a:p>
                <a:pPr lvl="1"/>
                <a:r>
                  <a:rPr lang="en-US" sz="3300" i="1" dirty="0"/>
                  <a:t>N</a:t>
                </a:r>
                <a:r>
                  <a:rPr lang="en-US" sz="3300" dirty="0"/>
                  <a:t>: number of pages in R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300" dirty="0"/>
                  <a:t>Pass 0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3300" dirty="0"/>
                  <a:t>Read </a:t>
                </a:r>
                <a:r>
                  <a:rPr lang="en-US" sz="3300" i="1" dirty="0"/>
                  <a:t>B</a:t>
                </a:r>
                <a:r>
                  <a:rPr lang="en-US" sz="3300" dirty="0"/>
                  <a:t> buffer pages at a </a:t>
                </a:r>
                <a:r>
                  <a:rPr lang="en-US" sz="3300" dirty="0"/>
                  <a:t>time, sort all the records together and write them back as one sorted run</a:t>
                </a:r>
                <a:endParaRPr lang="en-US" sz="3300" dirty="0"/>
              </a:p>
              <a:p>
                <a:pPr marL="1600200" lvl="4">
                  <a:spcBef>
                    <a:spcPts val="1000"/>
                  </a:spcBef>
                </a:pPr>
                <a:r>
                  <a:rPr lang="en-US" sz="3300" dirty="0"/>
                  <a:t>Produces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3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3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300" i="1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300" i="1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300" dirty="0"/>
                  <a:t> sorted runs</a:t>
                </a:r>
                <a:endParaRPr lang="en-US" sz="33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300" dirty="0"/>
                  <a:t>Pass 1, 2, 3, </a:t>
                </a:r>
                <a:r>
                  <a:rPr lang="en-US" sz="3300" dirty="0"/>
                  <a:t>…: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3300" dirty="0"/>
                  <a:t>Load </a:t>
                </a:r>
                <a:r>
                  <a:rPr lang="en-US" sz="3300" i="1" dirty="0"/>
                  <a:t>B</a:t>
                </a:r>
                <a:r>
                  <a:rPr lang="en-US" sz="3300" dirty="0"/>
                  <a:t>-1 runs and merge them into one </a:t>
                </a:r>
                <a:r>
                  <a:rPr lang="en-US" sz="3300" dirty="0" smtClean="0"/>
                  <a:t>run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3600" dirty="0" smtClean="0"/>
                  <a:t>Total </a:t>
                </a:r>
                <a:r>
                  <a:rPr lang="en-US" sz="3600" dirty="0"/>
                  <a:t>cost =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2</m:t>
                    </m:r>
                    <m:r>
                      <a:rPr lang="en-US" sz="36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mr-IN" sz="36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mr-IN" sz="36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mr-IN" sz="36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mr-IN" sz="360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36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mr-IN" sz="36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sz="36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600" i="1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36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3600" i="1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endParaRPr lang="en-US" sz="3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3600" dirty="0" smtClean="0"/>
                  <a:t>Improvements</a:t>
                </a:r>
              </a:p>
              <a:p>
                <a:pPr lvl="1"/>
                <a:r>
                  <a:rPr lang="en-US" sz="2900" dirty="0"/>
                  <a:t>Replacement </a:t>
                </a:r>
                <a:r>
                  <a:rPr lang="en-US" sz="2900" dirty="0" smtClean="0"/>
                  <a:t>sort, blocked I/O, double-buffering</a:t>
                </a:r>
              </a:p>
              <a:p>
                <a:r>
                  <a:rPr lang="en-US" sz="3600" dirty="0" smtClean="0"/>
                  <a:t>Example: compute the cost of EMS for a particular relation and memory size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6433587" cy="4966939"/>
              </a:xfrm>
              <a:blipFill rotWithShape="0">
                <a:blip r:embed="rId3"/>
                <a:stretch>
                  <a:fillRect l="-1137" t="-2822" r="-2275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Relational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427440" y="2066793"/>
            <a:ext cx="196229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200" b="1" dirty="0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746207" y="1844736"/>
            <a:ext cx="860435" cy="90101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553746" y="1351872"/>
            <a:ext cx="1174166" cy="847490"/>
            <a:chOff x="793630" y="2170451"/>
            <a:chExt cx="1440612" cy="1589616"/>
          </a:xfrm>
        </p:grpSpPr>
        <p:sp>
          <p:nvSpPr>
            <p:cNvPr id="13" name="Can 12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>
            <a:off x="8922356" y="1686780"/>
            <a:ext cx="770955" cy="341084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 smtClean="0">
                <a:latin typeface="Linux Libertine" charset="0"/>
                <a:ea typeface="Linux Libertine" charset="0"/>
                <a:cs typeface="Linux Libertine" charset="0"/>
              </a:rPr>
              <a:t>INPUT</a:t>
            </a:r>
            <a:endParaRPr lang="en-US" sz="12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0929468" y="2220241"/>
            <a:ext cx="50815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13001" y="1391516"/>
            <a:ext cx="2218316" cy="993172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880517" y="1891067"/>
            <a:ext cx="1041839" cy="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9693311" y="1891067"/>
            <a:ext cx="1052896" cy="1152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9066452" y="1385292"/>
            <a:ext cx="64057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200" i="1" smtClean="0">
                <a:latin typeface="Linux Libertine" charset="0"/>
                <a:ea typeface="Linux Libertine" charset="0"/>
                <a:cs typeface="Linux Libertine" charset="0"/>
              </a:rPr>
              <a:t>Sort</a:t>
            </a:r>
            <a:endParaRPr lang="en-US" sz="1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Freeform 11"/>
          <p:cNvSpPr>
            <a:spLocks/>
          </p:cNvSpPr>
          <p:nvPr/>
        </p:nvSpPr>
        <p:spPr bwMode="auto">
          <a:xfrm>
            <a:off x="7020082" y="1846831"/>
            <a:ext cx="860435" cy="90101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827621" y="1353967"/>
            <a:ext cx="1174166" cy="847490"/>
            <a:chOff x="793630" y="2170451"/>
            <a:chExt cx="1440612" cy="1589616"/>
          </a:xfrm>
        </p:grpSpPr>
        <p:sp>
          <p:nvSpPr>
            <p:cNvPr id="48" name="Can 47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Oval 48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7203343" y="2222336"/>
            <a:ext cx="50815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0559002" y="2733983"/>
            <a:ext cx="1174166" cy="847490"/>
            <a:chOff x="793630" y="2170451"/>
            <a:chExt cx="1440612" cy="1589616"/>
          </a:xfrm>
        </p:grpSpPr>
        <p:sp>
          <p:nvSpPr>
            <p:cNvPr id="54" name="Can 53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Oval 54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10934724" y="3602352"/>
            <a:ext cx="50815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 b="1" dirty="0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8118257" y="2622988"/>
            <a:ext cx="2218316" cy="1143811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10219759" y="3200744"/>
            <a:ext cx="531704" cy="112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832877" y="2736078"/>
            <a:ext cx="1174166" cy="847490"/>
            <a:chOff x="793630" y="2170451"/>
            <a:chExt cx="1440612" cy="1589616"/>
          </a:xfrm>
        </p:grpSpPr>
        <p:sp>
          <p:nvSpPr>
            <p:cNvPr id="64" name="Can 63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Oval 64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7208599" y="3604447"/>
            <a:ext cx="50815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67" name="Freeform 11"/>
          <p:cNvSpPr>
            <a:spLocks/>
          </p:cNvSpPr>
          <p:nvPr/>
        </p:nvSpPr>
        <p:spPr bwMode="auto">
          <a:xfrm>
            <a:off x="10731919" y="3037434"/>
            <a:ext cx="860435" cy="11964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8" name="Freeform 12"/>
          <p:cNvSpPr>
            <a:spLocks/>
          </p:cNvSpPr>
          <p:nvPr/>
        </p:nvSpPr>
        <p:spPr bwMode="auto">
          <a:xfrm>
            <a:off x="10746208" y="3269209"/>
            <a:ext cx="860434" cy="10864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0" y="0"/>
              </a:cxn>
              <a:cxn ang="0">
                <a:pos x="664" y="0"/>
              </a:cxn>
              <a:cxn ang="0">
                <a:pos x="664" y="78"/>
              </a:cxn>
              <a:cxn ang="0">
                <a:pos x="0" y="78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9" name="Freeform 7"/>
          <p:cNvSpPr>
            <a:spLocks/>
          </p:cNvSpPr>
          <p:nvPr/>
        </p:nvSpPr>
        <p:spPr bwMode="auto">
          <a:xfrm>
            <a:off x="6933342" y="3051009"/>
            <a:ext cx="839503" cy="11688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0" name="Freeform 8"/>
          <p:cNvSpPr>
            <a:spLocks/>
          </p:cNvSpPr>
          <p:nvPr/>
        </p:nvSpPr>
        <p:spPr bwMode="auto">
          <a:xfrm>
            <a:off x="6925563" y="3315775"/>
            <a:ext cx="862573" cy="107040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72" y="0"/>
              </a:cxn>
              <a:cxn ang="0">
                <a:pos x="672" y="86"/>
              </a:cxn>
              <a:cxn ang="0">
                <a:pos x="0" y="86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8383066" y="3467945"/>
            <a:ext cx="196285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200" b="1" dirty="0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72" name="Freeform 13"/>
          <p:cNvSpPr>
            <a:spLocks/>
          </p:cNvSpPr>
          <p:nvPr/>
        </p:nvSpPr>
        <p:spPr bwMode="auto">
          <a:xfrm>
            <a:off x="8179960" y="2873690"/>
            <a:ext cx="909995" cy="273197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sz="1200" b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12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03510" y="2993509"/>
            <a:ext cx="916249" cy="372789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630" y="0"/>
              </a:cxn>
              <a:cxn ang="0">
                <a:pos x="630" y="226"/>
              </a:cxn>
              <a:cxn ang="0">
                <a:pos x="0" y="226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latin typeface="Linux Libertine" charset="0"/>
                <a:ea typeface="Linux Libertine" charset="0"/>
                <a:cs typeface="Linux Libertine" charset="0"/>
              </a:rPr>
              <a:t>OUTPUT</a:t>
            </a:r>
            <a:endParaRPr lang="en-US" sz="1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8191245" y="3230340"/>
            <a:ext cx="909995" cy="260455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0" y="0"/>
              </a:cxn>
              <a:cxn ang="0">
                <a:pos x="709" y="0"/>
              </a:cxn>
              <a:cxn ang="0">
                <a:pos x="709" y="280"/>
              </a:cxn>
              <a:cxn ang="0">
                <a:pos x="0" y="280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200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sz="1200" b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12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>
            <a:off x="7765998" y="3108705"/>
            <a:ext cx="4217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>
            <a:off x="7788136" y="3388471"/>
            <a:ext cx="40310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>
            <a:off x="9089955" y="3037862"/>
            <a:ext cx="213254" cy="13966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8" name="Line 35"/>
          <p:cNvSpPr>
            <a:spLocks noChangeShapeType="1"/>
          </p:cNvSpPr>
          <p:nvPr/>
        </p:nvSpPr>
        <p:spPr bwMode="auto">
          <a:xfrm flipV="1">
            <a:off x="9110516" y="3207266"/>
            <a:ext cx="183266" cy="176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12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9033343" y="2625225"/>
            <a:ext cx="65996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200" i="1" dirty="0" smtClean="0">
                <a:latin typeface="Linux Libertine" charset="0"/>
                <a:ea typeface="Linux Libertine" charset="0"/>
                <a:cs typeface="Linux Libertine" charset="0"/>
              </a:rPr>
              <a:t>Merge</a:t>
            </a:r>
            <a:endParaRPr lang="en-US" sz="1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95526" y="3917794"/>
            <a:ext cx="3335602" cy="2438557"/>
            <a:chOff x="5925002" y="1277148"/>
            <a:chExt cx="5331516" cy="5258351"/>
          </a:xfrm>
        </p:grpSpPr>
        <p:grpSp>
          <p:nvGrpSpPr>
            <p:cNvPr id="80" name="Group 79"/>
            <p:cNvGrpSpPr/>
            <p:nvPr/>
          </p:nvGrpSpPr>
          <p:grpSpPr>
            <a:xfrm>
              <a:off x="6665447" y="1277148"/>
              <a:ext cx="4490097" cy="381551"/>
              <a:chOff x="6665447" y="1277148"/>
              <a:chExt cx="4490097" cy="381551"/>
            </a:xfrm>
          </p:grpSpPr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10530373" y="1396762"/>
                <a:ext cx="625171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Input file</a:t>
                </a:r>
              </a:p>
            </p:txBody>
          </p:sp>
          <p:sp>
            <p:nvSpPr>
              <p:cNvPr id="82" name="Freeform 49"/>
              <p:cNvSpPr>
                <a:spLocks/>
              </p:cNvSpPr>
              <p:nvPr/>
            </p:nvSpPr>
            <p:spPr bwMode="auto">
              <a:xfrm>
                <a:off x="7217261" y="1399937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Freeform 50"/>
              <p:cNvSpPr>
                <a:spLocks/>
              </p:cNvSpPr>
              <p:nvPr/>
            </p:nvSpPr>
            <p:spPr bwMode="auto">
              <a:xfrm>
                <a:off x="7693511" y="1399937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Freeform 51"/>
              <p:cNvSpPr>
                <a:spLocks/>
              </p:cNvSpPr>
              <p:nvPr/>
            </p:nvSpPr>
            <p:spPr bwMode="auto">
              <a:xfrm>
                <a:off x="8169761" y="1399937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Freeform 52"/>
              <p:cNvSpPr>
                <a:spLocks/>
              </p:cNvSpPr>
              <p:nvPr/>
            </p:nvSpPr>
            <p:spPr bwMode="auto">
              <a:xfrm>
                <a:off x="8646011" y="1399937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Freeform 53"/>
              <p:cNvSpPr>
                <a:spLocks/>
              </p:cNvSpPr>
              <p:nvPr/>
            </p:nvSpPr>
            <p:spPr bwMode="auto">
              <a:xfrm>
                <a:off x="9122261" y="1399937"/>
                <a:ext cx="317500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0" h="163">
                    <a:moveTo>
                      <a:pt x="0" y="162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7" name="Freeform 54"/>
              <p:cNvSpPr>
                <a:spLocks/>
              </p:cNvSpPr>
              <p:nvPr/>
            </p:nvSpPr>
            <p:spPr bwMode="auto">
              <a:xfrm>
                <a:off x="9598511" y="1399937"/>
                <a:ext cx="317500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0" h="163">
                    <a:moveTo>
                      <a:pt x="0" y="162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8" name="Freeform 55"/>
              <p:cNvSpPr>
                <a:spLocks/>
              </p:cNvSpPr>
              <p:nvPr/>
            </p:nvSpPr>
            <p:spPr bwMode="auto">
              <a:xfrm>
                <a:off x="10073173" y="1399937"/>
                <a:ext cx="319088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9" name="Freeform 56"/>
              <p:cNvSpPr>
                <a:spLocks/>
              </p:cNvSpPr>
              <p:nvPr/>
            </p:nvSpPr>
            <p:spPr bwMode="auto">
              <a:xfrm>
                <a:off x="6742598" y="1399937"/>
                <a:ext cx="317500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0" h="163">
                    <a:moveTo>
                      <a:pt x="0" y="162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2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Rectangle 57"/>
              <p:cNvSpPr>
                <a:spLocks noChangeArrowheads="1"/>
              </p:cNvSpPr>
              <p:nvPr/>
            </p:nvSpPr>
            <p:spPr bwMode="auto">
              <a:xfrm>
                <a:off x="6665447" y="1277698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3,4</a:t>
                </a:r>
              </a:p>
            </p:txBody>
          </p:sp>
          <p:sp>
            <p:nvSpPr>
              <p:cNvPr id="91" name="Rectangle 58"/>
              <p:cNvSpPr>
                <a:spLocks noChangeArrowheads="1"/>
              </p:cNvSpPr>
              <p:nvPr/>
            </p:nvSpPr>
            <p:spPr bwMode="auto">
              <a:xfrm>
                <a:off x="7131747" y="1281916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6,2</a:t>
                </a:r>
              </a:p>
            </p:txBody>
          </p:sp>
          <p:sp>
            <p:nvSpPr>
              <p:cNvPr id="92" name="Rectangle 59"/>
              <p:cNvSpPr>
                <a:spLocks noChangeArrowheads="1"/>
              </p:cNvSpPr>
              <p:nvPr/>
            </p:nvSpPr>
            <p:spPr bwMode="auto">
              <a:xfrm>
                <a:off x="7622984" y="1277476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9,4</a:t>
                </a:r>
              </a:p>
            </p:txBody>
          </p:sp>
          <p:sp>
            <p:nvSpPr>
              <p:cNvPr id="93" name="Rectangle 60"/>
              <p:cNvSpPr>
                <a:spLocks noChangeArrowheads="1"/>
              </p:cNvSpPr>
              <p:nvPr/>
            </p:nvSpPr>
            <p:spPr bwMode="auto">
              <a:xfrm>
                <a:off x="8083504" y="1277148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8,7</a:t>
                </a:r>
              </a:p>
            </p:txBody>
          </p:sp>
          <p:sp>
            <p:nvSpPr>
              <p:cNvPr id="94" name="Rectangle 61"/>
              <p:cNvSpPr>
                <a:spLocks noChangeArrowheads="1"/>
              </p:cNvSpPr>
              <p:nvPr/>
            </p:nvSpPr>
            <p:spPr bwMode="auto">
              <a:xfrm>
                <a:off x="8550733" y="1277148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5,6</a:t>
                </a:r>
              </a:p>
            </p:txBody>
          </p:sp>
          <p:sp>
            <p:nvSpPr>
              <p:cNvPr id="95" name="Rectangle 62"/>
              <p:cNvSpPr>
                <a:spLocks noChangeArrowheads="1"/>
              </p:cNvSpPr>
              <p:nvPr/>
            </p:nvSpPr>
            <p:spPr bwMode="auto">
              <a:xfrm>
                <a:off x="9035210" y="1285609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3,1</a:t>
                </a:r>
              </a:p>
            </p:txBody>
          </p:sp>
          <p:sp>
            <p:nvSpPr>
              <p:cNvPr id="96" name="Rectangle 63"/>
              <p:cNvSpPr>
                <a:spLocks noChangeArrowheads="1"/>
              </p:cNvSpPr>
              <p:nvPr/>
            </p:nvSpPr>
            <p:spPr bwMode="auto">
              <a:xfrm>
                <a:off x="9588500" y="1284270"/>
                <a:ext cx="238849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662551" y="1785697"/>
              <a:ext cx="4592379" cy="385765"/>
              <a:chOff x="6662551" y="1785697"/>
              <a:chExt cx="4592379" cy="385765"/>
            </a:xfrm>
          </p:grpSpPr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0530373" y="1909524"/>
                <a:ext cx="724557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1-page runs</a:t>
                </a:r>
              </a:p>
            </p:txBody>
          </p:sp>
          <p:sp>
            <p:nvSpPr>
              <p:cNvPr id="99" name="Freeform 17"/>
              <p:cNvSpPr>
                <a:spLocks/>
              </p:cNvSpPr>
              <p:nvPr/>
            </p:nvSpPr>
            <p:spPr bwMode="auto">
              <a:xfrm>
                <a:off x="6742598" y="1914287"/>
                <a:ext cx="317500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0" h="162">
                    <a:moveTo>
                      <a:pt x="0" y="161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0" name="Freeform 18"/>
              <p:cNvSpPr>
                <a:spLocks/>
              </p:cNvSpPr>
              <p:nvPr/>
            </p:nvSpPr>
            <p:spPr bwMode="auto">
              <a:xfrm>
                <a:off x="7217261" y="191428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1" name="Freeform 19"/>
              <p:cNvSpPr>
                <a:spLocks/>
              </p:cNvSpPr>
              <p:nvPr/>
            </p:nvSpPr>
            <p:spPr bwMode="auto">
              <a:xfrm>
                <a:off x="7693511" y="191428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2" name="Freeform 20"/>
              <p:cNvSpPr>
                <a:spLocks/>
              </p:cNvSpPr>
              <p:nvPr/>
            </p:nvSpPr>
            <p:spPr bwMode="auto">
              <a:xfrm>
                <a:off x="8169761" y="191428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3" name="Freeform 21"/>
              <p:cNvSpPr>
                <a:spLocks/>
              </p:cNvSpPr>
              <p:nvPr/>
            </p:nvSpPr>
            <p:spPr bwMode="auto">
              <a:xfrm>
                <a:off x="8646011" y="191428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4" name="Freeform 22"/>
              <p:cNvSpPr>
                <a:spLocks/>
              </p:cNvSpPr>
              <p:nvPr/>
            </p:nvSpPr>
            <p:spPr bwMode="auto">
              <a:xfrm>
                <a:off x="9122261" y="1914287"/>
                <a:ext cx="317500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0" h="162">
                    <a:moveTo>
                      <a:pt x="0" y="161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5" name="Freeform 23"/>
              <p:cNvSpPr>
                <a:spLocks/>
              </p:cNvSpPr>
              <p:nvPr/>
            </p:nvSpPr>
            <p:spPr bwMode="auto">
              <a:xfrm>
                <a:off x="9598511" y="1914287"/>
                <a:ext cx="317500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0" h="162">
                    <a:moveTo>
                      <a:pt x="0" y="161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10073173" y="1914287"/>
                <a:ext cx="319088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7" name="Rectangle 64"/>
              <p:cNvSpPr>
                <a:spLocks noChangeArrowheads="1"/>
              </p:cNvSpPr>
              <p:nvPr/>
            </p:nvSpPr>
            <p:spPr bwMode="auto">
              <a:xfrm>
                <a:off x="6662551" y="1799985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3,4</a:t>
                </a:r>
              </a:p>
            </p:txBody>
          </p:sp>
          <p:sp>
            <p:nvSpPr>
              <p:cNvPr id="108" name="Rectangle 65"/>
              <p:cNvSpPr>
                <a:spLocks noChangeArrowheads="1"/>
              </p:cNvSpPr>
              <p:nvPr/>
            </p:nvSpPr>
            <p:spPr bwMode="auto">
              <a:xfrm>
                <a:off x="8567551" y="1798398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5,6</a:t>
                </a:r>
              </a:p>
            </p:txBody>
          </p:sp>
          <p:sp>
            <p:nvSpPr>
              <p:cNvPr id="109" name="Rectangle 66"/>
              <p:cNvSpPr>
                <a:spLocks noChangeArrowheads="1"/>
              </p:cNvSpPr>
              <p:nvPr/>
            </p:nvSpPr>
            <p:spPr bwMode="auto">
              <a:xfrm>
                <a:off x="7138800" y="1798398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2,6</a:t>
                </a:r>
              </a:p>
            </p:txBody>
          </p:sp>
          <p:sp>
            <p:nvSpPr>
              <p:cNvPr id="110" name="Rectangle 67"/>
              <p:cNvSpPr>
                <a:spLocks noChangeArrowheads="1"/>
              </p:cNvSpPr>
              <p:nvPr/>
            </p:nvSpPr>
            <p:spPr bwMode="auto">
              <a:xfrm>
                <a:off x="7615052" y="1798398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4,9</a:t>
                </a:r>
              </a:p>
            </p:txBody>
          </p:sp>
          <p:sp>
            <p:nvSpPr>
              <p:cNvPr id="111" name="Rectangle 68"/>
              <p:cNvSpPr>
                <a:spLocks noChangeArrowheads="1"/>
              </p:cNvSpPr>
              <p:nvPr/>
            </p:nvSpPr>
            <p:spPr bwMode="auto">
              <a:xfrm>
                <a:off x="8100826" y="1798398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7,8</a:t>
                </a:r>
              </a:p>
            </p:txBody>
          </p:sp>
          <p:sp>
            <p:nvSpPr>
              <p:cNvPr id="112" name="Rectangle 69"/>
              <p:cNvSpPr>
                <a:spLocks noChangeArrowheads="1"/>
              </p:cNvSpPr>
              <p:nvPr/>
            </p:nvSpPr>
            <p:spPr bwMode="auto">
              <a:xfrm>
                <a:off x="9034277" y="1785697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1,3</a:t>
                </a:r>
              </a:p>
            </p:txBody>
          </p:sp>
          <p:sp>
            <p:nvSpPr>
              <p:cNvPr id="113" name="Rectangle 70"/>
              <p:cNvSpPr>
                <a:spLocks noChangeArrowheads="1"/>
              </p:cNvSpPr>
              <p:nvPr/>
            </p:nvSpPr>
            <p:spPr bwMode="auto">
              <a:xfrm>
                <a:off x="9570993" y="1812908"/>
                <a:ext cx="238847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888706" y="2312969"/>
              <a:ext cx="4366224" cy="630018"/>
              <a:chOff x="6888706" y="2312969"/>
              <a:chExt cx="4366224" cy="630018"/>
            </a:xfrm>
          </p:grpSpPr>
          <p:sp>
            <p:nvSpPr>
              <p:cNvPr id="115" name="Rectangle 10"/>
              <p:cNvSpPr>
                <a:spLocks noChangeArrowheads="1"/>
              </p:cNvSpPr>
              <p:nvPr/>
            </p:nvSpPr>
            <p:spPr bwMode="auto">
              <a:xfrm>
                <a:off x="10530373" y="2530014"/>
                <a:ext cx="724557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2-page runs</a:t>
                </a:r>
              </a:p>
            </p:txBody>
          </p:sp>
          <p:sp>
            <p:nvSpPr>
              <p:cNvPr id="116" name="Freeform 25"/>
              <p:cNvSpPr>
                <a:spLocks/>
              </p:cNvSpPr>
              <p:nvPr/>
            </p:nvSpPr>
            <p:spPr bwMode="auto">
              <a:xfrm>
                <a:off x="6979136" y="242863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7" name="Freeform 26"/>
              <p:cNvSpPr>
                <a:spLocks/>
              </p:cNvSpPr>
              <p:nvPr/>
            </p:nvSpPr>
            <p:spPr bwMode="auto">
              <a:xfrm>
                <a:off x="6979136" y="2684224"/>
                <a:ext cx="319087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7931636" y="242863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9" name="Freeform 28"/>
              <p:cNvSpPr>
                <a:spLocks/>
              </p:cNvSpPr>
              <p:nvPr/>
            </p:nvSpPr>
            <p:spPr bwMode="auto">
              <a:xfrm>
                <a:off x="7931636" y="2684224"/>
                <a:ext cx="319087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8884136" y="2428637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1" name="Freeform 30"/>
              <p:cNvSpPr>
                <a:spLocks/>
              </p:cNvSpPr>
              <p:nvPr/>
            </p:nvSpPr>
            <p:spPr bwMode="auto">
              <a:xfrm>
                <a:off x="8884136" y="2684224"/>
                <a:ext cx="319087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2" name="Freeform 31"/>
              <p:cNvSpPr>
                <a:spLocks/>
              </p:cNvSpPr>
              <p:nvPr/>
            </p:nvSpPr>
            <p:spPr bwMode="auto">
              <a:xfrm>
                <a:off x="9836636" y="2428637"/>
                <a:ext cx="317500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0" h="162">
                    <a:moveTo>
                      <a:pt x="0" y="161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1"/>
                    </a:lnTo>
                    <a:lnTo>
                      <a:pt x="0" y="161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3" name="Freeform 32"/>
              <p:cNvSpPr>
                <a:spLocks/>
              </p:cNvSpPr>
              <p:nvPr/>
            </p:nvSpPr>
            <p:spPr bwMode="auto">
              <a:xfrm>
                <a:off x="9836636" y="2684224"/>
                <a:ext cx="317500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9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0" h="163">
                    <a:moveTo>
                      <a:pt x="0" y="162"/>
                    </a:moveTo>
                    <a:lnTo>
                      <a:pt x="0" y="0"/>
                    </a:lnTo>
                    <a:lnTo>
                      <a:pt x="199" y="0"/>
                    </a:lnTo>
                    <a:lnTo>
                      <a:pt x="199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4" name="Rectangle 71"/>
              <p:cNvSpPr>
                <a:spLocks noChangeArrowheads="1"/>
              </p:cNvSpPr>
              <p:nvPr/>
            </p:nvSpPr>
            <p:spPr bwMode="auto">
              <a:xfrm>
                <a:off x="6888706" y="2332191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2,3</a:t>
                </a:r>
              </a:p>
            </p:txBody>
          </p:sp>
          <p:sp>
            <p:nvSpPr>
              <p:cNvPr id="125" name="Rectangle 72"/>
              <p:cNvSpPr>
                <a:spLocks noChangeArrowheads="1"/>
              </p:cNvSpPr>
              <p:nvPr/>
            </p:nvSpPr>
            <p:spPr bwMode="auto">
              <a:xfrm>
                <a:off x="6898231" y="2578255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4,6</a:t>
                </a:r>
              </a:p>
            </p:txBody>
          </p:sp>
          <p:sp>
            <p:nvSpPr>
              <p:cNvPr id="126" name="Rectangle 73"/>
              <p:cNvSpPr>
                <a:spLocks noChangeArrowheads="1"/>
              </p:cNvSpPr>
              <p:nvPr/>
            </p:nvSpPr>
            <p:spPr bwMode="auto">
              <a:xfrm>
                <a:off x="7850777" y="2312969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4,7</a:t>
                </a:r>
              </a:p>
            </p:txBody>
          </p:sp>
          <p:sp>
            <p:nvSpPr>
              <p:cNvPr id="127" name="Rectangle 74"/>
              <p:cNvSpPr>
                <a:spLocks noChangeArrowheads="1"/>
              </p:cNvSpPr>
              <p:nvPr/>
            </p:nvSpPr>
            <p:spPr bwMode="auto">
              <a:xfrm>
                <a:off x="7841251" y="2579670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8,9</a:t>
                </a:r>
              </a:p>
            </p:txBody>
          </p:sp>
          <p:sp>
            <p:nvSpPr>
              <p:cNvPr id="128" name="Rectangle 75"/>
              <p:cNvSpPr>
                <a:spLocks noChangeArrowheads="1"/>
              </p:cNvSpPr>
              <p:nvPr/>
            </p:nvSpPr>
            <p:spPr bwMode="auto">
              <a:xfrm>
                <a:off x="8807285" y="2325521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1,3</a:t>
                </a:r>
              </a:p>
            </p:txBody>
          </p:sp>
          <p:sp>
            <p:nvSpPr>
              <p:cNvPr id="129" name="Rectangle 76"/>
              <p:cNvSpPr>
                <a:spLocks noChangeArrowheads="1"/>
              </p:cNvSpPr>
              <p:nvPr/>
            </p:nvSpPr>
            <p:spPr bwMode="auto">
              <a:xfrm>
                <a:off x="8812803" y="2579670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5,6</a:t>
                </a:r>
              </a:p>
            </p:txBody>
          </p:sp>
          <p:sp>
            <p:nvSpPr>
              <p:cNvPr id="130" name="Rectangle 77"/>
              <p:cNvSpPr>
                <a:spLocks noChangeArrowheads="1"/>
              </p:cNvSpPr>
              <p:nvPr/>
            </p:nvSpPr>
            <p:spPr bwMode="auto">
              <a:xfrm>
                <a:off x="9814515" y="2579670"/>
                <a:ext cx="238849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328615" y="4481274"/>
              <a:ext cx="2926315" cy="2054225"/>
              <a:chOff x="8328615" y="4481274"/>
              <a:chExt cx="2926315" cy="2054225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10530373" y="5337779"/>
                <a:ext cx="724557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8-page runs</a:t>
                </a:r>
              </a:p>
            </p:txBody>
          </p:sp>
          <p:sp>
            <p:nvSpPr>
              <p:cNvPr id="133" name="Freeform 40"/>
              <p:cNvSpPr>
                <a:spLocks/>
              </p:cNvSpPr>
              <p:nvPr/>
            </p:nvSpPr>
            <p:spPr bwMode="auto">
              <a:xfrm>
                <a:off x="8407886" y="4481274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4" name="Freeform 41"/>
              <p:cNvSpPr>
                <a:spLocks/>
              </p:cNvSpPr>
              <p:nvPr/>
            </p:nvSpPr>
            <p:spPr bwMode="auto">
              <a:xfrm>
                <a:off x="8407886" y="4736862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5" name="Freeform 42"/>
              <p:cNvSpPr>
                <a:spLocks/>
              </p:cNvSpPr>
              <p:nvPr/>
            </p:nvSpPr>
            <p:spPr bwMode="auto">
              <a:xfrm>
                <a:off x="8407886" y="4994037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6" name="Freeform 43"/>
              <p:cNvSpPr>
                <a:spLocks/>
              </p:cNvSpPr>
              <p:nvPr/>
            </p:nvSpPr>
            <p:spPr bwMode="auto">
              <a:xfrm>
                <a:off x="8407886" y="5251212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7" name="Freeform 44"/>
              <p:cNvSpPr>
                <a:spLocks/>
              </p:cNvSpPr>
              <p:nvPr/>
            </p:nvSpPr>
            <p:spPr bwMode="auto">
              <a:xfrm>
                <a:off x="8407886" y="5506799"/>
                <a:ext cx="319087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8" name="Freeform 45"/>
              <p:cNvSpPr>
                <a:spLocks/>
              </p:cNvSpPr>
              <p:nvPr/>
            </p:nvSpPr>
            <p:spPr bwMode="auto">
              <a:xfrm>
                <a:off x="8407886" y="5763974"/>
                <a:ext cx="319087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9" name="Freeform 46"/>
              <p:cNvSpPr>
                <a:spLocks/>
              </p:cNvSpPr>
              <p:nvPr/>
            </p:nvSpPr>
            <p:spPr bwMode="auto">
              <a:xfrm>
                <a:off x="8407886" y="6021149"/>
                <a:ext cx="319087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1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40" name="Freeform 47"/>
              <p:cNvSpPr>
                <a:spLocks/>
              </p:cNvSpPr>
              <p:nvPr/>
            </p:nvSpPr>
            <p:spPr bwMode="auto">
              <a:xfrm>
                <a:off x="8407886" y="6276737"/>
                <a:ext cx="319087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0" y="0"/>
                  </a:cxn>
                  <a:cxn ang="0">
                    <a:pos x="200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1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0" y="0"/>
                    </a:lnTo>
                    <a:lnTo>
                      <a:pt x="200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41" name="Rectangle 48"/>
              <p:cNvSpPr>
                <a:spLocks noChangeArrowheads="1"/>
              </p:cNvSpPr>
              <p:nvPr/>
            </p:nvSpPr>
            <p:spPr bwMode="auto">
              <a:xfrm>
                <a:off x="8388941" y="6194408"/>
                <a:ext cx="238849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9</a:t>
                </a:r>
              </a:p>
            </p:txBody>
          </p:sp>
          <p:sp>
            <p:nvSpPr>
              <p:cNvPr id="142" name="Rectangle 85"/>
              <p:cNvSpPr>
                <a:spLocks noChangeArrowheads="1"/>
              </p:cNvSpPr>
              <p:nvPr/>
            </p:nvSpPr>
            <p:spPr bwMode="auto">
              <a:xfrm>
                <a:off x="8328615" y="4630600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1,2</a:t>
                </a:r>
              </a:p>
            </p:txBody>
          </p:sp>
          <p:sp>
            <p:nvSpPr>
              <p:cNvPr id="143" name="Rectangle 86"/>
              <p:cNvSpPr>
                <a:spLocks noChangeArrowheads="1"/>
              </p:cNvSpPr>
              <p:nvPr/>
            </p:nvSpPr>
            <p:spPr bwMode="auto">
              <a:xfrm>
                <a:off x="8328615" y="4911707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2,3</a:t>
                </a:r>
              </a:p>
            </p:txBody>
          </p:sp>
          <p:sp>
            <p:nvSpPr>
              <p:cNvPr id="144" name="Rectangle 87"/>
              <p:cNvSpPr>
                <a:spLocks noChangeArrowheads="1"/>
              </p:cNvSpPr>
              <p:nvPr/>
            </p:nvSpPr>
            <p:spPr bwMode="auto">
              <a:xfrm>
                <a:off x="8328615" y="5133837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3,4</a:t>
                </a:r>
              </a:p>
            </p:txBody>
          </p:sp>
          <p:sp>
            <p:nvSpPr>
              <p:cNvPr id="145" name="Rectangle 88"/>
              <p:cNvSpPr>
                <a:spLocks noChangeArrowheads="1"/>
              </p:cNvSpPr>
              <p:nvPr/>
            </p:nvSpPr>
            <p:spPr bwMode="auto">
              <a:xfrm>
                <a:off x="8328615" y="5402127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4,5</a:t>
                </a:r>
              </a:p>
            </p:txBody>
          </p:sp>
          <p:sp>
            <p:nvSpPr>
              <p:cNvPr id="146" name="Rectangle 89"/>
              <p:cNvSpPr>
                <a:spLocks noChangeArrowheads="1"/>
              </p:cNvSpPr>
              <p:nvPr/>
            </p:nvSpPr>
            <p:spPr bwMode="auto">
              <a:xfrm>
                <a:off x="8328615" y="5648188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6,6</a:t>
                </a:r>
              </a:p>
            </p:txBody>
          </p:sp>
          <p:sp>
            <p:nvSpPr>
              <p:cNvPr id="147" name="Rectangle 90"/>
              <p:cNvSpPr>
                <a:spLocks noChangeArrowheads="1"/>
              </p:cNvSpPr>
              <p:nvPr/>
            </p:nvSpPr>
            <p:spPr bwMode="auto">
              <a:xfrm>
                <a:off x="8328615" y="5937232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7,8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374527" y="3124183"/>
              <a:ext cx="3881991" cy="1101504"/>
              <a:chOff x="7374527" y="3124183"/>
              <a:chExt cx="3881991" cy="1101504"/>
            </a:xfrm>
          </p:grpSpPr>
          <p:sp>
            <p:nvSpPr>
              <p:cNvPr id="149" name="Rectangle 11"/>
              <p:cNvSpPr>
                <a:spLocks noChangeArrowheads="1"/>
              </p:cNvSpPr>
              <p:nvPr/>
            </p:nvSpPr>
            <p:spPr bwMode="auto">
              <a:xfrm>
                <a:off x="10531961" y="3535124"/>
                <a:ext cx="724557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4-page runs</a:t>
                </a:r>
              </a:p>
            </p:txBody>
          </p:sp>
          <p:sp>
            <p:nvSpPr>
              <p:cNvPr id="150" name="Freeform 33"/>
              <p:cNvSpPr>
                <a:spLocks/>
              </p:cNvSpPr>
              <p:nvPr/>
            </p:nvSpPr>
            <p:spPr bwMode="auto">
              <a:xfrm>
                <a:off x="7455386" y="3454162"/>
                <a:ext cx="320675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2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1" name="Freeform 34"/>
              <p:cNvSpPr>
                <a:spLocks/>
              </p:cNvSpPr>
              <p:nvPr/>
            </p:nvSpPr>
            <p:spPr bwMode="auto">
              <a:xfrm>
                <a:off x="7455386" y="3711337"/>
                <a:ext cx="320675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2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2" name="Freeform 35"/>
              <p:cNvSpPr>
                <a:spLocks/>
              </p:cNvSpPr>
              <p:nvPr/>
            </p:nvSpPr>
            <p:spPr bwMode="auto">
              <a:xfrm>
                <a:off x="7455386" y="3966924"/>
                <a:ext cx="320675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2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3" name="Freeform 36"/>
              <p:cNvSpPr>
                <a:spLocks/>
              </p:cNvSpPr>
              <p:nvPr/>
            </p:nvSpPr>
            <p:spPr bwMode="auto">
              <a:xfrm>
                <a:off x="9358798" y="3196987"/>
                <a:ext cx="320675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2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2"/>
                    </a:lnTo>
                    <a:lnTo>
                      <a:pt x="0" y="162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4" name="Freeform 37"/>
              <p:cNvSpPr>
                <a:spLocks/>
              </p:cNvSpPr>
              <p:nvPr/>
            </p:nvSpPr>
            <p:spPr bwMode="auto">
              <a:xfrm>
                <a:off x="9358798" y="3454162"/>
                <a:ext cx="320675" cy="2587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2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9358798" y="3711337"/>
                <a:ext cx="320675" cy="257175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1"/>
                  </a:cxn>
                  <a:cxn ang="0">
                    <a:pos x="0" y="161"/>
                  </a:cxn>
                </a:cxnLst>
                <a:rect l="0" t="0" r="r" b="b"/>
                <a:pathLst>
                  <a:path w="202" h="162">
                    <a:moveTo>
                      <a:pt x="0" y="161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1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6" name="Freeform 39"/>
              <p:cNvSpPr>
                <a:spLocks/>
              </p:cNvSpPr>
              <p:nvPr/>
            </p:nvSpPr>
            <p:spPr bwMode="auto">
              <a:xfrm>
                <a:off x="9358798" y="3966924"/>
                <a:ext cx="320675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2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7374527" y="3124183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2,3</a:t>
                </a: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7374527" y="3357322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4,4</a:t>
                </a: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7384052" y="3603383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6,7</a:t>
                </a: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7374527" y="3870083"/>
                <a:ext cx="317396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8,9</a:t>
                </a: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9281114" y="3357321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1,2</a:t>
                </a: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9281114" y="3603383"/>
                <a:ext cx="317396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3,5</a:t>
                </a: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9362077" y="3873482"/>
                <a:ext cx="238849" cy="216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6</a:t>
                </a:r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7455386" y="3204924"/>
                <a:ext cx="320675" cy="258763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0"/>
                  </a:cxn>
                  <a:cxn ang="0">
                    <a:pos x="201" y="0"/>
                  </a:cxn>
                  <a:cxn ang="0">
                    <a:pos x="201" y="162"/>
                  </a:cxn>
                  <a:cxn ang="0">
                    <a:pos x="0" y="162"/>
                  </a:cxn>
                </a:cxnLst>
                <a:rect l="0" t="0" r="r" b="b"/>
                <a:pathLst>
                  <a:path w="202" h="163">
                    <a:moveTo>
                      <a:pt x="0" y="162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162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925002" y="1671399"/>
              <a:ext cx="4524409" cy="228600"/>
              <a:chOff x="5925002" y="1671399"/>
              <a:chExt cx="4524409" cy="228600"/>
            </a:xfrm>
          </p:grpSpPr>
          <p:sp>
            <p:nvSpPr>
              <p:cNvPr id="166" name="Rectangle 13"/>
              <p:cNvSpPr>
                <a:spLocks noChangeArrowheads="1"/>
              </p:cNvSpPr>
              <p:nvPr/>
            </p:nvSpPr>
            <p:spPr bwMode="auto">
              <a:xfrm>
                <a:off x="5925002" y="1671399"/>
                <a:ext cx="464871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Pass </a:t>
                </a:r>
                <a:r>
                  <a:rPr lang="en-US" sz="800" b="1" dirty="0">
                    <a:latin typeface="Linux Libertine" charset="0"/>
                    <a:ea typeface="Linux Libertine" charset="0"/>
                    <a:cs typeface="Linux Libertine" charset="0"/>
                  </a:rPr>
                  <a:t>0</a:t>
                </a:r>
              </a:p>
            </p:txBody>
          </p:sp>
          <p:sp>
            <p:nvSpPr>
              <p:cNvPr id="167" name="Line 92"/>
              <p:cNvSpPr>
                <a:spLocks noChangeShapeType="1"/>
              </p:cNvSpPr>
              <p:nvPr/>
            </p:nvSpPr>
            <p:spPr bwMode="auto">
              <a:xfrm>
                <a:off x="6634648" y="1823799"/>
                <a:ext cx="3814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8" name="Line 96"/>
              <p:cNvSpPr>
                <a:spLocks noChangeShapeType="1"/>
              </p:cNvSpPr>
              <p:nvPr/>
            </p:nvSpPr>
            <p:spPr bwMode="auto">
              <a:xfrm>
                <a:off x="6917223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9" name="Line 97"/>
              <p:cNvSpPr>
                <a:spLocks noChangeShapeType="1"/>
              </p:cNvSpPr>
              <p:nvPr/>
            </p:nvSpPr>
            <p:spPr bwMode="auto">
              <a:xfrm>
                <a:off x="7341086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0" name="Line 98"/>
              <p:cNvSpPr>
                <a:spLocks noChangeShapeType="1"/>
              </p:cNvSpPr>
              <p:nvPr/>
            </p:nvSpPr>
            <p:spPr bwMode="auto">
              <a:xfrm>
                <a:off x="7836386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1" name="Line 99"/>
              <p:cNvSpPr>
                <a:spLocks noChangeShapeType="1"/>
              </p:cNvSpPr>
              <p:nvPr/>
            </p:nvSpPr>
            <p:spPr bwMode="auto">
              <a:xfrm>
                <a:off x="8330098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2" name="Line 100"/>
              <p:cNvSpPr>
                <a:spLocks noChangeShapeType="1"/>
              </p:cNvSpPr>
              <p:nvPr/>
            </p:nvSpPr>
            <p:spPr bwMode="auto">
              <a:xfrm>
                <a:off x="8825398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3" name="Line 101"/>
              <p:cNvSpPr>
                <a:spLocks noChangeShapeType="1"/>
              </p:cNvSpPr>
              <p:nvPr/>
            </p:nvSpPr>
            <p:spPr bwMode="auto">
              <a:xfrm>
                <a:off x="9249261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4" name="Line 102"/>
              <p:cNvSpPr>
                <a:spLocks noChangeShapeType="1"/>
              </p:cNvSpPr>
              <p:nvPr/>
            </p:nvSpPr>
            <p:spPr bwMode="auto">
              <a:xfrm>
                <a:off x="9742973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5" name="Line 103"/>
              <p:cNvSpPr>
                <a:spLocks noChangeShapeType="1"/>
              </p:cNvSpPr>
              <p:nvPr/>
            </p:nvSpPr>
            <p:spPr bwMode="auto">
              <a:xfrm>
                <a:off x="10238273" y="1671399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925009" y="2125719"/>
              <a:ext cx="4524402" cy="307680"/>
              <a:chOff x="5925009" y="2125719"/>
              <a:chExt cx="4524402" cy="307680"/>
            </a:xfrm>
          </p:grpSpPr>
          <p:sp>
            <p:nvSpPr>
              <p:cNvPr id="177" name="Rectangle 14"/>
              <p:cNvSpPr>
                <a:spLocks noChangeArrowheads="1"/>
              </p:cNvSpPr>
              <p:nvPr/>
            </p:nvSpPr>
            <p:spPr bwMode="auto">
              <a:xfrm>
                <a:off x="5925009" y="2125719"/>
                <a:ext cx="464871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Pass </a:t>
                </a:r>
                <a:r>
                  <a:rPr lang="en-US" sz="800" b="1" dirty="0"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</a:p>
            </p:txBody>
          </p:sp>
          <p:sp>
            <p:nvSpPr>
              <p:cNvPr id="178" name="Line 93"/>
              <p:cNvSpPr>
                <a:spLocks noChangeShapeType="1"/>
              </p:cNvSpPr>
              <p:nvPr/>
            </p:nvSpPr>
            <p:spPr bwMode="auto">
              <a:xfrm>
                <a:off x="6634648" y="2280999"/>
                <a:ext cx="3814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Line 104"/>
              <p:cNvSpPr>
                <a:spLocks noChangeShapeType="1"/>
              </p:cNvSpPr>
              <p:nvPr/>
            </p:nvSpPr>
            <p:spPr bwMode="auto">
              <a:xfrm>
                <a:off x="6847373" y="2204799"/>
                <a:ext cx="211138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Line 105"/>
              <p:cNvSpPr>
                <a:spLocks noChangeShapeType="1"/>
              </p:cNvSpPr>
              <p:nvPr/>
            </p:nvSpPr>
            <p:spPr bwMode="auto">
              <a:xfrm flipH="1">
                <a:off x="7129948" y="2204799"/>
                <a:ext cx="211138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Line 106"/>
              <p:cNvSpPr>
                <a:spLocks noChangeShapeType="1"/>
              </p:cNvSpPr>
              <p:nvPr/>
            </p:nvSpPr>
            <p:spPr bwMode="auto">
              <a:xfrm>
                <a:off x="7836386" y="2204799"/>
                <a:ext cx="211137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2" name="Line 107"/>
              <p:cNvSpPr>
                <a:spLocks noChangeShapeType="1"/>
              </p:cNvSpPr>
              <p:nvPr/>
            </p:nvSpPr>
            <p:spPr bwMode="auto">
              <a:xfrm flipH="1">
                <a:off x="8118961" y="2204799"/>
                <a:ext cx="211137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Line 108"/>
              <p:cNvSpPr>
                <a:spLocks noChangeShapeType="1"/>
              </p:cNvSpPr>
              <p:nvPr/>
            </p:nvSpPr>
            <p:spPr bwMode="auto">
              <a:xfrm>
                <a:off x="8825398" y="2204799"/>
                <a:ext cx="211138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Line 109"/>
              <p:cNvSpPr>
                <a:spLocks noChangeShapeType="1"/>
              </p:cNvSpPr>
              <p:nvPr/>
            </p:nvSpPr>
            <p:spPr bwMode="auto">
              <a:xfrm flipH="1">
                <a:off x="9107973" y="2204799"/>
                <a:ext cx="211138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Line 110"/>
              <p:cNvSpPr>
                <a:spLocks noChangeShapeType="1"/>
              </p:cNvSpPr>
              <p:nvPr/>
            </p:nvSpPr>
            <p:spPr bwMode="auto">
              <a:xfrm>
                <a:off x="9742973" y="2204799"/>
                <a:ext cx="212725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Line 111"/>
              <p:cNvSpPr>
                <a:spLocks noChangeShapeType="1"/>
              </p:cNvSpPr>
              <p:nvPr/>
            </p:nvSpPr>
            <p:spPr bwMode="auto">
              <a:xfrm flipH="1">
                <a:off x="10025548" y="2204799"/>
                <a:ext cx="212725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5941605" y="2876154"/>
              <a:ext cx="4579243" cy="319245"/>
              <a:chOff x="5941605" y="2876154"/>
              <a:chExt cx="4579243" cy="319245"/>
            </a:xfrm>
          </p:grpSpPr>
          <p:sp>
            <p:nvSpPr>
              <p:cNvPr id="188" name="Rectangle 15"/>
              <p:cNvSpPr>
                <a:spLocks noChangeArrowheads="1"/>
              </p:cNvSpPr>
              <p:nvPr/>
            </p:nvSpPr>
            <p:spPr bwMode="auto">
              <a:xfrm>
                <a:off x="5941605" y="2876154"/>
                <a:ext cx="464871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Pass </a:t>
                </a:r>
                <a:r>
                  <a:rPr lang="en-US" sz="800" b="1" dirty="0"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  <p:sp>
            <p:nvSpPr>
              <p:cNvPr id="189" name="Line 94"/>
              <p:cNvSpPr>
                <a:spLocks noChangeShapeType="1"/>
              </p:cNvSpPr>
              <p:nvPr/>
            </p:nvSpPr>
            <p:spPr bwMode="auto">
              <a:xfrm>
                <a:off x="6706086" y="3042999"/>
                <a:ext cx="3814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0" name="Line 112"/>
              <p:cNvSpPr>
                <a:spLocks noChangeShapeType="1"/>
              </p:cNvSpPr>
              <p:nvPr/>
            </p:nvSpPr>
            <p:spPr bwMode="auto">
              <a:xfrm>
                <a:off x="7129948" y="2966799"/>
                <a:ext cx="423863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1" name="Line 113"/>
              <p:cNvSpPr>
                <a:spLocks noChangeShapeType="1"/>
              </p:cNvSpPr>
              <p:nvPr/>
            </p:nvSpPr>
            <p:spPr bwMode="auto">
              <a:xfrm flipH="1">
                <a:off x="7695098" y="2966799"/>
                <a:ext cx="352425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Line 114"/>
              <p:cNvSpPr>
                <a:spLocks noChangeShapeType="1"/>
              </p:cNvSpPr>
              <p:nvPr/>
            </p:nvSpPr>
            <p:spPr bwMode="auto">
              <a:xfrm>
                <a:off x="9036536" y="2966799"/>
                <a:ext cx="423862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3" name="Line 115"/>
              <p:cNvSpPr>
                <a:spLocks noChangeShapeType="1"/>
              </p:cNvSpPr>
              <p:nvPr/>
            </p:nvSpPr>
            <p:spPr bwMode="auto">
              <a:xfrm flipH="1">
                <a:off x="9601686" y="2966799"/>
                <a:ext cx="354012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941624" y="4172855"/>
              <a:ext cx="4579224" cy="317944"/>
              <a:chOff x="5941624" y="4172855"/>
              <a:chExt cx="4579224" cy="317944"/>
            </a:xfrm>
          </p:grpSpPr>
          <p:sp>
            <p:nvSpPr>
              <p:cNvPr id="195" name="Rectangle 16"/>
              <p:cNvSpPr>
                <a:spLocks noChangeArrowheads="1"/>
              </p:cNvSpPr>
              <p:nvPr/>
            </p:nvSpPr>
            <p:spPr bwMode="auto">
              <a:xfrm>
                <a:off x="5941624" y="4172855"/>
                <a:ext cx="464871" cy="216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Pass </a:t>
                </a:r>
                <a:r>
                  <a:rPr lang="en-US" sz="800" b="1" dirty="0"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</a:p>
            </p:txBody>
          </p:sp>
          <p:sp>
            <p:nvSpPr>
              <p:cNvPr id="196" name="Line 95"/>
              <p:cNvSpPr>
                <a:spLocks noChangeShapeType="1"/>
              </p:cNvSpPr>
              <p:nvPr/>
            </p:nvSpPr>
            <p:spPr bwMode="auto">
              <a:xfrm>
                <a:off x="6706086" y="4338399"/>
                <a:ext cx="3814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>
                <a:off x="7623661" y="4262199"/>
                <a:ext cx="847725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H="1">
                <a:off x="8612673" y="4262199"/>
                <a:ext cx="919163" cy="2286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 sz="1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199" name="Rectangle 198"/>
          <p:cNvSpPr/>
          <p:nvPr/>
        </p:nvSpPr>
        <p:spPr>
          <a:xfrm rot="5400000">
            <a:off x="11268970" y="3970073"/>
            <a:ext cx="98616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2-way</a:t>
            </a:r>
            <a:endParaRPr lang="en-US" b="1" dirty="0"/>
          </a:p>
        </p:txBody>
      </p:sp>
      <p:sp>
        <p:nvSpPr>
          <p:cNvPr id="200" name="Rounded Rectangle 199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</p:spTree>
    <p:extLst>
      <p:ext uri="{BB962C8B-B14F-4D97-AF65-F5344CB8AC3E}">
        <p14:creationId xmlns:p14="http://schemas.microsoft.com/office/powerpoint/2010/main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Logical vs physical operations</a:t>
            </a:r>
            <a:endParaRPr lang="en-US" dirty="0"/>
          </a:p>
          <a:p>
            <a:r>
              <a:rPr lang="en-US" sz="4000" dirty="0"/>
              <a:t>Different ways of implementing each operation</a:t>
            </a:r>
          </a:p>
          <a:p>
            <a:r>
              <a:rPr lang="en-US" sz="4000" dirty="0"/>
              <a:t>Selection operation</a:t>
            </a:r>
          </a:p>
          <a:p>
            <a:pPr lvl="1"/>
            <a:r>
              <a:rPr lang="en-US" sz="3600" dirty="0"/>
              <a:t>Access paths</a:t>
            </a:r>
          </a:p>
          <a:p>
            <a:pPr lvl="2"/>
            <a:r>
              <a:rPr lang="en-US" sz="3200" dirty="0"/>
              <a:t>Scan vs utilize </a:t>
            </a:r>
            <a:r>
              <a:rPr lang="en-US" sz="3200" i="1" dirty="0"/>
              <a:t>matching</a:t>
            </a:r>
            <a:r>
              <a:rPr lang="en-US" sz="3200" dirty="0"/>
              <a:t> index</a:t>
            </a:r>
          </a:p>
          <a:p>
            <a:pPr lvl="1"/>
            <a:r>
              <a:rPr lang="en-US" sz="3600" dirty="0"/>
              <a:t>Use selectivity to decide among access paths</a:t>
            </a:r>
          </a:p>
          <a:p>
            <a:r>
              <a:rPr lang="en-US" sz="4000" dirty="0"/>
              <a:t>Projection operation</a:t>
            </a:r>
          </a:p>
          <a:p>
            <a:pPr lvl="1"/>
            <a:r>
              <a:rPr lang="en-US" sz="3600" dirty="0"/>
              <a:t>Sorting-based</a:t>
            </a:r>
          </a:p>
          <a:p>
            <a:pPr lvl="2"/>
            <a:r>
              <a:rPr lang="en-US" sz="3200" dirty="0"/>
              <a:t>Variations on </a:t>
            </a:r>
            <a:r>
              <a:rPr lang="en-US" sz="3200" dirty="0" smtClean="0"/>
              <a:t>EMS</a:t>
            </a:r>
            <a:endParaRPr lang="en-US" sz="3200" dirty="0"/>
          </a:p>
          <a:p>
            <a:pPr lvl="1"/>
            <a:r>
              <a:rPr lang="en-US" sz="3600" dirty="0"/>
              <a:t>Hash-based</a:t>
            </a:r>
          </a:p>
          <a:p>
            <a:pPr lvl="2"/>
            <a:r>
              <a:rPr lang="en-US" sz="3200" dirty="0"/>
              <a:t>2-phase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Relational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09" y="4149912"/>
            <a:ext cx="5897979" cy="22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8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0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21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3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50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146470" cy="496694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Join</a:t>
            </a:r>
          </a:p>
          <a:p>
            <a:pPr lvl="1"/>
            <a:r>
              <a:rPr lang="en-US" sz="3600" dirty="0"/>
              <a:t>NLJ, BNLJ, PNLJ</a:t>
            </a:r>
          </a:p>
          <a:p>
            <a:pPr lvl="1"/>
            <a:r>
              <a:rPr lang="en-US" sz="3600" dirty="0"/>
              <a:t>INLJ, BINLJ</a:t>
            </a:r>
          </a:p>
          <a:p>
            <a:pPr lvl="1"/>
            <a:r>
              <a:rPr lang="en-US" sz="3600" dirty="0"/>
              <a:t>SMJ</a:t>
            </a:r>
          </a:p>
          <a:p>
            <a:pPr lvl="1"/>
            <a:r>
              <a:rPr lang="en-US" sz="3600" dirty="0" smtClean="0"/>
              <a:t>HJ</a:t>
            </a:r>
          </a:p>
          <a:p>
            <a:r>
              <a:rPr lang="en-US" sz="4000" dirty="0"/>
              <a:t>Union and set difference</a:t>
            </a:r>
          </a:p>
          <a:p>
            <a:pPr lvl="1"/>
            <a:r>
              <a:rPr lang="en-US" sz="3600" dirty="0"/>
              <a:t>Sorting- and hashing-based</a:t>
            </a:r>
          </a:p>
          <a:p>
            <a:r>
              <a:rPr lang="en-US" sz="4000" dirty="0"/>
              <a:t>Aggregates</a:t>
            </a:r>
          </a:p>
          <a:p>
            <a:pPr lvl="1"/>
            <a:r>
              <a:rPr lang="en-US" sz="3600" dirty="0"/>
              <a:t>Sorting-, hashing- and </a:t>
            </a:r>
            <a:r>
              <a:rPr lang="en-US" sz="3600" dirty="0" smtClean="0"/>
              <a:t>index-based</a:t>
            </a:r>
          </a:p>
          <a:p>
            <a:r>
              <a:rPr lang="en-US" sz="4000" dirty="0" smtClean="0"/>
              <a:t>Example: calculate cost of BINLJ and SMJ for two tables of given sizes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Relational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47" y="1371129"/>
            <a:ext cx="2975918" cy="2656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817" y="1478919"/>
            <a:ext cx="4062571" cy="21667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817" y="3734965"/>
            <a:ext cx="4913910" cy="2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339784" cy="496694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Plan generator and cost estimator work in tandem</a:t>
            </a:r>
          </a:p>
          <a:p>
            <a:pPr lvl="1"/>
            <a:r>
              <a:rPr lang="en-US" sz="2800" dirty="0"/>
              <a:t>Rules determine what PQPs are enumerated</a:t>
            </a:r>
          </a:p>
          <a:p>
            <a:pPr lvl="2"/>
            <a:r>
              <a:rPr lang="en-US" sz="2400" dirty="0"/>
              <a:t>Logical: algebraic rewrites of LQP</a:t>
            </a:r>
          </a:p>
          <a:p>
            <a:pPr lvl="2"/>
            <a:r>
              <a:rPr lang="en-US" sz="2400" dirty="0"/>
              <a:t>Physical: operation implementations and ordering alternatives</a:t>
            </a:r>
          </a:p>
          <a:p>
            <a:pPr lvl="1"/>
            <a:r>
              <a:rPr lang="en-US" sz="2800" dirty="0"/>
              <a:t>Cost models and heuristics help approximating the costs of the </a:t>
            </a:r>
            <a:r>
              <a:rPr lang="en-US" sz="2800" dirty="0" smtClean="0"/>
              <a:t>PQPs</a:t>
            </a:r>
            <a:endParaRPr lang="en-US" sz="2800" dirty="0"/>
          </a:p>
          <a:p>
            <a:r>
              <a:rPr lang="en-US" sz="3200" dirty="0" err="1" smtClean="0"/>
              <a:t>SystemR</a:t>
            </a:r>
            <a:r>
              <a:rPr lang="en-US" sz="3200" dirty="0" smtClean="0"/>
              <a:t> optimizer</a:t>
            </a:r>
          </a:p>
          <a:p>
            <a:pPr lvl="1"/>
            <a:r>
              <a:rPr lang="en-US" sz="2400" dirty="0" smtClean="0"/>
              <a:t>Optimize one query block at a time</a:t>
            </a:r>
          </a:p>
          <a:p>
            <a:pPr lvl="1"/>
            <a:r>
              <a:rPr lang="en-US" dirty="0" smtClean="0"/>
              <a:t>Join optimization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numerate left-deep plans</a:t>
            </a:r>
          </a:p>
          <a:p>
            <a:pPr lvl="2"/>
            <a:r>
              <a:rPr lang="en-US" sz="2000" dirty="0" smtClean="0"/>
              <a:t>Use N-pass, dynamic programming algorithm</a:t>
            </a:r>
          </a:p>
          <a:p>
            <a:r>
              <a:rPr lang="en-US" sz="3200" dirty="0" smtClean="0"/>
              <a:t>Example: given a (set of) tables and a query, create logical plans, alternative physical plans, calculate cost of alternatives and pick the best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96" y="1422442"/>
            <a:ext cx="5622733" cy="275238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241" y="4012773"/>
            <a:ext cx="3762703" cy="2227965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CS 564 in a Nutshell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89067" y="1610132"/>
            <a:ext cx="7763545" cy="4316571"/>
            <a:chOff x="439388" y="1610132"/>
            <a:chExt cx="7763545" cy="4316571"/>
          </a:xfrm>
        </p:grpSpPr>
        <p:sp>
          <p:nvSpPr>
            <p:cNvPr id="93" name="Snip Single Corner Rectangle 92"/>
            <p:cNvSpPr/>
            <p:nvPr/>
          </p:nvSpPr>
          <p:spPr>
            <a:xfrm>
              <a:off x="2387956" y="4999412"/>
              <a:ext cx="3892195" cy="821916"/>
            </a:xfrm>
            <a:prstGeom prst="snip1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2047" y="1610132"/>
              <a:ext cx="2311210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Web Forms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1652" y="1610132"/>
              <a:ext cx="2364668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Application Front Ends</a:t>
              </a:r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74718" y="1610132"/>
              <a:ext cx="2338553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SQL Interface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85690" y="2095280"/>
              <a:ext cx="1876591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SQL Commands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388" y="2487522"/>
              <a:ext cx="7373883" cy="2390628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27625" y="2545132"/>
              <a:ext cx="4792720" cy="840091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80260" y="2593276"/>
              <a:ext cx="2322622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Plan Executor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45007" y="2592498"/>
              <a:ext cx="2322622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Parser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80260" y="2986126"/>
              <a:ext cx="2322622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Operator Evaluator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45007" y="2986126"/>
              <a:ext cx="2322622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Optimizer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17532" y="3539481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File and Access Methods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7532" y="4004043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Buffer Manager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17532" y="4466613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Disk Space Manager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08974" y="3449803"/>
              <a:ext cx="1171709" cy="136365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Recovery Manager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97640" y="4162984"/>
              <a:ext cx="1303257" cy="606796"/>
            </a:xfrm>
            <a:prstGeom prst="roundRect">
              <a:avLst>
                <a:gd name="adj" fmla="val 6161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 Manager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4351" y="3449803"/>
              <a:ext cx="1374647" cy="1363653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2100897" y="5101537"/>
              <a:ext cx="4042541" cy="810543"/>
            </a:xfrm>
            <a:prstGeom prst="can">
              <a:avLst>
                <a:gd name="adj" fmla="val 14626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167735" y="5189150"/>
              <a:ext cx="1512504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Index Files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7156" y="5579861"/>
              <a:ext cx="1512504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Data Files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197298" y="5333387"/>
              <a:ext cx="1833563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System Catalog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 rot="5400000">
              <a:off x="5947719" y="5241044"/>
              <a:ext cx="1011707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Database</a:t>
              </a:r>
            </a:p>
          </p:txBody>
        </p:sp>
        <p:cxnSp>
          <p:nvCxnSpPr>
            <p:cNvPr id="31" name="Straight Arrow Connector 30"/>
            <p:cNvCxnSpPr>
              <a:stCxn id="6" idx="2"/>
            </p:cNvCxnSpPr>
            <p:nvPr/>
          </p:nvCxnSpPr>
          <p:spPr>
            <a:xfrm>
              <a:off x="1817652" y="1956974"/>
              <a:ext cx="2385230" cy="23545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</p:cNvCxnSpPr>
            <p:nvPr/>
          </p:nvCxnSpPr>
          <p:spPr>
            <a:xfrm>
              <a:off x="4223987" y="1956974"/>
              <a:ext cx="1" cy="51537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</p:cNvCxnSpPr>
            <p:nvPr/>
          </p:nvCxnSpPr>
          <p:spPr>
            <a:xfrm flipH="1">
              <a:off x="4234620" y="1956975"/>
              <a:ext cx="2409374" cy="23937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 rot="16200000">
              <a:off x="855932" y="2491452"/>
              <a:ext cx="1192925" cy="827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Query Evaluation Engine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 rot="16200000">
              <a:off x="-127547" y="3944421"/>
              <a:ext cx="1575644" cy="3643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Concurrency Control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 rot="5400000">
              <a:off x="7432702" y="3509068"/>
              <a:ext cx="1192925" cy="34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DBMS</a:t>
              </a:r>
            </a:p>
          </p:txBody>
        </p:sp>
        <p:cxnSp>
          <p:nvCxnSpPr>
            <p:cNvPr id="45" name="Straight Arrow Connector 44"/>
            <p:cNvCxnSpPr>
              <a:stCxn id="12" idx="2"/>
              <a:endCxn id="17" idx="0"/>
            </p:cNvCxnSpPr>
            <p:nvPr/>
          </p:nvCxnSpPr>
          <p:spPr>
            <a:xfrm>
              <a:off x="4223985" y="3385223"/>
              <a:ext cx="0" cy="15425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2"/>
              <a:endCxn id="18" idx="0"/>
            </p:cNvCxnSpPr>
            <p:nvPr/>
          </p:nvCxnSpPr>
          <p:spPr>
            <a:xfrm>
              <a:off x="4223985" y="3886323"/>
              <a:ext cx="0" cy="1177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8" idx="2"/>
              <a:endCxn id="19" idx="0"/>
            </p:cNvCxnSpPr>
            <p:nvPr/>
          </p:nvCxnSpPr>
          <p:spPr>
            <a:xfrm>
              <a:off x="4223985" y="4350885"/>
              <a:ext cx="0" cy="11572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7" idx="3"/>
            </p:cNvCxnSpPr>
            <p:nvPr/>
          </p:nvCxnSpPr>
          <p:spPr>
            <a:xfrm>
              <a:off x="5930439" y="3712902"/>
              <a:ext cx="38904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8" idx="3"/>
            </p:cNvCxnSpPr>
            <p:nvPr/>
          </p:nvCxnSpPr>
          <p:spPr>
            <a:xfrm>
              <a:off x="5930439" y="4177464"/>
              <a:ext cx="37634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9" idx="3"/>
            </p:cNvCxnSpPr>
            <p:nvPr/>
          </p:nvCxnSpPr>
          <p:spPr>
            <a:xfrm>
              <a:off x="5930439" y="4640034"/>
              <a:ext cx="389049" cy="239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17" idx="1"/>
            </p:cNvCxnSpPr>
            <p:nvPr/>
          </p:nvCxnSpPr>
          <p:spPr>
            <a:xfrm flipV="1">
              <a:off x="2141188" y="3712902"/>
              <a:ext cx="376345" cy="243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18" idx="1"/>
            </p:cNvCxnSpPr>
            <p:nvPr/>
          </p:nvCxnSpPr>
          <p:spPr>
            <a:xfrm flipV="1">
              <a:off x="2128488" y="4177464"/>
              <a:ext cx="389045" cy="1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19" idx="1"/>
            </p:cNvCxnSpPr>
            <p:nvPr/>
          </p:nvCxnSpPr>
          <p:spPr>
            <a:xfrm>
              <a:off x="2138998" y="4640034"/>
              <a:ext cx="378535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439653" y="5362571"/>
              <a:ext cx="952991" cy="1442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747079" y="5579861"/>
              <a:ext cx="645565" cy="1732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077702" y="5491767"/>
              <a:ext cx="132978" cy="15280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490973" y="3426112"/>
              <a:ext cx="7019270" cy="1423448"/>
            </a:xfrm>
            <a:prstGeom prst="roundRect">
              <a:avLst>
                <a:gd name="adj" fmla="val 134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5400000">
              <a:off x="7011266" y="4003047"/>
              <a:ext cx="1328630" cy="3643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Storage Manager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97640" y="3486167"/>
              <a:ext cx="1303257" cy="640452"/>
            </a:xfrm>
            <a:prstGeom prst="roundRect">
              <a:avLst>
                <a:gd name="adj" fmla="val 7474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Transaction Manager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4250" y="1534570"/>
            <a:ext cx="3241789" cy="4543645"/>
            <a:chOff x="2570480" y="1704121"/>
            <a:chExt cx="4165600" cy="4543645"/>
          </a:xfrm>
        </p:grpSpPr>
        <p:sp>
          <p:nvSpPr>
            <p:cNvPr id="55" name="Rounded Rectangle 54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63" name="Down Arrow 6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Down Arrow 6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631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Transaction </a:t>
            </a:r>
            <a:r>
              <a:rPr lang="en-US" sz="3800" dirty="0"/>
              <a:t>management</a:t>
            </a:r>
          </a:p>
          <a:p>
            <a:pPr lvl="1"/>
            <a:r>
              <a:rPr lang="en-US" sz="3200" dirty="0" smtClean="0"/>
              <a:t>Transactions: bundling </a:t>
            </a:r>
            <a:r>
              <a:rPr lang="en-US" sz="3200" dirty="0"/>
              <a:t>operations on data</a:t>
            </a:r>
          </a:p>
          <a:p>
            <a:pPr lvl="1"/>
            <a:r>
              <a:rPr lang="en-US" sz="3200" dirty="0" smtClean="0"/>
              <a:t>Executing </a:t>
            </a:r>
            <a:r>
              <a:rPr lang="en-US" sz="3200" dirty="0"/>
              <a:t>multiple transactions concurrently</a:t>
            </a:r>
          </a:p>
          <a:p>
            <a:pPr lvl="1"/>
            <a:r>
              <a:rPr lang="en-US" sz="3200" dirty="0"/>
              <a:t>ACID properties</a:t>
            </a:r>
          </a:p>
          <a:p>
            <a:pPr lvl="1"/>
            <a:r>
              <a:rPr lang="en-US" sz="3200" dirty="0"/>
              <a:t>Conflicts and </a:t>
            </a:r>
            <a:r>
              <a:rPr lang="en-US" sz="3200" dirty="0" smtClean="0"/>
              <a:t>aborts</a:t>
            </a:r>
          </a:p>
          <a:p>
            <a:r>
              <a:rPr lang="en-US" sz="3800" dirty="0"/>
              <a:t>Concurrency control</a:t>
            </a:r>
          </a:p>
          <a:p>
            <a:pPr lvl="1"/>
            <a:r>
              <a:rPr lang="en-US" sz="3200" dirty="0"/>
              <a:t>Ensuring </a:t>
            </a:r>
            <a:r>
              <a:rPr lang="en-US" sz="3200" dirty="0" err="1"/>
              <a:t>serializability</a:t>
            </a:r>
            <a:r>
              <a:rPr lang="en-US" sz="3200" dirty="0"/>
              <a:t> and recoverability</a:t>
            </a:r>
          </a:p>
          <a:p>
            <a:pPr lvl="1"/>
            <a:r>
              <a:rPr lang="en-US" sz="3200" dirty="0"/>
              <a:t>Locks and granularity of locks</a:t>
            </a:r>
          </a:p>
          <a:p>
            <a:pPr lvl="1"/>
            <a:r>
              <a:rPr lang="en-US" sz="3200" dirty="0"/>
              <a:t>(Strict) 2PL</a:t>
            </a:r>
          </a:p>
          <a:p>
            <a:pPr lvl="1"/>
            <a:r>
              <a:rPr lang="en-US" sz="3200" dirty="0"/>
              <a:t>Deadlocks</a:t>
            </a:r>
          </a:p>
          <a:p>
            <a:pPr lvl="1"/>
            <a:r>
              <a:rPr lang="en-US" sz="3200" dirty="0"/>
              <a:t>Isolation levels</a:t>
            </a:r>
          </a:p>
          <a:p>
            <a:r>
              <a:rPr lang="en-US" sz="3800" dirty="0"/>
              <a:t>Recovery</a:t>
            </a:r>
          </a:p>
          <a:p>
            <a:pPr lvl="1"/>
            <a:r>
              <a:rPr lang="en-US" sz="3200" dirty="0"/>
              <a:t>Logs and WAL</a:t>
            </a:r>
          </a:p>
          <a:p>
            <a:pPr lvl="1"/>
            <a:r>
              <a:rPr lang="en-US" sz="3200" dirty="0"/>
              <a:t>Stealing frames and forcing </a:t>
            </a:r>
            <a:r>
              <a:rPr lang="en-US" sz="3200" dirty="0" smtClean="0"/>
              <a:t>pages</a:t>
            </a:r>
          </a:p>
          <a:p>
            <a:r>
              <a:rPr lang="en-US" sz="3800" dirty="0" smtClean="0"/>
              <a:t>Example</a:t>
            </a:r>
          </a:p>
          <a:p>
            <a:pPr lvl="1"/>
            <a:r>
              <a:rPr lang="en-US" sz="3200" dirty="0"/>
              <a:t>G</a:t>
            </a:r>
            <a:r>
              <a:rPr lang="en-US" sz="3200" dirty="0" smtClean="0"/>
              <a:t>iven a set of transactions, create schedules</a:t>
            </a:r>
          </a:p>
          <a:p>
            <a:pPr lvl="1"/>
            <a:r>
              <a:rPr lang="en-US" sz="3200" dirty="0" smtClean="0"/>
              <a:t>Given a set of schedules, determine conflicts</a:t>
            </a:r>
          </a:p>
          <a:p>
            <a:pPr lvl="1"/>
            <a:r>
              <a:rPr lang="en-US" sz="3200" dirty="0" smtClean="0"/>
              <a:t>Trace (strict) 2PL on a schedule</a:t>
            </a:r>
          </a:p>
          <a:p>
            <a:endParaRPr lang="en-US" sz="3600" dirty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388" y="6374635"/>
            <a:ext cx="1788805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739" y="1272790"/>
            <a:ext cx="3290874" cy="5031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2" y="4154534"/>
            <a:ext cx="2791612" cy="19737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521" y="1280404"/>
            <a:ext cx="3233889" cy="278612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228193" y="6374635"/>
            <a:ext cx="128226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10455" y="6374635"/>
            <a:ext cx="1582971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two transactions:</a:t>
            </a:r>
          </a:p>
          <a:p>
            <a:pPr lvl="1"/>
            <a:r>
              <a:rPr lang="en-US" dirty="0"/>
              <a:t>T1 : R(A), W(A), R(B), W(B), Commit </a:t>
            </a:r>
            <a:endParaRPr lang="en-US" dirty="0" smtClean="0"/>
          </a:p>
          <a:p>
            <a:pPr lvl="1"/>
            <a:r>
              <a:rPr lang="en-US" dirty="0" smtClean="0"/>
              <a:t>T2 </a:t>
            </a:r>
            <a:r>
              <a:rPr lang="en-US" dirty="0"/>
              <a:t>: R(B), R(C), W(C), W(B), Commit</a:t>
            </a:r>
          </a:p>
          <a:p>
            <a:r>
              <a:rPr lang="en-US" dirty="0"/>
              <a:t>Consider the following interleaved schedule of the two transactions: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T1</a:t>
            </a:r>
            <a:r>
              <a:rPr lang="en-US" dirty="0"/>
              <a:t>(A), </a:t>
            </a:r>
            <a:r>
              <a:rPr lang="en-US" dirty="0" smtClean="0"/>
              <a:t>R</a:t>
            </a:r>
            <a:r>
              <a:rPr lang="en-US" baseline="-25000" dirty="0" smtClean="0"/>
              <a:t>T2</a:t>
            </a:r>
            <a:r>
              <a:rPr lang="en-US" dirty="0" smtClean="0"/>
              <a:t>(B</a:t>
            </a:r>
            <a:r>
              <a:rPr lang="en-US" dirty="0"/>
              <a:t>), </a:t>
            </a:r>
            <a:r>
              <a:rPr lang="en-US" dirty="0" smtClean="0"/>
              <a:t>R</a:t>
            </a:r>
            <a:r>
              <a:rPr lang="en-US" baseline="-25000" dirty="0" smtClean="0"/>
              <a:t>T2</a:t>
            </a:r>
            <a:r>
              <a:rPr lang="en-US" dirty="0" smtClean="0"/>
              <a:t>(C</a:t>
            </a:r>
            <a:r>
              <a:rPr lang="en-US" dirty="0"/>
              <a:t>), </a:t>
            </a:r>
            <a:r>
              <a:rPr lang="en-US" dirty="0" smtClean="0"/>
              <a:t>W</a:t>
            </a:r>
            <a:r>
              <a:rPr lang="en-US" baseline="-25000" dirty="0" smtClean="0"/>
              <a:t>T1</a:t>
            </a:r>
            <a:r>
              <a:rPr lang="en-US" dirty="0" smtClean="0"/>
              <a:t>(A</a:t>
            </a:r>
            <a:r>
              <a:rPr lang="en-US" dirty="0"/>
              <a:t>), </a:t>
            </a:r>
            <a:r>
              <a:rPr lang="en-US" dirty="0" smtClean="0"/>
              <a:t>R</a:t>
            </a:r>
            <a:r>
              <a:rPr lang="en-US" baseline="-25000" dirty="0" smtClean="0"/>
              <a:t>T1</a:t>
            </a:r>
            <a:r>
              <a:rPr lang="en-US" dirty="0" smtClean="0"/>
              <a:t>(B</a:t>
            </a:r>
            <a:r>
              <a:rPr lang="en-US" dirty="0"/>
              <a:t>), </a:t>
            </a:r>
            <a:r>
              <a:rPr lang="en-US" dirty="0" smtClean="0"/>
              <a:t>W</a:t>
            </a:r>
            <a:r>
              <a:rPr lang="en-US" baseline="-25000" dirty="0" smtClean="0"/>
              <a:t>T1</a:t>
            </a:r>
            <a:r>
              <a:rPr lang="en-US" dirty="0" smtClean="0"/>
              <a:t>(B</a:t>
            </a:r>
            <a:r>
              <a:rPr lang="en-US" dirty="0"/>
              <a:t>), </a:t>
            </a:r>
            <a:r>
              <a:rPr lang="en-US" dirty="0" smtClean="0"/>
              <a:t>W</a:t>
            </a:r>
            <a:r>
              <a:rPr lang="en-US" baseline="-25000" dirty="0" smtClean="0"/>
              <a:t>T2</a:t>
            </a:r>
            <a:r>
              <a:rPr lang="en-US" dirty="0" smtClean="0"/>
              <a:t>(C</a:t>
            </a:r>
            <a:r>
              <a:rPr lang="en-US" dirty="0"/>
              <a:t>), </a:t>
            </a:r>
            <a:r>
              <a:rPr lang="en-US" dirty="0" smtClean="0"/>
              <a:t>W</a:t>
            </a:r>
            <a:r>
              <a:rPr lang="en-US" baseline="-25000" dirty="0" smtClean="0"/>
              <a:t>T2</a:t>
            </a:r>
            <a:r>
              <a:rPr lang="en-US" dirty="0" smtClean="0"/>
              <a:t>(B</a:t>
            </a:r>
            <a:r>
              <a:rPr lang="en-US" dirty="0"/>
              <a:t>), </a:t>
            </a:r>
            <a:r>
              <a:rPr lang="en-US" dirty="0" smtClean="0"/>
              <a:t>Commit</a:t>
            </a:r>
            <a:r>
              <a:rPr lang="en-US" baseline="-25000" dirty="0" smtClean="0"/>
              <a:t>T1</a:t>
            </a:r>
            <a:r>
              <a:rPr lang="en-US" dirty="0"/>
              <a:t>, </a:t>
            </a:r>
            <a:r>
              <a:rPr lang="en-US" dirty="0" smtClean="0"/>
              <a:t>Commit</a:t>
            </a:r>
            <a:r>
              <a:rPr lang="en-US" baseline="-25000" dirty="0" smtClean="0"/>
              <a:t>T2</a:t>
            </a:r>
            <a:endParaRPr lang="en-US" baseline="-25000" dirty="0"/>
          </a:p>
          <a:p>
            <a:r>
              <a:rPr lang="en-US" dirty="0"/>
              <a:t>Is the schedule serializable?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claim yes, write an equivalent serial (non-interleaved) execution of the two transactions.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claim no, explain why it is not serializable.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Final Exam Review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Semi-leaks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6297744" cy="4763799"/>
          </a:xfrm>
        </p:spPr>
        <p:txBody>
          <a:bodyPr/>
          <a:lstStyle/>
          <a:p>
            <a:r>
              <a:rPr lang="en-US" dirty="0"/>
              <a:t>No, it is not serializable.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write-write conflict on </a:t>
            </a:r>
            <a:r>
              <a:rPr lang="en-US" dirty="0" smtClean="0"/>
              <a:t>B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update by T1 is lost, since T2 overwrites it after reading an older value of B.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it is not equivalent to either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T1 </a:t>
            </a:r>
            <a:r>
              <a:rPr lang="en-US" dirty="0"/>
              <a:t>→ T2 or T2 → T1.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83696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(C)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(C)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701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6701" y="1750936"/>
            <a:ext cx="10892618" cy="2414945"/>
          </a:xfrm>
        </p:spPr>
        <p:txBody>
          <a:bodyPr>
            <a:noAutofit/>
          </a:bodyPr>
          <a:lstStyle/>
          <a:p>
            <a:r>
              <a:rPr lang="en-US" sz="8000" dirty="0" smtClean="0"/>
              <a:t>Good Luck with Your Final Exam!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6701" y="1234949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7030" y="4681867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5912" y="505128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CS 564 in a Nutshell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89067" y="1610132"/>
            <a:ext cx="7763545" cy="4316571"/>
            <a:chOff x="439388" y="1610132"/>
            <a:chExt cx="7763545" cy="4316571"/>
          </a:xfrm>
        </p:grpSpPr>
        <p:sp>
          <p:nvSpPr>
            <p:cNvPr id="93" name="Snip Single Corner Rectangle 92"/>
            <p:cNvSpPr/>
            <p:nvPr/>
          </p:nvSpPr>
          <p:spPr>
            <a:xfrm>
              <a:off x="2387956" y="4999412"/>
              <a:ext cx="3892195" cy="821916"/>
            </a:xfrm>
            <a:prstGeom prst="snip1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2047" y="1610132"/>
              <a:ext cx="2311210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Web Forms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1652" y="1610132"/>
              <a:ext cx="2364668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Application Front Ends</a:t>
              </a:r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74718" y="1610132"/>
              <a:ext cx="2338553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SQL Interface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85690" y="2095280"/>
              <a:ext cx="1876591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SQL Commands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388" y="2487522"/>
              <a:ext cx="7373883" cy="2390628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27625" y="2545132"/>
              <a:ext cx="4792720" cy="840091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80260" y="2593276"/>
              <a:ext cx="2322622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Plan Executor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45007" y="2592498"/>
              <a:ext cx="2322622" cy="346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Parser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80260" y="2986126"/>
              <a:ext cx="2322622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Operator Evaluator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45007" y="2986126"/>
              <a:ext cx="2322622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Optimizer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17532" y="3539481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File and Access Methods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7532" y="4004043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Buffer Manager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17532" y="4466613"/>
              <a:ext cx="3412906" cy="3468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Disk Space Manager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08974" y="3449803"/>
              <a:ext cx="1171709" cy="136365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Recovery Manager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97640" y="4162984"/>
              <a:ext cx="1303257" cy="606796"/>
            </a:xfrm>
            <a:prstGeom prst="roundRect">
              <a:avLst>
                <a:gd name="adj" fmla="val 6161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 Manager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4351" y="3449803"/>
              <a:ext cx="1374647" cy="1363653"/>
            </a:xfrm>
            <a:prstGeom prst="roundRect">
              <a:avLst>
                <a:gd name="adj" fmla="val 55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2100897" y="5101537"/>
              <a:ext cx="4042541" cy="810543"/>
            </a:xfrm>
            <a:prstGeom prst="can">
              <a:avLst>
                <a:gd name="adj" fmla="val 14626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167735" y="5189150"/>
              <a:ext cx="1512504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Index Files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7156" y="5579861"/>
              <a:ext cx="1512504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Data Files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197298" y="5333387"/>
              <a:ext cx="1833563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System Catalog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 rot="5400000">
              <a:off x="5947719" y="5241044"/>
              <a:ext cx="1011707" cy="3468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Database</a:t>
              </a:r>
            </a:p>
          </p:txBody>
        </p:sp>
        <p:cxnSp>
          <p:nvCxnSpPr>
            <p:cNvPr id="31" name="Straight Arrow Connector 30"/>
            <p:cNvCxnSpPr>
              <a:stCxn id="6" idx="2"/>
            </p:cNvCxnSpPr>
            <p:nvPr/>
          </p:nvCxnSpPr>
          <p:spPr>
            <a:xfrm>
              <a:off x="1817652" y="1956974"/>
              <a:ext cx="2385230" cy="23545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</p:cNvCxnSpPr>
            <p:nvPr/>
          </p:nvCxnSpPr>
          <p:spPr>
            <a:xfrm>
              <a:off x="4223987" y="1956974"/>
              <a:ext cx="1" cy="51537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</p:cNvCxnSpPr>
            <p:nvPr/>
          </p:nvCxnSpPr>
          <p:spPr>
            <a:xfrm flipH="1">
              <a:off x="4234620" y="1956975"/>
              <a:ext cx="2409374" cy="23937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 rot="16200000">
              <a:off x="855932" y="2491452"/>
              <a:ext cx="1192925" cy="827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Query Evaluation Engine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 rot="16200000">
              <a:off x="-127547" y="3944421"/>
              <a:ext cx="1575644" cy="3643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Concurrency Control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 rot="5400000">
              <a:off x="7432702" y="3509068"/>
              <a:ext cx="1192925" cy="34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DBMS</a:t>
              </a:r>
            </a:p>
          </p:txBody>
        </p:sp>
        <p:cxnSp>
          <p:nvCxnSpPr>
            <p:cNvPr id="45" name="Straight Arrow Connector 44"/>
            <p:cNvCxnSpPr>
              <a:stCxn id="12" idx="2"/>
              <a:endCxn id="17" idx="0"/>
            </p:cNvCxnSpPr>
            <p:nvPr/>
          </p:nvCxnSpPr>
          <p:spPr>
            <a:xfrm>
              <a:off x="4223985" y="3385223"/>
              <a:ext cx="0" cy="15425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2"/>
              <a:endCxn id="18" idx="0"/>
            </p:cNvCxnSpPr>
            <p:nvPr/>
          </p:nvCxnSpPr>
          <p:spPr>
            <a:xfrm>
              <a:off x="4223985" y="3886323"/>
              <a:ext cx="0" cy="1177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8" idx="2"/>
              <a:endCxn id="19" idx="0"/>
            </p:cNvCxnSpPr>
            <p:nvPr/>
          </p:nvCxnSpPr>
          <p:spPr>
            <a:xfrm>
              <a:off x="4223985" y="4350885"/>
              <a:ext cx="0" cy="11572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7" idx="3"/>
            </p:cNvCxnSpPr>
            <p:nvPr/>
          </p:nvCxnSpPr>
          <p:spPr>
            <a:xfrm>
              <a:off x="5930439" y="3712902"/>
              <a:ext cx="38904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8" idx="3"/>
            </p:cNvCxnSpPr>
            <p:nvPr/>
          </p:nvCxnSpPr>
          <p:spPr>
            <a:xfrm>
              <a:off x="5930439" y="4177464"/>
              <a:ext cx="37634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9" idx="3"/>
            </p:cNvCxnSpPr>
            <p:nvPr/>
          </p:nvCxnSpPr>
          <p:spPr>
            <a:xfrm>
              <a:off x="5930439" y="4640034"/>
              <a:ext cx="389049" cy="239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17" idx="1"/>
            </p:cNvCxnSpPr>
            <p:nvPr/>
          </p:nvCxnSpPr>
          <p:spPr>
            <a:xfrm flipV="1">
              <a:off x="2141188" y="3712902"/>
              <a:ext cx="376345" cy="243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18" idx="1"/>
            </p:cNvCxnSpPr>
            <p:nvPr/>
          </p:nvCxnSpPr>
          <p:spPr>
            <a:xfrm flipV="1">
              <a:off x="2128488" y="4177464"/>
              <a:ext cx="389045" cy="1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19" idx="1"/>
            </p:cNvCxnSpPr>
            <p:nvPr/>
          </p:nvCxnSpPr>
          <p:spPr>
            <a:xfrm>
              <a:off x="2138998" y="4640034"/>
              <a:ext cx="378535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439653" y="5362571"/>
              <a:ext cx="952991" cy="1442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747079" y="5579861"/>
              <a:ext cx="645565" cy="1732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077702" y="5491767"/>
              <a:ext cx="132978" cy="15280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490973" y="3426112"/>
              <a:ext cx="7019270" cy="1423448"/>
            </a:xfrm>
            <a:prstGeom prst="roundRect">
              <a:avLst>
                <a:gd name="adj" fmla="val 134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5400000">
              <a:off x="7011266" y="4003047"/>
              <a:ext cx="1328630" cy="3643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Storage Manager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97640" y="3486167"/>
              <a:ext cx="1303257" cy="640452"/>
            </a:xfrm>
            <a:prstGeom prst="roundRect">
              <a:avLst>
                <a:gd name="adj" fmla="val 7474"/>
              </a:avLst>
            </a:prstGeom>
            <a:solidFill>
              <a:srgbClr val="FFC0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Transaction Manager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4250" y="1534570"/>
            <a:ext cx="3241789" cy="4543645"/>
            <a:chOff x="2570480" y="1704121"/>
            <a:chExt cx="4165600" cy="4543645"/>
          </a:xfrm>
        </p:grpSpPr>
        <p:sp>
          <p:nvSpPr>
            <p:cNvPr id="55" name="Rounded Rectangle 54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63" name="Down Arrow 6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Down Arrow 6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714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Primary (RAM) vs. secondary (disk) storage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Disk: Anatomy, accessing </a:t>
            </a:r>
            <a:r>
              <a:rPr lang="en-US" sz="4400" dirty="0"/>
              <a:t>the </a:t>
            </a:r>
            <a:r>
              <a:rPr lang="en-US" sz="4400" dirty="0" smtClean="0"/>
              <a:t>disk (seek </a:t>
            </a:r>
            <a:r>
              <a:rPr lang="en-US" sz="4400" dirty="0"/>
              <a:t>time, rotational delay, data transfer </a:t>
            </a:r>
            <a:r>
              <a:rPr lang="en-US" sz="4400" dirty="0" smtClean="0"/>
              <a:t>time)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Example: given various disk properties, compute rotational delay, data transfer rate, etc.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Storage Management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379006" y="2279306"/>
            <a:ext cx="4275117" cy="1603168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413164"/>
            <a:ext cx="6973599" cy="441510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Requests to buffer manager: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Request a </a:t>
            </a:r>
            <a:r>
              <a:rPr lang="en-US" sz="4000" dirty="0" smtClean="0"/>
              <a:t>page (</a:t>
            </a:r>
            <a:r>
              <a:rPr lang="en-US" sz="4000" i="1" dirty="0" smtClean="0"/>
              <a:t>pin</a:t>
            </a:r>
            <a:r>
              <a:rPr lang="en-US" sz="4000" dirty="0" smtClean="0"/>
              <a:t>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4000" dirty="0"/>
              <a:t>Release a page when it is no longer </a:t>
            </a:r>
            <a:r>
              <a:rPr lang="en-US" sz="4000" dirty="0" smtClean="0"/>
              <a:t>needed (</a:t>
            </a:r>
            <a:r>
              <a:rPr lang="en-US" sz="4000" i="1" dirty="0" smtClean="0"/>
              <a:t>unpin</a:t>
            </a:r>
            <a:r>
              <a:rPr lang="en-US" sz="4000" dirty="0" smtClean="0"/>
              <a:t>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4000" dirty="0"/>
              <a:t>Notify the buffer manager when a page is </a:t>
            </a:r>
            <a:r>
              <a:rPr lang="en-US" sz="4000" dirty="0" smtClean="0"/>
              <a:t>modified (set </a:t>
            </a:r>
            <a:r>
              <a:rPr lang="en-US" sz="4000" i="1" dirty="0" smtClean="0"/>
              <a:t>dirty bit</a:t>
            </a:r>
            <a:r>
              <a:rPr lang="en-US" sz="4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Buffer replacement policies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Least recently used (LRU)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Clock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Most recently used (MRU)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FIFO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Random, </a:t>
            </a:r>
            <a:r>
              <a:rPr lang="mr-IN" sz="4000" dirty="0" smtClean="0"/>
              <a:t>…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400" dirty="0" smtClean="0"/>
              <a:t>Sequential </a:t>
            </a:r>
            <a:r>
              <a:rPr lang="en-US" sz="4400" dirty="0" smtClean="0"/>
              <a:t>flooding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Buffer </a:t>
            </a:r>
            <a:r>
              <a:rPr lang="en-US" sz="4800" dirty="0"/>
              <a:t>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02738"/>
              </p:ext>
            </p:extLst>
          </p:nvPr>
        </p:nvGraphicFramePr>
        <p:xfrm>
          <a:off x="7480426" y="2341459"/>
          <a:ext cx="374619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5170"/>
                <a:gridCol w="535170"/>
                <a:gridCol w="535170"/>
                <a:gridCol w="535170"/>
                <a:gridCol w="535170"/>
                <a:gridCol w="535170"/>
                <a:gridCol w="5351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10746519" y="2898473"/>
            <a:ext cx="139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uffer </a:t>
            </a:r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ool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6641" y="4086619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Disk page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67521" y="402942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Free frame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976744" y="3063645"/>
            <a:ext cx="299840" cy="1022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0465363" y="3456328"/>
            <a:ext cx="752336" cy="573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/>
          <p:cNvSpPr/>
          <p:nvPr/>
        </p:nvSpPr>
        <p:spPr>
          <a:xfrm>
            <a:off x="8491814" y="1617670"/>
            <a:ext cx="2339362" cy="639109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Page r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equest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8940966" y="4567598"/>
            <a:ext cx="1441058" cy="505559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8491814" y="3905002"/>
            <a:ext cx="2339362" cy="640068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  <a:endParaRPr lang="en-US" sz="16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ata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97723" y="1856669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5146" y="5543913"/>
            <a:ext cx="11349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Example: given buffer pool size, frame/page size, access patterns/sequences and buffer page replacement policy, determine I/O cost, hit and miss rates, etc</a:t>
            </a:r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7512" y="6374773"/>
            <a:ext cx="2284157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219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File, Page and Record Organization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439738" y="1389063"/>
            <a:ext cx="11312525" cy="4967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/>
              <a:t>File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Heap file (as doubly-linked list or directory)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Page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For fixed-length records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P</a:t>
            </a:r>
            <a:r>
              <a:rPr lang="en-US" sz="3600" dirty="0" smtClean="0"/>
              <a:t>acked </a:t>
            </a:r>
            <a:r>
              <a:rPr lang="en-US" sz="3600" dirty="0"/>
              <a:t>and </a:t>
            </a:r>
            <a:r>
              <a:rPr lang="en-US" sz="3600" dirty="0" smtClean="0"/>
              <a:t>unpacked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For variable-length </a:t>
            </a:r>
            <a:r>
              <a:rPr lang="en-US" sz="4000" dirty="0"/>
              <a:t>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Record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Fixed-length records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V</a:t>
            </a:r>
            <a:r>
              <a:rPr lang="en-US" sz="4000" dirty="0" smtClean="0"/>
              <a:t>ariable-length records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T</a:t>
            </a:r>
            <a:r>
              <a:rPr lang="en-US" sz="3600" dirty="0" smtClean="0"/>
              <a:t>wo variations</a:t>
            </a:r>
            <a:r>
              <a:rPr lang="en-US" sz="3600" dirty="0" smtClean="0"/>
              <a:t>: delimiters vs. array of offsets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4400" dirty="0"/>
              <a:t>Row-store vs. </a:t>
            </a:r>
            <a:r>
              <a:rPr lang="en-US" sz="4400" dirty="0" smtClean="0"/>
              <a:t>column-store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Example: compare various file formats in terms of pros and cons</a:t>
            </a:r>
            <a:endParaRPr lang="en-US" sz="4400" dirty="0"/>
          </a:p>
        </p:txBody>
      </p:sp>
      <p:sp>
        <p:nvSpPr>
          <p:cNvPr id="10" name="Rounded Rectangle 9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</p:spTree>
    <p:extLst>
      <p:ext uri="{BB962C8B-B14F-4D97-AF65-F5344CB8AC3E}">
        <p14:creationId xmlns:p14="http://schemas.microsoft.com/office/powerpoint/2010/main" val="18583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Alternative file/data organization</a:t>
            </a:r>
            <a:endParaRPr lang="en-US" sz="3600" dirty="0"/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Sorted files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Using indexes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/>
              <a:t>Tree-based</a:t>
            </a:r>
          </a:p>
          <a:p>
            <a:pPr marL="1714500" lvl="3">
              <a:lnSpc>
                <a:spcPct val="100000"/>
              </a:lnSpc>
            </a:pPr>
            <a:r>
              <a:rPr lang="en-US" sz="2600" dirty="0"/>
              <a:t>Good for equality and range searches</a:t>
            </a:r>
          </a:p>
          <a:p>
            <a:pPr marL="1714500" lvl="3">
              <a:lnSpc>
                <a:spcPct val="100000"/>
              </a:lnSpc>
            </a:pPr>
            <a:r>
              <a:rPr lang="en-US" sz="2600" dirty="0"/>
              <a:t>Example: </a:t>
            </a:r>
            <a:r>
              <a:rPr lang="en-US" sz="2600" dirty="0" err="1"/>
              <a:t>B+tree</a:t>
            </a:r>
            <a:endParaRPr lang="en-US" sz="2600" dirty="0"/>
          </a:p>
          <a:p>
            <a:pPr marL="2171700" lvl="4">
              <a:lnSpc>
                <a:spcPct val="100000"/>
              </a:lnSpc>
            </a:pPr>
            <a:r>
              <a:rPr lang="en-US" sz="2400" dirty="0"/>
              <a:t>Height-balanced dynamic tree structure</a:t>
            </a:r>
          </a:p>
          <a:p>
            <a:pPr marL="2171700" lvl="4">
              <a:lnSpc>
                <a:spcPct val="100000"/>
              </a:lnSpc>
            </a:pPr>
            <a:r>
              <a:rPr lang="en-US" sz="2400" dirty="0"/>
              <a:t>Insert/delete at </a:t>
            </a:r>
            <a:r>
              <a:rPr lang="en-US" sz="2400" i="1" dirty="0" err="1"/>
              <a:t>log</a:t>
            </a:r>
            <a:r>
              <a:rPr lang="en-US" sz="2400" i="1" baseline="-25000" dirty="0" err="1"/>
              <a:t>F</a:t>
            </a:r>
            <a:r>
              <a:rPr lang="en-US" sz="2400" i="1" dirty="0"/>
              <a:t> N</a:t>
            </a:r>
            <a:r>
              <a:rPr lang="en-US" sz="2400" dirty="0"/>
              <a:t> cost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/>
              <a:t>Hash-based</a:t>
            </a:r>
          </a:p>
          <a:p>
            <a:pPr marL="1714500" lvl="3">
              <a:lnSpc>
                <a:spcPct val="100000"/>
              </a:lnSpc>
            </a:pPr>
            <a:r>
              <a:rPr lang="en-US" sz="2600" dirty="0"/>
              <a:t>Good for equality searches</a:t>
            </a:r>
          </a:p>
          <a:p>
            <a:pPr marL="1714500" lvl="3">
              <a:lnSpc>
                <a:spcPct val="100000"/>
              </a:lnSpc>
            </a:pPr>
            <a:r>
              <a:rPr lang="en-US" sz="2600" dirty="0"/>
              <a:t>Static hashing</a:t>
            </a:r>
          </a:p>
          <a:p>
            <a:pPr marL="1714500" lvl="3">
              <a:lnSpc>
                <a:spcPct val="100000"/>
              </a:lnSpc>
            </a:pPr>
            <a:r>
              <a:rPr lang="en-US" sz="2600" dirty="0"/>
              <a:t>Dynamic</a:t>
            </a:r>
          </a:p>
          <a:p>
            <a:pPr marL="2171700" lvl="4">
              <a:lnSpc>
                <a:spcPct val="100000"/>
              </a:lnSpc>
            </a:pPr>
            <a:r>
              <a:rPr lang="en-US" sz="2400" dirty="0"/>
              <a:t>Example: extendible (global and local depth</a:t>
            </a:r>
            <a:r>
              <a:rPr lang="en-US" sz="2400" dirty="0" smtClean="0"/>
              <a:t>)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Clustered vs </a:t>
            </a:r>
            <a:r>
              <a:rPr lang="en-US" sz="2800" dirty="0" err="1" smtClean="0"/>
              <a:t>unclustered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04146"/>
              </p:ext>
            </p:extLst>
          </p:nvPr>
        </p:nvGraphicFramePr>
        <p:xfrm>
          <a:off x="9343712" y="260652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27571"/>
              </p:ext>
            </p:extLst>
          </p:nvPr>
        </p:nvGraphicFramePr>
        <p:xfrm>
          <a:off x="8262898" y="302305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426"/>
              </p:ext>
            </p:extLst>
          </p:nvPr>
        </p:nvGraphicFramePr>
        <p:xfrm>
          <a:off x="9166114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56801"/>
              </p:ext>
            </p:extLst>
          </p:nvPr>
        </p:nvGraphicFramePr>
        <p:xfrm>
          <a:off x="10072502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99355"/>
              </p:ext>
            </p:extLst>
          </p:nvPr>
        </p:nvGraphicFramePr>
        <p:xfrm>
          <a:off x="8934852" y="3408329"/>
          <a:ext cx="1540418" cy="1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6"/>
                <a:gridCol w="135604"/>
                <a:gridCol w="91272"/>
                <a:gridCol w="109526"/>
                <a:gridCol w="83449"/>
                <a:gridCol w="51677"/>
                <a:gridCol w="78711"/>
                <a:gridCol w="104311"/>
                <a:gridCol w="80841"/>
                <a:gridCol w="73017"/>
                <a:gridCol w="65195"/>
                <a:gridCol w="109527"/>
                <a:gridCol w="114742"/>
                <a:gridCol w="170136"/>
                <a:gridCol w="51677"/>
                <a:gridCol w="51677"/>
              </a:tblGrid>
              <a:tr h="185420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9973985" y="3072922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29360" y="3149543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70531" y="3078816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25906" y="3155437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77919" y="3120827"/>
            <a:ext cx="623766" cy="35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65534" y="3113338"/>
            <a:ext cx="770462" cy="390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241894" y="3113338"/>
            <a:ext cx="141015" cy="399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578765" y="3113338"/>
            <a:ext cx="789271" cy="39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61693" y="3112051"/>
            <a:ext cx="318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199613" y="3112051"/>
            <a:ext cx="103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576205" y="3109296"/>
            <a:ext cx="902786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838632" y="3120207"/>
            <a:ext cx="1012369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668406" y="2689925"/>
            <a:ext cx="714503" cy="33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571622" y="2694253"/>
            <a:ext cx="4106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49220" y="2694253"/>
            <a:ext cx="728790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02101"/>
              </p:ext>
            </p:extLst>
          </p:nvPr>
        </p:nvGraphicFramePr>
        <p:xfrm>
          <a:off x="9225420" y="4102743"/>
          <a:ext cx="974193" cy="30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5"/>
                <a:gridCol w="841318"/>
              </a:tblGrid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09967"/>
              </p:ext>
            </p:extLst>
          </p:nvPr>
        </p:nvGraphicFramePr>
        <p:xfrm>
          <a:off x="9225418" y="4553205"/>
          <a:ext cx="974194" cy="30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89"/>
              </a:tblGrid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42317"/>
              </p:ext>
            </p:extLst>
          </p:nvPr>
        </p:nvGraphicFramePr>
        <p:xfrm>
          <a:off x="9225418" y="4980663"/>
          <a:ext cx="974195" cy="31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90"/>
              </a:tblGrid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37198"/>
              </p:ext>
            </p:extLst>
          </p:nvPr>
        </p:nvGraphicFramePr>
        <p:xfrm>
          <a:off x="9225419" y="5787602"/>
          <a:ext cx="974194" cy="337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4"/>
                <a:gridCol w="845290"/>
              </a:tblGrid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46001"/>
              </p:ext>
            </p:extLst>
          </p:nvPr>
        </p:nvGraphicFramePr>
        <p:xfrm>
          <a:off x="8566953" y="4407957"/>
          <a:ext cx="4877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80"/>
                <a:gridCol w="156089"/>
                <a:gridCol w="140461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08329"/>
              </p:ext>
            </p:extLst>
          </p:nvPr>
        </p:nvGraphicFramePr>
        <p:xfrm>
          <a:off x="9225418" y="5413512"/>
          <a:ext cx="974194" cy="28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62"/>
                <a:gridCol w="857032"/>
              </a:tblGrid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8906840" y="4830915"/>
            <a:ext cx="430925" cy="13892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906840" y="4845804"/>
            <a:ext cx="430925" cy="36786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906840" y="4792072"/>
            <a:ext cx="430925" cy="65252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06840" y="4298653"/>
            <a:ext cx="430925" cy="2900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06840" y="5061170"/>
            <a:ext cx="430925" cy="97948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906840" y="5210114"/>
            <a:ext cx="430925" cy="12204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06840" y="5204986"/>
            <a:ext cx="430925" cy="40955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906840" y="4725070"/>
            <a:ext cx="430925" cy="86334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7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1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2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6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9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05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3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4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55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300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(Ubiquitous) </a:t>
            </a:r>
            <a:r>
              <a:rPr lang="en-US" sz="4800" dirty="0" err="1" smtClean="0"/>
              <a:t>B+tree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39388" y="6374635"/>
            <a:ext cx="2286000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0" y="0"/>
            <a:ext cx="11732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102921</TotalTime>
  <Words>1578</Words>
  <Application>Microsoft Macintosh PowerPoint</Application>
  <PresentationFormat>Widescreen</PresentationFormat>
  <Paragraphs>465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Linux Libertine</vt:lpstr>
      <vt:lpstr>Arial</vt:lpstr>
      <vt:lpstr>4by3DefaultTheme</vt:lpstr>
      <vt:lpstr>Database Management Systems (CS 564)</vt:lpstr>
      <vt:lpstr>Final Exam Review</vt:lpstr>
      <vt:lpstr>CS 564 in a Nutshell</vt:lpstr>
      <vt:lpstr>Memory Hierarchy</vt:lpstr>
      <vt:lpstr>Storage Management</vt:lpstr>
      <vt:lpstr>Buffer Manager</vt:lpstr>
      <vt:lpstr>File, Page and Record Organization</vt:lpstr>
      <vt:lpstr>Indexing</vt:lpstr>
      <vt:lpstr>(Ubiquitous) B+tree</vt:lpstr>
      <vt:lpstr>(Ubiquitous) B+tree</vt:lpstr>
      <vt:lpstr>Extendible Hashing</vt:lpstr>
      <vt:lpstr>CS 564 in a Nutshell</vt:lpstr>
      <vt:lpstr>Relational Operators</vt:lpstr>
      <vt:lpstr>Relational Operators</vt:lpstr>
      <vt:lpstr>Relational Operators</vt:lpstr>
      <vt:lpstr>Query Optimization</vt:lpstr>
      <vt:lpstr>CS 564 in a Nutshell</vt:lpstr>
      <vt:lpstr>Transaction Management</vt:lpstr>
      <vt:lpstr>Transaction Management: Example</vt:lpstr>
      <vt:lpstr>Transaction Management: Example</vt:lpstr>
      <vt:lpstr>Good Luck with Your Final Exam!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2441</cp:revision>
  <dcterms:created xsi:type="dcterms:W3CDTF">2017-08-17T19:27:17Z</dcterms:created>
  <dcterms:modified xsi:type="dcterms:W3CDTF">2017-12-13T21:31:07Z</dcterms:modified>
</cp:coreProperties>
</file>