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0"/>
  </p:notesMasterIdLst>
  <p:sldIdLst>
    <p:sldId id="256" r:id="rId2"/>
    <p:sldId id="269" r:id="rId3"/>
    <p:sldId id="257" r:id="rId4"/>
    <p:sldId id="274" r:id="rId5"/>
    <p:sldId id="276" r:id="rId6"/>
    <p:sldId id="277" r:id="rId7"/>
    <p:sldId id="278" r:id="rId8"/>
    <p:sldId id="279" r:id="rId9"/>
    <p:sldId id="281" r:id="rId10"/>
    <p:sldId id="282" r:id="rId11"/>
    <p:sldId id="280" r:id="rId12"/>
    <p:sldId id="30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3" r:id="rId23"/>
    <p:sldId id="292" r:id="rId24"/>
    <p:sldId id="294" r:id="rId25"/>
    <p:sldId id="295" r:id="rId26"/>
    <p:sldId id="296" r:id="rId27"/>
    <p:sldId id="297" r:id="rId28"/>
    <p:sldId id="298" r:id="rId29"/>
    <p:sldId id="303" r:id="rId30"/>
    <p:sldId id="304" r:id="rId31"/>
    <p:sldId id="299" r:id="rId32"/>
    <p:sldId id="300" r:id="rId33"/>
    <p:sldId id="307" r:id="rId34"/>
    <p:sldId id="302" r:id="rId35"/>
    <p:sldId id="308" r:id="rId36"/>
    <p:sldId id="305" r:id="rId37"/>
    <p:sldId id="306" r:id="rId38"/>
    <p:sldId id="309" r:id="rId39"/>
    <p:sldId id="311" r:id="rId40"/>
    <p:sldId id="310" r:id="rId41"/>
    <p:sldId id="312" r:id="rId42"/>
    <p:sldId id="313" r:id="rId43"/>
    <p:sldId id="314" r:id="rId44"/>
    <p:sldId id="315" r:id="rId45"/>
    <p:sldId id="317" r:id="rId46"/>
    <p:sldId id="316" r:id="rId47"/>
    <p:sldId id="318" r:id="rId48"/>
    <p:sldId id="319" r:id="rId49"/>
    <p:sldId id="320" r:id="rId50"/>
    <p:sldId id="321" r:id="rId51"/>
    <p:sldId id="322" r:id="rId52"/>
    <p:sldId id="339" r:id="rId53"/>
    <p:sldId id="324" r:id="rId54"/>
    <p:sldId id="325" r:id="rId55"/>
    <p:sldId id="326" r:id="rId56"/>
    <p:sldId id="327" r:id="rId57"/>
    <p:sldId id="328" r:id="rId58"/>
    <p:sldId id="329" r:id="rId59"/>
    <p:sldId id="331" r:id="rId60"/>
    <p:sldId id="330" r:id="rId61"/>
    <p:sldId id="332" r:id="rId62"/>
    <p:sldId id="335" r:id="rId63"/>
    <p:sldId id="336" r:id="rId64"/>
    <p:sldId id="333" r:id="rId65"/>
    <p:sldId id="334" r:id="rId66"/>
    <p:sldId id="337" r:id="rId67"/>
    <p:sldId id="338" r:id="rId68"/>
    <p:sldId id="272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5" id="{B03D0D13-5FFE-A84D-9439-5934219D1B86}">
          <p14:sldIdLst>
            <p14:sldId id="256"/>
          </p14:sldIdLst>
        </p14:section>
        <p14:section name="Lecture 5 &gt; Functional Dependencies" id="{142615CA-BD94-7447-BECB-5A43967E34AA}">
          <p14:sldIdLst>
            <p14:sldId id="269"/>
            <p14:sldId id="257"/>
            <p14:sldId id="274"/>
            <p14:sldId id="276"/>
            <p14:sldId id="277"/>
            <p14:sldId id="278"/>
            <p14:sldId id="279"/>
            <p14:sldId id="281"/>
          </p14:sldIdLst>
        </p14:section>
        <p14:section name="Lecture 5 &gt; Functional Dependency" id="{C2F47D6A-E803-3B45-B503-4A99B620E69D}">
          <p14:sldIdLst>
            <p14:sldId id="282"/>
            <p14:sldId id="280"/>
            <p14:sldId id="30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  <p14:sldId id="296"/>
            <p14:sldId id="297"/>
            <p14:sldId id="298"/>
            <p14:sldId id="303"/>
            <p14:sldId id="304"/>
            <p14:sldId id="299"/>
            <p14:sldId id="300"/>
          </p14:sldIdLst>
        </p14:section>
        <p14:section name="Lecture 5 &gt; Decomposition" id="{CC131172-861B-A244-A382-2BD9E285BA10}">
          <p14:sldIdLst>
            <p14:sldId id="307"/>
            <p14:sldId id="302"/>
            <p14:sldId id="308"/>
            <p14:sldId id="305"/>
            <p14:sldId id="306"/>
            <p14:sldId id="309"/>
            <p14:sldId id="311"/>
            <p14:sldId id="310"/>
            <p14:sldId id="312"/>
            <p14:sldId id="313"/>
            <p14:sldId id="314"/>
          </p14:sldIdLst>
        </p14:section>
        <p14:section name="Lecture 5 &gt; Normal Forms" id="{4B7BC59A-DF28-7A4B-BFA1-E6234A95AAFE}">
          <p14:sldIdLst>
            <p14:sldId id="315"/>
            <p14:sldId id="317"/>
            <p14:sldId id="316"/>
            <p14:sldId id="318"/>
            <p14:sldId id="319"/>
            <p14:sldId id="320"/>
            <p14:sldId id="321"/>
            <p14:sldId id="322"/>
            <p14:sldId id="339"/>
            <p14:sldId id="324"/>
            <p14:sldId id="325"/>
            <p14:sldId id="326"/>
            <p14:sldId id="327"/>
            <p14:sldId id="328"/>
            <p14:sldId id="329"/>
            <p14:sldId id="331"/>
            <p14:sldId id="330"/>
            <p14:sldId id="332"/>
            <p14:sldId id="335"/>
            <p14:sldId id="336"/>
            <p14:sldId id="333"/>
            <p14:sldId id="334"/>
            <p14:sldId id="337"/>
            <p14:sldId id="33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66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984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commentAuthors" Target="commentAuthors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5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7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8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6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93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8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9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37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72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7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5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7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6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1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5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4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2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9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1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7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39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7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3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4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14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82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87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92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00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06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13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978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57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80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868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337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17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7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93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969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12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75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28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303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72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278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3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7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smtClean="0"/>
              <a:t>Lecture </a:t>
            </a:r>
            <a:r>
              <a:rPr lang="en-US" dirty="0"/>
              <a:t>6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Let 𝓡(J, K, </a:t>
            </a:r>
            <a:r>
              <a:rPr lang="en-US" sz="3600" dirty="0"/>
              <a:t>L) be </a:t>
            </a:r>
            <a:r>
              <a:rPr lang="en-US" sz="3600" dirty="0" smtClean="0"/>
              <a:t>a </a:t>
            </a:r>
            <a:r>
              <a:rPr lang="en-US" sz="3600" dirty="0"/>
              <a:t>relational </a:t>
            </a:r>
            <a:r>
              <a:rPr lang="en-US" sz="3600" dirty="0" smtClean="0"/>
              <a:t>schema</a:t>
            </a:r>
          </a:p>
          <a:p>
            <a:pPr lvl="1"/>
            <a:r>
              <a:rPr lang="en-US" sz="3200" dirty="0" smtClean="0"/>
              <a:t>J, K and L are sets of attributes</a:t>
            </a:r>
          </a:p>
          <a:p>
            <a:endParaRPr lang="en-US" sz="1800" dirty="0" smtClean="0"/>
          </a:p>
          <a:p>
            <a:r>
              <a:rPr lang="en-US" sz="3600" dirty="0" smtClean="0"/>
              <a:t>A functional dependency </a:t>
            </a:r>
            <a:r>
              <a:rPr lang="en-US" sz="3600" b="1" dirty="0" smtClean="0"/>
              <a:t>J → K</a:t>
            </a:r>
            <a:r>
              <a:rPr lang="en-US" sz="3600" dirty="0" smtClean="0"/>
              <a:t> holds if and only if for any instance R of </a:t>
            </a:r>
            <a:r>
              <a:rPr lang="en-US" sz="3600" dirty="0"/>
              <a:t>𝓡(J, K, L</a:t>
            </a:r>
            <a:r>
              <a:rPr lang="en-US" sz="3600" dirty="0" smtClean="0"/>
              <a:t>) and for any pair of tuples t</a:t>
            </a:r>
            <a:r>
              <a:rPr lang="en-US" sz="3600" baseline="-25000" dirty="0" smtClean="0"/>
              <a:t>1 </a:t>
            </a:r>
            <a:r>
              <a:rPr lang="en-US" sz="3600" dirty="0" smtClean="0"/>
              <a:t>and t</a:t>
            </a:r>
            <a:r>
              <a:rPr lang="en-US" sz="3600" baseline="-25000" dirty="0" smtClean="0"/>
              <a:t>2 </a:t>
            </a:r>
            <a:r>
              <a:rPr lang="en-US" sz="3600" dirty="0" smtClean="0"/>
              <a:t>in 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	 </a:t>
            </a:r>
            <a:r>
              <a:rPr lang="en-US" sz="3600" dirty="0" smtClean="0"/>
              <a:t>t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.J = t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.J </a:t>
            </a:r>
            <a:r>
              <a:rPr lang="en-US" sz="3600" b="1" dirty="0" smtClean="0"/>
              <a:t>⇒</a:t>
            </a:r>
            <a:r>
              <a:rPr lang="en-US" sz="3600" dirty="0" smtClean="0"/>
              <a:t> t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.K </a:t>
            </a:r>
            <a:r>
              <a:rPr lang="en-US" sz="3600" dirty="0"/>
              <a:t>= </a:t>
            </a:r>
            <a:r>
              <a:rPr lang="en-US" sz="3600" dirty="0" smtClean="0"/>
              <a:t>t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.K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42248" y="2901819"/>
            <a:ext cx="1838557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“J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determines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K”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Dependency: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2695699"/>
            <a:ext cx="7886700" cy="348126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Functional dependencies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SecID</a:t>
            </a:r>
            <a:r>
              <a:rPr lang="en-US" sz="2000" dirty="0" smtClean="0"/>
              <a:t> → CID, Name, Credits, Department, Semester, Year, Instructor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CID → Name</a:t>
            </a:r>
            <a:r>
              <a:rPr lang="en-US" sz="2000" dirty="0"/>
              <a:t>, Credits, </a:t>
            </a:r>
            <a:r>
              <a:rPr lang="en-US" sz="2000" dirty="0" smtClean="0"/>
              <a:t>Department</a:t>
            </a:r>
          </a:p>
          <a:p>
            <a:pPr marL="0" indent="0">
              <a:buNone/>
            </a:pPr>
            <a:r>
              <a:rPr lang="en-US" sz="2000" dirty="0" err="1" smtClean="0"/>
              <a:t>SecID</a:t>
            </a:r>
            <a:r>
              <a:rPr lang="en-US" sz="2000" dirty="0" smtClean="0"/>
              <a:t>, </a:t>
            </a:r>
            <a:r>
              <a:rPr lang="en-US" sz="2000" dirty="0"/>
              <a:t>CID </a:t>
            </a:r>
            <a:r>
              <a:rPr lang="en-US" sz="2000" dirty="0" smtClean="0"/>
              <a:t>→ Name</a:t>
            </a:r>
            <a:r>
              <a:rPr lang="en-US" sz="2000" dirty="0"/>
              <a:t>, Credits, Department, Semester, Year, Instructor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3200" dirty="0" smtClean="0"/>
              <a:t>A FD is a property of the application for which the database is designed</a:t>
            </a:r>
          </a:p>
          <a:p>
            <a:pPr lvl="1"/>
            <a:r>
              <a:rPr lang="en-US" dirty="0" smtClean="0"/>
              <a:t>e.g. we might know that CID </a:t>
            </a:r>
            <a:r>
              <a:rPr lang="en-US" dirty="0"/>
              <a:t>→ </a:t>
            </a:r>
            <a:r>
              <a:rPr lang="en-US" dirty="0" smtClean="0"/>
              <a:t>Instructor</a:t>
            </a:r>
          </a:p>
          <a:p>
            <a:endParaRPr lang="en-US" sz="3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3035" y="1609887"/>
            <a:ext cx="7209064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b="1" dirty="0" err="1" smtClean="0"/>
              <a:t>CourseSection</a:t>
            </a:r>
            <a:r>
              <a:rPr lang="en-US" sz="2800" dirty="0" smtClean="0"/>
              <a:t>(CID, </a:t>
            </a:r>
            <a:r>
              <a:rPr lang="en-US" sz="2800" dirty="0" err="1" smtClean="0"/>
              <a:t>SecID</a:t>
            </a:r>
            <a:r>
              <a:rPr lang="en-US" sz="2800" dirty="0" smtClean="0"/>
              <a:t>, </a:t>
            </a:r>
            <a:r>
              <a:rPr lang="en-US" sz="2800" dirty="0" err="1" smtClean="0"/>
              <a:t>CourseName</a:t>
            </a:r>
            <a:r>
              <a:rPr lang="en-US" sz="2800" dirty="0" smtClean="0"/>
              <a:t>, Credits, Department, Semester, Year, Instructor)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94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Dependency: Example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728439"/>
            <a:ext cx="7886700" cy="44485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Every key constraints is a FD!</a:t>
            </a:r>
            <a:endParaRPr lang="en-US" dirty="0"/>
          </a:p>
          <a:p>
            <a:r>
              <a:rPr lang="en-US" sz="3200" dirty="0" smtClean="0"/>
              <a:t>Reminder</a:t>
            </a:r>
          </a:p>
          <a:p>
            <a:pPr lvl="1"/>
            <a:r>
              <a:rPr lang="en-US" sz="2800" dirty="0" smtClean="0"/>
              <a:t>Superkey: </a:t>
            </a:r>
            <a:r>
              <a:rPr lang="en-US" sz="2800" dirty="0"/>
              <a:t>a subset of attributes uniquely identifying </a:t>
            </a:r>
            <a:r>
              <a:rPr lang="en-US" sz="2800" dirty="0" smtClean="0"/>
              <a:t>(i.e. determining all the attributes of) each </a:t>
            </a:r>
            <a:r>
              <a:rPr lang="en-US" sz="2800" dirty="0"/>
              <a:t>tuple</a:t>
            </a:r>
          </a:p>
          <a:p>
            <a:pPr lvl="1"/>
            <a:r>
              <a:rPr lang="en-US" sz="2800" dirty="0" smtClean="0"/>
              <a:t>Key</a:t>
            </a:r>
            <a:r>
              <a:rPr lang="en-US" sz="2800" dirty="0"/>
              <a:t>: a minimal/irreducible superkey</a:t>
            </a:r>
          </a:p>
          <a:p>
            <a:pPr lvl="1"/>
            <a:r>
              <a:rPr lang="en-US" sz="2800" dirty="0" smtClean="0"/>
              <a:t>Candidate </a:t>
            </a:r>
            <a:r>
              <a:rPr lang="en-US" sz="2800" dirty="0"/>
              <a:t>key: any of the set of keys of a relation</a:t>
            </a:r>
          </a:p>
          <a:p>
            <a:pPr lvl="1"/>
            <a:r>
              <a:rPr lang="en-US" sz="2800" dirty="0"/>
              <a:t>Primary key: a designated candidate key of a relation</a:t>
            </a:r>
          </a:p>
          <a:p>
            <a:pPr lvl="1"/>
            <a:endParaRPr lang="en-US" sz="2800" dirty="0" smtClean="0"/>
          </a:p>
        </p:txBody>
      </p:sp>
      <p:pic>
        <p:nvPicPr>
          <p:cNvPr id="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64" y="1722103"/>
            <a:ext cx="411297" cy="308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38" y="192249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4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Infer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Create ER model</a:t>
            </a:r>
          </a:p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Translate it into a relational schema</a:t>
            </a:r>
          </a:p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Think about FDs that are valid</a:t>
            </a:r>
            <a:endParaRPr lang="en-US" sz="3600" dirty="0"/>
          </a:p>
          <a:p>
            <a:pPr lvl="1"/>
            <a:r>
              <a:rPr lang="en-US" sz="3200" dirty="0" smtClean="0"/>
              <a:t>From the application point of view</a:t>
            </a:r>
          </a:p>
          <a:p>
            <a:endParaRPr lang="en-US" sz="3600" dirty="0" smtClean="0"/>
          </a:p>
          <a:p>
            <a:r>
              <a:rPr lang="en-US" sz="3600" dirty="0" smtClean="0"/>
              <a:t>Given a table with a set of tuples, the best you can do is to</a:t>
            </a:r>
          </a:p>
          <a:p>
            <a:pPr lvl="1"/>
            <a:r>
              <a:rPr lang="en-US" sz="3200" dirty="0" smtClean="0"/>
              <a:t>Confirm that a FD </a:t>
            </a:r>
            <a:r>
              <a:rPr lang="en-US" sz="3200" i="1" dirty="0" smtClean="0"/>
              <a:t>seems to be</a:t>
            </a:r>
            <a:r>
              <a:rPr lang="en-US" sz="3200" dirty="0" smtClean="0"/>
              <a:t> valid, or</a:t>
            </a:r>
          </a:p>
          <a:p>
            <a:pPr lvl="1"/>
            <a:r>
              <a:rPr lang="en-US" sz="3200" dirty="0" smtClean="0"/>
              <a:t>Prove that a FD is definitely not valid (through counterexamples)</a:t>
            </a:r>
          </a:p>
          <a:p>
            <a:r>
              <a:rPr lang="en-US" sz="3600" dirty="0" smtClean="0"/>
              <a:t>You </a:t>
            </a:r>
            <a:r>
              <a:rPr lang="en-US" sz="3600" i="1" dirty="0" smtClean="0"/>
              <a:t>cannot prove </a:t>
            </a:r>
            <a:r>
              <a:rPr lang="en-US" sz="3600" dirty="0" smtClean="0"/>
              <a:t>that a FD is valid</a:t>
            </a:r>
            <a:endParaRPr lang="en-US" sz="3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6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Infer FDs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3600" dirty="0" smtClean="0"/>
              <a:t>Suppose you want to inspect the FD </a:t>
            </a:r>
            <a:br>
              <a:rPr lang="en-US" sz="3600" dirty="0" smtClean="0"/>
            </a:br>
            <a:r>
              <a:rPr lang="en-US" sz="3600" dirty="0" smtClean="0"/>
              <a:t>J </a:t>
            </a:r>
            <a:r>
              <a:rPr lang="en-US" sz="3600" dirty="0"/>
              <a:t>→ K for </a:t>
            </a:r>
            <a:r>
              <a:rPr lang="en-US" sz="3600" dirty="0" smtClean="0"/>
              <a:t>relation R with schema </a:t>
            </a:r>
            <a:br>
              <a:rPr lang="en-US" sz="3600" dirty="0" smtClean="0"/>
            </a:br>
            <a:r>
              <a:rPr lang="en-US" sz="3600" dirty="0" smtClean="0"/>
              <a:t>𝓡</a:t>
            </a:r>
            <a:r>
              <a:rPr lang="en-US" sz="3600" dirty="0"/>
              <a:t>(J, K, L</a:t>
            </a:r>
            <a:r>
              <a:rPr lang="en-US" sz="3600" dirty="0" smtClean="0"/>
              <a:t>) </a:t>
            </a:r>
          </a:p>
          <a:p>
            <a:pPr marL="228600" lvl="1">
              <a:spcBef>
                <a:spcPts val="1000"/>
              </a:spcBef>
            </a:pPr>
            <a:r>
              <a:rPr lang="en-US" sz="3600" dirty="0" smtClean="0"/>
              <a:t>Example procedure</a:t>
            </a:r>
          </a:p>
          <a:p>
            <a:pPr marL="915988" lvl="1" indent="-458788">
              <a:buFont typeface="+mj-lt"/>
              <a:buAutoNum type="arabicPeriod"/>
            </a:pPr>
            <a:r>
              <a:rPr lang="en-US" sz="3200" dirty="0" smtClean="0"/>
              <a:t>Remove attributes in L from all R tuples</a:t>
            </a:r>
          </a:p>
          <a:p>
            <a:pPr marL="915988" lvl="1" indent="-458788">
              <a:buFont typeface="+mj-lt"/>
              <a:buAutoNum type="arabicPeriod"/>
            </a:pPr>
            <a:r>
              <a:rPr lang="en-US" sz="3200" dirty="0" smtClean="0"/>
              <a:t>If the remaining relation is many-to-one, then FD is probably valid</a:t>
            </a:r>
          </a:p>
          <a:p>
            <a:pPr lvl="2"/>
            <a:r>
              <a:rPr lang="en-US" sz="2800" dirty="0" smtClean="0"/>
              <a:t>i.e. if each combination of J values corresponds to exactly one combination of K values</a:t>
            </a:r>
          </a:p>
          <a:p>
            <a:pPr marL="915988" lvl="1" indent="-458788">
              <a:buFont typeface="+mj-lt"/>
              <a:buAutoNum type="arabicPeriod"/>
            </a:pPr>
            <a:r>
              <a:rPr lang="en-US" sz="3200" dirty="0" smtClean="0"/>
              <a:t>If not, then the FD is definitely invalid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Infer FDs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Example: does CID </a:t>
            </a:r>
            <a:r>
              <a:rPr lang="en-US" sz="3400" dirty="0"/>
              <a:t>→ </a:t>
            </a:r>
            <a:r>
              <a:rPr lang="en-US" sz="3400" dirty="0" smtClean="0"/>
              <a:t>Instructor hold for the following instance of Section?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34499"/>
              </p:ext>
            </p:extLst>
          </p:nvPr>
        </p:nvGraphicFramePr>
        <p:xfrm>
          <a:off x="2709604" y="3125625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27758" y="2824121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sp>
        <p:nvSpPr>
          <p:cNvPr id="8" name="Down Arrow 7"/>
          <p:cNvSpPr/>
          <p:nvPr/>
        </p:nvSpPr>
        <p:spPr>
          <a:xfrm>
            <a:off x="4131526" y="4387630"/>
            <a:ext cx="880947" cy="3095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84883"/>
              </p:ext>
            </p:extLst>
          </p:nvPr>
        </p:nvGraphicFramePr>
        <p:xfrm>
          <a:off x="3771986" y="4825301"/>
          <a:ext cx="1623582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4279"/>
                <a:gridCol w="87930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Multiply 9"/>
          <p:cNvSpPr/>
          <p:nvPr/>
        </p:nvSpPr>
        <p:spPr>
          <a:xfrm>
            <a:off x="2408664" y="1860935"/>
            <a:ext cx="5475248" cy="495199"/>
          </a:xfrm>
          <a:prstGeom prst="mathMultiply">
            <a:avLst>
              <a:gd name="adj1" fmla="val 114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9943" y="5038286"/>
            <a:ext cx="2209007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How about Instructor </a:t>
            </a:r>
            <a:r>
              <a:rPr lang="en-US" sz="2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CID?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Infer FDs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Easy-to-spot FDs: using key constraints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Refresher: a key of a relationship R is an irreducible subset of R’s attributes which uniquely identify each tuple in R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i.e. the key </a:t>
            </a:r>
            <a:r>
              <a:rPr lang="en-US" sz="3000" i="1" dirty="0" smtClean="0"/>
              <a:t>determines</a:t>
            </a:r>
            <a:r>
              <a:rPr lang="en-US" sz="3000" dirty="0" smtClean="0"/>
              <a:t> all the other attributes of R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Example: </a:t>
            </a:r>
            <a:br>
              <a:rPr lang="en-US" sz="3400" dirty="0" smtClean="0"/>
            </a:br>
            <a:r>
              <a:rPr lang="en-US" sz="3400" dirty="0" err="1" smtClean="0"/>
              <a:t>SecID</a:t>
            </a:r>
            <a:r>
              <a:rPr lang="en-US" sz="3400" dirty="0" smtClean="0"/>
              <a:t> </a:t>
            </a:r>
            <a:r>
              <a:rPr lang="en-US" sz="3400" dirty="0"/>
              <a:t>→ </a:t>
            </a:r>
            <a:r>
              <a:rPr lang="en-US" sz="3400" dirty="0" smtClean="0"/>
              <a:t>CID, Semester, Year, Instructor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/>
              <a:t>From which we can also infer that</a:t>
            </a:r>
            <a:br>
              <a:rPr lang="en-US" sz="3400" dirty="0"/>
            </a:br>
            <a:r>
              <a:rPr lang="en-US" sz="3400" dirty="0"/>
              <a:t> </a:t>
            </a:r>
            <a:r>
              <a:rPr lang="en-US" sz="3400" dirty="0" err="1"/>
              <a:t>SecID</a:t>
            </a:r>
            <a:r>
              <a:rPr lang="en-US" sz="3400" dirty="0"/>
              <a:t> → </a:t>
            </a:r>
            <a:r>
              <a:rPr lang="en-US" sz="3400" dirty="0" smtClean="0"/>
              <a:t>CID / </a:t>
            </a:r>
            <a:r>
              <a:rPr lang="en-US" sz="3400" dirty="0" err="1"/>
              <a:t>SecID</a:t>
            </a:r>
            <a:r>
              <a:rPr lang="en-US" sz="3400" dirty="0"/>
              <a:t> → </a:t>
            </a:r>
            <a:r>
              <a:rPr lang="en-US" sz="3400" dirty="0" smtClean="0"/>
              <a:t>Semester </a:t>
            </a:r>
            <a:r>
              <a:rPr lang="en-US" sz="3400" dirty="0"/>
              <a:t>/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 </a:t>
            </a:r>
            <a:r>
              <a:rPr lang="en-US" sz="3400" dirty="0" err="1"/>
              <a:t>SecID</a:t>
            </a:r>
            <a:r>
              <a:rPr lang="en-US" sz="3400" dirty="0"/>
              <a:t> → CID, </a:t>
            </a:r>
            <a:r>
              <a:rPr lang="en-US" sz="3400" dirty="0" smtClean="0"/>
              <a:t>Year / </a:t>
            </a:r>
            <a:r>
              <a:rPr lang="mr-IN" sz="3400" dirty="0" smtClean="0"/>
              <a:t>…</a:t>
            </a: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Closure of FD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 smtClean="0"/>
              <a:t>More generally, given a set </a:t>
            </a:r>
            <a:r>
              <a:rPr lang="en-US" sz="3400" i="1" dirty="0" smtClean="0"/>
              <a:t>S</a:t>
            </a:r>
            <a:r>
              <a:rPr lang="en-US" sz="3400" dirty="0" smtClean="0"/>
              <a:t> of FDs, we want to know the set </a:t>
            </a:r>
            <a:r>
              <a:rPr lang="en-US" sz="3400" i="1" dirty="0" smtClean="0"/>
              <a:t>S</a:t>
            </a:r>
            <a:r>
              <a:rPr lang="en-US" sz="3400" i="1" baseline="30000" dirty="0" smtClean="0"/>
              <a:t>+</a:t>
            </a:r>
            <a:r>
              <a:rPr lang="en-US" sz="3400" i="1" dirty="0" smtClean="0"/>
              <a:t> </a:t>
            </a:r>
            <a:r>
              <a:rPr lang="en-US" sz="3400" dirty="0" smtClean="0"/>
              <a:t>of all the FDs that are logically implied by </a:t>
            </a:r>
            <a:r>
              <a:rPr lang="en-US" sz="3400" i="1" dirty="0" smtClean="0"/>
              <a:t>S</a:t>
            </a:r>
            <a:r>
              <a:rPr lang="en-US" sz="3400" dirty="0" smtClean="0"/>
              <a:t>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 smtClean="0"/>
              <a:t>We call </a:t>
            </a:r>
            <a:r>
              <a:rPr lang="en-US" sz="3400" i="1" dirty="0"/>
              <a:t>S</a:t>
            </a:r>
            <a:r>
              <a:rPr lang="en-US" sz="3400" i="1" baseline="30000" dirty="0"/>
              <a:t>+</a:t>
            </a:r>
            <a:r>
              <a:rPr lang="en-US" sz="3400" i="1" dirty="0"/>
              <a:t> </a:t>
            </a:r>
            <a:r>
              <a:rPr lang="en-US" sz="3400" dirty="0" smtClean="0"/>
              <a:t>the </a:t>
            </a:r>
            <a:r>
              <a:rPr lang="en-US" sz="3400" i="1" dirty="0" smtClean="0"/>
              <a:t>closure </a:t>
            </a:r>
            <a:r>
              <a:rPr lang="en-US" sz="3400" dirty="0" smtClean="0"/>
              <a:t>of </a:t>
            </a:r>
            <a:r>
              <a:rPr lang="en-US" sz="3400" i="1" dirty="0" smtClean="0"/>
              <a:t>S</a:t>
            </a:r>
            <a:endParaRPr lang="en-US" sz="34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 smtClean="0"/>
              <a:t>Given </a:t>
            </a:r>
            <a:r>
              <a:rPr lang="en-US" sz="3400" i="1" dirty="0" smtClean="0"/>
              <a:t>S</a:t>
            </a:r>
            <a:r>
              <a:rPr lang="en-US" sz="3400" dirty="0" smtClean="0"/>
              <a:t>, find </a:t>
            </a:r>
            <a:r>
              <a:rPr lang="en-US" sz="3400" i="1" dirty="0"/>
              <a:t>S</a:t>
            </a:r>
            <a:r>
              <a:rPr lang="en-US" sz="3400" i="1" baseline="30000" dirty="0"/>
              <a:t>+</a:t>
            </a:r>
            <a:r>
              <a:rPr lang="en-US" sz="3400" i="1" dirty="0"/>
              <a:t> </a:t>
            </a:r>
            <a:r>
              <a:rPr lang="en-US" sz="3400" dirty="0" smtClean="0"/>
              <a:t>using </a:t>
            </a:r>
            <a:r>
              <a:rPr lang="en-US" sz="3400" i="1" dirty="0" smtClean="0"/>
              <a:t>Armstrong’s axioms</a:t>
            </a: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Armstrong’s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Let X, Y and Z be three sets of attributes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Axiom 1 (</a:t>
            </a:r>
            <a:r>
              <a:rPr lang="en-US" sz="3400" b="1" dirty="0" smtClean="0"/>
              <a:t>Reflexivity Rule</a:t>
            </a:r>
            <a:r>
              <a:rPr lang="en-US" sz="34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/>
              <a:t>Y ⊆ X ⇒ X → Y (called a </a:t>
            </a:r>
            <a:r>
              <a:rPr lang="en-US" sz="3000" i="1" dirty="0"/>
              <a:t>trivial FD</a:t>
            </a:r>
            <a:r>
              <a:rPr lang="en-US" sz="3000" dirty="0" smtClean="0"/>
              <a:t>)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{Semester} ⊆ {Semester</a:t>
            </a:r>
            <a:r>
              <a:rPr lang="en-US" sz="3000" dirty="0"/>
              <a:t>, </a:t>
            </a:r>
            <a:r>
              <a:rPr lang="en-US" sz="3000" dirty="0" smtClean="0"/>
              <a:t>Year} </a:t>
            </a:r>
            <a:r>
              <a:rPr lang="en-US" sz="3000" dirty="0"/>
              <a:t>⇒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{Semester, Year} → {Semester}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As seen before, we usually write the above FD as Semester</a:t>
            </a:r>
            <a:r>
              <a:rPr lang="en-US" sz="3000" dirty="0"/>
              <a:t>, </a:t>
            </a:r>
            <a:r>
              <a:rPr lang="en-US" sz="3000" dirty="0" smtClean="0"/>
              <a:t>Year </a:t>
            </a:r>
            <a:r>
              <a:rPr lang="en-US" sz="3000" dirty="0"/>
              <a:t>→ </a:t>
            </a:r>
            <a:r>
              <a:rPr lang="en-US" sz="3000" dirty="0" smtClean="0"/>
              <a:t>Semester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Armstrong’s Axioms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Axiom 2 (</a:t>
            </a:r>
            <a:r>
              <a:rPr lang="en-US" sz="3400" b="1" dirty="0" smtClean="0"/>
              <a:t>Augmentation Rule</a:t>
            </a:r>
            <a:r>
              <a:rPr lang="en-US" sz="34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/>
              <a:t>X → Y </a:t>
            </a:r>
            <a:r>
              <a:rPr lang="en-US" sz="3000" dirty="0" smtClean="0"/>
              <a:t>⇒ XZ </a:t>
            </a:r>
            <a:r>
              <a:rPr lang="en-US" sz="3000" dirty="0"/>
              <a:t>→ </a:t>
            </a:r>
            <a:r>
              <a:rPr lang="en-US" sz="3000" dirty="0" smtClean="0"/>
              <a:t>YZ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err="1" smtClean="0"/>
              <a:t>SecID</a:t>
            </a:r>
            <a:r>
              <a:rPr lang="en-US" sz="2400" dirty="0" smtClean="0"/>
              <a:t> </a:t>
            </a:r>
            <a:r>
              <a:rPr lang="en-US" sz="2400" dirty="0"/>
              <a:t>→ </a:t>
            </a:r>
            <a:r>
              <a:rPr lang="en-US" sz="2400" dirty="0" smtClean="0"/>
              <a:t>Instructor ⇒ </a:t>
            </a:r>
            <a:br>
              <a:rPr lang="en-US" sz="2400" dirty="0" smtClean="0"/>
            </a:br>
            <a:r>
              <a:rPr lang="en-US" sz="2400" dirty="0" err="1" smtClean="0"/>
              <a:t>SecID</a:t>
            </a:r>
            <a:r>
              <a:rPr lang="en-US" sz="2400" dirty="0" smtClean="0"/>
              <a:t>, Semester, Year → Instructor, </a:t>
            </a:r>
            <a:r>
              <a:rPr lang="en-US" sz="2400" dirty="0"/>
              <a:t>Semester, </a:t>
            </a:r>
            <a:r>
              <a:rPr lang="en-US" sz="2400" dirty="0" smtClean="0"/>
              <a:t>Year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Schema Refinement: Escaping Data Traps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“Perfection is achieved not when there is nothing more to add,</a:t>
            </a:r>
          </a:p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but when there is nothing left to take away.”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					   - A. de Saint-Exupery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Armstrong’s Axioms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Axiom 3 (</a:t>
            </a:r>
            <a:r>
              <a:rPr lang="en-US" sz="3400" b="1" dirty="0" smtClean="0"/>
              <a:t>Transitivity Rule</a:t>
            </a:r>
            <a:r>
              <a:rPr lang="en-US" sz="34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/>
              <a:t>X → </a:t>
            </a:r>
            <a:r>
              <a:rPr lang="en-US" sz="3000" dirty="0" smtClean="0"/>
              <a:t>Y</a:t>
            </a:r>
            <a:r>
              <a:rPr lang="en-US" sz="3000" dirty="0"/>
              <a:t> </a:t>
            </a:r>
            <a:r>
              <a:rPr lang="en-US" sz="3000" dirty="0" smtClean="0"/>
              <a:t>and Y </a:t>
            </a:r>
            <a:r>
              <a:rPr lang="en-US" sz="3000" dirty="0"/>
              <a:t>→ </a:t>
            </a:r>
            <a:r>
              <a:rPr lang="en-US" sz="3000" dirty="0" smtClean="0"/>
              <a:t>Z ⇒ X </a:t>
            </a:r>
            <a:r>
              <a:rPr lang="en-US" sz="3000" dirty="0"/>
              <a:t>→ </a:t>
            </a:r>
            <a:r>
              <a:rPr lang="en-US" sz="3000" dirty="0" smtClean="0"/>
              <a:t>Z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err="1" smtClean="0"/>
              <a:t>SecID</a:t>
            </a:r>
            <a:r>
              <a:rPr lang="en-US" sz="3000" dirty="0" smtClean="0"/>
              <a:t> </a:t>
            </a:r>
            <a:r>
              <a:rPr lang="en-US" sz="3000" dirty="0"/>
              <a:t>→ </a:t>
            </a:r>
            <a:r>
              <a:rPr lang="en-US" sz="3000" dirty="0" smtClean="0"/>
              <a:t>CID and CID </a:t>
            </a:r>
            <a:r>
              <a:rPr lang="en-US" sz="3000" dirty="0"/>
              <a:t>→ </a:t>
            </a:r>
            <a:r>
              <a:rPr lang="en-US" sz="3000" dirty="0" smtClean="0"/>
              <a:t>Textbook ⇒</a:t>
            </a:r>
            <a:br>
              <a:rPr lang="en-US" sz="3000" dirty="0" smtClean="0"/>
            </a:br>
            <a:r>
              <a:rPr lang="en-US" sz="3000" dirty="0" err="1" smtClean="0"/>
              <a:t>SecID</a:t>
            </a:r>
            <a:r>
              <a:rPr lang="en-US" sz="3000" dirty="0" smtClean="0"/>
              <a:t> → Textbook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Using Armstrong’s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Given a set </a:t>
            </a:r>
            <a:r>
              <a:rPr lang="en-US" sz="3400" i="1" dirty="0" smtClean="0"/>
              <a:t>S</a:t>
            </a:r>
            <a:r>
              <a:rPr lang="en-US" sz="3400" dirty="0" smtClean="0"/>
              <a:t> of FDs, apply the three axioms above repeatedly to </a:t>
            </a:r>
            <a:r>
              <a:rPr lang="en-US" sz="3400" i="1" dirty="0" smtClean="0"/>
              <a:t>S</a:t>
            </a:r>
            <a:r>
              <a:rPr lang="en-US" sz="3400" dirty="0" smtClean="0"/>
              <a:t> in order to obtain </a:t>
            </a:r>
            <a:r>
              <a:rPr lang="en-US" sz="3400" i="1" dirty="0" smtClean="0"/>
              <a:t>S</a:t>
            </a:r>
            <a:r>
              <a:rPr lang="en-US" sz="3400" i="1" baseline="30000" dirty="0" smtClean="0"/>
              <a:t>+</a:t>
            </a: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2322" y="3396715"/>
            <a:ext cx="5999356" cy="278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i="1" dirty="0" smtClean="0"/>
              <a:t>S</a:t>
            </a:r>
            <a:r>
              <a:rPr lang="en-US" sz="2400" i="1" baseline="30000" dirty="0"/>
              <a:t>+</a:t>
            </a:r>
            <a:r>
              <a:rPr lang="en-US" sz="2400" dirty="0"/>
              <a:t> = </a:t>
            </a:r>
            <a:r>
              <a:rPr lang="en-US" sz="2400" i="1" dirty="0"/>
              <a:t>S</a:t>
            </a:r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b="1" dirty="0"/>
              <a:t>loop</a:t>
            </a:r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</a:t>
            </a:r>
            <a:r>
              <a:rPr lang="en-US" sz="2400" b="1" dirty="0" err="1"/>
              <a:t>foreach</a:t>
            </a:r>
            <a:r>
              <a:rPr lang="en-US" sz="2400" b="1" dirty="0"/>
              <a:t> </a:t>
            </a:r>
            <a:r>
              <a:rPr lang="en-US" sz="2400" dirty="0"/>
              <a:t>f in </a:t>
            </a:r>
            <a:r>
              <a:rPr lang="en-US" sz="2400" i="1" dirty="0"/>
              <a:t>S</a:t>
            </a:r>
            <a:r>
              <a:rPr lang="en-US" sz="2400" i="1" baseline="30000" dirty="0"/>
              <a:t>+</a:t>
            </a:r>
            <a:endParaRPr lang="en-US" sz="2400" dirty="0"/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    Apply reflexivity and augmentation rules</a:t>
            </a:r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    Add the new FDs to </a:t>
            </a:r>
            <a:r>
              <a:rPr lang="en-US" sz="2400" i="1" dirty="0"/>
              <a:t>S</a:t>
            </a:r>
            <a:r>
              <a:rPr lang="en-US" sz="2400" i="1" baseline="30000" dirty="0"/>
              <a:t>+</a:t>
            </a:r>
            <a:endParaRPr lang="en-US" sz="2400" dirty="0"/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</a:t>
            </a:r>
            <a:r>
              <a:rPr lang="en-US" sz="2400" b="1" dirty="0" err="1"/>
              <a:t>foreach</a:t>
            </a:r>
            <a:r>
              <a:rPr lang="en-US" sz="2400" b="1" dirty="0"/>
              <a:t> </a:t>
            </a:r>
            <a:r>
              <a:rPr lang="en-US" sz="2400" dirty="0"/>
              <a:t>pair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of </a:t>
            </a:r>
            <a:r>
              <a:rPr lang="en-US" sz="2400" dirty="0"/>
              <a:t>FDs in </a:t>
            </a:r>
            <a:r>
              <a:rPr lang="en-US" sz="2400" i="1" dirty="0"/>
              <a:t>S</a:t>
            </a:r>
            <a:endParaRPr lang="en-US" sz="2400" dirty="0"/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    Apply the transitivity </a:t>
            </a:r>
            <a:r>
              <a:rPr lang="en-US" sz="2400" dirty="0" smtClean="0"/>
              <a:t>rule </a:t>
            </a:r>
            <a:r>
              <a:rPr lang="en-US" sz="2400" dirty="0"/>
              <a:t>to f</a:t>
            </a:r>
            <a:r>
              <a:rPr lang="en-US" sz="2400" baseline="-25000" dirty="0"/>
              <a:t>1</a:t>
            </a:r>
            <a:r>
              <a:rPr lang="en-US" sz="2400" dirty="0"/>
              <a:t>,f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    Add the new FD to </a:t>
            </a:r>
            <a:r>
              <a:rPr lang="en-US" sz="2400" i="1" dirty="0"/>
              <a:t>S</a:t>
            </a:r>
            <a:r>
              <a:rPr lang="en-US" sz="2400" i="1" baseline="30000" dirty="0"/>
              <a:t>+</a:t>
            </a:r>
            <a:endParaRPr lang="en-US" sz="2400" dirty="0"/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b="1" dirty="0"/>
              <a:t>until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i="1" baseline="30000" dirty="0"/>
              <a:t>+</a:t>
            </a:r>
            <a:r>
              <a:rPr lang="en-US" sz="2400" dirty="0"/>
              <a:t> does not change any further</a:t>
            </a:r>
          </a:p>
        </p:txBody>
      </p:sp>
    </p:spTree>
    <p:extLst>
      <p:ext uri="{BB962C8B-B14F-4D97-AF65-F5344CB8AC3E}">
        <p14:creationId xmlns:p14="http://schemas.microsoft.com/office/powerpoint/2010/main" val="10530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Using Armstrong’s Axioms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Theorem: Armstrong’s axioms are </a:t>
            </a:r>
            <a:r>
              <a:rPr lang="en-US" sz="3400" i="1" dirty="0" smtClean="0"/>
              <a:t>sound</a:t>
            </a:r>
            <a:r>
              <a:rPr lang="en-US" sz="3400" dirty="0" smtClean="0"/>
              <a:t> and </a:t>
            </a:r>
            <a:r>
              <a:rPr lang="en-US" sz="3400" i="1" dirty="0" smtClean="0"/>
              <a:t>complete</a:t>
            </a:r>
            <a:endParaRPr lang="en-US" sz="3400" dirty="0" smtClean="0"/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Sound: any FD generated by applying these axioms to </a:t>
            </a:r>
            <a:r>
              <a:rPr lang="en-US" sz="2800" i="1" dirty="0" smtClean="0"/>
              <a:t>S</a:t>
            </a:r>
            <a:r>
              <a:rPr lang="en-US" sz="3000" dirty="0" smtClean="0"/>
              <a:t> holds for any relation satisfying FDs in </a:t>
            </a:r>
            <a:r>
              <a:rPr lang="en-US" sz="3000" i="1" dirty="0" smtClean="0"/>
              <a:t>S</a:t>
            </a:r>
            <a:endParaRPr lang="en-US" sz="3000" dirty="0" smtClean="0"/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Complete: repeated application of the axioms on </a:t>
            </a:r>
            <a:r>
              <a:rPr lang="en-US" sz="3200" i="1" dirty="0"/>
              <a:t>S </a:t>
            </a:r>
            <a:r>
              <a:rPr lang="en-US" sz="3000" dirty="0" smtClean="0"/>
              <a:t>will eventually generate all the FDs in </a:t>
            </a:r>
            <a:r>
              <a:rPr lang="en-US" sz="2800" i="1" dirty="0"/>
              <a:t>S</a:t>
            </a:r>
            <a:r>
              <a:rPr lang="en-US" sz="2800" i="1" baseline="30000" dirty="0" smtClean="0"/>
              <a:t>+</a:t>
            </a:r>
          </a:p>
          <a:p>
            <a:pPr marL="685800" lvl="2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Derived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Additional rules, which can be derived from Armstrong’s axioms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More convenient to use them than to derive them every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Derived Rules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b="1" dirty="0" smtClean="0"/>
              <a:t>Union Rule</a:t>
            </a:r>
          </a:p>
          <a:p>
            <a:pPr marL="685800" lvl="2">
              <a:spcBef>
                <a:spcPts val="1000"/>
              </a:spcBef>
            </a:pPr>
            <a:r>
              <a:rPr lang="is-IS" sz="3000" dirty="0"/>
              <a:t>X → Y and X → Z  ⇒ X → YZ</a:t>
            </a:r>
          </a:p>
          <a:p>
            <a:pPr marL="228600" lvl="1">
              <a:spcBef>
                <a:spcPts val="1000"/>
              </a:spcBef>
            </a:pPr>
            <a:r>
              <a:rPr lang="en-US" sz="3400" b="1" dirty="0" smtClean="0"/>
              <a:t>Decomposition Rule</a:t>
            </a:r>
          </a:p>
          <a:p>
            <a:pPr marL="685800" lvl="2">
              <a:spcBef>
                <a:spcPts val="1000"/>
              </a:spcBef>
            </a:pPr>
            <a:r>
              <a:rPr lang="is-IS" sz="3000" dirty="0"/>
              <a:t>X → YZ ⇒ X → Y and X → </a:t>
            </a:r>
            <a:r>
              <a:rPr lang="is-IS" sz="3000" dirty="0" smtClean="0"/>
              <a:t>Z</a:t>
            </a:r>
          </a:p>
          <a:p>
            <a:pPr marL="228600" lvl="1">
              <a:spcBef>
                <a:spcPts val="1000"/>
              </a:spcBef>
            </a:pPr>
            <a:r>
              <a:rPr lang="is-IS" sz="3400" b="1" dirty="0" smtClean="0"/>
              <a:t>Pseudo-transitive Rule</a:t>
            </a:r>
          </a:p>
          <a:p>
            <a:pPr marL="685800" lvl="2">
              <a:spcBef>
                <a:spcPts val="1000"/>
              </a:spcBef>
            </a:pPr>
            <a:r>
              <a:rPr lang="is-IS" sz="3000" dirty="0"/>
              <a:t>X → Y and YZ → U  ⇒ XZ → U</a:t>
            </a: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09" y="2653215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883" y="2853603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Checking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Let </a:t>
            </a:r>
            <a:r>
              <a:rPr lang="en-US" sz="3400" i="1" dirty="0" smtClean="0"/>
              <a:t>S</a:t>
            </a:r>
            <a:r>
              <a:rPr lang="en-US" sz="3400" dirty="0" smtClean="0"/>
              <a:t> be a set of FDs defined on the attributes in the set </a:t>
            </a:r>
            <a:r>
              <a:rPr lang="en-US" sz="3400" i="1" dirty="0" smtClean="0"/>
              <a:t>X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e.g. </a:t>
            </a:r>
            <a:r>
              <a:rPr lang="en-US" sz="3000" i="1" dirty="0"/>
              <a:t>X</a:t>
            </a:r>
            <a:r>
              <a:rPr lang="en-US" sz="3000" dirty="0" smtClean="0"/>
              <a:t>={SID, Name, SSN}, </a:t>
            </a:r>
            <a:br>
              <a:rPr lang="en-US" sz="3000" dirty="0" smtClean="0"/>
            </a:br>
            <a:r>
              <a:rPr lang="en-US" sz="3000" dirty="0" smtClean="0"/>
              <a:t>       </a:t>
            </a:r>
            <a:r>
              <a:rPr lang="en-US" sz="3000" i="1" dirty="0" smtClean="0"/>
              <a:t>S</a:t>
            </a:r>
            <a:r>
              <a:rPr lang="en-US" sz="3000" dirty="0" smtClean="0"/>
              <a:t>={(SID</a:t>
            </a:r>
            <a:r>
              <a:rPr lang="is-IS" sz="3000" dirty="0" smtClean="0"/>
              <a:t> </a:t>
            </a:r>
            <a:r>
              <a:rPr lang="is-IS" sz="3000" dirty="0"/>
              <a:t>→ </a:t>
            </a:r>
            <a:r>
              <a:rPr lang="is-IS" sz="3000" dirty="0" smtClean="0"/>
              <a:t>Name, SSN), (SSN</a:t>
            </a:r>
            <a:r>
              <a:rPr lang="is-IS" sz="3000" dirty="0"/>
              <a:t> → </a:t>
            </a:r>
            <a:r>
              <a:rPr lang="is-IS" sz="3000" dirty="0" smtClean="0"/>
              <a:t>SID)</a:t>
            </a:r>
            <a:r>
              <a:rPr lang="en-US" sz="3000" dirty="0" smtClean="0"/>
              <a:t>}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Question: is </a:t>
            </a:r>
            <a:r>
              <a:rPr lang="en-US" sz="3400" i="1" dirty="0" smtClean="0"/>
              <a:t>Y</a:t>
            </a:r>
            <a:r>
              <a:rPr lang="en-US" sz="3400" dirty="0"/>
              <a:t> ⊆ </a:t>
            </a:r>
            <a:r>
              <a:rPr lang="en-US" sz="3400" i="1" dirty="0" smtClean="0"/>
              <a:t>X</a:t>
            </a:r>
            <a:r>
              <a:rPr lang="en-US" sz="3400" dirty="0" smtClean="0"/>
              <a:t> a superkey?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To answer this question among others, we find all the attribute sets that Y determines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Given a set </a:t>
            </a:r>
            <a:r>
              <a:rPr lang="en-US" sz="3400" i="1" dirty="0" smtClean="0"/>
              <a:t>X </a:t>
            </a:r>
            <a:r>
              <a:rPr lang="en-US" sz="3400" dirty="0" smtClean="0"/>
              <a:t>of attributes and a set </a:t>
            </a:r>
            <a:r>
              <a:rPr lang="en-US" sz="3400" i="1" dirty="0" smtClean="0"/>
              <a:t>S</a:t>
            </a:r>
            <a:r>
              <a:rPr lang="en-US" sz="3400" dirty="0" smtClean="0"/>
              <a:t> of FDs, the </a:t>
            </a:r>
            <a:r>
              <a:rPr lang="en-US" sz="3400" i="1" dirty="0" smtClean="0"/>
              <a:t>closure of Y</a:t>
            </a:r>
            <a:r>
              <a:rPr lang="en-US" sz="3400" dirty="0"/>
              <a:t> </a:t>
            </a:r>
            <a:r>
              <a:rPr lang="en-US" sz="3400" dirty="0" smtClean="0"/>
              <a:t>⊆ </a:t>
            </a:r>
            <a:r>
              <a:rPr lang="en-US" sz="3400" i="1" dirty="0" smtClean="0"/>
              <a:t>X </a:t>
            </a:r>
            <a:r>
              <a:rPr lang="en-US" sz="3400" dirty="0" smtClean="0"/>
              <a:t>(under </a:t>
            </a:r>
            <a:r>
              <a:rPr lang="en-US" sz="3400" i="1" dirty="0" smtClean="0"/>
              <a:t>S</a:t>
            </a:r>
            <a:r>
              <a:rPr lang="en-US" sz="3400" dirty="0" smtClean="0"/>
              <a:t>), called </a:t>
            </a:r>
            <a:r>
              <a:rPr lang="en-US" sz="3400" i="1" dirty="0" smtClean="0"/>
              <a:t>Y</a:t>
            </a:r>
            <a:r>
              <a:rPr lang="en-US" sz="3400" i="1" baseline="30000" dirty="0" smtClean="0"/>
              <a:t>+</a:t>
            </a:r>
            <a:r>
              <a:rPr lang="en-US" sz="3400" dirty="0" smtClean="0"/>
              <a:t>, is the set of all attributes </a:t>
            </a:r>
            <a:r>
              <a:rPr lang="en-US" sz="3400" i="1" dirty="0" smtClean="0"/>
              <a:t>Z</a:t>
            </a:r>
            <a:r>
              <a:rPr lang="en-US" sz="3400" dirty="0" smtClean="0"/>
              <a:t> </a:t>
            </a:r>
            <a:r>
              <a:rPr lang="en-US" sz="3400" dirty="0" smtClean="0">
                <a:latin typeface="Courier New" charset="0"/>
                <a:ea typeface="Courier New" charset="0"/>
                <a:cs typeface="Courier New" charset="0"/>
              </a:rPr>
              <a:t>∈</a:t>
            </a:r>
            <a:r>
              <a:rPr lang="en-US" sz="3400" dirty="0"/>
              <a:t> </a:t>
            </a:r>
            <a:r>
              <a:rPr lang="en-US" sz="3400" i="1" dirty="0" smtClean="0"/>
              <a:t>X</a:t>
            </a:r>
            <a:r>
              <a:rPr lang="en-US" sz="3400" dirty="0" smtClean="0"/>
              <a:t> such that </a:t>
            </a:r>
            <a:r>
              <a:rPr lang="en-US" sz="3400" i="1" dirty="0" smtClean="0"/>
              <a:t>Y</a:t>
            </a:r>
            <a:r>
              <a:rPr lang="is-IS" sz="3600" dirty="0" smtClean="0"/>
              <a:t> → </a:t>
            </a:r>
            <a:r>
              <a:rPr lang="is-IS" sz="3600" i="1" dirty="0" smtClean="0"/>
              <a:t>Z</a:t>
            </a:r>
            <a:endParaRPr lang="is-IS" sz="3600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e.g. </a:t>
            </a:r>
            <a:r>
              <a:rPr lang="en-US" sz="2400" i="1" dirty="0"/>
              <a:t>X</a:t>
            </a:r>
            <a:r>
              <a:rPr lang="en-US" sz="2400" dirty="0" smtClean="0"/>
              <a:t>={</a:t>
            </a:r>
            <a:r>
              <a:rPr lang="en-US" sz="2400" dirty="0" err="1" smtClean="0"/>
              <a:t>SecID</a:t>
            </a:r>
            <a:r>
              <a:rPr lang="en-US" sz="2400" dirty="0" smtClean="0"/>
              <a:t>, CID, </a:t>
            </a:r>
            <a:r>
              <a:rPr lang="en-US" sz="2400" dirty="0" err="1"/>
              <a:t>CName</a:t>
            </a:r>
            <a:r>
              <a:rPr lang="en-US" sz="2400" dirty="0"/>
              <a:t>, Year</a:t>
            </a:r>
            <a:r>
              <a:rPr lang="en-US" sz="2400" dirty="0" smtClean="0"/>
              <a:t>, Department},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i="1" dirty="0"/>
              <a:t>S</a:t>
            </a:r>
            <a:r>
              <a:rPr lang="en-US" sz="2400" dirty="0"/>
              <a:t>={(</a:t>
            </a:r>
            <a:r>
              <a:rPr lang="en-US" sz="2400" dirty="0" err="1" smtClean="0"/>
              <a:t>SecID</a:t>
            </a:r>
            <a:r>
              <a:rPr lang="is-IS" sz="2400" dirty="0" smtClean="0"/>
              <a:t> </a:t>
            </a:r>
            <a:r>
              <a:rPr lang="is-IS" sz="2400" dirty="0"/>
              <a:t>→ </a:t>
            </a:r>
            <a:r>
              <a:rPr lang="en-US" sz="2400" dirty="0"/>
              <a:t>CID, </a:t>
            </a:r>
            <a:r>
              <a:rPr lang="en-US" sz="2400" dirty="0" err="1" smtClean="0"/>
              <a:t>CName</a:t>
            </a:r>
            <a:r>
              <a:rPr lang="en-US" sz="2400" dirty="0" smtClean="0"/>
              <a:t>, Year</a:t>
            </a:r>
            <a:r>
              <a:rPr lang="en-US" sz="2400" dirty="0"/>
              <a:t>, Department</a:t>
            </a:r>
            <a:r>
              <a:rPr lang="is-IS" sz="2400" dirty="0" smtClean="0"/>
              <a:t>),</a:t>
            </a:r>
            <a:br>
              <a:rPr lang="is-IS" sz="2400" dirty="0" smtClean="0"/>
            </a:br>
            <a:r>
              <a:rPr lang="is-IS" sz="2400" dirty="0" smtClean="0"/>
              <a:t>            (CID </a:t>
            </a:r>
            <a:r>
              <a:rPr lang="is-IS" sz="2400" dirty="0"/>
              <a:t>→ </a:t>
            </a:r>
            <a:r>
              <a:rPr lang="is-IS" sz="2400" dirty="0" smtClean="0"/>
              <a:t>Department)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       </a:t>
            </a:r>
            <a:r>
              <a:rPr lang="en-US" sz="2400" i="1" dirty="0"/>
              <a:t>Y</a:t>
            </a:r>
            <a:r>
              <a:rPr lang="en-US" sz="2400" dirty="0" smtClean="0"/>
              <a:t>={</a:t>
            </a:r>
            <a:r>
              <a:rPr lang="en-US" sz="2400" dirty="0" err="1" smtClean="0"/>
              <a:t>CName</a:t>
            </a:r>
            <a:r>
              <a:rPr lang="en-US" sz="2400" dirty="0" smtClean="0"/>
              <a:t>, CID}</a:t>
            </a:r>
            <a:endParaRPr lang="en-US" sz="2400" dirty="0"/>
          </a:p>
          <a:p>
            <a:pPr marL="685800" lvl="2">
              <a:spcBef>
                <a:spcPts val="1000"/>
              </a:spcBef>
            </a:pPr>
            <a:r>
              <a:rPr lang="en-US" sz="2400" i="1" dirty="0"/>
              <a:t>Y</a:t>
            </a:r>
            <a:r>
              <a:rPr lang="en-US" sz="2400" i="1" baseline="30000" dirty="0" smtClean="0"/>
              <a:t>+</a:t>
            </a:r>
            <a:r>
              <a:rPr lang="en-US" sz="2400" dirty="0" smtClean="0"/>
              <a:t>={</a:t>
            </a:r>
            <a:r>
              <a:rPr lang="en-US" sz="2400" dirty="0" err="1" smtClean="0"/>
              <a:t>CName</a:t>
            </a:r>
            <a:r>
              <a:rPr lang="en-US" sz="2400" dirty="0" smtClean="0"/>
              <a:t>, CID, Department}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1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Compute </a:t>
            </a:r>
            <a:br>
              <a:rPr lang="en-US" dirty="0" smtClean="0"/>
            </a:br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5159" y="2160162"/>
            <a:ext cx="7433681" cy="279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 smtClean="0"/>
              <a:t>Y</a:t>
            </a:r>
            <a:endParaRPr lang="en-US" sz="2800" i="1" dirty="0"/>
          </a:p>
          <a:p>
            <a:pPr marL="0" lvl="1">
              <a:spcBef>
                <a:spcPts val="1000"/>
              </a:spcBef>
            </a:pPr>
            <a:r>
              <a:rPr lang="en-US" sz="2800" b="1" dirty="0"/>
              <a:t>loop</a:t>
            </a:r>
          </a:p>
          <a:p>
            <a:pPr marL="0" lvl="1">
              <a:spcBef>
                <a:spcPts val="1000"/>
              </a:spcBef>
            </a:pPr>
            <a:r>
              <a:rPr lang="en-US" sz="2800" dirty="0" smtClean="0"/>
              <a:t>    </a:t>
            </a:r>
            <a:r>
              <a:rPr lang="en-US" sz="2800" b="1" dirty="0"/>
              <a:t>if</a:t>
            </a:r>
            <a:r>
              <a:rPr lang="en-US" sz="2800" dirty="0"/>
              <a:t>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∃</a:t>
            </a:r>
            <a:r>
              <a:rPr lang="en-US" sz="2800" dirty="0"/>
              <a:t> </a:t>
            </a:r>
            <a:r>
              <a:rPr lang="en-US" sz="2800" dirty="0" smtClean="0"/>
              <a:t>FD </a:t>
            </a:r>
            <a:r>
              <a:rPr lang="en-US" sz="2800" i="1" dirty="0"/>
              <a:t>Z</a:t>
            </a:r>
            <a:r>
              <a:rPr lang="en-US" sz="2800" dirty="0" smtClean="0"/>
              <a:t> </a:t>
            </a:r>
            <a:r>
              <a:rPr lang="is-IS" sz="3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en-US" sz="2800" i="1" dirty="0"/>
              <a:t>T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dirty="0" err="1"/>
              <a:t>s.t.</a:t>
            </a:r>
            <a:r>
              <a:rPr lang="en-US" sz="2800" dirty="0"/>
              <a:t> </a:t>
            </a:r>
            <a:r>
              <a:rPr lang="en-US" sz="2800" i="1" dirty="0" smtClean="0"/>
              <a:t>Z</a:t>
            </a:r>
            <a:r>
              <a:rPr lang="en-US" sz="2800" dirty="0" smtClean="0"/>
              <a:t> </a:t>
            </a:r>
            <a:r>
              <a:rPr lang="en-US" sz="2800" dirty="0"/>
              <a:t>⊆ </a:t>
            </a: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2800" dirty="0"/>
              <a:t>		</a:t>
            </a:r>
            <a:r>
              <a:rPr lang="en-US" sz="2800" i="1" dirty="0"/>
              <a:t> Y</a:t>
            </a:r>
            <a:r>
              <a:rPr lang="en-US" sz="2800" i="1" baseline="300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/>
              <a:t>Y</a:t>
            </a:r>
            <a:r>
              <a:rPr lang="en-US" sz="2800" i="1" baseline="300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∪ </a:t>
            </a:r>
            <a:r>
              <a:rPr lang="en-US" sz="2800" i="1" dirty="0" smtClean="0"/>
              <a:t>T</a:t>
            </a:r>
            <a:endParaRPr lang="en-US" sz="2800" dirty="0"/>
          </a:p>
          <a:p>
            <a:pPr marL="0" lvl="1">
              <a:spcBef>
                <a:spcPts val="1000"/>
              </a:spcBef>
            </a:pPr>
            <a:r>
              <a:rPr lang="en-US" sz="2800" b="1" dirty="0"/>
              <a:t>until</a:t>
            </a:r>
            <a:r>
              <a:rPr lang="en-US" sz="2800" dirty="0"/>
              <a:t> </a:t>
            </a: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does not change any further</a:t>
            </a:r>
          </a:p>
        </p:txBody>
      </p:sp>
    </p:spTree>
    <p:extLst>
      <p:ext uri="{BB962C8B-B14F-4D97-AF65-F5344CB8AC3E}">
        <p14:creationId xmlns:p14="http://schemas.microsoft.com/office/powerpoint/2010/main" val="8787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Test if </a:t>
            </a:r>
            <a:r>
              <a:rPr lang="en-US" sz="3400" i="1" dirty="0" smtClean="0"/>
              <a:t>Y </a:t>
            </a:r>
            <a:r>
              <a:rPr lang="en-US" sz="3400" dirty="0" smtClean="0"/>
              <a:t>is a superkey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Compute </a:t>
            </a:r>
            <a:r>
              <a:rPr lang="en-US" sz="3000" i="1" dirty="0" smtClean="0"/>
              <a:t>Y</a:t>
            </a:r>
            <a:r>
              <a:rPr lang="en-US" sz="3000" i="1" baseline="30000" dirty="0" smtClean="0"/>
              <a:t>+</a:t>
            </a:r>
            <a:r>
              <a:rPr lang="en-US" sz="3000" dirty="0" smtClean="0"/>
              <a:t> and check if </a:t>
            </a:r>
            <a:r>
              <a:rPr lang="en-US" sz="3000" i="1" dirty="0"/>
              <a:t>Y</a:t>
            </a:r>
            <a:r>
              <a:rPr lang="en-US" sz="3000" i="1" baseline="30000" dirty="0" smtClean="0"/>
              <a:t>+ </a:t>
            </a:r>
            <a:r>
              <a:rPr lang="en-US" sz="3000" dirty="0" smtClean="0"/>
              <a:t>contains all the attributes of R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Test if a given FD </a:t>
            </a:r>
            <a:r>
              <a:rPr lang="en-US" sz="3400" i="1" dirty="0" smtClean="0"/>
              <a:t>Y</a:t>
            </a:r>
            <a:r>
              <a:rPr lang="is-IS" sz="3200" dirty="0" smtClean="0"/>
              <a:t> </a:t>
            </a:r>
            <a:r>
              <a:rPr lang="is-IS" sz="3200" dirty="0"/>
              <a:t>→ </a:t>
            </a:r>
            <a:r>
              <a:rPr lang="is-IS" sz="3200" i="1" dirty="0" smtClean="0"/>
              <a:t>Z</a:t>
            </a:r>
            <a:r>
              <a:rPr lang="is-IS" sz="3200" dirty="0" smtClean="0"/>
              <a:t> holds (without computing </a:t>
            </a:r>
            <a:r>
              <a:rPr lang="is-IS" sz="3200" i="1" dirty="0" smtClean="0"/>
              <a:t>S</a:t>
            </a:r>
            <a:r>
              <a:rPr lang="is-IS" sz="3200" i="1" baseline="30000" dirty="0" smtClean="0"/>
              <a:t>+</a:t>
            </a:r>
            <a:r>
              <a:rPr lang="is-IS" sz="32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Compute </a:t>
            </a:r>
            <a:r>
              <a:rPr lang="en-US" sz="3000" i="1" dirty="0"/>
              <a:t>Y</a:t>
            </a:r>
            <a:r>
              <a:rPr lang="en-US" sz="3000" i="1" baseline="30000" dirty="0"/>
              <a:t>+</a:t>
            </a:r>
            <a:r>
              <a:rPr lang="en-US" sz="3000" dirty="0"/>
              <a:t> and check if </a:t>
            </a:r>
            <a:r>
              <a:rPr lang="en-US" sz="3000" i="1" dirty="0" smtClean="0"/>
              <a:t>Z </a:t>
            </a:r>
            <a:r>
              <a:rPr lang="en-US" sz="3000" dirty="0" smtClean="0"/>
              <a:t>is in </a:t>
            </a:r>
            <a:r>
              <a:rPr lang="en-US" sz="3000" i="1" dirty="0" smtClean="0"/>
              <a:t>Y</a:t>
            </a:r>
            <a:r>
              <a:rPr lang="en-US" sz="3000" i="1" baseline="30000" dirty="0"/>
              <a:t>+ </a:t>
            </a: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Minimal Basis of FD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Opposite of closure</a:t>
            </a:r>
          </a:p>
          <a:p>
            <a:r>
              <a:rPr lang="en-US" sz="3400" i="1" dirty="0"/>
              <a:t>S</a:t>
            </a:r>
            <a:r>
              <a:rPr lang="en-US" sz="3400" dirty="0"/>
              <a:t> is a </a:t>
            </a:r>
            <a:r>
              <a:rPr lang="en-US" sz="3400" i="1" dirty="0"/>
              <a:t>minimal basis </a:t>
            </a:r>
            <a:r>
              <a:rPr lang="en-US" sz="3400" dirty="0"/>
              <a:t>for a set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smtClean="0"/>
              <a:t>of </a:t>
            </a:r>
            <a:r>
              <a:rPr lang="en-US" sz="3400" dirty="0"/>
              <a:t>FDs </a:t>
            </a:r>
            <a:r>
              <a:rPr lang="en-US" sz="3400" dirty="0" smtClean="0"/>
              <a:t>if </a:t>
            </a:r>
            <a:endParaRPr lang="en-US" sz="3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 </a:t>
            </a:r>
            <a:r>
              <a:rPr lang="en-US" sz="2800" i="1" dirty="0" smtClean="0"/>
              <a:t>S</a:t>
            </a:r>
            <a:r>
              <a:rPr lang="en-US" sz="2800" i="1" baseline="30000" dirty="0"/>
              <a:t>+</a:t>
            </a:r>
            <a:r>
              <a:rPr lang="en-US" sz="2800" i="1" dirty="0"/>
              <a:t> = F</a:t>
            </a:r>
            <a:r>
              <a:rPr lang="en-US" sz="2800" i="1" baseline="30000" dirty="0"/>
              <a:t>+</a:t>
            </a:r>
            <a:endParaRPr lang="en-US" sz="2800" i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Every </a:t>
            </a:r>
            <a:r>
              <a:rPr lang="en-US" sz="2800" dirty="0"/>
              <a:t>FD in </a:t>
            </a:r>
            <a:r>
              <a:rPr lang="en-US" sz="2800" i="1" dirty="0"/>
              <a:t>S</a:t>
            </a:r>
            <a:r>
              <a:rPr lang="en-US" sz="2800" dirty="0"/>
              <a:t> has one attribute on the RHS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we remove any FD from </a:t>
            </a:r>
            <a:r>
              <a:rPr lang="en-US" sz="2800" i="1" dirty="0"/>
              <a:t>S</a:t>
            </a:r>
            <a:r>
              <a:rPr lang="en-US" sz="2800" dirty="0"/>
              <a:t>, the </a:t>
            </a:r>
            <a:r>
              <a:rPr lang="en-US" sz="2800" dirty="0" smtClean="0"/>
              <a:t>closure would not be </a:t>
            </a:r>
            <a:r>
              <a:rPr lang="en-US" sz="2800" i="1" dirty="0"/>
              <a:t>F</a:t>
            </a:r>
            <a:r>
              <a:rPr lang="en-US" sz="2800" i="1" baseline="30000" dirty="0" smtClean="0"/>
              <a:t>+</a:t>
            </a:r>
            <a:r>
              <a:rPr lang="en-US" sz="2800" i="1" dirty="0" smtClean="0"/>
              <a:t> </a:t>
            </a:r>
            <a:r>
              <a:rPr lang="en-US" sz="2800" dirty="0" smtClean="0"/>
              <a:t>anymore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for any FD in </a:t>
            </a:r>
            <a:r>
              <a:rPr lang="en-US" sz="2800" i="1" dirty="0"/>
              <a:t>S</a:t>
            </a:r>
            <a:r>
              <a:rPr lang="en-US" sz="2800" dirty="0"/>
              <a:t> we remove one or more attributes from the LHS, the closure would not be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r>
              <a:rPr lang="en-US" sz="2800" i="1" dirty="0"/>
              <a:t> </a:t>
            </a:r>
            <a:r>
              <a:rPr lang="en-US" sz="2800" dirty="0"/>
              <a:t>anymore</a:t>
            </a:r>
            <a:endParaRPr lang="en-US" sz="28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158630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359018"/>
            <a:ext cx="510023" cy="124045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659115" y="4747140"/>
            <a:ext cx="3825769" cy="400110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Any problems with this design?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59114" y="5317623"/>
            <a:ext cx="382576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NumEnrollments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is redundant. Why?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641130" y="1707528"/>
            <a:ext cx="589630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Student</a:t>
            </a:r>
            <a:r>
              <a:rPr lang="en-US" dirty="0"/>
              <a:t>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41129" y="2187383"/>
            <a:ext cx="713652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Course</a:t>
            </a:r>
            <a:r>
              <a:rPr lang="en-US" dirty="0"/>
              <a:t>(CID: string, Name: string, Credits: </a:t>
            </a:r>
            <a:r>
              <a:rPr lang="en-US" dirty="0" err="1"/>
              <a:t>int</a:t>
            </a:r>
            <a:r>
              <a:rPr lang="en-US" dirty="0"/>
              <a:t>, Department: string)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641129" y="2671198"/>
            <a:ext cx="625365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Section</a:t>
            </a:r>
            <a:r>
              <a:rPr lang="en-US" dirty="0" smtClean="0"/>
              <a:t>(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CID: </a:t>
            </a:r>
            <a:r>
              <a:rPr lang="en-US" dirty="0"/>
              <a:t>string, </a:t>
            </a:r>
            <a:r>
              <a:rPr lang="en-US" dirty="0" smtClean="0"/>
              <a:t>Semester: string, Year: </a:t>
            </a:r>
            <a:r>
              <a:rPr lang="en-US" dirty="0" err="1" smtClean="0"/>
              <a:t>int</a:t>
            </a:r>
            <a:r>
              <a:rPr lang="en-US" dirty="0" smtClean="0"/>
              <a:t>, Instructor: string, </a:t>
            </a:r>
            <a:r>
              <a:rPr lang="en-US" dirty="0" err="1" smtClean="0"/>
              <a:t>NumEnrollments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41128" y="3944624"/>
            <a:ext cx="526568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GradeReport</a:t>
            </a:r>
            <a:r>
              <a:rPr lang="en-US" dirty="0" smtClean="0"/>
              <a:t>(SID: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 smtClean="0"/>
              <a:t>, Grade: string)</a:t>
            </a:r>
            <a:endParaRPr lang="en-US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41128" y="3462789"/>
            <a:ext cx="467710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Prerequisite</a:t>
            </a:r>
            <a:r>
              <a:rPr lang="en-US" dirty="0" smtClean="0"/>
              <a:t>(CID: </a:t>
            </a:r>
            <a:r>
              <a:rPr lang="en-US" dirty="0"/>
              <a:t>string,</a:t>
            </a:r>
            <a:r>
              <a:rPr lang="en-US" dirty="0" smtClean="0"/>
              <a:t> </a:t>
            </a:r>
            <a:r>
              <a:rPr lang="en-US" dirty="0" err="1" smtClean="0"/>
              <a:t>PrereqID</a:t>
            </a:r>
            <a:r>
              <a:rPr lang="en-US" dirty="0" smtClean="0"/>
              <a:t>: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animBg="1"/>
      <p:bldP spid="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Minimal Basis of FD Sets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31614"/>
          </a:xfrm>
        </p:spPr>
        <p:txBody>
          <a:bodyPr>
            <a:normAutofit fontScale="70000" lnSpcReduction="20000"/>
          </a:bodyPr>
          <a:lstStyle/>
          <a:p>
            <a:r>
              <a:rPr lang="en-US" sz="3400" i="1" smtClean="0"/>
              <a:t>S</a:t>
            </a:r>
            <a:r>
              <a:rPr lang="en-US" sz="3400" smtClean="0"/>
              <a:t> </a:t>
            </a:r>
            <a:r>
              <a:rPr lang="en-US" sz="3400" dirty="0"/>
              <a:t>is a </a:t>
            </a:r>
            <a:r>
              <a:rPr lang="en-US" sz="3400" i="1" dirty="0"/>
              <a:t>minimal basis </a:t>
            </a:r>
            <a:r>
              <a:rPr lang="en-US" sz="3400" dirty="0"/>
              <a:t>for a set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smtClean="0"/>
              <a:t>of </a:t>
            </a:r>
            <a:r>
              <a:rPr lang="en-US" sz="3400" dirty="0"/>
              <a:t>FDs </a:t>
            </a:r>
            <a:r>
              <a:rPr lang="en-US" sz="3400" dirty="0" smtClean="0"/>
              <a:t>if </a:t>
            </a:r>
            <a:endParaRPr lang="en-US" sz="3400" dirty="0"/>
          </a:p>
          <a:p>
            <a:pPr lvl="1"/>
            <a:r>
              <a:rPr lang="en-US" sz="2800" i="1" dirty="0"/>
              <a:t>S</a:t>
            </a:r>
            <a:r>
              <a:rPr lang="en-US" sz="2800" i="1" baseline="30000" dirty="0"/>
              <a:t>+</a:t>
            </a:r>
            <a:r>
              <a:rPr lang="en-US" sz="2800" i="1" dirty="0"/>
              <a:t> = F</a:t>
            </a:r>
            <a:r>
              <a:rPr lang="en-US" sz="2800" i="1" baseline="30000" dirty="0"/>
              <a:t>+</a:t>
            </a:r>
            <a:endParaRPr lang="en-US" sz="2800" i="1" dirty="0"/>
          </a:p>
          <a:p>
            <a:pPr lvl="1"/>
            <a:r>
              <a:rPr lang="en-US" sz="2800" dirty="0" smtClean="0"/>
              <a:t>Every </a:t>
            </a:r>
            <a:r>
              <a:rPr lang="en-US" sz="2800" dirty="0"/>
              <a:t>FD in </a:t>
            </a:r>
            <a:r>
              <a:rPr lang="en-US" sz="2800" i="1" dirty="0"/>
              <a:t>S</a:t>
            </a:r>
            <a:r>
              <a:rPr lang="en-US" sz="2800" dirty="0"/>
              <a:t> has one attribute on the RHS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we remove any FD from </a:t>
            </a:r>
            <a:r>
              <a:rPr lang="en-US" sz="2800" i="1" dirty="0"/>
              <a:t>S</a:t>
            </a:r>
            <a:r>
              <a:rPr lang="en-US" sz="2800" dirty="0"/>
              <a:t>, the closure is not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endParaRPr lang="en-US" sz="2800" dirty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for any FD in </a:t>
            </a:r>
            <a:r>
              <a:rPr lang="en-US" sz="2800" i="1" dirty="0"/>
              <a:t>S</a:t>
            </a:r>
            <a:r>
              <a:rPr lang="en-US" sz="2800" dirty="0"/>
              <a:t> we remove one or more attributes from the LHS, the closure is not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endParaRPr lang="en-US" sz="28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50" y="3557239"/>
            <a:ext cx="3709174" cy="260922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Example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    a ⟶ b 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a,b,c,d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e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g,h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a,c,d,f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e,g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8338" y="355723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What is the minimal basis for the above FD set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36"/>
            <a:ext cx="9144000" cy="68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 smtClean="0"/>
              <a:t>Redundancy causes various kinds of anomalies</a:t>
            </a:r>
          </a:p>
          <a:p>
            <a:r>
              <a:rPr lang="en-US" sz="3700" dirty="0" smtClean="0"/>
              <a:t>To refine schemas:</a:t>
            </a:r>
          </a:p>
          <a:p>
            <a:pPr lvl="1"/>
            <a:r>
              <a:rPr lang="en-US" sz="3200" dirty="0"/>
              <a:t>Detect anomalies</a:t>
            </a:r>
          </a:p>
          <a:p>
            <a:pPr lvl="2"/>
            <a:r>
              <a:rPr lang="en-US" sz="2800" dirty="0"/>
              <a:t>Find FDs in the relations’ schemas</a:t>
            </a:r>
          </a:p>
          <a:p>
            <a:pPr lvl="2"/>
            <a:r>
              <a:rPr lang="en-US" sz="2800" dirty="0"/>
              <a:t>Apply Armstrong’s axioms to expand these FDs</a:t>
            </a:r>
          </a:p>
          <a:p>
            <a:pPr lvl="2"/>
            <a:r>
              <a:rPr lang="en-US" sz="2800" dirty="0"/>
              <a:t>Use the FDs to find the anomalies in the schemas</a:t>
            </a:r>
          </a:p>
          <a:p>
            <a:pPr lvl="1"/>
            <a:r>
              <a:rPr lang="en-US" sz="3200" dirty="0"/>
              <a:t>Remove anomalies</a:t>
            </a:r>
          </a:p>
          <a:p>
            <a:pPr lvl="2"/>
            <a:r>
              <a:rPr lang="en-US" sz="2800" dirty="0"/>
              <a:t>Decompose the anomalous schemas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Detect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Anomaly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80597"/>
              </p:ext>
            </p:extLst>
          </p:nvPr>
        </p:nvGraphicFramePr>
        <p:xfrm>
          <a:off x="1785192" y="2760582"/>
          <a:ext cx="554115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84832" y="239125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pic>
        <p:nvPicPr>
          <p:cNvPr id="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00" y="4488890"/>
            <a:ext cx="411297" cy="308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74" y="4689278"/>
            <a:ext cx="510023" cy="1240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650" y="4393593"/>
            <a:ext cx="3006955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source of redundancy in the above relation?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Detect Anomalies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In general, when a non-trivial FD </a:t>
            </a:r>
            <a:r>
              <a:rPr lang="en-US" sz="3600" i="1" dirty="0" smtClean="0"/>
              <a:t>X</a:t>
            </a:r>
            <a:r>
              <a:rPr lang="en-US" sz="3600" dirty="0"/>
              <a:t> → </a:t>
            </a:r>
            <a:r>
              <a:rPr lang="en-US" sz="3600" i="1" dirty="0" smtClean="0"/>
              <a:t>Y </a:t>
            </a:r>
            <a:r>
              <a:rPr lang="en-US" sz="3600" dirty="0" smtClean="0"/>
              <a:t>holds </a:t>
            </a:r>
            <a:r>
              <a:rPr lang="en-US" sz="3600" dirty="0"/>
              <a:t>for relation R, </a:t>
            </a:r>
            <a:r>
              <a:rPr lang="en-US" sz="3600" dirty="0" smtClean="0"/>
              <a:t>but </a:t>
            </a:r>
            <a:r>
              <a:rPr lang="en-US" sz="3600" i="1" dirty="0" smtClean="0"/>
              <a:t>X</a:t>
            </a:r>
            <a:r>
              <a:rPr lang="en-US" sz="3600" dirty="0" smtClean="0"/>
              <a:t> is not a superkey, multiple tuples can have the same value(s) for attributes in </a:t>
            </a:r>
            <a:r>
              <a:rPr lang="en-US" sz="3600" i="1" dirty="0" smtClean="0"/>
              <a:t>X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Which automatically means than the same value(s) for attributes in </a:t>
            </a:r>
            <a:r>
              <a:rPr lang="en-US" sz="3600" i="1" dirty="0" smtClean="0"/>
              <a:t>Y</a:t>
            </a:r>
            <a:r>
              <a:rPr lang="en-US" sz="3600" dirty="0" smtClean="0"/>
              <a:t> would be repeated for those tuples, causing redundancy</a:t>
            </a:r>
          </a:p>
          <a:p>
            <a:r>
              <a:rPr lang="en-US" sz="3600" dirty="0" smtClean="0"/>
              <a:t>To deal with this situation, we </a:t>
            </a:r>
            <a:r>
              <a:rPr lang="en-US" sz="3600" i="1" dirty="0" smtClean="0"/>
              <a:t>decompose </a:t>
            </a:r>
            <a:r>
              <a:rPr lang="en-US" sz="3600" dirty="0" smtClean="0"/>
              <a:t>the anomalous relation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 𝓡</a:t>
            </a:r>
            <a:r>
              <a:rPr lang="en-US" sz="3600" dirty="0" smtClean="0"/>
              <a:t>(</a:t>
            </a:r>
            <a:r>
              <a:rPr lang="en-US" sz="3600" i="1" dirty="0" smtClean="0"/>
              <a:t>A</a:t>
            </a:r>
            <a:r>
              <a:rPr lang="en-US" sz="3600" dirty="0" smtClean="0"/>
              <a:t>) be a relational schema with schema name 𝓡 and schema attribute set </a:t>
            </a:r>
            <a:r>
              <a:rPr lang="en-US" sz="3600" i="1" dirty="0" smtClean="0"/>
              <a:t>A</a:t>
            </a:r>
          </a:p>
          <a:p>
            <a:r>
              <a:rPr lang="en-US" sz="3600" dirty="0" smtClean="0"/>
              <a:t>We can decompose 𝓡 into two schemas 𝓡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(</a:t>
            </a:r>
            <a:r>
              <a:rPr lang="en-US" sz="3600" i="1" dirty="0" smtClean="0"/>
              <a:t>B</a:t>
            </a:r>
            <a:r>
              <a:rPr lang="en-US" sz="3600" dirty="0" smtClean="0"/>
              <a:t>) and 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(</a:t>
            </a:r>
            <a:r>
              <a:rPr lang="en-US" sz="3600" i="1" dirty="0" smtClean="0"/>
              <a:t>C</a:t>
            </a:r>
            <a:r>
              <a:rPr lang="en-US" sz="3600" dirty="0" smtClean="0"/>
              <a:t>) such that </a:t>
            </a:r>
            <a:r>
              <a:rPr lang="en-US" sz="3600" i="1" dirty="0" smtClean="0"/>
              <a:t>B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∪</a:t>
            </a:r>
            <a:r>
              <a:rPr lang="en-US" sz="3600" i="1" dirty="0" smtClean="0"/>
              <a:t>C</a:t>
            </a:r>
            <a:r>
              <a:rPr lang="en-US" sz="3600" dirty="0" smtClean="0"/>
              <a:t> = </a:t>
            </a:r>
            <a:r>
              <a:rPr lang="en-US" sz="3600" i="1" dirty="0" smtClean="0"/>
              <a:t>A</a:t>
            </a:r>
          </a:p>
          <a:p>
            <a:r>
              <a:rPr lang="en-US" sz="3600" dirty="0" smtClean="0"/>
              <a:t>In case of the previously discussed anomaly, </a:t>
            </a:r>
            <a:r>
              <a:rPr lang="en-US" sz="3600" i="1" dirty="0" smtClean="0"/>
              <a:t>B 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∩</a:t>
            </a:r>
            <a:r>
              <a:rPr lang="en-US" sz="3600" dirty="0"/>
              <a:t> </a:t>
            </a:r>
            <a:r>
              <a:rPr lang="en-US" sz="3600" i="1" dirty="0" smtClean="0"/>
              <a:t>C </a:t>
            </a:r>
            <a:r>
              <a:rPr lang="en-US" sz="3600" dirty="0" smtClean="0"/>
              <a:t>= </a:t>
            </a:r>
            <a:r>
              <a:rPr lang="en-US" sz="3600" i="1" dirty="0" smtClean="0"/>
              <a:t>X</a:t>
            </a:r>
            <a:r>
              <a:rPr lang="en-US" sz="3600" dirty="0" smtClean="0"/>
              <a:t> and </a:t>
            </a:r>
            <a:r>
              <a:rPr lang="en-US" sz="3600" i="1" dirty="0" smtClean="0"/>
              <a:t>C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∖</a:t>
            </a:r>
            <a:r>
              <a:rPr lang="en-US" sz="3600" dirty="0"/>
              <a:t> </a:t>
            </a:r>
            <a:r>
              <a:rPr lang="en-US" sz="3600" i="1" dirty="0" smtClean="0"/>
              <a:t>B</a:t>
            </a:r>
            <a:r>
              <a:rPr lang="en-US" sz="3600" dirty="0" smtClean="0"/>
              <a:t> = </a:t>
            </a:r>
            <a:r>
              <a:rPr lang="en-US" sz="3600" i="1" dirty="0" smtClean="0"/>
              <a:t>Y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46949"/>
              </p:ext>
            </p:extLst>
          </p:nvPr>
        </p:nvGraphicFramePr>
        <p:xfrm>
          <a:off x="1807494" y="1968844"/>
          <a:ext cx="554115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07134" y="159951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59070"/>
              </p:ext>
            </p:extLst>
          </p:nvPr>
        </p:nvGraphicFramePr>
        <p:xfrm>
          <a:off x="796415" y="4492247"/>
          <a:ext cx="446506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96055" y="412291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14380"/>
              </p:ext>
            </p:extLst>
          </p:nvPr>
        </p:nvGraphicFramePr>
        <p:xfrm>
          <a:off x="6195827" y="4753321"/>
          <a:ext cx="2029522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115050" y="4391424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2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189249" y="3334215"/>
            <a:ext cx="1382751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3334215"/>
            <a:ext cx="1543050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1332175" y="1883103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smtClean="0">
                <a:solidFill>
                  <a:srgbClr val="00B0F0"/>
                </a:solidFill>
              </a:rPr>
              <a:t>A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07494" y="1974900"/>
            <a:ext cx="5541159" cy="186236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549822" y="1556317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07980" y="1938934"/>
            <a:ext cx="959005" cy="269007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D9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158" y="1562586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Y</a:t>
            </a:r>
            <a:endParaRPr lang="en-US" sz="2400" i="1" dirty="0">
              <a:solidFill>
                <a:srgbClr val="7030A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66983" y="1938934"/>
            <a:ext cx="1081670" cy="269007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03827" y="1447544"/>
            <a:ext cx="76815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21096" y="4411279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B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96415" y="4496883"/>
            <a:ext cx="4444658" cy="213890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720508" y="4681416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195827" y="4756046"/>
            <a:ext cx="2044924" cy="239699"/>
          </a:xfrm>
          <a:prstGeom prst="roundRect">
            <a:avLst>
              <a:gd name="adj" fmla="val 969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28424" y="3382938"/>
            <a:ext cx="1538754" cy="88537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∩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 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∖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= </a:t>
            </a:r>
            <a:r>
              <a:rPr lang="en-US" sz="2400" i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5039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/>
      <p:bldP spid="26" grpId="0" animBg="1"/>
      <p:bldP spid="27" grpId="0"/>
      <p:bldP spid="28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 Desiderata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Minimize redundancy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Avoid information loss (lossless join)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Preserve the FDs (dependency-preserving)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Ensure good query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Lossless Join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Join refresher: querying related tuples from two or more relations</a:t>
            </a:r>
          </a:p>
          <a:p>
            <a:r>
              <a:rPr lang="en-US" sz="3600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632" y="3800655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Student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Department AS D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D.DID AND 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S.SID = 17;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55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Lossy</a:t>
            </a:r>
            <a:r>
              <a:rPr lang="en-US" dirty="0" smtClean="0"/>
              <a:t> Join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64141"/>
              </p:ext>
            </p:extLst>
          </p:nvPr>
        </p:nvGraphicFramePr>
        <p:xfrm>
          <a:off x="1952460" y="1811686"/>
          <a:ext cx="5541159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9450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19007" y="1498110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1905"/>
              </p:ext>
            </p:extLst>
          </p:nvPr>
        </p:nvGraphicFramePr>
        <p:xfrm>
          <a:off x="959203" y="3283692"/>
          <a:ext cx="4805978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5503"/>
                <a:gridCol w="2071675"/>
                <a:gridCol w="802573"/>
                <a:gridCol w="10262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08697" y="2955153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47368"/>
              </p:ext>
            </p:extLst>
          </p:nvPr>
        </p:nvGraphicFramePr>
        <p:xfrm>
          <a:off x="6231939" y="3469372"/>
          <a:ext cx="1651974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76067"/>
                <a:gridCol w="875907"/>
              </a:tblGrid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162313" y="316323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endParaRPr lang="en-US" sz="105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28950" y="2912816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16966" y="2912816"/>
            <a:ext cx="1740984" cy="1696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69932" y="4391106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28950" y="4395983"/>
            <a:ext cx="1746250" cy="17601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63172"/>
              </p:ext>
            </p:extLst>
          </p:nvPr>
        </p:nvGraphicFramePr>
        <p:xfrm>
          <a:off x="1952460" y="4725806"/>
          <a:ext cx="5541159" cy="15727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875527" y="4422710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-195346" y="5407752"/>
            <a:ext cx="2385966" cy="1374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Extra data!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i.e. </a:t>
            </a:r>
            <a:r>
              <a:rPr lang="en-US" sz="2000" i="1" dirty="0" err="1" smtClean="0">
                <a:solidFill>
                  <a:srgbClr val="C00000"/>
                </a:solidFill>
              </a:rPr>
              <a:t>lossy</a:t>
            </a:r>
            <a:r>
              <a:rPr lang="en-US" sz="2000" i="1" dirty="0" smtClean="0">
                <a:solidFill>
                  <a:srgbClr val="C00000"/>
                </a:solidFill>
              </a:rPr>
              <a:t> join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C00000"/>
                </a:solidFill>
              </a:rPr>
              <a:t>decomposition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56905" y="5634788"/>
            <a:ext cx="5703622" cy="732558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D9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00" y="4488890"/>
            <a:ext cx="411297" cy="3084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74" y="468927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1" grpId="0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9341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Write a SQL DML command to create a view on Section which would automatically compute the </a:t>
            </a:r>
            <a:r>
              <a:rPr lang="en-US" dirty="0" err="1" smtClean="0"/>
              <a:t>NumEnrollments</a:t>
            </a:r>
            <a:r>
              <a:rPr lang="en-US" dirty="0" smtClean="0"/>
              <a:t> column based on the the other tables.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6225700" y="1878835"/>
            <a:ext cx="2057400" cy="1923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1" b="727"/>
          <a:stretch/>
        </p:blipFill>
        <p:spPr>
          <a:xfrm>
            <a:off x="6617825" y="339823"/>
            <a:ext cx="1897525" cy="10802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11547" y="4011419"/>
            <a:ext cx="6575103" cy="2136132"/>
            <a:chOff x="898866" y="4169545"/>
            <a:chExt cx="6575103" cy="2136132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98866" y="4169545"/>
              <a:ext cx="4769452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/>
                <a:t>Student</a:t>
              </a:r>
              <a:r>
                <a:rPr lang="en-US" sz="1600" dirty="0"/>
                <a:t>(SID: </a:t>
              </a:r>
              <a:r>
                <a:rPr lang="en-US" sz="1600" dirty="0" err="1"/>
                <a:t>int</a:t>
              </a:r>
              <a:r>
                <a:rPr lang="en-US" sz="1600" dirty="0"/>
                <a:t>, Name: string, Age: </a:t>
              </a:r>
              <a:r>
                <a:rPr lang="en-US" sz="1600" dirty="0" err="1"/>
                <a:t>int</a:t>
              </a:r>
              <a:r>
                <a:rPr lang="en-US" sz="1600" dirty="0"/>
                <a:t>, Major: string)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98867" y="4621732"/>
              <a:ext cx="5798876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/>
                <a:t>Course</a:t>
              </a:r>
              <a:r>
                <a:rPr lang="en-US" sz="1600" dirty="0"/>
                <a:t>(CID: string, Name: string, Credits: </a:t>
              </a:r>
              <a:r>
                <a:rPr lang="en-US" sz="1600" dirty="0" err="1"/>
                <a:t>int</a:t>
              </a:r>
              <a:r>
                <a:rPr lang="en-US" sz="1600" dirty="0"/>
                <a:t>, Department: string)</a:t>
              </a: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898866" y="5070228"/>
              <a:ext cx="6575103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 smtClean="0"/>
                <a:t>Section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SecID</a:t>
              </a:r>
              <a:r>
                <a:rPr lang="en-US" sz="1600" dirty="0" smtClean="0"/>
                <a:t>: 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, CID: </a:t>
              </a:r>
              <a:r>
                <a:rPr lang="en-US" sz="1600" dirty="0"/>
                <a:t>string, </a:t>
              </a:r>
              <a:r>
                <a:rPr lang="en-US" sz="1600" dirty="0" smtClean="0"/>
                <a:t>Semester: string, Year: 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, Instructor: string)</a:t>
              </a:r>
              <a:endParaRPr lang="en-US" sz="1600" dirty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898866" y="5967123"/>
              <a:ext cx="4260168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 err="1" smtClean="0"/>
                <a:t>GradeReport</a:t>
              </a:r>
              <a:r>
                <a:rPr lang="en-US" sz="1600" dirty="0" smtClean="0"/>
                <a:t>(SID: </a:t>
              </a:r>
              <a:r>
                <a:rPr lang="en-US" sz="1600" dirty="0" err="1"/>
                <a:t>int</a:t>
              </a:r>
              <a:r>
                <a:rPr lang="en-US" sz="1600" dirty="0"/>
                <a:t>, </a:t>
              </a:r>
              <a:r>
                <a:rPr lang="en-US" sz="1600" dirty="0" err="1" smtClean="0"/>
                <a:t>SecID</a:t>
              </a:r>
              <a:r>
                <a:rPr lang="en-US" sz="1600" dirty="0" smtClean="0"/>
                <a:t>: </a:t>
              </a:r>
              <a:r>
                <a:rPr lang="en-US" sz="1600" dirty="0" err="1"/>
                <a:t>int</a:t>
              </a:r>
              <a:r>
                <a:rPr lang="en-US" sz="1600" dirty="0" smtClean="0"/>
                <a:t>, Grade: string)</a:t>
              </a:r>
              <a:endParaRPr lang="en-US" sz="1600" dirty="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898866" y="5518627"/>
              <a:ext cx="3820330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 smtClean="0"/>
                <a:t>Prerequisite</a:t>
              </a:r>
              <a:r>
                <a:rPr lang="en-US" sz="1600" dirty="0" smtClean="0"/>
                <a:t>(CID: </a:t>
              </a:r>
              <a:r>
                <a:rPr lang="en-US" sz="1600" dirty="0"/>
                <a:t>string,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PrereqID</a:t>
              </a:r>
              <a:r>
                <a:rPr lang="en-US" sz="1600" dirty="0" smtClean="0"/>
                <a:t>: string)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9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Lossless Join 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Suppose you </a:t>
            </a:r>
            <a:r>
              <a:rPr lang="en-US" sz="3600" dirty="0"/>
              <a:t>decompose </a:t>
            </a:r>
            <a:r>
              <a:rPr lang="en-US" sz="3600" dirty="0" smtClean="0"/>
              <a:t>relation schema 𝓡 </a:t>
            </a:r>
            <a:r>
              <a:rPr lang="en-US" sz="3600" dirty="0"/>
              <a:t>into two schemas 𝓡</a:t>
            </a:r>
            <a:r>
              <a:rPr lang="en-US" sz="3600" baseline="-25000" dirty="0" smtClean="0"/>
              <a:t>1</a:t>
            </a:r>
            <a:r>
              <a:rPr lang="en-US" sz="3600" dirty="0"/>
              <a:t> </a:t>
            </a:r>
            <a:r>
              <a:rPr lang="en-US" sz="3600" dirty="0" smtClean="0"/>
              <a:t>and </a:t>
            </a:r>
            <a:r>
              <a:rPr lang="en-US" sz="3600" dirty="0"/>
              <a:t>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If for any instance R (with schema 𝓡), you can decompose R into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(with schema </a:t>
            </a:r>
            <a:r>
              <a:rPr lang="en-US" sz="3600" dirty="0"/>
              <a:t>𝓡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)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(with schema 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) such that R can be recovered by joining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, then the decomposition is a lossless join decomposition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Dependency-preserving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58976"/>
              </p:ext>
            </p:extLst>
          </p:nvPr>
        </p:nvGraphicFramePr>
        <p:xfrm>
          <a:off x="2717712" y="1856291"/>
          <a:ext cx="5541159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9450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84259" y="1542715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6340"/>
              </p:ext>
            </p:extLst>
          </p:nvPr>
        </p:nvGraphicFramePr>
        <p:xfrm>
          <a:off x="1724455" y="3328297"/>
          <a:ext cx="4805978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5503"/>
                <a:gridCol w="2071675"/>
                <a:gridCol w="802573"/>
                <a:gridCol w="102622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73949" y="2999758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12771"/>
              </p:ext>
            </p:extLst>
          </p:nvPr>
        </p:nvGraphicFramePr>
        <p:xfrm>
          <a:off x="6997191" y="3513977"/>
          <a:ext cx="1651974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76067"/>
                <a:gridCol w="875907"/>
              </a:tblGrid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927565" y="3207836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endParaRPr lang="en-US" sz="105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94202" y="2957421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2218" y="2957421"/>
            <a:ext cx="1740984" cy="1696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237" y="1819826"/>
            <a:ext cx="2241394" cy="116955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F={CID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Name,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Credits,</a:t>
            </a:r>
          </a:p>
          <a:p>
            <a:pPr eaLnBrk="0" hangingPunct="0"/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CID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DeptAddress,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DeptAddress}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0824" y="4452613"/>
            <a:ext cx="2241394" cy="738664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F={CID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Name,</a:t>
            </a:r>
          </a:p>
          <a:p>
            <a:pPr eaLnBrk="0" hangingPunct="0"/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CID 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Linux Libertine" charset="0"/>
                <a:ea typeface="Linux Libertine" charset="0"/>
                <a:cs typeface="Linux Libertine" charset="0"/>
              </a:rPr>
              <a:t> → 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DeptAddress,}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6373" y="4452613"/>
            <a:ext cx="653609" cy="30777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smtClean="0">
                <a:latin typeface="Linux Libertine" charset="0"/>
                <a:ea typeface="Linux Libertine" charset="0"/>
                <a:cs typeface="Linux Libertine" charset="0"/>
              </a:rPr>
              <a:t>F={</a:t>
            </a:r>
            <a:r>
              <a:rPr lang="is-IS" sz="1400" dirty="0" smtClean="0">
                <a:latin typeface="Linux Libertine" charset="0"/>
                <a:ea typeface="Linux Libertine" charset="0"/>
                <a:cs typeface="Linux Libertine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8650" y="5435260"/>
            <a:ext cx="7886700" cy="677108"/>
          </a:xfrm>
          <a:prstGeom prst="rect">
            <a:avLst/>
          </a:prstGeom>
          <a:solidFill>
            <a:srgbClr val="D9BAD8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900" dirty="0" smtClean="0">
                <a:latin typeface="Linux Libertine" charset="0"/>
                <a:ea typeface="Linux Libertine" charset="0"/>
                <a:cs typeface="Linux Libertine" charset="0"/>
              </a:rPr>
              <a:t>Semantic is lost, since if you are only given Course and </a:t>
            </a:r>
            <a:r>
              <a:rPr lang="en-US" sz="1900" dirty="0" err="1" smtClean="0"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r>
              <a:rPr lang="en-US" sz="1900" dirty="0" smtClean="0">
                <a:latin typeface="Linux Libertine" charset="0"/>
                <a:ea typeface="Linux Libertine" charset="0"/>
                <a:cs typeface="Linux Libertine" charset="0"/>
              </a:rPr>
              <a:t> there is no way to account for the FDs </a:t>
            </a:r>
            <a:r>
              <a:rPr lang="is-IS" sz="1900" dirty="0">
                <a:latin typeface="Linux Libertine" charset="0"/>
                <a:ea typeface="Linux Libertine" charset="0"/>
                <a:cs typeface="Linux Libertine" charset="0"/>
              </a:rPr>
              <a:t>DeptName → </a:t>
            </a:r>
            <a:r>
              <a:rPr lang="is-IS" sz="1900" dirty="0" smtClean="0">
                <a:latin typeface="Linux Libertine" charset="0"/>
                <a:ea typeface="Linux Libertine" charset="0"/>
                <a:cs typeface="Linux Libertine" charset="0"/>
              </a:rPr>
              <a:t>DeptAddress and </a:t>
            </a:r>
            <a:r>
              <a:rPr lang="en-US" sz="1900" dirty="0">
                <a:latin typeface="Linux Libertine" charset="0"/>
                <a:ea typeface="Linux Libertine" charset="0"/>
                <a:cs typeface="Linux Libertine" charset="0"/>
              </a:rPr>
              <a:t>CID</a:t>
            </a:r>
            <a:r>
              <a:rPr lang="is-IS" sz="1900" dirty="0">
                <a:latin typeface="Linux Libertine" charset="0"/>
                <a:ea typeface="Linux Libertine" charset="0"/>
                <a:cs typeface="Linux Libertine" charset="0"/>
              </a:rPr>
              <a:t> → Credits.</a:t>
            </a:r>
            <a:endParaRPr lang="is-IS" sz="19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Dependency-preserving </a:t>
            </a:r>
            <a:r>
              <a:rPr lang="en-US" dirty="0" smtClean="0"/>
              <a:t>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Suppose you decompose relation schema 𝓡 </a:t>
            </a:r>
            <a:r>
              <a:rPr lang="en-US" sz="3600" dirty="0" smtClean="0"/>
              <a:t>with FD set F into </a:t>
            </a:r>
            <a:r>
              <a:rPr lang="en-US" sz="3600" dirty="0"/>
              <a:t>two schemas 𝓡</a:t>
            </a:r>
            <a:r>
              <a:rPr lang="en-US" sz="3600" baseline="-25000" dirty="0"/>
              <a:t>1</a:t>
            </a:r>
            <a:r>
              <a:rPr lang="en-US" sz="3600" dirty="0"/>
              <a:t> </a:t>
            </a:r>
            <a:r>
              <a:rPr lang="en-US" sz="3600" dirty="0" smtClean="0"/>
              <a:t>and </a:t>
            </a:r>
            <a:r>
              <a:rPr lang="en-US" sz="3600" dirty="0"/>
              <a:t>𝓡</a:t>
            </a:r>
            <a:r>
              <a:rPr lang="en-US" sz="3600" baseline="-25000" dirty="0"/>
              <a:t>2</a:t>
            </a:r>
            <a:r>
              <a:rPr lang="en-US" sz="3600" dirty="0"/>
              <a:t> </a:t>
            </a:r>
            <a:r>
              <a:rPr lang="en-US" sz="3600" dirty="0" smtClean="0"/>
              <a:t>with FD sets F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F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respectively</a:t>
            </a:r>
            <a:endParaRPr lang="en-US" sz="3600" dirty="0"/>
          </a:p>
          <a:p>
            <a:r>
              <a:rPr lang="en-US" sz="3600" dirty="0"/>
              <a:t>If </a:t>
            </a:r>
            <a:r>
              <a:rPr lang="en-US" sz="3600" dirty="0" smtClean="0"/>
              <a:t>all the FDs inferable from F can also be inferred from the union of </a:t>
            </a:r>
            <a:r>
              <a:rPr lang="en-US" sz="3600" dirty="0"/>
              <a:t>F</a:t>
            </a:r>
            <a:r>
              <a:rPr lang="en-US" sz="3600" baseline="-25000" dirty="0"/>
              <a:t>1</a:t>
            </a:r>
            <a:r>
              <a:rPr lang="en-US" sz="3600" dirty="0"/>
              <a:t> and </a:t>
            </a:r>
            <a:r>
              <a:rPr lang="en-US" sz="3600" dirty="0" smtClean="0"/>
              <a:t>F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, we say that the decomposition is dependency preserving</a:t>
            </a:r>
          </a:p>
          <a:p>
            <a:pPr lvl="1"/>
            <a:r>
              <a:rPr lang="en-US" sz="3200" dirty="0" smtClean="0"/>
              <a:t>i.e. if (F</a:t>
            </a:r>
            <a:r>
              <a:rPr lang="en-US" sz="3200" baseline="-25000" dirty="0" smtClean="0"/>
              <a:t>1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∪</a:t>
            </a:r>
            <a:r>
              <a:rPr lang="en-US" sz="3200" dirty="0" smtClean="0"/>
              <a:t>F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 = F</a:t>
            </a:r>
            <a:r>
              <a:rPr lang="en-US" sz="3200" baseline="30000" dirty="0" smtClean="0"/>
              <a:t>+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Decomposition Desiderata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600" dirty="0"/>
          </a:p>
          <a:p>
            <a:endParaRPr lang="en-US" dirty="0" smtClean="0"/>
          </a:p>
          <a:p>
            <a:r>
              <a:rPr lang="en-US" dirty="0" smtClean="0"/>
              <a:t>Example: let </a:t>
            </a:r>
            <a:r>
              <a:rPr lang="en-US" dirty="0"/>
              <a:t>𝓡</a:t>
            </a:r>
            <a:r>
              <a:rPr lang="en-US" dirty="0" smtClean="0"/>
              <a:t>(J, K, L) have FDs F={J</a:t>
            </a:r>
            <a:r>
              <a:rPr lang="is-IS" dirty="0"/>
              <a:t> → </a:t>
            </a:r>
            <a:r>
              <a:rPr lang="is-IS" dirty="0" smtClean="0"/>
              <a:t>K, KL </a:t>
            </a:r>
            <a:r>
              <a:rPr lang="is-IS" dirty="0"/>
              <a:t>→ </a:t>
            </a:r>
            <a:r>
              <a:rPr lang="is-IS" dirty="0" smtClean="0"/>
              <a:t>J}</a:t>
            </a:r>
          </a:p>
          <a:p>
            <a:r>
              <a:rPr lang="is-IS" dirty="0" smtClean="0"/>
              <a:t>We cannot achieve all the three properties above</a:t>
            </a:r>
          </a:p>
          <a:p>
            <a:pPr lvl="1"/>
            <a:r>
              <a:rPr lang="en-US" dirty="0" smtClean="0"/>
              <a:t>𝓡</a:t>
            </a:r>
            <a:r>
              <a:rPr lang="en-US" baseline="-25000" dirty="0" smtClean="0"/>
              <a:t>1</a:t>
            </a:r>
            <a:r>
              <a:rPr lang="en-US" dirty="0" smtClean="0"/>
              <a:t>(J</a:t>
            </a:r>
            <a:r>
              <a:rPr lang="en-US" dirty="0"/>
              <a:t>, </a:t>
            </a:r>
            <a:r>
              <a:rPr lang="en-US" dirty="0" smtClean="0"/>
              <a:t>K) and 𝓡</a:t>
            </a:r>
            <a:r>
              <a:rPr lang="en-US" baseline="-25000" dirty="0" smtClean="0"/>
              <a:t>2</a:t>
            </a:r>
            <a:r>
              <a:rPr lang="en-US" dirty="0" smtClean="0"/>
              <a:t>(K</a:t>
            </a:r>
            <a:r>
              <a:rPr lang="en-US" dirty="0"/>
              <a:t>, L</a:t>
            </a:r>
            <a:r>
              <a:rPr lang="en-US" dirty="0" smtClean="0"/>
              <a:t>)</a:t>
            </a:r>
            <a:endParaRPr lang="is-IS" dirty="0"/>
          </a:p>
          <a:p>
            <a:pPr lvl="1"/>
            <a:r>
              <a:rPr lang="en-US" dirty="0"/>
              <a:t>𝓡</a:t>
            </a:r>
            <a:r>
              <a:rPr lang="en-US" baseline="-25000" dirty="0"/>
              <a:t>1</a:t>
            </a:r>
            <a:r>
              <a:rPr lang="en-US" dirty="0"/>
              <a:t>(J, </a:t>
            </a:r>
            <a:r>
              <a:rPr lang="en-US" dirty="0" smtClean="0"/>
              <a:t>L</a:t>
            </a:r>
            <a:r>
              <a:rPr lang="en-US" dirty="0"/>
              <a:t>) and 𝓡</a:t>
            </a:r>
            <a:r>
              <a:rPr lang="en-US" baseline="-25000" dirty="0" smtClean="0"/>
              <a:t>2</a:t>
            </a:r>
            <a:r>
              <a:rPr lang="en-US" dirty="0" smtClean="0"/>
              <a:t>(K</a:t>
            </a:r>
            <a:r>
              <a:rPr lang="en-US" dirty="0"/>
              <a:t>, L)</a:t>
            </a:r>
            <a:endParaRPr lang="is-IS" dirty="0"/>
          </a:p>
          <a:p>
            <a:pPr lvl="1"/>
            <a:r>
              <a:rPr lang="en-US" dirty="0"/>
              <a:t>𝓡</a:t>
            </a:r>
            <a:r>
              <a:rPr lang="en-US" baseline="-25000" dirty="0"/>
              <a:t>1</a:t>
            </a:r>
            <a:r>
              <a:rPr lang="en-US" dirty="0"/>
              <a:t>(J, </a:t>
            </a:r>
            <a:r>
              <a:rPr lang="en-US" dirty="0" smtClean="0"/>
              <a:t>K) </a:t>
            </a:r>
            <a:r>
              <a:rPr lang="en-US" dirty="0"/>
              <a:t>and 𝓡</a:t>
            </a:r>
            <a:r>
              <a:rPr lang="en-US" baseline="-25000" dirty="0" smtClean="0"/>
              <a:t>2</a:t>
            </a:r>
            <a:r>
              <a:rPr lang="en-US" dirty="0" smtClean="0"/>
              <a:t>(J, L),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If we want both lossless join and privacy preservation, we have to tolerate some redundancy</a:t>
            </a:r>
          </a:p>
          <a:p>
            <a:r>
              <a:rPr lang="en-US" dirty="0" smtClean="0"/>
              <a:t>Fortunately, there situations are rare in real-world</a:t>
            </a:r>
            <a:endParaRPr lang="is-I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8581" y="1825625"/>
            <a:ext cx="5856233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Is it always possible to find a redundancy-reducing, lossless join,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privacy-preserving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decomposition?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8811" y="1979513"/>
            <a:ext cx="9427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No.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make anomaly detection and decomposition more systematic, we define </a:t>
            </a:r>
            <a:r>
              <a:rPr lang="en-US" sz="3600" i="1" dirty="0" smtClean="0"/>
              <a:t>normal forms</a:t>
            </a:r>
            <a:endParaRPr lang="en-US" sz="3600" dirty="0" smtClean="0"/>
          </a:p>
          <a:p>
            <a:r>
              <a:rPr lang="en-US" sz="3600" dirty="0" smtClean="0"/>
              <a:t>Informally, a relation is said to be in a particular normal form if it</a:t>
            </a:r>
            <a:r>
              <a:rPr lang="en-US" sz="3600" dirty="0"/>
              <a:t> </a:t>
            </a:r>
            <a:r>
              <a:rPr lang="en-US" sz="3600" dirty="0" smtClean="0"/>
              <a:t>doesn’t have certain anomalies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Normal Forms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C000"/>
                </a:solidFill>
                <a:latin typeface="Linux Libertine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7030A0"/>
                </a:solidFill>
                <a:latin typeface="Linux Libertine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2087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One of the most commonly used normal forms</a:t>
            </a:r>
          </a:p>
          <a:p>
            <a:r>
              <a:rPr lang="en-US" sz="3600" dirty="0" smtClean="0"/>
              <a:t>Let </a:t>
            </a:r>
            <a:r>
              <a:rPr lang="en-US" sz="3600" dirty="0"/>
              <a:t>𝓡 </a:t>
            </a:r>
            <a:r>
              <a:rPr lang="en-US" sz="3600" dirty="0" smtClean="0"/>
              <a:t>be a relation schema with the FD set F. 𝓡 is in BCNF if for every FD </a:t>
            </a:r>
            <a:br>
              <a:rPr lang="en-US" sz="3600" dirty="0" smtClean="0"/>
            </a:b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is-IS" sz="3600" dirty="0"/>
              <a:t>→ </a:t>
            </a:r>
            <a:r>
              <a:rPr lang="is-IS" sz="3600" i="1" dirty="0" smtClean="0"/>
              <a:t>Y </a:t>
            </a:r>
            <a:r>
              <a:rPr lang="is-IS" sz="3600" dirty="0" smtClean="0"/>
              <a:t>in F</a:t>
            </a:r>
          </a:p>
          <a:p>
            <a:pPr lvl="1"/>
            <a:r>
              <a:rPr lang="en-US" sz="3200" i="1" dirty="0"/>
              <a:t>X</a:t>
            </a:r>
            <a:r>
              <a:rPr lang="is-IS" sz="3200" dirty="0"/>
              <a:t> → </a:t>
            </a:r>
            <a:r>
              <a:rPr lang="is-IS" sz="3200" i="1" dirty="0" smtClean="0"/>
              <a:t>Y</a:t>
            </a:r>
            <a:r>
              <a:rPr lang="is-IS" sz="3200" dirty="0" smtClean="0"/>
              <a:t> is trivial (i.e. </a:t>
            </a:r>
            <a:r>
              <a:rPr lang="en-US" sz="3200" dirty="0"/>
              <a:t>Y ⊆ </a:t>
            </a:r>
            <a:r>
              <a:rPr lang="en-US" sz="3200" dirty="0" smtClean="0"/>
              <a:t>X), or</a:t>
            </a:r>
          </a:p>
          <a:p>
            <a:pPr lvl="1"/>
            <a:r>
              <a:rPr lang="is-IS" sz="3200" i="1" dirty="0" smtClean="0"/>
              <a:t>X</a:t>
            </a:r>
            <a:r>
              <a:rPr lang="is-IS" sz="3200" dirty="0" smtClean="0"/>
              <a:t> is a superkey of </a:t>
            </a:r>
            <a:r>
              <a:rPr lang="en-US" sz="3200" dirty="0"/>
              <a:t>𝓡</a:t>
            </a:r>
            <a:endParaRPr lang="is-IS" sz="3200" i="1" dirty="0" smtClean="0"/>
          </a:p>
          <a:p>
            <a:pPr lvl="1"/>
            <a:endParaRPr lang="en-US" sz="32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22190"/>
              </p:ext>
            </p:extLst>
          </p:nvPr>
        </p:nvGraphicFramePr>
        <p:xfrm>
          <a:off x="2454264" y="1916625"/>
          <a:ext cx="554115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53904" y="1547293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44443"/>
              </p:ext>
            </p:extLst>
          </p:nvPr>
        </p:nvGraphicFramePr>
        <p:xfrm>
          <a:off x="1443185" y="4440028"/>
          <a:ext cx="446506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/>
                <a:gridCol w="2112804"/>
                <a:gridCol w="557561"/>
                <a:gridCol w="953432"/>
              </a:tblGrid>
              <a:tr h="140376">
                <a:tc>
                  <a:txBody>
                    <a:bodyPr/>
                    <a:lstStyle/>
                    <a:p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42825" y="407069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34879"/>
              </p:ext>
            </p:extLst>
          </p:nvPr>
        </p:nvGraphicFramePr>
        <p:xfrm>
          <a:off x="6296187" y="4727211"/>
          <a:ext cx="2029522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3432"/>
                <a:gridCol w="1076090"/>
              </a:tblGrid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37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15410" y="4365314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2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36019" y="3281996"/>
            <a:ext cx="1382751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18770" y="3281996"/>
            <a:ext cx="1427357" cy="93316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5051" y="1811099"/>
            <a:ext cx="1356268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this relation in BCNF?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2649" y="2927343"/>
            <a:ext cx="13386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No.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1319" y="5782385"/>
            <a:ext cx="3726537" cy="400110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Are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these relations in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BCNF?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6258" y="5782385"/>
            <a:ext cx="10024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0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 Yes.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6258" y="3347361"/>
            <a:ext cx="2864568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Such a decomposition is called a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BCNF decomposition.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0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7" grpId="0" animBg="1"/>
      <p:bldP spid="29" grpId="0" animBg="1"/>
      <p:bldP spid="30" grpId="0" animBg="1"/>
      <p:bldP spid="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Given a relation schema 𝓡(Z) with BCNF-violating FD </a:t>
            </a: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is-IS" sz="3600" dirty="0"/>
              <a:t>→ </a:t>
            </a:r>
            <a:r>
              <a:rPr lang="is-IS" sz="3600" i="1" dirty="0" smtClean="0"/>
              <a:t>Y</a:t>
            </a:r>
            <a:r>
              <a:rPr lang="is-IS" sz="3600" dirty="0" smtClean="0"/>
              <a:t>, decompose </a:t>
            </a:r>
            <a:r>
              <a:rPr lang="en-US" sz="3600" dirty="0" smtClean="0"/>
              <a:t>𝓡 into 𝓡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(X, Y) and 𝓡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(Z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∖</a:t>
            </a:r>
            <a:r>
              <a:rPr lang="en-US" sz="3600" dirty="0" smtClean="0"/>
              <a:t>Y)</a:t>
            </a:r>
          </a:p>
          <a:p>
            <a:r>
              <a:rPr lang="en-US" sz="3600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3610" y="4452885"/>
            <a:ext cx="468223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Course(CID, Name, Credits, </a:t>
            </a:r>
            <a:r>
              <a:rPr lang="en-US" sz="1600" dirty="0" err="1" smtClean="0"/>
              <a:t>DeptName</a:t>
            </a:r>
            <a:r>
              <a:rPr lang="en-US" sz="1600" dirty="0" smtClean="0"/>
              <a:t>, </a:t>
            </a:r>
            <a:r>
              <a:rPr lang="en-US" sz="1600" dirty="0" err="1" smtClean="0"/>
              <a:t>DeptAddress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5570596"/>
            <a:ext cx="3489051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Course(CID, Name, Credits, </a:t>
            </a:r>
            <a:r>
              <a:rPr lang="en-US" sz="1600" dirty="0" err="1" smtClean="0"/>
              <a:t>DeptName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3086" y="5570596"/>
            <a:ext cx="3368594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smtClean="0"/>
              <a:t>Department(</a:t>
            </a:r>
            <a:r>
              <a:rPr lang="en-US" sz="1600" dirty="0" err="1" smtClean="0"/>
              <a:t>DeptName</a:t>
            </a:r>
            <a:r>
              <a:rPr lang="en-US" sz="1600" dirty="0" smtClean="0"/>
              <a:t>, </a:t>
            </a:r>
            <a:r>
              <a:rPr lang="en-US" sz="1600" dirty="0" err="1" smtClean="0"/>
              <a:t>DeptAddress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18139" y="4452885"/>
            <a:ext cx="2556066" cy="338554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 smtClean="0"/>
              <a:t>DeptName</a:t>
            </a:r>
            <a:r>
              <a:rPr lang="en-US" sz="1600" dirty="0" smtClean="0"/>
              <a:t> </a:t>
            </a:r>
            <a:r>
              <a:rPr lang="is-IS" sz="1600" dirty="0"/>
              <a:t>→ </a:t>
            </a:r>
            <a:r>
              <a:rPr lang="en-US" sz="1600" dirty="0" err="1" smtClean="0"/>
              <a:t>DeptAddress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20899" y="4917688"/>
            <a:ext cx="479501" cy="4735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4917688"/>
            <a:ext cx="3044283" cy="4735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Removes certain types of redundancy</a:t>
            </a:r>
          </a:p>
          <a:p>
            <a:pPr lvl="1"/>
            <a:r>
              <a:rPr lang="en-US" sz="3200" dirty="0" smtClean="0"/>
              <a:t>See multivalued dependency for a type of redundancy BCNF decomposition does NOT remove</a:t>
            </a:r>
          </a:p>
          <a:p>
            <a:r>
              <a:rPr lang="en-US" sz="3600" dirty="0" smtClean="0"/>
              <a:t>Is lossless join</a:t>
            </a:r>
          </a:p>
          <a:p>
            <a:r>
              <a:rPr lang="en-US" sz="3600" dirty="0" smtClean="0"/>
              <a:t>Is NOT ALWAYS dependency preserving</a:t>
            </a:r>
          </a:p>
          <a:p>
            <a:pPr lvl="1"/>
            <a:r>
              <a:rPr lang="en-US" sz="3200" dirty="0" smtClean="0"/>
              <a:t>As we saw before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05816" y="5256694"/>
            <a:ext cx="3809534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it possible for a binary relation </a:t>
            </a:r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(x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, x</a:t>
            </a:r>
            <a:r>
              <a:rPr lang="en-US" sz="2000" baseline="-25000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) to be non-BCNF?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14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510" y="2994707"/>
            <a:ext cx="411297" cy="3084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784" y="3195095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What’s Wrong with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Redundant </a:t>
            </a:r>
            <a:r>
              <a:rPr lang="en-US" sz="3200" dirty="0" smtClean="0"/>
              <a:t>storage</a:t>
            </a:r>
          </a:p>
          <a:p>
            <a:pPr lvl="1"/>
            <a:r>
              <a:rPr lang="en-US" sz="2800" dirty="0" smtClean="0"/>
              <a:t>Costs money!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Insert </a:t>
            </a:r>
            <a:r>
              <a:rPr lang="en-US" sz="3200" dirty="0" smtClean="0"/>
              <a:t>anomalies</a:t>
            </a:r>
          </a:p>
          <a:p>
            <a:pPr lvl="1"/>
            <a:r>
              <a:rPr lang="en-US" sz="2800" dirty="0" smtClean="0"/>
              <a:t>Have </a:t>
            </a:r>
            <a:r>
              <a:rPr lang="en-US" sz="2800" dirty="0"/>
              <a:t>to insert other </a:t>
            </a:r>
            <a:r>
              <a:rPr lang="en-US" sz="2800" dirty="0" smtClean="0"/>
              <a:t>data or deal with NULLs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Delete anomalies</a:t>
            </a:r>
          </a:p>
          <a:p>
            <a:pPr lvl="1"/>
            <a:r>
              <a:rPr lang="en-US" sz="2800" dirty="0" smtClean="0"/>
              <a:t>May lose information by deleting all the copies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Update anomalies</a:t>
            </a:r>
          </a:p>
          <a:p>
            <a:pPr lvl="1"/>
            <a:r>
              <a:rPr lang="en-US" sz="2800" dirty="0"/>
              <a:t>If one </a:t>
            </a:r>
            <a:r>
              <a:rPr lang="en-US" sz="2800" dirty="0" smtClean="0"/>
              <a:t>copy </a:t>
            </a:r>
            <a:r>
              <a:rPr lang="en-US" sz="2800" dirty="0"/>
              <a:t>is updated, an inconsistency is created unless all other copies are </a:t>
            </a:r>
            <a:r>
              <a:rPr lang="en-US" sz="2800" dirty="0" smtClean="0"/>
              <a:t>updated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50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8215" y="2088827"/>
            <a:ext cx="5830575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Person(Name, SSN, Age, </a:t>
            </a:r>
            <a:r>
              <a:rPr lang="en-US" sz="2400" dirty="0" err="1" smtClean="0"/>
              <a:t>EyeColor</a:t>
            </a:r>
            <a:r>
              <a:rPr lang="en-US" sz="2400" dirty="0" smtClean="0"/>
              <a:t>, </a:t>
            </a:r>
            <a:r>
              <a:rPr lang="en-US" sz="2400" dirty="0" err="1" smtClean="0"/>
              <a:t>PhoneNo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73444" y="5158002"/>
            <a:ext cx="306658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Phone(SSN, </a:t>
            </a:r>
            <a:r>
              <a:rPr lang="en-US" dirty="0" err="1" smtClean="0"/>
              <a:t>PhoneNumber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38215" y="5158002"/>
            <a:ext cx="381220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Person(Name, SSN, Age, </a:t>
            </a:r>
            <a:r>
              <a:rPr lang="en-US" dirty="0" err="1" smtClean="0"/>
              <a:t>EyeColor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38215" y="2618901"/>
            <a:ext cx="3867961" cy="461665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SSN </a:t>
            </a:r>
            <a:r>
              <a:rPr lang="is-IS" sz="2400" dirty="0" smtClean="0"/>
              <a:t>→ </a:t>
            </a:r>
            <a:r>
              <a:rPr lang="en-US" sz="2400" dirty="0" smtClean="0"/>
              <a:t>Name, Age, </a:t>
            </a:r>
            <a:r>
              <a:rPr lang="en-US" sz="2400" dirty="0" err="1" smtClean="0"/>
              <a:t>EyeColor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62324" y="3245005"/>
            <a:ext cx="1810037" cy="173360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2361" y="3245005"/>
            <a:ext cx="1713746" cy="173360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BCNF Decomposition Example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51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8215" y="1867268"/>
            <a:ext cx="7213326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Person(Name, SSN, Age, </a:t>
            </a:r>
            <a:r>
              <a:rPr lang="en-US" sz="2400" dirty="0" err="1" smtClean="0"/>
              <a:t>EyeColor</a:t>
            </a:r>
            <a:r>
              <a:rPr lang="en-US" sz="2400" dirty="0" smtClean="0"/>
              <a:t>, </a:t>
            </a:r>
            <a:r>
              <a:rPr lang="en-US" sz="2400" dirty="0" err="1" smtClean="0"/>
              <a:t>PhoneNo</a:t>
            </a:r>
            <a:r>
              <a:rPr lang="en-US" sz="2400" dirty="0" smtClean="0"/>
              <a:t>, </a:t>
            </a:r>
            <a:r>
              <a:rPr lang="en-US" sz="2400" dirty="0" err="1" smtClean="0"/>
              <a:t>CanDrink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97911" y="4148726"/>
            <a:ext cx="3100039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Phone(SSN, </a:t>
            </a:r>
            <a:r>
              <a:rPr lang="en-US" dirty="0" err="1" smtClean="0"/>
              <a:t>PhoneNumber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35261" y="4148726"/>
            <a:ext cx="496717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Person(Name, SSN, Age, </a:t>
            </a:r>
            <a:r>
              <a:rPr lang="en-US" dirty="0" err="1" smtClean="0"/>
              <a:t>EyeColor</a:t>
            </a:r>
            <a:r>
              <a:rPr lang="en-US" dirty="0" smtClean="0"/>
              <a:t>, </a:t>
            </a:r>
            <a:r>
              <a:rPr lang="en-US" dirty="0" err="1" smtClean="0"/>
              <a:t>CanDrink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38215" y="2452434"/>
            <a:ext cx="3867961" cy="83099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 smtClean="0"/>
              <a:t>SSN </a:t>
            </a:r>
            <a:r>
              <a:rPr lang="is-IS" sz="2400" dirty="0" smtClean="0"/>
              <a:t>→ </a:t>
            </a:r>
            <a:r>
              <a:rPr lang="en-US" sz="2400" dirty="0" smtClean="0"/>
              <a:t>Name, Age, </a:t>
            </a:r>
            <a:r>
              <a:rPr lang="en-US" sz="2400" dirty="0" err="1" smtClean="0"/>
              <a:t>EyeColor</a:t>
            </a:r>
            <a:endParaRPr lang="en-US" sz="2400" dirty="0" smtClean="0"/>
          </a:p>
          <a:p>
            <a:r>
              <a:rPr lang="en-US" sz="2400" dirty="0" smtClean="0"/>
              <a:t>Age </a:t>
            </a:r>
            <a:r>
              <a:rPr lang="is-IS" sz="2400" dirty="0" smtClean="0"/>
              <a:t>→ CanDrink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90332" y="3359014"/>
            <a:ext cx="1182030" cy="533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2362" y="3359014"/>
            <a:ext cx="925550" cy="533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535261" y="4694709"/>
            <a:ext cx="2638246" cy="584775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/>
              <a:t>SSN </a:t>
            </a:r>
            <a:r>
              <a:rPr lang="is-IS" sz="1600" dirty="0" smtClean="0"/>
              <a:t>→ </a:t>
            </a:r>
            <a:r>
              <a:rPr lang="en-US" sz="1600" dirty="0" smtClean="0"/>
              <a:t>Name, Age, </a:t>
            </a:r>
            <a:r>
              <a:rPr lang="en-US" sz="1600" dirty="0" err="1" smtClean="0"/>
              <a:t>EyeColor</a:t>
            </a:r>
            <a:endParaRPr lang="en-US" sz="1600" dirty="0" smtClean="0"/>
          </a:p>
          <a:p>
            <a:r>
              <a:rPr lang="en-US" sz="1600" dirty="0" smtClean="0"/>
              <a:t>Age </a:t>
            </a:r>
            <a:r>
              <a:rPr lang="is-IS" sz="1600" dirty="0" smtClean="0"/>
              <a:t>→ CanDrink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806176" y="2390788"/>
            <a:ext cx="9989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4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⇒ </a:t>
            </a:r>
            <a:endParaRPr lang="en-US" sz="3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597911" y="2714043"/>
            <a:ext cx="3180328" cy="30777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dirty="0" smtClean="0"/>
              <a:t>SSN </a:t>
            </a:r>
            <a:r>
              <a:rPr lang="is-IS" sz="1400" dirty="0" smtClean="0"/>
              <a:t>→ </a:t>
            </a:r>
            <a:r>
              <a:rPr lang="en-US" sz="1400" dirty="0" smtClean="0"/>
              <a:t>Name, Age, </a:t>
            </a:r>
            <a:r>
              <a:rPr lang="en-US" sz="1400" dirty="0" err="1" smtClean="0"/>
              <a:t>EyeColor</a:t>
            </a:r>
            <a:r>
              <a:rPr lang="en-US" sz="1400" dirty="0" smtClean="0"/>
              <a:t>, </a:t>
            </a:r>
            <a:r>
              <a:rPr lang="is-IS" sz="1400" dirty="0" smtClean="0"/>
              <a:t>CanDrink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2588" y="5372069"/>
            <a:ext cx="1146362" cy="38327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28950" y="5372069"/>
            <a:ext cx="2568961" cy="38327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544649" y="5841670"/>
            <a:ext cx="382224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Person(Name, SSN, Age, </a:t>
            </a:r>
            <a:r>
              <a:rPr lang="en-US" dirty="0" err="1" smtClean="0"/>
              <a:t>EyeColor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2000" y="5855791"/>
            <a:ext cx="261410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Drink(Age, </a:t>
            </a:r>
            <a:r>
              <a:rPr lang="en-US" dirty="0" err="1" smtClean="0"/>
              <a:t>CanDrink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954181" y="4949435"/>
            <a:ext cx="2561169" cy="49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The </a:t>
            </a:r>
            <a:r>
              <a:rPr lang="en-US" sz="2000" b="1" smtClean="0">
                <a:solidFill>
                  <a:srgbClr val="00B050"/>
                </a:solidFill>
              </a:rPr>
              <a:t>final schemas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69169" y="5784215"/>
            <a:ext cx="3962982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07631" y="5784215"/>
            <a:ext cx="2743023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542158" y="4086300"/>
            <a:ext cx="3225324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53085" y="3161893"/>
            <a:ext cx="226713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SSN is not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a superkey.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98586" y="4690946"/>
            <a:ext cx="226713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Age is not a superkey.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5" grpId="0" animBg="1"/>
      <p:bldP spid="9" grpId="0"/>
      <p:bldP spid="20" grpId="0" animBg="1"/>
      <p:bldP spid="23" grpId="0" animBg="1"/>
      <p:bldP spid="24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700" dirty="0" smtClean="0"/>
              <a:t>Redundancy causes various kinds of anomalies</a:t>
            </a:r>
          </a:p>
          <a:p>
            <a:r>
              <a:rPr lang="en-US" sz="3700" dirty="0" smtClean="0"/>
              <a:t>To refine schemas:</a:t>
            </a:r>
          </a:p>
          <a:p>
            <a:pPr lvl="1"/>
            <a:r>
              <a:rPr lang="en-US" sz="3200" dirty="0"/>
              <a:t>Detect anomalies</a:t>
            </a:r>
          </a:p>
          <a:p>
            <a:pPr lvl="2"/>
            <a:r>
              <a:rPr lang="en-US" sz="2800" dirty="0"/>
              <a:t>Find FDs in the relations’ schemas</a:t>
            </a:r>
          </a:p>
          <a:p>
            <a:pPr lvl="2"/>
            <a:r>
              <a:rPr lang="en-US" sz="2800" dirty="0"/>
              <a:t>Apply Armstrong’s axioms to expand these FDs</a:t>
            </a:r>
          </a:p>
          <a:p>
            <a:pPr lvl="2"/>
            <a:r>
              <a:rPr lang="en-US" sz="2800" dirty="0"/>
              <a:t>Use the FDs to find the anomalies in the schemas</a:t>
            </a:r>
          </a:p>
          <a:p>
            <a:pPr lvl="1"/>
            <a:r>
              <a:rPr lang="en-US" sz="3200" dirty="0"/>
              <a:t>Remove anomalies</a:t>
            </a:r>
          </a:p>
          <a:p>
            <a:pPr lvl="2"/>
            <a:r>
              <a:rPr lang="en-US" sz="2800" dirty="0"/>
              <a:t>Decompose the anomalous </a:t>
            </a:r>
            <a:r>
              <a:rPr lang="en-US" sz="2800" dirty="0" smtClean="0"/>
              <a:t>schemas (i.e. achieve desired normal forms)</a:t>
            </a:r>
            <a:endParaRPr lang="en-US" sz="2800" dirty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Normal 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C000"/>
                </a:solidFill>
                <a:latin typeface="Linux Libertine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7030A0"/>
                </a:solidFill>
                <a:latin typeface="Linux Libertine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20360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Third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Problem: redundancy due to non-key attribute (Area) determining non-key attribute (Price)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78777"/>
              </p:ext>
            </p:extLst>
          </p:nvPr>
        </p:nvGraphicFramePr>
        <p:xfrm>
          <a:off x="729010" y="2744964"/>
          <a:ext cx="3461571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7463"/>
                <a:gridCol w="971291"/>
                <a:gridCol w="534410"/>
                <a:gridCol w="559767"/>
                <a:gridCol w="548640"/>
              </a:tblGrid>
              <a:tr h="98283"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PropertyID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CountyName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LotNo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Price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Dane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8650" y="2375632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Lot</a:t>
            </a:r>
            <a:endParaRPr lang="en-US" sz="12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84219" y="2744964"/>
            <a:ext cx="4178868" cy="1077218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 smtClean="0"/>
              <a:t>PropertyID</a:t>
            </a:r>
            <a:r>
              <a:rPr lang="en-US" sz="1600" dirty="0" smtClean="0"/>
              <a:t> </a:t>
            </a:r>
            <a:r>
              <a:rPr lang="is-IS" sz="1600" dirty="0" smtClean="0"/>
              <a:t>→ </a:t>
            </a:r>
            <a:r>
              <a:rPr lang="en-US" sz="1600" dirty="0" err="1" smtClean="0"/>
              <a:t>CountyName</a:t>
            </a:r>
            <a:r>
              <a:rPr lang="en-US" sz="1600" dirty="0" smtClean="0"/>
              <a:t>, </a:t>
            </a:r>
            <a:r>
              <a:rPr lang="en-US" sz="1600" dirty="0" err="1" smtClean="0"/>
              <a:t>LotNo</a:t>
            </a:r>
            <a:r>
              <a:rPr lang="en-US" sz="1600" dirty="0" smtClean="0"/>
              <a:t>, Area, Price</a:t>
            </a:r>
          </a:p>
          <a:p>
            <a:r>
              <a:rPr lang="en-US" sz="1600" dirty="0" err="1"/>
              <a:t>CountyName</a:t>
            </a:r>
            <a:r>
              <a:rPr lang="en-US" sz="1600" dirty="0"/>
              <a:t>, </a:t>
            </a:r>
            <a:r>
              <a:rPr lang="en-US" sz="1600" dirty="0" err="1"/>
              <a:t>LotNo</a:t>
            </a:r>
            <a:r>
              <a:rPr lang="en-US" sz="1600" dirty="0"/>
              <a:t> </a:t>
            </a:r>
            <a:r>
              <a:rPr lang="is-IS" sz="1600" dirty="0" smtClean="0"/>
              <a:t>→ PropertyID, Area, Price</a:t>
            </a:r>
          </a:p>
          <a:p>
            <a:r>
              <a:rPr lang="is-IS" sz="1600" dirty="0"/>
              <a:t>Area → </a:t>
            </a:r>
            <a:r>
              <a:rPr lang="is-IS" sz="1600" dirty="0" smtClean="0"/>
              <a:t>Price</a:t>
            </a:r>
          </a:p>
          <a:p>
            <a:r>
              <a:rPr lang="is-IS" sz="1600" dirty="0"/>
              <a:t>Area → </a:t>
            </a:r>
            <a:r>
              <a:rPr lang="is-IS" sz="1600" dirty="0" smtClean="0"/>
              <a:t>CountyName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8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Let 𝓡 be a relation schema with the FD set F. 𝓡 is in </a:t>
            </a:r>
            <a:r>
              <a:rPr lang="en-US" sz="3600" dirty="0" smtClean="0"/>
              <a:t>3NF if </a:t>
            </a:r>
            <a:r>
              <a:rPr lang="en-US" sz="3600" dirty="0"/>
              <a:t>for every FD </a:t>
            </a:r>
            <a:br>
              <a:rPr lang="en-US" sz="3600" dirty="0"/>
            </a:br>
            <a:r>
              <a:rPr lang="en-US" sz="3600" i="1" dirty="0"/>
              <a:t>X</a:t>
            </a:r>
            <a:r>
              <a:rPr lang="is-IS" sz="3600" dirty="0"/>
              <a:t> → </a:t>
            </a:r>
            <a:r>
              <a:rPr lang="is-IS" sz="3600" i="1" dirty="0"/>
              <a:t>Y </a:t>
            </a:r>
            <a:r>
              <a:rPr lang="is-IS" sz="3600" dirty="0"/>
              <a:t>in F</a:t>
            </a:r>
          </a:p>
          <a:p>
            <a:pPr lvl="1"/>
            <a:r>
              <a:rPr lang="en-US" sz="3200" i="1" dirty="0"/>
              <a:t>X</a:t>
            </a:r>
            <a:r>
              <a:rPr lang="is-IS" sz="3200" dirty="0"/>
              <a:t> → </a:t>
            </a:r>
            <a:r>
              <a:rPr lang="is-IS" sz="3200" i="1" dirty="0"/>
              <a:t>Y</a:t>
            </a:r>
            <a:r>
              <a:rPr lang="is-IS" sz="3200" dirty="0"/>
              <a:t> is trivial (i.e. </a:t>
            </a:r>
            <a:r>
              <a:rPr lang="en-US" sz="3200" dirty="0"/>
              <a:t>Y ⊆ X</a:t>
            </a:r>
            <a:r>
              <a:rPr lang="en-US" sz="3200" dirty="0" smtClean="0"/>
              <a:t>), or</a:t>
            </a:r>
            <a:endParaRPr lang="en-US" sz="3200" dirty="0"/>
          </a:p>
          <a:p>
            <a:pPr lvl="1"/>
            <a:r>
              <a:rPr lang="is-IS" sz="3200" i="1" dirty="0"/>
              <a:t>X</a:t>
            </a:r>
            <a:r>
              <a:rPr lang="is-IS" sz="3200" dirty="0"/>
              <a:t> is a superkey of </a:t>
            </a:r>
            <a:r>
              <a:rPr lang="en-US" sz="3200" dirty="0" smtClean="0"/>
              <a:t>𝓡, or</a:t>
            </a:r>
            <a:endParaRPr lang="is-IS" sz="3200" i="1" dirty="0"/>
          </a:p>
          <a:p>
            <a:pPr lvl="1"/>
            <a:r>
              <a:rPr lang="en-US" sz="3200" i="1" dirty="0" smtClean="0"/>
              <a:t>Y</a:t>
            </a:r>
            <a:r>
              <a:rPr lang="en-US" sz="3200" dirty="0" smtClean="0"/>
              <a:t> is part of a key </a:t>
            </a:r>
            <a:r>
              <a:rPr lang="is-IS" sz="3200" dirty="0"/>
              <a:t>of </a:t>
            </a:r>
            <a:r>
              <a:rPr lang="en-US" sz="3200" dirty="0" smtClean="0"/>
              <a:t>𝓡</a:t>
            </a:r>
            <a:endParaRPr lang="en-US" sz="3200" i="1" dirty="0"/>
          </a:p>
          <a:p>
            <a:r>
              <a:rPr lang="en-US" sz="3600" dirty="0" smtClean="0"/>
              <a:t>If 𝓡 is in BCNF, then it certainly is in 3NF, but not necessarily the other way around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Violation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FD </a:t>
            </a: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is-IS" sz="3600" dirty="0"/>
              <a:t>→ </a:t>
            </a:r>
            <a:r>
              <a:rPr lang="is-IS" sz="3600" i="1" dirty="0"/>
              <a:t>Y </a:t>
            </a:r>
            <a:r>
              <a:rPr lang="is-IS" sz="3600" dirty="0" smtClean="0"/>
              <a:t>of </a:t>
            </a:r>
            <a:r>
              <a:rPr lang="en-US" sz="3600" dirty="0" smtClean="0"/>
              <a:t>𝓡 violates 3NF conditions if</a:t>
            </a:r>
          </a:p>
          <a:p>
            <a:pPr lvl="1"/>
            <a:r>
              <a:rPr lang="is-IS" sz="3200" dirty="0" smtClean="0"/>
              <a:t>either </a:t>
            </a:r>
            <a:r>
              <a:rPr lang="is-IS" sz="3200" i="1" dirty="0" smtClean="0"/>
              <a:t>X</a:t>
            </a:r>
            <a:r>
              <a:rPr lang="is-IS" sz="3200" dirty="0" smtClean="0"/>
              <a:t> is a subset of some key</a:t>
            </a:r>
          </a:p>
          <a:p>
            <a:pPr lvl="1"/>
            <a:endParaRPr lang="is-IS" sz="3200" i="1" dirty="0" smtClean="0"/>
          </a:p>
          <a:p>
            <a:pPr lvl="1"/>
            <a:endParaRPr lang="is-IS" sz="3200" i="1" dirty="0"/>
          </a:p>
          <a:p>
            <a:pPr lvl="1"/>
            <a:r>
              <a:rPr lang="is-IS" sz="3200" dirty="0" smtClean="0"/>
              <a:t>or </a:t>
            </a:r>
            <a:r>
              <a:rPr lang="is-IS" sz="3200" i="1" dirty="0" smtClean="0"/>
              <a:t>X</a:t>
            </a:r>
            <a:r>
              <a:rPr lang="is-IS" sz="3200" dirty="0" smtClean="0"/>
              <a:t> is NOT a proper subset of any key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0617" y="3535612"/>
            <a:ext cx="5623673" cy="847977"/>
            <a:chOff x="1736910" y="3482558"/>
            <a:chExt cx="5623673" cy="847977"/>
          </a:xfrm>
        </p:grpSpPr>
        <p:sp>
          <p:nvSpPr>
            <p:cNvPr id="6" name="Rounded Rectangle 5"/>
            <p:cNvSpPr/>
            <p:nvPr/>
          </p:nvSpPr>
          <p:spPr>
            <a:xfrm>
              <a:off x="4769783" y="3482558"/>
              <a:ext cx="1470552" cy="830344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750983" y="3529588"/>
              <a:ext cx="609600" cy="309449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Y</a:t>
              </a:r>
              <a:endPara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40805" y="3533379"/>
              <a:ext cx="928508" cy="309449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5788" y="3807315"/>
              <a:ext cx="7585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Key</a:t>
              </a:r>
              <a:endParaRPr lang="en-US" sz="2800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1736910" y="3647025"/>
              <a:ext cx="2953871" cy="49530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buClr>
                  <a:srgbClr val="92D050"/>
                </a:buClr>
              </a:pPr>
              <a:r>
                <a:rPr lang="en-US" sz="2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Partial Dependency</a:t>
              </a:r>
            </a:p>
          </p:txBody>
        </p:sp>
        <p:cxnSp>
          <p:nvCxnSpPr>
            <p:cNvPr id="36" name="Straight Arrow Connector 35"/>
            <p:cNvCxnSpPr>
              <a:endCxn id="7" idx="1"/>
            </p:cNvCxnSpPr>
            <p:nvPr/>
          </p:nvCxnSpPr>
          <p:spPr>
            <a:xfrm>
              <a:off x="5969313" y="3684312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666" y="5135798"/>
            <a:ext cx="7386182" cy="1161062"/>
            <a:chOff x="807177" y="5066722"/>
            <a:chExt cx="7386182" cy="1161062"/>
          </a:xfrm>
        </p:grpSpPr>
        <p:sp>
          <p:nvSpPr>
            <p:cNvPr id="13" name="Rounded Rectangle 12"/>
            <p:cNvSpPr/>
            <p:nvPr/>
          </p:nvSpPr>
          <p:spPr>
            <a:xfrm>
              <a:off x="3985028" y="5066722"/>
              <a:ext cx="1089552" cy="30609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Key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83759" y="5071475"/>
              <a:ext cx="609600" cy="30609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Y</a:t>
              </a:r>
              <a:endPara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59843" y="5066722"/>
              <a:ext cx="928508" cy="30609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53174" y="5669198"/>
              <a:ext cx="1370890" cy="558586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4051" y="5772594"/>
              <a:ext cx="699381" cy="345834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Y</a:t>
              </a:r>
              <a:endPara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680486" y="5534676"/>
              <a:ext cx="928508" cy="298254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51019" y="5676124"/>
              <a:ext cx="7585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Key</a:t>
              </a:r>
              <a:endParaRPr lang="en-US" sz="2800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807177" y="5512983"/>
              <a:ext cx="3375126" cy="49770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buClr>
                  <a:srgbClr val="92D050"/>
                </a:buClr>
              </a:pPr>
              <a:r>
                <a:rPr lang="en-US" sz="2400" b="1" smtClean="0">
                  <a:latin typeface="Linux Libertine" charset="0"/>
                  <a:ea typeface="Linux Libertine" charset="0"/>
                  <a:cs typeface="Linux Libertine" charset="0"/>
                </a:rPr>
                <a:t>Transitive Dependency</a:t>
              </a:r>
              <a:endParaRPr lang="en-US" sz="2400" b="1" dirty="0" smtClean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078173" y="5223488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02089" y="5224137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282005" y="5809129"/>
              <a:ext cx="398033" cy="193638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0" idx="3"/>
              <a:endCxn id="19" idx="1"/>
            </p:cNvCxnSpPr>
            <p:nvPr/>
          </p:nvCxnSpPr>
          <p:spPr>
            <a:xfrm>
              <a:off x="6608994" y="5683803"/>
              <a:ext cx="515057" cy="261708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965669" y="3484216"/>
            <a:ext cx="1236179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Redundant storage of (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X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Y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) pairs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1917" y="4957421"/>
            <a:ext cx="1872603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Cannot store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X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 without storing </a:t>
            </a:r>
            <a:r>
              <a:rPr lang="en-US" i="1" smtClean="0">
                <a:latin typeface="Linux Libertine" charset="0"/>
                <a:ea typeface="Linux Libertine" charset="0"/>
                <a:cs typeface="Linux Libertine" charset="0"/>
              </a:rPr>
              <a:t>Y</a:t>
            </a:r>
            <a:endParaRPr lang="is-IS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30234"/>
              </p:ext>
            </p:extLst>
          </p:nvPr>
        </p:nvGraphicFramePr>
        <p:xfrm>
          <a:off x="729010" y="1912047"/>
          <a:ext cx="3461571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7463"/>
                <a:gridCol w="971291"/>
                <a:gridCol w="534410"/>
                <a:gridCol w="559767"/>
                <a:gridCol w="548640"/>
              </a:tblGrid>
              <a:tr h="98283"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PropertyID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CountyName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LotNo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Price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Dane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8650" y="1542715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Lot</a:t>
            </a:r>
            <a:endParaRPr lang="en-US" sz="12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84219" y="1912047"/>
            <a:ext cx="4178868" cy="1077218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 smtClean="0"/>
              <a:t>PropertyID</a:t>
            </a:r>
            <a:r>
              <a:rPr lang="en-US" sz="1600" dirty="0" smtClean="0"/>
              <a:t> </a:t>
            </a:r>
            <a:r>
              <a:rPr lang="is-IS" sz="1600" dirty="0" smtClean="0"/>
              <a:t>→ </a:t>
            </a:r>
            <a:r>
              <a:rPr lang="en-US" sz="1600" dirty="0" err="1" smtClean="0"/>
              <a:t>CountyName</a:t>
            </a:r>
            <a:r>
              <a:rPr lang="en-US" sz="1600" dirty="0" smtClean="0"/>
              <a:t>, </a:t>
            </a:r>
            <a:r>
              <a:rPr lang="en-US" sz="1600" dirty="0" err="1" smtClean="0"/>
              <a:t>LotNo</a:t>
            </a:r>
            <a:r>
              <a:rPr lang="en-US" sz="1600" dirty="0" smtClean="0"/>
              <a:t>, Area, Price</a:t>
            </a:r>
          </a:p>
          <a:p>
            <a:r>
              <a:rPr lang="en-US" sz="1600" dirty="0" err="1"/>
              <a:t>CountyName</a:t>
            </a:r>
            <a:r>
              <a:rPr lang="en-US" sz="1600" dirty="0"/>
              <a:t>, </a:t>
            </a:r>
            <a:r>
              <a:rPr lang="en-US" sz="1600" dirty="0" err="1"/>
              <a:t>LotNo</a:t>
            </a:r>
            <a:r>
              <a:rPr lang="en-US" sz="1600" dirty="0"/>
              <a:t> </a:t>
            </a:r>
            <a:r>
              <a:rPr lang="is-IS" sz="1600" dirty="0" smtClean="0"/>
              <a:t>→ PropertyID, Area, Price</a:t>
            </a:r>
          </a:p>
          <a:p>
            <a:r>
              <a:rPr lang="is-IS" sz="1600" dirty="0"/>
              <a:t>Area → </a:t>
            </a:r>
            <a:r>
              <a:rPr lang="is-IS" sz="1600" dirty="0" smtClean="0"/>
              <a:t>Price</a:t>
            </a:r>
          </a:p>
          <a:p>
            <a:r>
              <a:rPr lang="is-IS" sz="1600" dirty="0"/>
              <a:t>Area → </a:t>
            </a:r>
            <a:r>
              <a:rPr lang="is-IS" sz="1600" dirty="0" smtClean="0"/>
              <a:t>CountyName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62287" y="3149937"/>
            <a:ext cx="423092" cy="79531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85379" y="3149937"/>
            <a:ext cx="2309350" cy="85820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90827"/>
              </p:ext>
            </p:extLst>
          </p:nvPr>
        </p:nvGraphicFramePr>
        <p:xfrm>
          <a:off x="628650" y="4124168"/>
          <a:ext cx="2912931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7463"/>
                <a:gridCol w="971291"/>
                <a:gridCol w="534410"/>
                <a:gridCol w="559767"/>
              </a:tblGrid>
              <a:tr h="98283">
                <a:tc>
                  <a:txBody>
                    <a:bodyPr/>
                    <a:lstStyle/>
                    <a:p>
                      <a:r>
                        <a:rPr lang="en-US" sz="1200" u="sng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PropertyID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CountyName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LotNo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Dane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65897" y="3760583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Lot</a:t>
            </a:r>
            <a:endParaRPr lang="en-US" sz="12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3324"/>
              </p:ext>
            </p:extLst>
          </p:nvPr>
        </p:nvGraphicFramePr>
        <p:xfrm>
          <a:off x="5198576" y="4133132"/>
          <a:ext cx="1108407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59767"/>
                <a:gridCol w="548640"/>
              </a:tblGrid>
              <a:tr h="98283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Price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242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110050" y="3760583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Price</a:t>
            </a:r>
            <a:endParaRPr lang="en-US" sz="1200" b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6616" y="5400367"/>
            <a:ext cx="4178868" cy="83099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 smtClean="0"/>
              <a:t>PropertyID</a:t>
            </a:r>
            <a:r>
              <a:rPr lang="en-US" sz="1600" dirty="0" smtClean="0"/>
              <a:t> </a:t>
            </a:r>
            <a:r>
              <a:rPr lang="is-IS" sz="1600" dirty="0" smtClean="0"/>
              <a:t>→ </a:t>
            </a:r>
            <a:r>
              <a:rPr lang="en-US" sz="1600" dirty="0" err="1" smtClean="0"/>
              <a:t>CountyName</a:t>
            </a:r>
            <a:r>
              <a:rPr lang="en-US" sz="1600" dirty="0" smtClean="0"/>
              <a:t>, </a:t>
            </a:r>
            <a:r>
              <a:rPr lang="en-US" sz="1600" dirty="0" err="1" smtClean="0"/>
              <a:t>LotNo</a:t>
            </a:r>
            <a:r>
              <a:rPr lang="en-US" sz="1600" dirty="0" smtClean="0"/>
              <a:t>, Area, Price</a:t>
            </a:r>
          </a:p>
          <a:p>
            <a:r>
              <a:rPr lang="en-US" sz="1600" dirty="0" err="1"/>
              <a:t>CountyName</a:t>
            </a:r>
            <a:r>
              <a:rPr lang="en-US" sz="1600" dirty="0"/>
              <a:t>, </a:t>
            </a:r>
            <a:r>
              <a:rPr lang="en-US" sz="1600" dirty="0" err="1"/>
              <a:t>LotNo</a:t>
            </a:r>
            <a:r>
              <a:rPr lang="en-US" sz="1600" dirty="0"/>
              <a:t> </a:t>
            </a:r>
            <a:r>
              <a:rPr lang="is-IS" sz="1600" dirty="0" smtClean="0"/>
              <a:t>→ PropertyID, Area, Price</a:t>
            </a:r>
          </a:p>
          <a:p>
            <a:r>
              <a:rPr lang="is-IS" sz="1600" dirty="0" smtClean="0"/>
              <a:t>Area </a:t>
            </a:r>
            <a:r>
              <a:rPr lang="is-IS" sz="1600" dirty="0"/>
              <a:t>→ </a:t>
            </a:r>
            <a:r>
              <a:rPr lang="is-IS" sz="1600" dirty="0" smtClean="0"/>
              <a:t>CountyName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99539" y="5149526"/>
            <a:ext cx="1376016" cy="338554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s-IS" sz="1600" smtClean="0"/>
              <a:t>Area </a:t>
            </a:r>
            <a:r>
              <a:rPr lang="is-IS" sz="1600"/>
              <a:t>→ </a:t>
            </a:r>
            <a:r>
              <a:rPr lang="is-IS" sz="1600" smtClean="0"/>
              <a:t>Price</a:t>
            </a:r>
            <a:endParaRPr lang="is-IS" sz="16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999610" y="4029280"/>
            <a:ext cx="1509443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Are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these relations in BCNF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 animBg="1"/>
      <p:bldP spid="20" grpId="0" animBg="1"/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Follow the BCNF decomposition algorithm</a:t>
            </a:r>
          </a:p>
          <a:p>
            <a:pPr lvl="1"/>
            <a:r>
              <a:rPr lang="en-US" sz="3200" dirty="0" smtClean="0"/>
              <a:t>Typically, you can stop earlier</a:t>
            </a:r>
          </a:p>
          <a:p>
            <a:r>
              <a:rPr lang="en-US" sz="3600" dirty="0" smtClean="0"/>
              <a:t>If losing FD </a:t>
            </a:r>
            <a:r>
              <a:rPr lang="en-US" sz="3600" i="1" dirty="0" smtClean="0"/>
              <a:t>X</a:t>
            </a:r>
            <a:r>
              <a:rPr lang="is-IS" sz="3600" dirty="0"/>
              <a:t> → </a:t>
            </a:r>
            <a:r>
              <a:rPr lang="en-US" sz="3600" i="1" dirty="0" smtClean="0"/>
              <a:t>Y</a:t>
            </a:r>
            <a:r>
              <a:rPr lang="en-US" sz="3600" dirty="0" smtClean="0"/>
              <a:t>, you can add a relation 𝓡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(</a:t>
            </a:r>
            <a:r>
              <a:rPr lang="en-US" sz="3600" i="1" dirty="0" smtClean="0"/>
              <a:t>X</a:t>
            </a:r>
            <a:r>
              <a:rPr lang="en-US" sz="3600" dirty="0" smtClean="0"/>
              <a:t>, </a:t>
            </a:r>
            <a:r>
              <a:rPr lang="en-US" sz="3600" i="1" dirty="0" smtClean="0"/>
              <a:t>Y</a:t>
            </a:r>
            <a:r>
              <a:rPr lang="en-US" sz="3600" dirty="0" smtClean="0"/>
              <a:t>)</a:t>
            </a:r>
          </a:p>
          <a:p>
            <a:pPr lvl="1"/>
            <a:r>
              <a:rPr lang="en-US" sz="3200" dirty="0" smtClean="0"/>
              <a:t>3NF allows this type of redundancy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7421" y="5146705"/>
            <a:ext cx="7549157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Hence, it is </a:t>
            </a:r>
            <a:r>
              <a:rPr lang="en-US" sz="2800" i="1" dirty="0" smtClean="0">
                <a:latin typeface="Linux Libertine" charset="0"/>
                <a:ea typeface="Linux Libertine" charset="0"/>
                <a:cs typeface="Linux Libertine" charset="0"/>
              </a:rPr>
              <a:t>always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 possible to find a lossless join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, dependency-preserving 3NF decomposition.</a:t>
            </a:r>
            <a:endParaRPr lang="is-IS" sz="2800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3NF</a:t>
            </a:r>
            <a:r>
              <a:rPr lang="en-US" dirty="0"/>
              <a:t> </a:t>
            </a:r>
            <a:r>
              <a:rPr lang="en-US" dirty="0" smtClean="0"/>
              <a:t>Decomposition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Can </a:t>
            </a:r>
            <a:r>
              <a:rPr lang="en-US" sz="3600" dirty="0"/>
              <a:t>make the algorithm more efficient by using the minimal </a:t>
            </a:r>
            <a:r>
              <a:rPr lang="en-US" sz="3600" dirty="0" smtClean="0"/>
              <a:t>basis of F instead of 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Compute a minimal basis M for F</a:t>
            </a: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Find </a:t>
            </a:r>
            <a:r>
              <a:rPr lang="en-US" sz="3200" dirty="0"/>
              <a:t>a </a:t>
            </a:r>
            <a:r>
              <a:rPr lang="en-US" sz="3200" dirty="0" smtClean="0"/>
              <a:t>lossless join </a:t>
            </a:r>
            <a:r>
              <a:rPr lang="en-US" sz="3200" dirty="0"/>
              <a:t>decomposition of </a:t>
            </a:r>
            <a:r>
              <a:rPr lang="en-US" sz="3200" dirty="0" smtClean="0"/>
              <a:t>𝓡 (</a:t>
            </a:r>
            <a:r>
              <a:rPr lang="en-US" sz="3200" dirty="0"/>
              <a:t>which might miss </a:t>
            </a:r>
            <a:r>
              <a:rPr lang="en-US" sz="3200" dirty="0" smtClean="0"/>
              <a:t>some FDs in M)</a:t>
            </a: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/>
              <a:t>additional relations </a:t>
            </a:r>
            <a:r>
              <a:rPr lang="en-US" sz="3200" dirty="0" smtClean="0"/>
              <a:t>to </a:t>
            </a:r>
            <a:r>
              <a:rPr lang="en-US" sz="3200" dirty="0"/>
              <a:t>cover any missing </a:t>
            </a:r>
            <a:r>
              <a:rPr lang="en-US" sz="3200" dirty="0" smtClean="0"/>
              <a:t>FDs</a:t>
            </a: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Motivating Example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158630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359018"/>
            <a:ext cx="510023" cy="124045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319515" y="4747140"/>
            <a:ext cx="5165370" cy="400110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types of anomaly might we have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19516" y="5317623"/>
            <a:ext cx="516536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Redundant storage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and update anomaly.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641130" y="1707528"/>
            <a:ext cx="589630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Student</a:t>
            </a:r>
            <a:r>
              <a:rPr lang="en-US" dirty="0"/>
              <a:t>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41129" y="2187383"/>
            <a:ext cx="713652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Course</a:t>
            </a:r>
            <a:r>
              <a:rPr lang="en-US" dirty="0"/>
              <a:t>(CID: string, Name: string, Credits: </a:t>
            </a:r>
            <a:r>
              <a:rPr lang="en-US" dirty="0" err="1"/>
              <a:t>int</a:t>
            </a:r>
            <a:r>
              <a:rPr lang="en-US" dirty="0"/>
              <a:t>, Department: string)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641129" y="2671198"/>
            <a:ext cx="625365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Section</a:t>
            </a:r>
            <a:r>
              <a:rPr lang="en-US" dirty="0" smtClean="0"/>
              <a:t>(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CID: </a:t>
            </a:r>
            <a:r>
              <a:rPr lang="en-US" dirty="0"/>
              <a:t>string, </a:t>
            </a:r>
            <a:r>
              <a:rPr lang="en-US" dirty="0" smtClean="0"/>
              <a:t>Semester: string, Year: </a:t>
            </a:r>
            <a:r>
              <a:rPr lang="en-US" dirty="0" err="1" smtClean="0"/>
              <a:t>int</a:t>
            </a:r>
            <a:r>
              <a:rPr lang="en-US" dirty="0" smtClean="0"/>
              <a:t>, Instructor: string, </a:t>
            </a:r>
            <a:r>
              <a:rPr lang="en-US" dirty="0" err="1" smtClean="0"/>
              <a:t>NumEnrollments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41128" y="3944624"/>
            <a:ext cx="526568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GradeReport</a:t>
            </a:r>
            <a:r>
              <a:rPr lang="en-US" dirty="0" smtClean="0"/>
              <a:t>(SID: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 smtClean="0"/>
              <a:t>, Grade: string)</a:t>
            </a:r>
            <a:endParaRPr lang="en-US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41128" y="3462789"/>
            <a:ext cx="467710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Prerequisite</a:t>
            </a:r>
            <a:r>
              <a:rPr lang="en-US" dirty="0" smtClean="0"/>
              <a:t>(CID: </a:t>
            </a:r>
            <a:r>
              <a:rPr lang="en-US" dirty="0"/>
              <a:t>string,</a:t>
            </a:r>
            <a:r>
              <a:rPr lang="en-US" dirty="0" smtClean="0"/>
              <a:t> </a:t>
            </a:r>
            <a:r>
              <a:rPr lang="en-US" dirty="0" err="1" smtClean="0"/>
              <a:t>PrereqID</a:t>
            </a:r>
            <a:r>
              <a:rPr lang="en-US" dirty="0" smtClean="0"/>
              <a:t>: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Fourth Normal Form (4NF)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When there are no </a:t>
            </a:r>
            <a:r>
              <a:rPr lang="en-US" sz="3600" i="1" dirty="0" smtClean="0"/>
              <a:t>multivalued dependencies </a:t>
            </a:r>
            <a:r>
              <a:rPr lang="en-US" sz="3600" dirty="0" smtClean="0"/>
              <a:t>(MVDs) among the attributes in the schema</a:t>
            </a:r>
          </a:p>
          <a:p>
            <a:r>
              <a:rPr lang="en-US" sz="3600" dirty="0" smtClean="0"/>
              <a:t>MVD: given a schema</a:t>
            </a:r>
            <a:r>
              <a:rPr lang="is-IS" sz="3600" dirty="0" smtClean="0"/>
              <a:t> </a:t>
            </a:r>
            <a:r>
              <a:rPr lang="en-US" sz="3600" dirty="0" smtClean="0"/>
              <a:t>𝓡(</a:t>
            </a:r>
            <a:r>
              <a:rPr lang="en-US" sz="3600" i="1" dirty="0" smtClean="0"/>
              <a:t>X</a:t>
            </a:r>
            <a:r>
              <a:rPr lang="en-US" sz="3600" dirty="0" smtClean="0"/>
              <a:t>, </a:t>
            </a:r>
            <a:r>
              <a:rPr lang="en-US" sz="3600" i="1" dirty="0" smtClean="0"/>
              <a:t>Y</a:t>
            </a:r>
            <a:r>
              <a:rPr lang="en-US" sz="3600" dirty="0" smtClean="0"/>
              <a:t>, </a:t>
            </a:r>
            <a:r>
              <a:rPr lang="en-US" sz="3600" i="1" dirty="0" smtClean="0"/>
              <a:t>Z</a:t>
            </a:r>
            <a:r>
              <a:rPr lang="en-US" sz="3600" dirty="0" smtClean="0"/>
              <a:t>), there exists a MVD </a:t>
            </a:r>
            <a:r>
              <a:rPr lang="en-US" sz="3600" i="1" dirty="0" smtClean="0"/>
              <a:t>X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en-US" sz="3600" i="1" dirty="0" smtClean="0"/>
              <a:t>Y</a:t>
            </a:r>
            <a:r>
              <a:rPr lang="en-US" sz="3600" dirty="0" smtClean="0"/>
              <a:t> if for any value of </a:t>
            </a:r>
            <a:r>
              <a:rPr lang="en-US" sz="3600" i="1" dirty="0" smtClean="0"/>
              <a:t>X</a:t>
            </a:r>
            <a:r>
              <a:rPr lang="en-US" sz="3600" dirty="0" smtClean="0"/>
              <a:t>, the set of values of </a:t>
            </a:r>
            <a:r>
              <a:rPr lang="en-US" sz="3600" i="1" dirty="0" smtClean="0"/>
              <a:t>Y</a:t>
            </a:r>
            <a:r>
              <a:rPr lang="en-US" sz="3600" dirty="0" smtClean="0"/>
              <a:t> is independent of </a:t>
            </a:r>
            <a:r>
              <a:rPr lang="en-US" sz="3600" i="1" dirty="0" smtClean="0"/>
              <a:t>Z</a:t>
            </a:r>
          </a:p>
          <a:p>
            <a:r>
              <a:rPr lang="en-US" sz="3600" dirty="0" smtClean="0"/>
              <a:t>Any FD is a MVD as well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MVD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29533"/>
              </p:ext>
            </p:extLst>
          </p:nvPr>
        </p:nvGraphicFramePr>
        <p:xfrm>
          <a:off x="2686901" y="2004380"/>
          <a:ext cx="3864505" cy="1554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83388"/>
                <a:gridCol w="1585524"/>
                <a:gridCol w="895593"/>
              </a:tblGrid>
              <a:tr h="98283"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SSN</a:t>
                      </a:r>
                      <a:endParaRPr lang="en-US" sz="18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Phone</a:t>
                      </a:r>
                      <a:r>
                        <a:rPr lang="en-US" sz="1800" u="none" baseline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No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Course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572-4312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572-4312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l"/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572-4312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56">
                <a:tc>
                  <a:txBody>
                    <a:bodyPr/>
                    <a:lstStyle/>
                    <a:p>
                      <a:pPr algn="l"/>
                      <a:r>
                        <a:rPr lang="mr-IN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(206) 572-4312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86541" y="1542715"/>
            <a:ext cx="114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Person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7421" y="4200032"/>
            <a:ext cx="7549157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>
                <a:latin typeface="Linux Libertine" charset="0"/>
                <a:ea typeface="Linux Libertine" charset="0"/>
                <a:cs typeface="Linux Libertine" charset="0"/>
              </a:rPr>
              <a:t>Typically, MVD problems arise when two many-to-one relationships are mixed into one relation</a:t>
            </a:r>
          </a:p>
        </p:txBody>
      </p:sp>
    </p:spTree>
    <p:extLst>
      <p:ext uri="{BB962C8B-B14F-4D97-AF65-F5344CB8AC3E}">
        <p14:creationId xmlns:p14="http://schemas.microsoft.com/office/powerpoint/2010/main" val="6071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4NF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 𝓡 be a relation schema with the </a:t>
            </a:r>
            <a:r>
              <a:rPr lang="en-US" sz="3600" dirty="0" smtClean="0"/>
              <a:t>MVD </a:t>
            </a:r>
            <a:r>
              <a:rPr lang="en-US" sz="3600" dirty="0"/>
              <a:t>set </a:t>
            </a:r>
            <a:r>
              <a:rPr lang="en-US" sz="3600" dirty="0" smtClean="0"/>
              <a:t>V. </a:t>
            </a:r>
            <a:r>
              <a:rPr lang="en-US" sz="3600" dirty="0"/>
              <a:t>𝓡 is in </a:t>
            </a:r>
            <a:r>
              <a:rPr lang="en-US" sz="3600" dirty="0" smtClean="0"/>
              <a:t>4NF </a:t>
            </a:r>
            <a:r>
              <a:rPr lang="en-US" sz="3600" dirty="0"/>
              <a:t>if for every </a:t>
            </a:r>
            <a:r>
              <a:rPr lang="en-US" sz="3600" dirty="0" smtClean="0"/>
              <a:t>MVD </a:t>
            </a:r>
            <a:r>
              <a:rPr lang="en-US" sz="3600" i="1" dirty="0" smtClean="0"/>
              <a:t>X</a:t>
            </a:r>
            <a:r>
              <a:rPr lang="is-IS" sz="3600" dirty="0" smtClean="0"/>
              <a:t> </a:t>
            </a:r>
            <a:r>
              <a:rPr lang="en-US" sz="3600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is-IS" sz="3600" i="1" dirty="0" smtClean="0"/>
              <a:t>Y </a:t>
            </a:r>
            <a:r>
              <a:rPr lang="is-IS" sz="3600" dirty="0"/>
              <a:t>in </a:t>
            </a:r>
            <a:r>
              <a:rPr lang="is-IS" sz="3600" dirty="0" smtClean="0"/>
              <a:t>V</a:t>
            </a:r>
            <a:endParaRPr lang="is-IS" sz="3600" dirty="0"/>
          </a:p>
          <a:p>
            <a:pPr lvl="1"/>
            <a:r>
              <a:rPr lang="en-US" sz="3200" i="1" dirty="0"/>
              <a:t>X</a:t>
            </a:r>
            <a:r>
              <a:rPr lang="is-IS" sz="3200" dirty="0"/>
              <a:t> </a:t>
            </a:r>
            <a:r>
              <a:rPr lang="en-US" sz="3200" dirty="0">
                <a:latin typeface="STIXGeneral" charset="0"/>
                <a:ea typeface="STIXGeneral" charset="0"/>
                <a:cs typeface="STIXGeneral" charset="0"/>
              </a:rPr>
              <a:t>↠ </a:t>
            </a:r>
            <a:r>
              <a:rPr lang="is-IS" sz="3200" i="1" dirty="0"/>
              <a:t>Y</a:t>
            </a:r>
            <a:r>
              <a:rPr lang="is-IS" sz="3200" dirty="0" smtClean="0"/>
              <a:t> </a:t>
            </a:r>
            <a:r>
              <a:rPr lang="is-IS" sz="3200" dirty="0"/>
              <a:t>is trivial (i.e. </a:t>
            </a:r>
            <a:r>
              <a:rPr lang="en-US" sz="3200" dirty="0"/>
              <a:t>Y ⊆ X), or</a:t>
            </a:r>
          </a:p>
          <a:p>
            <a:pPr lvl="1"/>
            <a:r>
              <a:rPr lang="is-IS" sz="3200" i="1" dirty="0"/>
              <a:t>X</a:t>
            </a:r>
            <a:r>
              <a:rPr lang="is-IS" sz="3200" dirty="0"/>
              <a:t> is a superkey of </a:t>
            </a:r>
            <a:r>
              <a:rPr lang="en-US" sz="3200" dirty="0" smtClean="0"/>
              <a:t>𝓡</a:t>
            </a:r>
          </a:p>
          <a:p>
            <a:pPr lvl="1"/>
            <a:endParaRPr lang="en-US" sz="3200" i="1" dirty="0"/>
          </a:p>
          <a:p>
            <a:r>
              <a:rPr lang="en-US" sz="3600" dirty="0" smtClean="0"/>
              <a:t>Same as BCNF definition, with FD replaced by MVD</a:t>
            </a:r>
            <a:endParaRPr lang="is-I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Fifth Normal Form (5NF)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Sometimes, </a:t>
            </a:r>
            <a:r>
              <a:rPr lang="en-US" sz="3600" dirty="0"/>
              <a:t>a relation cannot be </a:t>
            </a:r>
            <a:r>
              <a:rPr lang="en-US" sz="3600" dirty="0" smtClean="0"/>
              <a:t>lossless join </a:t>
            </a:r>
            <a:r>
              <a:rPr lang="en-US" sz="3600" dirty="0"/>
              <a:t>decomposed into two relations, but can be into three or </a:t>
            </a:r>
            <a:r>
              <a:rPr lang="en-US" sz="3600" dirty="0" smtClean="0"/>
              <a:t>more</a:t>
            </a:r>
            <a:endParaRPr lang="en-US" sz="3600" dirty="0"/>
          </a:p>
          <a:p>
            <a:r>
              <a:rPr lang="en-US" sz="3600" dirty="0"/>
              <a:t>5NF captures the idea that a relation </a:t>
            </a:r>
            <a:r>
              <a:rPr lang="en-US" sz="3600" dirty="0" smtClean="0"/>
              <a:t>schema </a:t>
            </a:r>
            <a:r>
              <a:rPr lang="en-US" sz="3600" dirty="0"/>
              <a:t>must have some particular </a:t>
            </a:r>
            <a:r>
              <a:rPr lang="en-US" sz="3600" dirty="0" smtClean="0"/>
              <a:t>lossless join </a:t>
            </a:r>
            <a:r>
              <a:rPr lang="en-US" sz="3600" dirty="0"/>
              <a:t>decomposition </a:t>
            </a:r>
            <a:endParaRPr lang="en-US" sz="3600" dirty="0" smtClean="0"/>
          </a:p>
          <a:p>
            <a:pPr lvl="1"/>
            <a:r>
              <a:rPr lang="en-US" sz="3200" dirty="0" smtClean="0"/>
              <a:t>Concept of </a:t>
            </a:r>
            <a:r>
              <a:rPr lang="en-US" sz="3200" i="1" dirty="0" smtClean="0"/>
              <a:t>join dependency</a:t>
            </a:r>
            <a:endParaRPr lang="en-US" sz="3200" dirty="0"/>
          </a:p>
          <a:p>
            <a:r>
              <a:rPr lang="en-US" sz="3600" dirty="0"/>
              <a:t>Finding actual 5NF cases is </a:t>
            </a:r>
            <a:r>
              <a:rPr lang="en-US" sz="3600" dirty="0" smtClean="0"/>
              <a:t>difficult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7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Aim for all the relations to be in BCNF, settle for 3NF</a:t>
            </a:r>
          </a:p>
          <a:p>
            <a:r>
              <a:rPr lang="en-US" sz="3600" dirty="0" smtClean="0"/>
              <a:t>In practice, when your relations are in BCNF, usually they are in 5NF as well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Refinement </a:t>
            </a:r>
            <a:br>
              <a:rPr lang="en-US" dirty="0" smtClean="0"/>
            </a:b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Tradeoff between redundancy and query answering performance</a:t>
            </a:r>
            <a:endParaRPr lang="en-US" sz="3600" dirty="0"/>
          </a:p>
          <a:p>
            <a:pPr lvl="1"/>
            <a:r>
              <a:rPr lang="en-US" sz="3200" dirty="0" smtClean="0"/>
              <a:t>Normalization makes answering particular queries more difficult</a:t>
            </a:r>
          </a:p>
          <a:p>
            <a:pPr lvl="2"/>
            <a:r>
              <a:rPr lang="en-US" sz="2800" dirty="0" smtClean="0"/>
              <a:t>e.g. queries involving many tables</a:t>
            </a:r>
          </a:p>
          <a:p>
            <a:pPr lvl="1"/>
            <a:r>
              <a:rPr lang="en-US" sz="3200" dirty="0" smtClean="0"/>
              <a:t>So in “read-heavy” applications, you might decide to </a:t>
            </a:r>
            <a:r>
              <a:rPr lang="en-US" sz="3200" i="1" dirty="0" err="1" smtClean="0"/>
              <a:t>denormalize</a:t>
            </a:r>
            <a:r>
              <a:rPr lang="en-US" sz="3200" dirty="0" smtClean="0"/>
              <a:t> your schema in favor of answering queries faster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Redundancy causes various kinds of anomalies</a:t>
            </a:r>
          </a:p>
          <a:p>
            <a:r>
              <a:rPr lang="en-US" sz="3600" dirty="0" smtClean="0"/>
              <a:t>To refine schemas:</a:t>
            </a:r>
          </a:p>
          <a:p>
            <a:pPr lvl="1"/>
            <a:r>
              <a:rPr lang="en-US" sz="3200" dirty="0" smtClean="0"/>
              <a:t>Detect anomalies</a:t>
            </a:r>
          </a:p>
          <a:p>
            <a:pPr lvl="2"/>
            <a:r>
              <a:rPr lang="en-US" sz="2800" dirty="0" smtClean="0"/>
              <a:t>Find FDs , apply Armstrong’s axioms, find anomalies</a:t>
            </a:r>
          </a:p>
          <a:p>
            <a:pPr lvl="1"/>
            <a:r>
              <a:rPr lang="en-US" sz="3200" dirty="0" smtClean="0"/>
              <a:t>Remove anomalies</a:t>
            </a:r>
          </a:p>
          <a:p>
            <a:pPr lvl="2"/>
            <a:r>
              <a:rPr lang="en-US" sz="2800" dirty="0" smtClean="0"/>
              <a:t>Decompose the anomalous schemas</a:t>
            </a:r>
          </a:p>
          <a:p>
            <a:r>
              <a:rPr lang="en-US" sz="3600" dirty="0" smtClean="0"/>
              <a:t>Desired decomposition properties</a:t>
            </a:r>
          </a:p>
          <a:p>
            <a:pPr lvl="1"/>
            <a:r>
              <a:rPr lang="en-US" sz="3200" dirty="0" smtClean="0"/>
              <a:t>Redundancy reducing, lossless join, dependency preserving</a:t>
            </a:r>
          </a:p>
          <a:p>
            <a:r>
              <a:rPr lang="en-US" sz="3600" dirty="0" smtClean="0"/>
              <a:t>Normal forms</a:t>
            </a:r>
          </a:p>
          <a:p>
            <a:pPr lvl="1"/>
            <a:r>
              <a:rPr lang="en-US" sz="3200" dirty="0" smtClean="0"/>
              <a:t>3NF, BCNF, 4NF, </a:t>
            </a:r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Normal 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C000"/>
                </a:solidFill>
                <a:latin typeface="Linux Libertine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1"/>
                </a:solidFill>
                <a:latin typeface="Linux Libertine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rgbClr val="7030A0"/>
                </a:solidFill>
                <a:latin typeface="Linux Libertine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9812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Algebra: Foundations of Operating on Relational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68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158630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359018"/>
            <a:ext cx="510023" cy="124045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80428" y="4200562"/>
            <a:ext cx="1655177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source of the problem?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91852" y="4200562"/>
            <a:ext cx="350712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The moment we know CID, the values of Name, Credits and Department are fixed.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641130" y="1707528"/>
            <a:ext cx="589630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Student</a:t>
            </a:r>
            <a:r>
              <a:rPr lang="en-US" dirty="0"/>
              <a:t>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641127" y="2189363"/>
            <a:ext cx="7462925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CourseSection</a:t>
            </a:r>
            <a:r>
              <a:rPr lang="en-US" dirty="0" smtClean="0"/>
              <a:t>(CID: </a:t>
            </a:r>
            <a:r>
              <a:rPr lang="en-US" dirty="0"/>
              <a:t>string, </a:t>
            </a:r>
            <a:r>
              <a:rPr lang="en-US" dirty="0" err="1"/>
              <a:t>SecID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CourseName</a:t>
            </a:r>
            <a:r>
              <a:rPr lang="en-US" dirty="0"/>
              <a:t>: string, Credits: </a:t>
            </a:r>
            <a:r>
              <a:rPr lang="en-US" dirty="0" err="1"/>
              <a:t>int</a:t>
            </a:r>
            <a:r>
              <a:rPr lang="en-US" dirty="0"/>
              <a:t>, Department: </a:t>
            </a:r>
            <a:r>
              <a:rPr lang="en-US" dirty="0" smtClean="0"/>
              <a:t>string, </a:t>
            </a:r>
            <a:r>
              <a:rPr lang="en-US" dirty="0"/>
              <a:t>Semester</a:t>
            </a:r>
            <a:r>
              <a:rPr lang="en-US" dirty="0" smtClean="0"/>
              <a:t>: string, Year: </a:t>
            </a:r>
            <a:r>
              <a:rPr lang="en-US" dirty="0" err="1" smtClean="0"/>
              <a:t>int</a:t>
            </a:r>
            <a:r>
              <a:rPr lang="en-US" dirty="0" smtClean="0"/>
              <a:t>, Instructor: string)</a:t>
            </a:r>
            <a:endParaRPr lang="en-US" dirty="0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41128" y="3460297"/>
            <a:ext cx="526568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GradeReport</a:t>
            </a:r>
            <a:r>
              <a:rPr lang="en-US" dirty="0" smtClean="0"/>
              <a:t>(SID: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 smtClean="0"/>
              <a:t>, Grade: string)</a:t>
            </a:r>
            <a:endParaRPr lang="en-US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41128" y="2978718"/>
            <a:ext cx="467710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Prerequisite</a:t>
            </a:r>
            <a:r>
              <a:rPr lang="en-US" dirty="0" smtClean="0"/>
              <a:t>(CID: </a:t>
            </a:r>
            <a:r>
              <a:rPr lang="en-US" dirty="0"/>
              <a:t>string,</a:t>
            </a:r>
            <a:r>
              <a:rPr lang="en-US" dirty="0" smtClean="0"/>
              <a:t> </a:t>
            </a:r>
            <a:r>
              <a:rPr lang="en-US" dirty="0" err="1" smtClean="0"/>
              <a:t>PrereqID</a:t>
            </a:r>
            <a:r>
              <a:rPr lang="en-US" dirty="0" smtClean="0"/>
              <a:t>: string)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0427" y="5308310"/>
            <a:ext cx="5218549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i.e. there is a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functional dependency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between some of the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CourseSection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non-key attributes.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br>
              <a:rPr lang="en-US" dirty="0" smtClean="0"/>
            </a:br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functional dependency (FD) is a form of constraint</a:t>
            </a:r>
          </a:p>
          <a:p>
            <a:pPr lvl="1"/>
            <a:r>
              <a:rPr lang="en-US" sz="3200" dirty="0" smtClean="0"/>
              <a:t>Generalizes the concept of key</a:t>
            </a:r>
          </a:p>
          <a:p>
            <a:r>
              <a:rPr lang="en-US" sz="3200" dirty="0" smtClean="0"/>
              <a:t>Schema refinement (a.k.a. normalization)</a:t>
            </a:r>
            <a:r>
              <a:rPr lang="en-US" sz="3200" dirty="0"/>
              <a:t> </a:t>
            </a:r>
            <a:r>
              <a:rPr lang="en-US" sz="3200" dirty="0" smtClean="0"/>
              <a:t>is the process of </a:t>
            </a:r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etecting FDs that cause anomalies, and</a:t>
            </a:r>
          </a:p>
          <a:p>
            <a:pPr lvl="1"/>
            <a:r>
              <a:rPr lang="en-US" sz="3200" dirty="0" smtClean="0"/>
              <a:t>Decomposing the relations to get rid of those anomalies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Schema Refinement:</a:t>
            </a:r>
            <a:br>
              <a:rPr lang="en-US" dirty="0"/>
            </a:br>
            <a:r>
              <a:rPr lang="en-US" dirty="0"/>
              <a:t>An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Detect anomalies</a:t>
            </a:r>
          </a:p>
          <a:p>
            <a:pPr lvl="1"/>
            <a:r>
              <a:rPr lang="en-US" sz="3200" dirty="0"/>
              <a:t>Find FDs in the </a:t>
            </a:r>
            <a:r>
              <a:rPr lang="en-US" sz="3200" dirty="0" smtClean="0"/>
              <a:t>relations’ schemas</a:t>
            </a:r>
            <a:endParaRPr lang="en-US" sz="3200" dirty="0"/>
          </a:p>
          <a:p>
            <a:pPr lvl="1"/>
            <a:r>
              <a:rPr lang="en-US" sz="3200" dirty="0"/>
              <a:t>Apply Armstrong’s axioms to expand these FDs</a:t>
            </a:r>
          </a:p>
          <a:p>
            <a:pPr lvl="1"/>
            <a:r>
              <a:rPr lang="en-US" sz="3200" dirty="0"/>
              <a:t>Use the FDs to find the anomalies in the </a:t>
            </a:r>
            <a:r>
              <a:rPr lang="en-US" sz="3200" dirty="0" smtClean="0"/>
              <a:t>schemas</a:t>
            </a:r>
            <a:endParaRPr lang="en-US" sz="3200" dirty="0"/>
          </a:p>
          <a:p>
            <a:r>
              <a:rPr lang="en-US" sz="3600" dirty="0"/>
              <a:t>Remove anomalies</a:t>
            </a:r>
          </a:p>
          <a:p>
            <a:pPr lvl="1"/>
            <a:r>
              <a:rPr lang="en-US" sz="3200" dirty="0"/>
              <a:t>Decompose the </a:t>
            </a:r>
            <a:r>
              <a:rPr lang="en-US" sz="3200" dirty="0" smtClean="0"/>
              <a:t>anomalous schemas</a:t>
            </a: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49041</TotalTime>
  <Words>4372</Words>
  <Application>Microsoft Macintosh PowerPoint</Application>
  <PresentationFormat>On-screen Show (4:3)</PresentationFormat>
  <Paragraphs>1071</Paragraphs>
  <Slides>68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Calibri</vt:lpstr>
      <vt:lpstr>Courier New</vt:lpstr>
      <vt:lpstr>Linux Libertine</vt:lpstr>
      <vt:lpstr>STIXGeneral</vt:lpstr>
      <vt:lpstr>Arial</vt:lpstr>
      <vt:lpstr>4by3DefaultTheme</vt:lpstr>
      <vt:lpstr>Database Management Systems (CS 564)</vt:lpstr>
      <vt:lpstr>Schema Refinement: Escaping Data Traps</vt:lpstr>
      <vt:lpstr>Motivating Example</vt:lpstr>
      <vt:lpstr>SQL Exercise</vt:lpstr>
      <vt:lpstr>What’s Wrong with Redundancy</vt:lpstr>
      <vt:lpstr>Motivating Example (Cont.)</vt:lpstr>
      <vt:lpstr>Another Example</vt:lpstr>
      <vt:lpstr>What is a  Functional Dependency</vt:lpstr>
      <vt:lpstr>Schema Refinement: An Outline</vt:lpstr>
      <vt:lpstr>Functional Dependency</vt:lpstr>
      <vt:lpstr>Functional Dependency: Example</vt:lpstr>
      <vt:lpstr>Functional Dependency: Example (Cont.)</vt:lpstr>
      <vt:lpstr>How to Infer FDs</vt:lpstr>
      <vt:lpstr>How to Infer FDs (Cont.)</vt:lpstr>
      <vt:lpstr>How to Infer FDs (Cont.)</vt:lpstr>
      <vt:lpstr>How to Infer FDs (Cont.)</vt:lpstr>
      <vt:lpstr>Closure of FD Set</vt:lpstr>
      <vt:lpstr>Armstrong’s Axioms</vt:lpstr>
      <vt:lpstr>Armstrong’s Axioms (Cont.)</vt:lpstr>
      <vt:lpstr>Armstrong’s Axioms (Cont.)</vt:lpstr>
      <vt:lpstr>Using Armstrong’s Axioms</vt:lpstr>
      <vt:lpstr>Using Armstrong’s Axioms (Cont.)</vt:lpstr>
      <vt:lpstr>Derived Rules</vt:lpstr>
      <vt:lpstr>Derived Rules (Cont.)</vt:lpstr>
      <vt:lpstr>Checking FDs</vt:lpstr>
      <vt:lpstr>Attribute Set Closures</vt:lpstr>
      <vt:lpstr>Compute  Attribute Set Closures</vt:lpstr>
      <vt:lpstr>Use  Attribute Set Closures</vt:lpstr>
      <vt:lpstr>Minimal Basis of FD Sets</vt:lpstr>
      <vt:lpstr>Minimal Basis of FD Sets (Cont.)</vt:lpstr>
      <vt:lpstr>PowerPoint Presentation</vt:lpstr>
      <vt:lpstr>Recap: Schema Refinement</vt:lpstr>
      <vt:lpstr>Detect Anomalies</vt:lpstr>
      <vt:lpstr>Detect Anomalies (Cont.)</vt:lpstr>
      <vt:lpstr>Schema Decomposition</vt:lpstr>
      <vt:lpstr>Schema Decomposition: Example</vt:lpstr>
      <vt:lpstr>Schema Decomposition Desiderata</vt:lpstr>
      <vt:lpstr>Lossless Join Decomposition</vt:lpstr>
      <vt:lpstr>Lossy Join Decomposition</vt:lpstr>
      <vt:lpstr>Lossless Join Decomposition (Cont.)</vt:lpstr>
      <vt:lpstr>Dependency-preserving Decomposition</vt:lpstr>
      <vt:lpstr>Dependency-preserving Decomposition (Cont.)</vt:lpstr>
      <vt:lpstr>Schema Decomposition Desiderata (Cont.)</vt:lpstr>
      <vt:lpstr>Normal Forms</vt:lpstr>
      <vt:lpstr>Normal Forms (Cont.)</vt:lpstr>
      <vt:lpstr>Boyce-Codd Normal Form (BCNF)</vt:lpstr>
      <vt:lpstr>BCNF (Cont.)</vt:lpstr>
      <vt:lpstr>BCNF Decomposition</vt:lpstr>
      <vt:lpstr>BCNF Decomposition Properties</vt:lpstr>
      <vt:lpstr>BCNF Decomposition Example</vt:lpstr>
      <vt:lpstr>BCNF Decomposition Example (Cont.)</vt:lpstr>
      <vt:lpstr>Recap: Schema Refinement</vt:lpstr>
      <vt:lpstr>Recap: Normal Forms</vt:lpstr>
      <vt:lpstr>Third Normal Form (3NF)</vt:lpstr>
      <vt:lpstr>3NF (Cont.)</vt:lpstr>
      <vt:lpstr>3NF Violation</vt:lpstr>
      <vt:lpstr>3NF Decomposition</vt:lpstr>
      <vt:lpstr>3NF Decomposition (Cont.)</vt:lpstr>
      <vt:lpstr>3NF Decomposition (Cont.)</vt:lpstr>
      <vt:lpstr>Fourth Normal Form (4NF)</vt:lpstr>
      <vt:lpstr>MVD Example</vt:lpstr>
      <vt:lpstr>4NF (Cont.)</vt:lpstr>
      <vt:lpstr>Fifth Normal Form (5NF)</vt:lpstr>
      <vt:lpstr>Schema Refinement (Cont.)</vt:lpstr>
      <vt:lpstr>Schema Refinement  in Practice</vt:lpstr>
      <vt:lpstr>Recap: Schema Refinement</vt:lpstr>
      <vt:lpstr>Recap: Normal Forms</vt:lpstr>
      <vt:lpstr>Relational Algebra: Foundations of Operating on Relational Data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979</cp:revision>
  <dcterms:created xsi:type="dcterms:W3CDTF">2017-08-17T19:27:17Z</dcterms:created>
  <dcterms:modified xsi:type="dcterms:W3CDTF">2017-09-22T18:30:18Z</dcterms:modified>
</cp:coreProperties>
</file>