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69" r:id="rId3"/>
    <p:sldId id="586" r:id="rId4"/>
    <p:sldId id="608" r:id="rId5"/>
    <p:sldId id="610" r:id="rId6"/>
    <p:sldId id="611" r:id="rId7"/>
    <p:sldId id="612" r:id="rId8"/>
    <p:sldId id="613" r:id="rId9"/>
    <p:sldId id="614" r:id="rId10"/>
    <p:sldId id="616" r:id="rId11"/>
    <p:sldId id="615" r:id="rId12"/>
    <p:sldId id="621" r:id="rId13"/>
    <p:sldId id="617" r:id="rId14"/>
    <p:sldId id="619" r:id="rId15"/>
    <p:sldId id="620" r:id="rId16"/>
    <p:sldId id="622" r:id="rId17"/>
    <p:sldId id="623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25" r:id="rId33"/>
    <p:sldId id="624" r:id="rId34"/>
    <p:sldId id="626" r:id="rId35"/>
    <p:sldId id="627" r:id="rId36"/>
    <p:sldId id="628" r:id="rId37"/>
    <p:sldId id="644" r:id="rId38"/>
    <p:sldId id="62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9" id="{B03D0D13-5FFE-A84D-9439-5934219D1B86}">
          <p14:sldIdLst>
            <p14:sldId id="256"/>
            <p14:sldId id="269"/>
          </p14:sldIdLst>
        </p14:section>
        <p14:section name="Lecture 19 &gt; External Sorting" id="{0068C9B2-F029-B34C-A85A-B6B15B5B03F1}">
          <p14:sldIdLst>
            <p14:sldId id="586"/>
            <p14:sldId id="608"/>
            <p14:sldId id="610"/>
            <p14:sldId id="611"/>
            <p14:sldId id="612"/>
            <p14:sldId id="613"/>
            <p14:sldId id="614"/>
            <p14:sldId id="616"/>
            <p14:sldId id="615"/>
            <p14:sldId id="621"/>
            <p14:sldId id="617"/>
            <p14:sldId id="619"/>
            <p14:sldId id="620"/>
            <p14:sldId id="622"/>
            <p14:sldId id="623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25"/>
            <p14:sldId id="624"/>
            <p14:sldId id="626"/>
            <p14:sldId id="627"/>
            <p14:sldId id="628"/>
            <p14:sldId id="644"/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FFE8DA"/>
    <a:srgbClr val="FF8F00"/>
    <a:srgbClr val="E3ECF3"/>
    <a:srgbClr val="B4AFDF"/>
    <a:srgbClr val="DFB95B"/>
    <a:srgbClr val="DAB459"/>
    <a:srgbClr val="B08400"/>
    <a:srgbClr val="F0FFE6"/>
    <a:srgbClr val="C4B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9"/>
    <p:restoredTop sz="91611"/>
  </p:normalViewPr>
  <p:slideViewPr>
    <p:cSldViewPr snapToGrid="0" snapToObjects="1">
      <p:cViewPr varScale="1">
        <p:scale>
          <a:sx n="111" d="100"/>
          <a:sy n="111" d="100"/>
        </p:scale>
        <p:origin x="776" y="200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8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1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4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0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5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0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2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6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2938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2938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solidFill>
                  <a:prstClr val="black"/>
                </a:solidFill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val="1062684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val="3624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page = 8000/32 = 1000/4 = 250 records</a:t>
            </a:r>
          </a:p>
          <a:p>
            <a:r>
              <a:rPr lang="en-US" dirty="0" smtClean="0"/>
              <a:t>R = 1M/250 = 4M/1000= 4000 pages</a:t>
            </a:r>
          </a:p>
          <a:p>
            <a:r>
              <a:rPr lang="en-US" dirty="0" smtClean="0"/>
              <a:t>cost = 2*4000 (log</a:t>
            </a:r>
            <a:r>
              <a:rPr lang="en-US" baseline="0" dirty="0" smtClean="0"/>
              <a:t> 4000 + 1) = 2*4000*13 = 104000 I/</a:t>
            </a:r>
            <a:r>
              <a:rPr lang="en-US" baseline="0" dirty="0" err="1" smtClean="0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ortbenchmark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Sorting a relation R </a:t>
            </a:r>
            <a:r>
              <a:rPr lang="en-US" sz="4000" dirty="0" smtClean="0"/>
              <a:t>with</a:t>
            </a:r>
          </a:p>
          <a:p>
            <a:pPr lvl="1"/>
            <a:r>
              <a:rPr lang="en-US" sz="3600" dirty="0" smtClean="0"/>
              <a:t>1,000,000 </a:t>
            </a:r>
            <a:r>
              <a:rPr lang="en-US" sz="3600" dirty="0"/>
              <a:t>records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record has 32 bytes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page has </a:t>
            </a:r>
            <a:r>
              <a:rPr lang="en-US" sz="3600" dirty="0" smtClean="0"/>
              <a:t>8KB</a:t>
            </a:r>
          </a:p>
          <a:p>
            <a:r>
              <a:rPr lang="en-US" sz="4000" dirty="0" smtClean="0"/>
              <a:t>What is the cost of 2-way merge-sort on R?</a:t>
            </a:r>
          </a:p>
          <a:p>
            <a:r>
              <a:rPr lang="en-US" sz="4000" dirty="0" smtClean="0"/>
              <a:t>Usually have more than 3 pages of memory available</a:t>
            </a:r>
          </a:p>
          <a:p>
            <a:pPr lvl="1"/>
            <a:r>
              <a:rPr lang="en-US" sz="3600" dirty="0" smtClean="0"/>
              <a:t>Can improve performance by reducing number of passes necessary to finish the sort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000" i="1" dirty="0" smtClean="0"/>
                  <a:t>B</a:t>
                </a:r>
                <a:r>
                  <a:rPr lang="en-US" sz="4000" dirty="0" smtClean="0"/>
                  <a:t>: number of available buffer pages</a:t>
                </a:r>
              </a:p>
              <a:p>
                <a:r>
                  <a:rPr lang="en-US" sz="4000" i="1" dirty="0" smtClean="0"/>
                  <a:t>N</a:t>
                </a:r>
                <a:r>
                  <a:rPr lang="en-US" sz="4000" dirty="0" smtClean="0"/>
                  <a:t>: number of pages in R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Pass 0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Read </a:t>
                </a:r>
                <a:r>
                  <a:rPr lang="en-US" sz="3600" i="1" dirty="0"/>
                  <a:t>B</a:t>
                </a:r>
                <a:r>
                  <a:rPr lang="en-US" sz="3600" dirty="0"/>
                  <a:t> buffer pages at a </a:t>
                </a:r>
                <a:r>
                  <a:rPr lang="en-US" sz="3600" dirty="0" smtClean="0"/>
                  <a:t>time, sort all the records together and write them back as one sorted run</a:t>
                </a:r>
                <a:endParaRPr lang="en-US" sz="360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3400" dirty="0" smtClean="0"/>
                  <a:t>Produces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 smtClean="0"/>
                  <a:t> sorted runs</a:t>
                </a:r>
                <a:endParaRPr lang="en-US" sz="3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/>
                  <a:t>Pass 1, 2, 3, </a:t>
                </a:r>
                <a:r>
                  <a:rPr lang="en-US" sz="4000" dirty="0" smtClean="0"/>
                  <a:t>…: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Load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-1 runs and merge them into one run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540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General (Multi-way) External Merge-sort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89196" y="1482694"/>
            <a:ext cx="6762421" cy="2286000"/>
            <a:chOff x="2689196" y="1482694"/>
            <a:chExt cx="6762421" cy="2286000"/>
          </a:xfrm>
        </p:grpSpPr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8167551" y="2142803"/>
              <a:ext cx="1140262" cy="640755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689196" y="1569478"/>
              <a:ext cx="1440612" cy="1589616"/>
              <a:chOff x="793630" y="2170451"/>
              <a:chExt cx="1440612" cy="1589616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891460" y="225835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12115" y="2192196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11005" y="1569478"/>
              <a:ext cx="1440612" cy="1589616"/>
              <a:chOff x="793630" y="2170451"/>
              <a:chExt cx="1440612" cy="1589616"/>
            </a:xfrm>
          </p:grpSpPr>
          <p:sp>
            <p:nvSpPr>
              <p:cNvPr id="42" name="Can 41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08130" y="1600815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8397084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354813" y="1482694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75275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931273" y="2321088"/>
              <a:ext cx="1580771" cy="2225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635256" y="1835834"/>
              <a:ext cx="1532294" cy="7075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6981364" y="1504638"/>
              <a:ext cx="640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smtClean="0">
                  <a:latin typeface="Linux Libertine" charset="0"/>
                  <a:ea typeface="Linux Libertine" charset="0"/>
                  <a:cs typeface="Linux Libertine" charset="0"/>
                </a:rPr>
                <a:t>Sort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5508130" y="2211370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5508130" y="3111222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B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5917422" y="2583035"/>
              <a:ext cx="64057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8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8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3931273" y="1853506"/>
              <a:ext cx="1572943" cy="2500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891460" y="2025051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891460" y="275794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3929315" y="2854001"/>
              <a:ext cx="1574901" cy="5379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3288744" y="2350451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8212115" y="2330308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8212115" y="2594625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8582668" y="2261252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>
              <a:off x="6635256" y="2472745"/>
              <a:ext cx="1532296" cy="814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V="1">
              <a:off x="6635255" y="2543407"/>
              <a:ext cx="1532295" cy="8364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9196" y="3920676"/>
            <a:ext cx="6762421" cy="2286000"/>
            <a:chOff x="2689196" y="3920676"/>
            <a:chExt cx="6762421" cy="2286000"/>
          </a:xfrm>
        </p:grpSpPr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8195093" y="4543271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689196" y="4007460"/>
              <a:ext cx="1440612" cy="1589616"/>
              <a:chOff x="793630" y="2170451"/>
              <a:chExt cx="1440612" cy="1589616"/>
            </a:xfrm>
          </p:grpSpPr>
          <p:sp>
            <p:nvSpPr>
              <p:cNvPr id="46" name="Can 45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6487065" y="4655691"/>
              <a:ext cx="1134871" cy="48100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354813" y="3920676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075275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6219645" y="4274409"/>
              <a:ext cx="267420" cy="589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6219645" y="4921569"/>
              <a:ext cx="267420" cy="357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 flipV="1">
              <a:off x="7621935" y="4898799"/>
              <a:ext cx="573158" cy="128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011005" y="4007460"/>
              <a:ext cx="1440612" cy="1589616"/>
              <a:chOff x="793630" y="2170451"/>
              <a:chExt cx="1440612" cy="1589616"/>
            </a:xfrm>
          </p:grpSpPr>
          <p:sp>
            <p:nvSpPr>
              <p:cNvPr id="64" name="Can 63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8397084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462173" y="4054861"/>
              <a:ext cx="76160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Linux Libertine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4907592" y="4021718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4907592" y="4632273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907592" y="5532125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B-1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2889502" y="4747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3929315" y="4810722"/>
              <a:ext cx="978277" cy="8807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V="1">
              <a:off x="3929315" y="4293927"/>
              <a:ext cx="978277" cy="299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889502" y="451468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889502" y="524757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3927357" y="5343634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3286786" y="4840084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 flipV="1">
              <a:off x="6219645" y="5052141"/>
              <a:ext cx="267420" cy="7656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8237838" y="473598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8237838" y="458934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8237838" y="5053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8627232" y="4709847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Number of passes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40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40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40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40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4000" dirty="0" smtClean="0"/>
              </a:p>
              <a:p>
                <a:pPr lvl="1"/>
                <a:r>
                  <a:rPr lang="en-US" sz="3600" dirty="0" smtClean="0"/>
                  <a:t>1 pass to create initial sorted runs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600" dirty="0" smtClean="0"/>
                  <a:t> to merge runs repeatedly</a:t>
                </a:r>
              </a:p>
              <a:p>
                <a:r>
                  <a:rPr lang="en-US" sz="4000" dirty="0" smtClean="0"/>
                  <a:t>Number of I/</a:t>
                </a:r>
                <a:r>
                  <a:rPr lang="en-US" sz="4000" dirty="0" err="1" smtClean="0"/>
                  <a:t>Os</a:t>
                </a:r>
                <a:r>
                  <a:rPr lang="en-US" sz="4000" dirty="0" smtClean="0"/>
                  <a:t> per pass = 2</a:t>
                </a:r>
                <a:r>
                  <a:rPr lang="en-US" sz="4000" i="1" dirty="0" smtClean="0"/>
                  <a:t>N</a:t>
                </a:r>
                <a:endParaRPr lang="en-US" sz="4000" dirty="0" smtClean="0"/>
              </a:p>
              <a:p>
                <a:r>
                  <a:rPr lang="en-US" sz="4000" dirty="0" smtClean="0"/>
                  <a:t>Hence, total cost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</a:rPr>
                      <m:t>2</m:t>
                    </m:r>
                    <m:r>
                      <a:rPr lang="en-US" sz="40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sz="40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mr-IN" sz="400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sz="40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4000" i="1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Sorting a relation R </a:t>
            </a:r>
            <a:r>
              <a:rPr lang="en-US" sz="4000" dirty="0" smtClean="0"/>
              <a:t>with</a:t>
            </a:r>
          </a:p>
          <a:p>
            <a:pPr lvl="1"/>
            <a:r>
              <a:rPr lang="en-US" sz="3600" dirty="0" smtClean="0"/>
              <a:t>1,000,000 </a:t>
            </a:r>
            <a:r>
              <a:rPr lang="en-US" sz="3600" dirty="0"/>
              <a:t>records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record has 32 bytes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page has </a:t>
            </a:r>
            <a:r>
              <a:rPr lang="en-US" sz="3600" dirty="0" smtClean="0"/>
              <a:t>8KB</a:t>
            </a:r>
          </a:p>
          <a:p>
            <a:pPr lvl="1"/>
            <a:r>
              <a:rPr lang="en-US" sz="3600" dirty="0" smtClean="0"/>
              <a:t>100 pages available in main memory</a:t>
            </a:r>
          </a:p>
          <a:p>
            <a:r>
              <a:rPr lang="en-US" sz="4000" dirty="0" smtClean="0"/>
              <a:t>What is the cost of merge-sort on 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Revisited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Number of Passes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87846"/>
              </p:ext>
            </p:extLst>
          </p:nvPr>
        </p:nvGraphicFramePr>
        <p:xfrm>
          <a:off x="2239993" y="1702667"/>
          <a:ext cx="771201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680"/>
                <a:gridCol w="1664621"/>
                <a:gridCol w="1645494"/>
                <a:gridCol w="1983219"/>
              </a:tblGrid>
              <a:tr h="435829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B=3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B=17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B=257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26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56282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1,000,000,000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Replacement sort</a:t>
            </a:r>
          </a:p>
          <a:p>
            <a:pPr lvl="1"/>
            <a:r>
              <a:rPr lang="en-US" sz="3600" dirty="0" smtClean="0"/>
              <a:t>An </a:t>
            </a:r>
            <a:r>
              <a:rPr lang="en-US" sz="3600" dirty="0"/>
              <a:t>alternative for sorting in pass 0</a:t>
            </a:r>
          </a:p>
          <a:p>
            <a:pPr lvl="1"/>
            <a:r>
              <a:rPr lang="en-US" sz="3600" dirty="0" smtClean="0"/>
              <a:t>Creates </a:t>
            </a:r>
            <a:r>
              <a:rPr lang="en-US" sz="3600" dirty="0"/>
              <a:t>runs of </a:t>
            </a:r>
            <a:r>
              <a:rPr lang="en-US" sz="3600" i="1" dirty="0"/>
              <a:t>average </a:t>
            </a:r>
            <a:r>
              <a:rPr lang="en-US" sz="3600" dirty="0"/>
              <a:t>size </a:t>
            </a:r>
            <a:r>
              <a:rPr lang="en-US" sz="3600" dirty="0" smtClean="0"/>
              <a:t>2</a:t>
            </a:r>
            <a:r>
              <a:rPr lang="en-US" sz="3600" i="1" dirty="0" smtClean="0"/>
              <a:t>B</a:t>
            </a:r>
          </a:p>
          <a:p>
            <a:r>
              <a:rPr lang="en-US" sz="4000" dirty="0" smtClean="0"/>
              <a:t>Blocked I/O</a:t>
            </a:r>
          </a:p>
          <a:p>
            <a:pPr lvl="1"/>
            <a:r>
              <a:rPr lang="en-US" sz="3600" dirty="0" smtClean="0"/>
              <a:t>Read/write pages in sequential blocks</a:t>
            </a:r>
          </a:p>
          <a:p>
            <a:pPr lvl="2"/>
            <a:r>
              <a:rPr lang="en-US" sz="3200" dirty="0" smtClean="0"/>
              <a:t>Reduces I/O cost per page</a:t>
            </a:r>
          </a:p>
          <a:p>
            <a:r>
              <a:rPr lang="en-US" sz="4000" dirty="0" smtClean="0"/>
              <a:t>Double-buffering</a:t>
            </a:r>
          </a:p>
          <a:p>
            <a:pPr lvl="1"/>
            <a:r>
              <a:rPr lang="en-US" sz="3600" dirty="0" smtClean="0"/>
              <a:t>Keep a second set of buffers so that I/O and CPU can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Improvements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08004"/>
              </p:ext>
            </p:extLst>
          </p:nvPr>
        </p:nvGraphicFramePr>
        <p:xfrm>
          <a:off x="5827425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14342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89640"/>
              </p:ext>
            </p:extLst>
          </p:nvPr>
        </p:nvGraphicFramePr>
        <p:xfrm>
          <a:off x="5827425" y="146946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0343"/>
              </p:ext>
            </p:extLst>
          </p:nvPr>
        </p:nvGraphicFramePr>
        <p:xfrm>
          <a:off x="5827425" y="213900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526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4411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41484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37668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284499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External Sorting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Old Big Data algorithms!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3107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3904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752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49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0096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4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95553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58002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9282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6741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9750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864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36783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791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63475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2108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615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9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557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3960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545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90800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8879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77576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1384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94941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763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1021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Indexes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Tree-based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Good for equality and range searches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Example: </a:t>
            </a:r>
            <a:r>
              <a:rPr lang="en-US" sz="2800" dirty="0" err="1" smtClean="0"/>
              <a:t>B+tree</a:t>
            </a:r>
            <a:endParaRPr lang="en-US" sz="2800" dirty="0" smtClean="0"/>
          </a:p>
          <a:p>
            <a:pPr marL="1714500" lvl="3">
              <a:lnSpc>
                <a:spcPct val="100000"/>
              </a:lnSpc>
            </a:pPr>
            <a:r>
              <a:rPr lang="en-US" sz="2400" dirty="0" smtClean="0"/>
              <a:t>Height-balanced dynamic tree structure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/>
              <a:t>Insert/delete at </a:t>
            </a:r>
            <a:r>
              <a:rPr lang="en-US" sz="2400" i="1" dirty="0" err="1" smtClean="0"/>
              <a:t>log</a:t>
            </a:r>
            <a:r>
              <a:rPr lang="en-US" sz="2400" i="1" baseline="-25000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cost</a:t>
            </a:r>
          </a:p>
          <a:p>
            <a:pPr marL="800100" lvl="1">
              <a:lnSpc>
                <a:spcPct val="100000"/>
              </a:lnSpc>
            </a:pPr>
            <a:r>
              <a:rPr lang="en-US" sz="3000" dirty="0" smtClean="0"/>
              <a:t>Hash-based</a:t>
            </a:r>
          </a:p>
          <a:p>
            <a:pPr marL="1257300" lvl="2">
              <a:lnSpc>
                <a:spcPct val="100000"/>
              </a:lnSpc>
            </a:pPr>
            <a:r>
              <a:rPr lang="en-US" sz="2400" dirty="0"/>
              <a:t>Good for equality </a:t>
            </a:r>
            <a:r>
              <a:rPr lang="en-US" sz="2400" dirty="0" smtClean="0"/>
              <a:t>searches</a:t>
            </a:r>
            <a:endParaRPr lang="en-US" sz="2600" dirty="0" smtClean="0"/>
          </a:p>
          <a:p>
            <a:pPr marL="1257300" lvl="2">
              <a:lnSpc>
                <a:spcPct val="100000"/>
              </a:lnSpc>
            </a:pPr>
            <a:r>
              <a:rPr lang="en-US" sz="2600" dirty="0" smtClean="0"/>
              <a:t>Static hashing</a:t>
            </a:r>
          </a:p>
          <a:p>
            <a:pPr marL="1257300" lvl="2">
              <a:lnSpc>
                <a:spcPct val="100000"/>
              </a:lnSpc>
            </a:pPr>
            <a:r>
              <a:rPr lang="en-US" sz="2600" dirty="0" smtClean="0"/>
              <a:t>Dynamic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 smtClean="0"/>
              <a:t>Example: extendible (global and local depth)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7034"/>
              </p:ext>
            </p:extLst>
          </p:nvPr>
        </p:nvGraphicFramePr>
        <p:xfrm>
          <a:off x="9343712" y="260652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38440"/>
              </p:ext>
            </p:extLst>
          </p:nvPr>
        </p:nvGraphicFramePr>
        <p:xfrm>
          <a:off x="8262898" y="302305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4009"/>
              </p:ext>
            </p:extLst>
          </p:nvPr>
        </p:nvGraphicFramePr>
        <p:xfrm>
          <a:off x="9166114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7696"/>
              </p:ext>
            </p:extLst>
          </p:nvPr>
        </p:nvGraphicFramePr>
        <p:xfrm>
          <a:off x="10072502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2625"/>
              </p:ext>
            </p:extLst>
          </p:nvPr>
        </p:nvGraphicFramePr>
        <p:xfrm>
          <a:off x="8934852" y="3408329"/>
          <a:ext cx="1540418" cy="1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6"/>
                <a:gridCol w="135604"/>
                <a:gridCol w="91272"/>
                <a:gridCol w="109526"/>
                <a:gridCol w="83449"/>
                <a:gridCol w="51677"/>
                <a:gridCol w="78711"/>
                <a:gridCol w="104311"/>
                <a:gridCol w="80841"/>
                <a:gridCol w="73017"/>
                <a:gridCol w="65195"/>
                <a:gridCol w="109527"/>
                <a:gridCol w="114742"/>
                <a:gridCol w="170136"/>
                <a:gridCol w="51677"/>
                <a:gridCol w="51677"/>
              </a:tblGrid>
              <a:tr h="185420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9973985" y="3072922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929360" y="3149543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9070531" y="3078816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025906" y="3155437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77919" y="3120827"/>
            <a:ext cx="623766" cy="35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665534" y="3113338"/>
            <a:ext cx="770462" cy="390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241894" y="3113338"/>
            <a:ext cx="141015" cy="39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578765" y="3113338"/>
            <a:ext cx="789271" cy="39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761693" y="3112051"/>
            <a:ext cx="318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199613" y="3112051"/>
            <a:ext cx="103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9576205" y="3109296"/>
            <a:ext cx="902786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9838632" y="3120207"/>
            <a:ext cx="1012369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4" idx="0"/>
          </p:cNvCxnSpPr>
          <p:nvPr/>
        </p:nvCxnSpPr>
        <p:spPr>
          <a:xfrm flipH="1">
            <a:off x="8668406" y="2689925"/>
            <a:ext cx="714503" cy="33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75" idx="0"/>
          </p:cNvCxnSpPr>
          <p:nvPr/>
        </p:nvCxnSpPr>
        <p:spPr>
          <a:xfrm flipH="1">
            <a:off x="9571622" y="2694253"/>
            <a:ext cx="4106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76" idx="0"/>
          </p:cNvCxnSpPr>
          <p:nvPr/>
        </p:nvCxnSpPr>
        <p:spPr>
          <a:xfrm>
            <a:off x="9749220" y="2694253"/>
            <a:ext cx="728790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28908"/>
              </p:ext>
            </p:extLst>
          </p:nvPr>
        </p:nvGraphicFramePr>
        <p:xfrm>
          <a:off x="9225420" y="4102743"/>
          <a:ext cx="974193" cy="30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5"/>
                <a:gridCol w="841318"/>
              </a:tblGrid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4892"/>
              </p:ext>
            </p:extLst>
          </p:nvPr>
        </p:nvGraphicFramePr>
        <p:xfrm>
          <a:off x="9225418" y="4553205"/>
          <a:ext cx="974194" cy="30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89"/>
              </a:tblGrid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2742"/>
              </p:ext>
            </p:extLst>
          </p:nvPr>
        </p:nvGraphicFramePr>
        <p:xfrm>
          <a:off x="9225418" y="4980663"/>
          <a:ext cx="974195" cy="31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90"/>
              </a:tblGrid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37939"/>
              </p:ext>
            </p:extLst>
          </p:nvPr>
        </p:nvGraphicFramePr>
        <p:xfrm>
          <a:off x="9225419" y="5787602"/>
          <a:ext cx="974194" cy="33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4"/>
                <a:gridCol w="845290"/>
              </a:tblGrid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2502"/>
              </p:ext>
            </p:extLst>
          </p:nvPr>
        </p:nvGraphicFramePr>
        <p:xfrm>
          <a:off x="8566953" y="4407957"/>
          <a:ext cx="4877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80"/>
                <a:gridCol w="156089"/>
                <a:gridCol w="140461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3547"/>
              </p:ext>
            </p:extLst>
          </p:nvPr>
        </p:nvGraphicFramePr>
        <p:xfrm>
          <a:off x="9225418" y="5413512"/>
          <a:ext cx="974194" cy="2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62"/>
                <a:gridCol w="857032"/>
              </a:tblGrid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2" name="Straight Arrow Connector 141"/>
          <p:cNvCxnSpPr/>
          <p:nvPr/>
        </p:nvCxnSpPr>
        <p:spPr>
          <a:xfrm flipV="1">
            <a:off x="8906840" y="4830915"/>
            <a:ext cx="430925" cy="13892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906840" y="4845804"/>
            <a:ext cx="430925" cy="36786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06840" y="4792072"/>
            <a:ext cx="430925" cy="65252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8906840" y="4298653"/>
            <a:ext cx="430925" cy="2900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906840" y="5061170"/>
            <a:ext cx="430925" cy="97948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8906840" y="5210114"/>
            <a:ext cx="430925" cy="1220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906840" y="5204986"/>
            <a:ext cx="430925" cy="40955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6840" y="4725070"/>
            <a:ext cx="430925" cy="86334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9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0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76176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8229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3499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46149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05275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61646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10818222" y="348746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974489" y="430857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2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Also called tournament sort or heapsort</a:t>
            </a:r>
          </a:p>
          <a:p>
            <a:r>
              <a:rPr lang="en-US" sz="4000" dirty="0" smtClean="0"/>
              <a:t>Average length of a run in replacement sort = 2B</a:t>
            </a:r>
          </a:p>
          <a:p>
            <a:r>
              <a:rPr lang="en-US" sz="3200" dirty="0" smtClean="0"/>
              <a:t>Algorithm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2800" dirty="0" smtClean="0"/>
              <a:t>Read </a:t>
            </a:r>
            <a:r>
              <a:rPr lang="en-US" sz="2800" dirty="0"/>
              <a:t>B-2 pages in memory (keep as sorted heap)</a:t>
            </a:r>
          </a:p>
          <a:p>
            <a:pPr lvl="1"/>
            <a:r>
              <a:rPr lang="en-US" sz="2800" dirty="0" smtClean="0"/>
              <a:t>Move </a:t>
            </a:r>
            <a:r>
              <a:rPr lang="en-US" sz="2800" dirty="0"/>
              <a:t>smallest record (that is greater than the largest element in </a:t>
            </a:r>
            <a:r>
              <a:rPr lang="en-US" sz="2800" dirty="0" smtClean="0"/>
              <a:t>the current run) </a:t>
            </a:r>
            <a:r>
              <a:rPr lang="en-US" sz="2800" dirty="0"/>
              <a:t>to output buffer</a:t>
            </a:r>
          </a:p>
          <a:p>
            <a:pPr lvl="1"/>
            <a:r>
              <a:rPr lang="en-US" sz="2800" dirty="0" smtClean="0"/>
              <a:t>Read </a:t>
            </a:r>
            <a:r>
              <a:rPr lang="en-US" sz="2800" dirty="0"/>
              <a:t>a new record </a:t>
            </a:r>
            <a:r>
              <a:rPr lang="en-US" sz="2800" dirty="0" smtClean="0"/>
              <a:t>and </a:t>
            </a:r>
            <a:r>
              <a:rPr lang="en-US" sz="2800" dirty="0"/>
              <a:t>insert into the sorted heap</a:t>
            </a:r>
            <a:endParaRPr lang="en-US" sz="3200" dirty="0"/>
          </a:p>
          <a:p>
            <a:r>
              <a:rPr lang="en-US" sz="3200" dirty="0" smtClean="0"/>
              <a:t>Quicksort is also a fast way to sort in memory</a:t>
            </a:r>
          </a:p>
          <a:p>
            <a:pPr lvl="1"/>
            <a:r>
              <a:rPr lang="en-US" sz="2800" dirty="0" smtClean="0"/>
              <a:t>Replacement sort creates longer runs, hence fewer passes on over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 smtClean="0"/>
                  <a:t>So far we reading/writing one page at a time</a:t>
                </a:r>
              </a:p>
              <a:p>
                <a:r>
                  <a:rPr lang="en-US" sz="4000" dirty="0" smtClean="0"/>
                  <a:t>But </a:t>
                </a:r>
                <a:r>
                  <a:rPr lang="en-US" sz="4000" dirty="0"/>
                  <a:t>we know that reading a block of pages sequentially is </a:t>
                </a:r>
                <a:r>
                  <a:rPr lang="en-US" sz="4000" dirty="0" smtClean="0"/>
                  <a:t>faster (why?)</a:t>
                </a:r>
              </a:p>
              <a:p>
                <a:r>
                  <a:rPr lang="en-US" sz="4000" dirty="0"/>
                  <a:t>Make each buffer (input/output) be a block of </a:t>
                </a:r>
                <a:r>
                  <a:rPr lang="en-US" sz="4000" dirty="0" smtClean="0"/>
                  <a:t>pages</a:t>
                </a:r>
              </a:p>
              <a:p>
                <a:pPr lvl="1"/>
                <a:r>
                  <a:rPr lang="en-US" sz="3600" dirty="0" smtClean="0"/>
                  <a:t>Reduces per-page </a:t>
                </a:r>
                <a:r>
                  <a:rPr lang="en-US" sz="3600" dirty="0"/>
                  <a:t>I/O </a:t>
                </a:r>
                <a:r>
                  <a:rPr lang="en-US" sz="3600" dirty="0" smtClean="0"/>
                  <a:t>cost</a:t>
                </a:r>
                <a:endParaRPr lang="en-US" sz="3600" dirty="0"/>
              </a:p>
              <a:p>
                <a:r>
                  <a:rPr lang="en-US" sz="4000" dirty="0"/>
                  <a:t>Analysis</a:t>
                </a:r>
              </a:p>
              <a:p>
                <a:pPr lvl="1"/>
                <a:r>
                  <a:rPr lang="en-US" sz="3600" dirty="0"/>
                  <a:t>Pass 0: creates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runs (why?)</a:t>
                </a:r>
                <a:endParaRPr lang="en-US" sz="3600" dirty="0"/>
              </a:p>
              <a:p>
                <a:pPr lvl="1"/>
                <a:r>
                  <a:rPr lang="en-US" sz="3600" dirty="0" smtClean="0"/>
                  <a:t>Can </a:t>
                </a:r>
                <a:r>
                  <a:rPr lang="en-US" sz="3600" dirty="0"/>
                  <a:t>merge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𝐹</m:t>
                    </m:r>
                    <m:r>
                      <a:rPr lang="en-US" sz="36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sz="3600" dirty="0" smtClean="0"/>
                  <a:t> blocks</a:t>
                </a:r>
              </a:p>
              <a:p>
                <a:pPr lvl="2"/>
                <a:r>
                  <a:rPr lang="en-US" sz="3200" dirty="0" smtClean="0"/>
                  <a:t>b </a:t>
                </a:r>
                <a:r>
                  <a:rPr lang="en-US" sz="3200" dirty="0"/>
                  <a:t>=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block </a:t>
                </a:r>
                <a:r>
                  <a:rPr lang="en-US" sz="3200" dirty="0" smtClean="0"/>
                  <a:t>size (in pages)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Number of passes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𝐹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/>
                  <a:t>H</a:t>
                </a:r>
                <a:r>
                  <a:rPr lang="en-US" sz="3600" dirty="0" smtClean="0"/>
                  <a:t>owever, less I/O per pass</a:t>
                </a:r>
              </a:p>
              <a:p>
                <a:endParaRPr lang="en-US" sz="4000" dirty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377" b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Blocked I/O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200" dirty="0"/>
              <a:t>So far we have considered only I/O costs</a:t>
            </a:r>
          </a:p>
          <a:p>
            <a:r>
              <a:rPr lang="en-US" sz="3200" dirty="0"/>
              <a:t>But CPU may have to wait for </a:t>
            </a:r>
            <a:r>
              <a:rPr lang="en-US" sz="3200" dirty="0" smtClean="0"/>
              <a:t>I/O</a:t>
            </a:r>
            <a:endParaRPr lang="en-US" sz="3200" dirty="0"/>
          </a:p>
          <a:p>
            <a:r>
              <a:rPr lang="en-US" sz="3200" dirty="0" smtClean="0"/>
              <a:t>Keep </a:t>
            </a:r>
            <a:r>
              <a:rPr lang="en-US" sz="3200" dirty="0"/>
              <a:t>a second set of buffers </a:t>
            </a:r>
            <a:r>
              <a:rPr lang="en-US" sz="3200" dirty="0" smtClean="0"/>
              <a:t>(</a:t>
            </a:r>
            <a:r>
              <a:rPr lang="en-US" sz="3200" i="1" dirty="0" smtClean="0"/>
              <a:t>shadow buffers/blocks</a:t>
            </a:r>
            <a:r>
              <a:rPr lang="en-US" sz="3200" dirty="0" smtClean="0"/>
              <a:t>) so </a:t>
            </a:r>
            <a:r>
              <a:rPr lang="en-US" sz="3200" dirty="0"/>
              <a:t>that I/O and CPU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Double-buffering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72672" y="3552497"/>
            <a:ext cx="6762421" cy="2770110"/>
            <a:chOff x="3172672" y="3552497"/>
            <a:chExt cx="6762421" cy="2770110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8678569" y="4417147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72672" y="3881336"/>
              <a:ext cx="1440612" cy="1589616"/>
              <a:chOff x="793630" y="2170451"/>
              <a:chExt cx="1440612" cy="1589616"/>
            </a:xfrm>
          </p:grpSpPr>
          <p:sp>
            <p:nvSpPr>
              <p:cNvPr id="8" name="Can 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970540" y="466631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38289" y="3552497"/>
              <a:ext cx="3433763" cy="277011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558751" y="5548740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6703120" y="3757663"/>
              <a:ext cx="267421" cy="9798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6703120" y="4539373"/>
              <a:ext cx="267421" cy="2918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V="1">
              <a:off x="8166537" y="4772674"/>
              <a:ext cx="512031" cy="585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494481" y="3881336"/>
              <a:ext cx="1440612" cy="1589616"/>
              <a:chOff x="793630" y="2170451"/>
              <a:chExt cx="1440612" cy="1589616"/>
            </a:xfrm>
          </p:grpSpPr>
          <p:sp>
            <p:nvSpPr>
              <p:cNvPr id="17" name="Can 16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880560" y="5548740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945649" y="3928737"/>
              <a:ext cx="76160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Linux Libertine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5391068" y="3630276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5391067" y="43921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5391067" y="55374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372978" y="4621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4412792" y="4563169"/>
              <a:ext cx="968428" cy="12142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4412791" y="3757662"/>
              <a:ext cx="978275" cy="70944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372978" y="438856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372978" y="512145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410833" y="5217510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770262" y="4713960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6703121" y="4858746"/>
              <a:ext cx="267418" cy="832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8721314" y="460986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8721314" y="446322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721314" y="4927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9110708" y="4583723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6970540" y="498447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OUTPUT’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396324" y="3950842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396323" y="47126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396323" y="58579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938908" y="5072235"/>
              <a:ext cx="529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1800" b="1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1800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5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What if there exists 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for the sort key?</a:t>
            </a:r>
          </a:p>
          <a:p>
            <a:pPr lvl="1"/>
            <a:r>
              <a:rPr lang="en-US" sz="3200" dirty="0" smtClean="0"/>
              <a:t>Keys are already sorted!</a:t>
            </a:r>
          </a:p>
          <a:p>
            <a:r>
              <a:rPr lang="en-US" sz="3600" dirty="0" smtClean="0"/>
              <a:t>But would it be useful for sorting the data?</a:t>
            </a:r>
          </a:p>
          <a:p>
            <a:r>
              <a:rPr lang="en-US" sz="3600" dirty="0" smtClean="0"/>
              <a:t>Two possibilities</a:t>
            </a:r>
          </a:p>
          <a:p>
            <a:pPr lvl="1"/>
            <a:r>
              <a:rPr lang="en-US" sz="3200" dirty="0" smtClean="0"/>
              <a:t>Clustered </a:t>
            </a:r>
            <a:r>
              <a:rPr lang="en-US" sz="3200" dirty="0" err="1" smtClean="0"/>
              <a:t>B+tree</a:t>
            </a:r>
            <a:endParaRPr lang="en-US" sz="3200" dirty="0" smtClean="0"/>
          </a:p>
          <a:p>
            <a:pPr lvl="2"/>
            <a:r>
              <a:rPr lang="en-US" sz="2800" dirty="0"/>
              <a:t>Retrieve </a:t>
            </a:r>
            <a:r>
              <a:rPr lang="en-US" sz="2800" dirty="0" smtClean="0"/>
              <a:t>leftmost entry, sweep </a:t>
            </a:r>
            <a:r>
              <a:rPr lang="en-US" sz="2800" dirty="0"/>
              <a:t>through </a:t>
            </a:r>
            <a:r>
              <a:rPr lang="en-US" sz="2800" dirty="0" smtClean="0"/>
              <a:t>leaf </a:t>
            </a:r>
            <a:r>
              <a:rPr lang="en-US" sz="2800" dirty="0"/>
              <a:t>pages in </a:t>
            </a:r>
            <a:r>
              <a:rPr lang="en-US" sz="2800" dirty="0" smtClean="0"/>
              <a:t>order</a:t>
            </a:r>
          </a:p>
          <a:p>
            <a:pPr lvl="2"/>
            <a:r>
              <a:rPr lang="en-US" sz="2800" dirty="0" smtClean="0"/>
              <a:t>Cost</a:t>
            </a:r>
          </a:p>
          <a:p>
            <a:pPr lvl="3"/>
            <a:r>
              <a:rPr lang="en-US" sz="2600" dirty="0"/>
              <a:t>If data is </a:t>
            </a:r>
            <a:r>
              <a:rPr lang="en-US" sz="2600" dirty="0" smtClean="0"/>
              <a:t>not in the index</a:t>
            </a:r>
          </a:p>
          <a:p>
            <a:pPr lvl="4"/>
            <a:r>
              <a:rPr lang="en-US" sz="2600" dirty="0" smtClean="0"/>
              <a:t>Height </a:t>
            </a:r>
            <a:r>
              <a:rPr lang="en-US" sz="2600" dirty="0"/>
              <a:t>+ </a:t>
            </a:r>
            <a:r>
              <a:rPr lang="en-US" sz="2600" dirty="0" smtClean="0"/>
              <a:t>#leaf pages </a:t>
            </a:r>
            <a:r>
              <a:rPr lang="en-US" sz="2600" dirty="0"/>
              <a:t>in index + #data pages</a:t>
            </a:r>
          </a:p>
          <a:p>
            <a:pPr lvl="3"/>
            <a:r>
              <a:rPr lang="en-US" sz="2600" dirty="0"/>
              <a:t>If data is in the </a:t>
            </a:r>
            <a:r>
              <a:rPr lang="en-US" sz="2600" dirty="0" smtClean="0"/>
              <a:t>index</a:t>
            </a:r>
          </a:p>
          <a:p>
            <a:pPr lvl="4"/>
            <a:r>
              <a:rPr lang="en-US" sz="2600" dirty="0" smtClean="0"/>
              <a:t>Height </a:t>
            </a:r>
            <a:r>
              <a:rPr lang="en-US" sz="2600" dirty="0"/>
              <a:t>+ </a:t>
            </a:r>
            <a:r>
              <a:rPr lang="en-US" sz="2600" dirty="0" smtClean="0"/>
              <a:t>#leaf pages </a:t>
            </a:r>
            <a:r>
              <a:rPr lang="en-US" sz="2600" dirty="0"/>
              <a:t>in </a:t>
            </a:r>
            <a:r>
              <a:rPr lang="en-US" sz="2600" dirty="0" smtClean="0"/>
              <a:t>index</a:t>
            </a:r>
          </a:p>
          <a:p>
            <a:pPr lvl="1"/>
            <a:r>
              <a:rPr lang="en-US" sz="3200" dirty="0" err="1" smtClean="0"/>
              <a:t>Unclustered</a:t>
            </a:r>
            <a:r>
              <a:rPr lang="en-US" sz="3200" dirty="0" smtClean="0"/>
              <a:t> </a:t>
            </a:r>
            <a:r>
              <a:rPr lang="en-US" sz="3200" dirty="0" err="1" smtClean="0"/>
              <a:t>B+tree</a:t>
            </a:r>
            <a:endParaRPr lang="en-US" sz="3200" dirty="0" smtClean="0"/>
          </a:p>
          <a:p>
            <a:pPr lvl="2"/>
            <a:r>
              <a:rPr lang="en-US" sz="2800" dirty="0" smtClean="0"/>
              <a:t>Worst-case: as many I/</a:t>
            </a:r>
            <a:r>
              <a:rPr lang="en-US" sz="2800" dirty="0" err="1" smtClean="0"/>
              <a:t>Os</a:t>
            </a:r>
            <a:r>
              <a:rPr lang="en-US" sz="2800" dirty="0" smtClean="0"/>
              <a:t> as the number of records!</a:t>
            </a:r>
          </a:p>
          <a:p>
            <a:pPr lvl="3"/>
            <a:r>
              <a:rPr lang="en-US" sz="2600" dirty="0" smtClean="0"/>
              <a:t>Even in average case, it is slower than external merge-sort</a:t>
            </a:r>
          </a:p>
          <a:p>
            <a:pPr lvl="1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</a:t>
            </a:r>
            <a:r>
              <a:rPr lang="en-US" sz="4800" dirty="0" err="1" smtClean="0"/>
              <a:t>B+trees</a:t>
            </a:r>
            <a:r>
              <a:rPr lang="en-US" sz="4800" dirty="0" smtClean="0"/>
              <a:t> for Sorting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8573" y="1447800"/>
            <a:ext cx="11300603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External sorting is </a:t>
            </a:r>
            <a:r>
              <a:rPr lang="en-US" sz="3400" dirty="0" smtClean="0"/>
              <a:t>important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DBMS </a:t>
            </a:r>
            <a:r>
              <a:rPr lang="en-US" sz="3000" dirty="0"/>
              <a:t>may dedicate part of buffer pool for sorting!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External </a:t>
            </a:r>
            <a:r>
              <a:rPr lang="en-US" sz="3400" dirty="0" smtClean="0"/>
              <a:t>merge-sort </a:t>
            </a:r>
            <a:r>
              <a:rPr lang="en-US" sz="3400" dirty="0"/>
              <a:t>minimizes disk I/O </a:t>
            </a:r>
            <a:r>
              <a:rPr lang="en-US" sz="3400" dirty="0" smtClean="0"/>
              <a:t>cost</a:t>
            </a:r>
            <a:endParaRPr lang="en-US" sz="3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/>
              <a:t>Pass 0: </a:t>
            </a:r>
            <a:r>
              <a:rPr lang="en-US" sz="3000" dirty="0" smtClean="0"/>
              <a:t>produces </a:t>
            </a:r>
            <a:r>
              <a:rPr lang="en-US" sz="3000" dirty="0"/>
              <a:t>sorted runs of size B </a:t>
            </a:r>
            <a:r>
              <a:rPr lang="en-US" sz="3000" dirty="0" smtClean="0"/>
              <a:t>(number of </a:t>
            </a:r>
            <a:r>
              <a:rPr lang="en-US" sz="3000" dirty="0"/>
              <a:t>buffer pages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 smtClean="0"/>
              <a:t>Later </a:t>
            </a:r>
            <a:r>
              <a:rPr lang="en-US" sz="3000" dirty="0"/>
              <a:t>passes: merge </a:t>
            </a:r>
            <a:r>
              <a:rPr lang="en-US" sz="3000" dirty="0" smtClean="0"/>
              <a:t>runs</a:t>
            </a:r>
            <a:endParaRPr lang="en-US" sz="30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 smtClean="0"/>
              <a:t>Number </a:t>
            </a:r>
            <a:r>
              <a:rPr lang="en-US" sz="3000" dirty="0"/>
              <a:t>of runs merged at a time depends on </a:t>
            </a:r>
            <a:r>
              <a:rPr lang="en-US" sz="3000" dirty="0" smtClean="0"/>
              <a:t>B </a:t>
            </a:r>
            <a:r>
              <a:rPr lang="en-US" sz="3000" dirty="0"/>
              <a:t>and block </a:t>
            </a:r>
            <a:r>
              <a:rPr lang="en-US" sz="3000" dirty="0" smtClean="0"/>
              <a:t>size</a:t>
            </a:r>
            <a:endParaRPr lang="en-US" sz="3000" dirty="0"/>
          </a:p>
          <a:p>
            <a:pPr lvl="2">
              <a:lnSpc>
                <a:spcPct val="100000"/>
              </a:lnSpc>
              <a:buSzPct val="75000"/>
            </a:pPr>
            <a:r>
              <a:rPr lang="en-US" sz="2600" dirty="0"/>
              <a:t>Larger block size means </a:t>
            </a:r>
            <a:endParaRPr lang="en-US" sz="2600" dirty="0" smtClean="0"/>
          </a:p>
          <a:p>
            <a:pPr lvl="3">
              <a:lnSpc>
                <a:spcPct val="100000"/>
              </a:lnSpc>
              <a:buSzPct val="75000"/>
            </a:pPr>
            <a:r>
              <a:rPr lang="en-US" sz="2400" dirty="0" smtClean="0"/>
              <a:t>Less </a:t>
            </a:r>
            <a:r>
              <a:rPr lang="en-US" sz="2400" dirty="0"/>
              <a:t>I/O cost per </a:t>
            </a:r>
            <a:r>
              <a:rPr lang="en-US" sz="2400" dirty="0" smtClean="0"/>
              <a:t>page</a:t>
            </a:r>
            <a:endParaRPr lang="en-US" sz="2400" dirty="0"/>
          </a:p>
          <a:p>
            <a:pPr lvl="3">
              <a:lnSpc>
                <a:spcPct val="100000"/>
              </a:lnSpc>
              <a:buSzPct val="75000"/>
            </a:pPr>
            <a:r>
              <a:rPr lang="en-US" sz="2400" dirty="0" smtClean="0"/>
              <a:t>Smaller number of </a:t>
            </a:r>
            <a:r>
              <a:rPr lang="en-US" sz="2400" dirty="0"/>
              <a:t>runs </a:t>
            </a:r>
            <a:r>
              <a:rPr lang="en-US" sz="2400" dirty="0" smtClean="0"/>
              <a:t>merged</a:t>
            </a:r>
            <a:endParaRPr lang="en-US" sz="2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/>
              <a:t>In practice, </a:t>
            </a:r>
            <a:r>
              <a:rPr lang="en-US" sz="3000" dirty="0" smtClean="0"/>
              <a:t>number </a:t>
            </a:r>
            <a:r>
              <a:rPr lang="en-US" sz="3000" dirty="0"/>
              <a:t>of runs rarely more than 2 or </a:t>
            </a:r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61522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Summary (</a:t>
            </a:r>
            <a:r>
              <a:rPr lang="en-US" sz="4800" dirty="0"/>
              <a:t>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Choice of internal sort algorithm may </a:t>
            </a:r>
            <a:r>
              <a:rPr lang="en-US" sz="3400" dirty="0" smtClean="0"/>
              <a:t>matter</a:t>
            </a:r>
            <a:endParaRPr lang="en-US" sz="3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400" dirty="0"/>
              <a:t>Quicksort: </a:t>
            </a:r>
            <a:r>
              <a:rPr lang="en-US" sz="3400" dirty="0" smtClean="0"/>
              <a:t>Quick!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3400" dirty="0" smtClean="0"/>
              <a:t>Replacement sort: slower, longer runs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Clustered </a:t>
            </a:r>
            <a:r>
              <a:rPr lang="en-US" sz="3400" dirty="0"/>
              <a:t>B+ tree is good for </a:t>
            </a:r>
            <a:r>
              <a:rPr lang="en-US" sz="3400" dirty="0" smtClean="0"/>
              <a:t>sorting</a:t>
            </a:r>
          </a:p>
          <a:p>
            <a:pPr lvl="1">
              <a:lnSpc>
                <a:spcPct val="100000"/>
              </a:lnSpc>
            </a:pPr>
            <a:r>
              <a:rPr lang="en-US" sz="3400" dirty="0" err="1"/>
              <a:t>U</a:t>
            </a:r>
            <a:r>
              <a:rPr lang="en-US" sz="3400" dirty="0" err="1" smtClean="0"/>
              <a:t>nclustered</a:t>
            </a:r>
            <a:r>
              <a:rPr lang="en-US" sz="3400" dirty="0" smtClean="0"/>
              <a:t> </a:t>
            </a:r>
            <a:r>
              <a:rPr lang="en-US" sz="3400" dirty="0"/>
              <a:t>tree is usually very </a:t>
            </a:r>
            <a:r>
              <a:rPr lang="en-US" sz="3400" dirty="0" smtClean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603360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Summary (</a:t>
            </a:r>
            <a:r>
              <a:rPr lang="en-US" sz="4800" dirty="0"/>
              <a:t>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Sorting </a:t>
            </a:r>
            <a:r>
              <a:rPr lang="en-US" sz="3800" dirty="0"/>
              <a:t>is a competitive </a:t>
            </a:r>
            <a:r>
              <a:rPr lang="en-US" sz="3800" dirty="0" smtClean="0"/>
              <a:t>sport!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See </a:t>
            </a:r>
            <a:r>
              <a:rPr lang="en-US" sz="3400" dirty="0">
                <a:hlinkClick r:id="rId3"/>
              </a:rPr>
              <a:t>http://sortbenchmark.org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Task </a:t>
            </a:r>
            <a:r>
              <a:rPr lang="en-US" sz="3000" dirty="0"/>
              <a:t>is to sort </a:t>
            </a:r>
            <a:r>
              <a:rPr lang="en-US" sz="3000" dirty="0" smtClean="0"/>
              <a:t>100-byte records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Different </a:t>
            </a:r>
            <a:r>
              <a:rPr lang="en-US" sz="3000" dirty="0"/>
              <a:t>flavors of metrics that people compete </a:t>
            </a:r>
            <a:r>
              <a:rPr lang="en-US" sz="3000" dirty="0" smtClean="0"/>
              <a:t>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Sort </a:t>
            </a:r>
            <a:r>
              <a:rPr lang="en-US" sz="3000" dirty="0"/>
              <a:t>at trillion records as fast as you </a:t>
            </a:r>
            <a:r>
              <a:rPr lang="en-US" sz="3000" dirty="0" smtClean="0"/>
              <a:t>can</a:t>
            </a:r>
          </a:p>
          <a:p>
            <a:pPr lvl="3">
              <a:lnSpc>
                <a:spcPct val="100000"/>
              </a:lnSpc>
            </a:pPr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general purpose sorting code (Daytona) </a:t>
            </a:r>
            <a:r>
              <a:rPr lang="en-US" sz="2800" dirty="0" smtClean="0"/>
              <a:t>or</a:t>
            </a:r>
          </a:p>
          <a:p>
            <a:pPr lvl="3">
              <a:lnSpc>
                <a:spcPct val="100000"/>
              </a:lnSpc>
            </a:pPr>
            <a:r>
              <a:rPr lang="en-US" sz="2800" dirty="0"/>
              <a:t>C</a:t>
            </a:r>
            <a:r>
              <a:rPr lang="en-US" sz="2800" dirty="0" smtClean="0"/>
              <a:t>ode </a:t>
            </a:r>
            <a:r>
              <a:rPr lang="en-US" sz="2800" dirty="0"/>
              <a:t>specialized just for the benchmark (Indy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2016 records: sorted 100TB in about 100 seconds!!!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015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/>
              <a:t>Relational Operators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5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Users </a:t>
            </a:r>
            <a:r>
              <a:rPr lang="en-US" sz="4000" dirty="0"/>
              <a:t>often want the data sorted </a:t>
            </a:r>
            <a:r>
              <a:rPr lang="en-US" sz="4000" dirty="0" smtClean="0"/>
              <a:t>(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 smtClean="0"/>
              <a:t>First </a:t>
            </a:r>
            <a:r>
              <a:rPr lang="en-US" sz="4000" dirty="0"/>
              <a:t>step in bulk-loading 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 </a:t>
            </a:r>
            <a:endParaRPr lang="en-US" sz="4000" dirty="0"/>
          </a:p>
          <a:p>
            <a:r>
              <a:rPr lang="en-US" sz="4000" dirty="0" smtClean="0"/>
              <a:t>Used </a:t>
            </a:r>
            <a:r>
              <a:rPr lang="en-US" sz="4000" dirty="0"/>
              <a:t>in duplicate elimination</a:t>
            </a:r>
          </a:p>
          <a:p>
            <a:r>
              <a:rPr lang="en-US" sz="4000" i="1" dirty="0" smtClean="0"/>
              <a:t>Sort-merge </a:t>
            </a:r>
            <a:r>
              <a:rPr lang="en-US" sz="4000" i="1" dirty="0"/>
              <a:t>join </a:t>
            </a:r>
            <a:r>
              <a:rPr lang="en-US" sz="4000" dirty="0" smtClean="0"/>
              <a:t>algorithm involves </a:t>
            </a:r>
            <a:r>
              <a:rPr lang="en-US" sz="4000" dirty="0"/>
              <a:t>sorting as a first </a:t>
            </a:r>
            <a:r>
              <a:rPr lang="en-US" sz="4000" dirty="0" smtClean="0"/>
              <a:t>step</a:t>
            </a:r>
          </a:p>
          <a:p>
            <a:pPr lvl="1"/>
            <a:r>
              <a:rPr lang="en-US" sz="3600" dirty="0" smtClean="0"/>
              <a:t>Will see sort-merge join later in the class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Why Sorting?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How about using sort algorithms (such as merge sort, quick sort, heap sort, etc.)?</a:t>
            </a:r>
          </a:p>
          <a:p>
            <a:pPr lvl="1"/>
            <a:r>
              <a:rPr lang="en-US" sz="3200" dirty="0" smtClean="0"/>
              <a:t>Data might not fit into memory</a:t>
            </a:r>
          </a:p>
          <a:p>
            <a:pPr lvl="2"/>
            <a:r>
              <a:rPr lang="en-US" sz="2800" dirty="0" smtClean="0"/>
              <a:t>e.g. sort 1 TB of data using 64 MB of main memory!</a:t>
            </a:r>
          </a:p>
          <a:p>
            <a:r>
              <a:rPr lang="en-US" sz="3600" dirty="0" smtClean="0"/>
              <a:t>Generally speaking</a:t>
            </a:r>
          </a:p>
          <a:p>
            <a:pPr lvl="1"/>
            <a:r>
              <a:rPr lang="en-US" sz="3200" dirty="0" smtClean="0"/>
              <a:t>In </a:t>
            </a:r>
            <a:r>
              <a:rPr lang="en-US" sz="3200" dirty="0"/>
              <a:t>main memory algorithms </a:t>
            </a:r>
          </a:p>
          <a:p>
            <a:pPr lvl="2"/>
            <a:r>
              <a:rPr lang="en-US" sz="2800" dirty="0" smtClean="0"/>
              <a:t>We </a:t>
            </a:r>
            <a:r>
              <a:rPr lang="en-US" sz="2800" dirty="0"/>
              <a:t>care about CPU time</a:t>
            </a:r>
          </a:p>
          <a:p>
            <a:pPr lvl="1"/>
            <a:r>
              <a:rPr lang="en-US" sz="3200" dirty="0"/>
              <a:t>In databases </a:t>
            </a:r>
            <a:endParaRPr lang="en-US" sz="3200" dirty="0" smtClean="0"/>
          </a:p>
          <a:p>
            <a:pPr lvl="2"/>
            <a:r>
              <a:rPr lang="en-US" sz="2800" dirty="0" smtClean="0"/>
              <a:t>Time </a:t>
            </a:r>
            <a:r>
              <a:rPr lang="en-US" sz="2800" dirty="0"/>
              <a:t>is dominated by </a:t>
            </a:r>
            <a:r>
              <a:rPr lang="en-US" sz="2800" dirty="0" smtClean="0"/>
              <a:t>secondary storage (disk) I/O </a:t>
            </a:r>
            <a:r>
              <a:rPr lang="en-US" sz="2800" dirty="0"/>
              <a:t>cost</a:t>
            </a:r>
          </a:p>
          <a:p>
            <a:pPr lvl="2"/>
            <a:r>
              <a:rPr lang="en-US" sz="2800" dirty="0"/>
              <a:t>Assumption: cost is </a:t>
            </a:r>
            <a:r>
              <a:rPr lang="en-US" sz="2800" dirty="0" smtClean="0"/>
              <a:t>determined by I/O</a:t>
            </a:r>
            <a:endParaRPr lang="en-US" sz="2800" dirty="0"/>
          </a:p>
          <a:p>
            <a:pPr lvl="2"/>
            <a:r>
              <a:rPr lang="en-US" sz="2800" dirty="0" smtClean="0"/>
              <a:t>Consequence</a:t>
            </a:r>
            <a:r>
              <a:rPr lang="en-US" sz="2800" dirty="0"/>
              <a:t>s</a:t>
            </a:r>
          </a:p>
          <a:p>
            <a:pPr lvl="3"/>
            <a:r>
              <a:rPr lang="en-US" sz="2600" dirty="0" smtClean="0"/>
              <a:t>Need </a:t>
            </a:r>
            <a:r>
              <a:rPr lang="en-US" sz="2600" dirty="0"/>
              <a:t>to redesign certain algorithms</a:t>
            </a:r>
          </a:p>
          <a:p>
            <a:pPr lvl="3"/>
            <a:r>
              <a:rPr lang="en-US" sz="2600" dirty="0" smtClean="0"/>
              <a:t>Compute </a:t>
            </a:r>
            <a:r>
              <a:rPr lang="en-US" sz="2600" dirty="0"/>
              <a:t>cost using I/O read/writes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</a:t>
            </a:r>
            <a:r>
              <a:rPr lang="en-US" sz="4800" dirty="0"/>
              <a:t> </a:t>
            </a:r>
            <a:r>
              <a:rPr lang="en-US" sz="4800" dirty="0" smtClean="0"/>
              <a:t>in Databases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600" dirty="0"/>
              <a:t>Sorting </a:t>
            </a:r>
            <a:r>
              <a:rPr lang="en-US" sz="3600" i="1" dirty="0"/>
              <a:t>n</a:t>
            </a:r>
            <a:r>
              <a:rPr lang="en-US" sz="3600" dirty="0"/>
              <a:t> tuples needs </a:t>
            </a:r>
            <a:r>
              <a:rPr lang="en-US" sz="3600" i="1" dirty="0" smtClean="0"/>
              <a:t>n log(n)</a:t>
            </a:r>
            <a:r>
              <a:rPr lang="en-US" sz="3600" dirty="0" smtClean="0"/>
              <a:t> </a:t>
            </a:r>
            <a:r>
              <a:rPr lang="en-US" sz="3600" dirty="0"/>
              <a:t>comparisons</a:t>
            </a:r>
          </a:p>
          <a:p>
            <a:r>
              <a:rPr lang="en-US" sz="3600" dirty="0"/>
              <a:t>If we do a record-based sorting, we will need </a:t>
            </a:r>
            <a:r>
              <a:rPr lang="en-US" sz="3600" i="1" dirty="0"/>
              <a:t>n log(n)</a:t>
            </a:r>
            <a:r>
              <a:rPr lang="en-US" sz="3600" dirty="0"/>
              <a:t> </a:t>
            </a:r>
            <a:r>
              <a:rPr lang="en-US" sz="3600" dirty="0" smtClean="0"/>
              <a:t>I/</a:t>
            </a:r>
            <a:r>
              <a:rPr lang="en-US" sz="3600" dirty="0" err="1" smtClean="0"/>
              <a:t>Os</a:t>
            </a:r>
            <a:endParaRPr lang="en-US" sz="3600" dirty="0"/>
          </a:p>
          <a:p>
            <a:r>
              <a:rPr lang="en-US" sz="3600" dirty="0"/>
              <a:t>Key idea: sort </a:t>
            </a:r>
            <a:r>
              <a:rPr lang="en-US" sz="3600" i="1" dirty="0"/>
              <a:t>based on </a:t>
            </a:r>
            <a:r>
              <a:rPr lang="en-US" sz="3600" i="1" dirty="0" smtClean="0"/>
              <a:t>pages</a:t>
            </a:r>
            <a:r>
              <a:rPr lang="en-US" sz="3600" dirty="0" smtClean="0"/>
              <a:t>, not records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Merge 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788" y="3307556"/>
            <a:ext cx="5487543" cy="304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Problem</a:t>
            </a:r>
            <a:endParaRPr lang="en-US" sz="3600" dirty="0" smtClean="0"/>
          </a:p>
          <a:p>
            <a:pPr lvl="1"/>
            <a:r>
              <a:rPr lang="en-US" sz="3200" dirty="0" smtClean="0"/>
              <a:t>M available mem pages</a:t>
            </a:r>
          </a:p>
          <a:p>
            <a:pPr lvl="1"/>
            <a:r>
              <a:rPr lang="en-US" sz="3200" dirty="0" smtClean="0"/>
              <a:t>A relation R with N &gt; M pages</a:t>
            </a:r>
          </a:p>
          <a:p>
            <a:pPr lvl="1"/>
            <a:r>
              <a:rPr lang="en-US" sz="3200" dirty="0" smtClean="0"/>
              <a:t>Output a relation R’ sorted on a given sort key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9331" y="3307556"/>
            <a:ext cx="5673281" cy="3048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Solution desiderata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ort large relations using small memory</a:t>
            </a:r>
          </a:p>
          <a:p>
            <a:pPr lvl="1"/>
            <a:r>
              <a:rPr lang="en-US" sz="3200" dirty="0" smtClean="0"/>
              <a:t>Minimize disk I/</a:t>
            </a:r>
            <a:r>
              <a:rPr lang="en-US" sz="3200" dirty="0" err="1" smtClean="0"/>
              <a:t>Os</a:t>
            </a:r>
            <a:endParaRPr lang="en-US" sz="3200" dirty="0" smtClean="0"/>
          </a:p>
          <a:p>
            <a:pPr lvl="1"/>
            <a:r>
              <a:rPr lang="en-US" sz="3200" dirty="0" smtClean="0"/>
              <a:t>Use sequential I/O rather than random I/O</a:t>
            </a:r>
          </a:p>
          <a:p>
            <a:pPr lvl="1"/>
            <a:r>
              <a:rPr lang="en-US" sz="3200" dirty="0" smtClean="0"/>
              <a:t>Overlap I/O and CPU operations, minimizing CPU operations</a:t>
            </a:r>
          </a:p>
        </p:txBody>
      </p:sp>
    </p:spTree>
    <p:extLst>
      <p:ext uri="{BB962C8B-B14F-4D97-AF65-F5344CB8AC3E}">
        <p14:creationId xmlns:p14="http://schemas.microsoft.com/office/powerpoint/2010/main" val="4035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 </a:t>
            </a:r>
            <a:r>
              <a:rPr lang="en-US" sz="3600" i="1" dirty="0" smtClean="0"/>
              <a:t>run</a:t>
            </a:r>
            <a:r>
              <a:rPr lang="en-US" sz="3600" dirty="0" smtClean="0"/>
              <a:t> is a sorted sub-file generated in intermediate steps of the sorting algorithm</a:t>
            </a:r>
          </a:p>
          <a:p>
            <a:r>
              <a:rPr lang="en-US" sz="3600" dirty="0"/>
              <a:t>2-way </a:t>
            </a:r>
            <a:r>
              <a:rPr lang="en-US" sz="3600" dirty="0" smtClean="0"/>
              <a:t>external merge-sort requires 3 buffer pages</a:t>
            </a:r>
          </a:p>
          <a:p>
            <a:endParaRPr lang="en-US" sz="3600" dirty="0" smtClean="0"/>
          </a:p>
          <a:p>
            <a:r>
              <a:rPr lang="en-US" sz="3600" dirty="0" smtClean="0"/>
              <a:t>Pass 1: read a page, sort it in memory </a:t>
            </a:r>
            <a:r>
              <a:rPr lang="en-US" sz="3600" i="1" dirty="0"/>
              <a:t>(internal sorting</a:t>
            </a:r>
            <a:r>
              <a:rPr lang="en-US" sz="3600" i="1" dirty="0" smtClean="0"/>
              <a:t>)</a:t>
            </a:r>
            <a:r>
              <a:rPr lang="en-US" sz="3600" dirty="0" smtClean="0"/>
              <a:t>, write it back</a:t>
            </a:r>
          </a:p>
          <a:p>
            <a:pPr lvl="1"/>
            <a:r>
              <a:rPr lang="en-US" sz="3200" dirty="0" smtClean="0"/>
              <a:t>Requires only 1 buffer page</a:t>
            </a:r>
          </a:p>
          <a:p>
            <a:r>
              <a:rPr lang="en-US" sz="3600" dirty="0" smtClean="0"/>
              <a:t>Passes 2, 3, </a:t>
            </a:r>
            <a:r>
              <a:rPr lang="mr-IN" sz="3600" dirty="0" smtClean="0"/>
              <a:t>…</a:t>
            </a:r>
            <a:r>
              <a:rPr lang="en-US" sz="3600" dirty="0" smtClean="0"/>
              <a:t>: read two runs, merge them into one run and write it back</a:t>
            </a:r>
          </a:p>
          <a:p>
            <a:pPr lvl="1"/>
            <a:r>
              <a:rPr lang="en-US" sz="3200" dirty="0" smtClean="0"/>
              <a:t>Requires 3 buffer pages	</a:t>
            </a:r>
            <a:endParaRPr lang="en-US" sz="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Warm-up: 2-way External Merge-sort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2-way 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689196" y="1569478"/>
            <a:ext cx="1440612" cy="1589616"/>
            <a:chOff x="793630" y="2170451"/>
            <a:chExt cx="1440612" cy="1589616"/>
          </a:xfrm>
        </p:grpSpPr>
        <p:sp>
          <p:nvSpPr>
            <p:cNvPr id="38" name="Can 37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7"/>
          <p:cNvSpPr>
            <a:spLocks/>
          </p:cNvSpPr>
          <p:nvPr/>
        </p:nvSpPr>
        <p:spPr bwMode="auto">
          <a:xfrm>
            <a:off x="2911421" y="2474313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00960" y="3124637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203466" y="2477486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11005" y="1569478"/>
            <a:ext cx="1440612" cy="1589616"/>
            <a:chOff x="793630" y="2170451"/>
            <a:chExt cx="1440612" cy="1589616"/>
          </a:xfrm>
        </p:grpSpPr>
        <p:sp>
          <p:nvSpPr>
            <p:cNvPr id="42" name="Can 41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5512045" y="2272364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INPUT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8397084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89196" y="4007460"/>
            <a:ext cx="1440612" cy="1589616"/>
            <a:chOff x="793630" y="2170451"/>
            <a:chExt cx="1440612" cy="1589616"/>
          </a:xfrm>
        </p:grpSpPr>
        <p:sp>
          <p:nvSpPr>
            <p:cNvPr id="46" name="Can 45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7"/>
          <p:cNvSpPr>
            <a:spLocks/>
          </p:cNvSpPr>
          <p:nvPr/>
        </p:nvSpPr>
        <p:spPr bwMode="auto">
          <a:xfrm>
            <a:off x="2878438" y="4493764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354813" y="1482694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878438" y="5241476"/>
            <a:ext cx="1068388" cy="138113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900960" y="5562619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8237838" y="4725539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Freeform 12"/>
          <p:cNvSpPr>
            <a:spLocks/>
          </p:cNvSpPr>
          <p:nvPr/>
        </p:nvSpPr>
        <p:spPr bwMode="auto">
          <a:xfrm>
            <a:off x="8252126" y="4957314"/>
            <a:ext cx="1055687" cy="125412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075275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>
            <a:off x="4888213" y="4191020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Freeform 14"/>
          <p:cNvSpPr>
            <a:spLocks/>
          </p:cNvSpPr>
          <p:nvPr/>
        </p:nvSpPr>
        <p:spPr bwMode="auto">
          <a:xfrm>
            <a:off x="6487065" y="4655691"/>
            <a:ext cx="1134871" cy="481008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4861226" y="5048921"/>
            <a:ext cx="1127125" cy="513698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0" y="0"/>
              </a:cxn>
              <a:cxn ang="0">
                <a:pos x="709" y="0"/>
              </a:cxn>
              <a:cxn ang="0">
                <a:pos x="709" y="280"/>
              </a:cxn>
              <a:cxn ang="0">
                <a:pos x="0" y="280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946825" y="2543357"/>
            <a:ext cx="1565219" cy="2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>
            <a:off x="4354813" y="3920676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3075275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3897613" y="4530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639170" y="2549719"/>
            <a:ext cx="1564296" cy="445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897613" y="5292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6015338" y="4441463"/>
            <a:ext cx="471727" cy="422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V="1">
            <a:off x="5988351" y="4957313"/>
            <a:ext cx="498714" cy="3810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7621935" y="4911693"/>
            <a:ext cx="61590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011005" y="4007460"/>
            <a:ext cx="1440612" cy="1589616"/>
            <a:chOff x="793630" y="2170451"/>
            <a:chExt cx="1440612" cy="1589616"/>
          </a:xfrm>
        </p:grpSpPr>
        <p:sp>
          <p:nvSpPr>
            <p:cNvPr id="64" name="Can 63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8397084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5751408" y="1875137"/>
            <a:ext cx="64057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Sort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6027384" y="4132033"/>
            <a:ext cx="76160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Merge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6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600" dirty="0" smtClean="0"/>
                  <a:t>In each pass</a:t>
                </a:r>
              </a:p>
              <a:p>
                <a:pPr lvl="1"/>
                <a:r>
                  <a:rPr lang="en-US" sz="3200" dirty="0" smtClean="0"/>
                  <a:t>Read each page from file</a:t>
                </a:r>
              </a:p>
              <a:p>
                <a:pPr lvl="1"/>
                <a:r>
                  <a:rPr lang="en-US" sz="3200" dirty="0" smtClean="0"/>
                  <a:t>Write each page back to the file</a:t>
                </a:r>
              </a:p>
              <a:p>
                <a:r>
                  <a:rPr lang="en-US" sz="3600" i="1" dirty="0" smtClean="0"/>
                  <a:t>N</a:t>
                </a:r>
                <a:r>
                  <a:rPr lang="en-US" sz="3600" dirty="0" smtClean="0"/>
                  <a:t> pages in the file</a:t>
                </a:r>
              </a:p>
              <a:p>
                <a:pPr lvl="1"/>
                <a:r>
                  <a:rPr lang="en-US" sz="3200" dirty="0" smtClean="0"/>
                  <a:t>Hence, number of passes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28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28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8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r>
                  <a:rPr lang="en-US" sz="3600" dirty="0" smtClean="0"/>
                  <a:t>So</a:t>
                </a:r>
              </a:p>
              <a:p>
                <a:pPr lvl="1"/>
                <a:r>
                  <a:rPr lang="en-US" sz="3200" dirty="0" smtClean="0"/>
                  <a:t>Read cost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𝑁</m:t>
                    </m:r>
                    <m:r>
                      <a:rPr lang="en-US" sz="3200" b="0" i="0" smtClean="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200" dirty="0" smtClean="0"/>
                  <a:t>Write cost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And the total cost 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charset="0"/>
                      </a:rPr>
                      <m:t>2</m:t>
                    </m:r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  <a:blipFill rotWithShape="0">
                <a:blip r:embed="rId3"/>
                <a:stretch>
                  <a:fillRect l="-3091" t="-4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2-way External </a:t>
            </a:r>
            <a:r>
              <a:rPr lang="en-US" sz="4800" dirty="0" smtClean="0"/>
              <a:t>Merge-sort: Example`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702491" y="1373765"/>
            <a:ext cx="4783272" cy="331416"/>
            <a:chOff x="6702491" y="1373765"/>
            <a:chExt cx="4783272" cy="33141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697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702491" y="137431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68791" y="137853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6,2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60027" y="137409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9,4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120548" y="137376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8,7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87777" y="137376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72254" y="138222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3,1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625544" y="138088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699595" y="1882314"/>
            <a:ext cx="4965704" cy="335629"/>
            <a:chOff x="6699595" y="1882314"/>
            <a:chExt cx="4965704" cy="335629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530373" y="19095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1-page runs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20352" y="2392124"/>
            <a:ext cx="4744947" cy="575119"/>
            <a:chOff x="6920352" y="2392124"/>
            <a:chExt cx="4744947" cy="575119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0530373" y="253001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2-page runs</a:t>
              </a: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360261" y="4481274"/>
            <a:ext cx="3305038" cy="2100707"/>
            <a:chOff x="8360261" y="4481274"/>
            <a:chExt cx="3305038" cy="2100707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0530373" y="5337779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8-page runs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8407886" y="5506799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8407886" y="576397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6021149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62767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6273562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8360261" y="499086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521299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481281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4,5</a:t>
              </a: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360261" y="572734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6,6</a:t>
              </a: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601638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06173" y="3196987"/>
            <a:ext cx="4260714" cy="1064069"/>
            <a:chOff x="7406173" y="3196987"/>
            <a:chExt cx="4260714" cy="1064069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31961" y="35351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4-page runs</a:t>
              </a: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4,4</a:t>
              </a: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6,7</a:t>
              </a: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06173" y="39492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25002" y="1671399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925009" y="2125719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41605" y="2876154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41624" y="4172855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3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74373</TotalTime>
  <Words>2403</Words>
  <Application>Microsoft Macintosh PowerPoint</Application>
  <PresentationFormat>Widescreen</PresentationFormat>
  <Paragraphs>741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External Sorting</vt:lpstr>
      <vt:lpstr>Recap</vt:lpstr>
      <vt:lpstr>Why Sorting?</vt:lpstr>
      <vt:lpstr>Sorting in Databases</vt:lpstr>
      <vt:lpstr>Example: Merge Sort</vt:lpstr>
      <vt:lpstr>Warm-up: 2-way External Merge-sort</vt:lpstr>
      <vt:lpstr>2-way External Merge-sort (Cont.)</vt:lpstr>
      <vt:lpstr>2-way External Merge-sort: Example`</vt:lpstr>
      <vt:lpstr>Example</vt:lpstr>
      <vt:lpstr>General (Multi-way) External Merge-sort</vt:lpstr>
      <vt:lpstr>External Merge-sort (Cont.)</vt:lpstr>
      <vt:lpstr>External Merge-sort (Cont.)</vt:lpstr>
      <vt:lpstr>Example: Revisited</vt:lpstr>
      <vt:lpstr>Number of Passes</vt:lpstr>
      <vt:lpstr>Improvements</vt:lpstr>
      <vt:lpstr>Using Replacement Sort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Blocked I/O</vt:lpstr>
      <vt:lpstr>Using Double-buffering</vt:lpstr>
      <vt:lpstr>Using B+trees for Sorting</vt:lpstr>
      <vt:lpstr>Summary</vt:lpstr>
      <vt:lpstr>Summary (Cont.)</vt:lpstr>
      <vt:lpstr>Summary (Cont.)</vt:lpstr>
      <vt:lpstr>Relational Operators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1503</cp:revision>
  <dcterms:created xsi:type="dcterms:W3CDTF">2017-08-17T19:27:17Z</dcterms:created>
  <dcterms:modified xsi:type="dcterms:W3CDTF">2017-11-08T22:34:08Z</dcterms:modified>
</cp:coreProperties>
</file>