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69" r:id="rId3"/>
    <p:sldId id="497" r:id="rId4"/>
    <p:sldId id="496" r:id="rId5"/>
    <p:sldId id="417" r:id="rId6"/>
    <p:sldId id="424" r:id="rId7"/>
    <p:sldId id="498" r:id="rId8"/>
    <p:sldId id="427" r:id="rId9"/>
    <p:sldId id="499" r:id="rId10"/>
    <p:sldId id="501" r:id="rId11"/>
    <p:sldId id="494" r:id="rId12"/>
    <p:sldId id="516" r:id="rId13"/>
    <p:sldId id="500" r:id="rId14"/>
    <p:sldId id="502" r:id="rId15"/>
    <p:sldId id="504" r:id="rId16"/>
    <p:sldId id="517" r:id="rId17"/>
    <p:sldId id="503" r:id="rId18"/>
    <p:sldId id="506" r:id="rId19"/>
    <p:sldId id="507" r:id="rId20"/>
    <p:sldId id="522" r:id="rId21"/>
    <p:sldId id="523" r:id="rId22"/>
    <p:sldId id="518" r:id="rId23"/>
    <p:sldId id="519" r:id="rId24"/>
    <p:sldId id="505" r:id="rId25"/>
    <p:sldId id="509" r:id="rId26"/>
    <p:sldId id="520" r:id="rId27"/>
    <p:sldId id="510" r:id="rId28"/>
    <p:sldId id="508" r:id="rId29"/>
    <p:sldId id="511" r:id="rId30"/>
    <p:sldId id="513" r:id="rId31"/>
    <p:sldId id="524" r:id="rId32"/>
    <p:sldId id="521" r:id="rId33"/>
    <p:sldId id="512" r:id="rId34"/>
    <p:sldId id="525" r:id="rId35"/>
    <p:sldId id="514" r:id="rId36"/>
    <p:sldId id="27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10" id="{B03D0D13-5FFE-A84D-9439-5934219D1B86}">
          <p14:sldIdLst>
            <p14:sldId id="256"/>
            <p14:sldId id="269"/>
            <p14:sldId id="497"/>
            <p14:sldId id="496"/>
            <p14:sldId id="417"/>
            <p14:sldId id="424"/>
            <p14:sldId id="498"/>
          </p14:sldIdLst>
        </p14:section>
        <p14:section name="Lecture 10 &gt; Join" id="{0DE01537-7021-4649-9484-3E0816D757A4}">
          <p14:sldIdLst>
            <p14:sldId id="427"/>
            <p14:sldId id="499"/>
            <p14:sldId id="501"/>
            <p14:sldId id="494"/>
            <p14:sldId id="516"/>
            <p14:sldId id="500"/>
            <p14:sldId id="502"/>
            <p14:sldId id="504"/>
            <p14:sldId id="517"/>
          </p14:sldIdLst>
        </p14:section>
        <p14:section name="Lecture 10 &gt; Stored Procedures" id="{2E7E6F97-F710-8D42-A3D7-AE6C431F4F57}">
          <p14:sldIdLst>
            <p14:sldId id="503"/>
            <p14:sldId id="506"/>
            <p14:sldId id="507"/>
            <p14:sldId id="522"/>
            <p14:sldId id="523"/>
            <p14:sldId id="518"/>
            <p14:sldId id="519"/>
          </p14:sldIdLst>
        </p14:section>
        <p14:section name="Lecture 10 &gt; SQL Usage" id="{8248941E-6A23-4E41-B92B-1BE88049890F}">
          <p14:sldIdLst>
            <p14:sldId id="505"/>
            <p14:sldId id="509"/>
            <p14:sldId id="520"/>
            <p14:sldId id="510"/>
            <p14:sldId id="508"/>
            <p14:sldId id="511"/>
            <p14:sldId id="513"/>
            <p14:sldId id="524"/>
            <p14:sldId id="521"/>
            <p14:sldId id="512"/>
            <p14:sldId id="525"/>
            <p14:sldId id="514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000"/>
    <a:srgbClr val="B3A0C5"/>
    <a:srgbClr val="01FF1D"/>
    <a:srgbClr val="FA6EFF"/>
    <a:srgbClr val="A59790"/>
    <a:srgbClr val="E5D2C7"/>
    <a:srgbClr val="FAE4D7"/>
    <a:srgbClr val="E4C8B0"/>
    <a:srgbClr val="86CEF2"/>
    <a:srgbClr val="FF8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54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648" y="20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0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78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6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5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27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3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4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9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99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4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5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3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0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69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02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79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1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09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2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8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2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45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9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3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9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5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5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smtClean="0"/>
              <a:t>Lecture 10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Implements theta join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endParaRPr lang="en-US" sz="1200" dirty="0" smtClean="0"/>
          </a:p>
          <a:p>
            <a:pPr>
              <a:lnSpc>
                <a:spcPct val="100000"/>
              </a:lnSpc>
            </a:pPr>
            <a:r>
              <a:rPr lang="en-US" sz="3600" dirty="0" smtClean="0"/>
              <a:t>𝜃: the condition after ON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[INNER] JOIN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3840" y="3032844"/>
            <a:ext cx="7396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 S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Department D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S.Major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=D.DID;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873841" y="4732999"/>
            <a:ext cx="7641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 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INNER JOIN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Department 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S.Major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=D.DID AND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SID/2 &lt; Class*1.1;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49" y="2539085"/>
            <a:ext cx="3743653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b="1" dirty="0" smtClean="0"/>
              <a:t>Student</a:t>
            </a:r>
            <a:r>
              <a:rPr lang="en-US" dirty="0" smtClean="0"/>
              <a:t>(</a:t>
            </a:r>
            <a:r>
              <a:rPr lang="en-US" u="sng" dirty="0" smtClean="0"/>
              <a:t>SID</a:t>
            </a:r>
            <a:r>
              <a:rPr lang="en-US" dirty="0" smtClean="0"/>
              <a:t>, Name</a:t>
            </a:r>
            <a:r>
              <a:rPr lang="en-US" smtClean="0"/>
              <a:t>, Class, </a:t>
            </a:r>
            <a:r>
              <a:rPr lang="en-US" dirty="0" smtClean="0"/>
              <a:t>Major)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448775" y="2539085"/>
            <a:ext cx="406657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b="1" dirty="0" smtClean="0"/>
              <a:t>Department</a:t>
            </a:r>
            <a:r>
              <a:rPr lang="en-US" dirty="0" smtClean="0"/>
              <a:t>(</a:t>
            </a:r>
            <a:r>
              <a:rPr lang="en-US" u="sng" dirty="0" smtClean="0"/>
              <a:t>DID</a:t>
            </a:r>
            <a:r>
              <a:rPr lang="en-US" dirty="0" smtClean="0"/>
              <a:t>, Name, Address)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2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Review Exercise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6867780" y="4949691"/>
            <a:ext cx="1504359" cy="140666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644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Write three RA queries equivalent to the following SQL query: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628651" y="3790122"/>
            <a:ext cx="788669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SName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FROM Student INNER JOIN Department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ON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Major=DID AND</a:t>
            </a:r>
          </a:p>
          <a:p>
            <a:pPr>
              <a:buClr>
                <a:srgbClr val="92D050"/>
              </a:buClr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SID/2 &lt; Class*1.1;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49" y="3224942"/>
            <a:ext cx="390131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b="1" dirty="0" smtClean="0"/>
              <a:t>Student</a:t>
            </a:r>
            <a:r>
              <a:rPr lang="en-US" dirty="0" smtClean="0"/>
              <a:t>(</a:t>
            </a:r>
            <a:r>
              <a:rPr lang="en-US" u="sng" dirty="0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Class, Major)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614040" y="3224942"/>
            <a:ext cx="4014953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b="1" dirty="0" smtClean="0"/>
              <a:t>Department</a:t>
            </a:r>
            <a:r>
              <a:rPr lang="en-US" dirty="0" smtClean="0"/>
              <a:t>(</a:t>
            </a:r>
            <a:r>
              <a:rPr lang="en-US" u="sng" dirty="0" smtClean="0"/>
              <a:t>DID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r>
              <a:rPr lang="en-US" dirty="0" smtClean="0"/>
              <a:t>, Address)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3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Review Exercise Answer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97497" y="1722103"/>
            <a:ext cx="61490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DName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INNER JOIN Department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Major=DID AND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SID/2 &lt; Class*1.1;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5965" y="3589829"/>
            <a:ext cx="2010522" cy="2064645"/>
            <a:chOff x="1137844" y="3077603"/>
            <a:chExt cx="2010522" cy="2064645"/>
          </a:xfrm>
        </p:grpSpPr>
        <p:sp>
          <p:nvSpPr>
            <p:cNvPr id="10" name="Oval 9"/>
            <p:cNvSpPr/>
            <p:nvPr/>
          </p:nvSpPr>
          <p:spPr>
            <a:xfrm>
              <a:off x="1465299" y="3077603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err="1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SName,DName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465299" y="3612558"/>
              <a:ext cx="1324303" cy="30407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mr-IN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SID/2&lt;</a:t>
              </a:r>
              <a:r>
                <a:rPr lang="mr-IN" baseline="-25000" dirty="0" err="1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Class</a:t>
              </a:r>
              <a:r>
                <a:rPr lang="mr-IN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*1.1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127451" y="3370702"/>
              <a:ext cx="0" cy="241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127451" y="3916636"/>
              <a:ext cx="0" cy="2899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789602" y="4726279"/>
              <a:ext cx="358764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496666" y="4102071"/>
              <a:ext cx="1324303" cy="4240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Major=DID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137844" y="4723043"/>
              <a:ext cx="358764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444068" y="4495079"/>
              <a:ext cx="506712" cy="288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366798" y="4495079"/>
              <a:ext cx="441854" cy="275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57419" y="3122629"/>
            <a:ext cx="2010522" cy="1520598"/>
            <a:chOff x="1137844" y="3621650"/>
            <a:chExt cx="2010522" cy="1520598"/>
          </a:xfrm>
        </p:grpSpPr>
        <p:sp>
          <p:nvSpPr>
            <p:cNvPr id="29" name="Oval 28"/>
            <p:cNvSpPr/>
            <p:nvPr/>
          </p:nvSpPr>
          <p:spPr>
            <a:xfrm>
              <a:off x="1465299" y="3621650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err="1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SName,DName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127451" y="3914749"/>
              <a:ext cx="0" cy="241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789602" y="4726279"/>
              <a:ext cx="358764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496666" y="4102071"/>
              <a:ext cx="1324303" cy="4240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            ⨝</a:t>
              </a:r>
              <a:r>
                <a:rPr lang="mr-IN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Major=DID 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∧ </a:t>
              </a:r>
              <a:r>
                <a:rPr lang="mr-IN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SID/2&lt;</a:t>
              </a:r>
              <a:r>
                <a:rPr lang="mr-IN" baseline="-25000" dirty="0" err="1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Class</a:t>
              </a:r>
              <a:r>
                <a:rPr lang="mr-IN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*1.1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137844" y="4723043"/>
              <a:ext cx="358764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1444068" y="4495079"/>
              <a:ext cx="506712" cy="288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366798" y="4495079"/>
              <a:ext cx="441854" cy="275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583923" y="4294942"/>
            <a:ext cx="2505618" cy="2061409"/>
            <a:chOff x="5296808" y="4291706"/>
            <a:chExt cx="2505618" cy="2061409"/>
          </a:xfrm>
        </p:grpSpPr>
        <p:grpSp>
          <p:nvGrpSpPr>
            <p:cNvPr id="38" name="Group 37"/>
            <p:cNvGrpSpPr/>
            <p:nvPr/>
          </p:nvGrpSpPr>
          <p:grpSpPr>
            <a:xfrm>
              <a:off x="5791962" y="4291706"/>
              <a:ext cx="2010464" cy="2061409"/>
              <a:chOff x="1137844" y="3077603"/>
              <a:chExt cx="2010464" cy="206140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465299" y="3077603"/>
                <a:ext cx="1324303" cy="29309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           </a:t>
                </a:r>
                <a:r>
                  <a:rPr lang="en-US" sz="2400" dirty="0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𝜋</a:t>
                </a:r>
                <a:r>
                  <a:rPr lang="en-US" baseline="-25000" dirty="0" err="1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SName,DName</a:t>
                </a:r>
                <a:endParaRPr lang="en-US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2127451" y="3370702"/>
                <a:ext cx="0" cy="2418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2789544" y="4192451"/>
                <a:ext cx="358764" cy="41596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496608" y="3568243"/>
                <a:ext cx="1324303" cy="42405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          ⨝</a:t>
                </a:r>
                <a:r>
                  <a:rPr lang="en-US" baseline="-25000" dirty="0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:r>
                  <a:rPr lang="en-US" baseline="-25000" dirty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Major=DID</a:t>
                </a:r>
                <a:endParaRPr lang="en-US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137844" y="4723043"/>
                <a:ext cx="358764" cy="41596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Student</a:t>
                </a:r>
                <a:endParaRPr lang="en-US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H="1">
                <a:off x="1460281" y="3948127"/>
                <a:ext cx="506712" cy="2888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366740" y="3961251"/>
                <a:ext cx="441854" cy="275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/>
            <p:cNvSpPr/>
            <p:nvPr/>
          </p:nvSpPr>
          <p:spPr>
            <a:xfrm>
              <a:off x="5296808" y="5394705"/>
              <a:ext cx="1324303" cy="30407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mr-IN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SID/2&lt;</a:t>
              </a:r>
              <a:r>
                <a:rPr lang="mr-IN" baseline="-25000" dirty="0" err="1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Class</a:t>
              </a:r>
              <a:r>
                <a:rPr lang="mr-IN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*1.1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958960" y="5698783"/>
              <a:ext cx="0" cy="2899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735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Implements natural join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NATURAL JOIN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3840" y="3249669"/>
            <a:ext cx="73963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SELECT Name,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SecID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Grade</a:t>
            </a:r>
          </a:p>
          <a:p>
            <a:pPr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FROM Student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NATURAL JOIN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GradeReport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WHERE Age=21;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9856" y="2655049"/>
            <a:ext cx="36470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smtClean="0"/>
              <a:t>Student</a:t>
            </a:r>
            <a:r>
              <a:rPr lang="en-US" dirty="0" smtClean="0"/>
              <a:t>(</a:t>
            </a:r>
            <a:r>
              <a:rPr lang="en-US" u="sng" dirty="0" smtClean="0"/>
              <a:t>SID</a:t>
            </a:r>
            <a:r>
              <a:rPr lang="en-US" dirty="0" smtClean="0"/>
              <a:t>, Name, Age, Major)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4429" y="2655049"/>
            <a:ext cx="3768885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err="1" smtClean="0"/>
              <a:t>GradeReport</a:t>
            </a:r>
            <a:r>
              <a:rPr lang="en-US" dirty="0" smtClean="0"/>
              <a:t>(</a:t>
            </a:r>
            <a:r>
              <a:rPr lang="en-US" u="sng" dirty="0" smtClean="0"/>
              <a:t>SID, </a:t>
            </a:r>
            <a:r>
              <a:rPr lang="en-US" u="sng" dirty="0" err="1" smtClean="0"/>
              <a:t>SecID</a:t>
            </a:r>
            <a:r>
              <a:rPr lang="en-US" dirty="0" smtClean="0"/>
              <a:t>, Grade)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60638" y="4952806"/>
            <a:ext cx="3794623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what is would be a RA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query equivalent to this SQL statement?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1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Implements left/right/full outer joins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600" dirty="0" smtClean="0"/>
              <a:t>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0676" y="2394675"/>
            <a:ext cx="7262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SecID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Grade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LEFT OUTER JOIN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GradeReport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Student.SID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GradeReport.SID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40676" y="4700418"/>
            <a:ext cx="7262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SecID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Grade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NATURAL LEFT OUTER JOIN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GradeReport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60638" y="5546804"/>
            <a:ext cx="3794623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what is would be a RA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query equivalent to this SQL statement?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9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Implements Cartesian product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600" dirty="0" smtClean="0"/>
              <a:t>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mtClean="0"/>
              <a:t>CROSS JOIN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0676" y="2815088"/>
            <a:ext cx="7262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SecID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Grade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CROSS JOIN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GradeReport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40676" y="4761673"/>
            <a:ext cx="7262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SecID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Grade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GradeReport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8701" y="3849936"/>
            <a:ext cx="3794623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what is would be a RA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query equivalent to this SQL statement?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3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From RA to 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195924" y="3485264"/>
            <a:ext cx="47084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SID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GradeReport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NATURAL JOIN 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(SELECT * 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FROM Section NATURAL JOIN 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(SELECT * 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FROM Course 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“Computer Graphics”)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28650" y="3466848"/>
            <a:ext cx="3307182" cy="2656427"/>
            <a:chOff x="5038032" y="3499818"/>
            <a:chExt cx="3307182" cy="2656427"/>
          </a:xfrm>
        </p:grpSpPr>
        <p:sp>
          <p:nvSpPr>
            <p:cNvPr id="11" name="Oval 10"/>
            <p:cNvSpPr/>
            <p:nvPr/>
          </p:nvSpPr>
          <p:spPr>
            <a:xfrm>
              <a:off x="6502148" y="3499818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sz="16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6687020" y="4359460"/>
              <a:ext cx="388599" cy="231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816887" y="4496486"/>
              <a:ext cx="1324303" cy="4240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520801" y="5740276"/>
              <a:ext cx="358764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242974" y="5117458"/>
              <a:ext cx="380391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Section</a:t>
              </a:r>
              <a:endPara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5764289" y="4889494"/>
              <a:ext cx="506712" cy="288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87019" y="4889494"/>
              <a:ext cx="611662" cy="288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038032" y="5148509"/>
              <a:ext cx="1324303" cy="30407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sz="1600" baseline="-25000" dirty="0" err="1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CName</a:t>
              </a:r>
              <a:r>
                <a:rPr lang="en-US" sz="16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=“Computer Graphics”</a:t>
              </a:r>
              <a:endPara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700183" y="5509664"/>
              <a:ext cx="0" cy="2899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236173" y="3812788"/>
              <a:ext cx="5912" cy="2909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6589943" y="4012424"/>
              <a:ext cx="1324303" cy="4240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964823" y="4595073"/>
              <a:ext cx="380391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err="1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GradeReport</a:t>
              </a:r>
              <a:endPara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408868" y="4367109"/>
              <a:ext cx="611662" cy="288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2810860" y="2078805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</a:t>
            </a:r>
            <a:r>
              <a:rPr lang="en-US" sz="1800" dirty="0" err="1" smtClean="0"/>
              <a:t>SName</a:t>
            </a:r>
            <a:r>
              <a:rPr lang="en-US" sz="1800" dirty="0" smtClean="0"/>
              <a:t>, Age, Major)</a:t>
            </a:r>
            <a:endParaRPr lang="en-US" sz="18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183758" y="2543183"/>
            <a:ext cx="433159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</a:t>
            </a:r>
            <a:r>
              <a:rPr lang="en-US" sz="1800" dirty="0" err="1" smtClean="0"/>
              <a:t>CName</a:t>
            </a:r>
            <a:r>
              <a:rPr lang="en-US" sz="1800" dirty="0" smtClean="0"/>
              <a:t>, Credits, Department)</a:t>
            </a:r>
            <a:endParaRPr lang="en-US" sz="18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60787" y="3013032"/>
            <a:ext cx="4623845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760787" y="2546351"/>
            <a:ext cx="3334135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479890" y="3004267"/>
            <a:ext cx="304125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022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Need for procedural functionalities in RDBMSs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Adding imperative features to SQL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Under different names and with various features in different RDBMSs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PL/</a:t>
            </a:r>
            <a:r>
              <a:rPr lang="en-US" sz="3200" dirty="0" err="1" smtClean="0"/>
              <a:t>pgSQL</a:t>
            </a:r>
            <a:r>
              <a:rPr lang="en-US" sz="3200" dirty="0" smtClean="0"/>
              <a:t> (PostgreSQL)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PL/SQL (Oracle)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T-SQL (Microsoft), </a:t>
            </a:r>
            <a:r>
              <a:rPr lang="mr-IN" sz="3200" dirty="0" smtClean="0"/>
              <a:t>…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Stored Procedures and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Main functionalities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Group multiple SQL statements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Provide control structures such as IF statements and LOOPs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Provide error handling mechanisms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Make </a:t>
            </a:r>
            <a:r>
              <a:rPr lang="en-US" sz="3200" i="1" dirty="0" smtClean="0"/>
              <a:t>cursors</a:t>
            </a:r>
            <a:r>
              <a:rPr lang="en-US" sz="3200" dirty="0" smtClean="0"/>
              <a:t> available, </a:t>
            </a:r>
            <a:r>
              <a:rPr lang="mr-IN" sz="3200" dirty="0" smtClean="0"/>
              <a:t>…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sz="3600" dirty="0"/>
              <a:t>A function </a:t>
            </a:r>
            <a:r>
              <a:rPr lang="en-US" sz="3600" i="1" dirty="0"/>
              <a:t>returns</a:t>
            </a:r>
            <a:r>
              <a:rPr lang="en-US" sz="3600" dirty="0"/>
              <a:t> something (e.g. a value) whereas a stored procedure does not</a:t>
            </a:r>
          </a:p>
          <a:p>
            <a:pPr>
              <a:lnSpc>
                <a:spcPct val="100000"/>
              </a:lnSpc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Stored Procedures and Functions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(PL/</a:t>
            </a:r>
            <a:r>
              <a:rPr lang="en-US" dirty="0" err="1" smtClean="0"/>
              <a:t>pgSQL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8650" y="1671144"/>
            <a:ext cx="7886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CREATE FUNCTION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cs_refresh_calctabs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RETURNS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integer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$$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DECLARE 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calctabs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RECORD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BEGIN 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PERFORM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cs_log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'Refreshing </a:t>
            </a:r>
            <a:r>
              <a:rPr lang="en-US" sz="1400" dirty="0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calculated tables ...'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); 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calctabs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cs_calculated_tables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ORDER BY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sort_key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LOOP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PERFORM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cs_log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'Refreshing </a:t>
            </a:r>
            <a:r>
              <a:rPr lang="en-US" sz="1400" dirty="0" err="1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caclulated</a:t>
            </a:r>
            <a:r>
              <a:rPr lang="en-US" sz="1400" dirty="0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 table </a:t>
            </a:r>
            <a:r>
              <a:rPr lang="en-US" sz="1400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||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          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quote_ident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calctabs.ct_name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|| </a:t>
            </a:r>
            <a:r>
              <a:rPr lang="en-US" sz="1400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' ...'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EXECUTE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'TRUNCATE TABLE '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||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quote_ident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calctabs.ct_name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EXECUTE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'INSERT INTO '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||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quote_ident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calctabs.ct_name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||</a:t>
            </a:r>
            <a:r>
              <a:rPr lang="en-US" sz="1400" dirty="0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' '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|| 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                                     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calctabs.ct_query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PERFORM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cs_log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'Done refreshing </a:t>
            </a:r>
            <a:r>
              <a:rPr lang="en-US" sz="1400" dirty="0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calculated tables.'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); 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1;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$$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LANGUAGE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plpgsql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705" y="1995994"/>
            <a:ext cx="2154620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A variable holding a record of arbitrary schema</a:t>
            </a:r>
            <a:endParaRPr lang="en-US" sz="1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4191" y="2400812"/>
            <a:ext cx="1442887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Run a query and trash </a:t>
            </a:r>
            <a:r>
              <a:rPr lang="en-US" sz="1400" smtClean="0">
                <a:latin typeface="Linux Libertine" charset="0"/>
                <a:ea typeface="Linux Libertine" charset="0"/>
                <a:cs typeface="Linux Libertine" charset="0"/>
              </a:rPr>
              <a:t>the results!</a:t>
            </a:r>
            <a:endParaRPr lang="en-US" sz="1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186" y="3656303"/>
            <a:ext cx="1348066" cy="738664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Run a dynamic query </a:t>
            </a:r>
            <a:r>
              <a:rPr lang="en-US" sz="1400" smtClean="0">
                <a:latin typeface="Linux Libertine" charset="0"/>
                <a:ea typeface="Linux Libertine" charset="0"/>
                <a:cs typeface="Linux Libertine" charset="0"/>
              </a:rPr>
              <a:t>(provided as a 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string)</a:t>
            </a:r>
            <a:endParaRPr lang="en-US" sz="1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9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More SQL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“It’s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 easy marketers can learn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it!”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A variable that refers to a single tuple from the results of a query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Used to loop over results, one tuple at a time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eclare</a:t>
            </a:r>
            <a:r>
              <a:rPr lang="en-US" sz="3600" dirty="0" smtClean="0"/>
              <a:t>d first, then 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open</a:t>
            </a:r>
            <a:r>
              <a:rPr lang="en-US" sz="3600" dirty="0" smtClean="0"/>
              <a:t>ed, repeatedly 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fetch</a:t>
            </a:r>
            <a:r>
              <a:rPr lang="en-US" sz="3600" dirty="0" smtClean="0"/>
              <a:t>ed, and finally 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close</a:t>
            </a:r>
            <a:r>
              <a:rPr lang="en-US" sz="3600" dirty="0" smtClean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5792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Cursor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Example (PostgreSQL)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2471903"/>
            <a:ext cx="73963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DECLARE 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curs1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refcursor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curs2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CURSOR FOR SELECT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tenk1;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curs3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CURSOR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(key integer)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 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tenk1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unique1 = key;</a:t>
            </a:r>
          </a:p>
        </p:txBody>
      </p:sp>
      <p:sp>
        <p:nvSpPr>
          <p:cNvPr id="6" name="Rectangle 5"/>
          <p:cNvSpPr/>
          <p:nvPr/>
        </p:nvSpPr>
        <p:spPr>
          <a:xfrm>
            <a:off x="779567" y="3651860"/>
            <a:ext cx="366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dirty="0" smtClean="0"/>
              <a:t>…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8649" y="4049748"/>
            <a:ext cx="7396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curs1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 SELECT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key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9567" y="4188247"/>
            <a:ext cx="366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dirty="0" smtClean="0"/>
              <a:t>…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28649" y="4574789"/>
            <a:ext cx="7396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FETCH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curs2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foo, bar,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9567" y="4701990"/>
            <a:ext cx="366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dirty="0" smtClean="0"/>
              <a:t>…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28648" y="5095761"/>
            <a:ext cx="7396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MOVE FORWARD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curs3;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9566" y="5269128"/>
            <a:ext cx="366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dirty="0" smtClean="0"/>
              <a:t>…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28648" y="5675797"/>
            <a:ext cx="7396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curs1;</a:t>
            </a:r>
          </a:p>
        </p:txBody>
      </p:sp>
    </p:spTree>
    <p:extLst>
      <p:ext uri="{BB962C8B-B14F-4D97-AF65-F5344CB8AC3E}">
        <p14:creationId xmlns:p14="http://schemas.microsoft.com/office/powerpoint/2010/main" val="6360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SPs and Functions in SQLite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i="1" dirty="0" smtClean="0"/>
              <a:t>“SQLite </a:t>
            </a:r>
            <a:r>
              <a:rPr lang="en-US" sz="3600" i="1" dirty="0"/>
              <a:t>has had to sacrifice other characteristics that some people find useful, such as high concurrency, fine-grained access control, a rich set of built-in functions, </a:t>
            </a:r>
            <a:r>
              <a:rPr lang="en-US" sz="3600" b="1" i="1" dirty="0"/>
              <a:t>stored procedures</a:t>
            </a:r>
            <a:r>
              <a:rPr lang="en-US" sz="3600" i="1" dirty="0"/>
              <a:t>, esoteric SQL language features, XML and/or Java extensions, </a:t>
            </a:r>
            <a:r>
              <a:rPr lang="en-US" sz="3600" i="1" dirty="0" err="1"/>
              <a:t>tera</a:t>
            </a:r>
            <a:r>
              <a:rPr lang="en-US" sz="3600" i="1" dirty="0"/>
              <a:t>- or </a:t>
            </a:r>
            <a:r>
              <a:rPr lang="en-US" sz="3600" i="1" dirty="0" err="1"/>
              <a:t>peta</a:t>
            </a:r>
            <a:r>
              <a:rPr lang="en-US" sz="3600" i="1" dirty="0"/>
              <a:t>-byte scalability, and so </a:t>
            </a:r>
            <a:r>
              <a:rPr lang="en-US" sz="3600" i="1" dirty="0" smtClean="0"/>
              <a:t>forth.”</a:t>
            </a:r>
          </a:p>
        </p:txBody>
      </p:sp>
    </p:spTree>
    <p:extLst>
      <p:ext uri="{BB962C8B-B14F-4D97-AF65-F5344CB8AC3E}">
        <p14:creationId xmlns:p14="http://schemas.microsoft.com/office/powerpoint/2010/main" val="8255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SPs and Functions in SQLite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However, you can add functions to SQLite via its C interfaces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sqlite3_create_function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sqlite3_create_function16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sqlite3_create_function_v2</a:t>
            </a:r>
          </a:p>
          <a:p>
            <a:pPr lvl="1">
              <a:lnSpc>
                <a:spcPct val="100000"/>
              </a:lnSpc>
            </a:pPr>
            <a:endParaRPr lang="en-US" sz="32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3600" dirty="0" smtClean="0"/>
              <a:t>Many DBMSs allow defining additional functions using various PLs (e.g. Java, Python, </a:t>
            </a:r>
            <a:r>
              <a:rPr lang="mr-IN" sz="3600" dirty="0" smtClean="0"/>
              <a:t>…</a:t>
            </a:r>
            <a:r>
              <a:rPr lang="en-US" sz="360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2068" y="4303831"/>
            <a:ext cx="4939864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https://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sqlite.org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/c3ref/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create_function.html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85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Stand-alone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User enters SQL commands via command-line or a GUI</a:t>
            </a:r>
            <a:endParaRPr lang="en-US" sz="36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3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Example: SQL command-line tool 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sqlite3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Stand-alone 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r="37503"/>
          <a:stretch/>
        </p:blipFill>
        <p:spPr>
          <a:xfrm>
            <a:off x="1140943" y="3336159"/>
            <a:ext cx="6862114" cy="26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Stand-alone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User enters SQL commands via command-line or a GUI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Embedded SQL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User writes SQL commands </a:t>
            </a:r>
            <a:r>
              <a:rPr lang="en-US" sz="3200" i="1" dirty="0" smtClean="0"/>
              <a:t>inside a host language </a:t>
            </a:r>
            <a:r>
              <a:rPr lang="en-US" sz="3200" dirty="0" smtClean="0"/>
              <a:t>(e.g. C++, Java)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36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3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Example: in C/C++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Embedded 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623272"/>
            <a:ext cx="7886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20"/>
                </a:solidFill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stdio.h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EXEC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SQL BEGIN DECLARE SECTION;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902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902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 smtClean="0">
                <a:solidFill>
                  <a:srgbClr val="902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x; </a:t>
            </a:r>
            <a:r>
              <a:rPr lang="en-US" sz="1400" dirty="0" err="1">
                <a:solidFill>
                  <a:srgbClr val="902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x_indicator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EXEC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SQL END DECLARE SECTION;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902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902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 smtClean="0">
                <a:solidFill>
                  <a:srgbClr val="902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rgbClr val="902000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06287E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() {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EXEC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SQL CONNECT TO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database_or_server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USER Josephine;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EXEC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SQL DECLARE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example_cursor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CURSOR FOR SELECT col_1 FROM T;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EXEC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SQL OPEN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example_cursor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400" b="1" dirty="0">
                <a:solidFill>
                  <a:srgbClr val="00702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400" dirty="0">
                <a:solidFill>
                  <a:srgbClr val="40A070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400" dirty="0">
                <a:solidFill>
                  <a:srgbClr val="40A070"/>
                </a:solidFill>
                <a:latin typeface="Courier New" charset="0"/>
                <a:ea typeface="Courier New" charset="0"/>
                <a:cs typeface="Courier New" charset="0"/>
              </a:rPr>
              <a:t>10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4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++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{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EXEC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SQL FETCH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example_cursor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2070"/>
                </a:solidFill>
                <a:latin typeface="Courier New" charset="0"/>
                <a:ea typeface="Courier New" charset="0"/>
                <a:cs typeface="Courier New" charset="0"/>
              </a:rPr>
              <a:t>INTO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:x </a:t>
            </a:r>
            <a:r>
              <a:rPr lang="en-US" sz="1400" b="1" dirty="0">
                <a:solidFill>
                  <a:srgbClr val="002070"/>
                </a:solidFill>
                <a:latin typeface="Courier New" charset="0"/>
                <a:ea typeface="Courier New" charset="0"/>
                <a:cs typeface="Courier New" charset="0"/>
              </a:rPr>
              <a:t>INDICATOR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: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x_indicator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702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solidFill>
                  <a:srgbClr val="007020"/>
                </a:solidFill>
                <a:latin typeface="Courier New" charset="0"/>
                <a:ea typeface="Courier New" charset="0"/>
                <a:cs typeface="Courier New" charset="0"/>
              </a:rPr>
              <a:t>   if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x_indicator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40A070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4070A0"/>
                </a:solidFill>
                <a:latin typeface="Courier New" charset="0"/>
                <a:ea typeface="Courier New" charset="0"/>
                <a:cs typeface="Courier New" charset="0"/>
              </a:rPr>
              <a:t>"?</a:t>
            </a:r>
            <a:r>
              <a:rPr lang="en-US" sz="1400" b="1" dirty="0">
                <a:solidFill>
                  <a:srgbClr val="4070A0"/>
                </a:solidFill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en-US" sz="1400" dirty="0">
                <a:solidFill>
                  <a:srgbClr val="4070A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702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solidFill>
                  <a:srgbClr val="007020"/>
                </a:solidFill>
                <a:latin typeface="Courier New" charset="0"/>
                <a:ea typeface="Courier New" charset="0"/>
                <a:cs typeface="Courier New" charset="0"/>
              </a:rPr>
              <a:t>   else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4070A0"/>
                </a:solidFill>
                <a:latin typeface="Courier New" charset="0"/>
                <a:ea typeface="Courier New" charset="0"/>
                <a:cs typeface="Courier New" charset="0"/>
              </a:rPr>
              <a:t>"%d</a:t>
            </a:r>
            <a:r>
              <a:rPr lang="en-US" sz="1400" b="1" dirty="0">
                <a:solidFill>
                  <a:srgbClr val="4070A0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400" b="1" dirty="0" err="1">
                <a:solidFill>
                  <a:srgbClr val="4070A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1400" dirty="0" err="1">
                <a:solidFill>
                  <a:srgbClr val="4070A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,x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} 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EXEC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SQL CLOSE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example_cursor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EXEC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SQL DISCONNECT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database_or_server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6689" y="2868027"/>
            <a:ext cx="2070539" cy="58477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Declare variables used in </a:t>
            </a:r>
            <a:r>
              <a:rPr lang="en-US" sz="1600" smtClean="0">
                <a:latin typeface="Linux Libertine" charset="0"/>
                <a:ea typeface="Linux Libertine" charset="0"/>
                <a:cs typeface="Linux Libertine" charset="0"/>
              </a:rPr>
              <a:t>SQL statements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7875" y="4880758"/>
            <a:ext cx="2811518" cy="58477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A variable storing the status of the original variable (here, x)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en-US" sz="3600" dirty="0" smtClean="0"/>
              <a:t>Through connectivity libraries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User calls functions of specialized libraries which in turn connect to a DBMS and execute the SQL commands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Usage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Example: JDBC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Connectivity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486637"/>
            <a:ext cx="7886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java.sql.Connection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java.sql.DriverManager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java.sql.ResultSet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java.sql.Statement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ConnectSQLite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static void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main(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 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Connection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connection =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Statement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statement =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try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.forName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200" b="1" dirty="0" err="1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org.sqlite.JDBC</a:t>
            </a:r>
            <a:r>
              <a:rPr lang="en-US" sz="1200" b="1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connection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DriverManager.getConnection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200" b="1" dirty="0" err="1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jdbc:sqlite:testdb.db</a:t>
            </a:r>
            <a:r>
              <a:rPr lang="en-US" sz="1200" b="1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); 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statement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connection.createStatement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statement.executeQuery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"SELECT </a:t>
            </a:r>
            <a:r>
              <a:rPr lang="en-US" sz="1200" b="1" dirty="0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Name </a:t>
            </a:r>
            <a:r>
              <a:rPr lang="en-US" sz="1200" b="1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200" b="1" dirty="0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Student"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); 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resultSet.next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()) 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”Student name:"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resultSet.getString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”Name"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)); 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} 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}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catch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Exception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e) {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e.printStackTrace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(); }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} 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DDL: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CREATE TABLE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PRIMARY KEY, FOREIGN KEY, NOT NULL, ON DELETE (</a:t>
            </a:r>
            <a:r>
              <a:rPr lang="en-US" dirty="0" smtClean="0"/>
              <a:t>NO ACTION, CASCADE, SET DEFAULT/NULL</a:t>
            </a:r>
            <a:r>
              <a:rPr lang="en-US" sz="2400" dirty="0" smtClean="0"/>
              <a:t>), CHECK, CONSTRAINT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DROP </a:t>
            </a:r>
            <a:r>
              <a:rPr lang="en-US" sz="2800" dirty="0" smtClean="0"/>
              <a:t>TABLE, ALTER </a:t>
            </a:r>
            <a:r>
              <a:rPr lang="en-US" sz="2800" dirty="0"/>
              <a:t>TABLE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CREATE ASSERTION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CREATE </a:t>
            </a:r>
            <a:r>
              <a:rPr lang="en-US" sz="2800" dirty="0" smtClean="0"/>
              <a:t>VIEW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CREATE TRIGGER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DML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INSERT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DELETE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UPDATE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SELECT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Example: psycopg2 (for PostgreSQL)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Connectivity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486637"/>
            <a:ext cx="7886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psycopg2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try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conn = psycopg2.connect(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"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dbname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='foo' user='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dbuser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 password='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mypass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'"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except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"I am unable to connect to the database." </a:t>
            </a:r>
            <a:endParaRPr lang="en-US" sz="14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cur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conn.cursor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()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try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cur.execute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"""SELECT * from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Student"""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except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"I can't SELECT from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Student"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rows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cur.fetchall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()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"\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nRows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\n" </a:t>
            </a:r>
            <a:endParaRPr lang="en-US" sz="14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row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rows: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 "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row[1]</a:t>
            </a:r>
          </a:p>
        </p:txBody>
      </p:sp>
    </p:spTree>
    <p:extLst>
      <p:ext uri="{BB962C8B-B14F-4D97-AF65-F5344CB8AC3E}">
        <p14:creationId xmlns:p14="http://schemas.microsoft.com/office/powerpoint/2010/main" val="19254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Example: sqlite3 (for SQLite)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Connectivity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486637"/>
            <a:ext cx="78867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sqlite3</a:t>
            </a:r>
          </a:p>
          <a:p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conn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= sqlite3.connect(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example.db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 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conn.cursor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t =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'RHAT'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,)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c.execute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'SELECT * FROM stocks WHERE symbol=?'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t)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c.fetchone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()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Larger example that inserts many records at a time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purchases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= [(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'2006-03-28'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'BUY'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'IBM'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1000, 45.00),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   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'2006-04-05'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'BUY'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'MSFT'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1000, 72.00),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   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'2006-04-06'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'SELL'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'IBM'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500, 53.00), ]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c.executemany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'INSERT INTO stocks VALUES (?,?,?,?,?)'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purchases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conn.close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en-US" sz="3600" dirty="0" smtClean="0"/>
              <a:t>Through connectivity libraries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User calls functions of specialized libraries which in turn connect to a DBMS and execute the SQL commands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en-US" sz="3600" dirty="0" smtClean="0"/>
              <a:t>Object-relational mapping (ORM)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User defines mappings between classes and tables using an ORM framework and the framework translates and executes queries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endParaRPr lang="en-US" sz="36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endParaRPr lang="en-US" sz="3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Usage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618593"/>
            <a:ext cx="7886700" cy="4637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Example: Django ORM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Setup (in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settings.py</a:t>
            </a:r>
            <a:r>
              <a:rPr lang="en-US" sz="3200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Data definition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0402" y="2919863"/>
            <a:ext cx="3832334" cy="1017350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DATABASES = 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'default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': 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'ENGINE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': 'django.db.backends.sqlite3',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'NAME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': '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mydatabase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',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} 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95145" y="4451866"/>
            <a:ext cx="5591505" cy="1904485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django.db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models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Musician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 smtClean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Model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):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CharField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max_length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=50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CharField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max_length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=50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instrument 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CharField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max_length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=100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Album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):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artist 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ForeignKey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(Musician,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on_delete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CASCADE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name 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CharField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max_length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=100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release_date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DateField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num_stars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IntegerField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618593"/>
            <a:ext cx="7886700" cy="4637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ORM converts object manipulations into equivalent SQL statements and runs them on the underlying database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ORM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49" y="3991723"/>
            <a:ext cx="3815255" cy="163111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result =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Document.objects.filter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pk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__in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=(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TokenIndex.objects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.filter(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token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__in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=terms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.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distinct('document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') 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order_by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('document',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'-relevance')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values_list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('document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[:100]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)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6364" y="3991723"/>
            <a:ext cx="3698986" cy="162140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*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main_document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WHERE id IN (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SELECT DISTINCT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document_id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main_tokenindex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WHERE token IN (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'token1', 'token2')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ORDER BY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document_id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, relevance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DESC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LIMIT 100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443904" y="4424855"/>
            <a:ext cx="285751" cy="7987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618593"/>
            <a:ext cx="7886700" cy="463724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Problems that occur because of differences between database model and programming language model 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Bind </a:t>
            </a:r>
            <a:r>
              <a:rPr lang="en-US" sz="3200" dirty="0"/>
              <a:t>attribute data types to programming language data </a:t>
            </a:r>
            <a:r>
              <a:rPr lang="en-US" sz="3200" dirty="0" smtClean="0"/>
              <a:t>types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Map </a:t>
            </a:r>
            <a:r>
              <a:rPr lang="en-US" sz="3200" dirty="0"/>
              <a:t>between query result data structure (sets or multi sets of tuples) to appropriate data structure in programming language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Impedance Mismatch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>
            <a:normAutofit/>
          </a:bodyPr>
          <a:lstStyle/>
          <a:p>
            <a:r>
              <a:rPr lang="en-US" smtClean="0"/>
              <a:t>Data Storage</a:t>
            </a:r>
            <a:br>
              <a:rPr lang="en-US" smtClean="0"/>
            </a:br>
            <a:r>
              <a:rPr lang="en-US" smtClean="0"/>
              <a:t>and</a:t>
            </a:r>
            <a:br>
              <a:rPr lang="en-US" smtClean="0"/>
            </a:br>
            <a:r>
              <a:rPr lang="en-US" smtClean="0"/>
              <a:t>Buffer Management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Recap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Basis SELECT, </a:t>
            </a:r>
            <a:r>
              <a:rPr lang="en-US" sz="3900" dirty="0"/>
              <a:t>m</a:t>
            </a:r>
            <a:r>
              <a:rPr lang="en-US" sz="3900" dirty="0" smtClean="0"/>
              <a:t>ulti-relation queries and 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Set and bag operations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UNION, INTERSECT, </a:t>
            </a:r>
            <a:r>
              <a:rPr lang="mr-IN" sz="3500" dirty="0" smtClean="0"/>
              <a:t>…</a:t>
            </a:r>
            <a:endParaRPr lang="en-US" sz="35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Nested queries and </a:t>
            </a:r>
            <a:r>
              <a:rPr lang="en-US" sz="3900" dirty="0" err="1" smtClean="0"/>
              <a:t>unnesting</a:t>
            </a:r>
            <a:endParaRPr lang="en-US" sz="39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Set comparison operators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IN, EXISTS, ALL, ANY</a:t>
            </a:r>
            <a:r>
              <a:rPr lang="mr-IN" sz="3500" dirty="0" smtClean="0"/>
              <a:t>…</a:t>
            </a:r>
            <a:endParaRPr lang="en-US" sz="35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Aggregates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AVG, COUNT, SUM, </a:t>
            </a:r>
            <a:r>
              <a:rPr lang="mr-IN" sz="3500" dirty="0" smtClean="0"/>
              <a:t>…</a:t>
            </a:r>
            <a:endParaRPr lang="en-US" sz="35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NULL and ternary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Basic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500" dirty="0" smtClean="0"/>
              <a:t>SELECT *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Arithmetic expressions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LIKE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ORDER BY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LIMIT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8877" y="1542715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92" y="2774832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66" y="297522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General form</a:t>
            </a:r>
          </a:p>
          <a:p>
            <a:pPr>
              <a:lnSpc>
                <a:spcPct val="100000"/>
              </a:lnSpc>
            </a:pPr>
            <a:endParaRPr lang="en-US" sz="3500" dirty="0" smtClean="0"/>
          </a:p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00000"/>
              </a:lnSpc>
            </a:pPr>
            <a:r>
              <a:rPr lang="en-US" sz="3500" dirty="0"/>
              <a:t>Natural language semantics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Start with the </a:t>
            </a:r>
            <a:r>
              <a:rPr lang="en-US" sz="3200" i="1" dirty="0"/>
              <a:t>Cartesian product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R1</a:t>
            </a:r>
            <a:r>
              <a:rPr lang="en-US" sz="3200" dirty="0" smtClean="0">
                <a:latin typeface="Courier New" pitchFamily="49" charset="0"/>
                <a:ea typeface="+mj-ea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R2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mr-IN" sz="3200" dirty="0" smtClean="0">
                <a:latin typeface="Courier New" pitchFamily="49" charset="0"/>
                <a:ea typeface="+mj-ea"/>
                <a:cs typeface="Courier New" pitchFamily="49" charset="0"/>
              </a:rPr>
              <a:t>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Rn</a:t>
            </a:r>
            <a:endParaRPr lang="en-US" sz="3200" dirty="0">
              <a:solidFill>
                <a:srgbClr val="FFC000"/>
              </a:solidFill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Apply the selection </a:t>
            </a:r>
            <a:r>
              <a:rPr lang="en-US" sz="32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conditions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smtClean="0"/>
              <a:t>from </a:t>
            </a:r>
            <a:r>
              <a:rPr lang="en-US" sz="3200" dirty="0"/>
              <a:t>the WHERE </a:t>
            </a:r>
            <a:r>
              <a:rPr lang="en-US" sz="3200" dirty="0" smtClean="0"/>
              <a:t>clause</a:t>
            </a:r>
            <a:endParaRPr lang="en-US" sz="3200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Project </a:t>
            </a:r>
            <a:r>
              <a:rPr lang="en-US" sz="3200" dirty="0" smtClean="0"/>
              <a:t>the results onto </a:t>
            </a:r>
            <a:r>
              <a:rPr lang="en-US" sz="3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a1,a2,…,</a:t>
            </a:r>
            <a:r>
              <a:rPr lang="en-US" sz="3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sz="3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Multi-relation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9185" y="2307234"/>
            <a:ext cx="7125629" cy="1250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a1, a2, …, 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x1,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x2, …,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&lt;conditions&gt;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Aggregates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3777955"/>
            <a:ext cx="7886700" cy="239900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 </a:t>
            </a:r>
            <a:r>
              <a:rPr lang="en-US" dirty="0" smtClean="0"/>
              <a:t>may contain from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 </a:t>
            </a:r>
            <a:r>
              <a:rPr lang="en-US" dirty="0" smtClean="0"/>
              <a:t>and/or any aggregates, </a:t>
            </a:r>
            <a:r>
              <a:rPr lang="en-US" i="1" dirty="0" smtClean="0"/>
              <a:t>but no other attributes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dirty="0" smtClean="0"/>
              <a:t>may contain conditions on any attributes in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dirty="0" smtClean="0"/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 </a:t>
            </a:r>
            <a:r>
              <a:rPr lang="en-US" dirty="0" smtClean="0"/>
              <a:t>may contain conditions on aggregate expressions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1684169"/>
            <a:ext cx="78867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DISTINCT]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sz="24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GROUP BY 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HAVING   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Join syntax we have seen so far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Join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8650" y="2636128"/>
            <a:ext cx="7489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Department AS D, Student AS 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D.DID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S.Major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AND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S.SID = 17;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34398" y="4592179"/>
            <a:ext cx="3148112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What type of join is this?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20501" y="4592179"/>
            <a:ext cx="301511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Equi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-join or theta join.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Another way of expressing joins: using variants of JOIN statement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[INNER] JOIN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NATURAL JOIN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LEFT OUTER JOIN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RIGHT OUTER JOIN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FULL OUTER JOIN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CROSS JOIN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Join Operations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1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48091</TotalTime>
  <Words>2110</Words>
  <Application>Microsoft Macintosh PowerPoint</Application>
  <PresentationFormat>On-screen Show (4:3)</PresentationFormat>
  <Paragraphs>494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Courier New</vt:lpstr>
      <vt:lpstr>Linux Libertine</vt:lpstr>
      <vt:lpstr>Mangal</vt:lpstr>
      <vt:lpstr>Monotype Sorts</vt:lpstr>
      <vt:lpstr>Arial</vt:lpstr>
      <vt:lpstr>4by3DefaultTheme</vt:lpstr>
      <vt:lpstr>Database Management Systems (CS 564)</vt:lpstr>
      <vt:lpstr>More SQL</vt:lpstr>
      <vt:lpstr>SQL Recap</vt:lpstr>
      <vt:lpstr>SQL Recap (Cont.)</vt:lpstr>
      <vt:lpstr>Recap: Basic SELECT</vt:lpstr>
      <vt:lpstr>Recap: Multi-relation Queries</vt:lpstr>
      <vt:lpstr>Recap: Aggregates</vt:lpstr>
      <vt:lpstr>Join Operations</vt:lpstr>
      <vt:lpstr>Join Operations (Cont.)</vt:lpstr>
      <vt:lpstr>[INNER] JOIN</vt:lpstr>
      <vt:lpstr>Review Exercise</vt:lpstr>
      <vt:lpstr>Review Exercise Answer</vt:lpstr>
      <vt:lpstr>NATURAL JOIN</vt:lpstr>
      <vt:lpstr>OUTER JOIN</vt:lpstr>
      <vt:lpstr>CROSS JOIN</vt:lpstr>
      <vt:lpstr>From RA to SQL</vt:lpstr>
      <vt:lpstr>Stored Procedures and Functions</vt:lpstr>
      <vt:lpstr>Stored Procedures and Functions (Cont.)</vt:lpstr>
      <vt:lpstr>Example (PL/pgSQL)</vt:lpstr>
      <vt:lpstr>Cursor</vt:lpstr>
      <vt:lpstr>Cursor (Cont.)</vt:lpstr>
      <vt:lpstr>SPs and Functions in SQLite</vt:lpstr>
      <vt:lpstr>SPs and Functions in SQLite (Cont.)</vt:lpstr>
      <vt:lpstr>SQL Usage</vt:lpstr>
      <vt:lpstr>Stand-alone SQL</vt:lpstr>
      <vt:lpstr>SQL Usage</vt:lpstr>
      <vt:lpstr>Embedded SQL</vt:lpstr>
      <vt:lpstr>SQL Usage (Cont.)</vt:lpstr>
      <vt:lpstr>SQL Connectivity Libraries</vt:lpstr>
      <vt:lpstr>SQL Connectivity Libraries</vt:lpstr>
      <vt:lpstr>SQL Connectivity Libraries</vt:lpstr>
      <vt:lpstr>SQL Usage (Cont.)</vt:lpstr>
      <vt:lpstr>ORM</vt:lpstr>
      <vt:lpstr>ORM (Cont.)</vt:lpstr>
      <vt:lpstr>Impedance Mismatch</vt:lpstr>
      <vt:lpstr>Data Storage and Buffer Management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931</cp:revision>
  <dcterms:created xsi:type="dcterms:W3CDTF">2017-08-17T19:27:17Z</dcterms:created>
  <dcterms:modified xsi:type="dcterms:W3CDTF">2017-10-13T15:06:59Z</dcterms:modified>
</cp:coreProperties>
</file>