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image/unknown"/>
  <Default Extension="png" ContentType="image/p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69" r:id="rId3"/>
    <p:sldId id="526" r:id="rId4"/>
    <p:sldId id="542" r:id="rId5"/>
    <p:sldId id="543" r:id="rId6"/>
    <p:sldId id="544" r:id="rId7"/>
    <p:sldId id="545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8" r:id="rId17"/>
    <p:sldId id="529" r:id="rId18"/>
    <p:sldId id="527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6" r:id="rId32"/>
    <p:sldId id="50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4" id="{B03D0D13-5FFE-A84D-9439-5934219D1B86}">
          <p14:sldIdLst>
            <p14:sldId id="256"/>
            <p14:sldId id="269"/>
          </p14:sldIdLst>
        </p14:section>
        <p14:section name="Lecture 14 &gt; Buffer Manager" id="{9A784581-BA98-5449-A99F-984D2F8457A5}">
          <p14:sldIdLst>
            <p14:sldId id="526"/>
            <p14:sldId id="542"/>
            <p14:sldId id="543"/>
            <p14:sldId id="544"/>
            <p14:sldId id="545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8"/>
          </p14:sldIdLst>
        </p14:section>
        <p14:section name="Lecture 14 &gt; File Organization" id="{F52EACCC-AC0A-C244-ACDD-1C07EBA40327}">
          <p14:sldIdLst>
            <p14:sldId id="529"/>
            <p14:sldId id="527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6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F3"/>
    <a:srgbClr val="954F72"/>
    <a:srgbClr val="AD0000"/>
    <a:srgbClr val="D90000"/>
    <a:srgbClr val="80C6E3"/>
    <a:srgbClr val="B08400"/>
    <a:srgbClr val="4472C4"/>
    <a:srgbClr val="FFF9EF"/>
    <a:srgbClr val="E3ECF3"/>
    <a:srgbClr val="B3A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256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7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6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9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36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7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8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9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9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4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7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6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9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1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1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32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5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8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7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in"/><Relationship Id="rId4" Type="http://schemas.openxmlformats.org/officeDocument/2006/relationships/image" Target="../media/image10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3.wdp"/><Relationship Id="rId7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14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When a page a requested, if:</a:t>
            </a:r>
          </a:p>
          <a:p>
            <a:pPr marL="925513" lvl="1" indent="-468313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the page is in the buffer pool, then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r</a:t>
            </a:r>
            <a:r>
              <a:rPr lang="en-US" sz="3600" dirty="0" smtClean="0"/>
              <a:t>eturn a handle to the frame in the buffer pool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i</a:t>
            </a:r>
            <a:r>
              <a:rPr lang="en-US" sz="3600" dirty="0" smtClean="0"/>
              <a:t>ncrement the pin count</a:t>
            </a:r>
          </a:p>
          <a:p>
            <a:pPr marL="925513" lvl="1" indent="-468313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the page is not in the buffer pool, then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choose a frame for replacement (i.e. with pin count = 0)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if the frame is dirty, write it to disk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read requested page into the chosen frame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pin the page and return a handle to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Serving a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48996" y="4867640"/>
            <a:ext cx="2703616" cy="132343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tell the number of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users currently using some page in the buffer pool?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453" y="1918156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727" y="2118543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How to choose a frame for replacement</a:t>
            </a:r>
          </a:p>
          <a:p>
            <a:pPr marL="1200150" lvl="1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Least recently used (LRU)</a:t>
            </a:r>
          </a:p>
          <a:p>
            <a:pPr marL="1200150" lvl="1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Clock</a:t>
            </a:r>
          </a:p>
          <a:p>
            <a:pPr marL="1200150" lvl="1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Most recently used (MRU)</a:t>
            </a:r>
          </a:p>
          <a:p>
            <a:pPr marL="1200150" lvl="1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FIFO</a:t>
            </a:r>
          </a:p>
          <a:p>
            <a:pPr marL="1200150" lvl="1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Random, </a:t>
            </a:r>
            <a:r>
              <a:rPr lang="mr-IN" sz="4000" dirty="0" smtClean="0"/>
              <a:t>…</a:t>
            </a:r>
            <a:endParaRPr lang="en-US" sz="4000" dirty="0" smtClean="0"/>
          </a:p>
          <a:p>
            <a:pPr>
              <a:lnSpc>
                <a:spcPct val="100000"/>
              </a:lnSpc>
            </a:pPr>
            <a:r>
              <a:rPr lang="en-US" sz="4400" dirty="0" smtClean="0"/>
              <a:t>Replacement policy has a big impact on number of I/</a:t>
            </a:r>
            <a:r>
              <a:rPr lang="en-US" sz="4400" dirty="0" err="1" smtClean="0"/>
              <a:t>Os</a:t>
            </a:r>
            <a:r>
              <a:rPr lang="en-US" sz="4400" dirty="0"/>
              <a:t> </a:t>
            </a:r>
            <a:r>
              <a:rPr lang="en-US" sz="4400" dirty="0" smtClean="0"/>
              <a:t>required to answer various queries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Depends on the </a:t>
            </a:r>
            <a:r>
              <a:rPr lang="en-US" sz="4000" i="1" dirty="0" smtClean="0"/>
              <a:t>access pattern(s)</a:t>
            </a:r>
            <a:r>
              <a:rPr lang="en-US" sz="4000" dirty="0" smtClean="0"/>
              <a:t> of queries accessing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Buffer Replacement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Keep a </a:t>
            </a:r>
            <a:r>
              <a:rPr lang="en-US" sz="4400" i="1" dirty="0" smtClean="0"/>
              <a:t>queue</a:t>
            </a:r>
            <a:r>
              <a:rPr lang="en-US" sz="4400" dirty="0" smtClean="0"/>
              <a:t> of pointers to frames available to be replaced (i.e. pin count = 0)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Add available frame pointers to the tail of the queue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Pick the next available frame to be replaced from the head of the queue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Example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Buffer pool size = 3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#database </a:t>
            </a:r>
            <a:r>
              <a:rPr lang="en-US" sz="3600" dirty="0" smtClean="0"/>
              <a:t>pages on disk = 5 (A, B, C, D, E)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Determine </a:t>
            </a:r>
            <a:r>
              <a:rPr lang="en-US" sz="3600" dirty="0"/>
              <a:t>the states of page replacement queue and the buffer pool when </a:t>
            </a:r>
            <a:r>
              <a:rPr lang="en-US" sz="3600" dirty="0" smtClean="0"/>
              <a:t>the following sequence of requests are submitted to the buffer manager: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Request </a:t>
            </a:r>
            <a:r>
              <a:rPr lang="en-US" sz="3200" dirty="0"/>
              <a:t>A, modify A, request B, request B, release A, request C, release B, request D, modify D, release B, request A, request E</a:t>
            </a:r>
          </a:p>
          <a:p>
            <a:pPr lvl="2">
              <a:lnSpc>
                <a:spcPct val="100000"/>
              </a:lnSpc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Least Recently Used (LRU) Replacement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15" y="3189908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589" y="3390295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Variant of LRU with lower memory overhead</a:t>
            </a:r>
          </a:p>
          <a:p>
            <a:pPr>
              <a:lnSpc>
                <a:spcPct val="100000"/>
              </a:lnSpc>
            </a:pPr>
            <a:r>
              <a:rPr lang="en-US" sz="4400" i="1" dirty="0" smtClean="0"/>
              <a:t>N</a:t>
            </a:r>
            <a:r>
              <a:rPr lang="en-US" sz="4400" dirty="0" smtClean="0"/>
              <a:t> frames are ordered as a cycle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A </a:t>
            </a:r>
            <a:r>
              <a:rPr lang="en-US" sz="4400" i="1" dirty="0" smtClean="0"/>
              <a:t>current</a:t>
            </a:r>
            <a:r>
              <a:rPr lang="en-US" sz="4400" dirty="0" smtClean="0"/>
              <a:t> variable takes on values 1 to </a:t>
            </a:r>
            <a:r>
              <a:rPr lang="en-US" sz="4400" i="1" dirty="0" smtClean="0"/>
              <a:t>N</a:t>
            </a:r>
            <a:r>
              <a:rPr lang="en-US" sz="4400" dirty="0" smtClean="0"/>
              <a:t>, pointing to the next frame to be considered for replacement</a:t>
            </a: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dirty="0" smtClean="0"/>
              <a:t>A </a:t>
            </a:r>
            <a:r>
              <a:rPr lang="en-US" sz="4400" i="1" dirty="0" smtClean="0"/>
              <a:t>referenced bit </a:t>
            </a:r>
            <a:r>
              <a:rPr lang="en-US" sz="4400" dirty="0" smtClean="0"/>
              <a:t>for each page which turns on (is set to 1) when the page pin count becomes 0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Procedure: when need to load a new frame, consider the page pointed to by </a:t>
            </a:r>
            <a:r>
              <a:rPr lang="en-US" sz="4400" i="1" dirty="0" smtClean="0"/>
              <a:t>current</a:t>
            </a:r>
            <a:endParaRPr lang="en-US" sz="4000" dirty="0" smtClean="0"/>
          </a:p>
          <a:p>
            <a:pPr marL="925513" lvl="1" indent="-468313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If pin count &gt; 0, increment current (mod </a:t>
            </a:r>
            <a:r>
              <a:rPr lang="en-US" sz="4000" i="1" dirty="0" smtClean="0"/>
              <a:t>N</a:t>
            </a:r>
            <a:r>
              <a:rPr lang="en-US" sz="4000" dirty="0" smtClean="0"/>
              <a:t>)</a:t>
            </a:r>
          </a:p>
          <a:p>
            <a:pPr marL="925513" lvl="1" indent="-468313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Else i</a:t>
            </a:r>
            <a:r>
              <a:rPr lang="en-US" sz="4000" dirty="0" smtClean="0"/>
              <a:t>f </a:t>
            </a:r>
            <a:r>
              <a:rPr lang="en-US" sz="4000" dirty="0" smtClean="0"/>
              <a:t>referenced = 1, set it to 0 and increment current</a:t>
            </a:r>
            <a:r>
              <a:rPr lang="en-US" sz="4000" dirty="0"/>
              <a:t> (mod </a:t>
            </a:r>
            <a:r>
              <a:rPr lang="en-US" sz="4000" i="1" dirty="0"/>
              <a:t>N</a:t>
            </a:r>
            <a:r>
              <a:rPr lang="en-US" sz="4000" dirty="0"/>
              <a:t>)</a:t>
            </a:r>
            <a:endParaRPr lang="en-US" sz="4000" dirty="0" smtClean="0"/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Less likely to replace a recently referenced </a:t>
            </a:r>
            <a:r>
              <a:rPr lang="en-US" sz="3600" dirty="0" smtClean="0"/>
              <a:t>page</a:t>
            </a:r>
          </a:p>
          <a:p>
            <a:pPr marL="925513" lvl="1" indent="-468313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Else (</a:t>
            </a:r>
            <a:r>
              <a:rPr lang="en-US" sz="4000" dirty="0" smtClean="0"/>
              <a:t>referenced = 0 and pin count = 0), choose current page for replacement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Clock Replacement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92145" y="4416219"/>
            <a:ext cx="1652648" cy="132343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Repeat the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previous example with clock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608" y="1421078"/>
            <a:ext cx="3041074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Some sources call it the “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second chance” algorithm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Nasty situation caused by LRU policy when repeated sequential accesses happen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#buffer </a:t>
            </a:r>
            <a:r>
              <a:rPr lang="en-US" sz="4000" dirty="0" smtClean="0"/>
              <a:t>frames &lt; </a:t>
            </a:r>
            <a:r>
              <a:rPr lang="en-US" sz="4000" dirty="0" smtClean="0"/>
              <a:t>#pages </a:t>
            </a:r>
            <a:r>
              <a:rPr lang="en-US" sz="4000" dirty="0" smtClean="0"/>
              <a:t>in file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Each page request causes an I/O!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MRU works much better in these situations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Sequential Flooding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1272" y="4953084"/>
            <a:ext cx="1034640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Why?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Q: why not let the OS handle disk space and buffer management?</a:t>
            </a:r>
          </a:p>
          <a:p>
            <a:pPr>
              <a:lnSpc>
                <a:spcPct val="100000"/>
              </a:lnSpc>
            </a:pPr>
            <a:r>
              <a:rPr lang="en-US" sz="4300" dirty="0" smtClean="0"/>
              <a:t>A: DBMS is better at predicting reference patterns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Buffer management in DBMS requires ability </a:t>
            </a:r>
            <a:r>
              <a:rPr lang="en-US" sz="4400" dirty="0" smtClean="0"/>
              <a:t>to</a:t>
            </a:r>
            <a:endParaRPr lang="en-US" sz="4400" dirty="0"/>
          </a:p>
          <a:p>
            <a:pPr lvl="1">
              <a:lnSpc>
                <a:spcPct val="100000"/>
              </a:lnSpc>
            </a:pPr>
            <a:r>
              <a:rPr lang="en-US" sz="3900" dirty="0" smtClean="0"/>
              <a:t>“pin” </a:t>
            </a:r>
            <a:r>
              <a:rPr lang="en-US" sz="3900" dirty="0"/>
              <a:t>a page in buffer </a:t>
            </a:r>
            <a:r>
              <a:rPr lang="en-US" sz="3900" dirty="0" smtClean="0"/>
              <a:t>pool</a:t>
            </a:r>
          </a:p>
          <a:p>
            <a:pPr lvl="1">
              <a:lnSpc>
                <a:spcPct val="100000"/>
              </a:lnSpc>
            </a:pPr>
            <a:r>
              <a:rPr lang="en-US" sz="3900" dirty="0" smtClean="0"/>
              <a:t>force </a:t>
            </a:r>
            <a:r>
              <a:rPr lang="en-US" sz="3900" dirty="0"/>
              <a:t>a page to disk (for recovery </a:t>
            </a:r>
            <a:r>
              <a:rPr lang="en-US" sz="3900" dirty="0" smtClean="0"/>
              <a:t>and </a:t>
            </a:r>
            <a:r>
              <a:rPr lang="en-US" sz="3900" dirty="0"/>
              <a:t>concurrency)</a:t>
            </a:r>
          </a:p>
          <a:p>
            <a:pPr lvl="1">
              <a:lnSpc>
                <a:spcPct val="100000"/>
              </a:lnSpc>
            </a:pPr>
            <a:r>
              <a:rPr lang="en-US" sz="3900" dirty="0"/>
              <a:t>adjust the replacement policy</a:t>
            </a:r>
          </a:p>
          <a:p>
            <a:pPr lvl="1">
              <a:lnSpc>
                <a:spcPct val="100000"/>
              </a:lnSpc>
            </a:pPr>
            <a:r>
              <a:rPr lang="en-US" sz="3900" dirty="0"/>
              <a:t>pre-fetch pages based on predictable access patterns</a:t>
            </a:r>
          </a:p>
          <a:p>
            <a:pPr>
              <a:lnSpc>
                <a:spcPct val="100000"/>
              </a:lnSpc>
            </a:pPr>
            <a:r>
              <a:rPr lang="en-US" sz="4300" dirty="0" smtClean="0"/>
              <a:t>DBMS can </a:t>
            </a:r>
            <a:r>
              <a:rPr lang="en-US" sz="4300" dirty="0"/>
              <a:t>better control the overlap of I/O with computation</a:t>
            </a:r>
          </a:p>
          <a:p>
            <a:pPr lvl="1">
              <a:lnSpc>
                <a:spcPct val="100000"/>
              </a:lnSpc>
            </a:pPr>
            <a:r>
              <a:rPr lang="en-US" sz="3900" dirty="0" smtClean="0"/>
              <a:t>Also can </a:t>
            </a:r>
            <a:r>
              <a:rPr lang="en-US" sz="3900" dirty="0"/>
              <a:t>leverage multiple disks more effectively</a:t>
            </a:r>
          </a:p>
          <a:p>
            <a:pPr lvl="1">
              <a:lnSpc>
                <a:spcPct val="100000"/>
              </a:lnSpc>
            </a:pPr>
            <a:endParaRPr lang="en-US" sz="39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DBMS vs. OS File System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2" y="1377538"/>
            <a:ext cx="11336976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is stored in 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table is stored in a file on disk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file consists of multiple pages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page consists of multiple records (i.e. tuples)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records consists of multiple </a:t>
            </a:r>
            <a:r>
              <a:rPr lang="en-US" sz="3200" dirty="0" smtClean="0"/>
              <a:t>(</a:t>
            </a:r>
            <a:r>
              <a:rPr lang="en-US" sz="3200" dirty="0"/>
              <a:t>attribute, value) pairs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Data is allocated/deallocated in increments of pages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Logically-close pages should be nearby in the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Recap: Tables </a:t>
            </a:r>
            <a:r>
              <a:rPr lang="en-US" sz="4800" dirty="0"/>
              <a:t>on Disk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I/O is performed in page units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However, higher level data management operations require accessing and manipulating records and files of records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File = collection of </a:t>
            </a:r>
            <a:r>
              <a:rPr lang="en-US" sz="4400" dirty="0" smtClean="0"/>
              <a:t>pages</a:t>
            </a:r>
            <a:br>
              <a:rPr lang="en-US" sz="4400" dirty="0" smtClean="0"/>
            </a:br>
            <a:r>
              <a:rPr lang="en-US" sz="4400" dirty="0" smtClean="0"/>
              <a:t>Page </a:t>
            </a:r>
            <a:r>
              <a:rPr lang="en-US" sz="4400" dirty="0"/>
              <a:t>= collection of records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File operations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Insert/delete/modify a record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Read a particular record (specified using a </a:t>
            </a:r>
            <a:r>
              <a:rPr lang="en-US" sz="4000" i="1" dirty="0" smtClean="0"/>
              <a:t>record ID</a:t>
            </a:r>
            <a:r>
              <a:rPr lang="en-US" sz="4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Scan all records (possibly </a:t>
            </a:r>
            <a:r>
              <a:rPr lang="en-US" sz="4000" dirty="0" smtClean="0"/>
              <a:t>with some </a:t>
            </a:r>
            <a:r>
              <a:rPr lang="en-US" sz="4000" dirty="0" smtClean="0"/>
              <a:t>condition(s) on the records to be retrieved)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Records are organized in files using various formats, i.e. </a:t>
            </a:r>
            <a:r>
              <a:rPr lang="en-US" sz="4400" i="1" dirty="0" smtClean="0"/>
              <a:t>file organizations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Each file organizations </a:t>
            </a:r>
            <a:r>
              <a:rPr lang="en-US" sz="4000" dirty="0" smtClean="0"/>
              <a:t>makes certain operations efficient but other operations expensive</a:t>
            </a: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Files of (Pages of) Records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16" y="2272611"/>
            <a:ext cx="2133484" cy="2133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9663990" y="2661198"/>
            <a:ext cx="1356312" cy="135631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690869" y="3241964"/>
            <a:ext cx="892851" cy="194776"/>
          </a:xfrm>
          <a:prstGeom prst="rightArrow">
            <a:avLst>
              <a:gd name="adj1" fmla="val 18224"/>
              <a:gd name="adj2" fmla="val 675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Simplest file organization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Each page contains records in no particular order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As the file grows and shrinks, pages are allocated and de-allocated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To support record level operations, we must keep track of: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Pages </a:t>
            </a:r>
            <a:r>
              <a:rPr lang="en-US" sz="3600" dirty="0"/>
              <a:t>in a </a:t>
            </a:r>
            <a:r>
              <a:rPr lang="en-US" sz="3600" dirty="0" smtClean="0"/>
              <a:t>file (u</a:t>
            </a:r>
            <a:r>
              <a:rPr lang="en-US" sz="3200" dirty="0" smtClean="0"/>
              <a:t>sing </a:t>
            </a:r>
            <a:r>
              <a:rPr lang="en-US" sz="3200" dirty="0"/>
              <a:t>page </a:t>
            </a:r>
            <a:r>
              <a:rPr lang="en-US" sz="3200" dirty="0" smtClean="0"/>
              <a:t>ID </a:t>
            </a:r>
            <a:r>
              <a:rPr lang="en-US" sz="3200" dirty="0"/>
              <a:t>(</a:t>
            </a:r>
            <a:r>
              <a:rPr lang="en-US" sz="3200" dirty="0" err="1"/>
              <a:t>pid</a:t>
            </a:r>
            <a:r>
              <a:rPr lang="en-US" sz="3200" dirty="0" smtClean="0"/>
              <a:t>))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Free </a:t>
            </a:r>
            <a:r>
              <a:rPr lang="en-US" sz="3600" dirty="0"/>
              <a:t>space on </a:t>
            </a:r>
            <a:r>
              <a:rPr lang="en-US" sz="3600" dirty="0" smtClean="0"/>
              <a:t>pages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Records on a page (u</a:t>
            </a:r>
            <a:r>
              <a:rPr lang="en-US" sz="3200" dirty="0" smtClean="0"/>
              <a:t>sing record ID </a:t>
            </a:r>
            <a:r>
              <a:rPr lang="en-US" sz="3200" dirty="0"/>
              <a:t>(rid</a:t>
            </a:r>
            <a:r>
              <a:rPr lang="en-US" sz="3200" dirty="0" smtClean="0"/>
              <a:t>))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Operations: create/destroy </a:t>
            </a:r>
            <a:r>
              <a:rPr lang="en-US" sz="4000" dirty="0"/>
              <a:t>file, insert/delete record, fetch a record with a specified rid, scan all records</a:t>
            </a:r>
          </a:p>
          <a:p>
            <a:pPr>
              <a:lnSpc>
                <a:spcPct val="100000"/>
              </a:lnSpc>
            </a:pP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Unordered (Heap) File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2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(heap file name, header page id) </a:t>
            </a:r>
            <a:r>
              <a:rPr lang="en-US" sz="3600" dirty="0" smtClean="0"/>
              <a:t>are stored </a:t>
            </a:r>
            <a:r>
              <a:rPr lang="en-US" sz="3600" dirty="0"/>
              <a:t>somewhere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Each </a:t>
            </a:r>
            <a:r>
              <a:rPr lang="en-US" sz="3600" dirty="0" smtClean="0"/>
              <a:t>(data) page </a:t>
            </a:r>
            <a:r>
              <a:rPr lang="en-US" sz="3600" dirty="0"/>
              <a:t>has </a:t>
            </a:r>
            <a:r>
              <a:rPr lang="en-US" sz="3600" dirty="0" smtClean="0"/>
              <a:t>two pointers </a:t>
            </a:r>
            <a:r>
              <a:rPr lang="en-US" sz="3600" dirty="0"/>
              <a:t>+ </a:t>
            </a:r>
            <a:r>
              <a:rPr lang="en-US" sz="3600" dirty="0" smtClean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Each pointer stores a </a:t>
            </a:r>
            <a:r>
              <a:rPr lang="en-US" sz="3200" dirty="0" err="1" smtClean="0"/>
              <a:t>pid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600" dirty="0"/>
              <a:t>Pages in the free space list have </a:t>
            </a:r>
            <a:r>
              <a:rPr lang="en-US" sz="3600" dirty="0"/>
              <a:t>“some” </a:t>
            </a:r>
            <a:r>
              <a:rPr lang="en-US" sz="3600" dirty="0"/>
              <a:t>free space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Heap File Implemented as a List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7009" y="4729843"/>
            <a:ext cx="10224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Header</a:t>
            </a:r>
          </a:p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Page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3095" y="4067171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Data</a:t>
            </a:r>
            <a:endParaRPr lang="en-US" dirty="0"/>
          </a:p>
          <a:p>
            <a:r>
              <a:rPr lang="en-US" dirty="0"/>
              <a:t>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6412" y="4065192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/>
              <a:t>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9729" y="4064087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Data</a:t>
            </a:r>
            <a:endParaRPr lang="en-US" dirty="0"/>
          </a:p>
          <a:p>
            <a:r>
              <a:rPr lang="en-US" dirty="0"/>
              <a:t>Page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31968" y="4232784"/>
            <a:ext cx="565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95285" y="4247280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58602" y="4232784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6321" y="4399127"/>
            <a:ext cx="3691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38602" y="4512816"/>
            <a:ext cx="18456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46315" y="420258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Full pages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695287" y="4553659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22359" y="4553659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>
            <a:off x="2042556" y="4390337"/>
            <a:ext cx="710539" cy="324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095" y="5378111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/>
              <a:t>Page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16412" y="5376132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Data</a:t>
            </a:r>
            <a:endParaRPr lang="en-US" dirty="0"/>
          </a:p>
          <a:p>
            <a:r>
              <a:rPr lang="en-US" dirty="0"/>
              <a:t>Page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9729" y="5375027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/>
              <a:t>Page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31968" y="5543724"/>
            <a:ext cx="565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95285" y="5558220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58602" y="5543724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46321" y="5710067"/>
            <a:ext cx="3691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38602" y="5823756"/>
            <a:ext cx="18456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1393" y="5375026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Pages with </a:t>
            </a:r>
          </a:p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free space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695287" y="5864599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22359" y="5864599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711454" y="5375027"/>
            <a:ext cx="1032030" cy="489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84535" y="5375027"/>
            <a:ext cx="668560" cy="32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0"/>
          </p:cNvCxnSpPr>
          <p:nvPr/>
        </p:nvCxnSpPr>
        <p:spPr>
          <a:xfrm flipV="1">
            <a:off x="1638221" y="4247281"/>
            <a:ext cx="1105263" cy="48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05137" y="3974073"/>
            <a:ext cx="3225600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happens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with fixed-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vs. variable-length records in terms of full and non-full pages?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5137" y="4923483"/>
            <a:ext cx="3225600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How would you find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record with a specific rid?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3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515" y="2128364"/>
            <a:ext cx="411297" cy="30847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789" y="2328751"/>
            <a:ext cx="510023" cy="12404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14037" y="3999661"/>
            <a:ext cx="315011" cy="369332"/>
          </a:xfrm>
          <a:prstGeom prst="rect">
            <a:avLst/>
          </a:prstGeom>
          <a:solidFill>
            <a:srgbClr val="F7FEF3"/>
          </a:solidFill>
        </p:spPr>
        <p:txBody>
          <a:bodyPr wrap="squar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842595" y="4303896"/>
            <a:ext cx="315011" cy="369332"/>
          </a:xfrm>
          <a:prstGeom prst="rect">
            <a:avLst/>
          </a:prstGeom>
          <a:solidFill>
            <a:srgbClr val="F7FEF3"/>
          </a:solidFill>
        </p:spPr>
        <p:txBody>
          <a:bodyPr wrap="squar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08910" y="5309326"/>
            <a:ext cx="315011" cy="369332"/>
          </a:xfrm>
          <a:prstGeom prst="rect">
            <a:avLst/>
          </a:prstGeom>
          <a:solidFill>
            <a:srgbClr val="F7FEF3"/>
          </a:solidFill>
        </p:spPr>
        <p:txBody>
          <a:bodyPr wrap="squar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842595" y="5622449"/>
            <a:ext cx="315011" cy="369332"/>
          </a:xfrm>
          <a:prstGeom prst="rect">
            <a:avLst/>
          </a:prstGeom>
          <a:solidFill>
            <a:srgbClr val="F7FEF3"/>
          </a:solidFill>
        </p:spPr>
        <p:txBody>
          <a:bodyPr wrap="squar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405137" y="5595894"/>
            <a:ext cx="3225600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Why do you need the backward pointers?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3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1082567"/>
            <a:ext cx="10860734" cy="287134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Data Storage </a:t>
            </a:r>
            <a:br>
              <a:rPr lang="en-US" sz="8000" dirty="0"/>
            </a:br>
            <a:r>
              <a:rPr lang="en-US" sz="8000" dirty="0"/>
              <a:t>and </a:t>
            </a:r>
            <a:br>
              <a:rPr lang="en-US" sz="8000" dirty="0"/>
            </a:br>
            <a:r>
              <a:rPr lang="en-US" sz="8000" dirty="0"/>
              <a:t>Buffer Management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 it hits the metal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000" l="2424" r="97475">
                        <a14:foregroundMark x1="80909" y1="48750" x2="96970" y2="7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1008">
            <a:off x="6914298" y="5022038"/>
            <a:ext cx="1294910" cy="5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55038"/>
              </p:ext>
            </p:extLst>
          </p:nvPr>
        </p:nvGraphicFramePr>
        <p:xfrm>
          <a:off x="8187808" y="2680819"/>
          <a:ext cx="974724" cy="649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08"/>
                <a:gridCol w="324908"/>
                <a:gridCol w="324908"/>
              </a:tblGrid>
              <a:tr h="16240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3993"/>
              </p:ext>
            </p:extLst>
          </p:nvPr>
        </p:nvGraphicFramePr>
        <p:xfrm>
          <a:off x="8194158" y="3483101"/>
          <a:ext cx="974724" cy="649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08"/>
                <a:gridCol w="324908"/>
                <a:gridCol w="324908"/>
              </a:tblGrid>
              <a:tr h="16240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57725"/>
              </p:ext>
            </p:extLst>
          </p:nvPr>
        </p:nvGraphicFramePr>
        <p:xfrm>
          <a:off x="8187808" y="1835940"/>
          <a:ext cx="974724" cy="649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08"/>
                <a:gridCol w="324908"/>
                <a:gridCol w="324908"/>
              </a:tblGrid>
              <a:tr h="16240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6784336" cy="49669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Each entry for a page </a:t>
            </a:r>
            <a:r>
              <a:rPr lang="en-US" sz="3600" dirty="0" smtClean="0"/>
              <a:t>also keeps </a:t>
            </a:r>
            <a:r>
              <a:rPr lang="en-US" sz="3600" dirty="0"/>
              <a:t>track </a:t>
            </a:r>
            <a:r>
              <a:rPr lang="en-US" sz="3600" dirty="0" smtClean="0"/>
              <a:t>of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whether the </a:t>
            </a:r>
            <a:r>
              <a:rPr lang="en-US" sz="3200" dirty="0"/>
              <a:t>page </a:t>
            </a:r>
            <a:r>
              <a:rPr lang="en-US" sz="3200" dirty="0" smtClean="0"/>
              <a:t>full or not, or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number of free bytes on the page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Can locate </a:t>
            </a:r>
            <a:r>
              <a:rPr lang="en-US" sz="3600" dirty="0"/>
              <a:t>pages for new tuples </a:t>
            </a:r>
            <a:r>
              <a:rPr lang="en-US" sz="3600" dirty="0" smtClean="0"/>
              <a:t>faster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Directory is a collection of pages; linked list implementation is just one alternative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100" dirty="0" smtClean="0"/>
              <a:t>Heap File Implemented Using a Page Directory</a:t>
            </a:r>
            <a:endParaRPr lang="en-US" sz="4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997308" y="4604477"/>
            <a:ext cx="3232622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happens with fixed- vs. variable-length records in terms of full and non-full pages?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31804" y="5601906"/>
            <a:ext cx="3163629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How would you find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record with a specific rid?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7213432" y="1831205"/>
            <a:ext cx="9429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Header</a:t>
            </a:r>
          </a:p>
          <a:p>
            <a:pPr algn="ctr"/>
            <a:r>
              <a:rPr lang="en-US" sz="1800" b="1" dirty="0">
                <a:latin typeface="Linux Libertine" charset="0"/>
                <a:ea typeface="Linux Libertine" charset="0"/>
                <a:cs typeface="Linux Libertine" charset="0"/>
              </a:rPr>
              <a:t>Page</a:t>
            </a:r>
          </a:p>
        </p:txBody>
      </p:sp>
      <p:sp>
        <p:nvSpPr>
          <p:cNvPr id="49" name="Rectangle 35"/>
          <p:cNvSpPr>
            <a:spLocks noChangeArrowheads="1"/>
          </p:cNvSpPr>
          <p:nvPr/>
        </p:nvSpPr>
        <p:spPr bwMode="auto">
          <a:xfrm>
            <a:off x="8134174" y="4256022"/>
            <a:ext cx="1069204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sz="1600" b="1" smtClean="0">
                <a:latin typeface="Linux Libertine" charset="0"/>
                <a:ea typeface="Linux Libertine" charset="0"/>
                <a:cs typeface="Linux Libertine" charset="0"/>
              </a:rPr>
              <a:t>Directory</a:t>
            </a:r>
            <a:endParaRPr lang="en-US" sz="1600" b="1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Arc 42"/>
          <p:cNvSpPr>
            <a:spLocks/>
          </p:cNvSpPr>
          <p:nvPr/>
        </p:nvSpPr>
        <p:spPr bwMode="auto">
          <a:xfrm>
            <a:off x="8340208" y="1587153"/>
            <a:ext cx="2057400" cy="304800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21597"/>
              <a:gd name="T1" fmla="*/ 21263 h 21600"/>
              <a:gd name="T2" fmla="*/ 21580 w 21597"/>
              <a:gd name="T3" fmla="*/ 0 h 21600"/>
              <a:gd name="T4" fmla="*/ 21597 w 215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600" fill="none" extrusionOk="0">
                <a:moveTo>
                  <a:pt x="-1" y="21262"/>
                </a:moveTo>
                <a:cubicBezTo>
                  <a:pt x="183" y="9473"/>
                  <a:pt x="9788" y="9"/>
                  <a:pt x="21580" y="0"/>
                </a:cubicBezTo>
              </a:path>
              <a:path w="21597" h="21600" stroke="0" extrusionOk="0">
                <a:moveTo>
                  <a:pt x="-1" y="21262"/>
                </a:moveTo>
                <a:cubicBezTo>
                  <a:pt x="183" y="9473"/>
                  <a:pt x="9788" y="9"/>
                  <a:pt x="21580" y="0"/>
                </a:cubicBezTo>
                <a:lnTo>
                  <a:pt x="21597" y="2160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Arc 43"/>
          <p:cNvSpPr>
            <a:spLocks/>
          </p:cNvSpPr>
          <p:nvPr/>
        </p:nvSpPr>
        <p:spPr bwMode="auto">
          <a:xfrm>
            <a:off x="8645008" y="1888778"/>
            <a:ext cx="1752600" cy="609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Arc 44"/>
          <p:cNvSpPr>
            <a:spLocks/>
          </p:cNvSpPr>
          <p:nvPr/>
        </p:nvSpPr>
        <p:spPr bwMode="auto">
          <a:xfrm>
            <a:off x="9026008" y="1888778"/>
            <a:ext cx="685800" cy="1143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5" name="Arc 45"/>
          <p:cNvSpPr>
            <a:spLocks/>
          </p:cNvSpPr>
          <p:nvPr/>
        </p:nvSpPr>
        <p:spPr bwMode="auto">
          <a:xfrm>
            <a:off x="9022833" y="3568353"/>
            <a:ext cx="1371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394433" y="1479659"/>
            <a:ext cx="9733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397837" y="2416672"/>
            <a:ext cx="9733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394434" y="3568132"/>
            <a:ext cx="9733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 smtClean="0"/>
              <a:t>Page N</a:t>
            </a:r>
            <a:endParaRPr lang="en-US" dirty="0"/>
          </a:p>
        </p:txBody>
      </p:sp>
      <p:sp>
        <p:nvSpPr>
          <p:cNvPr id="90" name="U-Turn Arrow 89"/>
          <p:cNvSpPr/>
          <p:nvPr/>
        </p:nvSpPr>
        <p:spPr>
          <a:xfrm rot="16200000" flipH="1">
            <a:off x="7859794" y="3276947"/>
            <a:ext cx="344019" cy="303873"/>
          </a:xfrm>
          <a:prstGeom prst="uturnArrow">
            <a:avLst>
              <a:gd name="adj1" fmla="val 0"/>
              <a:gd name="adj2" fmla="val 10168"/>
              <a:gd name="adj3" fmla="val 27855"/>
              <a:gd name="adj4" fmla="val 71756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U-Turn Arrow 90"/>
          <p:cNvSpPr/>
          <p:nvPr/>
        </p:nvSpPr>
        <p:spPr>
          <a:xfrm rot="16200000" flipH="1">
            <a:off x="7839282" y="2452809"/>
            <a:ext cx="376147" cy="303873"/>
          </a:xfrm>
          <a:prstGeom prst="uturnArrow">
            <a:avLst>
              <a:gd name="adj1" fmla="val 0"/>
              <a:gd name="adj2" fmla="val 11334"/>
              <a:gd name="adj3" fmla="val 27855"/>
              <a:gd name="adj4" fmla="val 71756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121756" y="1773331"/>
            <a:ext cx="1081622" cy="2537412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3" name="Rectangle 35"/>
          <p:cNvSpPr>
            <a:spLocks noChangeArrowheads="1"/>
          </p:cNvSpPr>
          <p:nvPr/>
        </p:nvSpPr>
        <p:spPr bwMode="auto">
          <a:xfrm>
            <a:off x="8373549" y="4005470"/>
            <a:ext cx="649284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 anchor="ctr">
            <a:spAutoFit/>
          </a:bodyPr>
          <a:lstStyle/>
          <a:p>
            <a:pPr algn="ctr"/>
            <a:r>
              <a:rPr lang="mr-IN" sz="1600" b="1" smtClean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sz="16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A page as a collection of records/tuples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Queries deal with tuples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Hence, the </a:t>
            </a:r>
            <a:r>
              <a:rPr lang="en-US" sz="4000" i="1" dirty="0" smtClean="0"/>
              <a:t>slotted page format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A page is a collection of </a:t>
            </a:r>
            <a:r>
              <a:rPr lang="en-US" sz="3600" i="1" dirty="0" smtClean="0"/>
              <a:t>slots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Each slot </a:t>
            </a:r>
            <a:r>
              <a:rPr lang="en-US" sz="3600" dirty="0" smtClean="0"/>
              <a:t>may contain a </a:t>
            </a:r>
            <a:r>
              <a:rPr lang="en-US" sz="3600" dirty="0" smtClean="0"/>
              <a:t>record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rid = &lt;</a:t>
            </a:r>
            <a:r>
              <a:rPr lang="en-US" sz="4000" dirty="0" err="1" smtClean="0"/>
              <a:t>pid</a:t>
            </a:r>
            <a:r>
              <a:rPr lang="en-US" sz="4000" dirty="0" smtClean="0"/>
              <a:t>, slot number&gt;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Many slotted page organizations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Need to support search, insert and delete records on a page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Page organizations for various </a:t>
            </a:r>
            <a:r>
              <a:rPr lang="en-US" sz="4000" i="1" dirty="0" smtClean="0"/>
              <a:t>record organizations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Fixed-length records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Variable-length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Page Organizations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3414862"/>
            <a:ext cx="1908580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Other ways of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generating rids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1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079086" cy="496693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Packed organization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N records are always stored in the first N slots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Problem: moving records (for free space management) changes the record ID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Might not be acceptable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 smtClean="0"/>
              <a:t>Organization of Pages of Fixed-length Record </a:t>
            </a:r>
            <a:endParaRPr lang="en-US" sz="4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15366"/>
              </p:ext>
            </p:extLst>
          </p:nvPr>
        </p:nvGraphicFramePr>
        <p:xfrm>
          <a:off x="6912749" y="2656088"/>
          <a:ext cx="4839863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7863"/>
                <a:gridCol w="1524000"/>
                <a:gridCol w="2062685"/>
                <a:gridCol w="407963"/>
                <a:gridCol w="57735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41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55936" y="499979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umber of records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10613523" y="4807431"/>
            <a:ext cx="730051" cy="377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4281" y="265608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Slot 1</a:t>
            </a:r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4281" y="301126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4281" y="334391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5756" y="408381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ree space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6498254" y="4138557"/>
            <a:ext cx="839762" cy="12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3600" dirty="0" smtClean="0"/>
              <a:t>Unpacked organization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 a </a:t>
            </a:r>
            <a:r>
              <a:rPr lang="en-US" sz="3200" i="1" dirty="0" smtClean="0"/>
              <a:t>bitmap </a:t>
            </a:r>
            <a:r>
              <a:rPr lang="en-US" sz="3200" dirty="0" smtClean="0"/>
              <a:t>to locate records in the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Organization of Pages of Fixed-length Record (Cont.)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42311"/>
              </p:ext>
            </p:extLst>
          </p:nvPr>
        </p:nvGraphicFramePr>
        <p:xfrm>
          <a:off x="4038600" y="2980221"/>
          <a:ext cx="5083390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33727"/>
                <a:gridCol w="333726"/>
                <a:gridCol w="333727"/>
                <a:gridCol w="333727"/>
                <a:gridCol w="333726"/>
                <a:gridCol w="116840"/>
                <a:gridCol w="251189"/>
                <a:gridCol w="547368"/>
              </a:tblGrid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</a:t>
                      </a:r>
                      <a:endParaRPr lang="en-US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07310" y="5745325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umber of slots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822193" y="5146894"/>
            <a:ext cx="11346" cy="71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10132" y="298022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Slot 1</a:t>
            </a:r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10132" y="333539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0132" y="366804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684" y="429860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ree space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09609" y="4298602"/>
            <a:ext cx="969668" cy="161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160873" y="3610777"/>
            <a:ext cx="1205964" cy="822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88569" y="5276381"/>
            <a:ext cx="2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72782" y="5276381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Linux Libertine" charset="0"/>
                <a:ea typeface="Linux Libertine" charset="0"/>
                <a:cs typeface="Linux Libertine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64315" y="5276381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i="1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97732" y="55745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itmap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9" name="Straight Arrow Connector 28"/>
          <p:cNvCxnSpPr>
            <a:endCxn id="34" idx="1"/>
          </p:cNvCxnSpPr>
          <p:nvPr/>
        </p:nvCxnSpPr>
        <p:spPr>
          <a:xfrm flipV="1">
            <a:off x="6143621" y="5354324"/>
            <a:ext cx="1084356" cy="4476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triped Right Arrow 30"/>
          <p:cNvSpPr/>
          <p:nvPr/>
        </p:nvSpPr>
        <p:spPr>
          <a:xfrm rot="5400000">
            <a:off x="2429959" y="3465412"/>
            <a:ext cx="946233" cy="1976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iped Right Arrow 31"/>
          <p:cNvSpPr/>
          <p:nvPr/>
        </p:nvSpPr>
        <p:spPr>
          <a:xfrm rot="10800000">
            <a:off x="7542955" y="5602752"/>
            <a:ext cx="946233" cy="1976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5400000">
            <a:off x="7683797" y="4443270"/>
            <a:ext cx="104065" cy="1718042"/>
          </a:xfrm>
          <a:prstGeom prst="rightBrace">
            <a:avLst>
              <a:gd name="adj1" fmla="val 8333"/>
              <a:gd name="adj2" fmla="val 795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015" y="3227095"/>
            <a:ext cx="411297" cy="3084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289" y="3427482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651002" cy="49669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Directory grows backwards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rid does not change if you move a record on the same page (slot number is determined by position in slot directory)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Good for fixed-length records too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Deletion: offset is set to -1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Insertion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 any available slots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if no space is available, reorganize (move records around)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/>
              <a:t>Organization of Pages of Variable-length Record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23726"/>
              </p:ext>
            </p:extLst>
          </p:nvPr>
        </p:nvGraphicFramePr>
        <p:xfrm>
          <a:off x="6414902" y="2090096"/>
          <a:ext cx="5337710" cy="2280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16840"/>
                <a:gridCol w="116840"/>
                <a:gridCol w="376283"/>
                <a:gridCol w="300251"/>
                <a:gridCol w="341194"/>
                <a:gridCol w="295258"/>
                <a:gridCol w="315590"/>
                <a:gridCol w="275129"/>
                <a:gridCol w="339866"/>
                <a:gridCol w="301123"/>
                <a:gridCol w="302849"/>
                <a:gridCol w="226771"/>
                <a:gridCol w="494158"/>
                <a:gridCol w="494158"/>
              </a:tblGrid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-1,</a:t>
                      </a:r>
                    </a:p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sz="1100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560,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-1,</a:t>
                      </a:r>
                    </a:p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sz="1100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70,</a:t>
                      </a:r>
                    </a:p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100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0C6E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Book-keeping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0C6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910087" y="5010665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umber of slots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754229" y="4296791"/>
            <a:ext cx="11942" cy="751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316984" y="4433008"/>
            <a:ext cx="2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Linux Libertine" charset="0"/>
                <a:ea typeface="Linux Libertine" charset="0"/>
                <a:cs typeface="Linux Libertine" charset="0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23469" y="4430054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29955" y="4430054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2944" y="501066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Slot directory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9" name="Straight Arrow Connector 28"/>
          <p:cNvCxnSpPr>
            <a:endCxn id="34" idx="1"/>
          </p:cNvCxnSpPr>
          <p:nvPr/>
        </p:nvCxnSpPr>
        <p:spPr>
          <a:xfrm flipV="1">
            <a:off x="7916157" y="4496518"/>
            <a:ext cx="231391" cy="55163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5400000">
            <a:off x="8763685" y="3319645"/>
            <a:ext cx="100088" cy="2253658"/>
          </a:xfrm>
          <a:prstGeom prst="rightBrace">
            <a:avLst>
              <a:gd name="adj1" fmla="val 8333"/>
              <a:gd name="adj2" fmla="val 795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16910" y="4432165"/>
            <a:ext cx="2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59992" y="4428999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36793" y="4429211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5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615937" y="4337290"/>
            <a:ext cx="587642" cy="1187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25405" y="5509877"/>
            <a:ext cx="318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entry: offset,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record length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9453787" y="2262830"/>
            <a:ext cx="1064526" cy="1710520"/>
          </a:xfrm>
          <a:custGeom>
            <a:avLst/>
            <a:gdLst>
              <a:gd name="connsiteX0" fmla="*/ 0 w 1064526"/>
              <a:gd name="connsiteY0" fmla="*/ 1710520 h 1710520"/>
              <a:gd name="connsiteX1" fmla="*/ 195618 w 1064526"/>
              <a:gd name="connsiteY1" fmla="*/ 341194 h 1710520"/>
              <a:gd name="connsiteX2" fmla="*/ 1064526 w 1064526"/>
              <a:gd name="connsiteY2" fmla="*/ 0 h 171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526" h="1710520">
                <a:moveTo>
                  <a:pt x="0" y="1710520"/>
                </a:moveTo>
                <a:cubicBezTo>
                  <a:pt x="9098" y="1168400"/>
                  <a:pt x="18197" y="626281"/>
                  <a:pt x="195618" y="341194"/>
                </a:cubicBezTo>
                <a:cubicBezTo>
                  <a:pt x="373039" y="56107"/>
                  <a:pt x="718782" y="28053"/>
                  <a:pt x="1064526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5900820" y="2285577"/>
            <a:ext cx="3257266" cy="1687773"/>
          </a:xfrm>
          <a:custGeom>
            <a:avLst/>
            <a:gdLst>
              <a:gd name="connsiteX0" fmla="*/ 3278703 w 3278703"/>
              <a:gd name="connsiteY0" fmla="*/ 1687773 h 1687773"/>
              <a:gd name="connsiteX1" fmla="*/ 2509879 w 3278703"/>
              <a:gd name="connsiteY1" fmla="*/ 1405719 h 1687773"/>
              <a:gd name="connsiteX2" fmla="*/ 353533 w 3278703"/>
              <a:gd name="connsiteY2" fmla="*/ 1446662 h 1687773"/>
              <a:gd name="connsiteX3" fmla="*/ 16888 w 3278703"/>
              <a:gd name="connsiteY3" fmla="*/ 272955 h 1687773"/>
              <a:gd name="connsiteX4" fmla="*/ 503658 w 3278703"/>
              <a:gd name="connsiteY4" fmla="*/ 0 h 168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703" h="1687773">
                <a:moveTo>
                  <a:pt x="3278703" y="1687773"/>
                </a:moveTo>
                <a:cubicBezTo>
                  <a:pt x="3138055" y="1566838"/>
                  <a:pt x="2997407" y="1445904"/>
                  <a:pt x="2509879" y="1405719"/>
                </a:cubicBezTo>
                <a:cubicBezTo>
                  <a:pt x="2022351" y="1365534"/>
                  <a:pt x="769032" y="1635456"/>
                  <a:pt x="353533" y="1446662"/>
                </a:cubicBezTo>
                <a:cubicBezTo>
                  <a:pt x="-61966" y="1257868"/>
                  <a:pt x="-8133" y="514065"/>
                  <a:pt x="16888" y="272955"/>
                </a:cubicBezTo>
                <a:cubicBezTo>
                  <a:pt x="41909" y="31845"/>
                  <a:pt x="503658" y="0"/>
                  <a:pt x="503658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7276411" y="3395595"/>
            <a:ext cx="1267526" cy="577755"/>
          </a:xfrm>
          <a:custGeom>
            <a:avLst/>
            <a:gdLst>
              <a:gd name="connsiteX0" fmla="*/ 1267526 w 1267526"/>
              <a:gd name="connsiteY0" fmla="*/ 577755 h 577755"/>
              <a:gd name="connsiteX1" fmla="*/ 1067359 w 1267526"/>
              <a:gd name="connsiteY1" fmla="*/ 423080 h 577755"/>
              <a:gd name="connsiteX2" fmla="*/ 134762 w 1267526"/>
              <a:gd name="connsiteY2" fmla="*/ 427629 h 577755"/>
              <a:gd name="connsiteX3" fmla="*/ 21030 w 1267526"/>
              <a:gd name="connsiteY3" fmla="*/ 104632 h 577755"/>
              <a:gd name="connsiteX4" fmla="*/ 284887 w 1267526"/>
              <a:gd name="connsiteY4" fmla="*/ 0 h 57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7526" h="577755">
                <a:moveTo>
                  <a:pt x="1267526" y="577755"/>
                </a:moveTo>
                <a:cubicBezTo>
                  <a:pt x="1261839" y="512928"/>
                  <a:pt x="1256153" y="448101"/>
                  <a:pt x="1067359" y="423080"/>
                </a:cubicBezTo>
                <a:cubicBezTo>
                  <a:pt x="878565" y="398059"/>
                  <a:pt x="309150" y="480704"/>
                  <a:pt x="134762" y="427629"/>
                </a:cubicBezTo>
                <a:cubicBezTo>
                  <a:pt x="-39626" y="374554"/>
                  <a:pt x="-3991" y="175903"/>
                  <a:pt x="21030" y="104632"/>
                </a:cubicBezTo>
                <a:cubicBezTo>
                  <a:pt x="46051" y="33361"/>
                  <a:pt x="284887" y="0"/>
                  <a:pt x="284887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7037429" y="2644968"/>
            <a:ext cx="801373" cy="1337480"/>
          </a:xfrm>
          <a:custGeom>
            <a:avLst/>
            <a:gdLst>
              <a:gd name="connsiteX0" fmla="*/ 801373 w 801373"/>
              <a:gd name="connsiteY0" fmla="*/ 1337480 h 1337480"/>
              <a:gd name="connsiteX1" fmla="*/ 614854 w 801373"/>
              <a:gd name="connsiteY1" fmla="*/ 1232847 h 1337480"/>
              <a:gd name="connsiteX2" fmla="*/ 109887 w 801373"/>
              <a:gd name="connsiteY2" fmla="*/ 1228298 h 1337480"/>
              <a:gd name="connsiteX3" fmla="*/ 32550 w 801373"/>
              <a:gd name="connsiteY3" fmla="*/ 259307 h 1337480"/>
              <a:gd name="connsiteX4" fmla="*/ 528418 w 801373"/>
              <a:gd name="connsiteY4" fmla="*/ 0 h 133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373" h="1337480">
                <a:moveTo>
                  <a:pt x="801373" y="1337480"/>
                </a:moveTo>
                <a:cubicBezTo>
                  <a:pt x="765737" y="1294262"/>
                  <a:pt x="730102" y="1251044"/>
                  <a:pt x="614854" y="1232847"/>
                </a:cubicBezTo>
                <a:cubicBezTo>
                  <a:pt x="499606" y="1214650"/>
                  <a:pt x="206938" y="1390555"/>
                  <a:pt x="109887" y="1228298"/>
                </a:cubicBezTo>
                <a:cubicBezTo>
                  <a:pt x="12836" y="1066041"/>
                  <a:pt x="-37205" y="464023"/>
                  <a:pt x="32550" y="259307"/>
                </a:cubicBezTo>
                <a:cubicBezTo>
                  <a:pt x="102305" y="54591"/>
                  <a:pt x="528418" y="0"/>
                  <a:pt x="528418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900759" y="3641212"/>
            <a:ext cx="4189924" cy="1346919"/>
          </a:xfrm>
          <a:custGeom>
            <a:avLst/>
            <a:gdLst>
              <a:gd name="connsiteX0" fmla="*/ 4189924 w 4189924"/>
              <a:gd name="connsiteY0" fmla="*/ 618741 h 1346919"/>
              <a:gd name="connsiteX1" fmla="*/ 3398354 w 4189924"/>
              <a:gd name="connsiteY1" fmla="*/ 1269284 h 1346919"/>
              <a:gd name="connsiteX2" fmla="*/ 777984 w 4189924"/>
              <a:gd name="connsiteY2" fmla="*/ 1282932 h 1346919"/>
              <a:gd name="connsiteX3" fmla="*/ 41005 w 4189924"/>
              <a:gd name="connsiteY3" fmla="*/ 800711 h 1346919"/>
              <a:gd name="connsiteX4" fmla="*/ 136539 w 4189924"/>
              <a:gd name="connsiteY4" fmla="*/ 127421 h 1346919"/>
              <a:gd name="connsiteX5" fmla="*/ 491381 w 4189924"/>
              <a:gd name="connsiteY5" fmla="*/ 42 h 134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9924" h="1346919">
                <a:moveTo>
                  <a:pt x="4189924" y="618741"/>
                </a:moveTo>
                <a:cubicBezTo>
                  <a:pt x="4078467" y="888663"/>
                  <a:pt x="3967011" y="1158585"/>
                  <a:pt x="3398354" y="1269284"/>
                </a:cubicBezTo>
                <a:cubicBezTo>
                  <a:pt x="2829697" y="1379983"/>
                  <a:pt x="1337542" y="1361027"/>
                  <a:pt x="777984" y="1282932"/>
                </a:cubicBezTo>
                <a:cubicBezTo>
                  <a:pt x="218426" y="1204837"/>
                  <a:pt x="147912" y="993296"/>
                  <a:pt x="41005" y="800711"/>
                </a:cubicBezTo>
                <a:cubicBezTo>
                  <a:pt x="-65902" y="608126"/>
                  <a:pt x="61476" y="260866"/>
                  <a:pt x="136539" y="127421"/>
                </a:cubicBezTo>
                <a:cubicBezTo>
                  <a:pt x="211602" y="-6024"/>
                  <a:pt x="491381" y="42"/>
                  <a:pt x="491381" y="42"/>
                </a:cubicBezTo>
              </a:path>
            </a:pathLst>
          </a:custGeom>
          <a:noFill/>
          <a:ln>
            <a:solidFill>
              <a:srgbClr val="D9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82641" y="4314671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AD0000"/>
                </a:solidFill>
                <a:latin typeface="Linux Libertine" charset="0"/>
                <a:ea typeface="Linux Libertine" charset="0"/>
                <a:cs typeface="Linux Libertine" charset="0"/>
              </a:rPr>
              <a:t>Free </a:t>
            </a:r>
          </a:p>
          <a:p>
            <a:r>
              <a:rPr lang="en-US" dirty="0" smtClean="0">
                <a:solidFill>
                  <a:srgbClr val="AD0000"/>
                </a:solidFill>
                <a:latin typeface="Linux Libertine" charset="0"/>
                <a:ea typeface="Linux Libertine" charset="0"/>
                <a:cs typeface="Linux Libertine" charset="0"/>
              </a:rPr>
              <a:t>space </a:t>
            </a:r>
          </a:p>
          <a:p>
            <a:r>
              <a:rPr lang="en-US" dirty="0" smtClean="0">
                <a:solidFill>
                  <a:srgbClr val="AD0000"/>
                </a:solidFill>
                <a:latin typeface="Linux Libertine" charset="0"/>
                <a:ea typeface="Linux Libertine" charset="0"/>
                <a:cs typeface="Linux Libertine" charset="0"/>
              </a:rPr>
              <a:t>pointer</a:t>
            </a:r>
            <a:endParaRPr lang="en-US" dirty="0">
              <a:solidFill>
                <a:srgbClr val="AD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sz="3600" dirty="0" smtClean="0"/>
              <a:t>Recap</a:t>
            </a:r>
            <a:endParaRPr lang="en-US" dirty="0"/>
          </a:p>
          <a:p>
            <a:pPr marL="915988" lvl="1" indent="-458788">
              <a:lnSpc>
                <a:spcPct val="100000"/>
              </a:lnSpc>
            </a:pPr>
            <a:r>
              <a:rPr lang="en-US" sz="3200" dirty="0" smtClean="0"/>
              <a:t>File organization</a:t>
            </a:r>
          </a:p>
          <a:p>
            <a:pPr marL="1373188" lvl="2" indent="-458788">
              <a:lnSpc>
                <a:spcPct val="100000"/>
              </a:lnSpc>
            </a:pPr>
            <a:r>
              <a:rPr lang="en-US" sz="2800" dirty="0" smtClean="0"/>
              <a:t>Heap file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As doubly-linked list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Using page directory</a:t>
            </a:r>
          </a:p>
          <a:p>
            <a:pPr marL="915988" lvl="1" indent="-458788">
              <a:lnSpc>
                <a:spcPct val="100000"/>
              </a:lnSpc>
            </a:pPr>
            <a:r>
              <a:rPr lang="en-US" sz="3200" dirty="0" smtClean="0"/>
              <a:t>Page organization</a:t>
            </a:r>
          </a:p>
          <a:p>
            <a:pPr marL="1373188" lvl="2" indent="-458788">
              <a:lnSpc>
                <a:spcPct val="100000"/>
              </a:lnSpc>
            </a:pPr>
            <a:r>
              <a:rPr lang="en-US" sz="2800" dirty="0" smtClean="0"/>
              <a:t>For fixed-length records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Packed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Unpacked</a:t>
            </a:r>
          </a:p>
          <a:p>
            <a:pPr marL="1373188" lvl="2" indent="-458788">
              <a:lnSpc>
                <a:spcPct val="100000"/>
              </a:lnSpc>
            </a:pPr>
            <a:r>
              <a:rPr lang="en-US" sz="2800" dirty="0" smtClean="0"/>
              <a:t>For variable-length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/>
              <a:t>Record Organization (Format)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52706" y="3272716"/>
            <a:ext cx="2802577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Let’s see fixed- and variable-length record formats now.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3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All records are of the same length, number of fields and field types</a:t>
            </a:r>
          </a:p>
          <a:p>
            <a:pPr marL="917575" lvl="1" indent="-460375">
              <a:lnSpc>
                <a:spcPct val="100000"/>
              </a:lnSpc>
            </a:pPr>
            <a:r>
              <a:rPr lang="en-US" sz="3200" dirty="0" smtClean="0"/>
              <a:t>These information are stored in </a:t>
            </a:r>
            <a:r>
              <a:rPr lang="en-US" sz="3200" i="1" dirty="0" smtClean="0"/>
              <a:t>system catalog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The address of each field can be computed from the information in the catalog </a:t>
            </a:r>
            <a:endParaRPr lang="en-US" sz="3600" dirty="0"/>
          </a:p>
          <a:p>
            <a:pPr marL="687388" indent="-687388"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/>
              <a:t>Fixed-length Records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8963"/>
              </p:ext>
            </p:extLst>
          </p:nvPr>
        </p:nvGraphicFramePr>
        <p:xfrm>
          <a:off x="3451762" y="4963286"/>
          <a:ext cx="58822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61"/>
                <a:gridCol w="944088"/>
                <a:gridCol w="2280063"/>
                <a:gridCol w="1187532"/>
              </a:tblGrid>
              <a:tr h="4797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17622" y="5222366"/>
            <a:ext cx="499752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 flipH="1">
            <a:off x="3451762" y="5222366"/>
            <a:ext cx="467096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05154" y="5222366"/>
            <a:ext cx="255318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17374" y="5222366"/>
            <a:ext cx="260268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08323" y="5221928"/>
            <a:ext cx="937160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848599" y="5222366"/>
            <a:ext cx="884711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53996" y="5221928"/>
            <a:ext cx="380010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145483" y="5221928"/>
            <a:ext cx="345375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80312" y="4413998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990" y="4412019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92785" y="4412019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14706" y="4412019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6626" y="5700165"/>
            <a:ext cx="226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Base address (B)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Bent Arrow 41"/>
          <p:cNvSpPr/>
          <p:nvPr/>
        </p:nvSpPr>
        <p:spPr>
          <a:xfrm>
            <a:off x="2850079" y="5175304"/>
            <a:ext cx="581891" cy="446279"/>
          </a:xfrm>
          <a:prstGeom prst="bentArrow">
            <a:avLst>
              <a:gd name="adj1" fmla="val 4349"/>
              <a:gd name="adj2" fmla="val 11232"/>
              <a:gd name="adj3" fmla="val 45652"/>
              <a:gd name="adj4" fmla="val 43750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64028" y="5700165"/>
            <a:ext cx="29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Address = B + L</a:t>
            </a:r>
            <a:r>
              <a:rPr lang="en-US" sz="2400" baseline="-2500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 + L</a:t>
            </a:r>
            <a:r>
              <a:rPr lang="en-US" sz="2400" baseline="-2500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Bent Arrow 43"/>
          <p:cNvSpPr/>
          <p:nvPr/>
        </p:nvSpPr>
        <p:spPr>
          <a:xfrm rot="16200000">
            <a:off x="5772706" y="5516593"/>
            <a:ext cx="516575" cy="446279"/>
          </a:xfrm>
          <a:prstGeom prst="bentArrow">
            <a:avLst>
              <a:gd name="adj1" fmla="val 4349"/>
              <a:gd name="adj2" fmla="val 11232"/>
              <a:gd name="adj3" fmla="val 45652"/>
              <a:gd name="adj4" fmla="val 43750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Store </a:t>
            </a:r>
            <a:r>
              <a:rPr lang="en-US" sz="3600" dirty="0"/>
              <a:t>fields consecutively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Use </a:t>
            </a:r>
            <a:r>
              <a:rPr lang="en-US" sz="3600" dirty="0"/>
              <a:t>delimiters to denote the end of </a:t>
            </a:r>
            <a:r>
              <a:rPr lang="en-US" sz="3600" dirty="0" smtClean="0"/>
              <a:t>each </a:t>
            </a:r>
            <a:r>
              <a:rPr lang="en-US" sz="3600" dirty="0"/>
              <a:t>field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Need to </a:t>
            </a:r>
            <a:r>
              <a:rPr lang="en-US" sz="3600" dirty="0"/>
              <a:t>scan </a:t>
            </a:r>
            <a:r>
              <a:rPr lang="en-US" sz="3600" dirty="0" smtClean="0"/>
              <a:t>the </a:t>
            </a:r>
            <a:r>
              <a:rPr lang="en-US" sz="3600" dirty="0"/>
              <a:t>whole record to locate a field</a:t>
            </a:r>
          </a:p>
          <a:p>
            <a:pPr marL="687388" indent="-687388"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Variable-length Records, Option 1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20099"/>
              </p:ext>
            </p:extLst>
          </p:nvPr>
        </p:nvGraphicFramePr>
        <p:xfrm>
          <a:off x="3368635" y="4037011"/>
          <a:ext cx="595140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38884"/>
                <a:gridCol w="214774"/>
                <a:gridCol w="1245761"/>
                <a:gridCol w="242231"/>
                <a:gridCol w="1695399"/>
                <a:gridCol w="332509"/>
                <a:gridCol w="783771"/>
                <a:gridCol w="389795"/>
              </a:tblGrid>
              <a:tr h="4797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617231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0863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09658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48453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3765" y="5044823"/>
            <a:ext cx="226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Field count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3471" y="5040262"/>
            <a:ext cx="2365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Field delimiter (special symbol)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Arrow Connector 6"/>
          <p:cNvCxnSpPr>
            <a:stCxn id="43" idx="0"/>
          </p:cNvCxnSpPr>
          <p:nvPr/>
        </p:nvCxnSpPr>
        <p:spPr>
          <a:xfrm flipV="1">
            <a:off x="7966363" y="4494055"/>
            <a:ext cx="1980" cy="546207"/>
          </a:xfrm>
          <a:prstGeom prst="straightConnector1">
            <a:avLst/>
          </a:prstGeom>
          <a:ln w="38100">
            <a:solidFill>
              <a:srgbClr val="954F7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1" idx="0"/>
          </p:cNvCxnSpPr>
          <p:nvPr/>
        </p:nvCxnSpPr>
        <p:spPr>
          <a:xfrm flipV="1">
            <a:off x="3487073" y="4487333"/>
            <a:ext cx="1194" cy="557490"/>
          </a:xfrm>
          <a:prstGeom prst="straightConnector1">
            <a:avLst/>
          </a:prstGeom>
          <a:ln w="38100">
            <a:solidFill>
              <a:srgbClr val="954F7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Store </a:t>
            </a:r>
            <a:r>
              <a:rPr lang="en-US" sz="3600" dirty="0"/>
              <a:t>fields consecutively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Use </a:t>
            </a:r>
            <a:r>
              <a:rPr lang="en-US" sz="3600" dirty="0"/>
              <a:t>an array of integer offsets in the </a:t>
            </a:r>
            <a:r>
              <a:rPr lang="en-US" sz="3600" dirty="0" smtClean="0"/>
              <a:t>beginning</a:t>
            </a:r>
          </a:p>
          <a:p>
            <a:pPr marL="923925" lvl="1" indent="-466725">
              <a:lnSpc>
                <a:spcPct val="100000"/>
              </a:lnSpc>
            </a:pPr>
            <a:r>
              <a:rPr lang="en-US" sz="3200" dirty="0" smtClean="0"/>
              <a:t>Efficient storage of NULLs, small directory overhead, direct access to the </a:t>
            </a:r>
            <a:r>
              <a:rPr lang="en-US" sz="3200" i="1" dirty="0" err="1" smtClean="0"/>
              <a:t>i</a:t>
            </a:r>
            <a:r>
              <a:rPr lang="en-US" sz="3200" i="1" baseline="30000" dirty="0" err="1" smtClean="0"/>
              <a:t>th</a:t>
            </a:r>
            <a:r>
              <a:rPr lang="en-US" sz="3200" dirty="0" smtClean="0"/>
              <a:t> field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Issues with growing records (change in attribute value, add/drop attributes)</a:t>
            </a:r>
          </a:p>
          <a:p>
            <a:pPr marL="923925" lvl="1" indent="-466725"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Variable-length Records, Option 2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15286"/>
              </p:ext>
            </p:extLst>
          </p:nvPr>
        </p:nvGraphicFramePr>
        <p:xfrm>
          <a:off x="5456767" y="5038323"/>
          <a:ext cx="557664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16988"/>
                <a:gridCol w="217486"/>
                <a:gridCol w="240380"/>
                <a:gridCol w="1775048"/>
                <a:gridCol w="1292655"/>
                <a:gridCol w="662050"/>
                <a:gridCol w="755479"/>
              </a:tblGrid>
              <a:tr h="47974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906041" y="4515060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58282" y="4514975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24066" y="4514975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62257" y="4514976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545776" y="5325394"/>
            <a:ext cx="985652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733801" y="5323415"/>
            <a:ext cx="2578925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995991" y="5342691"/>
            <a:ext cx="3623022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198919" y="5323415"/>
            <a:ext cx="4063338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413215" y="5323415"/>
            <a:ext cx="4620198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endParaRPr lang="en-US" sz="3200" dirty="0" smtClean="0"/>
          </a:p>
          <a:p>
            <a:pPr marL="466725" indent="-466725">
              <a:lnSpc>
                <a:spcPct val="100000"/>
              </a:lnSpc>
            </a:pPr>
            <a:endParaRPr lang="en-US" sz="3200" dirty="0"/>
          </a:p>
          <a:p>
            <a:pPr marL="466725" indent="-466725">
              <a:lnSpc>
                <a:spcPct val="100000"/>
              </a:lnSpc>
            </a:pPr>
            <a:endParaRPr lang="en-US" sz="3200" dirty="0" smtClean="0"/>
          </a:p>
          <a:p>
            <a:pPr marL="466725" indent="-466725">
              <a:lnSpc>
                <a:spcPct val="100000"/>
              </a:lnSpc>
            </a:pPr>
            <a:endParaRPr lang="en-US" sz="3200" dirty="0"/>
          </a:p>
          <a:p>
            <a:pPr marL="466725" indent="-466725">
              <a:lnSpc>
                <a:spcPct val="100000"/>
              </a:lnSpc>
            </a:pPr>
            <a:endParaRPr lang="en-US" sz="3600" dirty="0" smtClean="0"/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What can potentially go wrong if we use any of the previous record formats?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/>
              <a:t>Motivating Example: Looking Up One Attribute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66161" y="2573431"/>
            <a:ext cx="3459678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 &gt; 10;</a:t>
            </a:r>
            <a:endParaRPr lang="en-US" sz="3200" b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945931" y="1675786"/>
            <a:ext cx="10300138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2800" dirty="0" smtClean="0"/>
              <a:t>CREATE TABLE T (a INTEGER, b INTEGER, c VARCHAR(255), </a:t>
            </a:r>
            <a:r>
              <a:rPr lang="mr-IN" sz="2800" dirty="0" smtClean="0"/>
              <a:t>…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46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Architecture of a typical DBMS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Memory hierarchy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CPU cache, main memory, </a:t>
            </a:r>
            <a:r>
              <a:rPr lang="en-US" sz="4000" dirty="0"/>
              <a:t>SSD, </a:t>
            </a:r>
            <a:r>
              <a:rPr lang="en-US" sz="4000" dirty="0" smtClean="0"/>
              <a:t>disk, tape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Disk 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Anatomy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Accessing the disk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Seek time, rotational delay, data transfer time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SSD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2636323"/>
          </a:xfrm>
        </p:spPr>
        <p:txBody>
          <a:bodyPr>
            <a:normAutofit fontScale="92500" lnSpcReduction="10000"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Store columns </a:t>
            </a:r>
            <a:r>
              <a:rPr lang="en-US" sz="3600" i="1" dirty="0" smtClean="0"/>
              <a:t>vertically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/>
              <a:t>Each column of a relation is stored in a different </a:t>
            </a:r>
            <a:r>
              <a:rPr lang="en-US" sz="3600" dirty="0" smtClean="0"/>
              <a:t>file</a:t>
            </a:r>
          </a:p>
          <a:p>
            <a:pPr marL="923925" lvl="1" indent="-466725">
              <a:lnSpc>
                <a:spcPct val="100000"/>
              </a:lnSpc>
            </a:pPr>
            <a:r>
              <a:rPr lang="en-US" sz="3200" dirty="0" smtClean="0"/>
              <a:t>Can </a:t>
            </a:r>
            <a:r>
              <a:rPr lang="en-US" sz="3200" dirty="0"/>
              <a:t>be compressed as </a:t>
            </a:r>
            <a:r>
              <a:rPr lang="en-US" sz="3200" dirty="0" smtClean="0"/>
              <a:t>well</a:t>
            </a:r>
            <a:endParaRPr lang="en-US" sz="3200" dirty="0"/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Contrast </a:t>
            </a:r>
            <a:r>
              <a:rPr lang="en-US" sz="3600" dirty="0"/>
              <a:t>with a </a:t>
            </a:r>
            <a:r>
              <a:rPr lang="en-US" sz="3600" i="1" dirty="0"/>
              <a:t>row store </a:t>
            </a:r>
            <a:r>
              <a:rPr lang="en-US" sz="3600" dirty="0"/>
              <a:t>that stores all the attributes of a tuple/record contiguously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/>
              <a:t>Column Stores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09972"/>
              </p:ext>
            </p:extLst>
          </p:nvPr>
        </p:nvGraphicFramePr>
        <p:xfrm>
          <a:off x="727352" y="4597593"/>
          <a:ext cx="4487786" cy="1153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6430"/>
                <a:gridCol w="415637"/>
                <a:gridCol w="3455719"/>
              </a:tblGrid>
              <a:tr h="38442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1234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1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4657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2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3578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3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924" y="5811558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Row store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35478"/>
              </p:ext>
            </p:extLst>
          </p:nvPr>
        </p:nvGraphicFramePr>
        <p:xfrm>
          <a:off x="7475089" y="4597592"/>
          <a:ext cx="578455" cy="1153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8455"/>
              </a:tblGrid>
              <a:tr h="38442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58721"/>
              </p:ext>
            </p:extLst>
          </p:nvPr>
        </p:nvGraphicFramePr>
        <p:xfrm>
          <a:off x="8255935" y="4597592"/>
          <a:ext cx="3421125" cy="11346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21125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1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2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3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079"/>
              </p:ext>
            </p:extLst>
          </p:nvPr>
        </p:nvGraphicFramePr>
        <p:xfrm>
          <a:off x="6530937" y="4597592"/>
          <a:ext cx="741762" cy="1153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41762"/>
              </a:tblGrid>
              <a:tr h="38442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1234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4657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3578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55935" y="5811558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Column store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153" y="4134603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Linux Libertine" charset="0"/>
                <a:ea typeface="Linux Libertine" charset="0"/>
                <a:cs typeface="Linux Libertine" charset="0"/>
              </a:rPr>
              <a:t>File 1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3186" y="4134603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Linux Libertine" charset="0"/>
                <a:ea typeface="Linux Libertine" charset="0"/>
                <a:cs typeface="Linux Libertine" charset="0"/>
              </a:rPr>
              <a:t>File 1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5288" y="413460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Linux Libertine" charset="0"/>
                <a:ea typeface="Linux Libertine" charset="0"/>
                <a:cs typeface="Linux Libertine" charset="0"/>
              </a:rPr>
              <a:t>File 2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10726" y="4133277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Linux Libertine" charset="0"/>
                <a:ea typeface="Linux Libertine" charset="0"/>
                <a:cs typeface="Linux Libertine" charset="0"/>
              </a:rPr>
              <a:t>File 3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9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299" y="2211814"/>
            <a:ext cx="411297" cy="308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73" y="241220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477936" cy="49669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Architecture of a typical DBMS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Memory hierarchy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CPU cache, main memory, </a:t>
            </a:r>
            <a:r>
              <a:rPr lang="en-US" sz="4000" dirty="0"/>
              <a:t>SSD, </a:t>
            </a:r>
            <a:r>
              <a:rPr lang="en-US" sz="4000" dirty="0" smtClean="0"/>
              <a:t>disk, tape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Secondary storage (disk and SSD)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Buffer manager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Buffer replacement policies: LRU, clock, MRU, FIFO, random, </a:t>
            </a:r>
            <a:r>
              <a:rPr lang="mr-IN" sz="4000" dirty="0" smtClean="0"/>
              <a:t>…</a:t>
            </a: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0" y="1389412"/>
            <a:ext cx="5477936" cy="496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dirty="0"/>
              <a:t>File organization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Heap file (as doubly-linked list or directory)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Page organization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For fixed-length (packed and unpacked) and variable-length records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Record organization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Fixed-length and variable-length (two variations) records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Row-store vs. column-store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598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402" y="1426207"/>
            <a:ext cx="10901196" cy="2473131"/>
          </a:xfrm>
        </p:spPr>
        <p:txBody>
          <a:bodyPr>
            <a:noAutofit/>
          </a:bodyPr>
          <a:lstStyle/>
          <a:p>
            <a:r>
              <a:rPr lang="en-US" sz="8000" smtClean="0"/>
              <a:t>Indexing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57784" y="1426207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62073" y="2408055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402" y="4332030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57784" y="4617350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Detailed DBMS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/>
          <p:cNvSpPr/>
          <p:nvPr/>
        </p:nvSpPr>
        <p:spPr>
          <a:xfrm rot="18660718">
            <a:off x="1385878" y="3296179"/>
            <a:ext cx="5126572" cy="251472"/>
          </a:xfrm>
          <a:prstGeom prst="trapezoid">
            <a:avLst>
              <a:gd name="adj" fmla="val 0"/>
            </a:avLst>
          </a:prstGeom>
          <a:solidFill>
            <a:srgbClr val="FFF9E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8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Memory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5328745" y="1842056"/>
            <a:ext cx="1540426" cy="899420"/>
          </a:xfrm>
          <a:prstGeom prst="trapezoid">
            <a:avLst>
              <a:gd name="adj" fmla="val 856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4469855" y="2790466"/>
            <a:ext cx="3252290" cy="956442"/>
          </a:xfrm>
          <a:prstGeom prst="trapezoid">
            <a:avLst>
              <a:gd name="adj" fmla="val 866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Main Memory</a:t>
            </a:r>
          </a:p>
        </p:txBody>
      </p:sp>
      <p:sp>
        <p:nvSpPr>
          <p:cNvPr id="11" name="Trapezoid 10"/>
          <p:cNvSpPr/>
          <p:nvPr/>
        </p:nvSpPr>
        <p:spPr>
          <a:xfrm>
            <a:off x="3608006" y="3794204"/>
            <a:ext cx="4975988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Flash Storage</a:t>
            </a:r>
          </a:p>
        </p:txBody>
      </p:sp>
      <p:sp>
        <p:nvSpPr>
          <p:cNvPr id="12" name="Trapezoid 11"/>
          <p:cNvSpPr/>
          <p:nvPr/>
        </p:nvSpPr>
        <p:spPr>
          <a:xfrm>
            <a:off x="2735648" y="4799636"/>
            <a:ext cx="6720704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Magnetic Hard Disk Drive (HDD)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22731" y="2153725"/>
            <a:ext cx="546538" cy="201139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8952" y="2320597"/>
            <a:ext cx="111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Cache</a:t>
            </a:r>
          </a:p>
        </p:txBody>
      </p:sp>
      <p:sp>
        <p:nvSpPr>
          <p:cNvPr id="14" name="Right Arrow 13"/>
          <p:cNvSpPr/>
          <p:nvPr/>
        </p:nvSpPr>
        <p:spPr>
          <a:xfrm rot="18677371">
            <a:off x="1235929" y="3036909"/>
            <a:ext cx="450690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Speed</a:t>
            </a:r>
          </a:p>
        </p:txBody>
      </p:sp>
      <p:sp>
        <p:nvSpPr>
          <p:cNvPr id="16" name="Right Arrow 15"/>
          <p:cNvSpPr/>
          <p:nvPr/>
        </p:nvSpPr>
        <p:spPr>
          <a:xfrm rot="3014257">
            <a:off x="5979453" y="3308802"/>
            <a:ext cx="4686142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Capacity</a:t>
            </a:r>
          </a:p>
        </p:txBody>
      </p:sp>
      <p:sp>
        <p:nvSpPr>
          <p:cNvPr id="18" name="Right Arrow 17"/>
          <p:cNvSpPr/>
          <p:nvPr/>
        </p:nvSpPr>
        <p:spPr>
          <a:xfrm rot="3024374" flipH="1">
            <a:off x="6915355" y="2856825"/>
            <a:ext cx="367535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rapezoid 18"/>
          <p:cNvSpPr/>
          <p:nvPr/>
        </p:nvSpPr>
        <p:spPr>
          <a:xfrm rot="18636472">
            <a:off x="4935483" y="1960105"/>
            <a:ext cx="1177969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1-10</a:t>
            </a:r>
          </a:p>
        </p:txBody>
      </p:sp>
      <p:sp>
        <p:nvSpPr>
          <p:cNvPr id="20" name="Trapezoid 19"/>
          <p:cNvSpPr/>
          <p:nvPr/>
        </p:nvSpPr>
        <p:spPr>
          <a:xfrm rot="18660718">
            <a:off x="4075761" y="2927018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rapezoid 20"/>
          <p:cNvSpPr/>
          <p:nvPr/>
        </p:nvSpPr>
        <p:spPr>
          <a:xfrm rot="18660718">
            <a:off x="3207182" y="393549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rapezoid 22"/>
          <p:cNvSpPr/>
          <p:nvPr/>
        </p:nvSpPr>
        <p:spPr>
          <a:xfrm rot="18660718">
            <a:off x="2346199" y="492948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2504388" y="5809876"/>
            <a:ext cx="7202078" cy="237280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Tape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67358" y="1450995"/>
            <a:ext cx="1253475" cy="560338"/>
            <a:chOff x="7443357" y="1629125"/>
            <a:chExt cx="1253475" cy="560338"/>
          </a:xfrm>
        </p:grpSpPr>
        <p:sp>
          <p:nvSpPr>
            <p:cNvPr id="26" name="Trapezoid 25"/>
            <p:cNvSpPr/>
            <p:nvPr/>
          </p:nvSpPr>
          <p:spPr>
            <a:xfrm>
              <a:off x="7443357" y="1720718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7443357" y="1948825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82736" y="1629125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Volatile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2736" y="1850909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Persistent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1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Suppose a hard disk drive has a sector size of 512 bytes, 5000 tracks per surface, 50 sectors per track, and average seek time of 10 msec.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Review Exercise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8886" y="3211161"/>
            <a:ext cx="804082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If the disk’s RPM is 5400 and one trac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k of data can be transferred per revolution, what is the transfer rate?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886" y="4452454"/>
            <a:ext cx="8040824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Suppose the block size is chosen to be 1024 bytes. Then to store a file containing 100,000 records of 100 bytes each, how many blocks are required?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5" b="20104"/>
          <a:stretch/>
        </p:blipFill>
        <p:spPr>
          <a:xfrm>
            <a:off x="9038897" y="228182"/>
            <a:ext cx="2484534" cy="929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9333186" y="3522320"/>
            <a:ext cx="1989471" cy="18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Suppose a hard disk drive has a sector size of 512 bytes, 5000 tracks per surface, 50 sectors per track, and average seek time of 10 msec.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Review Exercise Answer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89" y="2835865"/>
            <a:ext cx="4246590" cy="1015663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If the disk’s RPM is 5400 and one trac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k of data can be transferred per revolution, what is the transfer rate?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189" y="4503663"/>
            <a:ext cx="4246590" cy="132343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Suppose the block size is chosen to be 1024 bytes. Then to store a file containing 100,000 records of 100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bytes each, how many blocks are required?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02014" y="2471406"/>
                <a:ext cx="5574164" cy="17445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𝑏𝑦𝑡𝑒𝑠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𝑚𝑖𝑛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𝑏𝑦𝑡𝑒𝑠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𝑠𝑒𝑐𝑡𝑜𝑟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𝑠𝑒𝑐𝑡𝑜𝑟𝑠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𝑡𝑟𝑎𝑐𝑘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𝑡𝑟𝑎𝑐𝑘𝑠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𝑟𝑒𝑣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𝑟𝑒𝑣𝑠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n-US" dirty="0" smtClean="0">
                  <a:latin typeface="Linux Libertine" charset="0"/>
                  <a:ea typeface="Linux Libertine" charset="0"/>
                  <a:cs typeface="Linux Libertine" charset="0"/>
                </a:endParaRPr>
              </a:p>
              <a:p>
                <a:pPr eaLnBrk="0" hangingPunct="0"/>
                <a:endParaRPr lang="en-US" sz="1050" dirty="0" smtClean="0">
                  <a:latin typeface="Linux Libertine" charset="0"/>
                  <a:ea typeface="Linux Libertine" charset="0"/>
                  <a:cs typeface="Linux Libertine" charset="0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               </m:t>
                      </m:r>
                      <m:r>
                        <a:rPr lang="en-US" i="1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   512      ×      50         ×        1        × 5400</m:t>
                      </m:r>
                    </m:oMath>
                  </m:oMathPara>
                </a14:m>
                <a:endParaRPr lang="en-US" dirty="0" smtClean="0">
                  <a:latin typeface="Linux Libertine" charset="0"/>
                  <a:ea typeface="Linux Libertine" charset="0"/>
                  <a:cs typeface="Linux Libertine" charset="0"/>
                </a:endParaRPr>
              </a:p>
              <a:p>
                <a:pPr eaLnBrk="0" hangingPunct="0"/>
                <a:endParaRPr lang="en-US" sz="1050" b="0" i="1" dirty="0" smtClean="0">
                  <a:latin typeface="Cambria Math" charset="0"/>
                  <a:ea typeface="Linux Libertine" charset="0"/>
                  <a:cs typeface="Linux Libertine" charset="0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               =</m:t>
                      </m:r>
                      <m:r>
                        <a:rPr lang="is-IS" i="1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138240000</m:t>
                      </m:r>
                      <m:r>
                        <a:rPr lang="en-US" b="0" i="0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 </m:t>
                      </m:r>
                      <m:f>
                        <m:fPr>
                          <m:ctrlPr>
                            <a:rPr lang="en-US" b="0" i="0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bytes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min</m:t>
                          </m:r>
                        </m:den>
                      </m:f>
                      <m:r>
                        <a:rPr lang="en-US" b="0" i="0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2250 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𝐾𝐵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𝑠𝑒𝑐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 2.19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𝑀𝐵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𝑠𝑒𝑐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14" y="2471406"/>
                <a:ext cx="5574164" cy="17445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025580" y="4426750"/>
                <a:ext cx="6727032" cy="14772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𝑏𝑦𝑡𝑒𝑠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𝑏𝑙𝑜𝑐𝑘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𝑏𝑦𝑡𝑒𝑠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𝑟𝑒𝑐𝑜𝑟𝑑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𝑟𝑒𝑐𝑜𝑟𝑑𝑠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𝑏𝑙𝑜𝑐𝑘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𝑟𝑒𝑐𝑜𝑟𝑑𝑠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𝑏𝑙𝑜𝑐𝑘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ea typeface="Linux Libertine" charset="0"/>
                                  <a:cs typeface="Linux Libertine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Linux Libertine" charset="0"/>
                                  <a:cs typeface="Linux Libertine" charset="0"/>
                                </a:rPr>
                                <m:t>1024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Linux Libertine" charset="0"/>
                                  <a:cs typeface="Linux Libertine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=10</m:t>
                      </m:r>
                    </m:oMath>
                  </m:oMathPara>
                </a14:m>
                <a:endParaRPr lang="en-US" dirty="0" smtClean="0">
                  <a:latin typeface="Linux Libertine" charset="0"/>
                  <a:ea typeface="Linux Libertine" charset="0"/>
                  <a:cs typeface="Linux Libertine" charset="0"/>
                </a:endParaRPr>
              </a:p>
              <a:p>
                <a:pPr eaLnBrk="0" hangingPunct="0"/>
                <a:endParaRPr lang="en-US" dirty="0" smtClean="0">
                  <a:latin typeface="Linux Libertine" charset="0"/>
                  <a:ea typeface="Linux Libertine" charset="0"/>
                  <a:cs typeface="Linux Libertine" charset="0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𝑟𝑒𝑐𝑜𝑟𝑑𝑠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𝑓𝑖𝑙𝑒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𝑟𝑒𝑐𝑜𝑟𝑑𝑠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𝑏𝑙𝑜𝑐𝑘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𝑏𝑙𝑜𝑐𝑘𝑠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𝑓𝑖𝑙𝑒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𝑏𝑙𝑜𝑐𝑘𝑠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𝑓𝑖𝑙𝑒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100000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Linux Libertine" charset="0"/>
                              <a:cs typeface="Linux Libertine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Linux Libertine" charset="0"/>
                          <a:cs typeface="Linux Libertine" charset="0"/>
                        </a:rPr>
                        <m:t>=10000</m:t>
                      </m:r>
                    </m:oMath>
                  </m:oMathPara>
                </a14:m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580" y="4426750"/>
                <a:ext cx="6727032" cy="1477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56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520" y="2533574"/>
            <a:ext cx="411297" cy="30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794" y="273396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258296" y="2470068"/>
            <a:ext cx="5272644" cy="1603168"/>
          </a:xfrm>
          <a:prstGeom prst="rect">
            <a:avLst/>
          </a:prstGeom>
          <a:solidFill>
            <a:srgbClr val="4472C4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3" y="1413164"/>
            <a:ext cx="5456711" cy="4943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Data must be in RAM for DBMS to operate on it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However, can’t keep all pages DBMS needs in RAM</a:t>
            </a:r>
          </a:p>
          <a:p>
            <a:pPr>
              <a:lnSpc>
                <a:spcPct val="100000"/>
              </a:lnSpc>
            </a:pPr>
            <a:r>
              <a:rPr lang="en-US" sz="3600" i="1" dirty="0" smtClean="0"/>
              <a:t>Buffer manager</a:t>
            </a:r>
            <a:r>
              <a:rPr lang="en-US" sz="3600" dirty="0" smtClean="0"/>
              <a:t> is in charge of bringing pages from disk to memory as needed by DBMS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Keeps a pool of slots (i.e. </a:t>
            </a:r>
            <a:r>
              <a:rPr lang="en-US" sz="3600" i="1" dirty="0" smtClean="0"/>
              <a:t>frames</a:t>
            </a:r>
            <a:r>
              <a:rPr lang="en-US" sz="3600" dirty="0" smtClean="0"/>
              <a:t>) to load pages into, i.e. </a:t>
            </a:r>
            <a:r>
              <a:rPr lang="en-US" sz="3600" i="1" dirty="0" smtClean="0"/>
              <a:t>buffer pool</a:t>
            </a:r>
            <a:endParaRPr lang="en-US" sz="36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Buffer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14594"/>
              </p:ext>
            </p:extLst>
          </p:nvPr>
        </p:nvGraphicFramePr>
        <p:xfrm>
          <a:off x="6341423" y="2532221"/>
          <a:ext cx="476200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0287"/>
                <a:gridCol w="680287"/>
                <a:gridCol w="680287"/>
                <a:gridCol w="680287"/>
                <a:gridCol w="680287"/>
                <a:gridCol w="680287"/>
                <a:gridCol w="68028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10555208" y="3073846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uffer </a:t>
            </a: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P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ool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4028" y="4380641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Disk page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8456" y="4380641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Free frame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979929" y="3301341"/>
            <a:ext cx="275894" cy="1079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0058400" y="3588071"/>
            <a:ext cx="654849" cy="792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/>
          <p:cNvSpPr/>
          <p:nvPr/>
        </p:nvSpPr>
        <p:spPr>
          <a:xfrm>
            <a:off x="7552746" y="1516965"/>
            <a:ext cx="2339362" cy="831273"/>
          </a:xfrm>
          <a:prstGeom prst="upDownArrow">
            <a:avLst>
              <a:gd name="adj1" fmla="val 50000"/>
              <a:gd name="adj2" fmla="val 150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Page r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equest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Can 15"/>
          <p:cNvSpPr/>
          <p:nvPr/>
        </p:nvSpPr>
        <p:spPr>
          <a:xfrm>
            <a:off x="8001897" y="5176314"/>
            <a:ext cx="1441058" cy="814978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Up-Down Arrow 26"/>
          <p:cNvSpPr/>
          <p:nvPr/>
        </p:nvSpPr>
        <p:spPr>
          <a:xfrm>
            <a:off x="7552745" y="4199564"/>
            <a:ext cx="2339362" cy="831273"/>
          </a:xfrm>
          <a:prstGeom prst="upDownArrow">
            <a:avLst>
              <a:gd name="adj1" fmla="val 50000"/>
              <a:gd name="adj2" fmla="val 150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Page </a:t>
            </a:r>
            <a:endParaRPr lang="en-US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d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ata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53479" y="200840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RAM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0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9" grpId="0"/>
      <p:bldP spid="10" grpId="0"/>
      <p:bldP spid="13" grpId="0" animBg="1"/>
      <p:bldP spid="16" grpId="0" animBg="1"/>
      <p:bldP spid="27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Requests to buffer manager: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Request a page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Release a page when it is no longer needed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Notify the buffer manager when a page is modified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4400" dirty="0" smtClean="0"/>
              <a:t>Information saved for each frame: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>
                <a:solidFill>
                  <a:srgbClr val="B08400"/>
                </a:solidFill>
              </a:rPr>
              <a:t>Pin count</a:t>
            </a:r>
            <a:r>
              <a:rPr lang="en-US" sz="4000" dirty="0" smtClean="0"/>
              <a:t>: number of users of the page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Pin</a:t>
            </a:r>
            <a:r>
              <a:rPr lang="en-US" sz="3600" dirty="0" smtClean="0"/>
              <a:t> a page: indicate that the page is in use (⇒ pin count &gt; 0)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Unpin</a:t>
            </a:r>
            <a:r>
              <a:rPr lang="en-US" sz="3600" dirty="0" smtClean="0"/>
              <a:t> a page: release the page, and also indicate whether the page is </a:t>
            </a:r>
            <a:r>
              <a:rPr lang="en-US" sz="3600" i="1" dirty="0" smtClean="0"/>
              <a:t>dirtied</a:t>
            </a:r>
            <a:r>
              <a:rPr lang="en-US" sz="3600" dirty="0" smtClean="0"/>
              <a:t> </a:t>
            </a:r>
            <a:r>
              <a:rPr lang="en-US" sz="3600" dirty="0"/>
              <a:t>(⇒ pin count </a:t>
            </a:r>
            <a:r>
              <a:rPr lang="en-US" sz="3600" dirty="0" smtClean="0"/>
              <a:t>= </a:t>
            </a:r>
            <a:r>
              <a:rPr lang="en-US" sz="3600" dirty="0"/>
              <a:t>0)</a:t>
            </a:r>
            <a:endParaRPr lang="en-US" sz="3600" i="1" dirty="0" smtClean="0"/>
          </a:p>
          <a:p>
            <a:pPr lvl="1">
              <a:lnSpc>
                <a:spcPct val="100000"/>
              </a:lnSpc>
            </a:pP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Dirty bit</a:t>
            </a:r>
            <a:r>
              <a:rPr lang="en-US" sz="4000" dirty="0" smtClean="0"/>
              <a:t>: indicates whether the page has been modified and the changes need to be propagated to the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Buffer Manager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59196</TotalTime>
  <Words>2423</Words>
  <Application>Microsoft Macintosh PowerPoint</Application>
  <PresentationFormat>Widescreen</PresentationFormat>
  <Paragraphs>499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Cambria Math</vt:lpstr>
      <vt:lpstr>Courier New</vt:lpstr>
      <vt:lpstr>Linux Libertine</vt:lpstr>
      <vt:lpstr>Mangal</vt:lpstr>
      <vt:lpstr>Arial</vt:lpstr>
      <vt:lpstr>4by3DefaultTheme</vt:lpstr>
      <vt:lpstr>Database Management Systems (CS 564)</vt:lpstr>
      <vt:lpstr>Data Storage  and  Buffer Management</vt:lpstr>
      <vt:lpstr>Recap</vt:lpstr>
      <vt:lpstr> Detailed DBMS Architecture</vt:lpstr>
      <vt:lpstr>Memory Hierarchy</vt:lpstr>
      <vt:lpstr>Review Exercise</vt:lpstr>
      <vt:lpstr>Review Exercise Answer</vt:lpstr>
      <vt:lpstr>Buffer Manager</vt:lpstr>
      <vt:lpstr>Buffer Manager (Cont.)</vt:lpstr>
      <vt:lpstr>Serving a Page</vt:lpstr>
      <vt:lpstr>Buffer Replacement Policy</vt:lpstr>
      <vt:lpstr>Least Recently Used (LRU) Replacement Policy</vt:lpstr>
      <vt:lpstr>Clock Replacement Policy</vt:lpstr>
      <vt:lpstr>Sequential Flooding</vt:lpstr>
      <vt:lpstr>DBMS vs. OS File System</vt:lpstr>
      <vt:lpstr>Recap: Tables on Disk</vt:lpstr>
      <vt:lpstr>Files of (Pages of) Records</vt:lpstr>
      <vt:lpstr>Unordered (Heap) File</vt:lpstr>
      <vt:lpstr>Heap File Implemented as a List</vt:lpstr>
      <vt:lpstr>Heap File Implemented Using a Page Directory</vt:lpstr>
      <vt:lpstr>Page Organizations</vt:lpstr>
      <vt:lpstr>Organization of Pages of Fixed-length Record </vt:lpstr>
      <vt:lpstr>Organization of Pages of Fixed-length Record (Cont.)</vt:lpstr>
      <vt:lpstr>Organization of Pages of Variable-length Record</vt:lpstr>
      <vt:lpstr>Record Organization (Format)</vt:lpstr>
      <vt:lpstr>Fixed-length Records</vt:lpstr>
      <vt:lpstr>Variable-length Records, Option 1</vt:lpstr>
      <vt:lpstr>Variable-length Records, Option 2</vt:lpstr>
      <vt:lpstr>Motivating Example: Looking Up One Attribute</vt:lpstr>
      <vt:lpstr>Column Stores</vt:lpstr>
      <vt:lpstr>Recap</vt:lpstr>
      <vt:lpstr>Indexing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1166</cp:revision>
  <dcterms:created xsi:type="dcterms:W3CDTF">2017-08-17T19:27:17Z</dcterms:created>
  <dcterms:modified xsi:type="dcterms:W3CDTF">2017-10-20T18:55:54Z</dcterms:modified>
</cp:coreProperties>
</file>