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9"/>
  </p:notesMasterIdLst>
  <p:sldIdLst>
    <p:sldId id="256" r:id="rId2"/>
    <p:sldId id="269" r:id="rId3"/>
    <p:sldId id="301" r:id="rId4"/>
    <p:sldId id="340" r:id="rId5"/>
    <p:sldId id="341" r:id="rId6"/>
    <p:sldId id="257" r:id="rId7"/>
    <p:sldId id="302" r:id="rId8"/>
    <p:sldId id="356" r:id="rId9"/>
    <p:sldId id="345" r:id="rId10"/>
    <p:sldId id="344" r:id="rId11"/>
    <p:sldId id="347" r:id="rId12"/>
    <p:sldId id="346" r:id="rId13"/>
    <p:sldId id="342" r:id="rId14"/>
    <p:sldId id="357" r:id="rId15"/>
    <p:sldId id="349" r:id="rId16"/>
    <p:sldId id="351" r:id="rId17"/>
    <p:sldId id="350" r:id="rId18"/>
    <p:sldId id="352" r:id="rId19"/>
    <p:sldId id="353" r:id="rId20"/>
    <p:sldId id="354" r:id="rId21"/>
    <p:sldId id="355" r:id="rId22"/>
    <p:sldId id="383" r:id="rId23"/>
    <p:sldId id="360" r:id="rId24"/>
    <p:sldId id="361" r:id="rId25"/>
    <p:sldId id="268" r:id="rId26"/>
    <p:sldId id="381" r:id="rId27"/>
    <p:sldId id="363" r:id="rId28"/>
    <p:sldId id="362" r:id="rId29"/>
    <p:sldId id="364" r:id="rId30"/>
    <p:sldId id="377" r:id="rId31"/>
    <p:sldId id="365" r:id="rId32"/>
    <p:sldId id="366" r:id="rId33"/>
    <p:sldId id="368" r:id="rId34"/>
    <p:sldId id="369" r:id="rId35"/>
    <p:sldId id="378" r:id="rId36"/>
    <p:sldId id="379" r:id="rId37"/>
    <p:sldId id="385" r:id="rId38"/>
    <p:sldId id="386" r:id="rId39"/>
    <p:sldId id="370" r:id="rId40"/>
    <p:sldId id="371" r:id="rId41"/>
    <p:sldId id="372" r:id="rId42"/>
    <p:sldId id="375" r:id="rId43"/>
    <p:sldId id="376" r:id="rId44"/>
    <p:sldId id="380" r:id="rId45"/>
    <p:sldId id="382" r:id="rId46"/>
    <p:sldId id="343" r:id="rId47"/>
    <p:sldId id="27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3" id="{B03D0D13-5FFE-A84D-9439-5934219D1B86}">
          <p14:sldIdLst>
            <p14:sldId id="256"/>
          </p14:sldIdLst>
        </p14:section>
        <p14:section name="Lecture 3 &gt; Relational Model" id="{142615CA-BD94-7447-BECB-5A43967E34AA}">
          <p14:sldIdLst>
            <p14:sldId id="269"/>
            <p14:sldId id="301"/>
            <p14:sldId id="340"/>
            <p14:sldId id="341"/>
            <p14:sldId id="257"/>
            <p14:sldId id="302"/>
            <p14:sldId id="356"/>
            <p14:sldId id="345"/>
            <p14:sldId id="344"/>
            <p14:sldId id="347"/>
            <p14:sldId id="346"/>
            <p14:sldId id="342"/>
            <p14:sldId id="357"/>
            <p14:sldId id="349"/>
            <p14:sldId id="351"/>
            <p14:sldId id="350"/>
            <p14:sldId id="352"/>
            <p14:sldId id="353"/>
            <p14:sldId id="354"/>
            <p14:sldId id="355"/>
            <p14:sldId id="383"/>
            <p14:sldId id="360"/>
            <p14:sldId id="361"/>
          </p14:sldIdLst>
        </p14:section>
        <p14:section name="Lecture 3 &gt; ER to Relational" id="{0DE01537-7021-4649-9484-3E0816D757A4}">
          <p14:sldIdLst>
            <p14:sldId id="268"/>
            <p14:sldId id="381"/>
            <p14:sldId id="363"/>
            <p14:sldId id="362"/>
            <p14:sldId id="364"/>
            <p14:sldId id="377"/>
            <p14:sldId id="365"/>
            <p14:sldId id="366"/>
            <p14:sldId id="368"/>
            <p14:sldId id="369"/>
            <p14:sldId id="378"/>
            <p14:sldId id="379"/>
            <p14:sldId id="385"/>
            <p14:sldId id="386"/>
            <p14:sldId id="370"/>
            <p14:sldId id="371"/>
            <p14:sldId id="372"/>
            <p14:sldId id="375"/>
            <p14:sldId id="376"/>
            <p14:sldId id="380"/>
            <p14:sldId id="382"/>
            <p14:sldId id="34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D13"/>
    <a:srgbClr val="080DFF"/>
    <a:srgbClr val="01FF1D"/>
    <a:srgbClr val="FA6EFF"/>
    <a:srgbClr val="FAE4D7"/>
    <a:srgbClr val="E2E5FF"/>
    <a:srgbClr val="C1DAFF"/>
    <a:srgbClr val="A9D1FF"/>
    <a:srgbClr val="A2C6F0"/>
    <a:srgbClr val="C237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22"/>
    <p:restoredTop sz="94643"/>
  </p:normalViewPr>
  <p:slideViewPr>
    <p:cSldViewPr snapToGrid="0" snapToObjects="1">
      <p:cViewPr varScale="1">
        <p:scale>
          <a:sx n="122" d="100"/>
          <a:sy n="122" d="100"/>
        </p:scale>
        <p:origin x="10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69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15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2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59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95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82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49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81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15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83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179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11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60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79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844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217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34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843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27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055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3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345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1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370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078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39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337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405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853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134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963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34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677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794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38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5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85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9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18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65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21DC-0885-1D4E-AFF9-606D9C7382F9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8650" y="151384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10/13/17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10/13/17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10/13/17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2.wdp"/><Relationship Id="rId5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2.wdp"/><Relationship Id="rId5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2.wdp"/><Relationship Id="rId5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2.wdp"/><Relationship Id="rId5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2.wdp"/><Relationship Id="rId5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2.wdp"/><Relationship Id="rId5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8154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Linux Libertine" charset="0"/>
                <a:ea typeface="Linux Libertine" charset="0"/>
                <a:cs typeface="Linux Libertine" charset="0"/>
              </a:rPr>
              <a:t>Database Management Systems (CS 564)</a:t>
            </a:r>
            <a:endParaRPr lang="en-US" sz="4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98188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Fall 2017</a:t>
            </a:r>
          </a:p>
          <a:p>
            <a:r>
              <a:rPr lang="en-US" dirty="0" smtClean="0"/>
              <a:t>Lecture 3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027565"/>
              </p:ext>
            </p:extLst>
          </p:nvPr>
        </p:nvGraphicFramePr>
        <p:xfrm>
          <a:off x="1947648" y="2996547"/>
          <a:ext cx="5638164" cy="111440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75427"/>
                <a:gridCol w="1845119"/>
                <a:gridCol w="1358809"/>
                <a:gridCol w="1358809"/>
              </a:tblGrid>
              <a:tr h="371467">
                <a:tc>
                  <a:txBody>
                    <a:bodyPr/>
                    <a:lstStyle/>
                    <a:p>
                      <a:r>
                        <a:rPr lang="en-US" sz="18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8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8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6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146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1846768" y="2593419"/>
            <a:ext cx="17319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Elements of Relational Model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704649" y="4753305"/>
            <a:ext cx="6028990" cy="369332"/>
          </a:xfr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indent="0" eaLnBrk="0" hangingPunct="0">
              <a:buNone/>
            </a:pPr>
            <a:r>
              <a:rPr lang="en-US" sz="2000" dirty="0" smtClean="0"/>
              <a:t>Student(SID: </a:t>
            </a:r>
            <a:r>
              <a:rPr lang="en-US" sz="2000" dirty="0" err="1" smtClean="0"/>
              <a:t>int</a:t>
            </a:r>
            <a:r>
              <a:rPr lang="en-US" sz="2000" dirty="0" smtClean="0"/>
              <a:t>, Name: string, Age: </a:t>
            </a:r>
            <a:r>
              <a:rPr lang="en-US" sz="2000" dirty="0" err="1"/>
              <a:t>int</a:t>
            </a:r>
            <a:r>
              <a:rPr lang="en-US" sz="2000" dirty="0"/>
              <a:t>, Major: string)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770989" y="2549002"/>
            <a:ext cx="5962650" cy="1770736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06398" y="3232759"/>
            <a:ext cx="1364589" cy="40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Relation</a:t>
            </a:r>
            <a:endParaRPr lang="en-US" sz="2400" i="1" dirty="0">
              <a:solidFill>
                <a:srgbClr val="C00000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28652" y="3748695"/>
            <a:ext cx="1142336" cy="40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 smtClean="0">
                <a:solidFill>
                  <a:srgbClr val="00B0F0"/>
                </a:solidFill>
              </a:rPr>
              <a:t>Tuple</a:t>
            </a:r>
            <a:endParaRPr lang="en-US" sz="2400" i="1" dirty="0">
              <a:solidFill>
                <a:srgbClr val="00B0F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541986" y="4777965"/>
            <a:ext cx="683174" cy="308344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080D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957499" y="5086307"/>
            <a:ext cx="1380342" cy="7760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 smtClean="0">
                <a:solidFill>
                  <a:srgbClr val="080DFF"/>
                </a:solidFill>
              </a:rPr>
              <a:t>Attribute name</a:t>
            </a:r>
            <a:endParaRPr lang="en-US" sz="2400" i="1" dirty="0">
              <a:solidFill>
                <a:srgbClr val="080DFF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303268" y="4780989"/>
            <a:ext cx="636593" cy="308344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01FF1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217755" y="5086308"/>
            <a:ext cx="1359638" cy="776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 smtClean="0">
                <a:solidFill>
                  <a:srgbClr val="01FF1D"/>
                </a:solidFill>
              </a:rPr>
              <a:t>Attribute domain</a:t>
            </a:r>
            <a:endParaRPr lang="en-US" sz="2400" i="1" dirty="0">
              <a:solidFill>
                <a:srgbClr val="01FF1D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947648" y="3748695"/>
            <a:ext cx="5638164" cy="372472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28650" y="1732612"/>
            <a:ext cx="2155338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An </a:t>
            </a:r>
            <a:r>
              <a:rPr lang="en-US" sz="2000" i="1" dirty="0" smtClean="0">
                <a:latin typeface="Linux Libertine" charset="0"/>
                <a:ea typeface="Linux Libertine" charset="0"/>
                <a:cs typeface="Linux Libertine" charset="0"/>
              </a:rPr>
              <a:t>instance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of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Student relation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60012" y="5290025"/>
            <a:ext cx="2155338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The </a:t>
            </a:r>
            <a:r>
              <a:rPr lang="en-US" sz="2000" i="1" dirty="0" smtClean="0">
                <a:latin typeface="Linux Libertine" charset="0"/>
                <a:ea typeface="Linux Libertine" charset="0"/>
                <a:cs typeface="Linux Libertine" charset="0"/>
              </a:rPr>
              <a:t>schema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of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Student relation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028949" y="3760054"/>
            <a:ext cx="1816319" cy="350894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FA6E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3246937" y="4327233"/>
            <a:ext cx="1380342" cy="40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 smtClean="0">
                <a:solidFill>
                  <a:srgbClr val="FA6EFF"/>
                </a:solidFill>
              </a:rPr>
              <a:t>Attribute</a:t>
            </a:r>
            <a:endParaRPr lang="en-US" sz="2400" i="1" dirty="0">
              <a:solidFill>
                <a:srgbClr val="FA6EFF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750854" y="4777964"/>
            <a:ext cx="876733" cy="308344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FF8D1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499049" y="5086307"/>
            <a:ext cx="1380342" cy="7760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 smtClean="0">
                <a:solidFill>
                  <a:srgbClr val="FF8D13"/>
                </a:solidFill>
              </a:rPr>
              <a:t>Relation name</a:t>
            </a:r>
            <a:endParaRPr lang="en-US" sz="2400" i="1" dirty="0">
              <a:solidFill>
                <a:srgbClr val="FF8D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16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16" grpId="0" animBg="1"/>
      <p:bldP spid="18" grpId="0"/>
      <p:bldP spid="21" grpId="0"/>
      <p:bldP spid="22" grpId="0" animBg="1"/>
      <p:bldP spid="23" grpId="0"/>
      <p:bldP spid="24" grpId="0" animBg="1"/>
      <p:bldP spid="25" grpId="0"/>
      <p:bldP spid="19" grpId="0" animBg="1"/>
      <p:bldP spid="20" grpId="2" animBg="1"/>
      <p:bldP spid="26" grpId="0" animBg="1"/>
      <p:bldP spid="27" grpId="0" animBg="1"/>
      <p:bldP spid="28" grpId="0"/>
      <p:bldP spid="29" grpId="0" animBg="1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Relational vs. Tabular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2806"/>
              </p:ext>
            </p:extLst>
          </p:nvPr>
        </p:nvGraphicFramePr>
        <p:xfrm>
          <a:off x="1300480" y="1876893"/>
          <a:ext cx="654304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1520"/>
                <a:gridCol w="32715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Relational</a:t>
                      </a:r>
                      <a:r>
                        <a:rPr lang="en-US" sz="28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Model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Tabular Data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Relation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Table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Tuple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Row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Attribute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Column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Domain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Column data type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Schema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Table header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Cardinality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Number of rows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Arity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Number of columns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13186" y="3041592"/>
            <a:ext cx="5717628" cy="181588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Loosely speaking:</a:t>
            </a:r>
          </a:p>
          <a:p>
            <a:pPr algn="ctr"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Tables are visual constructs</a:t>
            </a:r>
          </a:p>
          <a:p>
            <a:pPr algn="ctr"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whereas</a:t>
            </a:r>
          </a:p>
          <a:p>
            <a:pPr algn="ctr"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Relations are mathematical constructs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768490" y="3238569"/>
            <a:ext cx="3607020" cy="1421928"/>
          </a:xfr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indent="0" eaLnBrk="0" hangingPunct="0">
              <a:buNone/>
            </a:pPr>
            <a:r>
              <a:rPr lang="en-US" sz="3200" dirty="0" smtClean="0"/>
              <a:t>We are going to use these </a:t>
            </a:r>
            <a:r>
              <a:rPr lang="en-US" sz="3200" smtClean="0"/>
              <a:t>terminologies interchangeably.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4790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Relational Model: A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Each </a:t>
            </a:r>
            <a:r>
              <a:rPr lang="en-US" sz="3200" i="1" dirty="0" smtClean="0"/>
              <a:t>relation</a:t>
            </a:r>
            <a:r>
              <a:rPr lang="en-US" sz="3200" dirty="0" smtClean="0"/>
              <a:t> </a:t>
            </a:r>
            <a:r>
              <a:rPr lang="en-US" sz="3200" dirty="0"/>
              <a:t>contains the description of a set of entities. </a:t>
            </a:r>
          </a:p>
          <a:p>
            <a:r>
              <a:rPr lang="en-US" sz="3200" dirty="0"/>
              <a:t>Each entity is described as a </a:t>
            </a:r>
            <a:r>
              <a:rPr lang="en-US" sz="3200" i="1" dirty="0"/>
              <a:t>tuple </a:t>
            </a:r>
            <a:r>
              <a:rPr lang="en-US" sz="3200" dirty="0"/>
              <a:t>of the corresponding relation.</a:t>
            </a:r>
          </a:p>
          <a:p>
            <a:r>
              <a:rPr lang="en-US" sz="3200" dirty="0"/>
              <a:t>Each tuple consists of a set of (named) </a:t>
            </a:r>
            <a:r>
              <a:rPr lang="en-US" sz="3200" i="1" dirty="0"/>
              <a:t>attributes</a:t>
            </a:r>
            <a:r>
              <a:rPr lang="en-US" sz="3200" dirty="0"/>
              <a:t>, each of which describes an aspect of the entity represented by the tuple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3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Relational Model: A </a:t>
            </a:r>
            <a:r>
              <a:rPr lang="en-US" dirty="0" smtClean="0"/>
              <a:t>Summary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attribute takes its value from a </a:t>
            </a:r>
            <a:r>
              <a:rPr lang="en-US" sz="3200" i="1" dirty="0"/>
              <a:t>domain</a:t>
            </a:r>
            <a:r>
              <a:rPr lang="en-US" sz="3200" dirty="0"/>
              <a:t>.</a:t>
            </a:r>
            <a:endParaRPr lang="en-US" sz="3200" i="1" dirty="0"/>
          </a:p>
          <a:p>
            <a:r>
              <a:rPr lang="en-US" sz="3200" dirty="0" smtClean="0"/>
              <a:t>A domain is a set of values from which one or more attributes can take their value</a:t>
            </a:r>
          </a:p>
          <a:p>
            <a:pPr lvl="1"/>
            <a:r>
              <a:rPr lang="en-US" sz="2800" dirty="0" smtClean="0"/>
              <a:t>Integer (e.g. age, credits)</a:t>
            </a:r>
          </a:p>
          <a:p>
            <a:pPr lvl="1"/>
            <a:r>
              <a:rPr lang="en-US" sz="2800" dirty="0" smtClean="0"/>
              <a:t>String (e.g. name, description)</a:t>
            </a:r>
          </a:p>
          <a:p>
            <a:pPr lvl="1"/>
            <a:r>
              <a:rPr lang="en-US" sz="2800" dirty="0" err="1" smtClean="0"/>
              <a:t>DateTime</a:t>
            </a:r>
            <a:r>
              <a:rPr lang="en-US" sz="2800" dirty="0"/>
              <a:t> </a:t>
            </a:r>
            <a:r>
              <a:rPr lang="en-US" sz="2800" dirty="0" smtClean="0"/>
              <a:t>(e.g. DOB, </a:t>
            </a:r>
            <a:r>
              <a:rPr lang="en-US" sz="2800" dirty="0" err="1" smtClean="0"/>
              <a:t>StartDT</a:t>
            </a:r>
            <a:r>
              <a:rPr lang="en-US" sz="2800" dirty="0" smtClean="0"/>
              <a:t>)</a:t>
            </a:r>
          </a:p>
          <a:p>
            <a:pPr lvl="1"/>
            <a:r>
              <a:rPr lang="mr-IN" sz="2800" dirty="0" smtClean="0"/>
              <a:t>…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7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93015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Let’s get a bit more formal: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5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Relation: Definition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 </a:t>
            </a:r>
            <a:r>
              <a:rPr lang="en-US" dirty="0"/>
              <a:t>as </a:t>
            </a:r>
            <a:r>
              <a:rPr lang="en-US" dirty="0" smtClean="0"/>
              <a:t>subset of Cartesian </a:t>
            </a:r>
            <a:r>
              <a:rPr lang="en-US" dirty="0"/>
              <a:t>product</a:t>
            </a:r>
          </a:p>
          <a:p>
            <a:r>
              <a:rPr lang="en-US" dirty="0" smtClean="0"/>
              <a:t>Example: the Student relation</a:t>
            </a:r>
          </a:p>
          <a:p>
            <a:endParaRPr lang="en-US" dirty="0" smtClean="0"/>
          </a:p>
          <a:p>
            <a:r>
              <a:rPr lang="en-US" dirty="0" smtClean="0"/>
              <a:t>A tuple: an element </a:t>
            </a:r>
            <a:r>
              <a:rPr lang="en-US" dirty="0"/>
              <a:t>of </a:t>
            </a:r>
            <a:r>
              <a:rPr lang="en-US" b="1" dirty="0" err="1"/>
              <a:t>int</a:t>
            </a:r>
            <a:r>
              <a:rPr lang="en-US" dirty="0" err="1"/>
              <a:t>×</a:t>
            </a:r>
            <a:r>
              <a:rPr lang="en-US" b="1" dirty="0" err="1" smtClean="0"/>
              <a:t>string</a:t>
            </a:r>
            <a:r>
              <a:rPr lang="en-US" dirty="0" err="1" smtClean="0"/>
              <a:t>×</a:t>
            </a:r>
            <a:r>
              <a:rPr lang="en-US" b="1" dirty="0" err="1" smtClean="0"/>
              <a:t>int</a:t>
            </a:r>
            <a:r>
              <a:rPr lang="en-US" dirty="0" err="1" smtClean="0"/>
              <a:t>×</a:t>
            </a:r>
            <a:r>
              <a:rPr lang="en-US" b="1" dirty="0" err="1" smtClean="0"/>
              <a:t>string</a:t>
            </a:r>
            <a:endParaRPr lang="en-US" b="1" dirty="0"/>
          </a:p>
          <a:p>
            <a:pPr lvl="1"/>
            <a:r>
              <a:rPr lang="en-US" dirty="0" smtClean="0"/>
              <a:t>e.g</a:t>
            </a:r>
            <a:r>
              <a:rPr lang="en-US" dirty="0"/>
              <a:t>. t = </a:t>
            </a:r>
            <a:r>
              <a:rPr lang="en-US" dirty="0" smtClean="0"/>
              <a:t>(17, Smith, 21, CS)</a:t>
            </a:r>
            <a:endParaRPr lang="en-US" dirty="0"/>
          </a:p>
          <a:p>
            <a:r>
              <a:rPr lang="en-US" dirty="0" smtClean="0"/>
              <a:t>A relation: a subset </a:t>
            </a:r>
            <a:r>
              <a:rPr lang="en-US" dirty="0"/>
              <a:t>of </a:t>
            </a:r>
            <a:r>
              <a:rPr lang="en-US" b="1" dirty="0" err="1"/>
              <a:t>int</a:t>
            </a:r>
            <a:r>
              <a:rPr lang="en-US" dirty="0" err="1"/>
              <a:t>×</a:t>
            </a:r>
            <a:r>
              <a:rPr lang="en-US" b="1" dirty="0" err="1"/>
              <a:t>string</a:t>
            </a:r>
            <a:r>
              <a:rPr lang="en-US" dirty="0" err="1"/>
              <a:t>×</a:t>
            </a:r>
            <a:r>
              <a:rPr lang="en-US" b="1" dirty="0" err="1"/>
              <a:t>int</a:t>
            </a:r>
            <a:r>
              <a:rPr lang="en-US" dirty="0" err="1"/>
              <a:t>×</a:t>
            </a:r>
            <a:r>
              <a:rPr lang="en-US" b="1" dirty="0" err="1"/>
              <a:t>string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71144" y="2892974"/>
            <a:ext cx="5801711" cy="4074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/>
              <a:t>Student(SID: </a:t>
            </a:r>
            <a:r>
              <a:rPr lang="en-US" dirty="0" err="1"/>
              <a:t>int</a:t>
            </a:r>
            <a:r>
              <a:rPr lang="en-US" dirty="0"/>
              <a:t>, Name: string, Age: </a:t>
            </a:r>
            <a:r>
              <a:rPr lang="en-US" dirty="0" err="1"/>
              <a:t>int</a:t>
            </a:r>
            <a:r>
              <a:rPr lang="en-US" dirty="0"/>
              <a:t>, Major: string)</a:t>
            </a:r>
          </a:p>
        </p:txBody>
      </p:sp>
    </p:spTree>
    <p:extLst>
      <p:ext uri="{BB962C8B-B14F-4D97-AF65-F5344CB8AC3E}">
        <p14:creationId xmlns:p14="http://schemas.microsoft.com/office/powerpoint/2010/main" val="87429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Relation: Definition 1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Order in the tuple is important</a:t>
            </a:r>
          </a:p>
          <a:p>
            <a:pPr lvl="1"/>
            <a:r>
              <a:rPr lang="en-US" dirty="0" smtClean="0"/>
              <a:t>e.g. </a:t>
            </a:r>
            <a:r>
              <a:rPr lang="en-US" dirty="0"/>
              <a:t>(17, Smith, 21, CS)</a:t>
            </a:r>
            <a:r>
              <a:rPr lang="en-US" dirty="0" smtClean="0"/>
              <a:t> ≠ </a:t>
            </a:r>
            <a:r>
              <a:rPr lang="en-US" dirty="0"/>
              <a:t>(17, Smith, </a:t>
            </a:r>
            <a:r>
              <a:rPr lang="en-US" dirty="0" smtClean="0"/>
              <a:t>CS, 21)</a:t>
            </a:r>
          </a:p>
          <a:p>
            <a:r>
              <a:rPr lang="en-US" dirty="0" smtClean="0"/>
              <a:t>No attribute names; positional reference to attributes of tuples</a:t>
            </a:r>
          </a:p>
          <a:p>
            <a:r>
              <a:rPr lang="en-US" dirty="0" smtClean="0"/>
              <a:t>Example: for t = </a:t>
            </a:r>
            <a:r>
              <a:rPr lang="en-US" dirty="0"/>
              <a:t>(17, Smith, 21, CS)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t[2] = Smith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1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Relation: Definition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Relation </a:t>
            </a:r>
            <a:r>
              <a:rPr lang="en-US" altLang="en-US" dirty="0"/>
              <a:t>as a set of functions</a:t>
            </a:r>
          </a:p>
          <a:p>
            <a:r>
              <a:rPr lang="en-US" altLang="en-US" dirty="0" smtClean="0"/>
              <a:t>Example: set of attribute names </a:t>
            </a:r>
            <a:br>
              <a:rPr lang="en-US" altLang="en-US" dirty="0" smtClean="0"/>
            </a:br>
            <a:r>
              <a:rPr lang="en-US" altLang="en-US" dirty="0" smtClean="0"/>
              <a:t>      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= {SID, Name, Age, Major}</a:t>
            </a:r>
          </a:p>
          <a:p>
            <a:pPr lvl="1"/>
            <a:r>
              <a:rPr lang="en-US" altLang="en-US" dirty="0" smtClean="0"/>
              <a:t>A tuple: a function </a:t>
            </a:r>
            <a:br>
              <a:rPr lang="en-US" altLang="en-US" dirty="0" smtClean="0"/>
            </a:br>
            <a:r>
              <a:rPr lang="en-US" altLang="en-US" dirty="0" smtClean="0"/>
              <a:t>                          t :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⟶ </a:t>
            </a:r>
            <a:r>
              <a:rPr lang="en-US" b="1" dirty="0"/>
              <a:t>string </a:t>
            </a:r>
            <a:r>
              <a:rPr lang="en-US" b="1" dirty="0" smtClean="0"/>
              <a:t>∪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dirty="0" smtClean="0"/>
              <a:t>such that each attribute name is mapped to its corresponding domain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e.g. t = { </a:t>
            </a:r>
            <a:endParaRPr lang="en-US" altLang="en-US" sz="1200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/>
              <a:t>A relation: a set of </a:t>
            </a:r>
            <a:r>
              <a:rPr lang="en-US" altLang="en-US" dirty="0" smtClean="0"/>
              <a:t>tuples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79834"/>
              </p:ext>
            </p:extLst>
          </p:nvPr>
        </p:nvGraphicFramePr>
        <p:xfrm>
          <a:off x="2659119" y="4106398"/>
          <a:ext cx="2017985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1847"/>
                <a:gridCol w="399393"/>
                <a:gridCol w="756745"/>
              </a:tblGrid>
              <a:tr h="16838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⟶ 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/>
                </a:tc>
              </a:tr>
              <a:tr h="168385">
                <a:tc>
                  <a:txBody>
                    <a:bodyPr/>
                    <a:lstStyle/>
                    <a:p>
                      <a:r>
                        <a:rPr lang="en-US" alt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⟶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/>
                </a:tc>
              </a:tr>
              <a:tr h="16838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⟶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/>
                </a:tc>
              </a:tr>
              <a:tr h="16838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⟶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CS}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51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Relation: Definition 2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Order in a tuple is not </a:t>
            </a:r>
            <a:r>
              <a:rPr lang="en-US" altLang="en-US" dirty="0" smtClean="0"/>
              <a:t>important</a:t>
            </a:r>
            <a:endParaRPr lang="en-US" altLang="en-US" dirty="0"/>
          </a:p>
          <a:p>
            <a:r>
              <a:rPr lang="en-US" dirty="0" smtClean="0"/>
              <a:t>Referring </a:t>
            </a:r>
            <a:r>
              <a:rPr lang="en-US" dirty="0"/>
              <a:t>to attributes of </a:t>
            </a:r>
            <a:r>
              <a:rPr lang="en-US" dirty="0" smtClean="0"/>
              <a:t>tuples by attribute name</a:t>
            </a:r>
          </a:p>
          <a:p>
            <a:r>
              <a:rPr lang="en-US" dirty="0"/>
              <a:t>Example: for t = (17, Smith, 21, CS)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</a:t>
            </a:r>
            <a:r>
              <a:rPr lang="en-US" dirty="0" err="1" smtClean="0"/>
              <a:t>t.Name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Smith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1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Relation Schema and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The </a:t>
            </a:r>
            <a:r>
              <a:rPr lang="en-US" altLang="en-US" i="1" dirty="0" smtClean="0"/>
              <a:t>schema</a:t>
            </a:r>
            <a:r>
              <a:rPr lang="en-US" altLang="en-US" dirty="0" smtClean="0"/>
              <a:t> of a relation consists of</a:t>
            </a:r>
          </a:p>
          <a:p>
            <a:pPr lvl="1"/>
            <a:r>
              <a:rPr lang="en-US" dirty="0" smtClean="0"/>
              <a:t>Name of the relation (e.g. Student)</a:t>
            </a:r>
          </a:p>
          <a:p>
            <a:pPr lvl="1"/>
            <a:r>
              <a:rPr lang="en-US" dirty="0" smtClean="0"/>
              <a:t>Name and domain of its attributes (e.g. Name: string)</a:t>
            </a:r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i="1" dirty="0" smtClean="0"/>
              <a:t>instance</a:t>
            </a:r>
            <a:r>
              <a:rPr lang="en-US" dirty="0" smtClean="0"/>
              <a:t> of a relation is a relation populated with specific tuples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19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08477" y="5920602"/>
            <a:ext cx="1244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Instance 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876806" y="5920602"/>
            <a:ext cx="1244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Instance 2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671144" y="3158345"/>
            <a:ext cx="5801711" cy="4074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/>
              <a:t>Student(SID: </a:t>
            </a:r>
            <a:r>
              <a:rPr lang="en-US" dirty="0" err="1"/>
              <a:t>int</a:t>
            </a:r>
            <a:r>
              <a:rPr lang="en-US" dirty="0"/>
              <a:t>, Name: string, Age: </a:t>
            </a:r>
            <a:r>
              <a:rPr lang="en-US" dirty="0" err="1"/>
              <a:t>int</a:t>
            </a:r>
            <a:r>
              <a:rPr lang="en-US" dirty="0"/>
              <a:t>, Major: string)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80017"/>
              </p:ext>
            </p:extLst>
          </p:nvPr>
        </p:nvGraphicFramePr>
        <p:xfrm>
          <a:off x="658427" y="4972489"/>
          <a:ext cx="3805131" cy="7498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25793"/>
                <a:gridCol w="1245250"/>
                <a:gridCol w="917044"/>
                <a:gridCol w="917044"/>
              </a:tblGrid>
              <a:tr h="241392"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13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577134" y="4633577"/>
            <a:ext cx="9148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4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91151"/>
              </p:ext>
            </p:extLst>
          </p:nvPr>
        </p:nvGraphicFramePr>
        <p:xfrm>
          <a:off x="4596367" y="4889722"/>
          <a:ext cx="3805131" cy="99974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25793"/>
                <a:gridCol w="1245250"/>
                <a:gridCol w="917044"/>
                <a:gridCol w="917044"/>
              </a:tblGrid>
              <a:tr h="241392"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13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13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Petrov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4515074" y="4550810"/>
            <a:ext cx="9148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5154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1348" y="812802"/>
            <a:ext cx="78867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Relational Model: </a:t>
            </a:r>
            <a:br>
              <a:rPr lang="en-US" sz="5400" dirty="0"/>
            </a:br>
            <a:r>
              <a:rPr lang="en-US" sz="5400" dirty="0"/>
              <a:t>From ER to </a:t>
            </a:r>
            <a:br>
              <a:rPr lang="en-US" sz="5400" dirty="0"/>
            </a:br>
            <a:r>
              <a:rPr lang="en-US" sz="5400" dirty="0"/>
              <a:t>Relational Design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8808" y="4162242"/>
            <a:ext cx="7886700" cy="1500187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“There is no branch of mathematics, however abstract, which may not some day be applied to phenomena of the real world.”</a:t>
            </a:r>
          </a:p>
          <a:p>
            <a:pPr algn="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- Nikolai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Ivanovich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Lobachevsky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1348" y="391389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Relational Database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Relational database schema: a collection of related relation schemas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93378" y="2894921"/>
            <a:ext cx="5265957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/>
              <a:t>Student(SID: </a:t>
            </a:r>
            <a:r>
              <a:rPr lang="en-US" sz="1800" dirty="0" err="1"/>
              <a:t>int</a:t>
            </a:r>
            <a:r>
              <a:rPr lang="en-US" sz="1800" dirty="0"/>
              <a:t>, Name: string, Age: </a:t>
            </a:r>
            <a:r>
              <a:rPr lang="en-US" sz="1800" dirty="0" err="1"/>
              <a:t>int</a:t>
            </a:r>
            <a:r>
              <a:rPr lang="en-US" sz="1800" dirty="0"/>
              <a:t>, Major: string)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93377" y="3502704"/>
            <a:ext cx="6458473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/>
              <a:t>Course(CID: string, Name: string, Credits: </a:t>
            </a:r>
            <a:r>
              <a:rPr lang="en-US" sz="1800" dirty="0" err="1"/>
              <a:t>int</a:t>
            </a:r>
            <a:r>
              <a:rPr lang="en-US" sz="1800" dirty="0"/>
              <a:t>, Department: string)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93377" y="4110487"/>
            <a:ext cx="7273161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Section(</a:t>
            </a:r>
            <a:r>
              <a:rPr lang="en-US" sz="1800" dirty="0" err="1" smtClean="0"/>
              <a:t>SecID</a:t>
            </a:r>
            <a:r>
              <a:rPr lang="en-US" sz="1800" dirty="0" smtClean="0"/>
              <a:t>: </a:t>
            </a:r>
            <a:r>
              <a:rPr lang="en-US" sz="1800" dirty="0" err="1" smtClean="0"/>
              <a:t>int</a:t>
            </a:r>
            <a:r>
              <a:rPr lang="en-US" sz="1800" dirty="0" smtClean="0"/>
              <a:t>, CID: </a:t>
            </a:r>
            <a:r>
              <a:rPr lang="en-US" sz="1800" dirty="0"/>
              <a:t>string, </a:t>
            </a:r>
            <a:r>
              <a:rPr lang="en-US" sz="1800" dirty="0" smtClean="0"/>
              <a:t>Semester: string, Year: </a:t>
            </a:r>
            <a:r>
              <a:rPr lang="en-US" sz="1800" dirty="0" err="1" smtClean="0"/>
              <a:t>int</a:t>
            </a:r>
            <a:r>
              <a:rPr lang="en-US" sz="1800" dirty="0" smtClean="0"/>
              <a:t>, Instructor: string)</a:t>
            </a:r>
            <a:endParaRPr lang="en-US" sz="18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93378" y="5326053"/>
            <a:ext cx="4640183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err="1" smtClean="0"/>
              <a:t>GradeReport</a:t>
            </a:r>
            <a:r>
              <a:rPr lang="en-US" sz="1800" dirty="0" smtClean="0"/>
              <a:t>(SID: </a:t>
            </a:r>
            <a:r>
              <a:rPr lang="en-US" sz="1800" dirty="0" err="1"/>
              <a:t>int</a:t>
            </a:r>
            <a:r>
              <a:rPr lang="en-US" sz="1800" dirty="0"/>
              <a:t>, </a:t>
            </a:r>
            <a:r>
              <a:rPr lang="en-US" sz="1800" dirty="0" err="1" smtClean="0"/>
              <a:t>SecID</a:t>
            </a:r>
            <a:r>
              <a:rPr lang="en-US" sz="1800" dirty="0" smtClean="0"/>
              <a:t>: </a:t>
            </a:r>
            <a:r>
              <a:rPr lang="en-US" sz="1800" dirty="0" err="1"/>
              <a:t>int</a:t>
            </a:r>
            <a:r>
              <a:rPr lang="en-US" sz="1800" dirty="0" smtClean="0"/>
              <a:t>, Grade: string)</a:t>
            </a:r>
            <a:endParaRPr lang="en-US" sz="18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93378" y="4718270"/>
            <a:ext cx="4097057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Prerequisite(CID: </a:t>
            </a:r>
            <a:r>
              <a:rPr lang="en-US" sz="1800" dirty="0"/>
              <a:t>string,</a:t>
            </a:r>
            <a:r>
              <a:rPr lang="en-US" sz="1800" dirty="0" smtClean="0"/>
              <a:t> </a:t>
            </a:r>
            <a:r>
              <a:rPr lang="en-US" sz="1800" dirty="0" err="1" smtClean="0"/>
              <a:t>PrereqID</a:t>
            </a:r>
            <a:r>
              <a:rPr lang="en-US" sz="1800" dirty="0" smtClean="0"/>
              <a:t>: string)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061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database (instance): a collection of relations (i.e. relation instances) adhering to the database schema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79690"/>
              </p:ext>
            </p:extLst>
          </p:nvPr>
        </p:nvGraphicFramePr>
        <p:xfrm>
          <a:off x="5421409" y="3796884"/>
          <a:ext cx="1997068" cy="132283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01875"/>
                <a:gridCol w="861071"/>
                <a:gridCol w="63412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Grade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AB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413118"/>
              </p:ext>
            </p:extLst>
          </p:nvPr>
        </p:nvGraphicFramePr>
        <p:xfrm>
          <a:off x="707313" y="3796723"/>
          <a:ext cx="3983037" cy="944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50452"/>
                <a:gridCol w="1775637"/>
                <a:gridCol w="497028"/>
                <a:gridCol w="95992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729590"/>
              </p:ext>
            </p:extLst>
          </p:nvPr>
        </p:nvGraphicFramePr>
        <p:xfrm>
          <a:off x="710496" y="5043635"/>
          <a:ext cx="3748346" cy="113385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53164"/>
                <a:gridCol w="744279"/>
                <a:gridCol w="723014"/>
                <a:gridCol w="648586"/>
                <a:gridCol w="87930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800495"/>
              </p:ext>
            </p:extLst>
          </p:nvPr>
        </p:nvGraphicFramePr>
        <p:xfrm>
          <a:off x="3641462" y="2912155"/>
          <a:ext cx="2631190" cy="56692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01875"/>
                <a:gridCol w="861071"/>
                <a:gridCol w="634122"/>
                <a:gridCol w="63412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3540580" y="2610490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200" b="1" dirty="0"/>
          </a:p>
        </p:txBody>
      </p:sp>
      <p:sp>
        <p:nvSpPr>
          <p:cNvPr id="18" name="Rectangle 17"/>
          <p:cNvSpPr/>
          <p:nvPr/>
        </p:nvSpPr>
        <p:spPr>
          <a:xfrm>
            <a:off x="625467" y="3495219"/>
            <a:ext cx="758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200" b="1" dirty="0"/>
          </a:p>
        </p:txBody>
      </p:sp>
      <p:sp>
        <p:nvSpPr>
          <p:cNvPr id="19" name="Rectangle 18"/>
          <p:cNvSpPr/>
          <p:nvPr/>
        </p:nvSpPr>
        <p:spPr>
          <a:xfrm>
            <a:off x="628650" y="4742131"/>
            <a:ext cx="774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</a:t>
            </a:r>
            <a:endParaRPr lang="en-US" sz="1200" b="1" dirty="0"/>
          </a:p>
        </p:txBody>
      </p:sp>
      <p:sp>
        <p:nvSpPr>
          <p:cNvPr id="20" name="Rectangle 19"/>
          <p:cNvSpPr/>
          <p:nvPr/>
        </p:nvSpPr>
        <p:spPr>
          <a:xfrm>
            <a:off x="5320527" y="3495219"/>
            <a:ext cx="12362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GradeReport</a:t>
            </a:r>
            <a:endParaRPr lang="en-US" sz="1200" b="1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393393"/>
              </p:ext>
            </p:extLst>
          </p:nvPr>
        </p:nvGraphicFramePr>
        <p:xfrm>
          <a:off x="5537400" y="5421220"/>
          <a:ext cx="1791426" cy="75590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86736"/>
                <a:gridCol w="90469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PrereqID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5436518" y="5119555"/>
            <a:ext cx="1175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Prerequisite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549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1947648" y="2996547"/>
          <a:ext cx="5638164" cy="111440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75427"/>
                <a:gridCol w="1845119"/>
                <a:gridCol w="1358809"/>
                <a:gridCol w="1358809"/>
              </a:tblGrid>
              <a:tr h="371467">
                <a:tc>
                  <a:txBody>
                    <a:bodyPr/>
                    <a:lstStyle/>
                    <a:p>
                      <a:r>
                        <a:rPr lang="en-US" sz="18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8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8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6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146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1846768" y="2593419"/>
            <a:ext cx="17319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 of Relational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22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704649" y="4753305"/>
            <a:ext cx="6028990" cy="369332"/>
          </a:xfr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indent="0" eaLnBrk="0" hangingPunct="0">
              <a:buNone/>
            </a:pPr>
            <a:r>
              <a:rPr lang="en-US" sz="2000" dirty="0" smtClean="0"/>
              <a:t>Student(SID: </a:t>
            </a:r>
            <a:r>
              <a:rPr lang="en-US" sz="2000" dirty="0" err="1" smtClean="0"/>
              <a:t>int</a:t>
            </a:r>
            <a:r>
              <a:rPr lang="en-US" sz="2000" dirty="0" smtClean="0"/>
              <a:t>, Name: string, Age: </a:t>
            </a:r>
            <a:r>
              <a:rPr lang="en-US" sz="2000" dirty="0" err="1"/>
              <a:t>int</a:t>
            </a:r>
            <a:r>
              <a:rPr lang="en-US" sz="2000" dirty="0"/>
              <a:t>, Major: string)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770989" y="2549002"/>
            <a:ext cx="5962650" cy="1770736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06398" y="3232759"/>
            <a:ext cx="1364589" cy="40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Relation</a:t>
            </a:r>
            <a:endParaRPr lang="en-US" sz="2400" i="1" dirty="0">
              <a:solidFill>
                <a:srgbClr val="C00000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28652" y="3748695"/>
            <a:ext cx="1142336" cy="40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 smtClean="0">
                <a:solidFill>
                  <a:srgbClr val="00B0F0"/>
                </a:solidFill>
              </a:rPr>
              <a:t>Tuple</a:t>
            </a:r>
            <a:endParaRPr lang="en-US" sz="2400" i="1" dirty="0">
              <a:solidFill>
                <a:srgbClr val="00B0F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541986" y="4777965"/>
            <a:ext cx="683174" cy="308344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080D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957499" y="5086307"/>
            <a:ext cx="1380342" cy="7760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 smtClean="0">
                <a:solidFill>
                  <a:srgbClr val="080DFF"/>
                </a:solidFill>
              </a:rPr>
              <a:t>Attribute name</a:t>
            </a:r>
            <a:endParaRPr lang="en-US" sz="2400" i="1" dirty="0">
              <a:solidFill>
                <a:srgbClr val="080DFF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303268" y="4780989"/>
            <a:ext cx="636593" cy="308344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01FF1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217755" y="5086308"/>
            <a:ext cx="1359638" cy="776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 smtClean="0">
                <a:solidFill>
                  <a:srgbClr val="01FF1D"/>
                </a:solidFill>
              </a:rPr>
              <a:t>Attribute domain</a:t>
            </a:r>
            <a:endParaRPr lang="en-US" sz="2400" i="1" dirty="0">
              <a:solidFill>
                <a:srgbClr val="01FF1D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947648" y="3748695"/>
            <a:ext cx="5638164" cy="372472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28650" y="1732612"/>
            <a:ext cx="2155338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An </a:t>
            </a:r>
            <a:r>
              <a:rPr lang="en-US" sz="2000" i="1" dirty="0" smtClean="0">
                <a:latin typeface="Linux Libertine" charset="0"/>
                <a:ea typeface="Linux Libertine" charset="0"/>
                <a:cs typeface="Linux Libertine" charset="0"/>
              </a:rPr>
              <a:t>instance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of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Student relation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60012" y="5290025"/>
            <a:ext cx="2155338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The </a:t>
            </a:r>
            <a:r>
              <a:rPr lang="en-US" sz="2000" i="1" dirty="0" smtClean="0">
                <a:latin typeface="Linux Libertine" charset="0"/>
                <a:ea typeface="Linux Libertine" charset="0"/>
                <a:cs typeface="Linux Libertine" charset="0"/>
              </a:rPr>
              <a:t>schema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of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Student relation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028949" y="3760054"/>
            <a:ext cx="1816319" cy="350894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FA6E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3246937" y="4327233"/>
            <a:ext cx="1380342" cy="40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 smtClean="0">
                <a:solidFill>
                  <a:srgbClr val="FA6EFF"/>
                </a:solidFill>
              </a:rPr>
              <a:t>Attribute</a:t>
            </a:r>
            <a:endParaRPr lang="en-US" sz="2400" i="1" dirty="0">
              <a:solidFill>
                <a:srgbClr val="FA6EFF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750854" y="4777964"/>
            <a:ext cx="876733" cy="308344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FF8D1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499049" y="5086307"/>
            <a:ext cx="1380342" cy="7760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 smtClean="0">
                <a:solidFill>
                  <a:srgbClr val="FF8D13"/>
                </a:solidFill>
              </a:rPr>
              <a:t>Relation name</a:t>
            </a:r>
            <a:endParaRPr lang="en-US" sz="2400" i="1" dirty="0">
              <a:solidFill>
                <a:srgbClr val="FF8D13"/>
              </a:solidFill>
            </a:endParaRPr>
          </a:p>
        </p:txBody>
      </p:sp>
      <p:pic>
        <p:nvPicPr>
          <p:cNvPr id="33" name="Content Placeholder 56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197" y="1923868"/>
            <a:ext cx="411297" cy="30847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471" y="2124256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0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Operations on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/>
              <a:t>“Write” operations: create/modify data</a:t>
            </a:r>
          </a:p>
          <a:p>
            <a:pPr lvl="1"/>
            <a:r>
              <a:rPr lang="en-US" sz="2800" dirty="0" smtClean="0"/>
              <a:t>Insert: add tuples to a relation</a:t>
            </a:r>
          </a:p>
          <a:p>
            <a:pPr lvl="2"/>
            <a:r>
              <a:rPr lang="en-US" dirty="0" smtClean="0"/>
              <a:t>e.g. </a:t>
            </a:r>
            <a:r>
              <a:rPr lang="en-US" dirty="0"/>
              <a:t>i</a:t>
            </a:r>
            <a:r>
              <a:rPr lang="en-US" dirty="0" smtClean="0"/>
              <a:t>nsert (</a:t>
            </a:r>
            <a:r>
              <a:rPr lang="en-US" dirty="0"/>
              <a:t>42, </a:t>
            </a:r>
            <a:r>
              <a:rPr lang="en-US" dirty="0" smtClean="0"/>
              <a:t>Kramer, 22, CHEM) into the Student table</a:t>
            </a:r>
          </a:p>
          <a:p>
            <a:pPr lvl="1"/>
            <a:r>
              <a:rPr lang="en-US" sz="2800" dirty="0" smtClean="0"/>
              <a:t>Delete: remove tuples from a relation</a:t>
            </a:r>
          </a:p>
          <a:p>
            <a:pPr lvl="2"/>
            <a:r>
              <a:rPr lang="en-US" sz="2400" dirty="0" smtClean="0"/>
              <a:t>e.g. remove all course Sections offered before 1950</a:t>
            </a:r>
          </a:p>
          <a:p>
            <a:pPr lvl="1"/>
            <a:r>
              <a:rPr lang="en-US" sz="2800" dirty="0"/>
              <a:t>Modify: </a:t>
            </a:r>
            <a:r>
              <a:rPr lang="en-US" sz="2800" dirty="0" smtClean="0"/>
              <a:t>logically</a:t>
            </a:r>
            <a:r>
              <a:rPr lang="en-US" sz="2800" dirty="0"/>
              <a:t>, deletes + inserts, but </a:t>
            </a:r>
            <a:r>
              <a:rPr lang="en-US" sz="2800" dirty="0" smtClean="0"/>
              <a:t>typically implemented as </a:t>
            </a:r>
            <a:r>
              <a:rPr lang="en-US" sz="2800" dirty="0"/>
              <a:t>in-place updates to a </a:t>
            </a:r>
            <a:r>
              <a:rPr lang="en-US" sz="2800" dirty="0" smtClean="0"/>
              <a:t>relation</a:t>
            </a:r>
          </a:p>
          <a:p>
            <a:pPr lvl="2"/>
            <a:r>
              <a:rPr lang="en-US" sz="2400" dirty="0" smtClean="0"/>
              <a:t>e.g. change all the “CS” values in Major column of Student table to “COMP SCI”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Operations on Relations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/>
              <a:t>“Read” operations: access data</a:t>
            </a:r>
          </a:p>
          <a:p>
            <a:pPr lvl="1"/>
            <a:r>
              <a:rPr lang="en-US" sz="2800" dirty="0" smtClean="0"/>
              <a:t>Select: retrieve rows from a table</a:t>
            </a:r>
          </a:p>
          <a:p>
            <a:pPr lvl="2"/>
            <a:r>
              <a:rPr lang="en-US" sz="2400" dirty="0" smtClean="0"/>
              <a:t>e.g. select all the Students younger than 23</a:t>
            </a:r>
          </a:p>
          <a:p>
            <a:pPr lvl="1"/>
            <a:r>
              <a:rPr lang="en-US" sz="2800" dirty="0" smtClean="0"/>
              <a:t>Project: retrieve columns from a table</a:t>
            </a:r>
            <a:endParaRPr lang="en-US" dirty="0" smtClean="0"/>
          </a:p>
          <a:p>
            <a:pPr lvl="2"/>
            <a:r>
              <a:rPr lang="en-US" sz="2400" dirty="0" smtClean="0"/>
              <a:t>e.g. show me only the Name column of the Student table</a:t>
            </a:r>
          </a:p>
          <a:p>
            <a:pPr lvl="1"/>
            <a:r>
              <a:rPr lang="en-US" sz="2800" dirty="0" smtClean="0"/>
              <a:t>Aggregate: compute statistics on a table</a:t>
            </a:r>
          </a:p>
          <a:p>
            <a:pPr lvl="2"/>
            <a:r>
              <a:rPr lang="en-US" sz="2400" dirty="0" smtClean="0"/>
              <a:t>e.g. show me the average Price of all the Products</a:t>
            </a:r>
          </a:p>
          <a:p>
            <a:pPr lvl="1"/>
            <a:r>
              <a:rPr lang="en-US" sz="2800" dirty="0" smtClean="0"/>
              <a:t>And a few other (more formal) operations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4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1348" y="812802"/>
            <a:ext cx="7886700" cy="2852737"/>
          </a:xfrm>
        </p:spPr>
        <p:txBody>
          <a:bodyPr/>
          <a:lstStyle/>
          <a:p>
            <a:r>
              <a:rPr lang="en-US" dirty="0" smtClean="0"/>
              <a:t>ER </a:t>
            </a:r>
            <a:r>
              <a:rPr lang="en-US" dirty="0"/>
              <a:t>to Relational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8808" y="4162242"/>
            <a:ext cx="7886700" cy="1500187"/>
          </a:xfrm>
        </p:spPr>
        <p:txBody>
          <a:bodyPr/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Getting one step closer to the machine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25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1348" y="391389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3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How to Convert?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531475"/>
            <a:ext cx="7886700" cy="264548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Entity sets</a:t>
            </a:r>
          </a:p>
          <a:p>
            <a:r>
              <a:rPr lang="en-US" dirty="0" smtClean="0"/>
              <a:t>Relationship sets (many-to-many)</a:t>
            </a:r>
          </a:p>
          <a:p>
            <a:r>
              <a:rPr lang="en-US" dirty="0" smtClean="0"/>
              <a:t>Many-to-one relationship sets</a:t>
            </a:r>
          </a:p>
          <a:p>
            <a:r>
              <a:rPr lang="en-US" sz="2800" dirty="0" smtClean="0"/>
              <a:t>Weak entity sets</a:t>
            </a:r>
          </a:p>
          <a:p>
            <a:r>
              <a:rPr lang="en-US" dirty="0" err="1" smtClean="0"/>
              <a:t>IsA</a:t>
            </a:r>
            <a:r>
              <a:rPr lang="en-US" dirty="0" smtClean="0"/>
              <a:t> hierarchies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79618" y="1722104"/>
            <a:ext cx="3228647" cy="1732944"/>
            <a:chOff x="628650" y="1811135"/>
            <a:chExt cx="7726330" cy="4430747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349479" y="4683622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2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E3</a:t>
              </a:r>
              <a:endParaRPr lang="en-US" sz="12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3886199" y="5556082"/>
              <a:ext cx="10668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dirty="0" smtClean="0">
                  <a:latin typeface="Linux Libertine" charset="0"/>
                  <a:ea typeface="Linux Libertine" charset="0"/>
                  <a:cs typeface="Linux Libertine" charset="0"/>
                </a:rPr>
                <a:t>K31</a:t>
              </a:r>
              <a:endParaRPr lang="en-US" sz="11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5040279" y="5556082"/>
              <a:ext cx="11049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dirty="0" smtClean="0">
                  <a:latin typeface="Linux Libertine" charset="0"/>
                  <a:ea typeface="Linux Libertine" charset="0"/>
                  <a:cs typeface="Linux Libertine" charset="0"/>
                </a:rPr>
                <a:t>K32</a:t>
              </a:r>
              <a:endParaRPr lang="en-US" sz="11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2808319" y="5556082"/>
              <a:ext cx="9906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K3</a:t>
              </a:r>
              <a:endParaRPr lang="en-US" sz="11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3520008" y="5217022"/>
              <a:ext cx="504190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4411533" y="5215722"/>
              <a:ext cx="2556" cy="340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4860973" y="5217022"/>
              <a:ext cx="528476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>
              <a:off x="982630" y="3540622"/>
              <a:ext cx="19050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2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R13</a:t>
              </a:r>
              <a:endParaRPr lang="en-US" sz="12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5" name="Straight Connector 14"/>
            <p:cNvCxnSpPr>
              <a:stCxn id="35" idx="1"/>
            </p:cNvCxnSpPr>
            <p:nvPr/>
          </p:nvCxnSpPr>
          <p:spPr>
            <a:xfrm flipH="1" flipV="1">
              <a:off x="1935130" y="4683622"/>
              <a:ext cx="1414349" cy="266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utoShape 8"/>
            <p:cNvSpPr>
              <a:spLocks noChangeArrowheads="1"/>
            </p:cNvSpPr>
            <p:nvPr/>
          </p:nvSpPr>
          <p:spPr bwMode="auto">
            <a:xfrm>
              <a:off x="5986189" y="3540622"/>
              <a:ext cx="2119313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2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R23</a:t>
              </a:r>
              <a:endParaRPr lang="en-US" sz="12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7" name="Straight Connector 16"/>
            <p:cNvCxnSpPr>
              <a:stCxn id="35" idx="3"/>
            </p:cNvCxnSpPr>
            <p:nvPr/>
          </p:nvCxnSpPr>
          <p:spPr>
            <a:xfrm flipV="1">
              <a:off x="5483079" y="4683622"/>
              <a:ext cx="1562767" cy="266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868330" y="2839834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2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E1</a:t>
              </a:r>
              <a:endParaRPr lang="en-US" sz="12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Oval 5"/>
            <p:cNvSpPr>
              <a:spLocks noChangeArrowheads="1"/>
            </p:cNvSpPr>
            <p:nvPr/>
          </p:nvSpPr>
          <p:spPr bwMode="auto">
            <a:xfrm>
              <a:off x="1649380" y="1814309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dirty="0" smtClean="0">
                  <a:latin typeface="Linux Libertine" charset="0"/>
                  <a:ea typeface="Linux Libertine" charset="0"/>
                  <a:cs typeface="Linux Libertine" charset="0"/>
                </a:rPr>
                <a:t>A11</a:t>
              </a:r>
              <a:endParaRPr lang="en-US" sz="11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2660358" y="1811135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dirty="0" smtClean="0">
                  <a:latin typeface="Linux Libertine" charset="0"/>
                  <a:ea typeface="Linux Libertine" charset="0"/>
                  <a:cs typeface="Linux Libertine" charset="0"/>
                </a:rPr>
                <a:t>A12</a:t>
              </a:r>
              <a:endParaRPr lang="en-US" sz="11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28650" y="1819108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K1</a:t>
              </a:r>
              <a:endParaRPr lang="en-US" sz="11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H="1" flipV="1">
              <a:off x="1275024" y="2426049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 flipV="1">
              <a:off x="1927598" y="2511111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V="1">
              <a:off x="2343150" y="2420733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5902846" y="2839834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2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E2</a:t>
              </a:r>
              <a:endParaRPr lang="en-US" sz="12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6" name="Oval 5"/>
            <p:cNvSpPr>
              <a:spLocks noChangeArrowheads="1"/>
            </p:cNvSpPr>
            <p:nvPr/>
          </p:nvSpPr>
          <p:spPr bwMode="auto">
            <a:xfrm>
              <a:off x="6145179" y="1816893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dirty="0" smtClean="0">
                  <a:latin typeface="Linux Libertine" charset="0"/>
                  <a:ea typeface="Linux Libertine" charset="0"/>
                  <a:cs typeface="Linux Libertine" charset="0"/>
                </a:rPr>
                <a:t>A21</a:t>
              </a:r>
              <a:endParaRPr lang="en-US" sz="11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Oval 6"/>
            <p:cNvSpPr>
              <a:spLocks noChangeArrowheads="1"/>
            </p:cNvSpPr>
            <p:nvPr/>
          </p:nvSpPr>
          <p:spPr bwMode="auto">
            <a:xfrm>
              <a:off x="7192930" y="1819108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dirty="0" smtClean="0">
                  <a:latin typeface="Linux Libertine" charset="0"/>
                  <a:ea typeface="Linux Libertine" charset="0"/>
                  <a:cs typeface="Linux Libertine" charset="0"/>
                </a:rPr>
                <a:t>A22</a:t>
              </a:r>
              <a:endParaRPr lang="en-US" sz="11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5249829" y="1819108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K2</a:t>
              </a:r>
              <a:endParaRPr lang="en-US" sz="11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 flipH="1" flipV="1">
              <a:off x="5902845" y="2420733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 flipH="1" flipV="1">
              <a:off x="6829652" y="2420734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V="1">
              <a:off x="7410011" y="2496934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2" name="AutoShape 8"/>
            <p:cNvSpPr>
              <a:spLocks noChangeArrowheads="1"/>
            </p:cNvSpPr>
            <p:nvPr/>
          </p:nvSpPr>
          <p:spPr bwMode="auto">
            <a:xfrm>
              <a:off x="3573430" y="2535034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2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R12</a:t>
              </a:r>
              <a:endParaRPr lang="en-US" sz="12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flipH="1">
              <a:off x="5249830" y="3106534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001930" y="3106534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935130" y="3373234"/>
              <a:ext cx="0" cy="1673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7045846" y="3373234"/>
              <a:ext cx="0" cy="1673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6"/>
          <p:cNvSpPr>
            <a:spLocks noChangeArrowheads="1"/>
          </p:cNvSpPr>
          <p:nvPr/>
        </p:nvSpPr>
        <p:spPr bwMode="auto">
          <a:xfrm>
            <a:off x="3736093" y="2990637"/>
            <a:ext cx="461711" cy="26822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1100" dirty="0" smtClean="0">
                <a:latin typeface="Linux Libertine" charset="0"/>
                <a:ea typeface="Linux Libertine" charset="0"/>
                <a:cs typeface="Linux Libertine" charset="0"/>
              </a:rPr>
              <a:t>K32</a:t>
            </a:r>
            <a:endParaRPr lang="en-US" sz="11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8" name="Line 9"/>
          <p:cNvSpPr>
            <a:spLocks noChangeShapeType="1"/>
          </p:cNvSpPr>
          <p:nvPr/>
        </p:nvSpPr>
        <p:spPr bwMode="auto">
          <a:xfrm flipV="1">
            <a:off x="4022672" y="2773138"/>
            <a:ext cx="96710" cy="2174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1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4897147" y="2144671"/>
            <a:ext cx="882869" cy="62846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6115050" y="1951758"/>
            <a:ext cx="1688354" cy="276999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200" smtClean="0"/>
              <a:t>E1(</a:t>
            </a:r>
            <a:r>
              <a:rPr lang="en-US" sz="1200" u="sng" smtClean="0"/>
              <a:t>K1</a:t>
            </a:r>
            <a:r>
              <a:rPr lang="en-US" sz="1200" smtClean="0"/>
              <a:t>, A11, A12)</a:t>
            </a:r>
            <a:endParaRPr lang="en-US" sz="1200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6115050" y="2375792"/>
            <a:ext cx="1688354" cy="276999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200" dirty="0" smtClean="0"/>
              <a:t>E2(</a:t>
            </a:r>
            <a:r>
              <a:rPr lang="en-US" sz="1200" u="sng" dirty="0" smtClean="0"/>
              <a:t>K2</a:t>
            </a:r>
            <a:r>
              <a:rPr lang="en-US" sz="1200" dirty="0" smtClean="0"/>
              <a:t>, A21, A22)</a:t>
            </a:r>
            <a:endParaRPr lang="en-US" sz="1200" dirty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6109390" y="2797201"/>
            <a:ext cx="1688354" cy="276999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200" dirty="0" smtClean="0"/>
              <a:t>R12(</a:t>
            </a:r>
            <a:r>
              <a:rPr lang="en-US" sz="1200" u="sng" dirty="0" smtClean="0"/>
              <a:t>K1</a:t>
            </a:r>
            <a:r>
              <a:rPr lang="en-US" sz="1200" dirty="0" smtClean="0"/>
              <a:t>, </a:t>
            </a:r>
            <a:r>
              <a:rPr lang="en-US" sz="1200" u="sng" dirty="0" smtClean="0"/>
              <a:t>K2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6490120" y="3028545"/>
            <a:ext cx="742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mr-IN" alt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…</a:t>
            </a:r>
            <a:endParaRPr lang="en-US" altLang="en-US" sz="2800" dirty="0">
              <a:solidFill>
                <a:prstClr val="black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08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9" grpId="0" animBg="1"/>
      <p:bldP spid="40" grpId="0" animBg="1"/>
      <p:bldP spid="41" grpId="0" animBg="1"/>
      <p:bldP spid="42" grpId="0" animBg="1"/>
      <p:bldP spid="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Basic Case: Entity Sets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02378" y="1741355"/>
            <a:ext cx="75392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Entity set </a:t>
            </a:r>
            <a:r>
              <a:rPr lang="en-US" alt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E ⟶ </a:t>
            </a:r>
            <a:r>
              <a:rPr lang="en-US" altLang="en-US" sz="32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Relation with attributes of E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796814" y="2455371"/>
            <a:ext cx="2758267" cy="1562099"/>
            <a:chOff x="740441" y="2735616"/>
            <a:chExt cx="2758267" cy="1562099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980121" y="3764315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User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1761171" y="2738790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2772149" y="2735616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740441" y="2743589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U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 flipH="1" flipV="1">
              <a:off x="1386815" y="3350530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V="1">
              <a:off x="2039389" y="3435592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V="1">
              <a:off x="2454941" y="3345214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3974387" y="2792720"/>
            <a:ext cx="8674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sz="32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18546"/>
              </p:ext>
            </p:extLst>
          </p:nvPr>
        </p:nvGraphicFramePr>
        <p:xfrm>
          <a:off x="5056885" y="3433922"/>
          <a:ext cx="3111502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54911"/>
                <a:gridCol w="1180808"/>
                <a:gridCol w="9757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UID</a:t>
                      </a:r>
                      <a:endParaRPr lang="en-US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FB1001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William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FB1002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Yinan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4993336" y="3041583"/>
            <a:ext cx="7136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796814" y="4540111"/>
            <a:ext cx="5989140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Entity name 	⟶ Relation name</a:t>
            </a:r>
            <a:endParaRPr lang="en-US" altLang="en-US" sz="1600" dirty="0" smtClean="0"/>
          </a:p>
          <a:p>
            <a:r>
              <a:rPr lang="en-US" altLang="en-US" sz="2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Attribute </a:t>
            </a:r>
            <a:r>
              <a:rPr lang="en-US" alt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name 	⟶ Attribute name</a:t>
            </a:r>
            <a:endParaRPr lang="en-US" altLang="en-US" sz="2800" dirty="0">
              <a:solidFill>
                <a:prstClr val="black"/>
              </a:solidFill>
              <a:latin typeface="Linux Libertine" charset="0"/>
              <a:ea typeface="Linux Libertine" charset="0"/>
              <a:cs typeface="Linux Libertine" charset="0"/>
            </a:endParaRPr>
          </a:p>
          <a:p>
            <a:r>
              <a:rPr lang="en-US" altLang="en-US" sz="2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Entity </a:t>
            </a:r>
            <a:r>
              <a:rPr lang="en-US" alt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set 		⟶ </a:t>
            </a:r>
            <a:r>
              <a:rPr lang="en-US" altLang="en-US" sz="2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Relation </a:t>
            </a:r>
            <a:r>
              <a:rPr lang="en-US" alt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instance</a:t>
            </a:r>
          </a:p>
          <a:p>
            <a:r>
              <a:rPr lang="en-US" alt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Primary key	</a:t>
            </a:r>
            <a:r>
              <a:rPr lang="en-US" altLang="en-US" sz="2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	⟶ </a:t>
            </a:r>
            <a:r>
              <a:rPr lang="en-US" alt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Primary key</a:t>
            </a:r>
            <a:endParaRPr lang="en-US" altLang="en-US" sz="2800" dirty="0">
              <a:solidFill>
                <a:prstClr val="black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993336" y="2630582"/>
            <a:ext cx="3534898" cy="338554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 smtClean="0"/>
              <a:t>User(</a:t>
            </a:r>
            <a:r>
              <a:rPr lang="en-US" sz="1600" u="sng" dirty="0" smtClean="0"/>
              <a:t>UID</a:t>
            </a:r>
            <a:r>
              <a:rPr lang="en-US" sz="1600" dirty="0" smtClean="0"/>
              <a:t>: </a:t>
            </a:r>
            <a:r>
              <a:rPr lang="en-US" sz="1600" dirty="0"/>
              <a:t>string, </a:t>
            </a:r>
            <a:r>
              <a:rPr lang="en-US" sz="1600" dirty="0" smtClean="0"/>
              <a:t>Name: </a:t>
            </a:r>
            <a:r>
              <a:rPr lang="en-US" sz="1600" smtClean="0"/>
              <a:t>string, Age</a:t>
            </a:r>
            <a:r>
              <a:rPr lang="en-US" sz="1600" dirty="0" smtClean="0"/>
              <a:t>: </a:t>
            </a:r>
            <a:r>
              <a:rPr lang="en-US" sz="1600" dirty="0" err="1" smtClean="0"/>
              <a:t>int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40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Basic Case: Entity Sets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28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 rot="5400000">
            <a:off x="4257326" y="3333552"/>
            <a:ext cx="6969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0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sz="24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615265"/>
              </p:ext>
            </p:extLst>
          </p:nvPr>
        </p:nvGraphicFramePr>
        <p:xfrm>
          <a:off x="626527" y="4961505"/>
          <a:ext cx="7888822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96027"/>
                <a:gridCol w="1556369"/>
                <a:gridCol w="1440693"/>
                <a:gridCol w="1167276"/>
                <a:gridCol w="1209341"/>
                <a:gridCol w="18191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EID</a:t>
                      </a:r>
                      <a:endParaRPr lang="en-US" sz="16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6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Location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StartDT</a:t>
                      </a:r>
                      <a:endParaRPr lang="en-US" sz="16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EndDT</a:t>
                      </a:r>
                      <a:endParaRPr lang="en-US" sz="16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E2980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Milonga</a:t>
                      </a: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at IWC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914 Regent</a:t>
                      </a:r>
                      <a:r>
                        <a:rPr lang="en-US" sz="16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09/22, 7PM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09/22, 11PM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Tango Party </a:t>
                      </a:r>
                      <a:r>
                        <a:rPr lang="mr-IN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…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E4518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MMM 2018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Capitol Square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06/21, 9AM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06/21, 9PM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Summer Solstice</a:t>
                      </a:r>
                      <a:r>
                        <a:rPr lang="en-US" sz="16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</a:t>
                      </a:r>
                      <a:r>
                        <a:rPr lang="mr-IN" sz="16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…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560332" y="4607428"/>
            <a:ext cx="8499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endParaRPr lang="en-US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051031" y="1589866"/>
            <a:ext cx="3041938" cy="1825996"/>
            <a:chOff x="5299869" y="2329538"/>
            <a:chExt cx="3041938" cy="2544192"/>
          </a:xfrm>
        </p:grpSpPr>
        <p:grpSp>
          <p:nvGrpSpPr>
            <p:cNvPr id="23" name="Group 22"/>
            <p:cNvGrpSpPr/>
            <p:nvPr/>
          </p:nvGrpSpPr>
          <p:grpSpPr>
            <a:xfrm>
              <a:off x="5299869" y="2329538"/>
              <a:ext cx="3041938" cy="1856382"/>
              <a:chOff x="5303053" y="4430665"/>
              <a:chExt cx="3041938" cy="1856382"/>
            </a:xfrm>
          </p:grpSpPr>
          <p:sp>
            <p:nvSpPr>
              <p:cNvPr id="48" name="Rectangle 4"/>
              <p:cNvSpPr>
                <a:spLocks noChangeArrowheads="1"/>
              </p:cNvSpPr>
              <p:nvPr/>
            </p:nvSpPr>
            <p:spPr bwMode="auto">
              <a:xfrm>
                <a:off x="5956070" y="5463826"/>
                <a:ext cx="22860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Event</a:t>
                </a:r>
                <a:endParaRPr lang="en-US" sz="24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9" name="Oval 5"/>
              <p:cNvSpPr>
                <a:spLocks noChangeArrowheads="1"/>
              </p:cNvSpPr>
              <p:nvPr/>
            </p:nvSpPr>
            <p:spPr bwMode="auto">
              <a:xfrm>
                <a:off x="6114448" y="4438301"/>
                <a:ext cx="93477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sz="20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0" name="Oval 6"/>
              <p:cNvSpPr>
                <a:spLocks noChangeArrowheads="1"/>
              </p:cNvSpPr>
              <p:nvPr/>
            </p:nvSpPr>
            <p:spPr bwMode="auto">
              <a:xfrm>
                <a:off x="7099427" y="4430665"/>
                <a:ext cx="1245564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smtClean="0">
                    <a:latin typeface="Linux Libertine" charset="0"/>
                    <a:ea typeface="Linux Libertine" charset="0"/>
                    <a:cs typeface="Linux Libertine" charset="0"/>
                  </a:rPr>
                  <a:t>Location</a:t>
                </a:r>
                <a:endParaRPr lang="en-US" sz="20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1" name="Oval 7"/>
              <p:cNvSpPr>
                <a:spLocks noChangeArrowheads="1"/>
              </p:cNvSpPr>
              <p:nvPr/>
            </p:nvSpPr>
            <p:spPr bwMode="auto">
              <a:xfrm>
                <a:off x="5303053" y="4443100"/>
                <a:ext cx="76199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u="sng" dirty="0">
                    <a:latin typeface="Linux Libertine" charset="0"/>
                    <a:ea typeface="Linux Libertine" charset="0"/>
                    <a:cs typeface="Linux Libertine" charset="0"/>
                  </a:rPr>
                  <a:t>E</a:t>
                </a:r>
                <a:r>
                  <a:rPr lang="en-US" sz="20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sz="20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2" name="Line 8"/>
              <p:cNvSpPr>
                <a:spLocks noChangeShapeType="1"/>
              </p:cNvSpPr>
              <p:nvPr/>
            </p:nvSpPr>
            <p:spPr bwMode="auto">
              <a:xfrm flipH="1" flipV="1">
                <a:off x="5956069" y="5044725"/>
                <a:ext cx="713269" cy="4168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3" name="Line 9"/>
              <p:cNvSpPr>
                <a:spLocks noChangeShapeType="1"/>
              </p:cNvSpPr>
              <p:nvPr/>
            </p:nvSpPr>
            <p:spPr bwMode="auto">
              <a:xfrm flipH="1" flipV="1">
                <a:off x="6822961" y="5044723"/>
                <a:ext cx="343003" cy="41910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4" name="Line 10"/>
              <p:cNvSpPr>
                <a:spLocks noChangeShapeType="1"/>
              </p:cNvSpPr>
              <p:nvPr/>
            </p:nvSpPr>
            <p:spPr bwMode="auto">
              <a:xfrm flipH="1">
                <a:off x="7135505" y="5970166"/>
                <a:ext cx="30460" cy="3168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5459414" y="4187930"/>
              <a:ext cx="111766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smtClean="0">
                  <a:latin typeface="Linux Libertine" charset="0"/>
                  <a:ea typeface="Linux Libertine" charset="0"/>
                  <a:cs typeface="Linux Libertine" charset="0"/>
                </a:rPr>
                <a:t>StartDT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6623195" y="4187930"/>
              <a:ext cx="984561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smtClean="0">
                  <a:latin typeface="Linux Libertine" charset="0"/>
                  <a:ea typeface="Linux Libertine" charset="0"/>
                  <a:cs typeface="Linux Libertine" charset="0"/>
                </a:rPr>
                <a:t>EndDT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V="1">
              <a:off x="7581774" y="3015337"/>
              <a:ext cx="118754" cy="339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>
              <a:off x="6178132" y="3896100"/>
              <a:ext cx="488020" cy="2918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7648169" y="4187930"/>
              <a:ext cx="69363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smtClean="0">
                  <a:latin typeface="Linux Libertine" charset="0"/>
                  <a:ea typeface="Linux Libertine" charset="0"/>
                  <a:cs typeface="Linux Libertine" charset="0"/>
                </a:rPr>
                <a:t>Desc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>
              <a:off x="7581774" y="3869039"/>
              <a:ext cx="263812" cy="3168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58" name="Content Placeholder 2"/>
          <p:cNvSpPr txBox="1">
            <a:spLocks/>
          </p:cNvSpPr>
          <p:nvPr/>
        </p:nvSpPr>
        <p:spPr>
          <a:xfrm>
            <a:off x="1785696" y="4099036"/>
            <a:ext cx="5570486" cy="584775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 smtClean="0"/>
              <a:t>Event(</a:t>
            </a:r>
            <a:r>
              <a:rPr lang="en-US" sz="1600" u="sng" dirty="0" smtClean="0"/>
              <a:t>EID</a:t>
            </a:r>
            <a:r>
              <a:rPr lang="en-US" sz="1600" dirty="0" smtClean="0"/>
              <a:t>: string, Name: </a:t>
            </a:r>
            <a:r>
              <a:rPr lang="en-US" sz="1600" dirty="0"/>
              <a:t>string, </a:t>
            </a:r>
            <a:r>
              <a:rPr lang="en-US" sz="1600" dirty="0" smtClean="0"/>
              <a:t>Location: string,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</a:t>
            </a:r>
            <a:r>
              <a:rPr lang="en-US" sz="1600" dirty="0" err="1" smtClean="0"/>
              <a:t>StartDT</a:t>
            </a:r>
            <a:r>
              <a:rPr lang="en-US" sz="1600" dirty="0" smtClean="0"/>
              <a:t>: </a:t>
            </a:r>
            <a:r>
              <a:rPr lang="en-US" sz="1600" dirty="0" err="1" smtClean="0"/>
              <a:t>DateTime</a:t>
            </a:r>
            <a:r>
              <a:rPr lang="en-US" sz="1600" dirty="0" smtClean="0"/>
              <a:t>, </a:t>
            </a:r>
            <a:r>
              <a:rPr lang="en-US" sz="1600" dirty="0" err="1" smtClean="0"/>
              <a:t>EndDT</a:t>
            </a:r>
            <a:r>
              <a:rPr lang="en-US" sz="1600" dirty="0" smtClean="0"/>
              <a:t>: </a:t>
            </a:r>
            <a:r>
              <a:rPr lang="en-US" sz="1600" dirty="0" err="1" smtClean="0"/>
              <a:t>DateTime</a:t>
            </a:r>
            <a:r>
              <a:rPr lang="en-US" sz="1600" dirty="0" smtClean="0"/>
              <a:t>, Description, string)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8649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5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Basic Case: Relationship Sets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8650" y="1741355"/>
            <a:ext cx="34598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Relationship set R </a:t>
            </a:r>
          </a:p>
          <a:p>
            <a:pPr algn="ctr"/>
            <a:r>
              <a:rPr lang="en-US" altLang="en-US" sz="2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between entity sets E1 and E2</a:t>
            </a:r>
          </a:p>
        </p:txBody>
      </p:sp>
      <p:sp>
        <p:nvSpPr>
          <p:cNvPr id="3" name="Rectangle 2"/>
          <p:cNvSpPr/>
          <p:nvPr/>
        </p:nvSpPr>
        <p:spPr>
          <a:xfrm>
            <a:off x="4238953" y="1802910"/>
            <a:ext cx="7429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en-US" sz="320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altLang="en-US" sz="3200" dirty="0">
              <a:solidFill>
                <a:prstClr val="black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81903" y="1741355"/>
            <a:ext cx="3533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en-US" sz="20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Relation with primary keys of </a:t>
            </a:r>
            <a:r>
              <a:rPr lang="en-US" altLang="en-US" sz="2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E1 </a:t>
            </a:r>
            <a:r>
              <a:rPr lang="en-US" altLang="en-US" sz="200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and E2 and </a:t>
            </a:r>
            <a:r>
              <a:rPr lang="en-US" altLang="en-US" sz="2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attributes </a:t>
            </a:r>
            <a:r>
              <a:rPr lang="en-US" altLang="en-US" sz="20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of E</a:t>
            </a:r>
            <a:endParaRPr lang="en-US" sz="1200" dirty="0">
              <a:solidFill>
                <a:prstClr val="black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255448" y="2552647"/>
            <a:ext cx="6637821" cy="1966611"/>
            <a:chOff x="678690" y="2329538"/>
            <a:chExt cx="7663117" cy="2544192"/>
          </a:xfrm>
        </p:grpSpPr>
        <p:grpSp>
          <p:nvGrpSpPr>
            <p:cNvPr id="24" name="Group 23"/>
            <p:cNvGrpSpPr/>
            <p:nvPr/>
          </p:nvGrpSpPr>
          <p:grpSpPr>
            <a:xfrm>
              <a:off x="678690" y="2329538"/>
              <a:ext cx="7663117" cy="1856382"/>
              <a:chOff x="681874" y="4430665"/>
              <a:chExt cx="7663117" cy="1856382"/>
            </a:xfrm>
          </p:grpSpPr>
          <p:sp>
            <p:nvSpPr>
              <p:cNvPr id="42" name="Rectangle 4"/>
              <p:cNvSpPr>
                <a:spLocks noChangeArrowheads="1"/>
              </p:cNvSpPr>
              <p:nvPr/>
            </p:nvSpPr>
            <p:spPr bwMode="auto">
              <a:xfrm>
                <a:off x="921554" y="5463826"/>
                <a:ext cx="21336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User</a:t>
                </a:r>
                <a:endParaRPr lang="en-US" sz="24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3" name="Oval 5"/>
              <p:cNvSpPr>
                <a:spLocks noChangeArrowheads="1"/>
              </p:cNvSpPr>
              <p:nvPr/>
            </p:nvSpPr>
            <p:spPr bwMode="auto">
              <a:xfrm>
                <a:off x="1702604" y="4438301"/>
                <a:ext cx="87762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sz="20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4" name="Oval 6"/>
              <p:cNvSpPr>
                <a:spLocks noChangeArrowheads="1"/>
              </p:cNvSpPr>
              <p:nvPr/>
            </p:nvSpPr>
            <p:spPr bwMode="auto">
              <a:xfrm>
                <a:off x="2713582" y="4435127"/>
                <a:ext cx="72655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Age</a:t>
                </a:r>
                <a:endParaRPr lang="en-US" sz="20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5" name="Oval 7"/>
              <p:cNvSpPr>
                <a:spLocks noChangeArrowheads="1"/>
              </p:cNvSpPr>
              <p:nvPr/>
            </p:nvSpPr>
            <p:spPr bwMode="auto">
              <a:xfrm>
                <a:off x="681874" y="4443100"/>
                <a:ext cx="89734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u="sng" dirty="0">
                    <a:latin typeface="Linux Libertine" charset="0"/>
                    <a:ea typeface="Linux Libertine" charset="0"/>
                    <a:cs typeface="Linux Libertine" charset="0"/>
                  </a:rPr>
                  <a:t>U</a:t>
                </a:r>
                <a:r>
                  <a:rPr lang="en-US" sz="20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sz="20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6" name="Line 8"/>
              <p:cNvSpPr>
                <a:spLocks noChangeShapeType="1"/>
              </p:cNvSpPr>
              <p:nvPr/>
            </p:nvSpPr>
            <p:spPr bwMode="auto">
              <a:xfrm flipH="1" flipV="1">
                <a:off x="1328248" y="5050041"/>
                <a:ext cx="261382" cy="411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7" name="Line 9"/>
              <p:cNvSpPr>
                <a:spLocks noChangeShapeType="1"/>
              </p:cNvSpPr>
              <p:nvPr/>
            </p:nvSpPr>
            <p:spPr bwMode="auto">
              <a:xfrm flipV="1">
                <a:off x="1980822" y="5135103"/>
                <a:ext cx="91705" cy="3318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8" name="Line 10"/>
              <p:cNvSpPr>
                <a:spLocks noChangeShapeType="1"/>
              </p:cNvSpPr>
              <p:nvPr/>
            </p:nvSpPr>
            <p:spPr bwMode="auto">
              <a:xfrm flipV="1">
                <a:off x="2396374" y="5044725"/>
                <a:ext cx="487330" cy="4222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9" name="Rectangle 4"/>
              <p:cNvSpPr>
                <a:spLocks noChangeArrowheads="1"/>
              </p:cNvSpPr>
              <p:nvPr/>
            </p:nvSpPr>
            <p:spPr bwMode="auto">
              <a:xfrm>
                <a:off x="5956070" y="5463826"/>
                <a:ext cx="22860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Event</a:t>
                </a:r>
                <a:endParaRPr lang="en-US" sz="24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0" name="Oval 5"/>
              <p:cNvSpPr>
                <a:spLocks noChangeArrowheads="1"/>
              </p:cNvSpPr>
              <p:nvPr/>
            </p:nvSpPr>
            <p:spPr bwMode="auto">
              <a:xfrm>
                <a:off x="6114448" y="4438301"/>
                <a:ext cx="93477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sz="20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1" name="Oval 6"/>
              <p:cNvSpPr>
                <a:spLocks noChangeArrowheads="1"/>
              </p:cNvSpPr>
              <p:nvPr/>
            </p:nvSpPr>
            <p:spPr bwMode="auto">
              <a:xfrm>
                <a:off x="7099427" y="4430665"/>
                <a:ext cx="1245564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smtClean="0">
                    <a:latin typeface="Linux Libertine" charset="0"/>
                    <a:ea typeface="Linux Libertine" charset="0"/>
                    <a:cs typeface="Linux Libertine" charset="0"/>
                  </a:rPr>
                  <a:t>Location</a:t>
                </a:r>
                <a:endParaRPr lang="en-US" sz="20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2" name="Oval 7"/>
              <p:cNvSpPr>
                <a:spLocks noChangeArrowheads="1"/>
              </p:cNvSpPr>
              <p:nvPr/>
            </p:nvSpPr>
            <p:spPr bwMode="auto">
              <a:xfrm>
                <a:off x="5303053" y="4443100"/>
                <a:ext cx="76199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u="sng" dirty="0">
                    <a:latin typeface="Linux Libertine" charset="0"/>
                    <a:ea typeface="Linux Libertine" charset="0"/>
                    <a:cs typeface="Linux Libertine" charset="0"/>
                  </a:rPr>
                  <a:t>E</a:t>
                </a:r>
                <a:r>
                  <a:rPr lang="en-US" sz="20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sz="20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3" name="Line 8"/>
              <p:cNvSpPr>
                <a:spLocks noChangeShapeType="1"/>
              </p:cNvSpPr>
              <p:nvPr/>
            </p:nvSpPr>
            <p:spPr bwMode="auto">
              <a:xfrm flipH="1" flipV="1">
                <a:off x="5956069" y="5044725"/>
                <a:ext cx="713269" cy="4168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4" name="Line 9"/>
              <p:cNvSpPr>
                <a:spLocks noChangeShapeType="1"/>
              </p:cNvSpPr>
              <p:nvPr/>
            </p:nvSpPr>
            <p:spPr bwMode="auto">
              <a:xfrm flipH="1" flipV="1">
                <a:off x="6822961" y="5044723"/>
                <a:ext cx="343003" cy="41910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5" name="Line 10"/>
              <p:cNvSpPr>
                <a:spLocks noChangeShapeType="1"/>
              </p:cNvSpPr>
              <p:nvPr/>
            </p:nvSpPr>
            <p:spPr bwMode="auto">
              <a:xfrm flipH="1">
                <a:off x="7135505" y="5970166"/>
                <a:ext cx="30460" cy="3168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  <p:sp>
          <p:nvSpPr>
            <p:cNvPr id="26" name="Oval 5"/>
            <p:cNvSpPr>
              <a:spLocks noChangeArrowheads="1"/>
            </p:cNvSpPr>
            <p:nvPr/>
          </p:nvSpPr>
          <p:spPr bwMode="auto">
            <a:xfrm>
              <a:off x="5459414" y="4187930"/>
              <a:ext cx="111766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smtClean="0">
                  <a:latin typeface="Linux Libertine" charset="0"/>
                  <a:ea typeface="Linux Libertine" charset="0"/>
                  <a:cs typeface="Linux Libertine" charset="0"/>
                </a:rPr>
                <a:t>StartDT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6623195" y="4187930"/>
              <a:ext cx="984561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smtClean="0">
                  <a:latin typeface="Linux Libertine" charset="0"/>
                  <a:ea typeface="Linux Libertine" charset="0"/>
                  <a:cs typeface="Linux Libertine" charset="0"/>
                </a:rPr>
                <a:t>EndDT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V="1">
              <a:off x="7581774" y="3015337"/>
              <a:ext cx="118754" cy="339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 flipH="1">
              <a:off x="6178132" y="3896100"/>
              <a:ext cx="488020" cy="2918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7648169" y="4187930"/>
              <a:ext cx="69363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smtClean="0">
                  <a:latin typeface="Linux Libertine" charset="0"/>
                  <a:ea typeface="Linux Libertine" charset="0"/>
                  <a:cs typeface="Linux Libertine" charset="0"/>
                </a:rPr>
                <a:t>Desc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7581774" y="3869039"/>
              <a:ext cx="263812" cy="3168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5" name="AutoShape 8"/>
            <p:cNvSpPr>
              <a:spLocks noChangeArrowheads="1"/>
            </p:cNvSpPr>
            <p:nvPr/>
          </p:nvSpPr>
          <p:spPr bwMode="auto">
            <a:xfrm>
              <a:off x="3346592" y="3277945"/>
              <a:ext cx="2212984" cy="701954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b="1" dirty="0" err="1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ParticipateIn</a:t>
              </a:r>
              <a:endParaRPr lang="en-US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6" name="Line 10"/>
            <p:cNvSpPr>
              <a:spLocks noChangeShapeType="1"/>
            </p:cNvSpPr>
            <p:nvPr/>
          </p:nvSpPr>
          <p:spPr bwMode="auto">
            <a:xfrm flipH="1" flipV="1">
              <a:off x="5559576" y="3618628"/>
              <a:ext cx="3933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V="1">
              <a:off x="3051970" y="3626784"/>
              <a:ext cx="3258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3837249" y="2661859"/>
              <a:ext cx="1225120" cy="42172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RSVPDT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4453084" y="3095505"/>
              <a:ext cx="0" cy="179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 rot="5400000">
            <a:off x="4142666" y="3922912"/>
            <a:ext cx="867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6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sz="2000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62800"/>
              </p:ext>
            </p:extLst>
          </p:nvPr>
        </p:nvGraphicFramePr>
        <p:xfrm>
          <a:off x="2742612" y="5421542"/>
          <a:ext cx="3693089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44732"/>
                <a:gridCol w="1107664"/>
                <a:gridCol w="1440693"/>
              </a:tblGrid>
              <a:tr h="214553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RSVPDT</a:t>
                      </a:r>
                      <a:endParaRPr lang="en-US" sz="14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5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E4518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FB1002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09/02, 9PM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55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E2980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FB1002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12/12, 11AM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Rectangle 60"/>
          <p:cNvSpPr/>
          <p:nvPr/>
        </p:nvSpPr>
        <p:spPr>
          <a:xfrm>
            <a:off x="2658039" y="5082350"/>
            <a:ext cx="13997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ParticipateIn</a:t>
            </a:r>
            <a:endParaRPr lang="en-US" sz="1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80119" y="5261665"/>
            <a:ext cx="2296137" cy="92333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What is the primary key of the </a:t>
            </a:r>
            <a:r>
              <a:rPr lang="en-US" dirty="0" err="1" smtClean="0">
                <a:latin typeface="Linux Libertine" charset="0"/>
                <a:ea typeface="Linux Libertine" charset="0"/>
                <a:cs typeface="Linux Libertine" charset="0"/>
              </a:rPr>
              <a:t>ParticipateIn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 relation?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602058" y="5266282"/>
            <a:ext cx="2037446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u="sng" dirty="0" smtClean="0">
                <a:latin typeface="Linux Libertine" charset="0"/>
                <a:ea typeface="Linux Libertine" charset="0"/>
                <a:cs typeface="Linux Libertine" charset="0"/>
              </a:rPr>
              <a:t>EID, UID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. Each one of them is called a </a:t>
            </a:r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foreign key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.</a:t>
            </a:r>
            <a:endParaRPr lang="en-US" b="1" u="sng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2066674" y="4744837"/>
            <a:ext cx="5010652" cy="338554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sz="1600" dirty="0" err="1" smtClean="0"/>
              <a:t>ParticipateIn</a:t>
            </a:r>
            <a:r>
              <a:rPr lang="en-US" sz="1600" dirty="0" smtClean="0"/>
              <a:t>(</a:t>
            </a:r>
            <a:r>
              <a:rPr lang="en-US" sz="1600" u="sng" dirty="0" smtClean="0"/>
              <a:t>EID</a:t>
            </a:r>
            <a:r>
              <a:rPr lang="en-US" sz="1600" dirty="0" smtClean="0"/>
              <a:t>: </a:t>
            </a:r>
            <a:r>
              <a:rPr lang="en-US" sz="1600" dirty="0"/>
              <a:t>string, </a:t>
            </a:r>
            <a:r>
              <a:rPr lang="en-US" sz="1600" u="sng" dirty="0" smtClean="0"/>
              <a:t>UID</a:t>
            </a:r>
            <a:r>
              <a:rPr lang="en-US" sz="1600" dirty="0" smtClean="0"/>
              <a:t>: string, RSVPDT: </a:t>
            </a:r>
            <a:r>
              <a:rPr lang="en-US" sz="1600" dirty="0" err="1" smtClean="0"/>
              <a:t>DateTime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766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1" grpId="0"/>
      <p:bldP spid="62" grpId="0" animBg="1"/>
      <p:bldP spid="63" grpId="0" animBg="1"/>
      <p:bldP spid="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ER Modeling: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281679"/>
            <a:ext cx="4355332" cy="975361"/>
          </a:xfrm>
        </p:spPr>
        <p:txBody>
          <a:bodyPr>
            <a:normAutofit/>
          </a:bodyPr>
          <a:lstStyle/>
          <a:p>
            <a:r>
              <a:rPr lang="en-US" dirty="0" smtClean="0"/>
              <a:t>Example: create and RSVP to events on Facebook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291" y="1722104"/>
            <a:ext cx="3579058" cy="407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8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Foreign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3200" dirty="0" smtClean="0"/>
              <a:t>An attribute of a relation which refers to a (primary) key of another relation</a:t>
            </a:r>
          </a:p>
          <a:p>
            <a:endParaRPr lang="en-US" altLang="en-US" sz="3200" dirty="0" smtClean="0"/>
          </a:p>
          <a:p>
            <a:endParaRPr lang="en-US" altLang="en-US" sz="3200" dirty="0"/>
          </a:p>
          <a:p>
            <a:endParaRPr lang="en-US" altLang="en-US" sz="3200" dirty="0" smtClean="0"/>
          </a:p>
          <a:p>
            <a:endParaRPr lang="en-US" altLang="en-US" sz="3200" dirty="0"/>
          </a:p>
          <a:p>
            <a:endParaRPr lang="en-US" altLang="en-US" sz="3200" dirty="0" smtClean="0"/>
          </a:p>
          <a:p>
            <a:r>
              <a:rPr lang="en-US" altLang="en-US" sz="3200" dirty="0" smtClean="0"/>
              <a:t>The domain of the foreign key attribute is the same as the key it 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576464"/>
              </p:ext>
            </p:extLst>
          </p:nvPr>
        </p:nvGraphicFramePr>
        <p:xfrm>
          <a:off x="2806902" y="4184547"/>
          <a:ext cx="3693089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44732"/>
                <a:gridCol w="1107664"/>
                <a:gridCol w="1440693"/>
              </a:tblGrid>
              <a:tr h="214553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RSVPDT</a:t>
                      </a:r>
                      <a:endParaRPr lang="en-US" sz="14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5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E4518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FB1002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09/02, 9PM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55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E2980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FB1002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12/12, 11AM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722329" y="3845355"/>
            <a:ext cx="13997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ParticipateIn</a:t>
            </a:r>
            <a:endParaRPr lang="en-US" sz="14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462307"/>
              </p:ext>
            </p:extLst>
          </p:nvPr>
        </p:nvGraphicFramePr>
        <p:xfrm>
          <a:off x="6860243" y="2988347"/>
          <a:ext cx="2082671" cy="8229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39166"/>
                <a:gridCol w="790369"/>
                <a:gridCol w="65313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UID</a:t>
                      </a:r>
                      <a:endParaRPr lang="en-US" sz="12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FB1001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William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FB1002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Yinan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796694" y="2596008"/>
            <a:ext cx="611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97243"/>
              </p:ext>
            </p:extLst>
          </p:nvPr>
        </p:nvGraphicFramePr>
        <p:xfrm>
          <a:off x="351363" y="2988347"/>
          <a:ext cx="6341831" cy="8229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59536"/>
                <a:gridCol w="1251166"/>
                <a:gridCol w="1158175"/>
                <a:gridCol w="938375"/>
                <a:gridCol w="972190"/>
                <a:gridCol w="146238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EID</a:t>
                      </a:r>
                      <a:endParaRPr lang="en-US" sz="12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Location</a:t>
                      </a:r>
                      <a:endParaRPr lang="en-US" sz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StartDT</a:t>
                      </a:r>
                      <a:endParaRPr lang="en-US" sz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EndDT</a:t>
                      </a:r>
                      <a:endParaRPr lang="en-US" sz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E2980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Milonga</a:t>
                      </a:r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at IWC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914 Regent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09/22, 7PM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09/22, 11PM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Tango Party </a:t>
                      </a:r>
                      <a:r>
                        <a:rPr lang="mr-IN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…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E4518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MMM 2018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Capitol Square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06/21, 9AM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06/21, 9PM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Summer Solstice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</a:t>
                      </a:r>
                      <a:r>
                        <a:rPr lang="mr-IN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…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85168" y="2634270"/>
            <a:ext cx="7168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endParaRPr lang="en-US" sz="1400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770168" y="3163614"/>
            <a:ext cx="2109666" cy="1093077"/>
          </a:xfrm>
          <a:prstGeom prst="straightConnector1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382813" y="3216165"/>
            <a:ext cx="2532994" cy="1037480"/>
          </a:xfrm>
          <a:prstGeom prst="straightConnector1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637" y="3983521"/>
            <a:ext cx="411297" cy="3084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911" y="4183909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Basic Case: Relationship Sets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31</a:t>
            </a:fld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742820" y="3071407"/>
            <a:ext cx="8674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sz="3200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18882"/>
              </p:ext>
            </p:extLst>
          </p:nvPr>
        </p:nvGraphicFramePr>
        <p:xfrm>
          <a:off x="4991895" y="3952342"/>
          <a:ext cx="3523455" cy="1483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66257"/>
                <a:gridCol w="17571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PID_PI</a:t>
                      </a:r>
                      <a:endParaRPr lang="en-US" sz="16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sng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PID_CoPI</a:t>
                      </a:r>
                      <a:endParaRPr lang="en-US" sz="16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Prof007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Prof233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Prof007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Prof947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Prof061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Prof007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Rectangle 60"/>
          <p:cNvSpPr/>
          <p:nvPr/>
        </p:nvSpPr>
        <p:spPr>
          <a:xfrm>
            <a:off x="4928342" y="3557870"/>
            <a:ext cx="15376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Collaborate</a:t>
            </a:r>
            <a:endParaRPr lang="en-US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467808" y="2148404"/>
            <a:ext cx="3090086" cy="3414992"/>
            <a:chOff x="377016" y="1671607"/>
            <a:chExt cx="3090086" cy="3414992"/>
          </a:xfrm>
        </p:grpSpPr>
        <p:sp>
          <p:nvSpPr>
            <p:cNvPr id="56" name="Rectangle 4"/>
            <p:cNvSpPr>
              <a:spLocks noChangeArrowheads="1"/>
            </p:cNvSpPr>
            <p:nvPr/>
          </p:nvSpPr>
          <p:spPr bwMode="auto">
            <a:xfrm>
              <a:off x="948515" y="270030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7" name="Oval 5"/>
            <p:cNvSpPr>
              <a:spLocks noChangeArrowheads="1"/>
            </p:cNvSpPr>
            <p:nvPr/>
          </p:nvSpPr>
          <p:spPr bwMode="auto">
            <a:xfrm>
              <a:off x="1729565" y="167478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8" name="Oval 6"/>
            <p:cNvSpPr>
              <a:spLocks noChangeArrowheads="1"/>
            </p:cNvSpPr>
            <p:nvPr/>
          </p:nvSpPr>
          <p:spPr bwMode="auto">
            <a:xfrm>
              <a:off x="2740543" y="167160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4" name="Oval 7"/>
            <p:cNvSpPr>
              <a:spLocks noChangeArrowheads="1"/>
            </p:cNvSpPr>
            <p:nvPr/>
          </p:nvSpPr>
          <p:spPr bwMode="auto">
            <a:xfrm>
              <a:off x="708835" y="167958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5" name="Line 8"/>
            <p:cNvSpPr>
              <a:spLocks noChangeShapeType="1"/>
            </p:cNvSpPr>
            <p:nvPr/>
          </p:nvSpPr>
          <p:spPr bwMode="auto">
            <a:xfrm flipH="1" flipV="1">
              <a:off x="1355209" y="228652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6" name="Line 9"/>
            <p:cNvSpPr>
              <a:spLocks noChangeShapeType="1"/>
            </p:cNvSpPr>
            <p:nvPr/>
          </p:nvSpPr>
          <p:spPr bwMode="auto">
            <a:xfrm flipV="1">
              <a:off x="2007783" y="237158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7" name="Line 10"/>
            <p:cNvSpPr>
              <a:spLocks noChangeShapeType="1"/>
            </p:cNvSpPr>
            <p:nvPr/>
          </p:nvSpPr>
          <p:spPr bwMode="auto">
            <a:xfrm flipV="1">
              <a:off x="2423335" y="228120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8" name="AutoShape 8"/>
            <p:cNvSpPr>
              <a:spLocks noChangeArrowheads="1"/>
            </p:cNvSpPr>
            <p:nvPr/>
          </p:nvSpPr>
          <p:spPr bwMode="auto">
            <a:xfrm>
              <a:off x="760217" y="3943599"/>
              <a:ext cx="2510196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Collaborate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760217" y="3229580"/>
              <a:ext cx="886174" cy="12855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2384404" y="3227362"/>
              <a:ext cx="886009" cy="12877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2769290" y="3381640"/>
              <a:ext cx="4395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prstClr val="black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PI</a:t>
              </a:r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77016" y="3381640"/>
              <a:ext cx="89800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prstClr val="black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Co-PI</a:t>
              </a:r>
              <a:endParaRPr lang="en-US" dirty="0"/>
            </a:p>
          </p:txBody>
        </p:sp>
      </p:grpSp>
      <p:sp>
        <p:nvSpPr>
          <p:cNvPr id="73" name="Content Placeholder 2"/>
          <p:cNvSpPr txBox="1">
            <a:spLocks/>
          </p:cNvSpPr>
          <p:nvPr/>
        </p:nvSpPr>
        <p:spPr>
          <a:xfrm>
            <a:off x="4751637" y="3022080"/>
            <a:ext cx="3940418" cy="338554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sz="1600" dirty="0" smtClean="0"/>
              <a:t>Collaborate(</a:t>
            </a:r>
            <a:r>
              <a:rPr lang="en-US" sz="1600" u="sng" dirty="0" smtClean="0"/>
              <a:t>PID_PI</a:t>
            </a:r>
            <a:r>
              <a:rPr lang="en-US" sz="1600" dirty="0" smtClean="0"/>
              <a:t>: </a:t>
            </a:r>
            <a:r>
              <a:rPr lang="en-US" sz="1600" dirty="0"/>
              <a:t>string, </a:t>
            </a:r>
            <a:r>
              <a:rPr lang="en-US" sz="1600" u="sng" dirty="0" err="1" smtClean="0"/>
              <a:t>PID_CoPI</a:t>
            </a:r>
            <a:r>
              <a:rPr lang="en-US" sz="1600" dirty="0" smtClean="0"/>
              <a:t>: string)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5371746" y="2076429"/>
            <a:ext cx="2700200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Rename to resolve attribute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name conflicts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401005" y="5711360"/>
            <a:ext cx="2296137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Any foreign keys?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99168" y="5711360"/>
            <a:ext cx="271618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u="sng" dirty="0" smtClean="0">
                <a:latin typeface="Linux Libertine" charset="0"/>
                <a:ea typeface="Linux Libertine" charset="0"/>
                <a:cs typeface="Linux Libertine" charset="0"/>
              </a:rPr>
              <a:t>PID_PI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 and </a:t>
            </a:r>
            <a:r>
              <a:rPr lang="en-US" u="sng" dirty="0" err="1" smtClean="0">
                <a:latin typeface="Linux Libertine" charset="0"/>
                <a:ea typeface="Linux Libertine" charset="0"/>
                <a:cs typeface="Linux Libertine" charset="0"/>
              </a:rPr>
              <a:t>PID_CoPI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.</a:t>
            </a:r>
            <a:endParaRPr lang="en-US" b="1" u="sng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04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1" grpId="0"/>
      <p:bldP spid="73" grpId="0" animBg="1"/>
      <p:bldP spid="74" grpId="0" animBg="1"/>
      <p:bldP spid="75" grpId="0" animBg="1"/>
      <p:bldP spid="7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Many-to-One Relationship Sets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32</a:t>
            </a:fld>
            <a:endParaRPr lang="en-US"/>
          </a:p>
        </p:txBody>
      </p:sp>
      <p:sp>
        <p:nvSpPr>
          <p:cNvPr id="59" name="Rectangle 58"/>
          <p:cNvSpPr/>
          <p:nvPr/>
        </p:nvSpPr>
        <p:spPr>
          <a:xfrm rot="5400000">
            <a:off x="4176370" y="3656835"/>
            <a:ext cx="678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3051985" y="5464417"/>
            <a:ext cx="3040028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dirty="0" smtClean="0"/>
              <a:t>Major(</a:t>
            </a:r>
            <a:r>
              <a:rPr lang="en-US" u="sng" dirty="0" smtClean="0"/>
              <a:t>SID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u="sng" dirty="0" smtClean="0"/>
              <a:t>DID</a:t>
            </a:r>
            <a:r>
              <a:rPr lang="en-US" dirty="0" smtClean="0"/>
              <a:t>: string)</a:t>
            </a:r>
            <a:endParaRPr lang="en-US" dirty="0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2322784" y="4376353"/>
            <a:ext cx="449843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dirty="0" smtClean="0"/>
              <a:t>Student(</a:t>
            </a:r>
            <a:r>
              <a:rPr lang="en-US" u="sng" dirty="0" smtClean="0"/>
              <a:t>SID</a:t>
            </a:r>
            <a:r>
              <a:rPr lang="en-US" dirty="0" smtClean="0"/>
              <a:t>: </a:t>
            </a:r>
            <a:r>
              <a:rPr lang="en-US" dirty="0" err="1"/>
              <a:t>int</a:t>
            </a:r>
            <a:r>
              <a:rPr lang="en-US" dirty="0"/>
              <a:t>, Name: string, </a:t>
            </a:r>
            <a:r>
              <a:rPr lang="en-US" dirty="0" smtClean="0"/>
              <a:t>Age: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1576550" y="4919865"/>
            <a:ext cx="5990898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dirty="0" smtClean="0"/>
              <a:t>Department(</a:t>
            </a:r>
            <a:r>
              <a:rPr lang="en-US" u="sng" dirty="0" smtClean="0"/>
              <a:t>DID</a:t>
            </a:r>
            <a:r>
              <a:rPr lang="en-US" dirty="0" smtClean="0"/>
              <a:t>: string, Name: </a:t>
            </a:r>
            <a:r>
              <a:rPr lang="en-US" dirty="0"/>
              <a:t>string, </a:t>
            </a:r>
            <a:r>
              <a:rPr lang="en-US" dirty="0" smtClean="0"/>
              <a:t>Address: string</a:t>
            </a:r>
            <a:r>
              <a:rPr lang="en-US" dirty="0"/>
              <a:t>)</a:t>
            </a:r>
          </a:p>
        </p:txBody>
      </p:sp>
      <p:pic>
        <p:nvPicPr>
          <p:cNvPr id="50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868" y="4376353"/>
            <a:ext cx="411297" cy="30847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142" y="4576741"/>
            <a:ext cx="510023" cy="124045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703519" y="1709574"/>
            <a:ext cx="7731646" cy="1869115"/>
            <a:chOff x="703519" y="1709574"/>
            <a:chExt cx="7731646" cy="1869115"/>
          </a:xfrm>
        </p:grpSpPr>
        <p:grpSp>
          <p:nvGrpSpPr>
            <p:cNvPr id="21" name="Group 20"/>
            <p:cNvGrpSpPr/>
            <p:nvPr/>
          </p:nvGrpSpPr>
          <p:grpSpPr>
            <a:xfrm>
              <a:off x="3082115" y="1717548"/>
              <a:ext cx="5353050" cy="1861141"/>
              <a:chOff x="3055154" y="4440885"/>
              <a:chExt cx="5353050" cy="1861141"/>
            </a:xfrm>
          </p:grpSpPr>
          <p:sp>
            <p:nvSpPr>
              <p:cNvPr id="29" name="Rectangle 4"/>
              <p:cNvSpPr>
                <a:spLocks noChangeArrowheads="1"/>
              </p:cNvSpPr>
              <p:nvPr/>
            </p:nvSpPr>
            <p:spPr bwMode="auto">
              <a:xfrm>
                <a:off x="5956070" y="5463826"/>
                <a:ext cx="22860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Department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0" name="Oval 5"/>
              <p:cNvSpPr>
                <a:spLocks noChangeArrowheads="1"/>
              </p:cNvSpPr>
              <p:nvPr/>
            </p:nvSpPr>
            <p:spPr bwMode="auto">
              <a:xfrm>
                <a:off x="6198403" y="4440885"/>
                <a:ext cx="93477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1" name="Oval 6"/>
              <p:cNvSpPr>
                <a:spLocks noChangeArrowheads="1"/>
              </p:cNvSpPr>
              <p:nvPr/>
            </p:nvSpPr>
            <p:spPr bwMode="auto">
              <a:xfrm>
                <a:off x="7246154" y="4443100"/>
                <a:ext cx="1162050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Address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2" name="Oval 7"/>
              <p:cNvSpPr>
                <a:spLocks noChangeArrowheads="1"/>
              </p:cNvSpPr>
              <p:nvPr/>
            </p:nvSpPr>
            <p:spPr bwMode="auto">
              <a:xfrm>
                <a:off x="5303053" y="4443100"/>
                <a:ext cx="76199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DID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3" name="Line 8"/>
              <p:cNvSpPr>
                <a:spLocks noChangeShapeType="1"/>
              </p:cNvSpPr>
              <p:nvPr/>
            </p:nvSpPr>
            <p:spPr bwMode="auto">
              <a:xfrm flipH="1" flipV="1">
                <a:off x="5956069" y="5044725"/>
                <a:ext cx="713269" cy="4168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4" name="Line 9"/>
              <p:cNvSpPr>
                <a:spLocks noChangeShapeType="1"/>
              </p:cNvSpPr>
              <p:nvPr/>
            </p:nvSpPr>
            <p:spPr bwMode="auto">
              <a:xfrm flipH="1" flipV="1">
                <a:off x="6882876" y="5044726"/>
                <a:ext cx="229928" cy="4191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5" name="Line 10"/>
              <p:cNvSpPr>
                <a:spLocks noChangeShapeType="1"/>
              </p:cNvSpPr>
              <p:nvPr/>
            </p:nvSpPr>
            <p:spPr bwMode="auto">
              <a:xfrm flipV="1">
                <a:off x="7463235" y="5120926"/>
                <a:ext cx="202019" cy="3406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6" name="AutoShape 8"/>
              <p:cNvSpPr>
                <a:spLocks noChangeArrowheads="1"/>
              </p:cNvSpPr>
              <p:nvPr/>
            </p:nvSpPr>
            <p:spPr bwMode="auto">
              <a:xfrm>
                <a:off x="3626654" y="5159026"/>
                <a:ext cx="1676400" cy="1143000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Major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 flipH="1">
                <a:off x="5303054" y="5730526"/>
                <a:ext cx="6530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055154" y="5730526"/>
                <a:ext cx="5715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Rectangle 4"/>
            <p:cNvSpPr>
              <a:spLocks noChangeArrowheads="1"/>
            </p:cNvSpPr>
            <p:nvPr/>
          </p:nvSpPr>
          <p:spPr bwMode="auto">
            <a:xfrm>
              <a:off x="943199" y="2738273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3" name="Oval 5"/>
            <p:cNvSpPr>
              <a:spLocks noChangeArrowheads="1"/>
            </p:cNvSpPr>
            <p:nvPr/>
          </p:nvSpPr>
          <p:spPr bwMode="auto">
            <a:xfrm>
              <a:off x="1724249" y="1712748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2735227" y="1709574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5" name="Oval 7"/>
            <p:cNvSpPr>
              <a:spLocks noChangeArrowheads="1"/>
            </p:cNvSpPr>
            <p:nvPr/>
          </p:nvSpPr>
          <p:spPr bwMode="auto">
            <a:xfrm>
              <a:off x="703519" y="1717547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2" name="Line 8"/>
            <p:cNvSpPr>
              <a:spLocks noChangeShapeType="1"/>
            </p:cNvSpPr>
            <p:nvPr/>
          </p:nvSpPr>
          <p:spPr bwMode="auto">
            <a:xfrm flipH="1" flipV="1">
              <a:off x="1349893" y="2324488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3" name="Line 9"/>
            <p:cNvSpPr>
              <a:spLocks noChangeShapeType="1"/>
            </p:cNvSpPr>
            <p:nvPr/>
          </p:nvSpPr>
          <p:spPr bwMode="auto">
            <a:xfrm flipV="1">
              <a:off x="2002467" y="2409550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3" name="Line 10"/>
            <p:cNvSpPr>
              <a:spLocks noChangeShapeType="1"/>
            </p:cNvSpPr>
            <p:nvPr/>
          </p:nvSpPr>
          <p:spPr bwMode="auto">
            <a:xfrm flipV="1">
              <a:off x="2418019" y="2319172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908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45" grpId="0" animBg="1"/>
      <p:bldP spid="46" grpId="0" animBg="1"/>
      <p:bldP spid="4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Many-to-One Relationship Sets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33</a:t>
            </a:fld>
            <a:endParaRPr lang="en-US"/>
          </a:p>
        </p:txBody>
      </p:sp>
      <p:sp>
        <p:nvSpPr>
          <p:cNvPr id="59" name="Rectangle 58"/>
          <p:cNvSpPr/>
          <p:nvPr/>
        </p:nvSpPr>
        <p:spPr>
          <a:xfrm rot="5400000">
            <a:off x="4176370" y="3656835"/>
            <a:ext cx="678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081558"/>
              </p:ext>
            </p:extLst>
          </p:nvPr>
        </p:nvGraphicFramePr>
        <p:xfrm>
          <a:off x="700519" y="4722318"/>
          <a:ext cx="2436973" cy="1005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10746"/>
                <a:gridCol w="945715"/>
                <a:gridCol w="680512"/>
              </a:tblGrid>
              <a:tr h="324764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6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6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6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" name="Rectangle 39"/>
          <p:cNvSpPr/>
          <p:nvPr/>
        </p:nvSpPr>
        <p:spPr>
          <a:xfrm>
            <a:off x="624126" y="4322208"/>
            <a:ext cx="10775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b="1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154774"/>
              </p:ext>
            </p:extLst>
          </p:nvPr>
        </p:nvGraphicFramePr>
        <p:xfrm>
          <a:off x="5462054" y="4727084"/>
          <a:ext cx="3237572" cy="1005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19204"/>
                <a:gridCol w="1624573"/>
                <a:gridCol w="893795"/>
              </a:tblGrid>
              <a:tr h="324764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6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6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2" name="Rectangle 41"/>
          <p:cNvSpPr/>
          <p:nvPr/>
        </p:nvSpPr>
        <p:spPr>
          <a:xfrm>
            <a:off x="5393192" y="4326654"/>
            <a:ext cx="1580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112289"/>
              </p:ext>
            </p:extLst>
          </p:nvPr>
        </p:nvGraphicFramePr>
        <p:xfrm>
          <a:off x="3385954" y="4722318"/>
          <a:ext cx="1859065" cy="1005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39727"/>
                <a:gridCol w="919338"/>
              </a:tblGrid>
              <a:tr h="324764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6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6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3290289" y="4315902"/>
            <a:ext cx="875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Major</a:t>
            </a:r>
            <a:endParaRPr lang="en-US" b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703519" y="1709574"/>
            <a:ext cx="7731646" cy="1869115"/>
            <a:chOff x="703519" y="1709574"/>
            <a:chExt cx="7731646" cy="1869115"/>
          </a:xfrm>
        </p:grpSpPr>
        <p:grpSp>
          <p:nvGrpSpPr>
            <p:cNvPr id="48" name="Group 47"/>
            <p:cNvGrpSpPr/>
            <p:nvPr/>
          </p:nvGrpSpPr>
          <p:grpSpPr>
            <a:xfrm>
              <a:off x="3082115" y="1717548"/>
              <a:ext cx="5353050" cy="1861141"/>
              <a:chOff x="3055154" y="4440885"/>
              <a:chExt cx="5353050" cy="1861141"/>
            </a:xfrm>
          </p:grpSpPr>
          <p:sp>
            <p:nvSpPr>
              <p:cNvPr id="58" name="Rectangle 4"/>
              <p:cNvSpPr>
                <a:spLocks noChangeArrowheads="1"/>
              </p:cNvSpPr>
              <p:nvPr/>
            </p:nvSpPr>
            <p:spPr bwMode="auto">
              <a:xfrm>
                <a:off x="5956070" y="5463826"/>
                <a:ext cx="22860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Department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0" name="Oval 5"/>
              <p:cNvSpPr>
                <a:spLocks noChangeArrowheads="1"/>
              </p:cNvSpPr>
              <p:nvPr/>
            </p:nvSpPr>
            <p:spPr bwMode="auto">
              <a:xfrm>
                <a:off x="6198403" y="4440885"/>
                <a:ext cx="93477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1" name="Oval 6"/>
              <p:cNvSpPr>
                <a:spLocks noChangeArrowheads="1"/>
              </p:cNvSpPr>
              <p:nvPr/>
            </p:nvSpPr>
            <p:spPr bwMode="auto">
              <a:xfrm>
                <a:off x="7246154" y="4443100"/>
                <a:ext cx="1162050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Address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2" name="Oval 7"/>
              <p:cNvSpPr>
                <a:spLocks noChangeArrowheads="1"/>
              </p:cNvSpPr>
              <p:nvPr/>
            </p:nvSpPr>
            <p:spPr bwMode="auto">
              <a:xfrm>
                <a:off x="5303053" y="4443100"/>
                <a:ext cx="76199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DID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3" name="Line 8"/>
              <p:cNvSpPr>
                <a:spLocks noChangeShapeType="1"/>
              </p:cNvSpPr>
              <p:nvPr/>
            </p:nvSpPr>
            <p:spPr bwMode="auto">
              <a:xfrm flipH="1" flipV="1">
                <a:off x="5956069" y="5044725"/>
                <a:ext cx="713269" cy="4168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4" name="Line 9"/>
              <p:cNvSpPr>
                <a:spLocks noChangeShapeType="1"/>
              </p:cNvSpPr>
              <p:nvPr/>
            </p:nvSpPr>
            <p:spPr bwMode="auto">
              <a:xfrm flipH="1" flipV="1">
                <a:off x="6882876" y="5044726"/>
                <a:ext cx="229928" cy="4191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5" name="Line 10"/>
              <p:cNvSpPr>
                <a:spLocks noChangeShapeType="1"/>
              </p:cNvSpPr>
              <p:nvPr/>
            </p:nvSpPr>
            <p:spPr bwMode="auto">
              <a:xfrm flipV="1">
                <a:off x="7463235" y="5120926"/>
                <a:ext cx="202019" cy="3406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6" name="AutoShape 8"/>
              <p:cNvSpPr>
                <a:spLocks noChangeArrowheads="1"/>
              </p:cNvSpPr>
              <p:nvPr/>
            </p:nvSpPr>
            <p:spPr bwMode="auto">
              <a:xfrm>
                <a:off x="3626654" y="5159026"/>
                <a:ext cx="1676400" cy="1143000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Major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 flipH="1">
                <a:off x="5303054" y="5730526"/>
                <a:ext cx="6530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055154" y="5730526"/>
                <a:ext cx="5715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4"/>
            <p:cNvSpPr>
              <a:spLocks noChangeArrowheads="1"/>
            </p:cNvSpPr>
            <p:nvPr/>
          </p:nvSpPr>
          <p:spPr bwMode="auto">
            <a:xfrm>
              <a:off x="943199" y="2738273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2" name="Oval 5"/>
            <p:cNvSpPr>
              <a:spLocks noChangeArrowheads="1"/>
            </p:cNvSpPr>
            <p:nvPr/>
          </p:nvSpPr>
          <p:spPr bwMode="auto">
            <a:xfrm>
              <a:off x="1724249" y="1712748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2735227" y="1709574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703519" y="1717547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5" name="Line 8"/>
            <p:cNvSpPr>
              <a:spLocks noChangeShapeType="1"/>
            </p:cNvSpPr>
            <p:nvPr/>
          </p:nvSpPr>
          <p:spPr bwMode="auto">
            <a:xfrm flipH="1" flipV="1">
              <a:off x="1349893" y="2324488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6" name="Line 9"/>
            <p:cNvSpPr>
              <a:spLocks noChangeShapeType="1"/>
            </p:cNvSpPr>
            <p:nvPr/>
          </p:nvSpPr>
          <p:spPr bwMode="auto">
            <a:xfrm flipV="1">
              <a:off x="2002467" y="2409550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V="1">
              <a:off x="2418019" y="2319172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343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Many-to-One Relationship Sets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285670"/>
              </p:ext>
            </p:extLst>
          </p:nvPr>
        </p:nvGraphicFramePr>
        <p:xfrm>
          <a:off x="701862" y="4720186"/>
          <a:ext cx="4297983" cy="1005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18453"/>
                <a:gridCol w="1203128"/>
                <a:gridCol w="938201"/>
                <a:gridCol w="938201"/>
              </a:tblGrid>
              <a:tr h="324764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6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6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6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6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" name="Rectangle 39"/>
          <p:cNvSpPr/>
          <p:nvPr/>
        </p:nvSpPr>
        <p:spPr>
          <a:xfrm>
            <a:off x="625469" y="4320076"/>
            <a:ext cx="10775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703519" y="1709574"/>
            <a:ext cx="7731646" cy="1869115"/>
            <a:chOff x="703519" y="1709574"/>
            <a:chExt cx="7731646" cy="1869115"/>
          </a:xfrm>
        </p:grpSpPr>
        <p:grpSp>
          <p:nvGrpSpPr>
            <p:cNvPr id="49" name="Group 48"/>
            <p:cNvGrpSpPr/>
            <p:nvPr/>
          </p:nvGrpSpPr>
          <p:grpSpPr>
            <a:xfrm>
              <a:off x="3082115" y="1717548"/>
              <a:ext cx="5353050" cy="1861141"/>
              <a:chOff x="3055154" y="4440885"/>
              <a:chExt cx="5353050" cy="1861141"/>
            </a:xfrm>
          </p:grpSpPr>
          <p:sp>
            <p:nvSpPr>
              <p:cNvPr id="57" name="Rectangle 4"/>
              <p:cNvSpPr>
                <a:spLocks noChangeArrowheads="1"/>
              </p:cNvSpPr>
              <p:nvPr/>
            </p:nvSpPr>
            <p:spPr bwMode="auto">
              <a:xfrm>
                <a:off x="5956070" y="5463826"/>
                <a:ext cx="22860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Department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8" name="Oval 5"/>
              <p:cNvSpPr>
                <a:spLocks noChangeArrowheads="1"/>
              </p:cNvSpPr>
              <p:nvPr/>
            </p:nvSpPr>
            <p:spPr bwMode="auto">
              <a:xfrm>
                <a:off x="6198403" y="4440885"/>
                <a:ext cx="93477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0" name="Oval 6"/>
              <p:cNvSpPr>
                <a:spLocks noChangeArrowheads="1"/>
              </p:cNvSpPr>
              <p:nvPr/>
            </p:nvSpPr>
            <p:spPr bwMode="auto">
              <a:xfrm>
                <a:off x="7246154" y="4443100"/>
                <a:ext cx="1162050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Address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1" name="Oval 7"/>
              <p:cNvSpPr>
                <a:spLocks noChangeArrowheads="1"/>
              </p:cNvSpPr>
              <p:nvPr/>
            </p:nvSpPr>
            <p:spPr bwMode="auto">
              <a:xfrm>
                <a:off x="5303053" y="4443100"/>
                <a:ext cx="76199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DID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2" name="Line 8"/>
              <p:cNvSpPr>
                <a:spLocks noChangeShapeType="1"/>
              </p:cNvSpPr>
              <p:nvPr/>
            </p:nvSpPr>
            <p:spPr bwMode="auto">
              <a:xfrm flipH="1" flipV="1">
                <a:off x="5956069" y="5044725"/>
                <a:ext cx="713269" cy="4168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3" name="Line 9"/>
              <p:cNvSpPr>
                <a:spLocks noChangeShapeType="1"/>
              </p:cNvSpPr>
              <p:nvPr/>
            </p:nvSpPr>
            <p:spPr bwMode="auto">
              <a:xfrm flipH="1" flipV="1">
                <a:off x="6882876" y="5044726"/>
                <a:ext cx="229928" cy="4191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4" name="Line 10"/>
              <p:cNvSpPr>
                <a:spLocks noChangeShapeType="1"/>
              </p:cNvSpPr>
              <p:nvPr/>
            </p:nvSpPr>
            <p:spPr bwMode="auto">
              <a:xfrm flipV="1">
                <a:off x="7463235" y="5120926"/>
                <a:ext cx="202019" cy="3406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5" name="AutoShape 8"/>
              <p:cNvSpPr>
                <a:spLocks noChangeArrowheads="1"/>
              </p:cNvSpPr>
              <p:nvPr/>
            </p:nvSpPr>
            <p:spPr bwMode="auto">
              <a:xfrm>
                <a:off x="3626654" y="5159026"/>
                <a:ext cx="1676400" cy="1143000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Major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 flipH="1">
                <a:off x="5303054" y="5730526"/>
                <a:ext cx="6530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055154" y="5730526"/>
                <a:ext cx="5715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943199" y="2738273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1" name="Oval 5"/>
            <p:cNvSpPr>
              <a:spLocks noChangeArrowheads="1"/>
            </p:cNvSpPr>
            <p:nvPr/>
          </p:nvSpPr>
          <p:spPr bwMode="auto">
            <a:xfrm>
              <a:off x="1724249" y="1712748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2" name="Oval 6"/>
            <p:cNvSpPr>
              <a:spLocks noChangeArrowheads="1"/>
            </p:cNvSpPr>
            <p:nvPr/>
          </p:nvSpPr>
          <p:spPr bwMode="auto">
            <a:xfrm>
              <a:off x="2735227" y="1709574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3" name="Oval 7"/>
            <p:cNvSpPr>
              <a:spLocks noChangeArrowheads="1"/>
            </p:cNvSpPr>
            <p:nvPr/>
          </p:nvSpPr>
          <p:spPr bwMode="auto">
            <a:xfrm>
              <a:off x="703519" y="1717547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4" name="Line 8"/>
            <p:cNvSpPr>
              <a:spLocks noChangeShapeType="1"/>
            </p:cNvSpPr>
            <p:nvPr/>
          </p:nvSpPr>
          <p:spPr bwMode="auto">
            <a:xfrm flipH="1" flipV="1">
              <a:off x="1349893" y="2324488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5" name="Line 9"/>
            <p:cNvSpPr>
              <a:spLocks noChangeShapeType="1"/>
            </p:cNvSpPr>
            <p:nvPr/>
          </p:nvSpPr>
          <p:spPr bwMode="auto">
            <a:xfrm flipV="1">
              <a:off x="2002467" y="2409550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6" name="Line 10"/>
            <p:cNvSpPr>
              <a:spLocks noChangeShapeType="1"/>
            </p:cNvSpPr>
            <p:nvPr/>
          </p:nvSpPr>
          <p:spPr bwMode="auto">
            <a:xfrm flipV="1">
              <a:off x="2418019" y="2319172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534618"/>
              </p:ext>
            </p:extLst>
          </p:nvPr>
        </p:nvGraphicFramePr>
        <p:xfrm>
          <a:off x="5330014" y="4720186"/>
          <a:ext cx="3237572" cy="1005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19204"/>
                <a:gridCol w="1624573"/>
                <a:gridCol w="893795"/>
              </a:tblGrid>
              <a:tr h="324764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6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6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9" name="Rectangle 68"/>
          <p:cNvSpPr/>
          <p:nvPr/>
        </p:nvSpPr>
        <p:spPr>
          <a:xfrm>
            <a:off x="5261152" y="4319756"/>
            <a:ext cx="1580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b="1" dirty="0"/>
          </a:p>
        </p:txBody>
      </p:sp>
      <p:sp>
        <p:nvSpPr>
          <p:cNvPr id="70" name="Rectangle 69"/>
          <p:cNvSpPr/>
          <p:nvPr/>
        </p:nvSpPr>
        <p:spPr>
          <a:xfrm rot="5400000">
            <a:off x="4176370" y="3656835"/>
            <a:ext cx="678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7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Many-to-One Relationship Sets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35</a:t>
            </a:fld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28650" y="3580201"/>
            <a:ext cx="3817225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Is Major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a foreign key?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29351" y="3580201"/>
            <a:ext cx="358599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Yes.</a:t>
            </a:r>
            <a:endParaRPr lang="en-US" b="1" u="sng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8650" y="4197701"/>
            <a:ext cx="3817225" cy="92333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Is this a valid Student tuple?</a:t>
            </a:r>
          </a:p>
          <a:p>
            <a:pPr eaLnBrk="0" hangingPunct="0"/>
            <a:endParaRPr lang="en-US" dirty="0" smtClean="0">
              <a:latin typeface="Linux Libertine" charset="0"/>
              <a:ea typeface="Linux Libertine" charset="0"/>
              <a:cs typeface="Linux Libertine" charset="0"/>
            </a:endParaRPr>
          </a:p>
          <a:p>
            <a:pPr eaLnBrk="0" hangingPunct="0"/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674059"/>
              </p:ext>
            </p:extLst>
          </p:nvPr>
        </p:nvGraphicFramePr>
        <p:xfrm>
          <a:off x="1154166" y="4623274"/>
          <a:ext cx="2766192" cy="335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96735"/>
                <a:gridCol w="821860"/>
                <a:gridCol w="627789"/>
                <a:gridCol w="819808"/>
              </a:tblGrid>
              <a:tr h="207963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834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Surijit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929351" y="4197701"/>
            <a:ext cx="358599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No, because PHYS does not exist in Department. </a:t>
            </a:r>
            <a:endParaRPr lang="en-US" b="1" u="sng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8650" y="5369359"/>
            <a:ext cx="3817225" cy="646331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What if a Student has not declared a Major?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24883" y="5364858"/>
            <a:ext cx="358599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Then the Major column would be filled with NULL. </a:t>
            </a:r>
            <a:endParaRPr lang="en-US" b="1" u="sng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9" name="Cloud 48"/>
          <p:cNvSpPr/>
          <p:nvPr/>
        </p:nvSpPr>
        <p:spPr>
          <a:xfrm>
            <a:off x="6915669" y="4962121"/>
            <a:ext cx="1731778" cy="999461"/>
          </a:xfrm>
          <a:prstGeom prst="cloud">
            <a:avLst/>
          </a:prstGeom>
          <a:solidFill>
            <a:srgbClr val="FBE5D7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lvl="0" algn="ctr"/>
            <a:r>
              <a:rPr lang="en-US" sz="2400" i="1" kern="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What?!!</a:t>
            </a:r>
            <a:endParaRPr lang="en-US" sz="2400" i="1" kern="0" dirty="0">
              <a:solidFill>
                <a:prstClr val="black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887810"/>
              </p:ext>
            </p:extLst>
          </p:nvPr>
        </p:nvGraphicFramePr>
        <p:xfrm>
          <a:off x="645158" y="2061234"/>
          <a:ext cx="4297983" cy="1005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18453"/>
                <a:gridCol w="1203128"/>
                <a:gridCol w="938201"/>
                <a:gridCol w="938201"/>
              </a:tblGrid>
              <a:tr h="324764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6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6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6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6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568765" y="1661124"/>
            <a:ext cx="10775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b="1" dirty="0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667622"/>
              </p:ext>
            </p:extLst>
          </p:nvPr>
        </p:nvGraphicFramePr>
        <p:xfrm>
          <a:off x="5273310" y="2061234"/>
          <a:ext cx="3237572" cy="1005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19204"/>
                <a:gridCol w="1624573"/>
                <a:gridCol w="893795"/>
              </a:tblGrid>
              <a:tr h="324764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6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6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5204448" y="1660804"/>
            <a:ext cx="1580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55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1" grpId="0" animBg="1"/>
      <p:bldP spid="43" grpId="0" animBg="1"/>
      <p:bldP spid="44" grpId="0" animBg="1"/>
      <p:bldP spid="48" grpId="0" animBg="1"/>
      <p:bldP spid="4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NULL: The Hairy Beast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3200" dirty="0" smtClean="0"/>
              <a:t>A special value which signifies one of the following: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Nonexistent value</a:t>
            </a:r>
          </a:p>
          <a:p>
            <a:pPr lvl="2"/>
            <a:r>
              <a:rPr lang="en-US" sz="2400" dirty="0" smtClean="0"/>
              <a:t>e.g. a Student has not declared a Major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Missing value</a:t>
            </a:r>
            <a:endParaRPr lang="en-US" dirty="0" smtClean="0"/>
          </a:p>
          <a:p>
            <a:pPr lvl="2"/>
            <a:r>
              <a:rPr lang="en-US" sz="2400" dirty="0" smtClean="0"/>
              <a:t>e.g. a Student has not entered their Height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Not applicable</a:t>
            </a:r>
          </a:p>
          <a:p>
            <a:pPr lvl="2"/>
            <a:r>
              <a:rPr lang="en-US" sz="2400" dirty="0" smtClean="0"/>
              <a:t>e.g. a single-family Home does not have an </a:t>
            </a:r>
            <a:r>
              <a:rPr lang="en-US" sz="2400" dirty="0" err="1" smtClean="0"/>
              <a:t>AptNo</a:t>
            </a:r>
            <a:endParaRPr lang="en-US" sz="2400" dirty="0" smtClean="0"/>
          </a:p>
          <a:p>
            <a:r>
              <a:rPr lang="en-US" sz="3200" dirty="0" smtClean="0"/>
              <a:t>NULL does not mean 0, “” or </a:t>
            </a:r>
            <a:r>
              <a:rPr lang="en-US" sz="3200" dirty="0" err="1" smtClean="0"/>
              <a:t>NaN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NULL ≠ NULL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509921"/>
              </p:ext>
            </p:extLst>
          </p:nvPr>
        </p:nvGraphicFramePr>
        <p:xfrm>
          <a:off x="4572000" y="2678860"/>
          <a:ext cx="2766192" cy="335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96735"/>
                <a:gridCol w="1015441"/>
                <a:gridCol w="434208"/>
                <a:gridCol w="819808"/>
              </a:tblGrid>
              <a:tr h="207963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824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Fernando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42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One-to-One </a:t>
            </a:r>
            <a:r>
              <a:rPr lang="en-US" dirty="0"/>
              <a:t>Relationship Sets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37</a:t>
            </a:fld>
            <a:endParaRPr lang="en-US"/>
          </a:p>
        </p:txBody>
      </p:sp>
      <p:sp>
        <p:nvSpPr>
          <p:cNvPr id="59" name="Rectangle 58"/>
          <p:cNvSpPr/>
          <p:nvPr/>
        </p:nvSpPr>
        <p:spPr>
          <a:xfrm rot="5400000">
            <a:off x="4232997" y="3816808"/>
            <a:ext cx="678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1072050" y="5301995"/>
            <a:ext cx="7020916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dirty="0" smtClean="0"/>
              <a:t>Professor(</a:t>
            </a:r>
            <a:r>
              <a:rPr lang="en-US" u="sng" dirty="0" smtClean="0"/>
              <a:t>PID</a:t>
            </a:r>
            <a:r>
              <a:rPr lang="en-US" smtClean="0"/>
              <a:t>: string, </a:t>
            </a:r>
            <a:r>
              <a:rPr lang="en-US" dirty="0" smtClean="0"/>
              <a:t>Name: string, Age: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ChairingDID</a:t>
            </a:r>
            <a:r>
              <a:rPr lang="en-US" dirty="0" smtClean="0"/>
              <a:t>: string)</a:t>
            </a:r>
            <a:endParaRPr lang="en-US" dirty="0"/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1587060" y="4724252"/>
            <a:ext cx="5990898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dirty="0" smtClean="0"/>
              <a:t>Department(</a:t>
            </a:r>
            <a:r>
              <a:rPr lang="en-US" u="sng" dirty="0" smtClean="0"/>
              <a:t>DID</a:t>
            </a:r>
            <a:r>
              <a:rPr lang="en-US" dirty="0" smtClean="0"/>
              <a:t>: string, Name: </a:t>
            </a:r>
            <a:r>
              <a:rPr lang="en-US" dirty="0"/>
              <a:t>string, </a:t>
            </a:r>
            <a:r>
              <a:rPr lang="en-US" dirty="0" smtClean="0"/>
              <a:t>Address: string</a:t>
            </a:r>
            <a:r>
              <a:rPr lang="en-US" dirty="0"/>
              <a:t>)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765957" y="1628865"/>
            <a:ext cx="7726330" cy="1866899"/>
            <a:chOff x="681874" y="4435127"/>
            <a:chExt cx="7726330" cy="1866899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1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2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3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4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6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7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6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0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4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5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6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Chair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426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45" grpId="0" animBg="1"/>
      <p:bldP spid="4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One-to-One </a:t>
            </a:r>
            <a:r>
              <a:rPr lang="en-US" dirty="0"/>
              <a:t>Relationship Sets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38</a:t>
            </a:fld>
            <a:endParaRPr lang="en-US"/>
          </a:p>
        </p:txBody>
      </p:sp>
      <p:sp>
        <p:nvSpPr>
          <p:cNvPr id="59" name="Rectangle 58"/>
          <p:cNvSpPr/>
          <p:nvPr/>
        </p:nvSpPr>
        <p:spPr>
          <a:xfrm rot="5400000">
            <a:off x="4232997" y="3816808"/>
            <a:ext cx="678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2123085" y="5301995"/>
            <a:ext cx="4918846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dirty="0" smtClean="0"/>
              <a:t>Professor(</a:t>
            </a:r>
            <a:r>
              <a:rPr lang="en-US" u="sng" dirty="0" smtClean="0"/>
              <a:t>PID</a:t>
            </a:r>
            <a:r>
              <a:rPr lang="en-US" smtClean="0"/>
              <a:t>: string, </a:t>
            </a:r>
            <a:r>
              <a:rPr lang="en-US" dirty="0" smtClean="0"/>
              <a:t>Name: string, Age: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672731" y="4724252"/>
            <a:ext cx="7819556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dirty="0" smtClean="0"/>
              <a:t>Department(</a:t>
            </a:r>
            <a:r>
              <a:rPr lang="en-US" u="sng" dirty="0" smtClean="0"/>
              <a:t>DID</a:t>
            </a:r>
            <a:r>
              <a:rPr lang="en-US" dirty="0" smtClean="0"/>
              <a:t>: string, Name: </a:t>
            </a:r>
            <a:r>
              <a:rPr lang="en-US" dirty="0"/>
              <a:t>string, </a:t>
            </a:r>
            <a:r>
              <a:rPr lang="en-US" dirty="0" smtClean="0"/>
              <a:t>Address: string, </a:t>
            </a:r>
            <a:r>
              <a:rPr lang="en-US" dirty="0" err="1" smtClean="0"/>
              <a:t>ChairPID</a:t>
            </a:r>
            <a:r>
              <a:rPr lang="en-US" dirty="0" smtClean="0"/>
              <a:t>: string)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765957" y="1628865"/>
            <a:ext cx="7726330" cy="1866899"/>
            <a:chOff x="681874" y="4435127"/>
            <a:chExt cx="7726330" cy="1866899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1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2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3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4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6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7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6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0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4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5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6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Chair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69" y="5216810"/>
            <a:ext cx="411297" cy="30847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1574" y="5417198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3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Weak Entity Sets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39</a:t>
            </a:fld>
            <a:endParaRPr lang="en-US"/>
          </a:p>
        </p:txBody>
      </p:sp>
      <p:sp>
        <p:nvSpPr>
          <p:cNvPr id="59" name="Rectangle 58"/>
          <p:cNvSpPr/>
          <p:nvPr/>
        </p:nvSpPr>
        <p:spPr>
          <a:xfrm rot="5400000">
            <a:off x="4232998" y="3588241"/>
            <a:ext cx="678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1986452" y="4950196"/>
            <a:ext cx="5171092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dirty="0" smtClean="0"/>
              <a:t>Floor(</a:t>
            </a:r>
            <a:r>
              <a:rPr lang="en-US" u="sng" dirty="0" smtClean="0"/>
              <a:t>Number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u="sng" dirty="0" smtClean="0"/>
              <a:t>DID</a:t>
            </a:r>
            <a:r>
              <a:rPr lang="en-US" dirty="0" smtClean="0"/>
              <a:t>: string, </a:t>
            </a:r>
            <a:r>
              <a:rPr lang="en-US" dirty="0" err="1" smtClean="0"/>
              <a:t>NumRooms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1576550" y="4372453"/>
            <a:ext cx="5990898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dirty="0" smtClean="0"/>
              <a:t>Department(</a:t>
            </a:r>
            <a:r>
              <a:rPr lang="en-US" u="sng" dirty="0" smtClean="0"/>
              <a:t>DID</a:t>
            </a:r>
            <a:r>
              <a:rPr lang="en-US" dirty="0" smtClean="0"/>
              <a:t>: string, Name: </a:t>
            </a:r>
            <a:r>
              <a:rPr lang="en-US" dirty="0"/>
              <a:t>string, </a:t>
            </a:r>
            <a:r>
              <a:rPr lang="en-US" dirty="0" smtClean="0"/>
              <a:t>Address: string</a:t>
            </a:r>
            <a:r>
              <a:rPr lang="en-US" dirty="0"/>
              <a:t>)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628650" y="1786528"/>
            <a:ext cx="7888963" cy="1579880"/>
            <a:chOff x="626386" y="3002280"/>
            <a:chExt cx="7888963" cy="1579880"/>
          </a:xfrm>
        </p:grpSpPr>
        <p:sp>
          <p:nvSpPr>
            <p:cNvPr id="40" name="Rectangle 4"/>
            <p:cNvSpPr>
              <a:spLocks noChangeArrowheads="1"/>
            </p:cNvSpPr>
            <p:nvPr/>
          </p:nvSpPr>
          <p:spPr bwMode="auto">
            <a:xfrm>
              <a:off x="1051063" y="3916680"/>
              <a:ext cx="1447800" cy="533400"/>
            </a:xfrm>
            <a:prstGeom prst="rect">
              <a:avLst/>
            </a:prstGeom>
            <a:solidFill>
              <a:schemeClr val="tx2"/>
            </a:solidFill>
            <a:ln w="762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Floor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1" name="Oval 5"/>
            <p:cNvSpPr>
              <a:spLocks noChangeArrowheads="1"/>
            </p:cNvSpPr>
            <p:nvPr/>
          </p:nvSpPr>
          <p:spPr bwMode="auto">
            <a:xfrm>
              <a:off x="626386" y="3015932"/>
              <a:ext cx="1374913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Number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2" name="Oval 6"/>
            <p:cNvSpPr>
              <a:spLocks noChangeArrowheads="1"/>
            </p:cNvSpPr>
            <p:nvPr/>
          </p:nvSpPr>
          <p:spPr bwMode="auto">
            <a:xfrm>
              <a:off x="2003563" y="3002280"/>
              <a:ext cx="1749287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NumRooms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3" name="Line 9"/>
            <p:cNvSpPr>
              <a:spLocks noChangeShapeType="1"/>
            </p:cNvSpPr>
            <p:nvPr/>
          </p:nvSpPr>
          <p:spPr bwMode="auto">
            <a:xfrm flipH="1" flipV="1">
              <a:off x="1413135" y="3688080"/>
              <a:ext cx="114299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2498863" y="4183380"/>
              <a:ext cx="530087" cy="0"/>
            </a:xfrm>
            <a:prstGeom prst="line">
              <a:avLst/>
            </a:prstGeom>
            <a:ln w="762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5851663" y="3916680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9" name="Oval 5"/>
            <p:cNvSpPr>
              <a:spLocks noChangeArrowheads="1"/>
            </p:cNvSpPr>
            <p:nvPr/>
          </p:nvSpPr>
          <p:spPr bwMode="auto">
            <a:xfrm>
              <a:off x="6158505" y="3008154"/>
              <a:ext cx="10668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2" name="Oval 6"/>
            <p:cNvSpPr>
              <a:spLocks noChangeArrowheads="1"/>
            </p:cNvSpPr>
            <p:nvPr/>
          </p:nvSpPr>
          <p:spPr bwMode="auto">
            <a:xfrm>
              <a:off x="7299462" y="3002280"/>
              <a:ext cx="1215887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3" name="Oval 7"/>
            <p:cNvSpPr>
              <a:spLocks noChangeArrowheads="1"/>
            </p:cNvSpPr>
            <p:nvPr/>
          </p:nvSpPr>
          <p:spPr bwMode="auto">
            <a:xfrm>
              <a:off x="5089663" y="3002280"/>
              <a:ext cx="9906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4" name="Line 8"/>
            <p:cNvSpPr>
              <a:spLocks noChangeShapeType="1"/>
            </p:cNvSpPr>
            <p:nvPr/>
          </p:nvSpPr>
          <p:spPr bwMode="auto">
            <a:xfrm flipH="1" flipV="1">
              <a:off x="5851663" y="3611880"/>
              <a:ext cx="3048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5" name="Line 9"/>
            <p:cNvSpPr>
              <a:spLocks noChangeShapeType="1"/>
            </p:cNvSpPr>
            <p:nvPr/>
          </p:nvSpPr>
          <p:spPr bwMode="auto">
            <a:xfrm flipH="1" flipV="1">
              <a:off x="6746890" y="3688080"/>
              <a:ext cx="95373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6" name="Line 10"/>
            <p:cNvSpPr>
              <a:spLocks noChangeShapeType="1"/>
            </p:cNvSpPr>
            <p:nvPr/>
          </p:nvSpPr>
          <p:spPr bwMode="auto">
            <a:xfrm flipV="1">
              <a:off x="7299463" y="3688080"/>
              <a:ext cx="362073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7" name="AutoShape 8"/>
            <p:cNvSpPr>
              <a:spLocks noChangeArrowheads="1"/>
            </p:cNvSpPr>
            <p:nvPr/>
          </p:nvSpPr>
          <p:spPr bwMode="auto">
            <a:xfrm>
              <a:off x="3028950" y="3784600"/>
              <a:ext cx="2232286" cy="797560"/>
            </a:xfrm>
            <a:prstGeom prst="diamond">
              <a:avLst/>
            </a:prstGeom>
            <a:solidFill>
              <a:srgbClr val="C00000"/>
            </a:solidFill>
            <a:ln w="762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err="1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PartOf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 flipH="1">
              <a:off x="5261236" y="4183380"/>
              <a:ext cx="590427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Line 9"/>
            <p:cNvSpPr>
              <a:spLocks noChangeShapeType="1"/>
            </p:cNvSpPr>
            <p:nvPr/>
          </p:nvSpPr>
          <p:spPr bwMode="auto">
            <a:xfrm flipV="1">
              <a:off x="2057521" y="3611880"/>
              <a:ext cx="254397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66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45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ER Modeling: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Draw an </a:t>
            </a:r>
            <a:r>
              <a:rPr lang="en-US" dirty="0"/>
              <a:t>ER diagram for “the event management subsystem of Facebook” </a:t>
            </a:r>
          </a:p>
          <a:p>
            <a:pPr lvl="1"/>
            <a:r>
              <a:rPr lang="en-US" dirty="0" smtClean="0"/>
              <a:t>Two </a:t>
            </a:r>
            <a:r>
              <a:rPr lang="en-US" dirty="0"/>
              <a:t>entity </a:t>
            </a:r>
            <a:r>
              <a:rPr lang="en-US" dirty="0" smtClean="0"/>
              <a:t>sets</a:t>
            </a:r>
          </a:p>
          <a:p>
            <a:pPr lvl="2"/>
            <a:r>
              <a:rPr lang="en-US" dirty="0" smtClean="0"/>
              <a:t>User</a:t>
            </a:r>
          </a:p>
          <a:p>
            <a:pPr lvl="2"/>
            <a:r>
              <a:rPr lang="en-US" dirty="0" smtClean="0"/>
              <a:t>Event</a:t>
            </a:r>
          </a:p>
          <a:p>
            <a:pPr lvl="1"/>
            <a:r>
              <a:rPr lang="en-US" dirty="0" smtClean="0"/>
              <a:t>Two relationship </a:t>
            </a:r>
            <a:r>
              <a:rPr lang="en-US" dirty="0"/>
              <a:t>sets </a:t>
            </a:r>
            <a:endParaRPr lang="en-US" dirty="0" smtClean="0"/>
          </a:p>
          <a:p>
            <a:pPr lvl="2"/>
            <a:r>
              <a:rPr lang="en-US" dirty="0" smtClean="0"/>
              <a:t>Create</a:t>
            </a:r>
          </a:p>
          <a:p>
            <a:pPr lvl="2"/>
            <a:r>
              <a:rPr lang="en-US" dirty="0" err="1" smtClean="0"/>
              <a:t>ParticipateIn</a:t>
            </a:r>
            <a:endParaRPr lang="en-US" dirty="0" smtClean="0"/>
          </a:p>
          <a:p>
            <a:pPr lvl="1"/>
            <a:r>
              <a:rPr lang="en-US" dirty="0" smtClean="0"/>
              <a:t>Specify as many attributes as you can</a:t>
            </a:r>
          </a:p>
          <a:p>
            <a:pPr lvl="1"/>
            <a:r>
              <a:rPr lang="en-US" dirty="0" smtClean="0"/>
              <a:t>Include as many constraints as you can</a:t>
            </a:r>
          </a:p>
          <a:p>
            <a:pPr lvl="2"/>
            <a:r>
              <a:rPr lang="en-US" dirty="0" smtClean="0"/>
              <a:t>Key, participation, referential integrity, single-valued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88" t="111" r="2966"/>
          <a:stretch/>
        </p:blipFill>
        <p:spPr>
          <a:xfrm>
            <a:off x="6953459" y="347097"/>
            <a:ext cx="1335959" cy="10656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4" t="417" r="6876" b="-1"/>
          <a:stretch/>
        </p:blipFill>
        <p:spPr>
          <a:xfrm>
            <a:off x="5924759" y="2448911"/>
            <a:ext cx="2057400" cy="192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1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IsA</a:t>
            </a:r>
            <a:r>
              <a:rPr lang="en-US" dirty="0" smtClean="0"/>
              <a:t>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85083"/>
            <a:ext cx="7886700" cy="199188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Three options: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600" dirty="0" smtClean="0"/>
              <a:t>Object-oriented approach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600" dirty="0" smtClean="0"/>
              <a:t>ER approach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600" dirty="0" smtClean="0"/>
              <a:t>Terrible approach!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40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187669" y="1722104"/>
            <a:ext cx="6768662" cy="2387441"/>
            <a:chOff x="619132" y="1950795"/>
            <a:chExt cx="7855231" cy="509654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428999" y="2865195"/>
              <a:ext cx="2133600" cy="685801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0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4114800" y="1950795"/>
              <a:ext cx="10668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5334000" y="1950795"/>
              <a:ext cx="11049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971800" y="1950795"/>
              <a:ext cx="9906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3733800" y="2560395"/>
              <a:ext cx="3048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4648199" y="2636596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5181600" y="2560395"/>
              <a:ext cx="3810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817448" y="5486400"/>
              <a:ext cx="2133600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Undergrad</a:t>
              </a:r>
              <a:endParaRPr lang="en-US" sz="20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6781800" y="5486400"/>
              <a:ext cx="1680357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Doctoral</a:t>
              </a:r>
              <a:endParaRPr lang="en-US" sz="20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3657599" y="5486399"/>
              <a:ext cx="1784350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Masters</a:t>
              </a:r>
              <a:endParaRPr lang="en-US" sz="20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Isosceles Triangle 1"/>
            <p:cNvSpPr/>
            <p:nvPr/>
          </p:nvSpPr>
          <p:spPr>
            <a:xfrm>
              <a:off x="3824765" y="3953168"/>
              <a:ext cx="1439039" cy="9144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93066" y="4128384"/>
              <a:ext cx="566903" cy="5991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IsA</a:t>
              </a:r>
              <a:endParaRPr lang="en-US" sz="2000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 flipV="1">
              <a:off x="1884248" y="4867566"/>
              <a:ext cx="1963852" cy="6188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 flipV="1">
              <a:off x="5263802" y="4867566"/>
              <a:ext cx="1820816" cy="593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H="1" flipV="1">
              <a:off x="4495800" y="4892966"/>
              <a:ext cx="0" cy="5934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19132" y="4291821"/>
              <a:ext cx="1819478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dirty="0" err="1" smtClean="0">
                  <a:latin typeface="Linux Libertine" charset="0"/>
                  <a:ea typeface="Linux Libertine" charset="0"/>
                  <a:cs typeface="Linux Libertine" charset="0"/>
                </a:rPr>
                <a:t>IsHonors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V="1">
              <a:off x="1457121" y="4977619"/>
              <a:ext cx="8027" cy="4833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6619453" y="4291820"/>
              <a:ext cx="185491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dirty="0" err="1" smtClean="0">
                  <a:latin typeface="Linux Libertine" charset="0"/>
                  <a:ea typeface="Linux Libertine" charset="0"/>
                  <a:cs typeface="Linux Libertine" charset="0"/>
                </a:rPr>
                <a:t>QualScore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 flipV="1">
              <a:off x="7697052" y="4977619"/>
              <a:ext cx="21375" cy="5087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3586060" y="6443468"/>
              <a:ext cx="1819478" cy="60387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dirty="0" err="1" smtClean="0">
                  <a:latin typeface="Linux Libertine" charset="0"/>
                  <a:ea typeface="Linux Libertine" charset="0"/>
                  <a:cs typeface="Linux Libertine" charset="0"/>
                </a:rPr>
                <a:t>ByThesis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 flipH="1" flipV="1">
              <a:off x="4495800" y="6271844"/>
              <a:ext cx="0" cy="1716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 flipV="1">
              <a:off x="4544285" y="3550996"/>
              <a:ext cx="0" cy="411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199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IsA</a:t>
            </a:r>
            <a:r>
              <a:rPr lang="en-US" dirty="0" smtClean="0"/>
              <a:t> Hierarchy: OO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23697"/>
            <a:ext cx="7886700" cy="116820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000" dirty="0" smtClean="0"/>
              <a:t>Object-oriented approach: one relation per entity set, each containing all attributes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41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365891" y="2994639"/>
            <a:ext cx="4078014" cy="1704268"/>
            <a:chOff x="619132" y="1950795"/>
            <a:chExt cx="7855231" cy="509654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428999" y="2865195"/>
              <a:ext cx="2133600" cy="685801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16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4114800" y="1950795"/>
              <a:ext cx="10668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5334000" y="1950795"/>
              <a:ext cx="11049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971800" y="1950795"/>
              <a:ext cx="9906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1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3733800" y="2560395"/>
              <a:ext cx="3048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4648199" y="2636596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5181600" y="2560395"/>
              <a:ext cx="3810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817448" y="5486400"/>
              <a:ext cx="2133600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Undergrad</a:t>
              </a:r>
              <a:endParaRPr lang="en-US" sz="16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6781800" y="5486400"/>
              <a:ext cx="1680357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Doctoral</a:t>
              </a:r>
              <a:endParaRPr lang="en-US" sz="16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3657599" y="5486399"/>
              <a:ext cx="1784350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Masters</a:t>
              </a:r>
              <a:endParaRPr lang="en-US" sz="16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Isosceles Triangle 1"/>
            <p:cNvSpPr/>
            <p:nvPr/>
          </p:nvSpPr>
          <p:spPr>
            <a:xfrm>
              <a:off x="3824765" y="3953168"/>
              <a:ext cx="1439039" cy="9144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93066" y="4128384"/>
              <a:ext cx="543590" cy="7227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IsA</a:t>
              </a:r>
              <a:endParaRPr lang="en-US" sz="1600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 flipV="1">
              <a:off x="1884248" y="4867566"/>
              <a:ext cx="1963852" cy="6188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 flipV="1">
              <a:off x="5263802" y="4867566"/>
              <a:ext cx="1820816" cy="593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H="1" flipV="1">
              <a:off x="4495800" y="4892966"/>
              <a:ext cx="0" cy="5934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19132" y="4291821"/>
              <a:ext cx="1819478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IsHonors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V="1">
              <a:off x="1457121" y="4977619"/>
              <a:ext cx="8027" cy="4833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6619453" y="4291820"/>
              <a:ext cx="185491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QualScore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 flipV="1">
              <a:off x="7697052" y="4977619"/>
              <a:ext cx="21375" cy="5087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3586060" y="6443468"/>
              <a:ext cx="1819478" cy="60387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ByThesis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 flipH="1" flipV="1">
              <a:off x="4495800" y="6271844"/>
              <a:ext cx="0" cy="1716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 flipV="1">
              <a:off x="4544285" y="3550996"/>
              <a:ext cx="0" cy="411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30" name="Content Placeholder 2"/>
          <p:cNvSpPr txBox="1">
            <a:spLocks/>
          </p:cNvSpPr>
          <p:nvPr/>
        </p:nvSpPr>
        <p:spPr>
          <a:xfrm>
            <a:off x="4934114" y="2656085"/>
            <a:ext cx="3783082" cy="338554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sz="1600" dirty="0" smtClean="0"/>
              <a:t>Student(</a:t>
            </a:r>
            <a:r>
              <a:rPr lang="en-US" sz="1600" u="sng" dirty="0" smtClean="0"/>
              <a:t>SID</a:t>
            </a:r>
            <a:r>
              <a:rPr lang="en-US" sz="1600" dirty="0" smtClean="0"/>
              <a:t>: </a:t>
            </a:r>
            <a:r>
              <a:rPr lang="en-US" sz="1600" dirty="0" err="1"/>
              <a:t>int</a:t>
            </a:r>
            <a:r>
              <a:rPr lang="en-US" sz="1600" dirty="0"/>
              <a:t>, Name: string, </a:t>
            </a:r>
            <a:r>
              <a:rPr lang="en-US" sz="1600" dirty="0" smtClean="0"/>
              <a:t>Age: </a:t>
            </a:r>
            <a:r>
              <a:rPr lang="en-US" sz="1600" dirty="0" err="1" smtClean="0"/>
              <a:t>int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934114" y="3098026"/>
            <a:ext cx="3781346" cy="584775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sz="1600" dirty="0" smtClean="0"/>
              <a:t>Undergrad(</a:t>
            </a:r>
            <a:r>
              <a:rPr lang="en-US" sz="1600" u="sng" dirty="0" smtClean="0"/>
              <a:t>SID</a:t>
            </a:r>
            <a:r>
              <a:rPr lang="en-US" sz="1600" dirty="0" smtClean="0"/>
              <a:t>: </a:t>
            </a:r>
            <a:r>
              <a:rPr lang="en-US" sz="1600" dirty="0" err="1"/>
              <a:t>int</a:t>
            </a:r>
            <a:r>
              <a:rPr lang="en-US" sz="1600" dirty="0"/>
              <a:t>, Name: string, </a:t>
            </a:r>
            <a:r>
              <a:rPr lang="en-US" sz="1600" dirty="0" smtClean="0"/>
              <a:t>Age: </a:t>
            </a:r>
            <a:r>
              <a:rPr lang="en-US" sz="1600" dirty="0" err="1" smtClean="0"/>
              <a:t>int</a:t>
            </a:r>
            <a:r>
              <a:rPr lang="en-US" sz="1600" dirty="0" smtClean="0"/>
              <a:t>, </a:t>
            </a:r>
            <a:r>
              <a:rPr lang="en-US" sz="1600" dirty="0" err="1" smtClean="0"/>
              <a:t>IsHonors</a:t>
            </a:r>
            <a:r>
              <a:rPr lang="en-US" sz="1600" dirty="0" smtClean="0"/>
              <a:t>: bool)</a:t>
            </a:r>
            <a:endParaRPr lang="en-US" sz="1600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4934114" y="3784435"/>
            <a:ext cx="3781346" cy="584775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sz="1600" dirty="0" smtClean="0"/>
              <a:t>Masters(</a:t>
            </a:r>
            <a:r>
              <a:rPr lang="en-US" sz="1600" u="sng" dirty="0" smtClean="0"/>
              <a:t>SID</a:t>
            </a:r>
            <a:r>
              <a:rPr lang="en-US" sz="1600" dirty="0" smtClean="0"/>
              <a:t>: </a:t>
            </a:r>
            <a:r>
              <a:rPr lang="en-US" sz="1600" dirty="0" err="1"/>
              <a:t>int</a:t>
            </a:r>
            <a:r>
              <a:rPr lang="en-US" sz="1600" dirty="0"/>
              <a:t>, Name: string, </a:t>
            </a:r>
            <a:r>
              <a:rPr lang="en-US" sz="1600" dirty="0" smtClean="0"/>
              <a:t>Age: </a:t>
            </a:r>
            <a:r>
              <a:rPr lang="en-US" sz="1600" dirty="0" err="1" smtClean="0"/>
              <a:t>int</a:t>
            </a:r>
            <a:r>
              <a:rPr lang="en-US" sz="1600" dirty="0" smtClean="0"/>
              <a:t>, </a:t>
            </a:r>
            <a:r>
              <a:rPr lang="en-US" sz="1600" dirty="0" err="1" smtClean="0"/>
              <a:t>ByThesis</a:t>
            </a:r>
            <a:r>
              <a:rPr lang="en-US" sz="1600" dirty="0" smtClean="0"/>
              <a:t>: bool)</a:t>
            </a:r>
            <a:endParaRPr lang="en-US" sz="1600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4934113" y="4470844"/>
            <a:ext cx="3781347" cy="584775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sz="1600" dirty="0" smtClean="0"/>
              <a:t>Doctoral(</a:t>
            </a:r>
            <a:r>
              <a:rPr lang="en-US" sz="1600" u="sng" dirty="0" smtClean="0"/>
              <a:t>SID</a:t>
            </a:r>
            <a:r>
              <a:rPr lang="en-US" sz="1600" dirty="0" smtClean="0"/>
              <a:t>: </a:t>
            </a:r>
            <a:r>
              <a:rPr lang="en-US" sz="1600" dirty="0" err="1"/>
              <a:t>int</a:t>
            </a:r>
            <a:r>
              <a:rPr lang="en-US" sz="1600" dirty="0"/>
              <a:t>, Name: string, </a:t>
            </a:r>
            <a:r>
              <a:rPr lang="en-US" sz="1600" dirty="0" smtClean="0"/>
              <a:t>Age: </a:t>
            </a:r>
            <a:r>
              <a:rPr lang="en-US" sz="1600" dirty="0" err="1" smtClean="0"/>
              <a:t>int</a:t>
            </a:r>
            <a:r>
              <a:rPr lang="en-US" sz="1600" dirty="0" smtClean="0"/>
              <a:t>, </a:t>
            </a:r>
            <a:r>
              <a:rPr lang="en-US" sz="1600" dirty="0" err="1" smtClean="0"/>
              <a:t>QualScore</a:t>
            </a:r>
            <a:r>
              <a:rPr lang="en-US" sz="1600" dirty="0" smtClean="0"/>
              <a:t>: float)</a:t>
            </a:r>
            <a:endParaRPr lang="en-US" sz="1600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628650" y="5108686"/>
            <a:ext cx="7886700" cy="12053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Good choice when each entity belongs to at most </a:t>
            </a:r>
            <a:r>
              <a:rPr lang="en-US" sz="2600" smtClean="0"/>
              <a:t>one subclass</a:t>
            </a:r>
          </a:p>
          <a:p>
            <a:r>
              <a:rPr lang="en-US" sz="2600" dirty="0" smtClean="0"/>
              <a:t>Well-suited for queries such as “show the average age of Masters students”</a:t>
            </a:r>
          </a:p>
          <a:p>
            <a:r>
              <a:rPr lang="en-US" sz="2600" dirty="0" smtClean="0"/>
              <a:t>Not good when many entities belong to multiple subclasses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19786" y="3476691"/>
            <a:ext cx="5156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3345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IsA</a:t>
            </a:r>
            <a:r>
              <a:rPr lang="en-US" dirty="0" smtClean="0"/>
              <a:t> Hierarchy: ER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23697"/>
            <a:ext cx="7886700" cy="116820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sz="3000" dirty="0"/>
              <a:t>ER approach: one relation per entity set, subclasses contain parent key</a:t>
            </a:r>
            <a:endParaRPr lang="en-US" sz="3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42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365891" y="2994639"/>
            <a:ext cx="4078014" cy="1704268"/>
            <a:chOff x="619132" y="1950795"/>
            <a:chExt cx="7855231" cy="509654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428999" y="2865195"/>
              <a:ext cx="2133600" cy="685801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16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4114800" y="1950795"/>
              <a:ext cx="10668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5334000" y="1950795"/>
              <a:ext cx="11049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971800" y="1950795"/>
              <a:ext cx="9906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1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3733800" y="2560395"/>
              <a:ext cx="3048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4648199" y="2636596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5181600" y="2560395"/>
              <a:ext cx="3810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817448" y="5486400"/>
              <a:ext cx="2133600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Undergrad</a:t>
              </a:r>
              <a:endParaRPr lang="en-US" sz="16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6781800" y="5486400"/>
              <a:ext cx="1680357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Doctoral</a:t>
              </a:r>
              <a:endParaRPr lang="en-US" sz="16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3657599" y="5486399"/>
              <a:ext cx="1784350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Masters</a:t>
              </a:r>
              <a:endParaRPr lang="en-US" sz="16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Isosceles Triangle 1"/>
            <p:cNvSpPr/>
            <p:nvPr/>
          </p:nvSpPr>
          <p:spPr>
            <a:xfrm>
              <a:off x="3824765" y="3953168"/>
              <a:ext cx="1439039" cy="9144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93066" y="4128384"/>
              <a:ext cx="543590" cy="7227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IsA</a:t>
              </a:r>
              <a:endParaRPr lang="en-US" sz="1600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 flipV="1">
              <a:off x="1884248" y="4867566"/>
              <a:ext cx="1963852" cy="6188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 flipV="1">
              <a:off x="5263802" y="4867566"/>
              <a:ext cx="1820816" cy="593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H="1" flipV="1">
              <a:off x="4495800" y="4892966"/>
              <a:ext cx="0" cy="5934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19132" y="4291821"/>
              <a:ext cx="1819478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IsHonors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V="1">
              <a:off x="1457121" y="4977619"/>
              <a:ext cx="8027" cy="4833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6619453" y="4291820"/>
              <a:ext cx="185491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QualScore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 flipV="1">
              <a:off x="7697052" y="4977619"/>
              <a:ext cx="21375" cy="5087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3586060" y="6443468"/>
              <a:ext cx="1819478" cy="60387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ByThesis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 flipH="1" flipV="1">
              <a:off x="4495800" y="6271844"/>
              <a:ext cx="0" cy="1716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 flipV="1">
              <a:off x="4544285" y="3550996"/>
              <a:ext cx="0" cy="411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30" name="Content Placeholder 2"/>
          <p:cNvSpPr txBox="1">
            <a:spLocks/>
          </p:cNvSpPr>
          <p:nvPr/>
        </p:nvSpPr>
        <p:spPr>
          <a:xfrm>
            <a:off x="4934113" y="2852890"/>
            <a:ext cx="3783082" cy="338554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sz="1600" dirty="0" smtClean="0"/>
              <a:t>Student(</a:t>
            </a:r>
            <a:r>
              <a:rPr lang="en-US" sz="1600" u="sng" dirty="0" smtClean="0"/>
              <a:t>SID</a:t>
            </a:r>
            <a:r>
              <a:rPr lang="en-US" sz="1600" dirty="0" smtClean="0"/>
              <a:t>: </a:t>
            </a:r>
            <a:r>
              <a:rPr lang="en-US" sz="1600" dirty="0" err="1"/>
              <a:t>int</a:t>
            </a:r>
            <a:r>
              <a:rPr lang="en-US" sz="1600" dirty="0"/>
              <a:t>, Name: string, </a:t>
            </a:r>
            <a:r>
              <a:rPr lang="en-US" sz="1600" dirty="0" smtClean="0"/>
              <a:t>Age: </a:t>
            </a:r>
            <a:r>
              <a:rPr lang="en-US" sz="1600" dirty="0" err="1" smtClean="0"/>
              <a:t>int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934114" y="3319593"/>
            <a:ext cx="3781346" cy="338554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sz="1600" dirty="0" smtClean="0"/>
              <a:t>Undergrad(</a:t>
            </a:r>
            <a:r>
              <a:rPr lang="en-US" sz="1600" u="sng" dirty="0" smtClean="0"/>
              <a:t>SID</a:t>
            </a:r>
            <a:r>
              <a:rPr lang="en-US" sz="1600" dirty="0" smtClean="0"/>
              <a:t>: </a:t>
            </a:r>
            <a:r>
              <a:rPr lang="en-US" sz="1600" dirty="0" err="1"/>
              <a:t>int</a:t>
            </a:r>
            <a:r>
              <a:rPr lang="en-US" sz="1600" dirty="0"/>
              <a:t>, </a:t>
            </a:r>
            <a:r>
              <a:rPr lang="en-US" sz="1600" dirty="0" err="1" smtClean="0"/>
              <a:t>IsHonors</a:t>
            </a:r>
            <a:r>
              <a:rPr lang="en-US" sz="1600" dirty="0" smtClean="0"/>
              <a:t>: bool)</a:t>
            </a:r>
            <a:endParaRPr lang="en-US" sz="1600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4934114" y="3784435"/>
            <a:ext cx="3781346" cy="338554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sz="1600" dirty="0" smtClean="0"/>
              <a:t>Masters(</a:t>
            </a:r>
            <a:r>
              <a:rPr lang="en-US" sz="1600" u="sng" dirty="0" smtClean="0"/>
              <a:t>SID</a:t>
            </a:r>
            <a:r>
              <a:rPr lang="en-US" sz="1600" dirty="0" smtClean="0"/>
              <a:t>: </a:t>
            </a:r>
            <a:r>
              <a:rPr lang="en-US" sz="1600" dirty="0" err="1"/>
              <a:t>int</a:t>
            </a:r>
            <a:r>
              <a:rPr lang="en-US" sz="1600" dirty="0"/>
              <a:t>, </a:t>
            </a:r>
            <a:r>
              <a:rPr lang="en-US" sz="1600" dirty="0" err="1" smtClean="0"/>
              <a:t>ByThesis</a:t>
            </a:r>
            <a:r>
              <a:rPr lang="en-US" sz="1600" dirty="0" smtClean="0"/>
              <a:t>: bool)</a:t>
            </a:r>
            <a:endParaRPr lang="en-US" sz="1600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4934113" y="4253000"/>
            <a:ext cx="3781347" cy="338554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sz="1600" dirty="0" smtClean="0"/>
              <a:t>Doctoral(</a:t>
            </a:r>
            <a:r>
              <a:rPr lang="en-US" sz="1600" u="sng" dirty="0" smtClean="0"/>
              <a:t>SID</a:t>
            </a:r>
            <a:r>
              <a:rPr lang="en-US" sz="1600" dirty="0" smtClean="0"/>
              <a:t>: </a:t>
            </a:r>
            <a:r>
              <a:rPr lang="en-US" sz="1600" dirty="0" err="1"/>
              <a:t>int</a:t>
            </a:r>
            <a:r>
              <a:rPr lang="en-US" sz="1600" dirty="0"/>
              <a:t>, </a:t>
            </a:r>
            <a:r>
              <a:rPr lang="en-US" sz="1600" dirty="0" err="1" smtClean="0"/>
              <a:t>QualScore</a:t>
            </a:r>
            <a:r>
              <a:rPr lang="en-US" sz="1600" dirty="0" smtClean="0"/>
              <a:t>: float)</a:t>
            </a:r>
            <a:endParaRPr lang="en-US" sz="1600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628650" y="4988765"/>
            <a:ext cx="7886700" cy="1325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Good choice when each entity might belong to more than one subclass</a:t>
            </a:r>
          </a:p>
          <a:p>
            <a:r>
              <a:rPr lang="en-US" sz="2600" dirty="0" smtClean="0"/>
              <a:t>Well-suited for queries such as “show the average age of all students”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19786" y="3476691"/>
            <a:ext cx="5156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63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IsA</a:t>
            </a:r>
            <a:r>
              <a:rPr lang="en-US" dirty="0" smtClean="0"/>
              <a:t> Hierarchy: </a:t>
            </a:r>
            <a:br>
              <a:rPr lang="en-US" dirty="0" smtClean="0"/>
            </a:br>
            <a:r>
              <a:rPr lang="en-US" dirty="0" smtClean="0"/>
              <a:t>Terrible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23696"/>
            <a:ext cx="7886700" cy="136498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3000" dirty="0" smtClean="0"/>
              <a:t>Terrible approach</a:t>
            </a:r>
            <a:r>
              <a:rPr lang="en-US" sz="3000" dirty="0"/>
              <a:t>: one relation </a:t>
            </a:r>
            <a:r>
              <a:rPr lang="en-US" sz="3000" dirty="0" smtClean="0"/>
              <a:t>for the whole hierarchy, non-existent attributes filled with NULL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43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365891" y="3130982"/>
            <a:ext cx="4078014" cy="1704268"/>
            <a:chOff x="619132" y="1950795"/>
            <a:chExt cx="7855231" cy="509654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428999" y="2865195"/>
              <a:ext cx="2133600" cy="685801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16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4114800" y="1950795"/>
              <a:ext cx="10668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5334000" y="1950795"/>
              <a:ext cx="11049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971800" y="1950795"/>
              <a:ext cx="9906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1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3733800" y="2560395"/>
              <a:ext cx="3048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4648199" y="2636596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5181600" y="2560395"/>
              <a:ext cx="3810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817448" y="5486400"/>
              <a:ext cx="2133600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Undergrad</a:t>
              </a:r>
              <a:endParaRPr lang="en-US" sz="16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6781800" y="5486400"/>
              <a:ext cx="1680357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Doctoral</a:t>
              </a:r>
              <a:endParaRPr lang="en-US" sz="16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3657599" y="5486399"/>
              <a:ext cx="1784350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Masters</a:t>
              </a:r>
              <a:endParaRPr lang="en-US" sz="16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Isosceles Triangle 1"/>
            <p:cNvSpPr/>
            <p:nvPr/>
          </p:nvSpPr>
          <p:spPr>
            <a:xfrm>
              <a:off x="3824765" y="3953168"/>
              <a:ext cx="1439039" cy="9144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93066" y="4128384"/>
              <a:ext cx="543590" cy="7227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IsA</a:t>
              </a:r>
              <a:endParaRPr lang="en-US" sz="1600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 flipV="1">
              <a:off x="1884248" y="4867566"/>
              <a:ext cx="1963852" cy="6188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 flipV="1">
              <a:off x="5263802" y="4867566"/>
              <a:ext cx="1820816" cy="593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H="1" flipV="1">
              <a:off x="4495800" y="4892966"/>
              <a:ext cx="0" cy="5934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19132" y="4291821"/>
              <a:ext cx="1819478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IsHonors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V="1">
              <a:off x="1457121" y="4977619"/>
              <a:ext cx="8027" cy="4833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6619453" y="4291820"/>
              <a:ext cx="185491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QualScore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 flipV="1">
              <a:off x="7697052" y="4977619"/>
              <a:ext cx="21375" cy="5087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3586060" y="6443468"/>
              <a:ext cx="1819478" cy="60387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ByThesis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 flipH="1" flipV="1">
              <a:off x="4495800" y="6271844"/>
              <a:ext cx="0" cy="1716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 flipV="1">
              <a:off x="4544285" y="3550996"/>
              <a:ext cx="0" cy="411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30" name="Content Placeholder 2"/>
          <p:cNvSpPr txBox="1">
            <a:spLocks/>
          </p:cNvSpPr>
          <p:nvPr/>
        </p:nvSpPr>
        <p:spPr>
          <a:xfrm>
            <a:off x="4933410" y="3385792"/>
            <a:ext cx="3783082" cy="1077218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sz="1600" dirty="0" smtClean="0"/>
              <a:t>Student(</a:t>
            </a:r>
            <a:r>
              <a:rPr lang="en-US" sz="1600" u="sng" dirty="0" smtClean="0"/>
              <a:t>SID</a:t>
            </a:r>
            <a:r>
              <a:rPr lang="en-US" sz="1600" dirty="0" smtClean="0"/>
              <a:t>: </a:t>
            </a:r>
            <a:r>
              <a:rPr lang="en-US" sz="1600" dirty="0" err="1"/>
              <a:t>int</a:t>
            </a:r>
            <a:r>
              <a:rPr lang="en-US" sz="1600" dirty="0"/>
              <a:t>, Name: string, </a:t>
            </a:r>
            <a:r>
              <a:rPr lang="en-US" sz="1600" dirty="0" smtClean="0"/>
              <a:t>Age: </a:t>
            </a:r>
            <a:r>
              <a:rPr lang="en-US" sz="1600" dirty="0" err="1" smtClean="0"/>
              <a:t>int</a:t>
            </a:r>
            <a:r>
              <a:rPr lang="en-US" sz="1600" dirty="0"/>
              <a:t> , </a:t>
            </a:r>
            <a:r>
              <a:rPr lang="en-US" sz="1600" dirty="0" err="1"/>
              <a:t>IsHonors</a:t>
            </a:r>
            <a:r>
              <a:rPr lang="en-US" sz="1600" dirty="0"/>
              <a:t>: </a:t>
            </a:r>
            <a:r>
              <a:rPr lang="en-US" sz="1600" dirty="0" smtClean="0"/>
              <a:t>bool, </a:t>
            </a:r>
          </a:p>
          <a:p>
            <a:pPr algn="ctr"/>
            <a:r>
              <a:rPr lang="en-US" sz="1600" dirty="0" err="1" smtClean="0"/>
              <a:t>ByThesis</a:t>
            </a:r>
            <a:r>
              <a:rPr lang="en-US" sz="1600" dirty="0"/>
              <a:t>: </a:t>
            </a:r>
            <a:r>
              <a:rPr lang="en-US" sz="1600" dirty="0" smtClean="0"/>
              <a:t>bool, </a:t>
            </a:r>
          </a:p>
          <a:p>
            <a:pPr algn="ctr"/>
            <a:r>
              <a:rPr lang="en-US" sz="1600" dirty="0" err="1" smtClean="0"/>
              <a:t>QualScore</a:t>
            </a:r>
            <a:r>
              <a:rPr lang="en-US" sz="1600" dirty="0"/>
              <a:t>: float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4318402" y="3614432"/>
            <a:ext cx="5156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sz="1400" dirty="0"/>
          </a:p>
        </p:txBody>
      </p:sp>
      <p:pic>
        <p:nvPicPr>
          <p:cNvPr id="3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71" y="4915511"/>
            <a:ext cx="411297" cy="30847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376" y="5115899"/>
            <a:ext cx="510023" cy="124045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042197" y="5326798"/>
            <a:ext cx="2296137" cy="646331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Why do we even talk about this then?!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09896" y="5188298"/>
            <a:ext cx="3959469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Actually, this is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a not-so-terrible options for the cases when many entities belong to most of the subclasses</a:t>
            </a:r>
            <a:endParaRPr lang="en-US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69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IsA</a:t>
            </a:r>
            <a:r>
              <a:rPr lang="en-US" dirty="0" smtClean="0"/>
              <a:t> Hierarchy: </a:t>
            </a:r>
            <a:br>
              <a:rPr lang="en-US" dirty="0" smtClean="0"/>
            </a:br>
            <a:r>
              <a:rPr lang="en-US" dirty="0" smtClean="0"/>
              <a:t>Terrible Approach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944971"/>
              </p:ext>
            </p:extLst>
          </p:nvPr>
        </p:nvGraphicFramePr>
        <p:xfrm>
          <a:off x="788276" y="3446613"/>
          <a:ext cx="7567447" cy="11887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2696"/>
                <a:gridCol w="1445821"/>
                <a:gridCol w="1064752"/>
                <a:gridCol w="1479445"/>
                <a:gridCol w="1358713"/>
                <a:gridCol w="1376020"/>
              </a:tblGrid>
              <a:tr h="324764">
                <a:tc>
                  <a:txBody>
                    <a:bodyPr/>
                    <a:lstStyle/>
                    <a:p>
                      <a:r>
                        <a:rPr lang="en-US" sz="20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20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2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IsHonors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ByThesis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QualScore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3.5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709912" y="2941041"/>
            <a:ext cx="1433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2997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ER to Relational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531475"/>
            <a:ext cx="7886700" cy="2645487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Entity sets: relations</a:t>
            </a:r>
          </a:p>
          <a:p>
            <a:r>
              <a:rPr lang="en-US" dirty="0" smtClean="0"/>
              <a:t>Relationship sets (many-to-many): relation with combined key</a:t>
            </a:r>
          </a:p>
          <a:p>
            <a:r>
              <a:rPr lang="en-US" dirty="0" smtClean="0"/>
              <a:t>Many-to-one/one-to-one relationship sets: add column(s)</a:t>
            </a:r>
          </a:p>
          <a:p>
            <a:r>
              <a:rPr lang="en-US" sz="2800" dirty="0" smtClean="0"/>
              <a:t>Weak entity sets: relation with combined key</a:t>
            </a:r>
          </a:p>
          <a:p>
            <a:r>
              <a:rPr lang="en-US" dirty="0" err="1" smtClean="0"/>
              <a:t>IsA</a:t>
            </a:r>
            <a:r>
              <a:rPr lang="en-US" dirty="0" smtClean="0"/>
              <a:t> hierarchies: OO, ER and terrible approaches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79618" y="1722104"/>
            <a:ext cx="3228647" cy="1732944"/>
            <a:chOff x="628650" y="1811135"/>
            <a:chExt cx="7726330" cy="4430747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349479" y="4683622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2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E3</a:t>
              </a:r>
              <a:endParaRPr lang="en-US" sz="12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3886199" y="5556082"/>
              <a:ext cx="10668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dirty="0" smtClean="0">
                  <a:latin typeface="Linux Libertine" charset="0"/>
                  <a:ea typeface="Linux Libertine" charset="0"/>
                  <a:cs typeface="Linux Libertine" charset="0"/>
                </a:rPr>
                <a:t>K31</a:t>
              </a:r>
              <a:endParaRPr lang="en-US" sz="11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5040279" y="5556082"/>
              <a:ext cx="11049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dirty="0" smtClean="0">
                  <a:latin typeface="Linux Libertine" charset="0"/>
                  <a:ea typeface="Linux Libertine" charset="0"/>
                  <a:cs typeface="Linux Libertine" charset="0"/>
                </a:rPr>
                <a:t>K32</a:t>
              </a:r>
              <a:endParaRPr lang="en-US" sz="11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2808319" y="5556082"/>
              <a:ext cx="9906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K3</a:t>
              </a:r>
              <a:endParaRPr lang="en-US" sz="11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3520008" y="5217022"/>
              <a:ext cx="504190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4411533" y="5215722"/>
              <a:ext cx="2556" cy="340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4860973" y="5217022"/>
              <a:ext cx="528476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>
              <a:off x="982630" y="3540622"/>
              <a:ext cx="19050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2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R13</a:t>
              </a:r>
              <a:endParaRPr lang="en-US" sz="12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5" name="Straight Connector 14"/>
            <p:cNvCxnSpPr>
              <a:stCxn id="35" idx="1"/>
            </p:cNvCxnSpPr>
            <p:nvPr/>
          </p:nvCxnSpPr>
          <p:spPr>
            <a:xfrm flipH="1" flipV="1">
              <a:off x="1935130" y="4683622"/>
              <a:ext cx="1414349" cy="266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utoShape 8"/>
            <p:cNvSpPr>
              <a:spLocks noChangeArrowheads="1"/>
            </p:cNvSpPr>
            <p:nvPr/>
          </p:nvSpPr>
          <p:spPr bwMode="auto">
            <a:xfrm>
              <a:off x="5986189" y="3540622"/>
              <a:ext cx="2119313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2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R23</a:t>
              </a:r>
              <a:endParaRPr lang="en-US" sz="12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7" name="Straight Connector 16"/>
            <p:cNvCxnSpPr>
              <a:stCxn id="35" idx="3"/>
            </p:cNvCxnSpPr>
            <p:nvPr/>
          </p:nvCxnSpPr>
          <p:spPr>
            <a:xfrm flipV="1">
              <a:off x="5483079" y="4683622"/>
              <a:ext cx="1562767" cy="266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868330" y="2839834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2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E1</a:t>
              </a:r>
              <a:endParaRPr lang="en-US" sz="12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Oval 5"/>
            <p:cNvSpPr>
              <a:spLocks noChangeArrowheads="1"/>
            </p:cNvSpPr>
            <p:nvPr/>
          </p:nvSpPr>
          <p:spPr bwMode="auto">
            <a:xfrm>
              <a:off x="1649380" y="1814309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dirty="0" smtClean="0">
                  <a:latin typeface="Linux Libertine" charset="0"/>
                  <a:ea typeface="Linux Libertine" charset="0"/>
                  <a:cs typeface="Linux Libertine" charset="0"/>
                </a:rPr>
                <a:t>A11</a:t>
              </a:r>
              <a:endParaRPr lang="en-US" sz="11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2660358" y="1811135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dirty="0" smtClean="0">
                  <a:latin typeface="Linux Libertine" charset="0"/>
                  <a:ea typeface="Linux Libertine" charset="0"/>
                  <a:cs typeface="Linux Libertine" charset="0"/>
                </a:rPr>
                <a:t>A12</a:t>
              </a:r>
              <a:endParaRPr lang="en-US" sz="11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28650" y="1819108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K1</a:t>
              </a:r>
              <a:endParaRPr lang="en-US" sz="11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H="1" flipV="1">
              <a:off x="1275024" y="2426049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 flipV="1">
              <a:off x="1927598" y="2511111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V="1">
              <a:off x="2343150" y="2420733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5902846" y="2839834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2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E2</a:t>
              </a:r>
              <a:endParaRPr lang="en-US" sz="12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6" name="Oval 5"/>
            <p:cNvSpPr>
              <a:spLocks noChangeArrowheads="1"/>
            </p:cNvSpPr>
            <p:nvPr/>
          </p:nvSpPr>
          <p:spPr bwMode="auto">
            <a:xfrm>
              <a:off x="6145179" y="1816893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dirty="0" smtClean="0">
                  <a:latin typeface="Linux Libertine" charset="0"/>
                  <a:ea typeface="Linux Libertine" charset="0"/>
                  <a:cs typeface="Linux Libertine" charset="0"/>
                </a:rPr>
                <a:t>A21</a:t>
              </a:r>
              <a:endParaRPr lang="en-US" sz="11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Oval 6"/>
            <p:cNvSpPr>
              <a:spLocks noChangeArrowheads="1"/>
            </p:cNvSpPr>
            <p:nvPr/>
          </p:nvSpPr>
          <p:spPr bwMode="auto">
            <a:xfrm>
              <a:off x="7192930" y="1819108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dirty="0" smtClean="0">
                  <a:latin typeface="Linux Libertine" charset="0"/>
                  <a:ea typeface="Linux Libertine" charset="0"/>
                  <a:cs typeface="Linux Libertine" charset="0"/>
                </a:rPr>
                <a:t>A22</a:t>
              </a:r>
              <a:endParaRPr lang="en-US" sz="11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5249829" y="1819108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K2</a:t>
              </a:r>
              <a:endParaRPr lang="en-US" sz="11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 flipH="1" flipV="1">
              <a:off x="5902845" y="2420733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 flipH="1" flipV="1">
              <a:off x="6829652" y="2420734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V="1">
              <a:off x="7410011" y="2496934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2" name="AutoShape 8"/>
            <p:cNvSpPr>
              <a:spLocks noChangeArrowheads="1"/>
            </p:cNvSpPr>
            <p:nvPr/>
          </p:nvSpPr>
          <p:spPr bwMode="auto">
            <a:xfrm>
              <a:off x="3573430" y="2535034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2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R12</a:t>
              </a:r>
              <a:endParaRPr lang="en-US" sz="12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flipH="1">
              <a:off x="5249830" y="3106534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001930" y="3106534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935130" y="3373234"/>
              <a:ext cx="0" cy="1673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7045846" y="3373234"/>
              <a:ext cx="0" cy="1673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6"/>
          <p:cNvSpPr>
            <a:spLocks noChangeArrowheads="1"/>
          </p:cNvSpPr>
          <p:nvPr/>
        </p:nvSpPr>
        <p:spPr bwMode="auto">
          <a:xfrm>
            <a:off x="3736093" y="2990637"/>
            <a:ext cx="461711" cy="26822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1100" dirty="0" smtClean="0">
                <a:latin typeface="Linux Libertine" charset="0"/>
                <a:ea typeface="Linux Libertine" charset="0"/>
                <a:cs typeface="Linux Libertine" charset="0"/>
              </a:rPr>
              <a:t>K32</a:t>
            </a:r>
            <a:endParaRPr lang="en-US" sz="11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8" name="Line 9"/>
          <p:cNvSpPr>
            <a:spLocks noChangeShapeType="1"/>
          </p:cNvSpPr>
          <p:nvPr/>
        </p:nvSpPr>
        <p:spPr bwMode="auto">
          <a:xfrm flipV="1">
            <a:off x="4022672" y="2773138"/>
            <a:ext cx="96710" cy="2174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1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4897147" y="2144671"/>
            <a:ext cx="882869" cy="62846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6115050" y="1951758"/>
            <a:ext cx="1688354" cy="276999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200" smtClean="0"/>
              <a:t>E1(</a:t>
            </a:r>
            <a:r>
              <a:rPr lang="en-US" sz="1200" u="sng" smtClean="0"/>
              <a:t>K1</a:t>
            </a:r>
            <a:r>
              <a:rPr lang="en-US" sz="1200" smtClean="0"/>
              <a:t>, A11, A12)</a:t>
            </a:r>
            <a:endParaRPr lang="en-US" sz="1200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6115050" y="2375792"/>
            <a:ext cx="1688354" cy="276999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200" dirty="0" smtClean="0"/>
              <a:t>E2(</a:t>
            </a:r>
            <a:r>
              <a:rPr lang="en-US" sz="1200" u="sng" dirty="0" smtClean="0"/>
              <a:t>K2</a:t>
            </a:r>
            <a:r>
              <a:rPr lang="en-US" sz="1200" dirty="0" smtClean="0"/>
              <a:t>, A21, A22)</a:t>
            </a:r>
            <a:endParaRPr lang="en-US" sz="1200" dirty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6109390" y="2797201"/>
            <a:ext cx="1688354" cy="276999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200" dirty="0" smtClean="0"/>
              <a:t>R12(</a:t>
            </a:r>
            <a:r>
              <a:rPr lang="en-US" sz="1200" u="sng" dirty="0" smtClean="0"/>
              <a:t>K1</a:t>
            </a:r>
            <a:r>
              <a:rPr lang="en-US" sz="1200" dirty="0" smtClean="0"/>
              <a:t>, </a:t>
            </a:r>
            <a:r>
              <a:rPr lang="en-US" sz="1200" u="sng" dirty="0" smtClean="0"/>
              <a:t>K2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6490120" y="3028545"/>
            <a:ext cx="742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mr-IN" alt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…</a:t>
            </a:r>
            <a:endParaRPr lang="en-US" altLang="en-US" sz="2800" dirty="0">
              <a:solidFill>
                <a:prstClr val="black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03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Note: Other Data Models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CS 564 course description:</a:t>
            </a:r>
          </a:p>
          <a:p>
            <a:pPr lvl="1"/>
            <a:r>
              <a:rPr lang="en-US" i="1" dirty="0"/>
              <a:t>“What a database management system is; different data models currently used to structure the logical view of the database: relational, </a:t>
            </a:r>
            <a:r>
              <a:rPr lang="en-US" b="1" i="1" dirty="0"/>
              <a:t>hierarchical</a:t>
            </a:r>
            <a:r>
              <a:rPr lang="en-US" i="1" dirty="0"/>
              <a:t>, and </a:t>
            </a:r>
            <a:r>
              <a:rPr lang="en-US" b="1" i="1" dirty="0" smtClean="0"/>
              <a:t>network</a:t>
            </a:r>
            <a:r>
              <a:rPr lang="en-US" i="1" dirty="0" smtClean="0"/>
              <a:t>. </a:t>
            </a:r>
            <a:r>
              <a:rPr lang="en-US" i="1" dirty="0"/>
              <a:t>Hands-on experience with relational and network-based database </a:t>
            </a:r>
            <a:r>
              <a:rPr lang="en-US" i="1" dirty="0" smtClean="0"/>
              <a:t>systems</a:t>
            </a:r>
            <a:r>
              <a:rPr lang="en-US" i="1" dirty="0"/>
              <a:t>. Implementation techniques for database systems. File organization, query processing, concurrency control, rollback and recovery, integrity and consistency, and view implementation</a:t>
            </a:r>
            <a:r>
              <a:rPr lang="en-US" i="1" dirty="0" smtClean="0"/>
              <a:t>.”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46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96540" y="4001294"/>
            <a:ext cx="4170855" cy="2244587"/>
            <a:chOff x="796540" y="4001294"/>
            <a:chExt cx="4170855" cy="224458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540" y="4001294"/>
              <a:ext cx="4170855" cy="2217221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763491" y="5991965"/>
              <a:ext cx="2009722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50" smtClean="0">
                  <a:solidFill>
                    <a:prstClr val="black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Network Data Model</a:t>
              </a:r>
              <a:endParaRPr lang="en-US" sz="80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8650" y="1693397"/>
            <a:ext cx="4506637" cy="2376723"/>
            <a:chOff x="628650" y="1693397"/>
            <a:chExt cx="4506637" cy="237672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" y="1693397"/>
              <a:ext cx="4506637" cy="2307897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877106" y="3816204"/>
              <a:ext cx="2009722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50" dirty="0" smtClean="0">
                  <a:solidFill>
                    <a:prstClr val="black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Hierarchical Data Model</a:t>
              </a:r>
              <a:endParaRPr lang="en-US" sz="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67395" y="2847346"/>
            <a:ext cx="3631901" cy="2310595"/>
            <a:chOff x="4967395" y="2847346"/>
            <a:chExt cx="3631901" cy="231059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7395" y="2847346"/>
              <a:ext cx="3631901" cy="2264128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697617" y="4904025"/>
              <a:ext cx="2009722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50" dirty="0" smtClean="0">
                  <a:solidFill>
                    <a:prstClr val="black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Relational Data Model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277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1166180"/>
            <a:ext cx="7886700" cy="2852737"/>
          </a:xfrm>
        </p:spPr>
        <p:txBody>
          <a:bodyPr/>
          <a:lstStyle/>
          <a:p>
            <a:r>
              <a:rPr lang="en-US" dirty="0" smtClean="0"/>
              <a:t>SQL: Bridging the Gap Between Logical Model and Machine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31190" y="341265"/>
            <a:ext cx="7886700" cy="526716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Next Up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47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31190" y="1160057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8650" y="4385267"/>
            <a:ext cx="7884160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/>
          <p:cNvSpPr txBox="1">
            <a:spLocks/>
          </p:cNvSpPr>
          <p:nvPr/>
        </p:nvSpPr>
        <p:spPr>
          <a:xfrm>
            <a:off x="636743" y="4687060"/>
            <a:ext cx="7886700" cy="1409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/>
              <a:t>Questions?</a:t>
            </a:r>
            <a:endParaRPr lang="en-US" sz="2000" dirty="0" smtClean="0"/>
          </a:p>
          <a:p>
            <a:pPr algn="ctr"/>
            <a:endParaRPr lang="en-US" sz="3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980" y="319725"/>
            <a:ext cx="1203528" cy="56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ER Modeling Exercise Answer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740441" y="2515579"/>
            <a:ext cx="7663117" cy="2971430"/>
            <a:chOff x="678690" y="2113963"/>
            <a:chExt cx="7663117" cy="2971430"/>
          </a:xfrm>
        </p:grpSpPr>
        <p:grpSp>
          <p:nvGrpSpPr>
            <p:cNvPr id="8" name="Group 7"/>
            <p:cNvGrpSpPr/>
            <p:nvPr/>
          </p:nvGrpSpPr>
          <p:grpSpPr>
            <a:xfrm>
              <a:off x="678690" y="2329538"/>
              <a:ext cx="7663117" cy="1856382"/>
              <a:chOff x="681874" y="4430665"/>
              <a:chExt cx="7663117" cy="1856382"/>
            </a:xfrm>
          </p:grpSpPr>
          <p:sp>
            <p:nvSpPr>
              <p:cNvPr id="9" name="Rectangle 4"/>
              <p:cNvSpPr>
                <a:spLocks noChangeArrowheads="1"/>
              </p:cNvSpPr>
              <p:nvPr/>
            </p:nvSpPr>
            <p:spPr bwMode="auto">
              <a:xfrm>
                <a:off x="921554" y="5463826"/>
                <a:ext cx="21336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User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0" name="Oval 5"/>
              <p:cNvSpPr>
                <a:spLocks noChangeArrowheads="1"/>
              </p:cNvSpPr>
              <p:nvPr/>
            </p:nvSpPr>
            <p:spPr bwMode="auto">
              <a:xfrm>
                <a:off x="1702604" y="4438301"/>
                <a:ext cx="87762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1" name="Oval 6"/>
              <p:cNvSpPr>
                <a:spLocks noChangeArrowheads="1"/>
              </p:cNvSpPr>
              <p:nvPr/>
            </p:nvSpPr>
            <p:spPr bwMode="auto">
              <a:xfrm>
                <a:off x="2713582" y="4435127"/>
                <a:ext cx="72655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Age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2" name="Oval 7"/>
              <p:cNvSpPr>
                <a:spLocks noChangeArrowheads="1"/>
              </p:cNvSpPr>
              <p:nvPr/>
            </p:nvSpPr>
            <p:spPr bwMode="auto">
              <a:xfrm>
                <a:off x="681874" y="4443100"/>
                <a:ext cx="89734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>
                    <a:latin typeface="Linux Libertine" charset="0"/>
                    <a:ea typeface="Linux Libertine" charset="0"/>
                    <a:cs typeface="Linux Libertine" charset="0"/>
                  </a:rPr>
                  <a:t>U</a:t>
                </a: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 flipH="1" flipV="1">
                <a:off x="1328248" y="5050041"/>
                <a:ext cx="261382" cy="411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 flipV="1">
                <a:off x="1980822" y="5135103"/>
                <a:ext cx="91705" cy="3318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 flipV="1">
                <a:off x="2396374" y="5044725"/>
                <a:ext cx="487330" cy="4222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6" name="Rectangle 4"/>
              <p:cNvSpPr>
                <a:spLocks noChangeArrowheads="1"/>
              </p:cNvSpPr>
              <p:nvPr/>
            </p:nvSpPr>
            <p:spPr bwMode="auto">
              <a:xfrm>
                <a:off x="5956070" y="5463826"/>
                <a:ext cx="22860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Event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7" name="Oval 5"/>
              <p:cNvSpPr>
                <a:spLocks noChangeArrowheads="1"/>
              </p:cNvSpPr>
              <p:nvPr/>
            </p:nvSpPr>
            <p:spPr bwMode="auto">
              <a:xfrm>
                <a:off x="6114448" y="4438301"/>
                <a:ext cx="93477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" name="Oval 6"/>
              <p:cNvSpPr>
                <a:spLocks noChangeArrowheads="1"/>
              </p:cNvSpPr>
              <p:nvPr/>
            </p:nvSpPr>
            <p:spPr bwMode="auto">
              <a:xfrm>
                <a:off x="7099427" y="4430665"/>
                <a:ext cx="1245564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smtClean="0">
                    <a:latin typeface="Linux Libertine" charset="0"/>
                    <a:ea typeface="Linux Libertine" charset="0"/>
                    <a:cs typeface="Linux Libertine" charset="0"/>
                  </a:rPr>
                  <a:t>Location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" name="Oval 7"/>
              <p:cNvSpPr>
                <a:spLocks noChangeArrowheads="1"/>
              </p:cNvSpPr>
              <p:nvPr/>
            </p:nvSpPr>
            <p:spPr bwMode="auto">
              <a:xfrm>
                <a:off x="5303053" y="4443100"/>
                <a:ext cx="76199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>
                    <a:latin typeface="Linux Libertine" charset="0"/>
                    <a:ea typeface="Linux Libertine" charset="0"/>
                    <a:cs typeface="Linux Libertine" charset="0"/>
                  </a:rPr>
                  <a:t>E</a:t>
                </a: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0" name="Line 8"/>
              <p:cNvSpPr>
                <a:spLocks noChangeShapeType="1"/>
              </p:cNvSpPr>
              <p:nvPr/>
            </p:nvSpPr>
            <p:spPr bwMode="auto">
              <a:xfrm flipH="1" flipV="1">
                <a:off x="5956069" y="5044725"/>
                <a:ext cx="713269" cy="4168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1" name="Line 9"/>
              <p:cNvSpPr>
                <a:spLocks noChangeShapeType="1"/>
              </p:cNvSpPr>
              <p:nvPr/>
            </p:nvSpPr>
            <p:spPr bwMode="auto">
              <a:xfrm flipH="1" flipV="1">
                <a:off x="6822961" y="5044723"/>
                <a:ext cx="343003" cy="41910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2" name="Line 10"/>
              <p:cNvSpPr>
                <a:spLocks noChangeShapeType="1"/>
              </p:cNvSpPr>
              <p:nvPr/>
            </p:nvSpPr>
            <p:spPr bwMode="auto">
              <a:xfrm flipH="1">
                <a:off x="7135505" y="5970166"/>
                <a:ext cx="30460" cy="3168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3" name="AutoShape 8"/>
              <p:cNvSpPr>
                <a:spLocks noChangeArrowheads="1"/>
              </p:cNvSpPr>
              <p:nvPr/>
            </p:nvSpPr>
            <p:spPr bwMode="auto">
              <a:xfrm>
                <a:off x="3646217" y="4830524"/>
                <a:ext cx="1676400" cy="701954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Create</a:t>
                </a:r>
                <a:endParaRPr lang="en-US" sz="24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flipH="1" flipV="1">
                <a:off x="5303054" y="5181502"/>
                <a:ext cx="653014" cy="378033"/>
              </a:xfrm>
              <a:prstGeom prst="line">
                <a:avLst/>
              </a:prstGeom>
              <a:ln w="63500">
                <a:solidFill>
                  <a:schemeClr val="tx1"/>
                </a:solidFill>
                <a:headEnd type="non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3032134" y="5181502"/>
                <a:ext cx="614083" cy="3780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Oval 5"/>
            <p:cNvSpPr>
              <a:spLocks noChangeArrowheads="1"/>
            </p:cNvSpPr>
            <p:nvPr/>
          </p:nvSpPr>
          <p:spPr bwMode="auto">
            <a:xfrm>
              <a:off x="5459414" y="4187930"/>
              <a:ext cx="111766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StartDT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8" name="Oval 5"/>
            <p:cNvSpPr>
              <a:spLocks noChangeArrowheads="1"/>
            </p:cNvSpPr>
            <p:nvPr/>
          </p:nvSpPr>
          <p:spPr bwMode="auto">
            <a:xfrm>
              <a:off x="6623195" y="4187930"/>
              <a:ext cx="984561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EndDT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9" name="Line 10"/>
            <p:cNvSpPr>
              <a:spLocks noChangeShapeType="1"/>
            </p:cNvSpPr>
            <p:nvPr/>
          </p:nvSpPr>
          <p:spPr bwMode="auto">
            <a:xfrm flipV="1">
              <a:off x="7581774" y="3015337"/>
              <a:ext cx="118754" cy="339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0" name="Line 10"/>
            <p:cNvSpPr>
              <a:spLocks noChangeShapeType="1"/>
            </p:cNvSpPr>
            <p:nvPr/>
          </p:nvSpPr>
          <p:spPr bwMode="auto">
            <a:xfrm flipH="1">
              <a:off x="6178132" y="3896100"/>
              <a:ext cx="488020" cy="2918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1" name="Oval 5"/>
            <p:cNvSpPr>
              <a:spLocks noChangeArrowheads="1"/>
            </p:cNvSpPr>
            <p:nvPr/>
          </p:nvSpPr>
          <p:spPr bwMode="auto">
            <a:xfrm>
              <a:off x="7648169" y="4187930"/>
              <a:ext cx="69363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Desc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7581774" y="3869039"/>
              <a:ext cx="263812" cy="3168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7" name="Oval 6"/>
            <p:cNvSpPr>
              <a:spLocks noChangeArrowheads="1"/>
            </p:cNvSpPr>
            <p:nvPr/>
          </p:nvSpPr>
          <p:spPr bwMode="auto">
            <a:xfrm>
              <a:off x="3868673" y="2113963"/>
              <a:ext cx="1225120" cy="42172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CreateDT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8" name="Line 10"/>
            <p:cNvSpPr>
              <a:spLocks noChangeShapeType="1"/>
            </p:cNvSpPr>
            <p:nvPr/>
          </p:nvSpPr>
          <p:spPr bwMode="auto">
            <a:xfrm flipH="1">
              <a:off x="4490720" y="2509519"/>
              <a:ext cx="0" cy="2336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9" name="AutoShape 8"/>
            <p:cNvSpPr>
              <a:spLocks noChangeArrowheads="1"/>
            </p:cNvSpPr>
            <p:nvPr/>
          </p:nvSpPr>
          <p:spPr bwMode="auto">
            <a:xfrm>
              <a:off x="3370905" y="3782329"/>
              <a:ext cx="2212984" cy="701954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 dirty="0" err="1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ParticipateIn</a:t>
              </a:r>
              <a:endParaRPr lang="en-US" sz="20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0" name="Line 10"/>
            <p:cNvSpPr>
              <a:spLocks noChangeShapeType="1"/>
            </p:cNvSpPr>
            <p:nvPr/>
          </p:nvSpPr>
          <p:spPr bwMode="auto">
            <a:xfrm flipH="1">
              <a:off x="5559585" y="3782330"/>
              <a:ext cx="393297" cy="3634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3028950" y="3801308"/>
              <a:ext cx="369100" cy="3178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3878160" y="4663671"/>
              <a:ext cx="1225120" cy="42172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RSVPDT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5" name="Line 10"/>
            <p:cNvSpPr>
              <a:spLocks noChangeShapeType="1"/>
            </p:cNvSpPr>
            <p:nvPr/>
          </p:nvSpPr>
          <p:spPr bwMode="auto">
            <a:xfrm flipH="1">
              <a:off x="4490720" y="4484284"/>
              <a:ext cx="0" cy="179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604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217152"/>
            <a:ext cx="84328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Building </a:t>
            </a:r>
            <a:r>
              <a:rPr lang="en-US" sz="4000"/>
              <a:t>a </a:t>
            </a:r>
            <a:r>
              <a:rPr lang="en-US" sz="4000" smtClean="0"/>
              <a:t>Data-Driven Application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562330" y="1722103"/>
            <a:ext cx="4019340" cy="4548068"/>
            <a:chOff x="2570480" y="1704121"/>
            <a:chExt cx="4165600" cy="4543645"/>
          </a:xfrm>
        </p:grpSpPr>
        <p:sp>
          <p:nvSpPr>
            <p:cNvPr id="9" name="Rounded Rectangle 8"/>
            <p:cNvSpPr/>
            <p:nvPr/>
          </p:nvSpPr>
          <p:spPr>
            <a:xfrm>
              <a:off x="2570480" y="1704121"/>
              <a:ext cx="4165600" cy="528830"/>
            </a:xfrm>
            <a:prstGeom prst="roundRect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Requirement Analysis</a:t>
              </a:r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570480" y="2509277"/>
              <a:ext cx="4165600" cy="528830"/>
            </a:xfrm>
            <a:prstGeom prst="roundRect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Conceptual Database Design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4120280" y="2279400"/>
              <a:ext cx="1066000" cy="176844"/>
            </a:xfrm>
            <a:prstGeom prst="downArrow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4120280" y="3081213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70480" y="330116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Logical Database </a:t>
              </a: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570480" y="411021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Schema Refinement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4120280" y="38803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4120280" y="4688236"/>
              <a:ext cx="1066000" cy="176844"/>
            </a:xfrm>
            <a:prstGeom prst="downArrow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570480" y="4912691"/>
              <a:ext cx="4165600" cy="528830"/>
            </a:xfrm>
            <a:prstGeom prst="roundRect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Physical Database </a:t>
              </a: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570480" y="5718936"/>
              <a:ext cx="4165600" cy="528830"/>
            </a:xfrm>
            <a:prstGeom prst="roundRect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Application Development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120280" y="5489059"/>
              <a:ext cx="1066000" cy="176844"/>
            </a:xfrm>
            <a:prstGeom prst="downArrow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pic>
        <p:nvPicPr>
          <p:cNvPr id="20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096" y="3228407"/>
            <a:ext cx="411297" cy="30847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370" y="3428795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2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would you build a system to store, retrieve and analyze the data described by the conceptual model (i.e. ER diagram) we just developed?</a:t>
            </a:r>
          </a:p>
          <a:p>
            <a:pPr lvl="1"/>
            <a:r>
              <a:rPr lang="en-US" dirty="0" smtClean="0"/>
              <a:t>Using a </a:t>
            </a:r>
            <a:r>
              <a:rPr lang="en-US" i="1" dirty="0" smtClean="0"/>
              <a:t>data model</a:t>
            </a:r>
          </a:p>
          <a:p>
            <a:pPr lvl="1"/>
            <a:r>
              <a:rPr lang="en-US" dirty="0" smtClean="0"/>
              <a:t>For example, using arrays and classes in Java or C++</a:t>
            </a:r>
          </a:p>
          <a:p>
            <a:r>
              <a:rPr lang="en-US" dirty="0" smtClean="0"/>
              <a:t>A data model generally describes data in three aspects:</a:t>
            </a:r>
          </a:p>
          <a:p>
            <a:pPr lvl="1"/>
            <a:r>
              <a:rPr lang="en-US" dirty="0" smtClean="0"/>
              <a:t>Structure of the data</a:t>
            </a:r>
          </a:p>
          <a:p>
            <a:pPr lvl="1"/>
            <a:r>
              <a:rPr lang="en-US" dirty="0" smtClean="0"/>
              <a:t>Operations on the data</a:t>
            </a:r>
          </a:p>
          <a:p>
            <a:pPr lvl="1"/>
            <a:r>
              <a:rPr lang="en-US" dirty="0" smtClean="0"/>
              <a:t>Constraints on the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</a:t>
            </a:fld>
            <a:endParaRPr lang="en-US"/>
          </a:p>
        </p:txBody>
      </p:sp>
      <p:pic>
        <p:nvPicPr>
          <p:cNvPr id="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206" y="2070168"/>
            <a:ext cx="213984" cy="1604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002" y="2179115"/>
            <a:ext cx="265348" cy="64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3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But Why Not ER?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750378"/>
              </p:ext>
            </p:extLst>
          </p:nvPr>
        </p:nvGraphicFramePr>
        <p:xfrm>
          <a:off x="998483" y="2349333"/>
          <a:ext cx="7147034" cy="3200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73517"/>
                <a:gridCol w="3573517"/>
              </a:tblGrid>
              <a:tr h="2754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ER </a:t>
                      </a:r>
                      <a:r>
                        <a:rPr lang="en-US" sz="2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Model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Relational Model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468333">
                <a:tc>
                  <a:txBody>
                    <a:bodyPr/>
                    <a:lstStyle/>
                    <a:p>
                      <a:pPr marL="9525" lvl="1" indent="0" algn="l">
                        <a:tabLst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Many concepts: entities, relationships, attributes,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" lvl="1" indent="0" algn="l">
                        <a:tabLst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Has just a single concept: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relation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468333">
                <a:tc>
                  <a:txBody>
                    <a:bodyPr/>
                    <a:lstStyle/>
                    <a:p>
                      <a:pPr marL="9525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Rich and complex graph structure</a:t>
                      </a:r>
                      <a:endParaRPr lang="en-US" sz="20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World is represented with a collection of tables</a:t>
                      </a:r>
                    </a:p>
                  </a:txBody>
                  <a:tcPr/>
                </a:tc>
              </a:tr>
              <a:tr h="468333">
                <a:tc>
                  <a:txBody>
                    <a:bodyPr/>
                    <a:lstStyle/>
                    <a:p>
                      <a:pPr marL="9525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Well-suited for capturing the application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Well-suited for efficient</a:t>
                      </a:r>
                      <a:r>
                        <a:rPr lang="en-US" sz="2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</a:t>
                      </a: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manipulations on computers</a:t>
                      </a:r>
                    </a:p>
                  </a:txBody>
                  <a:tcPr/>
                </a:tc>
              </a:tr>
              <a:tr h="468333">
                <a:tc>
                  <a:txBody>
                    <a:bodyPr/>
                    <a:lstStyle/>
                    <a:p>
                      <a:pPr marL="9525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No operations 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Elaborate</a:t>
                      </a:r>
                      <a:r>
                        <a:rPr lang="en-US" sz="2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algebra of relational operations</a:t>
                      </a:r>
                      <a:endParaRPr lang="en-US" sz="20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02069" y="2672260"/>
            <a:ext cx="4939862" cy="255454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ER model is good </a:t>
            </a:r>
            <a:r>
              <a:rPr lang="en-US" sz="3200" smtClean="0">
                <a:latin typeface="Linux Libertine" charset="0"/>
                <a:ea typeface="Linux Libertine" charset="0"/>
                <a:cs typeface="Linux Libertine" charset="0"/>
              </a:rPr>
              <a:t>for </a:t>
            </a:r>
          </a:p>
          <a:p>
            <a:pPr algn="ctr" eaLnBrk="0" hangingPunct="0"/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understanding the world</a:t>
            </a:r>
          </a:p>
          <a:p>
            <a:pPr algn="ctr" eaLnBrk="0" hangingPunct="0"/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vs.</a:t>
            </a:r>
          </a:p>
          <a:p>
            <a:pPr algn="ctr" eaLnBrk="0" hangingPunct="0"/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Relational model is good for computerizing the world</a:t>
            </a:r>
          </a:p>
        </p:txBody>
      </p:sp>
    </p:spTree>
    <p:extLst>
      <p:ext uri="{BB962C8B-B14F-4D97-AF65-F5344CB8AC3E}">
        <p14:creationId xmlns:p14="http://schemas.microsoft.com/office/powerpoint/2010/main" val="79411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Relational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81654"/>
            <a:ext cx="5599430" cy="4529960"/>
          </a:xfrm>
        </p:spPr>
        <p:txBody>
          <a:bodyPr>
            <a:normAutofit/>
          </a:bodyPr>
          <a:lstStyle/>
          <a:p>
            <a:r>
              <a:rPr lang="en-US" dirty="0" smtClean="0"/>
              <a:t>Most widely used data model today</a:t>
            </a:r>
          </a:p>
          <a:p>
            <a:r>
              <a:rPr lang="en-US" dirty="0" smtClean="0"/>
              <a:t>Introduced by Ted </a:t>
            </a:r>
            <a:r>
              <a:rPr lang="en-US" dirty="0" err="1" smtClean="0"/>
              <a:t>Codd</a:t>
            </a:r>
            <a:endParaRPr lang="en-US" dirty="0" smtClean="0"/>
          </a:p>
          <a:p>
            <a:pPr lvl="1"/>
            <a:r>
              <a:rPr lang="en-US" i="1" dirty="0"/>
              <a:t>A relational model of data for large shared data </a:t>
            </a:r>
            <a:r>
              <a:rPr lang="en-US" i="1" dirty="0" smtClean="0"/>
              <a:t>banks, </a:t>
            </a:r>
            <a:r>
              <a:rPr lang="en-US" dirty="0" smtClean="0"/>
              <a:t>E</a:t>
            </a:r>
            <a:r>
              <a:rPr lang="en-US" dirty="0"/>
              <a:t>. F. </a:t>
            </a:r>
            <a:r>
              <a:rPr lang="en-US" dirty="0" err="1" smtClean="0"/>
              <a:t>Codd</a:t>
            </a:r>
            <a:r>
              <a:rPr lang="en-US" dirty="0" smtClean="0"/>
              <a:t>, </a:t>
            </a:r>
            <a:r>
              <a:rPr lang="en-US" dirty="0"/>
              <a:t>Communications of the </a:t>
            </a:r>
            <a:r>
              <a:rPr lang="en-US" dirty="0" smtClean="0"/>
              <a:t>ACM, June 1970</a:t>
            </a:r>
          </a:p>
          <a:p>
            <a:pPr lvl="1"/>
            <a:r>
              <a:rPr lang="en-US" dirty="0"/>
              <a:t>Based on the magnificent set </a:t>
            </a:r>
            <a:r>
              <a:rPr lang="en-US" dirty="0" smtClean="0"/>
              <a:t>theory</a:t>
            </a:r>
          </a:p>
          <a:p>
            <a:r>
              <a:rPr lang="en-US" dirty="0"/>
              <a:t>Describe structure of the data using </a:t>
            </a:r>
            <a:r>
              <a:rPr lang="en-US" i="1" dirty="0"/>
              <a:t>mathematical relations</a:t>
            </a:r>
            <a:endParaRPr lang="en-US" dirty="0"/>
          </a:p>
          <a:p>
            <a:pPr lvl="1"/>
            <a:r>
              <a:rPr lang="en-US" dirty="0"/>
              <a:t>We’ll talk about the operations and constraints </a:t>
            </a:r>
            <a:r>
              <a:rPr lang="en-US" dirty="0" smtClean="0"/>
              <a:t>later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2452590"/>
            <a:ext cx="2057400" cy="292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6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38975</TotalTime>
  <Words>2941</Words>
  <Application>Microsoft Macintosh PowerPoint</Application>
  <PresentationFormat>On-screen Show (4:3)</PresentationFormat>
  <Paragraphs>969</Paragraphs>
  <Slides>47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Calibri</vt:lpstr>
      <vt:lpstr>Linux Libertine</vt:lpstr>
      <vt:lpstr>Arial</vt:lpstr>
      <vt:lpstr>4by3DefaultTheme</vt:lpstr>
      <vt:lpstr>Database Management Systems (CS 564)</vt:lpstr>
      <vt:lpstr>Relational Model:  From ER to  Relational Design</vt:lpstr>
      <vt:lpstr>ER Modeling: Review</vt:lpstr>
      <vt:lpstr>ER Modeling: Exercise</vt:lpstr>
      <vt:lpstr>ER Modeling Exercise Answer</vt:lpstr>
      <vt:lpstr>Building a Data-Driven Application</vt:lpstr>
      <vt:lpstr>Data Model</vt:lpstr>
      <vt:lpstr>But Why Not ER?</vt:lpstr>
      <vt:lpstr>Relational Data Model</vt:lpstr>
      <vt:lpstr>Elements of Relational Model</vt:lpstr>
      <vt:lpstr>Relational vs. Tabular</vt:lpstr>
      <vt:lpstr>Relational Model: A Summary</vt:lpstr>
      <vt:lpstr>Relational Model: A Summary (Cont.)</vt:lpstr>
      <vt:lpstr>Let’s get a bit more formal:</vt:lpstr>
      <vt:lpstr>Relation: Definition 1</vt:lpstr>
      <vt:lpstr>Relation: Definition 1 (Cont.)</vt:lpstr>
      <vt:lpstr>Relation: Definition 2</vt:lpstr>
      <vt:lpstr>Relation: Definition 2 (Cont.)</vt:lpstr>
      <vt:lpstr>Relation Schema and Instance</vt:lpstr>
      <vt:lpstr>Relational Database Schema</vt:lpstr>
      <vt:lpstr>Relational Database</vt:lpstr>
      <vt:lpstr>Recap of Relational Model</vt:lpstr>
      <vt:lpstr>Operations on Relations</vt:lpstr>
      <vt:lpstr>Operations on Relations (Cont.)</vt:lpstr>
      <vt:lpstr>ER to Relational Model</vt:lpstr>
      <vt:lpstr>How to Convert?</vt:lpstr>
      <vt:lpstr>Basic Case: Entity Sets</vt:lpstr>
      <vt:lpstr>Basic Case: Entity Sets (Cont.)</vt:lpstr>
      <vt:lpstr>Basic Case: Relationship Sets</vt:lpstr>
      <vt:lpstr>Foreign Key</vt:lpstr>
      <vt:lpstr>Basic Case: Relationship Sets (Cont.)</vt:lpstr>
      <vt:lpstr>Many-to-One Relationship Sets</vt:lpstr>
      <vt:lpstr>Many-to-One Relationship Sets (Cont.)</vt:lpstr>
      <vt:lpstr>Many-to-One Relationship Sets (Cont.)</vt:lpstr>
      <vt:lpstr>Many-to-One Relationship Sets (Cont.)</vt:lpstr>
      <vt:lpstr>NULL: The Hairy Beast</vt:lpstr>
      <vt:lpstr>One-to-One Relationship Sets</vt:lpstr>
      <vt:lpstr>One-to-One Relationship Sets</vt:lpstr>
      <vt:lpstr>Weak Entity Sets</vt:lpstr>
      <vt:lpstr>IsA Hierarchy</vt:lpstr>
      <vt:lpstr>IsA Hierarchy: OO Approach</vt:lpstr>
      <vt:lpstr>IsA Hierarchy: ER Approach</vt:lpstr>
      <vt:lpstr>IsA Hierarchy:  Terrible Approach</vt:lpstr>
      <vt:lpstr>IsA Hierarchy:  Terrible Approach (Cont.)</vt:lpstr>
      <vt:lpstr>Recap: ER to Relational</vt:lpstr>
      <vt:lpstr>Side Note: Other Data Models</vt:lpstr>
      <vt:lpstr>SQL: Bridging the Gap Between Logical Model and Machine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531</cp:revision>
  <dcterms:created xsi:type="dcterms:W3CDTF">2017-08-17T19:27:17Z</dcterms:created>
  <dcterms:modified xsi:type="dcterms:W3CDTF">2017-10-13T15:00:34Z</dcterms:modified>
</cp:coreProperties>
</file>