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2"/>
  </p:notesMasterIdLst>
  <p:sldIdLst>
    <p:sldId id="256" r:id="rId2"/>
    <p:sldId id="269" r:id="rId3"/>
    <p:sldId id="474" r:id="rId4"/>
    <p:sldId id="257" r:id="rId5"/>
    <p:sldId id="340" r:id="rId6"/>
    <p:sldId id="341" r:id="rId7"/>
    <p:sldId id="302" r:id="rId8"/>
    <p:sldId id="384" r:id="rId9"/>
    <p:sldId id="387" r:id="rId10"/>
    <p:sldId id="386" r:id="rId11"/>
    <p:sldId id="385" r:id="rId12"/>
    <p:sldId id="388" r:id="rId13"/>
    <p:sldId id="389" r:id="rId14"/>
    <p:sldId id="393" r:id="rId15"/>
    <p:sldId id="394" r:id="rId16"/>
    <p:sldId id="390" r:id="rId17"/>
    <p:sldId id="391" r:id="rId18"/>
    <p:sldId id="392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02" r:id="rId27"/>
    <p:sldId id="404" r:id="rId28"/>
    <p:sldId id="405" r:id="rId29"/>
    <p:sldId id="406" r:id="rId30"/>
    <p:sldId id="407" r:id="rId31"/>
    <p:sldId id="408" r:id="rId32"/>
    <p:sldId id="409" r:id="rId33"/>
    <p:sldId id="410" r:id="rId34"/>
    <p:sldId id="411" r:id="rId35"/>
    <p:sldId id="412" r:id="rId36"/>
    <p:sldId id="413" r:id="rId37"/>
    <p:sldId id="418" r:id="rId38"/>
    <p:sldId id="419" r:id="rId39"/>
    <p:sldId id="420" r:id="rId40"/>
    <p:sldId id="421" r:id="rId41"/>
    <p:sldId id="422" r:id="rId42"/>
    <p:sldId id="423" r:id="rId43"/>
    <p:sldId id="416" r:id="rId44"/>
    <p:sldId id="417" r:id="rId45"/>
    <p:sldId id="414" r:id="rId46"/>
    <p:sldId id="415" r:id="rId47"/>
    <p:sldId id="424" r:id="rId48"/>
    <p:sldId id="425" r:id="rId49"/>
    <p:sldId id="426" r:id="rId50"/>
    <p:sldId id="272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4" id="{B03D0D13-5FFE-A84D-9439-5934219D1B86}">
          <p14:sldIdLst>
            <p14:sldId id="256"/>
          </p14:sldIdLst>
        </p14:section>
        <p14:section name="Lecture 4 &gt; Intro to SQL" id="{142615CA-BD94-7447-BECB-5A43967E34AA}">
          <p14:sldIdLst>
            <p14:sldId id="269"/>
            <p14:sldId id="474"/>
            <p14:sldId id="257"/>
            <p14:sldId id="340"/>
            <p14:sldId id="341"/>
            <p14:sldId id="302"/>
            <p14:sldId id="384"/>
            <p14:sldId id="387"/>
            <p14:sldId id="386"/>
          </p14:sldIdLst>
        </p14:section>
        <p14:section name="Lecture 4 &gt; DDL, Part 1" id="{6A35E1E7-73EA-6D40-94C1-1CC3294E890D}">
          <p14:sldIdLst>
            <p14:sldId id="385"/>
            <p14:sldId id="388"/>
            <p14:sldId id="389"/>
            <p14:sldId id="393"/>
            <p14:sldId id="394"/>
            <p14:sldId id="390"/>
            <p14:sldId id="391"/>
            <p14:sldId id="392"/>
            <p14:sldId id="395"/>
            <p14:sldId id="396"/>
            <p14:sldId id="397"/>
            <p14:sldId id="398"/>
            <p14:sldId id="399"/>
            <p14:sldId id="400"/>
            <p14:sldId id="401"/>
          </p14:sldIdLst>
        </p14:section>
        <p14:section name="Lecture 4 &gt; Intro to DML" id="{0DE01537-7021-4649-9484-3E0816D757A4}">
          <p14:sldIdLst>
            <p14:sldId id="402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8"/>
            <p14:sldId id="419"/>
            <p14:sldId id="420"/>
            <p14:sldId id="421"/>
            <p14:sldId id="422"/>
            <p14:sldId id="423"/>
            <p14:sldId id="416"/>
            <p14:sldId id="417"/>
            <p14:sldId id="414"/>
            <p14:sldId id="415"/>
            <p14:sldId id="424"/>
            <p14:sldId id="425"/>
            <p14:sldId id="426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0000"/>
    <a:srgbClr val="B3A0C5"/>
    <a:srgbClr val="01FF1D"/>
    <a:srgbClr val="FA6EFF"/>
    <a:srgbClr val="A59790"/>
    <a:srgbClr val="E5D2C7"/>
    <a:srgbClr val="FAE4D7"/>
    <a:srgbClr val="E4C8B0"/>
    <a:srgbClr val="86CEF2"/>
    <a:srgbClr val="FF8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99"/>
    <p:restoredTop sz="86401"/>
  </p:normalViewPr>
  <p:slideViewPr>
    <p:cSldViewPr snapToGrid="0" snapToObjects="1">
      <p:cViewPr varScale="1">
        <p:scale>
          <a:sx n="122" d="100"/>
          <a:sy n="122" d="100"/>
        </p:scale>
        <p:origin x="960" y="208"/>
      </p:cViewPr>
      <p:guideLst/>
    </p:cSldViewPr>
  </p:slideViewPr>
  <p:outlineViewPr>
    <p:cViewPr>
      <p:scale>
        <a:sx n="33" d="100"/>
        <a:sy n="33" d="100"/>
      </p:scale>
      <p:origin x="0" y="-25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commentAuthors" Target="commentAuthors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7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66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83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87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08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0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55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725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39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69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5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27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1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823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64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153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679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002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35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049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52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345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418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95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34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631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644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132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104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29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967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97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677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372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416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192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132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769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341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638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11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85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52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23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60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8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21DC-0885-1D4E-AFF9-606D9C7382F9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8650" y="151384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10/13/17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10/13/17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10/13/17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2.wdp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2.wdp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2.wdp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2.wdp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2.wdp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2.wdp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2.wdp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microsoft.com/office/2007/relationships/hdphoto" Target="../media/hdphoto2.wdp"/><Relationship Id="rId6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8154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Linux Libertine" charset="0"/>
                <a:ea typeface="Linux Libertine" charset="0"/>
                <a:cs typeface="Linux Libertine" charset="0"/>
              </a:rPr>
              <a:t>Database Management Systems (CS 564)</a:t>
            </a:r>
            <a:endParaRPr lang="en-US" sz="4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98188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Fall 2017</a:t>
            </a:r>
          </a:p>
          <a:p>
            <a:r>
              <a:rPr lang="en-US" dirty="0" smtClean="0"/>
              <a:t>Lecture </a:t>
            </a:r>
            <a:r>
              <a:rPr lang="en-US" dirty="0"/>
              <a:t>4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Major SQL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Data Definition Language (DDL</a:t>
            </a:r>
            <a:r>
              <a:rPr lang="en-US" sz="3200" dirty="0" smtClean="0"/>
              <a:t>)</a:t>
            </a:r>
          </a:p>
          <a:p>
            <a:pPr lvl="1"/>
            <a:r>
              <a:rPr lang="en-US" sz="2800" dirty="0"/>
              <a:t>Define </a:t>
            </a:r>
            <a:r>
              <a:rPr lang="en-US" sz="2800" dirty="0" smtClean="0"/>
              <a:t>relational schemas</a:t>
            </a:r>
            <a:endParaRPr lang="en-US" sz="2800" dirty="0"/>
          </a:p>
          <a:p>
            <a:pPr lvl="1"/>
            <a:r>
              <a:rPr lang="en-US" sz="2800" dirty="0"/>
              <a:t>Create/alter/delete tables and their </a:t>
            </a:r>
            <a:r>
              <a:rPr lang="en-US" sz="2800" dirty="0" smtClean="0"/>
              <a:t>attributes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200" dirty="0"/>
              <a:t>Data Manipulation Language (DML</a:t>
            </a:r>
            <a:r>
              <a:rPr lang="en-US" sz="3200" dirty="0" smtClean="0"/>
              <a:t>)</a:t>
            </a:r>
          </a:p>
          <a:p>
            <a:pPr lvl="1"/>
            <a:r>
              <a:rPr lang="en-US" sz="2800" dirty="0"/>
              <a:t>Insert/delete/modify tuples in tables</a:t>
            </a:r>
          </a:p>
          <a:p>
            <a:pPr lvl="1"/>
            <a:r>
              <a:rPr lang="en-US" sz="2800" dirty="0"/>
              <a:t>Query one or more tables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And others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Embedded </a:t>
            </a:r>
            <a:r>
              <a:rPr lang="en-US" dirty="0"/>
              <a:t>and </a:t>
            </a:r>
            <a:r>
              <a:rPr lang="en-US" dirty="0" smtClean="0"/>
              <a:t>dynamic SQL, triggers </a:t>
            </a:r>
            <a:r>
              <a:rPr lang="en-US" dirty="0"/>
              <a:t>and </a:t>
            </a:r>
            <a:r>
              <a:rPr lang="en-US" dirty="0" smtClean="0"/>
              <a:t>cursors, security, transaction management, remote database access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2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CREATE 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825625"/>
            <a:ext cx="5486400" cy="461665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400" dirty="0" smtClean="0"/>
              <a:t>User(</a:t>
            </a:r>
            <a:r>
              <a:rPr lang="en-US" sz="2400" u="sng" dirty="0" smtClean="0"/>
              <a:t>UID</a:t>
            </a:r>
            <a:r>
              <a:rPr lang="en-US" sz="2400" dirty="0" smtClean="0"/>
              <a:t>: </a:t>
            </a:r>
            <a:r>
              <a:rPr lang="en-US" sz="2400" dirty="0"/>
              <a:t>string, </a:t>
            </a:r>
            <a:r>
              <a:rPr lang="en-US" sz="2400" dirty="0" smtClean="0"/>
              <a:t>Name: string, Age: </a:t>
            </a:r>
            <a:r>
              <a:rPr lang="en-US" sz="2400" dirty="0" err="1" smtClean="0"/>
              <a:t>int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2645420"/>
            <a:ext cx="7162800" cy="3352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CREATE TABLE User (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UID CHAR(20),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Name CHAR(50),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Age INTEGER,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PRIMARY KEY (UID));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021195" y="2887704"/>
            <a:ext cx="2494155" cy="707886"/>
            <a:chOff x="6021195" y="2887704"/>
            <a:chExt cx="2494155" cy="707886"/>
          </a:xfrm>
        </p:grpSpPr>
        <p:sp>
          <p:nvSpPr>
            <p:cNvPr id="10" name="TextBox 9"/>
            <p:cNvSpPr txBox="1"/>
            <p:nvPr/>
          </p:nvSpPr>
          <p:spPr>
            <a:xfrm>
              <a:off x="6021195" y="2887704"/>
              <a:ext cx="2494155" cy="707886"/>
            </a:xfrm>
            <a:prstGeom prst="rect">
              <a:avLst/>
            </a:prstGeom>
            <a:solidFill>
              <a:srgbClr val="B3A0C5"/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eaLnBrk="0" hangingPunct="0"/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           : Create the User table.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918" y="2889001"/>
              <a:ext cx="744863" cy="3526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660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CREATE TABLE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3031861"/>
            <a:ext cx="7886700" cy="3181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CREATE TABLE Event (</a:t>
            </a: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EID CHAR(20) PRIMARY KEY,</a:t>
            </a: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Name CHAR(50),</a:t>
            </a: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Location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CHAR(50)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StartDT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DATE,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EndDT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DATE,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Description CHAR(100),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CreatorUID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CHAR(20),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CreateDT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DATE);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1779457"/>
            <a:ext cx="7886700" cy="110799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200" dirty="0" smtClean="0"/>
              <a:t>Event(</a:t>
            </a:r>
            <a:r>
              <a:rPr lang="en-US" sz="2200" u="sng" dirty="0" smtClean="0"/>
              <a:t>EID</a:t>
            </a:r>
            <a:r>
              <a:rPr lang="en-US" sz="2200" dirty="0" smtClean="0"/>
              <a:t>: string, Name: </a:t>
            </a:r>
            <a:r>
              <a:rPr lang="en-US" sz="2200" dirty="0"/>
              <a:t>string, </a:t>
            </a:r>
            <a:r>
              <a:rPr lang="en-US" sz="2200" dirty="0" smtClean="0"/>
              <a:t>Location: string, 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  </a:t>
            </a:r>
            <a:r>
              <a:rPr lang="en-US" sz="2200" dirty="0" err="1" smtClean="0"/>
              <a:t>StartDT</a:t>
            </a:r>
            <a:r>
              <a:rPr lang="en-US" sz="2200" dirty="0" smtClean="0"/>
              <a:t>: </a:t>
            </a:r>
            <a:r>
              <a:rPr lang="en-US" sz="2200" dirty="0" err="1" smtClean="0"/>
              <a:t>DateTime</a:t>
            </a:r>
            <a:r>
              <a:rPr lang="en-US" sz="2200" dirty="0" smtClean="0"/>
              <a:t>, </a:t>
            </a:r>
            <a:r>
              <a:rPr lang="en-US" sz="2200" dirty="0" err="1" smtClean="0"/>
              <a:t>EndDT</a:t>
            </a:r>
            <a:r>
              <a:rPr lang="en-US" sz="2200" dirty="0" smtClean="0"/>
              <a:t>: </a:t>
            </a:r>
            <a:r>
              <a:rPr lang="en-US" sz="2200" dirty="0" err="1" smtClean="0"/>
              <a:t>DateTime</a:t>
            </a:r>
            <a:r>
              <a:rPr lang="en-US" sz="2200" dirty="0" smtClean="0"/>
              <a:t>, Description: string, 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  </a:t>
            </a:r>
            <a:r>
              <a:rPr lang="en-US" sz="2200" dirty="0" err="1" smtClean="0"/>
              <a:t>CreatorUID</a:t>
            </a:r>
            <a:r>
              <a:rPr lang="en-US" sz="2200" dirty="0"/>
              <a:t>: </a:t>
            </a:r>
            <a:r>
              <a:rPr lang="en-US" sz="2200" dirty="0" smtClean="0"/>
              <a:t>string, </a:t>
            </a:r>
            <a:r>
              <a:rPr lang="en-US" sz="2200" dirty="0" err="1" smtClean="0"/>
              <a:t>CreateDT</a:t>
            </a:r>
            <a:r>
              <a:rPr lang="en-US" sz="2200" dirty="0"/>
              <a:t>:</a:t>
            </a:r>
            <a:r>
              <a:rPr lang="en-US" sz="2200" dirty="0" smtClean="0"/>
              <a:t> </a:t>
            </a:r>
            <a:r>
              <a:rPr lang="en-US" sz="2200" dirty="0" err="1" smtClean="0"/>
              <a:t>DateTime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pic>
        <p:nvPicPr>
          <p:cNvPr id="9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299" y="3030574"/>
            <a:ext cx="411297" cy="3084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573" y="3230962"/>
            <a:ext cx="510023" cy="12404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11291" y="4670515"/>
            <a:ext cx="2306586" cy="1015663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How about the referential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integrity constraint?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8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CREATE TABLE: Foreign Key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3031861"/>
            <a:ext cx="7886700" cy="3181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CREATE TABLE Event (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EID CHAR(20) PRIMARY KEY,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Name CHAR(50),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Location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CHAR(50)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StartDT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DATE,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EndDT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DATE,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Description CHAR(100),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CreatorUID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CHAR(20),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CreateDT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CreatorUID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 REFERENCES User(UID)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1779457"/>
            <a:ext cx="7886700" cy="110799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200" dirty="0" smtClean="0"/>
              <a:t>Event(</a:t>
            </a:r>
            <a:r>
              <a:rPr lang="en-US" sz="2200" u="sng" dirty="0" smtClean="0"/>
              <a:t>EID</a:t>
            </a:r>
            <a:r>
              <a:rPr lang="en-US" sz="2200" dirty="0" smtClean="0"/>
              <a:t>: string, Name: </a:t>
            </a:r>
            <a:r>
              <a:rPr lang="en-US" sz="2200" dirty="0"/>
              <a:t>string, </a:t>
            </a:r>
            <a:r>
              <a:rPr lang="en-US" sz="2200" dirty="0" smtClean="0"/>
              <a:t>Location: string, 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  </a:t>
            </a:r>
            <a:r>
              <a:rPr lang="en-US" sz="2200" dirty="0" err="1" smtClean="0"/>
              <a:t>StartDT</a:t>
            </a:r>
            <a:r>
              <a:rPr lang="en-US" sz="2200" dirty="0" smtClean="0"/>
              <a:t>: </a:t>
            </a:r>
            <a:r>
              <a:rPr lang="en-US" sz="2200" dirty="0" err="1" smtClean="0"/>
              <a:t>DateTime</a:t>
            </a:r>
            <a:r>
              <a:rPr lang="en-US" sz="2200" dirty="0" smtClean="0"/>
              <a:t>, </a:t>
            </a:r>
            <a:r>
              <a:rPr lang="en-US" sz="2200" dirty="0" err="1" smtClean="0"/>
              <a:t>EndDT</a:t>
            </a:r>
            <a:r>
              <a:rPr lang="en-US" sz="2200" dirty="0" smtClean="0"/>
              <a:t>: </a:t>
            </a:r>
            <a:r>
              <a:rPr lang="en-US" sz="2200" dirty="0" err="1" smtClean="0"/>
              <a:t>DateTime</a:t>
            </a:r>
            <a:r>
              <a:rPr lang="en-US" sz="2200" dirty="0" smtClean="0"/>
              <a:t>, Description: string, 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  </a:t>
            </a:r>
            <a:r>
              <a:rPr lang="en-US" sz="2200" dirty="0" err="1" smtClean="0"/>
              <a:t>CreatorUID</a:t>
            </a:r>
            <a:r>
              <a:rPr lang="en-US" sz="2200" dirty="0"/>
              <a:t>: </a:t>
            </a:r>
            <a:r>
              <a:rPr lang="en-US" sz="2200" dirty="0" smtClean="0"/>
              <a:t>string, </a:t>
            </a:r>
            <a:r>
              <a:rPr lang="en-US" sz="2200" dirty="0" err="1" smtClean="0"/>
              <a:t>CreateDT</a:t>
            </a:r>
            <a:r>
              <a:rPr lang="en-US" sz="2200" dirty="0"/>
              <a:t>:</a:t>
            </a:r>
            <a:r>
              <a:rPr lang="en-US" sz="2200" dirty="0" smtClean="0"/>
              <a:t> </a:t>
            </a:r>
            <a:r>
              <a:rPr lang="en-US" sz="2200" dirty="0" err="1" smtClean="0"/>
              <a:t>DateTime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5779477" y="3501775"/>
            <a:ext cx="2735873" cy="175432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Important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: You need to turn on foreign key constraint enforcement every time you run SQLite and/or load (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.open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) a database.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87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CREATE TABLE: Participation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14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3031861"/>
            <a:ext cx="7886700" cy="3181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CREATE TABLE Event (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EID CHAR(20) PRIMARY KEY,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Name CHAR(50),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Location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CHAR(50)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StartDT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DATE,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EndDT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DATE,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Description CHAR(100),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CreatorUID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CHAR(20),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CreateDT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CreatorUID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 REFERENCES User(UID)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1779457"/>
            <a:ext cx="7886700" cy="110799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200" dirty="0" smtClean="0"/>
              <a:t>Event(</a:t>
            </a:r>
            <a:r>
              <a:rPr lang="en-US" sz="2200" u="sng" dirty="0" smtClean="0"/>
              <a:t>EID</a:t>
            </a:r>
            <a:r>
              <a:rPr lang="en-US" sz="2200" dirty="0" smtClean="0"/>
              <a:t>: string, Name: </a:t>
            </a:r>
            <a:r>
              <a:rPr lang="en-US" sz="2200" dirty="0"/>
              <a:t>string, </a:t>
            </a:r>
            <a:r>
              <a:rPr lang="en-US" sz="2200" dirty="0" smtClean="0"/>
              <a:t>Location: string, 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  </a:t>
            </a:r>
            <a:r>
              <a:rPr lang="en-US" sz="2200" dirty="0" err="1" smtClean="0"/>
              <a:t>StartDT</a:t>
            </a:r>
            <a:r>
              <a:rPr lang="en-US" sz="2200" dirty="0" smtClean="0"/>
              <a:t>: </a:t>
            </a:r>
            <a:r>
              <a:rPr lang="en-US" sz="2200" dirty="0" err="1" smtClean="0"/>
              <a:t>DateTime</a:t>
            </a:r>
            <a:r>
              <a:rPr lang="en-US" sz="2200" dirty="0" smtClean="0"/>
              <a:t>, </a:t>
            </a:r>
            <a:r>
              <a:rPr lang="en-US" sz="2200" dirty="0" err="1" smtClean="0"/>
              <a:t>EndDT</a:t>
            </a:r>
            <a:r>
              <a:rPr lang="en-US" sz="2200" dirty="0" smtClean="0"/>
              <a:t>: </a:t>
            </a:r>
            <a:r>
              <a:rPr lang="en-US" sz="2200" dirty="0" err="1" smtClean="0"/>
              <a:t>DateTime</a:t>
            </a:r>
            <a:r>
              <a:rPr lang="en-US" sz="2200" dirty="0" smtClean="0"/>
              <a:t>, Description: string, 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  </a:t>
            </a:r>
            <a:r>
              <a:rPr lang="en-US" sz="2200" dirty="0" err="1" smtClean="0"/>
              <a:t>CreatorUID</a:t>
            </a:r>
            <a:r>
              <a:rPr lang="en-US" sz="2200" dirty="0"/>
              <a:t>: </a:t>
            </a:r>
            <a:r>
              <a:rPr lang="en-US" sz="2200" dirty="0" smtClean="0"/>
              <a:t>string, </a:t>
            </a:r>
            <a:r>
              <a:rPr lang="en-US" sz="2200" dirty="0" err="1" smtClean="0"/>
              <a:t>CreateDT</a:t>
            </a:r>
            <a:r>
              <a:rPr lang="en-US" sz="2200" dirty="0"/>
              <a:t>:</a:t>
            </a:r>
            <a:r>
              <a:rPr lang="en-US" sz="2200" dirty="0" smtClean="0"/>
              <a:t> </a:t>
            </a:r>
            <a:r>
              <a:rPr lang="en-US" sz="2200" dirty="0" err="1" smtClean="0"/>
              <a:t>DateTime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5146432" y="3228576"/>
            <a:ext cx="3368918" cy="1015663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Does this definition enforce participation constraint of Event in Create?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6432" y="4440954"/>
            <a:ext cx="3368918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No. We need to explicitly declare the participation constraint.</a:t>
            </a:r>
            <a:endParaRPr lang="en-US" sz="2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06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CREATE TABLE: Participation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15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3031861"/>
            <a:ext cx="7886700" cy="3181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CREATE TABLE Event (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EID CHAR(20)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PRIMARY KEY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Name CHAR(50),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Location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CHAR(50)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StartDT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DATE,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EndDT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DATE,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Description CHAR(100),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CreatorUID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CHAR(20)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NOT NULL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CreateDT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CreatorUID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REFERENCES User(UID));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1779457"/>
            <a:ext cx="7886700" cy="110799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200" dirty="0" smtClean="0"/>
              <a:t>Event(</a:t>
            </a:r>
            <a:r>
              <a:rPr lang="en-US" sz="2200" u="sng" dirty="0" smtClean="0"/>
              <a:t>EID</a:t>
            </a:r>
            <a:r>
              <a:rPr lang="en-US" sz="2200" dirty="0" smtClean="0"/>
              <a:t>: string, Name: </a:t>
            </a:r>
            <a:r>
              <a:rPr lang="en-US" sz="2200" dirty="0"/>
              <a:t>string, </a:t>
            </a:r>
            <a:r>
              <a:rPr lang="en-US" sz="2200" dirty="0" smtClean="0"/>
              <a:t>Location: string, 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  </a:t>
            </a:r>
            <a:r>
              <a:rPr lang="en-US" sz="2200" dirty="0" err="1" smtClean="0"/>
              <a:t>StartDT</a:t>
            </a:r>
            <a:r>
              <a:rPr lang="en-US" sz="2200" dirty="0" smtClean="0"/>
              <a:t>: </a:t>
            </a:r>
            <a:r>
              <a:rPr lang="en-US" sz="2200" dirty="0" err="1" smtClean="0"/>
              <a:t>DateTime</a:t>
            </a:r>
            <a:r>
              <a:rPr lang="en-US" sz="2200" dirty="0" smtClean="0"/>
              <a:t>, </a:t>
            </a:r>
            <a:r>
              <a:rPr lang="en-US" sz="2200" dirty="0" err="1" smtClean="0"/>
              <a:t>EndDT</a:t>
            </a:r>
            <a:r>
              <a:rPr lang="en-US" sz="2200" dirty="0" smtClean="0"/>
              <a:t>: </a:t>
            </a:r>
            <a:r>
              <a:rPr lang="en-US" sz="2200" dirty="0" err="1" smtClean="0"/>
              <a:t>DateTime</a:t>
            </a:r>
            <a:r>
              <a:rPr lang="en-US" sz="2200" dirty="0" smtClean="0"/>
              <a:t>, Description: string, 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  </a:t>
            </a:r>
            <a:r>
              <a:rPr lang="en-US" sz="2200" dirty="0" err="1" smtClean="0"/>
              <a:t>CreatorUID</a:t>
            </a:r>
            <a:r>
              <a:rPr lang="en-US" sz="2200" dirty="0"/>
              <a:t>: </a:t>
            </a:r>
            <a:r>
              <a:rPr lang="en-US" sz="2200" dirty="0" smtClean="0"/>
              <a:t>string, </a:t>
            </a:r>
            <a:r>
              <a:rPr lang="en-US" sz="2200" dirty="0" err="1" smtClean="0"/>
              <a:t>CreateDT</a:t>
            </a:r>
            <a:r>
              <a:rPr lang="en-US" sz="2200" dirty="0"/>
              <a:t>:</a:t>
            </a:r>
            <a:r>
              <a:rPr lang="en-US" sz="2200" dirty="0" smtClean="0"/>
              <a:t> </a:t>
            </a:r>
            <a:r>
              <a:rPr lang="en-US" sz="2200" dirty="0" err="1" smtClean="0"/>
              <a:t>DateTime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grpSp>
        <p:nvGrpSpPr>
          <p:cNvPr id="9" name="Group 8"/>
          <p:cNvGrpSpPr/>
          <p:nvPr/>
        </p:nvGrpSpPr>
        <p:grpSpPr>
          <a:xfrm>
            <a:off x="5411595" y="3579365"/>
            <a:ext cx="2494155" cy="707886"/>
            <a:chOff x="6021195" y="2887704"/>
            <a:chExt cx="2494155" cy="707886"/>
          </a:xfrm>
        </p:grpSpPr>
        <p:sp>
          <p:nvSpPr>
            <p:cNvPr id="12" name="TextBox 11"/>
            <p:cNvSpPr txBox="1"/>
            <p:nvPr/>
          </p:nvSpPr>
          <p:spPr>
            <a:xfrm>
              <a:off x="6021195" y="2887704"/>
              <a:ext cx="2494155" cy="707886"/>
            </a:xfrm>
            <a:prstGeom prst="rect">
              <a:avLst/>
            </a:prstGeom>
            <a:solidFill>
              <a:srgbClr val="B3A0C5"/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eaLnBrk="0" hangingPunct="0"/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           : Create the </a:t>
              </a:r>
              <a:r>
                <a:rPr lang="en-US" sz="2000" smtClean="0">
                  <a:latin typeface="Linux Libertine" charset="0"/>
                  <a:ea typeface="Linux Libertine" charset="0"/>
                  <a:cs typeface="Linux Libertine" charset="0"/>
                </a:rPr>
                <a:t>Event table.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918" y="2889001"/>
              <a:ext cx="744863" cy="3526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61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CREATE TABLE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2614247"/>
            <a:ext cx="7886700" cy="3598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ParticipateIn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EID CHAR(20),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UID CHAR(20),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RSVPDT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DATE,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PRIMARY KEY (EID, UID), 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FOREIGN KEY (EID) REFERENCES Event(EID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), 	FOREIGN KEY (UID) REFERENCES User(UID)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1742236"/>
            <a:ext cx="624850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err="1" smtClean="0"/>
              <a:t>ParticipateIn</a:t>
            </a:r>
            <a:r>
              <a:rPr lang="en-US" dirty="0" smtClean="0"/>
              <a:t>(</a:t>
            </a:r>
            <a:r>
              <a:rPr lang="en-US" u="sng" dirty="0" smtClean="0"/>
              <a:t>EID</a:t>
            </a:r>
            <a:r>
              <a:rPr lang="en-US" dirty="0" smtClean="0"/>
              <a:t>: </a:t>
            </a:r>
            <a:r>
              <a:rPr lang="en-US" dirty="0"/>
              <a:t>string, </a:t>
            </a:r>
            <a:r>
              <a:rPr lang="en-US" u="sng" dirty="0" smtClean="0"/>
              <a:t>UID</a:t>
            </a:r>
            <a:r>
              <a:rPr lang="en-US" dirty="0" smtClean="0"/>
              <a:t>: string, RSVPDT: </a:t>
            </a:r>
            <a:r>
              <a:rPr lang="en-US" dirty="0" err="1" smtClean="0"/>
              <a:t>DateTime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576" y="2270739"/>
            <a:ext cx="411297" cy="3084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50" y="2471127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3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Enforcing Referential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Refresher: referential integrity constraint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Entities </a:t>
            </a:r>
            <a:r>
              <a:rPr lang="en-US" sz="2800" dirty="0"/>
              <a:t>participating in a relationship must exist in the database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What happens if a reference tuple is deleted?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e.g. what happens to the a Student when the Department (s)he Majors in is deleted?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17</a:t>
            </a:fld>
            <a:endParaRPr lang="en-US"/>
          </a:p>
        </p:txBody>
      </p:sp>
      <p:pic>
        <p:nvPicPr>
          <p:cNvPr id="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761" y="4193324"/>
            <a:ext cx="411297" cy="308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35" y="4393712"/>
            <a:ext cx="510023" cy="124045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141003" y="4981212"/>
            <a:ext cx="6152680" cy="1284549"/>
            <a:chOff x="681874" y="4435127"/>
            <a:chExt cx="7726330" cy="1866899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0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0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456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Enforcing Referential Integrity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Three options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Refuse </a:t>
            </a:r>
            <a:r>
              <a:rPr lang="en-US" sz="2800" dirty="0"/>
              <a:t>to allow the </a:t>
            </a:r>
            <a:r>
              <a:rPr lang="en-US" sz="2800" dirty="0" smtClean="0"/>
              <a:t>deletion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Delete all tuples </a:t>
            </a:r>
            <a:r>
              <a:rPr lang="en-US" sz="2800" dirty="0" smtClean="0"/>
              <a:t>that refer to the </a:t>
            </a:r>
            <a:r>
              <a:rPr lang="en-US" sz="2800" dirty="0"/>
              <a:t>deleted </a:t>
            </a:r>
            <a:r>
              <a:rPr lang="en-US" sz="2800" dirty="0" smtClean="0"/>
              <a:t>tuple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Set the corresponding </a:t>
            </a:r>
            <a:r>
              <a:rPr lang="en-US" sz="2800" dirty="0" smtClean="0"/>
              <a:t>foreign key values to some </a:t>
            </a:r>
            <a:r>
              <a:rPr lang="en-US" sz="2800" dirty="0"/>
              <a:t>default value, or in the worst case, </a:t>
            </a:r>
            <a:r>
              <a:rPr lang="en-US" sz="2800" dirty="0" smtClean="0"/>
              <a:t>NULL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3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Enforcing Referential Integrity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Refuse </a:t>
            </a:r>
            <a:r>
              <a:rPr lang="en-US" sz="3200" dirty="0"/>
              <a:t>to allow the </a:t>
            </a:r>
            <a:r>
              <a:rPr lang="en-US" sz="3200" dirty="0" smtClean="0"/>
              <a:t>deletion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2400396"/>
            <a:ext cx="78867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Student(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SID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INTEGER,</a:t>
            </a:r>
          </a:p>
          <a:p>
            <a:pPr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Name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CHAR(30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Age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INTEGER,</a:t>
            </a:r>
          </a:p>
          <a:p>
            <a:pPr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DID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INTEGER,</a:t>
            </a:r>
          </a:p>
          <a:p>
            <a:pPr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PRIMARY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KEY (SID),</a:t>
            </a:r>
          </a:p>
          <a:p>
            <a:pPr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FOREIGN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KEY (DID) REFERENCES Department(DID)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DELETE NO ACTION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495660" y="5040923"/>
            <a:ext cx="6152680" cy="1167304"/>
            <a:chOff x="681874" y="4435127"/>
            <a:chExt cx="7726330" cy="1866899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0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0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995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1348" y="812802"/>
            <a:ext cx="78867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SQL: </a:t>
            </a:r>
            <a:r>
              <a:rPr lang="en-US" sz="5400" dirty="0" smtClean="0"/>
              <a:t>Bridging </a:t>
            </a:r>
            <a:r>
              <a:rPr lang="en-US" sz="5400" dirty="0"/>
              <a:t>the Gap Between Logical Model and Machine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8808" y="4162242"/>
            <a:ext cx="7886700" cy="1500187"/>
          </a:xfrm>
        </p:spPr>
        <p:txBody>
          <a:bodyPr>
            <a:normAutofit/>
          </a:bodyPr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“It’s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 easy marketers can learn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it!”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1348" y="391389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Enforcing Referential Integrity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Delete all tuples </a:t>
            </a:r>
            <a:r>
              <a:rPr lang="en-US" sz="3200" dirty="0" err="1" smtClean="0"/>
              <a:t>refering</a:t>
            </a:r>
            <a:r>
              <a:rPr lang="en-US" sz="3200" dirty="0" smtClean="0"/>
              <a:t> </a:t>
            </a:r>
            <a:r>
              <a:rPr lang="en-US" sz="3200" dirty="0"/>
              <a:t>to the deleted tuple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2400396"/>
            <a:ext cx="78867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Student(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SID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INTEGER,</a:t>
            </a:r>
          </a:p>
          <a:p>
            <a:pPr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Name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CHAR(30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Age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INTEGER,</a:t>
            </a:r>
          </a:p>
          <a:p>
            <a:pPr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DID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INTEGER,</a:t>
            </a:r>
          </a:p>
          <a:p>
            <a:pPr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PRIMARY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KEY (SID),</a:t>
            </a:r>
          </a:p>
          <a:p>
            <a:pPr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FOREIGN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KEY (DID) REFERENCES Department(DID)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DELETE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CASCADE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495660" y="5040923"/>
            <a:ext cx="6152680" cy="1167304"/>
            <a:chOff x="681874" y="4435127"/>
            <a:chExt cx="7726330" cy="1866899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0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0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15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Enforcing Referential Integrity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Set </a:t>
            </a:r>
            <a:r>
              <a:rPr lang="en-US" sz="3200" dirty="0" smtClean="0"/>
              <a:t>to default or NULL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2400396"/>
            <a:ext cx="78867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Student(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SID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INTEGER,</a:t>
            </a:r>
          </a:p>
          <a:p>
            <a:pPr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Name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CHAR(30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Age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INTEGER,</a:t>
            </a:r>
          </a:p>
          <a:p>
            <a:pPr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DID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INTEGER,</a:t>
            </a:r>
          </a:p>
          <a:p>
            <a:pPr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PRIMARY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KEY (SID),</a:t>
            </a:r>
          </a:p>
          <a:p>
            <a:pPr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FOREIGN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KEY (DID) REFERENCES Department(DID)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DELETE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SET DEFAULT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495660" y="5040923"/>
            <a:ext cx="6152680" cy="1167304"/>
            <a:chOff x="681874" y="4435127"/>
            <a:chExt cx="7726330" cy="1866899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0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0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829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Enforcing Referential Integrity (Cont.)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22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2614247"/>
            <a:ext cx="7886700" cy="3598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ParticipateIn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EID CHAR(20),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UID CHAR(20),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RSVPDT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DATE,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PRIMARY KEY (EID, UID), 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FOREIGN KEY (EID) REFERENCES Event(EID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), 	FOREIGN KEY (UID) REFERENCES User(UID)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1742236"/>
            <a:ext cx="624850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err="1" smtClean="0"/>
              <a:t>ParticipateIn</a:t>
            </a:r>
            <a:r>
              <a:rPr lang="en-US" dirty="0" smtClean="0"/>
              <a:t>(</a:t>
            </a:r>
            <a:r>
              <a:rPr lang="en-US" u="sng" dirty="0" smtClean="0"/>
              <a:t>EID</a:t>
            </a:r>
            <a:r>
              <a:rPr lang="en-US" dirty="0" smtClean="0"/>
              <a:t>: </a:t>
            </a:r>
            <a:r>
              <a:rPr lang="en-US" dirty="0"/>
              <a:t>string, </a:t>
            </a:r>
            <a:r>
              <a:rPr lang="en-US" u="sng" dirty="0" smtClean="0"/>
              <a:t>UID</a:t>
            </a:r>
            <a:r>
              <a:rPr lang="en-US" dirty="0" smtClean="0"/>
              <a:t>: string, RSVPDT: </a:t>
            </a:r>
            <a:r>
              <a:rPr lang="en-US" dirty="0" err="1" smtClean="0"/>
              <a:t>DateTime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55631" y="5356151"/>
            <a:ext cx="4032738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How can we ensure that no Users </a:t>
            </a:r>
            <a:r>
              <a:rPr lang="en-US" sz="2000" dirty="0" err="1" smtClean="0">
                <a:latin typeface="Linux Libertine" charset="0"/>
                <a:ea typeface="Linux Libertine" charset="0"/>
                <a:cs typeface="Linux Libertine" charset="0"/>
              </a:rPr>
              <a:t>ParticipateIn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deleted Events?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47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Enforcing Referential Integrity (Cont.)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2614247"/>
            <a:ext cx="7886700" cy="3598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ParticipateIn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EID CHAR(20),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UID CHAR(20),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RSVPDT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DATE,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PRIMARY KEY (EID, UID), 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FOREIGN KEY (EID) REFERENCES Event(EID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ON DELETE CASCADE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>
              <a:buClr>
                <a:srgbClr val="92D050"/>
              </a:buClr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FOREIGN KEY (UID) REFERENCES User(UID)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1742236"/>
            <a:ext cx="624850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err="1" smtClean="0"/>
              <a:t>ParticipateIn</a:t>
            </a:r>
            <a:r>
              <a:rPr lang="en-US" dirty="0" smtClean="0"/>
              <a:t>(</a:t>
            </a:r>
            <a:r>
              <a:rPr lang="en-US" u="sng" dirty="0" smtClean="0"/>
              <a:t>EID</a:t>
            </a:r>
            <a:r>
              <a:rPr lang="en-US" dirty="0" smtClean="0"/>
              <a:t>: </a:t>
            </a:r>
            <a:r>
              <a:rPr lang="en-US" dirty="0"/>
              <a:t>string, </a:t>
            </a:r>
            <a:r>
              <a:rPr lang="en-US" u="sng" dirty="0" smtClean="0"/>
              <a:t>UID</a:t>
            </a:r>
            <a:r>
              <a:rPr lang="en-US" dirty="0" smtClean="0"/>
              <a:t>: string, RSVPDT: </a:t>
            </a:r>
            <a:r>
              <a:rPr lang="en-US" dirty="0" err="1" smtClean="0"/>
              <a:t>DateTime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857072" y="2859935"/>
            <a:ext cx="2494155" cy="707886"/>
            <a:chOff x="6021195" y="2887704"/>
            <a:chExt cx="2494155" cy="707886"/>
          </a:xfrm>
        </p:grpSpPr>
        <p:sp>
          <p:nvSpPr>
            <p:cNvPr id="11" name="TextBox 10"/>
            <p:cNvSpPr txBox="1"/>
            <p:nvPr/>
          </p:nvSpPr>
          <p:spPr>
            <a:xfrm>
              <a:off x="6021195" y="2887704"/>
              <a:ext cx="2494155" cy="707886"/>
            </a:xfrm>
            <a:prstGeom prst="rect">
              <a:avLst/>
            </a:prstGeom>
            <a:solidFill>
              <a:srgbClr val="B3A0C5"/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eaLnBrk="0" hangingPunct="0"/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           : Create the </a:t>
              </a:r>
              <a:r>
                <a:rPr lang="en-US" sz="20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ParticipateIn</a:t>
              </a: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 table.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918" y="2889001"/>
              <a:ext cx="744863" cy="3526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7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DDL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CREATE TABLE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PRIMARY KEY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FOREIGN KEY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NOT NULL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ON DELETE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NO ACTION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CASCADE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SET DEFAULT or SET NULL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24</a:t>
            </a:fld>
            <a:endParaRPr lang="en-US"/>
          </a:p>
        </p:txBody>
      </p:sp>
      <p:pic>
        <p:nvPicPr>
          <p:cNvPr id="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592" y="2774832"/>
            <a:ext cx="411297" cy="308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66" y="2975220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4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More on DDL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Other types of key constraints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Deleting tables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Altering tables</a:t>
            </a:r>
          </a:p>
          <a:p>
            <a:pPr>
              <a:lnSpc>
                <a:spcPct val="100000"/>
              </a:lnSpc>
            </a:pPr>
            <a:r>
              <a:rPr lang="mr-IN" sz="2400" dirty="0" smtClean="0"/>
              <a:t>…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44467" y="3940129"/>
            <a:ext cx="4478216" cy="52322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smtClean="0">
                <a:latin typeface="Linux Libertine" charset="0"/>
                <a:ea typeface="Linux Libertine" charset="0"/>
                <a:cs typeface="Linux Libertine" charset="0"/>
              </a:rPr>
              <a:t>Will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come back to these later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9698" y="4642737"/>
            <a:ext cx="5767754" cy="138499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For now, let’s move on to DML, i.e. how to put actual data into the tables and ask questions about it!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99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Provides operations to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Insert new tuples into relations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Delete tuples from relations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Modify various attributes of tuples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Ask questions about data, a.k.a. query the database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Insert a single tuple</a:t>
            </a:r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 smtClean="0"/>
          </a:p>
          <a:p>
            <a:pPr>
              <a:lnSpc>
                <a:spcPct val="100000"/>
              </a:lnSpc>
            </a:pPr>
            <a:r>
              <a:rPr lang="en-US" sz="3200" dirty="0" smtClean="0"/>
              <a:t>Insert multiple tuples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19200" y="2614247"/>
            <a:ext cx="6705600" cy="1066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INSERT INTO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User 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VALUES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'U1252', 'Smith', 21);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19200" y="4666459"/>
            <a:ext cx="6705600" cy="1066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INSERT INTO User 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(&lt;subquery&gt;);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021195" y="1865993"/>
            <a:ext cx="2494155" cy="707886"/>
            <a:chOff x="6021195" y="2887704"/>
            <a:chExt cx="2494155" cy="707886"/>
          </a:xfrm>
        </p:grpSpPr>
        <p:sp>
          <p:nvSpPr>
            <p:cNvPr id="9" name="TextBox 8"/>
            <p:cNvSpPr txBox="1"/>
            <p:nvPr/>
          </p:nvSpPr>
          <p:spPr>
            <a:xfrm>
              <a:off x="6021195" y="2887704"/>
              <a:ext cx="2494155" cy="707886"/>
            </a:xfrm>
            <a:prstGeom prst="rect">
              <a:avLst/>
            </a:prstGeom>
            <a:solidFill>
              <a:srgbClr val="B3A0C5"/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eaLnBrk="0" hangingPunct="0"/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           : Try inserting this tuple twice.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918" y="2889001"/>
              <a:ext cx="744863" cy="3526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32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Delete all tuples matching the a condition </a:t>
            </a:r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 smtClean="0"/>
          </a:p>
          <a:p>
            <a:pPr>
              <a:lnSpc>
                <a:spcPct val="100000"/>
              </a:lnSpc>
            </a:pPr>
            <a:r>
              <a:rPr lang="en-US" sz="3200" dirty="0" smtClean="0"/>
              <a:t>Delete everything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28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465385" y="3101417"/>
            <a:ext cx="6213230" cy="1219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DELETE FROM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User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Age &lt; 15;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465385" y="5137151"/>
            <a:ext cx="6213230" cy="7009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DELETE 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FROM User;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55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Update all tuples matching a condition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29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78523" y="2917783"/>
            <a:ext cx="7186246" cy="22325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Event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Name=‘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Superbowl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LII’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Name=‘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Superbowl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2018’;</a:t>
            </a:r>
          </a:p>
        </p:txBody>
      </p:sp>
    </p:spTree>
    <p:extLst>
      <p:ext uri="{BB962C8B-B14F-4D97-AF65-F5344CB8AC3E}">
        <p14:creationId xmlns:p14="http://schemas.microsoft.com/office/powerpoint/2010/main" val="171408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DDL: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CREATE TABLE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PRIMARY KEY, FOREIGN KEY, NOT NULL, ON DELETE (</a:t>
            </a:r>
            <a:r>
              <a:rPr lang="en-US" dirty="0" smtClean="0"/>
              <a:t>NO ACTION, CASCADE, SET DEFAULT/NULL</a:t>
            </a:r>
            <a:r>
              <a:rPr lang="en-US" sz="2400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DML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INSERT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DELETE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UPDATE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8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SELECT: Retrieving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Basic SQL query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Natural language form: return</a:t>
            </a:r>
            <a:br>
              <a:rPr lang="en-US" sz="3200" dirty="0" smtClean="0"/>
            </a:br>
            <a:r>
              <a:rPr lang="en-US" sz="3200" dirty="0" smtClean="0"/>
              <a:t>	the Name of </a:t>
            </a:r>
            <a:br>
              <a:rPr lang="en-US" sz="3200" dirty="0" smtClean="0"/>
            </a:br>
            <a:r>
              <a:rPr lang="en-US" sz="3200" dirty="0" smtClean="0"/>
              <a:t>	all the Users </a:t>
            </a:r>
            <a:br>
              <a:rPr lang="en-US" sz="3200" dirty="0" smtClean="0"/>
            </a:br>
            <a:r>
              <a:rPr lang="en-US" sz="3200" dirty="0" smtClean="0"/>
              <a:t>	whose Age is between 20 (inclusive) and 30 (exclusive)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84385" y="2300592"/>
            <a:ext cx="7186246" cy="19277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SELECT Name 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FROM User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WHERE Age &gt;= 20 AND Age &lt; 30;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531745" y="2415711"/>
            <a:ext cx="1081249" cy="42934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9641" y="4407764"/>
            <a:ext cx="2127959" cy="42934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74058" y="3511157"/>
            <a:ext cx="4806900" cy="42934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144884" y="2966696"/>
            <a:ext cx="1043793" cy="42934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29641" y="4837106"/>
            <a:ext cx="2127959" cy="42934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14401" y="5266448"/>
            <a:ext cx="7514492" cy="82955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6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Basic SELECT General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Semantics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Go over all the tuples (or combinations of tuples) in the </a:t>
            </a:r>
            <a:r>
              <a:rPr lang="en-US" sz="26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relation-list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Check whether each tuple satisfies the </a:t>
            </a:r>
            <a:r>
              <a:rPr lang="en-US" sz="26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endParaRPr lang="en-US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If so, then return all the (distinct) </a:t>
            </a:r>
            <a:r>
              <a:rPr lang="en-US" sz="26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target-list </a:t>
            </a:r>
            <a:r>
              <a:rPr lang="en-US" sz="2800" dirty="0" smtClean="0"/>
              <a:t>attributes of that tuple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78877" y="1646237"/>
            <a:ext cx="7186246" cy="19277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SELECT [DISTINCT] </a:t>
            </a:r>
            <a:r>
              <a:rPr lang="en-US" sz="2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target-list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relation-list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[WHERE </a:t>
            </a:r>
            <a:r>
              <a:rPr lang="en-US" sz="28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51858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SELECT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40523" y="3359219"/>
            <a:ext cx="3131063" cy="13179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Name </a:t>
            </a:r>
          </a:p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 User</a:t>
            </a:r>
          </a:p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WHERE Age &gt;= 20</a:t>
            </a: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AND Age &lt; 30;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577357"/>
              </p:ext>
            </p:extLst>
          </p:nvPr>
        </p:nvGraphicFramePr>
        <p:xfrm>
          <a:off x="2877478" y="1943145"/>
          <a:ext cx="3237572" cy="1341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69332"/>
                <a:gridCol w="1474445"/>
                <a:gridCol w="893795"/>
              </a:tblGrid>
              <a:tr h="324764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UID</a:t>
                      </a:r>
                      <a:endParaRPr lang="en-US" sz="16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6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U1001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David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U1002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Han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U2004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Julia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808616" y="1542715"/>
            <a:ext cx="7136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15991"/>
              </p:ext>
            </p:extLst>
          </p:nvPr>
        </p:nvGraphicFramePr>
        <p:xfrm>
          <a:off x="3971587" y="4820308"/>
          <a:ext cx="1200826" cy="944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00826"/>
              </a:tblGrid>
              <a:tr h="324764">
                <a:tc>
                  <a:txBody>
                    <a:bodyPr/>
                    <a:lstStyle/>
                    <a:p>
                      <a:pPr algn="l"/>
                      <a:r>
                        <a:rPr lang="en-US" sz="16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6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Han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Julia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Down Arrow 17"/>
          <p:cNvSpPr/>
          <p:nvPr/>
        </p:nvSpPr>
        <p:spPr>
          <a:xfrm>
            <a:off x="4131525" y="3570628"/>
            <a:ext cx="880947" cy="96331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SELECT *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40523" y="3359219"/>
            <a:ext cx="3131063" cy="13179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*</a:t>
            </a:r>
          </a:p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 User</a:t>
            </a:r>
          </a:p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WHERE Age &gt;= 20</a:t>
            </a: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AND Age &lt; 30;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577357"/>
              </p:ext>
            </p:extLst>
          </p:nvPr>
        </p:nvGraphicFramePr>
        <p:xfrm>
          <a:off x="2877478" y="1943145"/>
          <a:ext cx="3237572" cy="1341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69332"/>
                <a:gridCol w="1474445"/>
                <a:gridCol w="893795"/>
              </a:tblGrid>
              <a:tr h="324764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UID</a:t>
                      </a:r>
                      <a:endParaRPr lang="en-US" sz="16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6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U1001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David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U1002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Han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U2004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Julia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808616" y="1542715"/>
            <a:ext cx="7136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b="1" dirty="0"/>
          </a:p>
        </p:txBody>
      </p:sp>
      <p:sp>
        <p:nvSpPr>
          <p:cNvPr id="18" name="Down Arrow 17"/>
          <p:cNvSpPr/>
          <p:nvPr/>
        </p:nvSpPr>
        <p:spPr>
          <a:xfrm>
            <a:off x="4131525" y="3570628"/>
            <a:ext cx="880947" cy="96331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947701" y="3355687"/>
            <a:ext cx="249089" cy="32900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50922"/>
              </p:ext>
            </p:extLst>
          </p:nvPr>
        </p:nvGraphicFramePr>
        <p:xfrm>
          <a:off x="2877478" y="4820308"/>
          <a:ext cx="3237572" cy="1005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69332"/>
                <a:gridCol w="1474445"/>
                <a:gridCol w="893795"/>
              </a:tblGrid>
              <a:tr h="324764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UID</a:t>
                      </a:r>
                      <a:endParaRPr lang="en-US" sz="16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6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U1002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Han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U2004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Julia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21769" y="2473625"/>
            <a:ext cx="1284285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Return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all attributes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27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vs. Bag Semantics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81307" y="4052881"/>
            <a:ext cx="2047643" cy="8831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SELECT Age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User;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8650" y="3412723"/>
            <a:ext cx="7886700" cy="52322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From what Ages do we have Users?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829436"/>
              </p:ext>
            </p:extLst>
          </p:nvPr>
        </p:nvGraphicFramePr>
        <p:xfrm>
          <a:off x="2877478" y="1943145"/>
          <a:ext cx="3237572" cy="1341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69332"/>
                <a:gridCol w="1474445"/>
                <a:gridCol w="893795"/>
              </a:tblGrid>
              <a:tr h="294799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UID</a:t>
                      </a:r>
                      <a:endParaRPr lang="en-US" sz="16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6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79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U1001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David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79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U1002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Han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79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U2004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Julia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808616" y="1542715"/>
            <a:ext cx="7136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b="1" dirty="0"/>
          </a:p>
        </p:txBody>
      </p:sp>
      <p:sp>
        <p:nvSpPr>
          <p:cNvPr id="16" name="Down Arrow 15"/>
          <p:cNvSpPr/>
          <p:nvPr/>
        </p:nvSpPr>
        <p:spPr>
          <a:xfrm>
            <a:off x="5109782" y="4134142"/>
            <a:ext cx="880947" cy="43438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178796"/>
              </p:ext>
            </p:extLst>
          </p:nvPr>
        </p:nvGraphicFramePr>
        <p:xfrm>
          <a:off x="5087480" y="4754163"/>
          <a:ext cx="893795" cy="13106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3795"/>
              </a:tblGrid>
              <a:tr h="179666"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6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96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96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8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001" y="4365111"/>
            <a:ext cx="411297" cy="3084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275" y="4565499"/>
            <a:ext cx="510023" cy="124045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68643" y="5181804"/>
            <a:ext cx="3627862" cy="707886"/>
          </a:xfrm>
          <a:prstGeom prst="rect">
            <a:avLst/>
          </a:prstGeom>
          <a:solidFill>
            <a:srgbClr val="B3A0C5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Relational model: </a:t>
            </a:r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set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semantics</a:t>
            </a:r>
          </a:p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SQL: </a:t>
            </a:r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multiset/bag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semantics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62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SELECT DISTINCT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36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077759"/>
            <a:ext cx="4010256" cy="8831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DISTINCT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Age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User;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8650" y="3412723"/>
            <a:ext cx="7886700" cy="52322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From what Ages do we have Users?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829436"/>
              </p:ext>
            </p:extLst>
          </p:nvPr>
        </p:nvGraphicFramePr>
        <p:xfrm>
          <a:off x="2877478" y="1943145"/>
          <a:ext cx="3237572" cy="1341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69332"/>
                <a:gridCol w="1474445"/>
                <a:gridCol w="893795"/>
              </a:tblGrid>
              <a:tr h="294799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UID</a:t>
                      </a:r>
                      <a:endParaRPr lang="en-US" sz="16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6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79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U1001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David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79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U1002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Han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79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U2004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Julia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808616" y="1542715"/>
            <a:ext cx="7136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b="1" dirty="0"/>
          </a:p>
        </p:txBody>
      </p:sp>
      <p:sp>
        <p:nvSpPr>
          <p:cNvPr id="16" name="Down Arrow 15"/>
          <p:cNvSpPr/>
          <p:nvPr/>
        </p:nvSpPr>
        <p:spPr>
          <a:xfrm>
            <a:off x="5243557" y="4223659"/>
            <a:ext cx="880947" cy="43438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502855"/>
              </p:ext>
            </p:extLst>
          </p:nvPr>
        </p:nvGraphicFramePr>
        <p:xfrm>
          <a:off x="5221255" y="4843680"/>
          <a:ext cx="893795" cy="975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3795"/>
              </a:tblGrid>
              <a:tr h="179666"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6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96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99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Arithmetic Expressions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37</a:t>
            </a:fld>
            <a:endParaRPr lang="en-US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In SELECT clause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In WHERE clause</a:t>
            </a:r>
            <a:endParaRPr lang="en-US" sz="3200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628651" y="2419814"/>
            <a:ext cx="7886700" cy="14672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Name, 1.1 * Salary AS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IncreasedSal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Employee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Age &lt;= 30;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628650" y="4298388"/>
            <a:ext cx="7886700" cy="14672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Name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Employee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Salary / Age &gt; 5000;</a:t>
            </a:r>
          </a:p>
        </p:txBody>
      </p:sp>
      <p:sp>
        <p:nvSpPr>
          <p:cNvPr id="3" name="Rectangle 2"/>
          <p:cNvSpPr/>
          <p:nvPr/>
        </p:nvSpPr>
        <p:spPr>
          <a:xfrm>
            <a:off x="5377246" y="2411915"/>
            <a:ext cx="7138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AS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4884234" y="2964820"/>
            <a:ext cx="1471962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Column Renaming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9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D212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D212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" grpId="0"/>
      <p:bldP spid="3" grpId="1"/>
      <p:bldP spid="2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LIKE: Find Patterns in Strings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25914" y="3474457"/>
            <a:ext cx="5486400" cy="16554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CID, Name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Name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LIKE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‘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’;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5946459" y="3356517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415312"/>
              </p:ext>
            </p:extLst>
          </p:nvPr>
        </p:nvGraphicFramePr>
        <p:xfrm>
          <a:off x="2004362" y="1911849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1909310" y="156574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422235"/>
              </p:ext>
            </p:extLst>
          </p:nvPr>
        </p:nvGraphicFramePr>
        <p:xfrm>
          <a:off x="3947005" y="4942950"/>
          <a:ext cx="3368196" cy="99974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73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LIKE: Find Patterns in Strings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25914" y="3474457"/>
            <a:ext cx="5486400" cy="16554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CID, Name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CID LIKE ‘CS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4’;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5946459" y="3356517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773061"/>
              </p:ext>
            </p:extLst>
          </p:nvPr>
        </p:nvGraphicFramePr>
        <p:xfrm>
          <a:off x="2004362" y="1911849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1909310" y="156574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25993"/>
              </p:ext>
            </p:extLst>
          </p:nvPr>
        </p:nvGraphicFramePr>
        <p:xfrm>
          <a:off x="3947005" y="4942950"/>
          <a:ext cx="3368196" cy="7498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99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217152"/>
            <a:ext cx="84328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From Conceptual to Logical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28650" y="2925837"/>
            <a:ext cx="6906469" cy="2734183"/>
            <a:chOff x="678690" y="2113963"/>
            <a:chExt cx="7663117" cy="2971430"/>
          </a:xfrm>
        </p:grpSpPr>
        <p:grpSp>
          <p:nvGrpSpPr>
            <p:cNvPr id="35" name="Group 34"/>
            <p:cNvGrpSpPr/>
            <p:nvPr/>
          </p:nvGrpSpPr>
          <p:grpSpPr>
            <a:xfrm>
              <a:off x="678690" y="2329538"/>
              <a:ext cx="7663117" cy="1856382"/>
              <a:chOff x="681874" y="4430665"/>
              <a:chExt cx="7663117" cy="1856382"/>
            </a:xfrm>
          </p:grpSpPr>
          <p:sp>
            <p:nvSpPr>
              <p:cNvPr id="49" name="Rectangle 4"/>
              <p:cNvSpPr>
                <a:spLocks noChangeArrowheads="1"/>
              </p:cNvSpPr>
              <p:nvPr/>
            </p:nvSpPr>
            <p:spPr bwMode="auto">
              <a:xfrm>
                <a:off x="921554" y="5463826"/>
                <a:ext cx="21336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User</a:t>
                </a:r>
                <a:endParaRPr lang="en-US" sz="24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0" name="Oval 5"/>
              <p:cNvSpPr>
                <a:spLocks noChangeArrowheads="1"/>
              </p:cNvSpPr>
              <p:nvPr/>
            </p:nvSpPr>
            <p:spPr bwMode="auto">
              <a:xfrm>
                <a:off x="1702604" y="4438301"/>
                <a:ext cx="87762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sz="20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1" name="Oval 6"/>
              <p:cNvSpPr>
                <a:spLocks noChangeArrowheads="1"/>
              </p:cNvSpPr>
              <p:nvPr/>
            </p:nvSpPr>
            <p:spPr bwMode="auto">
              <a:xfrm>
                <a:off x="2713582" y="4435127"/>
                <a:ext cx="72655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Age</a:t>
                </a:r>
                <a:endParaRPr lang="en-US" sz="20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2" name="Oval 7"/>
              <p:cNvSpPr>
                <a:spLocks noChangeArrowheads="1"/>
              </p:cNvSpPr>
              <p:nvPr/>
            </p:nvSpPr>
            <p:spPr bwMode="auto">
              <a:xfrm>
                <a:off x="681874" y="4443100"/>
                <a:ext cx="89734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u="sng" dirty="0">
                    <a:latin typeface="Linux Libertine" charset="0"/>
                    <a:ea typeface="Linux Libertine" charset="0"/>
                    <a:cs typeface="Linux Libertine" charset="0"/>
                  </a:rPr>
                  <a:t>U</a:t>
                </a:r>
                <a:r>
                  <a:rPr lang="en-US" sz="20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sz="20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3" name="Line 8"/>
              <p:cNvSpPr>
                <a:spLocks noChangeShapeType="1"/>
              </p:cNvSpPr>
              <p:nvPr/>
            </p:nvSpPr>
            <p:spPr bwMode="auto">
              <a:xfrm flipH="1" flipV="1">
                <a:off x="1328248" y="5050041"/>
                <a:ext cx="261382" cy="411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4" name="Line 9"/>
              <p:cNvSpPr>
                <a:spLocks noChangeShapeType="1"/>
              </p:cNvSpPr>
              <p:nvPr/>
            </p:nvSpPr>
            <p:spPr bwMode="auto">
              <a:xfrm flipV="1">
                <a:off x="1980822" y="5135103"/>
                <a:ext cx="91705" cy="3318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5" name="Line 10"/>
              <p:cNvSpPr>
                <a:spLocks noChangeShapeType="1"/>
              </p:cNvSpPr>
              <p:nvPr/>
            </p:nvSpPr>
            <p:spPr bwMode="auto">
              <a:xfrm flipV="1">
                <a:off x="2396374" y="5044725"/>
                <a:ext cx="487330" cy="4222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6" name="Rectangle 4"/>
              <p:cNvSpPr>
                <a:spLocks noChangeArrowheads="1"/>
              </p:cNvSpPr>
              <p:nvPr/>
            </p:nvSpPr>
            <p:spPr bwMode="auto">
              <a:xfrm>
                <a:off x="5956070" y="5463826"/>
                <a:ext cx="22860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Event</a:t>
                </a:r>
                <a:endParaRPr lang="en-US" sz="24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7" name="Oval 5"/>
              <p:cNvSpPr>
                <a:spLocks noChangeArrowheads="1"/>
              </p:cNvSpPr>
              <p:nvPr/>
            </p:nvSpPr>
            <p:spPr bwMode="auto">
              <a:xfrm>
                <a:off x="6114448" y="4438301"/>
                <a:ext cx="93477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sz="20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8" name="Oval 6"/>
              <p:cNvSpPr>
                <a:spLocks noChangeArrowheads="1"/>
              </p:cNvSpPr>
              <p:nvPr/>
            </p:nvSpPr>
            <p:spPr bwMode="auto">
              <a:xfrm>
                <a:off x="7099427" y="4430665"/>
                <a:ext cx="1245564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smtClean="0">
                    <a:latin typeface="Linux Libertine" charset="0"/>
                    <a:ea typeface="Linux Libertine" charset="0"/>
                    <a:cs typeface="Linux Libertine" charset="0"/>
                  </a:rPr>
                  <a:t>Location</a:t>
                </a:r>
                <a:endParaRPr lang="en-US" sz="20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9" name="Oval 7"/>
              <p:cNvSpPr>
                <a:spLocks noChangeArrowheads="1"/>
              </p:cNvSpPr>
              <p:nvPr/>
            </p:nvSpPr>
            <p:spPr bwMode="auto">
              <a:xfrm>
                <a:off x="5303053" y="4443100"/>
                <a:ext cx="76199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u="sng" dirty="0">
                    <a:latin typeface="Linux Libertine" charset="0"/>
                    <a:ea typeface="Linux Libertine" charset="0"/>
                    <a:cs typeface="Linux Libertine" charset="0"/>
                  </a:rPr>
                  <a:t>E</a:t>
                </a:r>
                <a:r>
                  <a:rPr lang="en-US" sz="20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sz="20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0" name="Line 8"/>
              <p:cNvSpPr>
                <a:spLocks noChangeShapeType="1"/>
              </p:cNvSpPr>
              <p:nvPr/>
            </p:nvSpPr>
            <p:spPr bwMode="auto">
              <a:xfrm flipH="1" flipV="1">
                <a:off x="5956069" y="5044725"/>
                <a:ext cx="713269" cy="4168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1" name="Line 9"/>
              <p:cNvSpPr>
                <a:spLocks noChangeShapeType="1"/>
              </p:cNvSpPr>
              <p:nvPr/>
            </p:nvSpPr>
            <p:spPr bwMode="auto">
              <a:xfrm flipH="1" flipV="1">
                <a:off x="6822961" y="5044723"/>
                <a:ext cx="343003" cy="41910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2" name="Line 10"/>
              <p:cNvSpPr>
                <a:spLocks noChangeShapeType="1"/>
              </p:cNvSpPr>
              <p:nvPr/>
            </p:nvSpPr>
            <p:spPr bwMode="auto">
              <a:xfrm flipH="1">
                <a:off x="7135505" y="5970166"/>
                <a:ext cx="30460" cy="3168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3" name="AutoShape 8"/>
              <p:cNvSpPr>
                <a:spLocks noChangeArrowheads="1"/>
              </p:cNvSpPr>
              <p:nvPr/>
            </p:nvSpPr>
            <p:spPr bwMode="auto">
              <a:xfrm>
                <a:off x="3646217" y="4830524"/>
                <a:ext cx="1676400" cy="701954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Create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 flipH="1" flipV="1">
                <a:off x="5303054" y="5181502"/>
                <a:ext cx="653014" cy="378033"/>
              </a:xfrm>
              <a:prstGeom prst="line">
                <a:avLst/>
              </a:prstGeom>
              <a:ln w="63500">
                <a:solidFill>
                  <a:schemeClr val="tx1"/>
                </a:solidFill>
                <a:headEnd type="non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V="1">
                <a:off x="3032134" y="5181502"/>
                <a:ext cx="614083" cy="3780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Oval 5"/>
            <p:cNvSpPr>
              <a:spLocks noChangeArrowheads="1"/>
            </p:cNvSpPr>
            <p:nvPr/>
          </p:nvSpPr>
          <p:spPr bwMode="auto">
            <a:xfrm>
              <a:off x="5459414" y="4187930"/>
              <a:ext cx="111766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smtClean="0">
                  <a:latin typeface="Linux Libertine" charset="0"/>
                  <a:ea typeface="Linux Libertine" charset="0"/>
                  <a:cs typeface="Linux Libertine" charset="0"/>
                </a:rPr>
                <a:t>StartDT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7" name="Oval 5"/>
            <p:cNvSpPr>
              <a:spLocks noChangeArrowheads="1"/>
            </p:cNvSpPr>
            <p:nvPr/>
          </p:nvSpPr>
          <p:spPr bwMode="auto">
            <a:xfrm>
              <a:off x="6623195" y="4187930"/>
              <a:ext cx="984561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smtClean="0">
                  <a:latin typeface="Linux Libertine" charset="0"/>
                  <a:ea typeface="Linux Libertine" charset="0"/>
                  <a:cs typeface="Linux Libertine" charset="0"/>
                </a:rPr>
                <a:t>EndDT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8" name="Line 10"/>
            <p:cNvSpPr>
              <a:spLocks noChangeShapeType="1"/>
            </p:cNvSpPr>
            <p:nvPr/>
          </p:nvSpPr>
          <p:spPr bwMode="auto">
            <a:xfrm flipV="1">
              <a:off x="7581774" y="3015337"/>
              <a:ext cx="118754" cy="339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6178132" y="3896100"/>
              <a:ext cx="488020" cy="2918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7648169" y="4187930"/>
              <a:ext cx="69363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smtClean="0">
                  <a:latin typeface="Linux Libertine" charset="0"/>
                  <a:ea typeface="Linux Libertine" charset="0"/>
                  <a:cs typeface="Linux Libertine" charset="0"/>
                </a:rPr>
                <a:t>Desc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1" name="Line 10"/>
            <p:cNvSpPr>
              <a:spLocks noChangeShapeType="1"/>
            </p:cNvSpPr>
            <p:nvPr/>
          </p:nvSpPr>
          <p:spPr bwMode="auto">
            <a:xfrm>
              <a:off x="7581774" y="3869039"/>
              <a:ext cx="263812" cy="3168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2" name="Oval 6"/>
            <p:cNvSpPr>
              <a:spLocks noChangeArrowheads="1"/>
            </p:cNvSpPr>
            <p:nvPr/>
          </p:nvSpPr>
          <p:spPr bwMode="auto">
            <a:xfrm>
              <a:off x="3868673" y="2113963"/>
              <a:ext cx="1225120" cy="42172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dirty="0" err="1" smtClean="0">
                  <a:latin typeface="Linux Libertine" charset="0"/>
                  <a:ea typeface="Linux Libertine" charset="0"/>
                  <a:cs typeface="Linux Libertine" charset="0"/>
                </a:rPr>
                <a:t>CreateDT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H="1">
              <a:off x="4490720" y="2509519"/>
              <a:ext cx="0" cy="2336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4" name="AutoShape 8"/>
            <p:cNvSpPr>
              <a:spLocks noChangeArrowheads="1"/>
            </p:cNvSpPr>
            <p:nvPr/>
          </p:nvSpPr>
          <p:spPr bwMode="auto">
            <a:xfrm>
              <a:off x="3370905" y="3782329"/>
              <a:ext cx="2212984" cy="701954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b="1" dirty="0" err="1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ParticipateIn</a:t>
              </a:r>
              <a:endParaRPr lang="en-US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 flipH="1">
              <a:off x="5559585" y="3782330"/>
              <a:ext cx="393297" cy="3634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6" name="Line 10"/>
            <p:cNvSpPr>
              <a:spLocks noChangeShapeType="1"/>
            </p:cNvSpPr>
            <p:nvPr/>
          </p:nvSpPr>
          <p:spPr bwMode="auto">
            <a:xfrm>
              <a:off x="3028950" y="3801308"/>
              <a:ext cx="369100" cy="3178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3878160" y="4663671"/>
              <a:ext cx="1225120" cy="42172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RSVPDT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8" name="Line 10"/>
            <p:cNvSpPr>
              <a:spLocks noChangeShapeType="1"/>
            </p:cNvSpPr>
            <p:nvPr/>
          </p:nvSpPr>
          <p:spPr bwMode="auto">
            <a:xfrm flipH="1">
              <a:off x="4490720" y="4484284"/>
              <a:ext cx="0" cy="179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39108"/>
          </a:xfrm>
        </p:spPr>
        <p:txBody>
          <a:bodyPr/>
          <a:lstStyle/>
          <a:p>
            <a:r>
              <a:rPr lang="en-US" dirty="0"/>
              <a:t>ER diagram for “the event management subsystem of </a:t>
            </a:r>
            <a:r>
              <a:rPr lang="en-US" dirty="0" smtClean="0"/>
              <a:t>Facebook”</a:t>
            </a:r>
            <a:endParaRPr lang="en-US" dirty="0"/>
          </a:p>
        </p:txBody>
      </p:sp>
      <p:pic>
        <p:nvPicPr>
          <p:cNvPr id="68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053" y="3488842"/>
            <a:ext cx="411297" cy="308473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27" y="3689230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2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ORDER BY: Sort Results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40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3805939"/>
            <a:ext cx="5486400" cy="16700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Name, Class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Name LIKE ‘B%’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ORDER BY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Class;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5190899" y="3949342"/>
            <a:ext cx="880947" cy="9220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540927"/>
              </p:ext>
            </p:extLst>
          </p:nvPr>
        </p:nvGraphicFramePr>
        <p:xfrm>
          <a:off x="2992776" y="1911746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916382" y="1578543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417794"/>
              </p:ext>
            </p:extLst>
          </p:nvPr>
        </p:nvGraphicFramePr>
        <p:xfrm>
          <a:off x="4725363" y="5070815"/>
          <a:ext cx="1812020" cy="1219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/>
                <a:gridCol w="75640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03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ORDER BY: Sort Results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3805939"/>
            <a:ext cx="5486400" cy="2059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Name, Class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Name LIKE ‘B%’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ORDER BY Class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DESC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SID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ASC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6484440" y="3913514"/>
            <a:ext cx="880947" cy="9220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956420"/>
              </p:ext>
            </p:extLst>
          </p:nvPr>
        </p:nvGraphicFramePr>
        <p:xfrm>
          <a:off x="4286317" y="1875918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209923" y="1542715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37072"/>
              </p:ext>
            </p:extLst>
          </p:nvPr>
        </p:nvGraphicFramePr>
        <p:xfrm>
          <a:off x="6018904" y="5034987"/>
          <a:ext cx="1812020" cy="1219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/>
                <a:gridCol w="75640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0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LIMIT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3805938"/>
            <a:ext cx="5486400" cy="19592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Name, Major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Class = 21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ORDER BY SID DESC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LIMIT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2;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5190899" y="3949342"/>
            <a:ext cx="880947" cy="9220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540927"/>
              </p:ext>
            </p:extLst>
          </p:nvPr>
        </p:nvGraphicFramePr>
        <p:xfrm>
          <a:off x="2992776" y="1911746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916382" y="1578543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888122"/>
              </p:ext>
            </p:extLst>
          </p:nvPr>
        </p:nvGraphicFramePr>
        <p:xfrm>
          <a:off x="4725362" y="5033782"/>
          <a:ext cx="1812020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/>
                <a:gridCol w="75640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22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What Can Go in WHERE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Attribute </a:t>
            </a:r>
            <a:r>
              <a:rPr lang="en-US" sz="3200" dirty="0"/>
              <a:t>names of the relations </a:t>
            </a:r>
            <a:r>
              <a:rPr lang="en-US" sz="3200" dirty="0" smtClean="0"/>
              <a:t>appearing in FROM </a:t>
            </a:r>
            <a:r>
              <a:rPr lang="en-US" sz="3200" dirty="0"/>
              <a:t>clause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Comparison operators (</a:t>
            </a:r>
            <a:r>
              <a:rPr lang="en-US" dirty="0" smtClean="0"/>
              <a:t>=, </a:t>
            </a:r>
            <a:r>
              <a:rPr lang="en-US" dirty="0"/>
              <a:t>&lt;&gt;, &lt;, &gt;, &lt;=, </a:t>
            </a:r>
            <a:r>
              <a:rPr lang="en-US" dirty="0" smtClean="0"/>
              <a:t>&gt;=)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Arithmetic operations (</a:t>
            </a:r>
            <a:r>
              <a:rPr lang="en-US" dirty="0" smtClean="0"/>
              <a:t>+, </a:t>
            </a:r>
            <a:r>
              <a:rPr lang="en-US" dirty="0"/>
              <a:t>-, /, </a:t>
            </a:r>
            <a:r>
              <a:rPr lang="en-US" dirty="0" smtClean="0"/>
              <a:t>*)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3200" dirty="0"/>
              <a:t>AND, </a:t>
            </a:r>
            <a:r>
              <a:rPr lang="en-US" sz="3200" dirty="0" smtClean="0"/>
              <a:t>OR and </a:t>
            </a:r>
            <a:r>
              <a:rPr lang="en-US" sz="3200" dirty="0"/>
              <a:t>NOT to </a:t>
            </a:r>
            <a:r>
              <a:rPr lang="en-US" sz="3200" dirty="0" smtClean="0"/>
              <a:t>combine/negate </a:t>
            </a:r>
            <a:r>
              <a:rPr lang="en-US" sz="3200" dirty="0"/>
              <a:t>conditions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Operations </a:t>
            </a:r>
            <a:r>
              <a:rPr lang="en-US" sz="3200" dirty="0"/>
              <a:t>on </a:t>
            </a:r>
            <a:r>
              <a:rPr lang="en-US" sz="3200" dirty="0" smtClean="0"/>
              <a:t>strings (</a:t>
            </a:r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/>
              <a:t>concatenation)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Pattern matching (</a:t>
            </a:r>
            <a:r>
              <a:rPr lang="en-US" dirty="0" smtClean="0"/>
              <a:t>s </a:t>
            </a:r>
            <a:r>
              <a:rPr lang="en-US" dirty="0"/>
              <a:t>LIKE </a:t>
            </a:r>
            <a:r>
              <a:rPr lang="en-US" dirty="0" smtClean="0"/>
              <a:t>p)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Special </a:t>
            </a:r>
            <a:r>
              <a:rPr lang="en-US" sz="3200" dirty="0"/>
              <a:t>functions for comparing dates and times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Basic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500" dirty="0" smtClean="0"/>
              <a:t>SELECT *</a:t>
            </a:r>
          </a:p>
          <a:p>
            <a:pPr>
              <a:lnSpc>
                <a:spcPct val="100000"/>
              </a:lnSpc>
            </a:pPr>
            <a:r>
              <a:rPr lang="en-US" sz="3500" dirty="0" smtClean="0"/>
              <a:t>Arithmetic expressions</a:t>
            </a:r>
          </a:p>
          <a:p>
            <a:pPr>
              <a:lnSpc>
                <a:spcPct val="100000"/>
              </a:lnSpc>
            </a:pPr>
            <a:r>
              <a:rPr lang="en-US" sz="3500" dirty="0" smtClean="0"/>
              <a:t>LIKE</a:t>
            </a:r>
          </a:p>
          <a:p>
            <a:pPr>
              <a:lnSpc>
                <a:spcPct val="100000"/>
              </a:lnSpc>
            </a:pPr>
            <a:r>
              <a:rPr lang="en-US" sz="3500" dirty="0" smtClean="0"/>
              <a:t>ORDER BY</a:t>
            </a:r>
          </a:p>
          <a:p>
            <a:pPr>
              <a:lnSpc>
                <a:spcPct val="100000"/>
              </a:lnSpc>
            </a:pPr>
            <a:r>
              <a:rPr lang="en-US" sz="3500" dirty="0" smtClean="0"/>
              <a:t>LIMIT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78877" y="1542715"/>
            <a:ext cx="7186246" cy="19277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SELECT [DISTINCT] </a:t>
            </a:r>
            <a:r>
              <a:rPr lang="en-US" sz="2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target-list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8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relation-list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[WHERE </a:t>
            </a:r>
            <a:r>
              <a:rPr lang="en-US" sz="28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pic>
        <p:nvPicPr>
          <p:cNvPr id="7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592" y="2774832"/>
            <a:ext cx="411297" cy="308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66" y="2975220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4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Interesting queries often involve more than one relation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Multi-relation Queries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5164563"/>
            <a:ext cx="6273955" cy="10977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SELECT Name</a:t>
            </a:r>
          </a:p>
          <a:p>
            <a:pPr algn="l">
              <a:buClr>
                <a:srgbClr val="92D050"/>
              </a:buClr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FROM Student, Department</a:t>
            </a:r>
          </a:p>
          <a:p>
            <a:pPr algn="l">
              <a:buClr>
                <a:srgbClr val="92D050"/>
              </a:buClr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WHERE Major = DID AND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Class = 21;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8650" y="4574656"/>
            <a:ext cx="7886700" cy="44627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300" dirty="0" smtClean="0">
                <a:latin typeface="Linux Libertine" charset="0"/>
                <a:ea typeface="Linux Libertine" charset="0"/>
                <a:cs typeface="Linux Libertine" charset="0"/>
              </a:rPr>
              <a:t>What are </a:t>
            </a:r>
            <a:r>
              <a:rPr lang="en-US" sz="2300" smtClean="0">
                <a:latin typeface="Linux Libertine" charset="0"/>
                <a:ea typeface="Linux Libertine" charset="0"/>
                <a:cs typeface="Linux Libertine" charset="0"/>
              </a:rPr>
              <a:t>the Major Department </a:t>
            </a:r>
            <a:r>
              <a:rPr lang="en-US" sz="2300" dirty="0" smtClean="0">
                <a:latin typeface="Linux Libertine" charset="0"/>
                <a:ea typeface="Linux Libertine" charset="0"/>
                <a:cs typeface="Linux Libertine" charset="0"/>
              </a:rPr>
              <a:t>Names of Students in Class 21?</a:t>
            </a:r>
            <a:endParaRPr lang="en-US" sz="23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003849"/>
              </p:ext>
            </p:extLst>
          </p:nvPr>
        </p:nvGraphicFramePr>
        <p:xfrm>
          <a:off x="924975" y="3212749"/>
          <a:ext cx="3465174" cy="1219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276592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5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95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95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48581" y="2879546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4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905699"/>
              </p:ext>
            </p:extLst>
          </p:nvPr>
        </p:nvGraphicFramePr>
        <p:xfrm>
          <a:off x="4694664" y="3221728"/>
          <a:ext cx="3597662" cy="1219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9195"/>
                <a:gridCol w="1805262"/>
                <a:gridCol w="993205"/>
              </a:tblGrid>
              <a:tr h="12796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4606750" y="2884430"/>
            <a:ext cx="13051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597912" y="5164563"/>
            <a:ext cx="2609385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The query processor cannot tell which Name it should return.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99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12" grpId="0"/>
      <p:bldP spid="19" grpId="0"/>
      <p:bldP spid="2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46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049269"/>
            <a:ext cx="6273955" cy="16554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D.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Student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Department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S.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Major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D.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DID AND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S.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21;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8650" y="3412723"/>
            <a:ext cx="7886700" cy="44627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300" dirty="0" smtClean="0">
                <a:latin typeface="Linux Libertine" charset="0"/>
                <a:ea typeface="Linux Libertine" charset="0"/>
                <a:cs typeface="Linux Libertine" charset="0"/>
              </a:rPr>
              <a:t>What are </a:t>
            </a:r>
            <a:r>
              <a:rPr lang="en-US" sz="2300" smtClean="0">
                <a:latin typeface="Linux Libertine" charset="0"/>
                <a:ea typeface="Linux Libertine" charset="0"/>
                <a:cs typeface="Linux Libertine" charset="0"/>
              </a:rPr>
              <a:t>the Major Department </a:t>
            </a:r>
            <a:r>
              <a:rPr lang="en-US" sz="2300" dirty="0" smtClean="0">
                <a:latin typeface="Linux Libertine" charset="0"/>
                <a:ea typeface="Linux Libertine" charset="0"/>
                <a:cs typeface="Linux Libertine" charset="0"/>
              </a:rPr>
              <a:t>Names of Students in Class 21?</a:t>
            </a:r>
            <a:endParaRPr lang="en-US" sz="23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7046176" y="3964146"/>
            <a:ext cx="880947" cy="43438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611278"/>
              </p:ext>
            </p:extLst>
          </p:nvPr>
        </p:nvGraphicFramePr>
        <p:xfrm>
          <a:off x="6566674" y="4540351"/>
          <a:ext cx="1839950" cy="975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39950"/>
              </a:tblGrid>
              <a:tr h="179666"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6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96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898650"/>
              </p:ext>
            </p:extLst>
          </p:nvPr>
        </p:nvGraphicFramePr>
        <p:xfrm>
          <a:off x="1147999" y="1886572"/>
          <a:ext cx="3465174" cy="1219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276592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5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95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95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071605" y="1553369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4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121683"/>
              </p:ext>
            </p:extLst>
          </p:nvPr>
        </p:nvGraphicFramePr>
        <p:xfrm>
          <a:off x="4917688" y="1895551"/>
          <a:ext cx="3597662" cy="1219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9195"/>
                <a:gridCol w="1805262"/>
                <a:gridCol w="993205"/>
              </a:tblGrid>
              <a:tr h="12796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4829774" y="1558253"/>
            <a:ext cx="13051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73255" y="5728358"/>
            <a:ext cx="5025018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Do we need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all the above usages of aliases?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46459" y="5733784"/>
            <a:ext cx="864075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No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. </a:t>
            </a:r>
            <a:endParaRPr lang="en-US" sz="2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42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General form</a:t>
            </a:r>
          </a:p>
          <a:p>
            <a:pPr>
              <a:lnSpc>
                <a:spcPct val="100000"/>
              </a:lnSpc>
            </a:pPr>
            <a:endParaRPr lang="en-US" sz="3500" dirty="0" smtClean="0"/>
          </a:p>
          <a:p>
            <a:pPr>
              <a:lnSpc>
                <a:spcPct val="100000"/>
              </a:lnSpc>
            </a:pPr>
            <a:endParaRPr lang="en-US" sz="3500" dirty="0"/>
          </a:p>
          <a:p>
            <a:pPr>
              <a:lnSpc>
                <a:spcPct val="100000"/>
              </a:lnSpc>
            </a:pPr>
            <a:r>
              <a:rPr lang="en-US" sz="3500" dirty="0"/>
              <a:t>Natural language semantics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sz="3200" dirty="0"/>
              <a:t>Start with the </a:t>
            </a:r>
            <a:r>
              <a:rPr lang="en-US" sz="3200" i="1" dirty="0"/>
              <a:t>Cartesian product</a:t>
            </a:r>
            <a:r>
              <a:rPr lang="en-US" sz="3200" dirty="0"/>
              <a:t>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rgbClr val="FFC000"/>
                </a:solidFill>
                <a:latin typeface="Courier New" pitchFamily="49" charset="0"/>
                <a:ea typeface="+mj-ea"/>
                <a:cs typeface="Courier New" pitchFamily="49" charset="0"/>
              </a:rPr>
              <a:t>R1</a:t>
            </a:r>
            <a:r>
              <a:rPr lang="en-US" sz="3200" dirty="0" smtClean="0">
                <a:latin typeface="Courier New" pitchFamily="49" charset="0"/>
                <a:ea typeface="+mj-ea"/>
                <a:cs typeface="Courier New" pitchFamily="49" charset="0"/>
              </a:rPr>
              <a:t>×</a:t>
            </a:r>
            <a:r>
              <a:rPr lang="en-US" sz="3200" dirty="0" smtClean="0">
                <a:solidFill>
                  <a:srgbClr val="FFC000"/>
                </a:solidFill>
                <a:latin typeface="Courier New" pitchFamily="49" charset="0"/>
                <a:ea typeface="+mj-ea"/>
                <a:cs typeface="Courier New" pitchFamily="49" charset="0"/>
              </a:rPr>
              <a:t>R2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×</a:t>
            </a:r>
            <a:r>
              <a:rPr lang="mr-IN" sz="3200" dirty="0" smtClean="0">
                <a:latin typeface="Courier New" pitchFamily="49" charset="0"/>
                <a:ea typeface="+mj-ea"/>
                <a:cs typeface="Courier New" pitchFamily="49" charset="0"/>
              </a:rPr>
              <a:t>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sz="3200" dirty="0" smtClean="0">
                <a:solidFill>
                  <a:srgbClr val="FFC000"/>
                </a:solidFill>
                <a:latin typeface="Courier New" pitchFamily="49" charset="0"/>
                <a:ea typeface="+mj-ea"/>
                <a:cs typeface="Courier New" pitchFamily="49" charset="0"/>
              </a:rPr>
              <a:t>Rn</a:t>
            </a:r>
            <a:endParaRPr lang="en-US" sz="3200" dirty="0">
              <a:solidFill>
                <a:srgbClr val="FFC000"/>
              </a:solidFill>
            </a:endParaRP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sz="3200" dirty="0"/>
              <a:t>Apply the selection </a:t>
            </a:r>
            <a:r>
              <a:rPr lang="en-US" sz="32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conditions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smtClean="0"/>
              <a:t>from </a:t>
            </a:r>
            <a:r>
              <a:rPr lang="en-US" sz="3200" dirty="0"/>
              <a:t>the WHERE </a:t>
            </a:r>
            <a:r>
              <a:rPr lang="en-US" sz="3200" dirty="0" smtClean="0"/>
              <a:t>clause</a:t>
            </a:r>
            <a:endParaRPr lang="en-US" sz="3200" dirty="0"/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sz="3200" dirty="0"/>
              <a:t>Project </a:t>
            </a:r>
            <a:r>
              <a:rPr lang="en-US" sz="3200" dirty="0" smtClean="0"/>
              <a:t>the results onto </a:t>
            </a:r>
            <a:r>
              <a:rPr lang="en-US" sz="3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a1,a2,…,</a:t>
            </a:r>
            <a:r>
              <a:rPr lang="en-US" sz="3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ak</a:t>
            </a:r>
            <a:endParaRPr lang="en-US" sz="32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en-US" sz="35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Multi-relation </a:t>
            </a:r>
            <a:r>
              <a:rPr lang="en-US" dirty="0" smtClean="0"/>
              <a:t>Queries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47</a:t>
            </a:fld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09185" y="2307234"/>
            <a:ext cx="7125629" cy="12500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a1, a2, …, </a:t>
            </a:r>
            <a:r>
              <a:rPr lang="en-US" sz="2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ak</a:t>
            </a:r>
            <a:endParaRPr lang="en-US" sz="2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R1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x1, </a:t>
            </a:r>
            <a:r>
              <a:rPr lang="en-US" sz="24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R2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x2, …, </a:t>
            </a:r>
            <a:r>
              <a:rPr lang="en-US" sz="24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xn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&lt;conditions&gt;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39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49" y="154271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3500" dirty="0"/>
          </a:p>
          <a:p>
            <a:pPr>
              <a:lnSpc>
                <a:spcPct val="100000"/>
              </a:lnSpc>
            </a:pPr>
            <a:endParaRPr lang="en-US" sz="3500" dirty="0" smtClean="0"/>
          </a:p>
          <a:p>
            <a:pPr>
              <a:lnSpc>
                <a:spcPct val="100000"/>
              </a:lnSpc>
            </a:pPr>
            <a:r>
              <a:rPr lang="en-US" sz="3500" dirty="0" smtClean="0"/>
              <a:t>Nested loop semantics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Multi-relation </a:t>
            </a:r>
            <a:r>
              <a:rPr lang="en-US" dirty="0" smtClean="0"/>
              <a:t>Queries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69795" y="3595595"/>
                <a:ext cx="7404410" cy="27607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  <a:buNone/>
                </a:pPr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answer := {}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None/>
                </a:pPr>
                <a:r>
                  <a:rPr lang="en-US" sz="2400" b="1" dirty="0">
                    <a:latin typeface="Courier New" charset="0"/>
                    <a:ea typeface="Courier New" charset="0"/>
                    <a:cs typeface="Courier New" charset="0"/>
                  </a:rPr>
                  <a:t>for</a:t>
                </a:r>
                <a:r>
                  <a:rPr lang="en-US" sz="24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x</a:t>
                </a:r>
                <a:r>
                  <a:rPr lang="en-US" sz="2400" i="1" baseline="-25000" dirty="0">
                    <a:latin typeface="Courier New" charset="0"/>
                    <a:ea typeface="Courier New" charset="0"/>
                    <a:cs typeface="Courier New" charset="0"/>
                  </a:rPr>
                  <a:t>1</a:t>
                </a:r>
                <a:r>
                  <a:rPr lang="en-US" sz="24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b="1" dirty="0">
                    <a:latin typeface="Courier New" charset="0"/>
                    <a:ea typeface="Courier New" charset="0"/>
                    <a:cs typeface="Courier New" charset="0"/>
                  </a:rPr>
                  <a:t>in</a:t>
                </a:r>
                <a:r>
                  <a:rPr lang="en-US" sz="24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R</a:t>
                </a:r>
                <a:r>
                  <a:rPr lang="en-US" sz="2400" i="1" baseline="-25000" dirty="0">
                    <a:latin typeface="Courier New" charset="0"/>
                    <a:ea typeface="Courier New" charset="0"/>
                    <a:cs typeface="Courier New" charset="0"/>
                  </a:rPr>
                  <a:t>1</a:t>
                </a:r>
                <a:r>
                  <a:rPr lang="en-US" sz="24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b="1" dirty="0">
                    <a:latin typeface="Courier New" charset="0"/>
                    <a:ea typeface="Courier New" charset="0"/>
                    <a:cs typeface="Courier New" charset="0"/>
                  </a:rPr>
                  <a:t>do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None/>
                </a:pPr>
                <a:r>
                  <a:rPr lang="en-US" sz="2400" dirty="0" smtClean="0">
                    <a:latin typeface="Courier New" charset="0"/>
                    <a:ea typeface="Courier New" charset="0"/>
                    <a:cs typeface="Courier New" charset="0"/>
                  </a:rPr>
                  <a:t>  </a:t>
                </a:r>
                <a:r>
                  <a:rPr lang="en-US" sz="2400" b="1" dirty="0" smtClean="0">
                    <a:latin typeface="Courier New" charset="0"/>
                    <a:ea typeface="Courier New" charset="0"/>
                    <a:cs typeface="Courier New" charset="0"/>
                  </a:rPr>
                  <a:t>for</a:t>
                </a:r>
                <a:r>
                  <a:rPr lang="en-US" sz="2400" dirty="0" smtClean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x</a:t>
                </a:r>
                <a:r>
                  <a:rPr lang="en-US" sz="2400" i="1" baseline="-25000" dirty="0">
                    <a:latin typeface="Courier New" charset="0"/>
                    <a:ea typeface="Courier New" charset="0"/>
                    <a:cs typeface="Courier New" charset="0"/>
                  </a:rPr>
                  <a:t>2</a:t>
                </a:r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b="1" dirty="0">
                    <a:latin typeface="Courier New" charset="0"/>
                    <a:ea typeface="Courier New" charset="0"/>
                    <a:cs typeface="Courier New" charset="0"/>
                  </a:rPr>
                  <a:t>in</a:t>
                </a:r>
                <a:r>
                  <a:rPr lang="en-US" sz="24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R</a:t>
                </a:r>
                <a:r>
                  <a:rPr lang="en-US" sz="2400" i="1" baseline="-25000" dirty="0">
                    <a:latin typeface="Courier New" charset="0"/>
                    <a:ea typeface="Courier New" charset="0"/>
                    <a:cs typeface="Courier New" charset="0"/>
                  </a:rPr>
                  <a:t>2</a:t>
                </a:r>
                <a:r>
                  <a:rPr lang="en-US" sz="24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b="1" dirty="0">
                    <a:latin typeface="Courier New" charset="0"/>
                    <a:ea typeface="Courier New" charset="0"/>
                    <a:cs typeface="Courier New" charset="0"/>
                  </a:rPr>
                  <a:t>do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None/>
                </a:pPr>
                <a:r>
                  <a:rPr lang="en-US" sz="2400" dirty="0" smtClean="0">
                    <a:latin typeface="Courier New" charset="0"/>
                    <a:ea typeface="Courier New" charset="0"/>
                    <a:cs typeface="Courier New" charset="0"/>
                  </a:rPr>
                  <a:t>    </a:t>
                </a:r>
                <a:r>
                  <a:rPr lang="mr-IN" sz="2400" dirty="0" smtClean="0">
                    <a:latin typeface="Courier New" charset="0"/>
                    <a:ea typeface="Courier New" charset="0"/>
                    <a:cs typeface="Courier New" charset="0"/>
                  </a:rPr>
                  <a:t>……</a:t>
                </a:r>
                <a:endParaRPr lang="en-US" sz="2400" dirty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None/>
                </a:pPr>
                <a:r>
                  <a:rPr lang="en-US" sz="2400" dirty="0" smtClean="0">
                    <a:latin typeface="Courier New" charset="0"/>
                    <a:ea typeface="Courier New" charset="0"/>
                    <a:cs typeface="Courier New" charset="0"/>
                  </a:rPr>
                  <a:t>      </a:t>
                </a:r>
                <a:r>
                  <a:rPr lang="en-US" sz="2400" b="1" dirty="0" smtClean="0">
                    <a:latin typeface="Courier New" charset="0"/>
                    <a:ea typeface="Courier New" charset="0"/>
                    <a:cs typeface="Courier New" charset="0"/>
                  </a:rPr>
                  <a:t>for</a:t>
                </a:r>
                <a:r>
                  <a:rPr lang="en-US" sz="2400" dirty="0" smtClean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i="1" dirty="0" err="1">
                    <a:latin typeface="Courier New" charset="0"/>
                    <a:ea typeface="Courier New" charset="0"/>
                    <a:cs typeface="Courier New" charset="0"/>
                  </a:rPr>
                  <a:t>x</a:t>
                </a:r>
                <a:r>
                  <a:rPr lang="en-US" sz="2400" i="1" baseline="-25000" dirty="0" err="1">
                    <a:latin typeface="Courier New" charset="0"/>
                    <a:ea typeface="Courier New" charset="0"/>
                    <a:cs typeface="Courier New" charset="0"/>
                  </a:rPr>
                  <a:t>n</a:t>
                </a:r>
                <a:r>
                  <a:rPr lang="en-US" sz="24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b="1" dirty="0">
                    <a:latin typeface="Courier New" charset="0"/>
                    <a:ea typeface="Courier New" charset="0"/>
                    <a:cs typeface="Courier New" charset="0"/>
                  </a:rPr>
                  <a:t>in</a:t>
                </a:r>
                <a:r>
                  <a:rPr lang="en-US" sz="24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R</a:t>
                </a:r>
                <a:r>
                  <a:rPr lang="en-US" sz="2400" i="1" baseline="-25000" dirty="0">
                    <a:latin typeface="Courier New" charset="0"/>
                    <a:ea typeface="Courier New" charset="0"/>
                    <a:cs typeface="Courier New" charset="0"/>
                  </a:rPr>
                  <a:t>n</a:t>
                </a:r>
                <a:r>
                  <a:rPr lang="en-US" sz="24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b="1" dirty="0">
                    <a:latin typeface="Courier New" charset="0"/>
                    <a:ea typeface="Courier New" charset="0"/>
                    <a:cs typeface="Courier New" charset="0"/>
                  </a:rPr>
                  <a:t>do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None/>
                </a:pPr>
                <a:r>
                  <a:rPr lang="en-US" sz="2400" dirty="0" smtClean="0">
                    <a:latin typeface="Courier New" charset="0"/>
                    <a:ea typeface="Courier New" charset="0"/>
                    <a:cs typeface="Courier New" charset="0"/>
                  </a:rPr>
                  <a:t>        </a:t>
                </a:r>
                <a:r>
                  <a:rPr lang="en-US" sz="2400" b="1" dirty="0" smtClean="0">
                    <a:latin typeface="Courier New" charset="0"/>
                    <a:ea typeface="Courier New" charset="0"/>
                    <a:cs typeface="Courier New" charset="0"/>
                  </a:rPr>
                  <a:t>if</a:t>
                </a:r>
                <a:r>
                  <a:rPr lang="en-US" sz="2400" dirty="0" smtClean="0">
                    <a:latin typeface="Courier New" charset="0"/>
                    <a:ea typeface="Courier New" charset="0"/>
                    <a:cs typeface="Courier New" charset="0"/>
                  </a:rPr>
                  <a:t> &lt;conditions&gt; </a:t>
                </a:r>
                <a:r>
                  <a:rPr lang="en-US" sz="2400" b="1" dirty="0" smtClean="0">
                    <a:latin typeface="Courier New" charset="0"/>
                    <a:ea typeface="Courier New" charset="0"/>
                    <a:cs typeface="Courier New" charset="0"/>
                  </a:rPr>
                  <a:t>then</a:t>
                </a:r>
                <a:r>
                  <a:rPr lang="en-US" sz="2400" dirty="0" smtClean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None/>
                </a:pPr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i="1" dirty="0" smtClean="0">
                    <a:latin typeface="Courier New" charset="0"/>
                    <a:ea typeface="Courier New" charset="0"/>
                    <a:cs typeface="Courier New" charset="0"/>
                  </a:rPr>
                  <a:t>         answer </a:t>
                </a:r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:= answer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ourier New" charset="0"/>
                        <a:cs typeface="Courier New" charset="0"/>
                      </a:rPr>
                      <m:t>∪</m:t>
                    </m:r>
                  </m:oMath>
                </a14:m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 {(a</a:t>
                </a:r>
                <a:r>
                  <a:rPr lang="en-US" sz="2400" i="1" baseline="-25000" dirty="0">
                    <a:latin typeface="Courier New" charset="0"/>
                    <a:ea typeface="Courier New" charset="0"/>
                    <a:cs typeface="Courier New" charset="0"/>
                  </a:rPr>
                  <a:t>1</a:t>
                </a:r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,…,</a:t>
                </a:r>
                <a:r>
                  <a:rPr lang="en-US" sz="2400" i="1" dirty="0" err="1">
                    <a:latin typeface="Courier New" charset="0"/>
                    <a:ea typeface="Courier New" charset="0"/>
                    <a:cs typeface="Courier New" charset="0"/>
                  </a:rPr>
                  <a:t>a</a:t>
                </a:r>
                <a:r>
                  <a:rPr lang="en-US" sz="2400" i="1" baseline="-25000" dirty="0" err="1">
                    <a:latin typeface="Courier New" charset="0"/>
                    <a:ea typeface="Courier New" charset="0"/>
                    <a:cs typeface="Courier New" charset="0"/>
                  </a:rPr>
                  <a:t>k</a:t>
                </a:r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)}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None/>
                </a:pPr>
                <a:r>
                  <a:rPr lang="en-US" sz="2400" b="1" dirty="0">
                    <a:latin typeface="Courier New" charset="0"/>
                    <a:ea typeface="Courier New" charset="0"/>
                    <a:cs typeface="Courier New" charset="0"/>
                  </a:rPr>
                  <a:t>return</a:t>
                </a:r>
                <a:r>
                  <a:rPr lang="en-US" sz="24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answer</a:t>
                </a:r>
                <a:endParaRPr lang="en-US" sz="3200" i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95" y="3595595"/>
                <a:ext cx="7404410" cy="2760756"/>
              </a:xfrm>
              <a:prstGeom prst="rect">
                <a:avLst/>
              </a:prstGeom>
              <a:blipFill rotWithShape="0">
                <a:blip r:embed="rId3"/>
                <a:stretch>
                  <a:fillRect l="-1318" t="-2649" r="-1153" b="-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56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246" y="3595595"/>
            <a:ext cx="411297" cy="308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520" y="3795983"/>
            <a:ext cx="510023" cy="124045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83914" y="1618272"/>
            <a:ext cx="7125629" cy="12500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a1, a2, …,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ak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 R1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x1, R2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x2, …, Rn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xn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&lt;conditions&gt;;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4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dirty="0"/>
              <a:t>The query processor will almost never evaluate the query </a:t>
            </a:r>
            <a:r>
              <a:rPr lang="en-US" sz="3500" dirty="0" smtClean="0"/>
              <a:t>using nested loops</a:t>
            </a:r>
            <a:endParaRPr lang="en-US" sz="3500" dirty="0"/>
          </a:p>
          <a:p>
            <a:pPr>
              <a:lnSpc>
                <a:spcPct val="100000"/>
              </a:lnSpc>
            </a:pPr>
            <a:r>
              <a:rPr lang="en-US" sz="3500" dirty="0" smtClean="0"/>
              <a:t>Instead, the query optimizer figures </a:t>
            </a:r>
            <a:r>
              <a:rPr lang="en-US" sz="3500" dirty="0"/>
              <a:t>out the most efficient way </a:t>
            </a:r>
            <a:r>
              <a:rPr lang="en-US" sz="3500" dirty="0" smtClean="0"/>
              <a:t>(i.e. plan) to </a:t>
            </a:r>
            <a:r>
              <a:rPr lang="en-US" sz="3500" dirty="0"/>
              <a:t>compute </a:t>
            </a:r>
            <a:r>
              <a:rPr lang="en-US" sz="3500" dirty="0" smtClean="0"/>
              <a:t>it</a:t>
            </a:r>
          </a:p>
          <a:p>
            <a:pPr lvl="1">
              <a:lnSpc>
                <a:spcPct val="100000"/>
              </a:lnSpc>
            </a:pPr>
            <a:r>
              <a:rPr lang="en-US" sz="3100" dirty="0"/>
              <a:t>W</a:t>
            </a:r>
            <a:r>
              <a:rPr lang="en-US" sz="3100" dirty="0" smtClean="0"/>
              <a:t>e </a:t>
            </a:r>
            <a:r>
              <a:rPr lang="en-US" sz="3100" dirty="0"/>
              <a:t>will discuss this later in the course when we talk about query </a:t>
            </a:r>
            <a:r>
              <a:rPr lang="en-US" sz="3100" dirty="0" smtClean="0"/>
              <a:t>optimization</a:t>
            </a:r>
            <a:endParaRPr lang="en-US" sz="3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Multi-relation </a:t>
            </a:r>
            <a:r>
              <a:rPr lang="en-US" dirty="0" smtClean="0"/>
              <a:t>Queries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6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Relational Modeling: </a:t>
            </a:r>
            <a:br>
              <a:rPr lang="en-US" dirty="0" smtClean="0"/>
            </a:br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Create a relational database model for this ER diagram</a:t>
            </a:r>
          </a:p>
          <a:p>
            <a:pPr lvl="1"/>
            <a:r>
              <a:rPr lang="en-US" sz="2800" dirty="0" smtClean="0"/>
              <a:t>Relations</a:t>
            </a:r>
          </a:p>
          <a:p>
            <a:pPr lvl="1"/>
            <a:r>
              <a:rPr lang="en-US" sz="2800" dirty="0" smtClean="0"/>
              <a:t>Key constraints</a:t>
            </a:r>
          </a:p>
          <a:p>
            <a:r>
              <a:rPr lang="en-US" sz="3200" dirty="0" smtClean="0"/>
              <a:t>Determine foreign keys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957" y="217152"/>
            <a:ext cx="2117393" cy="122552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118765" y="4356834"/>
            <a:ext cx="6906469" cy="1909823"/>
            <a:chOff x="678690" y="2113963"/>
            <a:chExt cx="7663117" cy="2971430"/>
          </a:xfrm>
        </p:grpSpPr>
        <p:grpSp>
          <p:nvGrpSpPr>
            <p:cNvPr id="9" name="Group 8"/>
            <p:cNvGrpSpPr/>
            <p:nvPr/>
          </p:nvGrpSpPr>
          <p:grpSpPr>
            <a:xfrm>
              <a:off x="678690" y="2329538"/>
              <a:ext cx="7663117" cy="1856382"/>
              <a:chOff x="681874" y="4430665"/>
              <a:chExt cx="7663117" cy="1856382"/>
            </a:xfrm>
          </p:grpSpPr>
          <p:sp>
            <p:nvSpPr>
              <p:cNvPr id="23" name="Rectangle 4"/>
              <p:cNvSpPr>
                <a:spLocks noChangeArrowheads="1"/>
              </p:cNvSpPr>
              <p:nvPr/>
            </p:nvSpPr>
            <p:spPr bwMode="auto">
              <a:xfrm>
                <a:off x="921554" y="5463826"/>
                <a:ext cx="21336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User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4" name="Oval 5"/>
              <p:cNvSpPr>
                <a:spLocks noChangeArrowheads="1"/>
              </p:cNvSpPr>
              <p:nvPr/>
            </p:nvSpPr>
            <p:spPr bwMode="auto">
              <a:xfrm>
                <a:off x="1702604" y="4438301"/>
                <a:ext cx="87762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5" name="Oval 6"/>
              <p:cNvSpPr>
                <a:spLocks noChangeArrowheads="1"/>
              </p:cNvSpPr>
              <p:nvPr/>
            </p:nvSpPr>
            <p:spPr bwMode="auto">
              <a:xfrm>
                <a:off x="2713582" y="4435127"/>
                <a:ext cx="72655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Age</a:t>
                </a:r>
                <a:endParaRPr lang="en-US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6" name="Oval 7"/>
              <p:cNvSpPr>
                <a:spLocks noChangeArrowheads="1"/>
              </p:cNvSpPr>
              <p:nvPr/>
            </p:nvSpPr>
            <p:spPr bwMode="auto">
              <a:xfrm>
                <a:off x="681874" y="4443100"/>
                <a:ext cx="89734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u="sng" dirty="0">
                    <a:latin typeface="Linux Libertine" charset="0"/>
                    <a:ea typeface="Linux Libertine" charset="0"/>
                    <a:cs typeface="Linux Libertine" charset="0"/>
                  </a:rPr>
                  <a:t>U</a:t>
                </a:r>
                <a:r>
                  <a:rPr lang="en-US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7" name="Line 8"/>
              <p:cNvSpPr>
                <a:spLocks noChangeShapeType="1"/>
              </p:cNvSpPr>
              <p:nvPr/>
            </p:nvSpPr>
            <p:spPr bwMode="auto">
              <a:xfrm flipH="1" flipV="1">
                <a:off x="1328248" y="5050041"/>
                <a:ext cx="261382" cy="411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8" name="Line 9"/>
              <p:cNvSpPr>
                <a:spLocks noChangeShapeType="1"/>
              </p:cNvSpPr>
              <p:nvPr/>
            </p:nvSpPr>
            <p:spPr bwMode="auto">
              <a:xfrm flipV="1">
                <a:off x="1980822" y="5135103"/>
                <a:ext cx="91705" cy="3318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9" name="Line 10"/>
              <p:cNvSpPr>
                <a:spLocks noChangeShapeType="1"/>
              </p:cNvSpPr>
              <p:nvPr/>
            </p:nvSpPr>
            <p:spPr bwMode="auto">
              <a:xfrm flipV="1">
                <a:off x="2396374" y="5044725"/>
                <a:ext cx="487330" cy="4222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0" name="Rectangle 4"/>
              <p:cNvSpPr>
                <a:spLocks noChangeArrowheads="1"/>
              </p:cNvSpPr>
              <p:nvPr/>
            </p:nvSpPr>
            <p:spPr bwMode="auto">
              <a:xfrm>
                <a:off x="5956070" y="5463826"/>
                <a:ext cx="22860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Event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1" name="Oval 5"/>
              <p:cNvSpPr>
                <a:spLocks noChangeArrowheads="1"/>
              </p:cNvSpPr>
              <p:nvPr/>
            </p:nvSpPr>
            <p:spPr bwMode="auto">
              <a:xfrm>
                <a:off x="6114448" y="4438301"/>
                <a:ext cx="93477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2" name="Oval 6"/>
              <p:cNvSpPr>
                <a:spLocks noChangeArrowheads="1"/>
              </p:cNvSpPr>
              <p:nvPr/>
            </p:nvSpPr>
            <p:spPr bwMode="auto">
              <a:xfrm>
                <a:off x="7099427" y="4430665"/>
                <a:ext cx="1245564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mtClean="0">
                    <a:latin typeface="Linux Libertine" charset="0"/>
                    <a:ea typeface="Linux Libertine" charset="0"/>
                    <a:cs typeface="Linux Libertine" charset="0"/>
                  </a:rPr>
                  <a:t>Location</a:t>
                </a:r>
                <a:endParaRPr lang="en-US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3" name="Oval 7"/>
              <p:cNvSpPr>
                <a:spLocks noChangeArrowheads="1"/>
              </p:cNvSpPr>
              <p:nvPr/>
            </p:nvSpPr>
            <p:spPr bwMode="auto">
              <a:xfrm>
                <a:off x="5303053" y="4443100"/>
                <a:ext cx="76199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u="sng" dirty="0">
                    <a:latin typeface="Linux Libertine" charset="0"/>
                    <a:ea typeface="Linux Libertine" charset="0"/>
                    <a:cs typeface="Linux Libertine" charset="0"/>
                  </a:rPr>
                  <a:t>E</a:t>
                </a:r>
                <a:r>
                  <a:rPr lang="en-US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4" name="Line 8"/>
              <p:cNvSpPr>
                <a:spLocks noChangeShapeType="1"/>
              </p:cNvSpPr>
              <p:nvPr/>
            </p:nvSpPr>
            <p:spPr bwMode="auto">
              <a:xfrm flipH="1" flipV="1">
                <a:off x="5956069" y="5044725"/>
                <a:ext cx="713269" cy="4168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5" name="Line 9"/>
              <p:cNvSpPr>
                <a:spLocks noChangeShapeType="1"/>
              </p:cNvSpPr>
              <p:nvPr/>
            </p:nvSpPr>
            <p:spPr bwMode="auto">
              <a:xfrm flipH="1" flipV="1">
                <a:off x="6822961" y="5044723"/>
                <a:ext cx="343003" cy="41910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6" name="Line 10"/>
              <p:cNvSpPr>
                <a:spLocks noChangeShapeType="1"/>
              </p:cNvSpPr>
              <p:nvPr/>
            </p:nvSpPr>
            <p:spPr bwMode="auto">
              <a:xfrm flipH="1">
                <a:off x="7135505" y="5970166"/>
                <a:ext cx="30460" cy="3168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7" name="AutoShape 8"/>
              <p:cNvSpPr>
                <a:spLocks noChangeArrowheads="1"/>
              </p:cNvSpPr>
              <p:nvPr/>
            </p:nvSpPr>
            <p:spPr bwMode="auto">
              <a:xfrm>
                <a:off x="3646217" y="4830524"/>
                <a:ext cx="1676400" cy="701954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Create</a:t>
                </a:r>
                <a:endParaRPr lang="en-US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 flipH="1" flipV="1">
                <a:off x="5303054" y="5181502"/>
                <a:ext cx="653014" cy="378033"/>
              </a:xfrm>
              <a:prstGeom prst="line">
                <a:avLst/>
              </a:prstGeom>
              <a:ln w="63500">
                <a:solidFill>
                  <a:schemeClr val="tx1"/>
                </a:solidFill>
                <a:headEnd type="non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3032134" y="5181502"/>
                <a:ext cx="614083" cy="3780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5459414" y="4187930"/>
              <a:ext cx="111766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StartDT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6623195" y="4187930"/>
              <a:ext cx="984561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EndDT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7581774" y="3015337"/>
              <a:ext cx="118754" cy="339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6178132" y="3896100"/>
              <a:ext cx="488020" cy="2918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Oval 5"/>
            <p:cNvSpPr>
              <a:spLocks noChangeArrowheads="1"/>
            </p:cNvSpPr>
            <p:nvPr/>
          </p:nvSpPr>
          <p:spPr bwMode="auto">
            <a:xfrm>
              <a:off x="7648169" y="4187930"/>
              <a:ext cx="69363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Desc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7581774" y="3869039"/>
              <a:ext cx="263812" cy="3168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3868673" y="2113963"/>
              <a:ext cx="1225120" cy="42172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CreateDT</a:t>
              </a:r>
              <a:endParaRPr lang="en-US" sz="16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 flipH="1">
              <a:off x="4490720" y="2509519"/>
              <a:ext cx="0" cy="2336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AutoShape 8"/>
            <p:cNvSpPr>
              <a:spLocks noChangeArrowheads="1"/>
            </p:cNvSpPr>
            <p:nvPr/>
          </p:nvSpPr>
          <p:spPr bwMode="auto">
            <a:xfrm>
              <a:off x="3370905" y="3782329"/>
              <a:ext cx="2212984" cy="701954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 err="1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ParticipateIn</a:t>
              </a:r>
              <a:endParaRPr lang="en-US" sz="16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5559585" y="3782330"/>
              <a:ext cx="393297" cy="3634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3028950" y="3801308"/>
              <a:ext cx="369100" cy="3178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3878160" y="4663671"/>
              <a:ext cx="1225120" cy="42172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dirty="0" smtClean="0">
                  <a:latin typeface="Linux Libertine" charset="0"/>
                  <a:ea typeface="Linux Libertine" charset="0"/>
                  <a:cs typeface="Linux Libertine" charset="0"/>
                </a:rPr>
                <a:t>RSVPDT</a:t>
              </a:r>
              <a:endParaRPr lang="en-US" sz="16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4490720" y="4484284"/>
              <a:ext cx="0" cy="179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4" t="417" r="6876" b="-1"/>
          <a:stretch/>
        </p:blipFill>
        <p:spPr>
          <a:xfrm>
            <a:off x="6641580" y="2559682"/>
            <a:ext cx="1504359" cy="140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1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1166180"/>
            <a:ext cx="7886700" cy="1991799"/>
          </a:xfrm>
        </p:spPr>
        <p:txBody>
          <a:bodyPr>
            <a:normAutofit/>
          </a:bodyPr>
          <a:lstStyle/>
          <a:p>
            <a:r>
              <a:rPr lang="en-US" smtClean="0"/>
              <a:t>SQL: Part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31190" y="341265"/>
            <a:ext cx="7886700" cy="526716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Next Up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50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31190" y="1160057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8650" y="4385267"/>
            <a:ext cx="7884160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/>
          <p:cNvSpPr txBox="1">
            <a:spLocks/>
          </p:cNvSpPr>
          <p:nvPr/>
        </p:nvSpPr>
        <p:spPr>
          <a:xfrm>
            <a:off x="636743" y="4687060"/>
            <a:ext cx="7886700" cy="1409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/>
              <a:t>Questions?</a:t>
            </a:r>
            <a:endParaRPr lang="en-US" sz="2000" dirty="0" smtClean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28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Relational Modeling Exercise Answer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628650" y="3958038"/>
            <a:ext cx="4408171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User(</a:t>
            </a:r>
            <a:r>
              <a:rPr lang="en-US" u="sng" dirty="0" smtClean="0"/>
              <a:t>UID</a:t>
            </a:r>
            <a:r>
              <a:rPr lang="en-US" dirty="0" smtClean="0"/>
              <a:t>: </a:t>
            </a:r>
            <a:r>
              <a:rPr lang="en-US" dirty="0"/>
              <a:t>string, </a:t>
            </a:r>
            <a:r>
              <a:rPr lang="en-US" dirty="0" smtClean="0"/>
              <a:t>Name: string, Age: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628650" y="4535242"/>
            <a:ext cx="7103419" cy="1015663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Event(</a:t>
            </a:r>
            <a:r>
              <a:rPr lang="en-US" u="sng" dirty="0" smtClean="0"/>
              <a:t>EID</a:t>
            </a:r>
            <a:r>
              <a:rPr lang="en-US" dirty="0" smtClean="0"/>
              <a:t>: string, Name: </a:t>
            </a:r>
            <a:r>
              <a:rPr lang="en-US" dirty="0"/>
              <a:t>string, </a:t>
            </a:r>
            <a:r>
              <a:rPr lang="en-US" dirty="0" smtClean="0"/>
              <a:t>Location: string, 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StartDT</a:t>
            </a:r>
            <a:r>
              <a:rPr lang="en-US" dirty="0" smtClean="0"/>
              <a:t>: </a:t>
            </a:r>
            <a:r>
              <a:rPr lang="en-US" dirty="0" err="1" smtClean="0"/>
              <a:t>DateTime</a:t>
            </a:r>
            <a:r>
              <a:rPr lang="en-US" dirty="0" smtClean="0"/>
              <a:t>, </a:t>
            </a:r>
            <a:r>
              <a:rPr lang="en-US" dirty="0" err="1" smtClean="0"/>
              <a:t>EndDT</a:t>
            </a:r>
            <a:r>
              <a:rPr lang="en-US" dirty="0" smtClean="0"/>
              <a:t>: </a:t>
            </a:r>
            <a:r>
              <a:rPr lang="en-US" dirty="0" err="1" smtClean="0"/>
              <a:t>DateTime</a:t>
            </a:r>
            <a:r>
              <a:rPr lang="en-US" dirty="0" smtClean="0"/>
              <a:t>, Description: string, 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CreatorUID</a:t>
            </a:r>
            <a:r>
              <a:rPr lang="en-US" dirty="0"/>
              <a:t>: </a:t>
            </a:r>
            <a:r>
              <a:rPr lang="en-US" dirty="0" smtClean="0"/>
              <a:t>string, </a:t>
            </a:r>
            <a:r>
              <a:rPr lang="en-US" dirty="0" err="1" smtClean="0"/>
              <a:t>CreateDT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DateTime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628650" y="5727999"/>
            <a:ext cx="624850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err="1" smtClean="0"/>
              <a:t>ParticipateIn</a:t>
            </a:r>
            <a:r>
              <a:rPr lang="en-US" dirty="0" smtClean="0"/>
              <a:t>(</a:t>
            </a:r>
            <a:r>
              <a:rPr lang="en-US" u="sng" dirty="0" smtClean="0"/>
              <a:t>EID</a:t>
            </a:r>
            <a:r>
              <a:rPr lang="en-US" dirty="0" smtClean="0"/>
              <a:t>: </a:t>
            </a:r>
            <a:r>
              <a:rPr lang="en-US" dirty="0"/>
              <a:t>string, </a:t>
            </a:r>
            <a:r>
              <a:rPr lang="en-US" u="sng" dirty="0" smtClean="0"/>
              <a:t>UID</a:t>
            </a:r>
            <a:r>
              <a:rPr lang="en-US" dirty="0" smtClean="0"/>
              <a:t>: string, RSVPDT: </a:t>
            </a:r>
            <a:r>
              <a:rPr lang="en-US" dirty="0" err="1" smtClean="0"/>
              <a:t>DateTime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1118765" y="1719809"/>
            <a:ext cx="6906469" cy="1909823"/>
            <a:chOff x="678690" y="2113963"/>
            <a:chExt cx="7663117" cy="2971430"/>
          </a:xfrm>
        </p:grpSpPr>
        <p:grpSp>
          <p:nvGrpSpPr>
            <p:cNvPr id="42" name="Group 41"/>
            <p:cNvGrpSpPr/>
            <p:nvPr/>
          </p:nvGrpSpPr>
          <p:grpSpPr>
            <a:xfrm>
              <a:off x="678690" y="2329538"/>
              <a:ext cx="7663117" cy="1856382"/>
              <a:chOff x="681874" y="4430665"/>
              <a:chExt cx="7663117" cy="1856382"/>
            </a:xfrm>
          </p:grpSpPr>
          <p:sp>
            <p:nvSpPr>
              <p:cNvPr id="62" name="Rectangle 4"/>
              <p:cNvSpPr>
                <a:spLocks noChangeArrowheads="1"/>
              </p:cNvSpPr>
              <p:nvPr/>
            </p:nvSpPr>
            <p:spPr bwMode="auto">
              <a:xfrm>
                <a:off x="921554" y="5463826"/>
                <a:ext cx="21336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User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3" name="Oval 5"/>
              <p:cNvSpPr>
                <a:spLocks noChangeArrowheads="1"/>
              </p:cNvSpPr>
              <p:nvPr/>
            </p:nvSpPr>
            <p:spPr bwMode="auto">
              <a:xfrm>
                <a:off x="1702604" y="4438301"/>
                <a:ext cx="87762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4" name="Oval 6"/>
              <p:cNvSpPr>
                <a:spLocks noChangeArrowheads="1"/>
              </p:cNvSpPr>
              <p:nvPr/>
            </p:nvSpPr>
            <p:spPr bwMode="auto">
              <a:xfrm>
                <a:off x="2713582" y="4435127"/>
                <a:ext cx="72655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Age</a:t>
                </a:r>
                <a:endParaRPr lang="en-US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5" name="Oval 7"/>
              <p:cNvSpPr>
                <a:spLocks noChangeArrowheads="1"/>
              </p:cNvSpPr>
              <p:nvPr/>
            </p:nvSpPr>
            <p:spPr bwMode="auto">
              <a:xfrm>
                <a:off x="681874" y="4443100"/>
                <a:ext cx="89734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u="sng" dirty="0">
                    <a:latin typeface="Linux Libertine" charset="0"/>
                    <a:ea typeface="Linux Libertine" charset="0"/>
                    <a:cs typeface="Linux Libertine" charset="0"/>
                  </a:rPr>
                  <a:t>U</a:t>
                </a:r>
                <a:r>
                  <a:rPr lang="en-US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6" name="Line 8"/>
              <p:cNvSpPr>
                <a:spLocks noChangeShapeType="1"/>
              </p:cNvSpPr>
              <p:nvPr/>
            </p:nvSpPr>
            <p:spPr bwMode="auto">
              <a:xfrm flipH="1" flipV="1">
                <a:off x="1328248" y="5050041"/>
                <a:ext cx="261382" cy="411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7" name="Line 9"/>
              <p:cNvSpPr>
                <a:spLocks noChangeShapeType="1"/>
              </p:cNvSpPr>
              <p:nvPr/>
            </p:nvSpPr>
            <p:spPr bwMode="auto">
              <a:xfrm flipV="1">
                <a:off x="1980822" y="5135103"/>
                <a:ext cx="91705" cy="3318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8" name="Line 10"/>
              <p:cNvSpPr>
                <a:spLocks noChangeShapeType="1"/>
              </p:cNvSpPr>
              <p:nvPr/>
            </p:nvSpPr>
            <p:spPr bwMode="auto">
              <a:xfrm flipV="1">
                <a:off x="2396374" y="5044725"/>
                <a:ext cx="487330" cy="4222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9" name="Rectangle 4"/>
              <p:cNvSpPr>
                <a:spLocks noChangeArrowheads="1"/>
              </p:cNvSpPr>
              <p:nvPr/>
            </p:nvSpPr>
            <p:spPr bwMode="auto">
              <a:xfrm>
                <a:off x="5956070" y="5463826"/>
                <a:ext cx="22860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Event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0" name="Oval 5"/>
              <p:cNvSpPr>
                <a:spLocks noChangeArrowheads="1"/>
              </p:cNvSpPr>
              <p:nvPr/>
            </p:nvSpPr>
            <p:spPr bwMode="auto">
              <a:xfrm>
                <a:off x="6114448" y="4438301"/>
                <a:ext cx="93477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1" name="Oval 6"/>
              <p:cNvSpPr>
                <a:spLocks noChangeArrowheads="1"/>
              </p:cNvSpPr>
              <p:nvPr/>
            </p:nvSpPr>
            <p:spPr bwMode="auto">
              <a:xfrm>
                <a:off x="7099427" y="4430665"/>
                <a:ext cx="1245564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mtClean="0">
                    <a:latin typeface="Linux Libertine" charset="0"/>
                    <a:ea typeface="Linux Libertine" charset="0"/>
                    <a:cs typeface="Linux Libertine" charset="0"/>
                  </a:rPr>
                  <a:t>Location</a:t>
                </a:r>
                <a:endParaRPr lang="en-US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2" name="Oval 7"/>
              <p:cNvSpPr>
                <a:spLocks noChangeArrowheads="1"/>
              </p:cNvSpPr>
              <p:nvPr/>
            </p:nvSpPr>
            <p:spPr bwMode="auto">
              <a:xfrm>
                <a:off x="5303053" y="4443100"/>
                <a:ext cx="76199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u="sng" dirty="0">
                    <a:latin typeface="Linux Libertine" charset="0"/>
                    <a:ea typeface="Linux Libertine" charset="0"/>
                    <a:cs typeface="Linux Libertine" charset="0"/>
                  </a:rPr>
                  <a:t>E</a:t>
                </a:r>
                <a:r>
                  <a:rPr lang="en-US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3" name="Line 8"/>
              <p:cNvSpPr>
                <a:spLocks noChangeShapeType="1"/>
              </p:cNvSpPr>
              <p:nvPr/>
            </p:nvSpPr>
            <p:spPr bwMode="auto">
              <a:xfrm flipH="1" flipV="1">
                <a:off x="5956069" y="5044725"/>
                <a:ext cx="713269" cy="4168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4" name="Line 9"/>
              <p:cNvSpPr>
                <a:spLocks noChangeShapeType="1"/>
              </p:cNvSpPr>
              <p:nvPr/>
            </p:nvSpPr>
            <p:spPr bwMode="auto">
              <a:xfrm flipH="1" flipV="1">
                <a:off x="6822961" y="5044723"/>
                <a:ext cx="343003" cy="41910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5" name="Line 10"/>
              <p:cNvSpPr>
                <a:spLocks noChangeShapeType="1"/>
              </p:cNvSpPr>
              <p:nvPr/>
            </p:nvSpPr>
            <p:spPr bwMode="auto">
              <a:xfrm flipH="1">
                <a:off x="7135505" y="5970166"/>
                <a:ext cx="30460" cy="3168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6" name="AutoShape 8"/>
              <p:cNvSpPr>
                <a:spLocks noChangeArrowheads="1"/>
              </p:cNvSpPr>
              <p:nvPr/>
            </p:nvSpPr>
            <p:spPr bwMode="auto">
              <a:xfrm>
                <a:off x="3646217" y="4830524"/>
                <a:ext cx="1676400" cy="701954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Create</a:t>
                </a:r>
                <a:endParaRPr lang="en-US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5303054" y="5181502"/>
                <a:ext cx="653014" cy="378033"/>
              </a:xfrm>
              <a:prstGeom prst="line">
                <a:avLst/>
              </a:prstGeom>
              <a:ln w="63500">
                <a:solidFill>
                  <a:schemeClr val="tx1"/>
                </a:solidFill>
                <a:headEnd type="non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V="1">
                <a:off x="3032134" y="5181502"/>
                <a:ext cx="614083" cy="3780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Oval 5"/>
            <p:cNvSpPr>
              <a:spLocks noChangeArrowheads="1"/>
            </p:cNvSpPr>
            <p:nvPr/>
          </p:nvSpPr>
          <p:spPr bwMode="auto">
            <a:xfrm>
              <a:off x="5459414" y="4187930"/>
              <a:ext cx="111766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StartDT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4" name="Oval 5"/>
            <p:cNvSpPr>
              <a:spLocks noChangeArrowheads="1"/>
            </p:cNvSpPr>
            <p:nvPr/>
          </p:nvSpPr>
          <p:spPr bwMode="auto">
            <a:xfrm>
              <a:off x="6623195" y="4187930"/>
              <a:ext cx="984561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EndDT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 flipV="1">
              <a:off x="7581774" y="3015337"/>
              <a:ext cx="118754" cy="339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6" name="Line 10"/>
            <p:cNvSpPr>
              <a:spLocks noChangeShapeType="1"/>
            </p:cNvSpPr>
            <p:nvPr/>
          </p:nvSpPr>
          <p:spPr bwMode="auto">
            <a:xfrm flipH="1">
              <a:off x="6178132" y="3896100"/>
              <a:ext cx="488020" cy="2918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3" name="Oval 5"/>
            <p:cNvSpPr>
              <a:spLocks noChangeArrowheads="1"/>
            </p:cNvSpPr>
            <p:nvPr/>
          </p:nvSpPr>
          <p:spPr bwMode="auto">
            <a:xfrm>
              <a:off x="7648169" y="4187930"/>
              <a:ext cx="69363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dirty="0" err="1" smtClean="0">
                  <a:latin typeface="Linux Libertine" charset="0"/>
                  <a:ea typeface="Linux Libertine" charset="0"/>
                  <a:cs typeface="Linux Libertine" charset="0"/>
                </a:rPr>
                <a:t>Desc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4" name="Line 10"/>
            <p:cNvSpPr>
              <a:spLocks noChangeShapeType="1"/>
            </p:cNvSpPr>
            <p:nvPr/>
          </p:nvSpPr>
          <p:spPr bwMode="auto">
            <a:xfrm>
              <a:off x="7581774" y="3869039"/>
              <a:ext cx="263812" cy="3168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3868673" y="2113963"/>
              <a:ext cx="1225120" cy="42172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CreateDT</a:t>
              </a:r>
              <a:endParaRPr lang="en-US" sz="16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6" name="Line 10"/>
            <p:cNvSpPr>
              <a:spLocks noChangeShapeType="1"/>
            </p:cNvSpPr>
            <p:nvPr/>
          </p:nvSpPr>
          <p:spPr bwMode="auto">
            <a:xfrm flipH="1">
              <a:off x="4490720" y="2509519"/>
              <a:ext cx="0" cy="2336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7" name="AutoShape 8"/>
            <p:cNvSpPr>
              <a:spLocks noChangeArrowheads="1"/>
            </p:cNvSpPr>
            <p:nvPr/>
          </p:nvSpPr>
          <p:spPr bwMode="auto">
            <a:xfrm>
              <a:off x="3370905" y="3782329"/>
              <a:ext cx="2212984" cy="701954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 err="1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ParticipateIn</a:t>
              </a:r>
              <a:endParaRPr lang="en-US" sz="16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8" name="Line 10"/>
            <p:cNvSpPr>
              <a:spLocks noChangeShapeType="1"/>
            </p:cNvSpPr>
            <p:nvPr/>
          </p:nvSpPr>
          <p:spPr bwMode="auto">
            <a:xfrm flipH="1">
              <a:off x="5559585" y="3782330"/>
              <a:ext cx="393297" cy="3634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9" name="Line 10"/>
            <p:cNvSpPr>
              <a:spLocks noChangeShapeType="1"/>
            </p:cNvSpPr>
            <p:nvPr/>
          </p:nvSpPr>
          <p:spPr bwMode="auto">
            <a:xfrm>
              <a:off x="3028950" y="3801308"/>
              <a:ext cx="369100" cy="3178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878160" y="4663671"/>
              <a:ext cx="1225120" cy="42172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dirty="0" smtClean="0">
                  <a:latin typeface="Linux Libertine" charset="0"/>
                  <a:ea typeface="Linux Libertine" charset="0"/>
                  <a:cs typeface="Linux Libertine" charset="0"/>
                </a:rPr>
                <a:t>RSVPDT</a:t>
              </a:r>
              <a:endParaRPr lang="en-US" sz="16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1" name="Line 10"/>
            <p:cNvSpPr>
              <a:spLocks noChangeShapeType="1"/>
            </p:cNvSpPr>
            <p:nvPr/>
          </p:nvSpPr>
          <p:spPr bwMode="auto">
            <a:xfrm flipH="1">
              <a:off x="4490720" y="4484284"/>
              <a:ext cx="0" cy="179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604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“Computerizing”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To communicate the logical schema (and many more things) to an RDBMS, use SQL</a:t>
            </a:r>
          </a:p>
          <a:p>
            <a:r>
              <a:rPr lang="en-US" sz="3200" b="1" dirty="0" smtClean="0"/>
              <a:t>S</a:t>
            </a:r>
            <a:r>
              <a:rPr lang="en-US" sz="3200" dirty="0" smtClean="0"/>
              <a:t>tructured </a:t>
            </a:r>
            <a:r>
              <a:rPr lang="en-US" sz="3200" b="1" dirty="0" smtClean="0"/>
              <a:t>Q</a:t>
            </a:r>
            <a:r>
              <a:rPr lang="en-US" sz="3200" dirty="0" smtClean="0"/>
              <a:t>uery </a:t>
            </a:r>
            <a:r>
              <a:rPr lang="en-US" sz="3200" b="1" dirty="0" smtClean="0"/>
              <a:t>L</a:t>
            </a:r>
            <a:r>
              <a:rPr lang="en-US" sz="3200" dirty="0" smtClean="0"/>
              <a:t>anguage</a:t>
            </a:r>
          </a:p>
          <a:p>
            <a:r>
              <a:rPr lang="en-US" sz="3200" dirty="0" smtClean="0"/>
              <a:t>Developed by Chamberlin and Boyce in early 70’s at IBM</a:t>
            </a:r>
          </a:p>
          <a:p>
            <a:r>
              <a:rPr lang="en-US" sz="3200" dirty="0" smtClean="0"/>
              <a:t>In its 40’s, it is still the most commonly used “data language”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3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A </a:t>
            </a:r>
            <a:r>
              <a:rPr lang="en-US" sz="3200" i="1" dirty="0" smtClean="0"/>
              <a:t>declarative</a:t>
            </a:r>
            <a:r>
              <a:rPr lang="en-US" sz="3200" dirty="0" smtClean="0"/>
              <a:t> language </a:t>
            </a:r>
            <a:r>
              <a:rPr lang="en-US" sz="3200" dirty="0"/>
              <a:t>for </a:t>
            </a:r>
            <a:r>
              <a:rPr lang="en-US" sz="3200" dirty="0" smtClean="0"/>
              <a:t>working with relational </a:t>
            </a:r>
            <a:r>
              <a:rPr lang="en-US" sz="3200" dirty="0"/>
              <a:t>data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Simple English-based syntax, but precise, formal semantics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Key advantages: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2800" dirty="0"/>
              <a:t>Physical </a:t>
            </a:r>
            <a:r>
              <a:rPr lang="en-US" sz="2800" dirty="0" smtClean="0"/>
              <a:t>data </a:t>
            </a:r>
            <a:r>
              <a:rPr lang="en-US" sz="2800" dirty="0"/>
              <a:t>i</a:t>
            </a:r>
            <a:r>
              <a:rPr lang="en-US" sz="2800" dirty="0" smtClean="0"/>
              <a:t>ndependence</a:t>
            </a:r>
          </a:p>
          <a:p>
            <a:pPr marL="1143000" lvl="3">
              <a:lnSpc>
                <a:spcPct val="100000"/>
              </a:lnSpc>
              <a:spcBef>
                <a:spcPts val="1000"/>
              </a:spcBef>
            </a:pPr>
            <a:r>
              <a:rPr lang="en-US" sz="2600" dirty="0" smtClean="0"/>
              <a:t>“How</a:t>
            </a:r>
            <a:r>
              <a:rPr lang="en-US" sz="2600" dirty="0"/>
              <a:t>” data is </a:t>
            </a:r>
            <a:r>
              <a:rPr lang="en-US" sz="2600" dirty="0" smtClean="0"/>
              <a:t>stored on </a:t>
            </a:r>
            <a:r>
              <a:rPr lang="en-US" sz="2600" dirty="0"/>
              <a:t>machine independent of “what</a:t>
            </a:r>
            <a:r>
              <a:rPr lang="en-US" sz="2600" dirty="0" smtClean="0"/>
              <a:t>” is stored, </a:t>
            </a:r>
            <a:r>
              <a:rPr lang="en-US" sz="2600" dirty="0"/>
              <a:t>i.e</a:t>
            </a:r>
            <a:r>
              <a:rPr lang="en-US" sz="2600" dirty="0" smtClean="0"/>
              <a:t>. </a:t>
            </a:r>
            <a:r>
              <a:rPr lang="en-US" sz="2600" dirty="0"/>
              <a:t>SQL </a:t>
            </a:r>
            <a:r>
              <a:rPr lang="en-US" sz="2600" dirty="0" smtClean="0"/>
              <a:t>queries</a:t>
            </a:r>
            <a:endParaRPr lang="en-US" sz="2600" dirty="0"/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2800" dirty="0"/>
              <a:t>Logical d</a:t>
            </a:r>
            <a:r>
              <a:rPr lang="en-US" sz="2800" dirty="0" smtClean="0"/>
              <a:t>ata independence</a:t>
            </a:r>
          </a:p>
          <a:p>
            <a:pPr marL="1143000" lvl="3">
              <a:lnSpc>
                <a:spcPct val="100000"/>
              </a:lnSpc>
              <a:spcBef>
                <a:spcPts val="1000"/>
              </a:spcBef>
            </a:pPr>
            <a:r>
              <a:rPr lang="en-US" sz="2600" dirty="0" smtClean="0"/>
              <a:t>Notion </a:t>
            </a:r>
            <a:r>
              <a:rPr lang="en-US" sz="2600" dirty="0"/>
              <a:t>of </a:t>
            </a:r>
            <a:r>
              <a:rPr lang="en-US" sz="2600" i="1" dirty="0"/>
              <a:t>views</a:t>
            </a:r>
            <a:r>
              <a:rPr lang="en-US" sz="2600" dirty="0"/>
              <a:t> </a:t>
            </a:r>
            <a:r>
              <a:rPr lang="en-US" sz="2600" dirty="0" smtClean="0"/>
              <a:t>in SQL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7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SQL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Many standards out </a:t>
            </a:r>
            <a:r>
              <a:rPr lang="en-US" sz="3200" dirty="0" smtClean="0"/>
              <a:t>there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ANSI SQL,  SQL92 (a.k.a. SQL2),  SQL99 (a.k.a. SQL3), ….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Vendors </a:t>
            </a:r>
            <a:r>
              <a:rPr lang="en-US" sz="2800" dirty="0" smtClean="0"/>
              <a:t>support </a:t>
            </a:r>
            <a:r>
              <a:rPr lang="en-US" sz="2800" dirty="0"/>
              <a:t>various </a:t>
            </a:r>
            <a:r>
              <a:rPr lang="en-US" sz="2800" dirty="0" smtClean="0"/>
              <a:t>subsets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We’ll discuss common features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0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41813</TotalTime>
  <Words>2324</Words>
  <Application>Microsoft Macintosh PowerPoint</Application>
  <PresentationFormat>On-screen Show (4:3)</PresentationFormat>
  <Paragraphs>895</Paragraphs>
  <Slides>50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Calibri</vt:lpstr>
      <vt:lpstr>Cambria Math</vt:lpstr>
      <vt:lpstr>Courier New</vt:lpstr>
      <vt:lpstr>Linux Libertine</vt:lpstr>
      <vt:lpstr>Monotype Sorts</vt:lpstr>
      <vt:lpstr>Arial</vt:lpstr>
      <vt:lpstr>4by3DefaultTheme</vt:lpstr>
      <vt:lpstr>Database Management Systems (CS 564)</vt:lpstr>
      <vt:lpstr>SQL: Bridging the Gap Between Logical Model and Machine</vt:lpstr>
      <vt:lpstr>PowerPoint Presentation</vt:lpstr>
      <vt:lpstr>From Conceptual to Logical</vt:lpstr>
      <vt:lpstr>Relational Modeling:  Exercise</vt:lpstr>
      <vt:lpstr>Relational Modeling Exercise Answer</vt:lpstr>
      <vt:lpstr>“Computerizing” the Database</vt:lpstr>
      <vt:lpstr>SQL</vt:lpstr>
      <vt:lpstr>SQL (Cont.)</vt:lpstr>
      <vt:lpstr>Major SQL Components</vt:lpstr>
      <vt:lpstr>CREATE TABLE</vt:lpstr>
      <vt:lpstr>CREATE TABLE (Cont.)</vt:lpstr>
      <vt:lpstr>CREATE TABLE: Foreign Key</vt:lpstr>
      <vt:lpstr>CREATE TABLE: Participation</vt:lpstr>
      <vt:lpstr>CREATE TABLE: Participation</vt:lpstr>
      <vt:lpstr>CREATE TABLE (Cont.)</vt:lpstr>
      <vt:lpstr>Enforcing Referential Integrity</vt:lpstr>
      <vt:lpstr>Enforcing Referential Integrity (Cont.)</vt:lpstr>
      <vt:lpstr>Enforcing Referential Integrity (Cont.)</vt:lpstr>
      <vt:lpstr>Enforcing Referential Integrity (Cont.)</vt:lpstr>
      <vt:lpstr>Enforcing Referential Integrity (Cont.)</vt:lpstr>
      <vt:lpstr>Enforcing Referential Integrity (Cont.)</vt:lpstr>
      <vt:lpstr>Enforcing Referential Integrity (Cont.)</vt:lpstr>
      <vt:lpstr>Recap: DDL</vt:lpstr>
      <vt:lpstr>More on DDL</vt:lpstr>
      <vt:lpstr>DML</vt:lpstr>
      <vt:lpstr>INSERT</vt:lpstr>
      <vt:lpstr>DELETE</vt:lpstr>
      <vt:lpstr>UPDATE</vt:lpstr>
      <vt:lpstr>Recap</vt:lpstr>
      <vt:lpstr>SELECT: Retrieving Data</vt:lpstr>
      <vt:lpstr>Basic SELECT General Syntax</vt:lpstr>
      <vt:lpstr>SELECT (Cont.)</vt:lpstr>
      <vt:lpstr>SELECT *</vt:lpstr>
      <vt:lpstr>Set vs. Bag Semantics</vt:lpstr>
      <vt:lpstr>SELECT DISTINCT</vt:lpstr>
      <vt:lpstr>Arithmetic Expressions</vt:lpstr>
      <vt:lpstr>LIKE: Find Patterns in Strings</vt:lpstr>
      <vt:lpstr>LIKE: Find Patterns in Strings</vt:lpstr>
      <vt:lpstr>ORDER BY: Sort Results</vt:lpstr>
      <vt:lpstr>ORDER BY: Sort Results (Cont.)</vt:lpstr>
      <vt:lpstr>LIMIT</vt:lpstr>
      <vt:lpstr>Recap: What Can Go in WHERE Clause</vt:lpstr>
      <vt:lpstr>Recap: Basic SELECT</vt:lpstr>
      <vt:lpstr>Multi-relation Queries</vt:lpstr>
      <vt:lpstr>Aliases</vt:lpstr>
      <vt:lpstr>Multi-relation Queries (Cont.)</vt:lpstr>
      <vt:lpstr>Multi-relation Queries (Cont.)</vt:lpstr>
      <vt:lpstr>Multi-relation Queries (Cont.)</vt:lpstr>
      <vt:lpstr>SQL: Part 2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782</cp:revision>
  <dcterms:created xsi:type="dcterms:W3CDTF">2017-08-17T19:27:17Z</dcterms:created>
  <dcterms:modified xsi:type="dcterms:W3CDTF">2017-10-13T15:01:05Z</dcterms:modified>
</cp:coreProperties>
</file>