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69" r:id="rId3"/>
    <p:sldId id="257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82" r:id="rId12"/>
    <p:sldId id="280" r:id="rId13"/>
    <p:sldId id="301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3" r:id="rId24"/>
    <p:sldId id="292" r:id="rId25"/>
    <p:sldId id="294" r:id="rId26"/>
    <p:sldId id="295" r:id="rId27"/>
    <p:sldId id="296" r:id="rId28"/>
    <p:sldId id="297" r:id="rId29"/>
    <p:sldId id="298" r:id="rId30"/>
    <p:sldId id="303" r:id="rId31"/>
    <p:sldId id="304" r:id="rId32"/>
    <p:sldId id="30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6" id="{B03D0D13-5FFE-A84D-9439-5934219D1B86}">
          <p14:sldIdLst>
            <p14:sldId id="256"/>
          </p14:sldIdLst>
        </p14:section>
        <p14:section name="Lecture 6 &gt; Functional Dependencies" id="{142615CA-BD94-7447-BECB-5A43967E34AA}">
          <p14:sldIdLst>
            <p14:sldId id="269"/>
            <p14:sldId id="257"/>
            <p14:sldId id="274"/>
            <p14:sldId id="275"/>
            <p14:sldId id="276"/>
            <p14:sldId id="277"/>
            <p14:sldId id="278"/>
            <p14:sldId id="279"/>
            <p14:sldId id="281"/>
          </p14:sldIdLst>
        </p14:section>
        <p14:section name="Lecture 6 &gt; Functional Dependency" id="{C2F47D6A-E803-3B45-B503-4A99B620E69D}">
          <p14:sldIdLst>
            <p14:sldId id="282"/>
            <p14:sldId id="280"/>
            <p14:sldId id="30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  <p14:sldId id="292"/>
            <p14:sldId id="294"/>
            <p14:sldId id="295"/>
            <p14:sldId id="296"/>
            <p14:sldId id="297"/>
            <p14:sldId id="298"/>
            <p14:sldId id="303"/>
            <p14:sldId id="304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1D"/>
    <a:srgbClr val="F3CFF4"/>
    <a:srgbClr val="D9BAD8"/>
    <a:srgbClr val="D90000"/>
    <a:srgbClr val="AAB9FF"/>
    <a:srgbClr val="B3A0C5"/>
    <a:srgbClr val="FA6EFF"/>
    <a:srgbClr val="A59790"/>
    <a:srgbClr val="E5D2C7"/>
    <a:srgbClr val="FAE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9"/>
    <p:restoredTop sz="86401"/>
  </p:normalViewPr>
  <p:slideViewPr>
    <p:cSldViewPr snapToGrid="0" snapToObjects="1">
      <p:cViewPr varScale="1">
        <p:scale>
          <a:sx n="122" d="100"/>
          <a:sy n="122" d="100"/>
        </p:scale>
        <p:origin x="920" y="208"/>
      </p:cViewPr>
      <p:guideLst/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commentAuthors" Target="commentAuthors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t>10/13/17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72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03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95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97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2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58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8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6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93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89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99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37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39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72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07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858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0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72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6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1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3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21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63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15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7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7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7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8154"/>
            <a:ext cx="7772400" cy="138652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Linux Libertine" charset="0"/>
                <a:ea typeface="Linux Libertine" charset="0"/>
                <a:cs typeface="Linux Libertine" charset="0"/>
              </a:rPr>
              <a:t>Database Management Systems (CS 564)</a:t>
            </a:r>
            <a:endParaRPr lang="en-US" sz="4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98188"/>
            <a:ext cx="6858000" cy="112635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Fall 2017</a:t>
            </a:r>
          </a:p>
          <a:p>
            <a:r>
              <a:rPr lang="en-US" smtClean="0"/>
              <a:t>Lecture </a:t>
            </a:r>
            <a:r>
              <a:rPr lang="en-US" dirty="0"/>
              <a:t>6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pic>
        <p:nvPicPr>
          <p:cNvPr id="6" name="Picture 11" descr="whiteword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81250" y1="3965" x2="81250" y2="3965"/>
                        <a14:foregroundMark x1="97222" y1="7048" x2="97222" y2="7048"/>
                        <a14:foregroundMark x1="8333" y1="95595" x2="8333" y2="95595"/>
                        <a14:foregroundMark x1="65278" y1="98678" x2="65278" y2="98678"/>
                        <a14:foregroundMark x1="694" y1="55947" x2="694" y2="55947"/>
                        <a14:backgroundMark x1="29861" y1="881" x2="29861" y2="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5" y="4198052"/>
            <a:ext cx="956930" cy="150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0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Schema Refinement:</a:t>
            </a:r>
            <a:br>
              <a:rPr lang="en-US" dirty="0"/>
            </a:br>
            <a:r>
              <a:rPr lang="en-US" dirty="0"/>
              <a:t>An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Detect anomalies</a:t>
            </a:r>
          </a:p>
          <a:p>
            <a:pPr lvl="1"/>
            <a:r>
              <a:rPr lang="en-US" sz="3200" dirty="0"/>
              <a:t>Find FDs in the </a:t>
            </a:r>
            <a:r>
              <a:rPr lang="en-US" sz="3200" dirty="0" smtClean="0"/>
              <a:t>relations’ schemas</a:t>
            </a:r>
            <a:endParaRPr lang="en-US" sz="3200" dirty="0"/>
          </a:p>
          <a:p>
            <a:pPr lvl="1"/>
            <a:r>
              <a:rPr lang="en-US" sz="3200" dirty="0"/>
              <a:t>Apply Armstrong’s axioms to expand these FDs</a:t>
            </a:r>
          </a:p>
          <a:p>
            <a:pPr lvl="1"/>
            <a:r>
              <a:rPr lang="en-US" sz="3200" dirty="0"/>
              <a:t>Use the FDs to find the anomalies in the </a:t>
            </a:r>
            <a:r>
              <a:rPr lang="en-US" sz="3200" dirty="0" smtClean="0"/>
              <a:t>schemas</a:t>
            </a:r>
            <a:endParaRPr lang="en-US" sz="3200" dirty="0"/>
          </a:p>
          <a:p>
            <a:r>
              <a:rPr lang="en-US" sz="3600" dirty="0"/>
              <a:t>Remove anomalies</a:t>
            </a:r>
          </a:p>
          <a:p>
            <a:pPr lvl="1"/>
            <a:r>
              <a:rPr lang="en-US" sz="3200" dirty="0"/>
              <a:t>Decompose the </a:t>
            </a:r>
            <a:r>
              <a:rPr lang="en-US" sz="3200" dirty="0" smtClean="0"/>
              <a:t>anomalous schemas</a:t>
            </a:r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Functional </a:t>
            </a:r>
            <a:r>
              <a:rPr lang="en-US" dirty="0" smtClean="0"/>
              <a:t>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Let 𝓡(J, K, </a:t>
            </a:r>
            <a:r>
              <a:rPr lang="en-US" sz="3600" dirty="0"/>
              <a:t>L) be </a:t>
            </a:r>
            <a:r>
              <a:rPr lang="en-US" sz="3600" dirty="0" smtClean="0"/>
              <a:t>a </a:t>
            </a:r>
            <a:r>
              <a:rPr lang="en-US" sz="3600" dirty="0"/>
              <a:t>relational </a:t>
            </a:r>
            <a:r>
              <a:rPr lang="en-US" sz="3600" dirty="0" smtClean="0"/>
              <a:t>schema</a:t>
            </a:r>
          </a:p>
          <a:p>
            <a:pPr lvl="1"/>
            <a:r>
              <a:rPr lang="en-US" sz="3200" dirty="0" smtClean="0"/>
              <a:t>J, K and L are sets of attributes</a:t>
            </a:r>
          </a:p>
          <a:p>
            <a:endParaRPr lang="en-US" sz="1800" dirty="0" smtClean="0"/>
          </a:p>
          <a:p>
            <a:r>
              <a:rPr lang="en-US" sz="3600" dirty="0" smtClean="0"/>
              <a:t>A functional dependency </a:t>
            </a:r>
            <a:r>
              <a:rPr lang="en-US" sz="3600" b="1" dirty="0" smtClean="0"/>
              <a:t>J → K</a:t>
            </a:r>
            <a:r>
              <a:rPr lang="en-US" sz="3600" dirty="0" smtClean="0"/>
              <a:t> holds if and only if for any instance R of </a:t>
            </a:r>
            <a:r>
              <a:rPr lang="en-US" sz="3600" dirty="0"/>
              <a:t>𝓡(J, K, L</a:t>
            </a:r>
            <a:r>
              <a:rPr lang="en-US" sz="3600" dirty="0" smtClean="0"/>
              <a:t>) and for any pair of tuples t</a:t>
            </a:r>
            <a:r>
              <a:rPr lang="en-US" sz="3600" baseline="-25000" dirty="0" smtClean="0"/>
              <a:t>1 </a:t>
            </a:r>
            <a:r>
              <a:rPr lang="en-US" sz="3600" dirty="0" smtClean="0"/>
              <a:t>and t</a:t>
            </a:r>
            <a:r>
              <a:rPr lang="en-US" sz="3600" baseline="-25000" dirty="0" smtClean="0"/>
              <a:t>2 </a:t>
            </a:r>
            <a:r>
              <a:rPr lang="en-US" sz="3600" dirty="0" smtClean="0"/>
              <a:t>in R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		 </a:t>
            </a:r>
            <a:r>
              <a:rPr lang="en-US" sz="3600" dirty="0" smtClean="0"/>
              <a:t>t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.J = t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.J </a:t>
            </a:r>
            <a:r>
              <a:rPr lang="en-US" sz="3600" b="1" dirty="0" smtClean="0"/>
              <a:t>⇒</a:t>
            </a:r>
            <a:r>
              <a:rPr lang="en-US" sz="3600" dirty="0" smtClean="0"/>
              <a:t> t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.K </a:t>
            </a:r>
            <a:r>
              <a:rPr lang="en-US" sz="3600" dirty="0"/>
              <a:t>= </a:t>
            </a:r>
            <a:r>
              <a:rPr lang="en-US" sz="3600" dirty="0" smtClean="0"/>
              <a:t>t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.K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42248" y="2901819"/>
            <a:ext cx="1838557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“J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determines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K”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7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Functional </a:t>
            </a:r>
            <a:r>
              <a:rPr lang="en-US" dirty="0" smtClean="0"/>
              <a:t>Dependency: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2695699"/>
            <a:ext cx="7886700" cy="348126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Functional dependencies</a:t>
            </a:r>
            <a:br>
              <a:rPr lang="en-US" sz="3200" dirty="0" smtClean="0"/>
            </a:br>
            <a:endParaRPr lang="en-US" sz="3200" dirty="0" smtClean="0"/>
          </a:p>
          <a:p>
            <a:pPr marL="0" indent="0"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SecID</a:t>
            </a:r>
            <a:r>
              <a:rPr lang="en-US" sz="2000" dirty="0" smtClean="0"/>
              <a:t> → CID, Name, Credits, Department, Semester, Year, Instructor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  CID → Name</a:t>
            </a:r>
            <a:r>
              <a:rPr lang="en-US" sz="2000" dirty="0"/>
              <a:t>, Credits, </a:t>
            </a:r>
            <a:r>
              <a:rPr lang="en-US" sz="2000" dirty="0" smtClean="0"/>
              <a:t>Department</a:t>
            </a:r>
          </a:p>
          <a:p>
            <a:pPr marL="0" indent="0">
              <a:buNone/>
            </a:pPr>
            <a:r>
              <a:rPr lang="en-US" sz="2000" dirty="0" err="1" smtClean="0"/>
              <a:t>SecID</a:t>
            </a:r>
            <a:r>
              <a:rPr lang="en-US" sz="2000" dirty="0" smtClean="0"/>
              <a:t>, </a:t>
            </a:r>
            <a:r>
              <a:rPr lang="en-US" sz="2000" dirty="0"/>
              <a:t>CID </a:t>
            </a:r>
            <a:r>
              <a:rPr lang="en-US" sz="2000" dirty="0" smtClean="0"/>
              <a:t>→ Name</a:t>
            </a:r>
            <a:r>
              <a:rPr lang="en-US" sz="2000" dirty="0"/>
              <a:t>, Credits, Department, Semester, Year, Instructor</a:t>
            </a:r>
            <a:br>
              <a:rPr lang="en-US" sz="2000" dirty="0"/>
            </a:br>
            <a:endParaRPr lang="en-US" sz="2000" dirty="0" smtClean="0"/>
          </a:p>
          <a:p>
            <a:r>
              <a:rPr lang="en-US" sz="3200" dirty="0" smtClean="0"/>
              <a:t>A FD is a property of the application for which the database is designed</a:t>
            </a:r>
          </a:p>
          <a:p>
            <a:pPr lvl="1"/>
            <a:r>
              <a:rPr lang="en-US" dirty="0" smtClean="0"/>
              <a:t>e.g. we might know that CID </a:t>
            </a:r>
            <a:r>
              <a:rPr lang="en-US" dirty="0"/>
              <a:t>→ </a:t>
            </a:r>
            <a:r>
              <a:rPr lang="en-US" dirty="0" smtClean="0"/>
              <a:t>Instructor</a:t>
            </a:r>
          </a:p>
          <a:p>
            <a:endParaRPr lang="en-US" sz="32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73035" y="1609887"/>
            <a:ext cx="7209064" cy="95410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b="1" dirty="0" err="1" smtClean="0"/>
              <a:t>CourseSection</a:t>
            </a:r>
            <a:r>
              <a:rPr lang="en-US" sz="2800" dirty="0" smtClean="0"/>
              <a:t>(CID, </a:t>
            </a:r>
            <a:r>
              <a:rPr lang="en-US" sz="2800" dirty="0" err="1" smtClean="0"/>
              <a:t>SecID</a:t>
            </a:r>
            <a:r>
              <a:rPr lang="en-US" sz="2800" dirty="0" smtClean="0"/>
              <a:t>, </a:t>
            </a:r>
            <a:r>
              <a:rPr lang="en-US" sz="2800" dirty="0" err="1" smtClean="0"/>
              <a:t>CourseName</a:t>
            </a:r>
            <a:r>
              <a:rPr lang="en-US" sz="2800" dirty="0" smtClean="0"/>
              <a:t>, Credits, Department, Semester, Year, Instructor)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94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Functional </a:t>
            </a:r>
            <a:r>
              <a:rPr lang="en-US" dirty="0" smtClean="0"/>
              <a:t>Dependency: Example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728439"/>
            <a:ext cx="7886700" cy="444852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Every key constraints is a FD!</a:t>
            </a:r>
            <a:endParaRPr lang="en-US" dirty="0"/>
          </a:p>
          <a:p>
            <a:r>
              <a:rPr lang="en-US" sz="3200" dirty="0" smtClean="0"/>
              <a:t>Reminder</a:t>
            </a:r>
          </a:p>
          <a:p>
            <a:pPr lvl="1"/>
            <a:r>
              <a:rPr lang="en-US" sz="2800" dirty="0" smtClean="0"/>
              <a:t>Superkey: </a:t>
            </a:r>
            <a:r>
              <a:rPr lang="en-US" sz="2800" dirty="0"/>
              <a:t>a subset of attributes uniquely identifying </a:t>
            </a:r>
            <a:r>
              <a:rPr lang="en-US" sz="2800" dirty="0" smtClean="0"/>
              <a:t>(i.e. determining all the attributes of) each </a:t>
            </a:r>
            <a:r>
              <a:rPr lang="en-US" sz="2800" dirty="0"/>
              <a:t>tuple</a:t>
            </a:r>
          </a:p>
          <a:p>
            <a:pPr lvl="1"/>
            <a:r>
              <a:rPr lang="en-US" sz="2800" dirty="0" smtClean="0"/>
              <a:t>Key</a:t>
            </a:r>
            <a:r>
              <a:rPr lang="en-US" sz="2800" dirty="0"/>
              <a:t>: a minimal/irreducible superkey</a:t>
            </a:r>
          </a:p>
          <a:p>
            <a:pPr lvl="1"/>
            <a:r>
              <a:rPr lang="en-US" sz="2800" dirty="0" smtClean="0"/>
              <a:t>Candidate </a:t>
            </a:r>
            <a:r>
              <a:rPr lang="en-US" sz="2800" dirty="0"/>
              <a:t>key: any of the set of keys of a relation</a:t>
            </a:r>
          </a:p>
          <a:p>
            <a:pPr lvl="1"/>
            <a:r>
              <a:rPr lang="en-US" sz="2800" dirty="0"/>
              <a:t>Primary key: a designated candidate key of a relation</a:t>
            </a:r>
          </a:p>
          <a:p>
            <a:pPr lvl="1"/>
            <a:endParaRPr lang="en-US" sz="2800" dirty="0" smtClean="0"/>
          </a:p>
        </p:txBody>
      </p:sp>
      <p:pic>
        <p:nvPicPr>
          <p:cNvPr id="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064" y="1722103"/>
            <a:ext cx="411297" cy="308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38" y="192249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4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to Infer FDs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52425" indent="-352425">
              <a:buFont typeface="+mj-lt"/>
              <a:buAutoNum type="arabicPeriod"/>
            </a:pPr>
            <a:r>
              <a:rPr lang="en-US" sz="3600" dirty="0" smtClean="0"/>
              <a:t>Create ER model</a:t>
            </a:r>
          </a:p>
          <a:p>
            <a:pPr marL="352425" indent="-352425">
              <a:buFont typeface="+mj-lt"/>
              <a:buAutoNum type="arabicPeriod"/>
            </a:pPr>
            <a:r>
              <a:rPr lang="en-US" sz="3600" dirty="0" smtClean="0"/>
              <a:t>Translate it into a relational schema</a:t>
            </a:r>
          </a:p>
          <a:p>
            <a:pPr marL="352425" indent="-352425">
              <a:buFont typeface="+mj-lt"/>
              <a:buAutoNum type="arabicPeriod"/>
            </a:pPr>
            <a:r>
              <a:rPr lang="en-US" sz="3600" dirty="0" smtClean="0"/>
              <a:t>Think about FDs that are valid</a:t>
            </a:r>
            <a:endParaRPr lang="en-US" sz="3600" dirty="0"/>
          </a:p>
          <a:p>
            <a:pPr lvl="1"/>
            <a:r>
              <a:rPr lang="en-US" sz="3200" dirty="0" smtClean="0"/>
              <a:t>From the application point of view</a:t>
            </a:r>
          </a:p>
          <a:p>
            <a:endParaRPr lang="en-US" sz="3600" dirty="0" smtClean="0"/>
          </a:p>
          <a:p>
            <a:r>
              <a:rPr lang="en-US" sz="3600" dirty="0" smtClean="0"/>
              <a:t>Given a table with a set of tuples, the best you can do is to</a:t>
            </a:r>
          </a:p>
          <a:p>
            <a:pPr lvl="1"/>
            <a:r>
              <a:rPr lang="en-US" sz="3200" dirty="0" smtClean="0"/>
              <a:t>Confirm that a FD </a:t>
            </a:r>
            <a:r>
              <a:rPr lang="en-US" sz="3200" i="1" dirty="0" smtClean="0"/>
              <a:t>seems to be</a:t>
            </a:r>
            <a:r>
              <a:rPr lang="en-US" sz="3200" dirty="0" smtClean="0"/>
              <a:t> valid, or</a:t>
            </a:r>
          </a:p>
          <a:p>
            <a:pPr lvl="1"/>
            <a:r>
              <a:rPr lang="en-US" sz="3200" dirty="0" smtClean="0"/>
              <a:t>Prove that a FD is definitely not valid (through counterexamples)</a:t>
            </a:r>
          </a:p>
          <a:p>
            <a:r>
              <a:rPr lang="en-US" sz="3600" dirty="0" smtClean="0"/>
              <a:t>You </a:t>
            </a:r>
            <a:r>
              <a:rPr lang="en-US" sz="3600" i="1" dirty="0" smtClean="0"/>
              <a:t>cannot prove </a:t>
            </a:r>
            <a:r>
              <a:rPr lang="en-US" sz="3600" dirty="0" smtClean="0"/>
              <a:t>that a FD is valid</a:t>
            </a:r>
            <a:endParaRPr lang="en-US" sz="3600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6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to Infer FDs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3600" dirty="0" smtClean="0"/>
              <a:t>Suppose you want to inspect the FD </a:t>
            </a:r>
            <a:br>
              <a:rPr lang="en-US" sz="3600" dirty="0" smtClean="0"/>
            </a:br>
            <a:r>
              <a:rPr lang="en-US" sz="3600" dirty="0" smtClean="0"/>
              <a:t>J </a:t>
            </a:r>
            <a:r>
              <a:rPr lang="en-US" sz="3600" dirty="0"/>
              <a:t>→ K for </a:t>
            </a:r>
            <a:r>
              <a:rPr lang="en-US" sz="3600" dirty="0" smtClean="0"/>
              <a:t>relation R with schema </a:t>
            </a:r>
            <a:br>
              <a:rPr lang="en-US" sz="3600" dirty="0" smtClean="0"/>
            </a:br>
            <a:r>
              <a:rPr lang="en-US" sz="3600" dirty="0" smtClean="0"/>
              <a:t>𝓡</a:t>
            </a:r>
            <a:r>
              <a:rPr lang="en-US" sz="3600" dirty="0"/>
              <a:t>(J, K, L</a:t>
            </a:r>
            <a:r>
              <a:rPr lang="en-US" sz="3600" dirty="0" smtClean="0"/>
              <a:t>) </a:t>
            </a:r>
          </a:p>
          <a:p>
            <a:pPr marL="228600" lvl="1">
              <a:spcBef>
                <a:spcPts val="1000"/>
              </a:spcBef>
            </a:pPr>
            <a:r>
              <a:rPr lang="en-US" sz="3600" dirty="0" smtClean="0"/>
              <a:t>Example procedure</a:t>
            </a:r>
          </a:p>
          <a:p>
            <a:pPr marL="915988" lvl="1" indent="-458788">
              <a:buFont typeface="+mj-lt"/>
              <a:buAutoNum type="arabicPeriod"/>
            </a:pPr>
            <a:r>
              <a:rPr lang="en-US" sz="3200" dirty="0" smtClean="0"/>
              <a:t>Remove attributes in L from all R tuples</a:t>
            </a:r>
          </a:p>
          <a:p>
            <a:pPr marL="915988" lvl="1" indent="-458788">
              <a:buFont typeface="+mj-lt"/>
              <a:buAutoNum type="arabicPeriod"/>
            </a:pPr>
            <a:r>
              <a:rPr lang="en-US" sz="3200" dirty="0" smtClean="0"/>
              <a:t>If the remaining relation is many-to-one, then FD is probably valid</a:t>
            </a:r>
          </a:p>
          <a:p>
            <a:pPr lvl="2"/>
            <a:r>
              <a:rPr lang="en-US" sz="2800" dirty="0" smtClean="0"/>
              <a:t>i.e. if each combination of J values corresponds to exactly one combination of K values</a:t>
            </a:r>
          </a:p>
          <a:p>
            <a:pPr marL="915988" lvl="1" indent="-458788">
              <a:buFont typeface="+mj-lt"/>
              <a:buAutoNum type="arabicPeriod"/>
            </a:pPr>
            <a:r>
              <a:rPr lang="en-US" sz="3200" dirty="0" smtClean="0"/>
              <a:t>If not, then the FD is definitely invalid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to Infer FDs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Example: does CID </a:t>
            </a:r>
            <a:r>
              <a:rPr lang="en-US" sz="3400" dirty="0"/>
              <a:t>→ </a:t>
            </a:r>
            <a:r>
              <a:rPr lang="en-US" sz="3400" dirty="0" smtClean="0"/>
              <a:t>Instructor hold for the following instance of Section?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34499"/>
              </p:ext>
            </p:extLst>
          </p:nvPr>
        </p:nvGraphicFramePr>
        <p:xfrm>
          <a:off x="2709604" y="3125625"/>
          <a:ext cx="3748346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3164"/>
                <a:gridCol w="744279"/>
                <a:gridCol w="723014"/>
                <a:gridCol w="648586"/>
                <a:gridCol w="879303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u="none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627758" y="2824121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sp>
        <p:nvSpPr>
          <p:cNvPr id="8" name="Down Arrow 7"/>
          <p:cNvSpPr/>
          <p:nvPr/>
        </p:nvSpPr>
        <p:spPr>
          <a:xfrm>
            <a:off x="4131526" y="4387630"/>
            <a:ext cx="880947" cy="3095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284883"/>
              </p:ext>
            </p:extLst>
          </p:nvPr>
        </p:nvGraphicFramePr>
        <p:xfrm>
          <a:off x="3771986" y="4825301"/>
          <a:ext cx="1623582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4279"/>
                <a:gridCol w="87930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000" b="1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Multiply 9"/>
          <p:cNvSpPr/>
          <p:nvPr/>
        </p:nvSpPr>
        <p:spPr>
          <a:xfrm>
            <a:off x="2408664" y="1860935"/>
            <a:ext cx="5475248" cy="495199"/>
          </a:xfrm>
          <a:prstGeom prst="mathMultiply">
            <a:avLst>
              <a:gd name="adj1" fmla="val 114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9943" y="5038286"/>
            <a:ext cx="2209007" cy="707886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How about Instructor </a:t>
            </a:r>
            <a:r>
              <a:rPr lang="en-US" sz="2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CID?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How to Infer FDs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Easy-to-spot FDs: using key constraints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Refresher: a key of a relationship R is an irreducible subset of R’s attributes which uniquely identify each tuple in R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i.e. the key </a:t>
            </a:r>
            <a:r>
              <a:rPr lang="en-US" sz="3000" i="1" dirty="0" smtClean="0"/>
              <a:t>determines</a:t>
            </a:r>
            <a:r>
              <a:rPr lang="en-US" sz="3000" dirty="0" smtClean="0"/>
              <a:t> all the other attributes of R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Example: </a:t>
            </a:r>
            <a:br>
              <a:rPr lang="en-US" sz="3400" dirty="0" smtClean="0"/>
            </a:br>
            <a:r>
              <a:rPr lang="en-US" sz="3400" dirty="0" err="1" smtClean="0"/>
              <a:t>SecID</a:t>
            </a:r>
            <a:r>
              <a:rPr lang="en-US" sz="3400" dirty="0" smtClean="0"/>
              <a:t> </a:t>
            </a:r>
            <a:r>
              <a:rPr lang="en-US" sz="3400" dirty="0"/>
              <a:t>→ </a:t>
            </a:r>
            <a:r>
              <a:rPr lang="en-US" sz="3400" dirty="0" smtClean="0"/>
              <a:t>CID, Semester, Year, Instructor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/>
              <a:t>From which we can also infer that</a:t>
            </a:r>
            <a:br>
              <a:rPr lang="en-US" sz="3400" dirty="0"/>
            </a:br>
            <a:r>
              <a:rPr lang="en-US" sz="3400" dirty="0"/>
              <a:t> </a:t>
            </a:r>
            <a:r>
              <a:rPr lang="en-US" sz="3400" dirty="0" err="1"/>
              <a:t>SecID</a:t>
            </a:r>
            <a:r>
              <a:rPr lang="en-US" sz="3400" dirty="0"/>
              <a:t> → </a:t>
            </a:r>
            <a:r>
              <a:rPr lang="en-US" sz="3400" dirty="0" smtClean="0"/>
              <a:t>CID / </a:t>
            </a:r>
            <a:r>
              <a:rPr lang="en-US" sz="3400" dirty="0" err="1"/>
              <a:t>SecID</a:t>
            </a:r>
            <a:r>
              <a:rPr lang="en-US" sz="3400" dirty="0"/>
              <a:t> → </a:t>
            </a:r>
            <a:r>
              <a:rPr lang="en-US" sz="3400" dirty="0" smtClean="0"/>
              <a:t>Semester </a:t>
            </a:r>
            <a:r>
              <a:rPr lang="en-US" sz="3400" dirty="0"/>
              <a:t>/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 </a:t>
            </a:r>
            <a:r>
              <a:rPr lang="en-US" sz="3400" dirty="0" err="1"/>
              <a:t>SecID</a:t>
            </a:r>
            <a:r>
              <a:rPr lang="en-US" sz="3400" dirty="0"/>
              <a:t> → CID, </a:t>
            </a:r>
            <a:r>
              <a:rPr lang="en-US" sz="3400" dirty="0" smtClean="0"/>
              <a:t>Year / </a:t>
            </a:r>
            <a:r>
              <a:rPr lang="mr-IN" sz="3400" dirty="0" smtClean="0"/>
              <a:t>…</a:t>
            </a:r>
            <a:endParaRPr lang="en-US" sz="3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5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Closure of FD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 smtClean="0"/>
              <a:t>More generally, given a set </a:t>
            </a:r>
            <a:r>
              <a:rPr lang="en-US" sz="3400" i="1" dirty="0" smtClean="0"/>
              <a:t>S</a:t>
            </a:r>
            <a:r>
              <a:rPr lang="en-US" sz="3400" dirty="0" smtClean="0"/>
              <a:t> of FDs, we want to know the set </a:t>
            </a:r>
            <a:r>
              <a:rPr lang="en-US" sz="3400" i="1" dirty="0" smtClean="0"/>
              <a:t>S</a:t>
            </a:r>
            <a:r>
              <a:rPr lang="en-US" sz="3400" i="1" baseline="30000" dirty="0" smtClean="0"/>
              <a:t>+</a:t>
            </a:r>
            <a:r>
              <a:rPr lang="en-US" sz="3400" i="1" dirty="0" smtClean="0"/>
              <a:t> </a:t>
            </a:r>
            <a:r>
              <a:rPr lang="en-US" sz="3400" dirty="0" smtClean="0"/>
              <a:t>of all the FDs that are logically implied by </a:t>
            </a:r>
            <a:r>
              <a:rPr lang="en-US" sz="3400" i="1" dirty="0" smtClean="0"/>
              <a:t>S</a:t>
            </a:r>
            <a:r>
              <a:rPr lang="en-US" sz="3400" dirty="0" smtClean="0"/>
              <a:t> 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 smtClean="0"/>
              <a:t>We call </a:t>
            </a:r>
            <a:r>
              <a:rPr lang="en-US" sz="3400" i="1" dirty="0"/>
              <a:t>S</a:t>
            </a:r>
            <a:r>
              <a:rPr lang="en-US" sz="3400" i="1" baseline="30000" dirty="0"/>
              <a:t>+</a:t>
            </a:r>
            <a:r>
              <a:rPr lang="en-US" sz="3400" i="1" dirty="0"/>
              <a:t> </a:t>
            </a:r>
            <a:r>
              <a:rPr lang="en-US" sz="3400" dirty="0" smtClean="0"/>
              <a:t>the </a:t>
            </a:r>
            <a:r>
              <a:rPr lang="en-US" sz="3400" i="1" dirty="0" smtClean="0"/>
              <a:t>closure </a:t>
            </a:r>
            <a:r>
              <a:rPr lang="en-US" sz="3400" dirty="0" smtClean="0"/>
              <a:t>of </a:t>
            </a:r>
            <a:r>
              <a:rPr lang="en-US" sz="3400" i="1" dirty="0" smtClean="0"/>
              <a:t>S</a:t>
            </a:r>
            <a:endParaRPr lang="en-US" sz="3400" dirty="0" smtClean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 smtClean="0"/>
              <a:t>Given </a:t>
            </a:r>
            <a:r>
              <a:rPr lang="en-US" sz="3400" i="1" dirty="0" smtClean="0"/>
              <a:t>S</a:t>
            </a:r>
            <a:r>
              <a:rPr lang="en-US" sz="3400" dirty="0" smtClean="0"/>
              <a:t>, find </a:t>
            </a:r>
            <a:r>
              <a:rPr lang="en-US" sz="3400" i="1" dirty="0"/>
              <a:t>S</a:t>
            </a:r>
            <a:r>
              <a:rPr lang="en-US" sz="3400" i="1" baseline="30000" dirty="0"/>
              <a:t>+</a:t>
            </a:r>
            <a:r>
              <a:rPr lang="en-US" sz="3400" i="1" dirty="0"/>
              <a:t> </a:t>
            </a:r>
            <a:r>
              <a:rPr lang="en-US" sz="3400" dirty="0" smtClean="0"/>
              <a:t>using </a:t>
            </a:r>
            <a:r>
              <a:rPr lang="en-US" sz="3400" i="1" dirty="0" smtClean="0"/>
              <a:t>Armstrong’s axioms</a:t>
            </a:r>
            <a:endParaRPr lang="en-US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Armstrong’s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Let X, Y and Z be three sets of attributes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Axiom 1 (</a:t>
            </a:r>
            <a:r>
              <a:rPr lang="en-US" sz="3400" b="1" dirty="0" smtClean="0"/>
              <a:t>Reflexivity Rule</a:t>
            </a:r>
            <a:r>
              <a:rPr lang="en-US" sz="3400" dirty="0" smtClean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/>
              <a:t>Y ⊆ X ⇒ X → Y (called a </a:t>
            </a:r>
            <a:r>
              <a:rPr lang="en-US" sz="3000" i="1" dirty="0"/>
              <a:t>trivial FD</a:t>
            </a:r>
            <a:r>
              <a:rPr lang="en-US" sz="3000" dirty="0" smtClean="0"/>
              <a:t>)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Example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{Semester} ⊆ {Semester</a:t>
            </a:r>
            <a:r>
              <a:rPr lang="en-US" sz="3000" dirty="0"/>
              <a:t>, </a:t>
            </a:r>
            <a:r>
              <a:rPr lang="en-US" sz="3000" dirty="0" smtClean="0"/>
              <a:t>Year} </a:t>
            </a:r>
            <a:r>
              <a:rPr lang="en-US" sz="3000" dirty="0"/>
              <a:t>⇒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{Semester, Year} → {Semester}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As seen before, we usually write the above FD as Semester</a:t>
            </a:r>
            <a:r>
              <a:rPr lang="en-US" sz="3000" dirty="0"/>
              <a:t>, </a:t>
            </a:r>
            <a:r>
              <a:rPr lang="en-US" sz="3000" dirty="0" smtClean="0"/>
              <a:t>Year </a:t>
            </a:r>
            <a:r>
              <a:rPr lang="en-US" sz="3000" dirty="0"/>
              <a:t>→ </a:t>
            </a:r>
            <a:r>
              <a:rPr lang="en-US" sz="3000" dirty="0" smtClean="0"/>
              <a:t>Semester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sz="6600" dirty="0" smtClean="0"/>
              <a:t>Schema Refinement: Escaping Data Traps</a:t>
            </a:r>
            <a:endParaRPr lang="en-US" sz="6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“Perfection is achieved not when there is nothing more to add,</a:t>
            </a:r>
          </a:p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but when there is nothing left to take away.”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					   - A. de Saint-Exupery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Armstrong’s Axioms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Axiom 2 (</a:t>
            </a:r>
            <a:r>
              <a:rPr lang="en-US" sz="3400" b="1" dirty="0" smtClean="0"/>
              <a:t>Augmentation Rule</a:t>
            </a:r>
            <a:r>
              <a:rPr lang="en-US" sz="3400" dirty="0" smtClean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/>
              <a:t>X → Y </a:t>
            </a:r>
            <a:r>
              <a:rPr lang="en-US" sz="3000" dirty="0" smtClean="0"/>
              <a:t>⇒ XZ </a:t>
            </a:r>
            <a:r>
              <a:rPr lang="en-US" sz="3000" dirty="0"/>
              <a:t>→ </a:t>
            </a:r>
            <a:r>
              <a:rPr lang="en-US" sz="3000" dirty="0" smtClean="0"/>
              <a:t>YZ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Example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err="1" smtClean="0"/>
              <a:t>SecID</a:t>
            </a:r>
            <a:r>
              <a:rPr lang="en-US" sz="2400" dirty="0" smtClean="0"/>
              <a:t> </a:t>
            </a:r>
            <a:r>
              <a:rPr lang="en-US" sz="2400" dirty="0"/>
              <a:t>→ </a:t>
            </a:r>
            <a:r>
              <a:rPr lang="en-US" sz="2400" dirty="0" smtClean="0"/>
              <a:t>Instructor ⇒ </a:t>
            </a:r>
            <a:br>
              <a:rPr lang="en-US" sz="2400" dirty="0" smtClean="0"/>
            </a:br>
            <a:r>
              <a:rPr lang="en-US" sz="2400" dirty="0" err="1" smtClean="0"/>
              <a:t>SecID</a:t>
            </a:r>
            <a:r>
              <a:rPr lang="en-US" sz="2400" dirty="0" smtClean="0"/>
              <a:t>, Semester, Year → Instructor, </a:t>
            </a:r>
            <a:r>
              <a:rPr lang="en-US" sz="2400" dirty="0"/>
              <a:t>Semester, </a:t>
            </a:r>
            <a:r>
              <a:rPr lang="en-US" sz="2400" dirty="0" smtClean="0"/>
              <a:t>Year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5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Armstrong’s Axioms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Axiom 3 (</a:t>
            </a:r>
            <a:r>
              <a:rPr lang="en-US" sz="3400" b="1" dirty="0" smtClean="0"/>
              <a:t>Transitivity Rule</a:t>
            </a:r>
            <a:r>
              <a:rPr lang="en-US" sz="3400" dirty="0" smtClean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/>
              <a:t>X → </a:t>
            </a:r>
            <a:r>
              <a:rPr lang="en-US" sz="3000" dirty="0" smtClean="0"/>
              <a:t>Y</a:t>
            </a:r>
            <a:r>
              <a:rPr lang="en-US" sz="3000" dirty="0"/>
              <a:t> </a:t>
            </a:r>
            <a:r>
              <a:rPr lang="en-US" sz="3000" dirty="0" smtClean="0"/>
              <a:t>and Y </a:t>
            </a:r>
            <a:r>
              <a:rPr lang="en-US" sz="3000" dirty="0"/>
              <a:t>→ </a:t>
            </a:r>
            <a:r>
              <a:rPr lang="en-US" sz="3000" dirty="0" smtClean="0"/>
              <a:t>Z ⇒ X </a:t>
            </a:r>
            <a:r>
              <a:rPr lang="en-US" sz="3000" dirty="0"/>
              <a:t>→ </a:t>
            </a:r>
            <a:r>
              <a:rPr lang="en-US" sz="3000" dirty="0" smtClean="0"/>
              <a:t>Z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Example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err="1" smtClean="0"/>
              <a:t>SecID</a:t>
            </a:r>
            <a:r>
              <a:rPr lang="en-US" sz="3000" dirty="0" smtClean="0"/>
              <a:t> </a:t>
            </a:r>
            <a:r>
              <a:rPr lang="en-US" sz="3000" dirty="0"/>
              <a:t>→ </a:t>
            </a:r>
            <a:r>
              <a:rPr lang="en-US" sz="3000" dirty="0" smtClean="0"/>
              <a:t>CID and CID </a:t>
            </a:r>
            <a:r>
              <a:rPr lang="en-US" sz="3000" dirty="0"/>
              <a:t>→ </a:t>
            </a:r>
            <a:r>
              <a:rPr lang="en-US" sz="3000" dirty="0" smtClean="0"/>
              <a:t>Textbook ⇒</a:t>
            </a:r>
            <a:br>
              <a:rPr lang="en-US" sz="3000" dirty="0" smtClean="0"/>
            </a:br>
            <a:r>
              <a:rPr lang="en-US" sz="3000" dirty="0" err="1" smtClean="0"/>
              <a:t>SecID</a:t>
            </a:r>
            <a:r>
              <a:rPr lang="en-US" sz="3000" dirty="0" smtClean="0"/>
              <a:t> → Textbook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Using Armstrong’s Axioms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Given a set </a:t>
            </a:r>
            <a:r>
              <a:rPr lang="en-US" sz="3400" i="1" dirty="0" smtClean="0"/>
              <a:t>S</a:t>
            </a:r>
            <a:r>
              <a:rPr lang="en-US" sz="3400" dirty="0" smtClean="0"/>
              <a:t> of FDs, apply the three axioms above repeatedly to </a:t>
            </a:r>
            <a:r>
              <a:rPr lang="en-US" sz="3400" i="1" dirty="0" smtClean="0"/>
              <a:t>S</a:t>
            </a:r>
            <a:r>
              <a:rPr lang="en-US" sz="3400" dirty="0" smtClean="0"/>
              <a:t> in order to obtain </a:t>
            </a:r>
            <a:r>
              <a:rPr lang="en-US" sz="3400" i="1" dirty="0" smtClean="0"/>
              <a:t>S</a:t>
            </a:r>
            <a:r>
              <a:rPr lang="en-US" sz="3400" i="1" baseline="30000" dirty="0" smtClean="0"/>
              <a:t>+</a:t>
            </a:r>
            <a:endParaRPr lang="en-US" sz="3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72322" y="3396715"/>
            <a:ext cx="5999356" cy="2780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i="1" dirty="0" smtClean="0"/>
              <a:t>S</a:t>
            </a:r>
            <a:r>
              <a:rPr lang="en-US" sz="2400" i="1" baseline="30000" dirty="0"/>
              <a:t>+</a:t>
            </a:r>
            <a:r>
              <a:rPr lang="en-US" sz="2400" dirty="0"/>
              <a:t> = </a:t>
            </a:r>
            <a:r>
              <a:rPr lang="en-US" sz="2400" i="1" dirty="0"/>
              <a:t>S</a:t>
            </a:r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b="1" dirty="0"/>
              <a:t>loop</a:t>
            </a:r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dirty="0"/>
              <a:t>    </a:t>
            </a:r>
            <a:r>
              <a:rPr lang="en-US" sz="2400" b="1" dirty="0" err="1"/>
              <a:t>foreach</a:t>
            </a:r>
            <a:r>
              <a:rPr lang="en-US" sz="2400" b="1" dirty="0"/>
              <a:t> </a:t>
            </a:r>
            <a:r>
              <a:rPr lang="en-US" sz="2400" dirty="0"/>
              <a:t>f in </a:t>
            </a:r>
            <a:r>
              <a:rPr lang="en-US" sz="2400" i="1" dirty="0"/>
              <a:t>S</a:t>
            </a:r>
            <a:r>
              <a:rPr lang="en-US" sz="2400" i="1" baseline="30000" dirty="0"/>
              <a:t>+</a:t>
            </a:r>
            <a:endParaRPr lang="en-US" sz="2400" dirty="0"/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dirty="0"/>
              <a:t>        Apply reflexivity and augmentation rules</a:t>
            </a:r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dirty="0"/>
              <a:t>        Add the new FDs to </a:t>
            </a:r>
            <a:r>
              <a:rPr lang="en-US" sz="2400" i="1" dirty="0"/>
              <a:t>S</a:t>
            </a:r>
            <a:r>
              <a:rPr lang="en-US" sz="2400" i="1" baseline="30000" dirty="0"/>
              <a:t>+</a:t>
            </a:r>
            <a:endParaRPr lang="en-US" sz="2400" dirty="0"/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dirty="0"/>
              <a:t>    </a:t>
            </a:r>
            <a:r>
              <a:rPr lang="en-US" sz="2400" b="1" dirty="0" err="1"/>
              <a:t>foreach</a:t>
            </a:r>
            <a:r>
              <a:rPr lang="en-US" sz="2400" b="1" dirty="0"/>
              <a:t> </a:t>
            </a:r>
            <a:r>
              <a:rPr lang="en-US" sz="2400" dirty="0"/>
              <a:t>pair </a:t>
            </a:r>
            <a:r>
              <a:rPr lang="en-US" sz="2400" dirty="0" smtClean="0"/>
              <a:t>f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,f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of </a:t>
            </a:r>
            <a:r>
              <a:rPr lang="en-US" sz="2400" dirty="0"/>
              <a:t>FDs in </a:t>
            </a:r>
            <a:r>
              <a:rPr lang="en-US" sz="2400" i="1" dirty="0"/>
              <a:t>S</a:t>
            </a:r>
            <a:endParaRPr lang="en-US" sz="2400" dirty="0"/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dirty="0"/>
              <a:t>        Apply the transitivity </a:t>
            </a:r>
            <a:r>
              <a:rPr lang="en-US" sz="2400" dirty="0" smtClean="0"/>
              <a:t>rule </a:t>
            </a:r>
            <a:r>
              <a:rPr lang="en-US" sz="2400" dirty="0"/>
              <a:t>to f</a:t>
            </a:r>
            <a:r>
              <a:rPr lang="en-US" sz="2400" baseline="-25000" dirty="0"/>
              <a:t>1</a:t>
            </a:r>
            <a:r>
              <a:rPr lang="en-US" sz="2400" dirty="0"/>
              <a:t>,f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dirty="0"/>
              <a:t>        Add the new FD to </a:t>
            </a:r>
            <a:r>
              <a:rPr lang="en-US" sz="2400" i="1" dirty="0"/>
              <a:t>S</a:t>
            </a:r>
            <a:r>
              <a:rPr lang="en-US" sz="2400" i="1" baseline="30000" dirty="0"/>
              <a:t>+</a:t>
            </a:r>
            <a:endParaRPr lang="en-US" sz="2400" dirty="0"/>
          </a:p>
          <a:p>
            <a:pPr marL="0" lvl="1">
              <a:lnSpc>
                <a:spcPct val="50000"/>
              </a:lnSpc>
              <a:spcBef>
                <a:spcPts val="1000"/>
              </a:spcBef>
            </a:pPr>
            <a:r>
              <a:rPr lang="en-US" sz="2400" b="1" dirty="0"/>
              <a:t>until</a:t>
            </a: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en-US" sz="2400" i="1" baseline="30000" dirty="0"/>
              <a:t>+</a:t>
            </a:r>
            <a:r>
              <a:rPr lang="en-US" sz="2400" dirty="0"/>
              <a:t> does not change any further</a:t>
            </a:r>
          </a:p>
        </p:txBody>
      </p:sp>
    </p:spTree>
    <p:extLst>
      <p:ext uri="{BB962C8B-B14F-4D97-AF65-F5344CB8AC3E}">
        <p14:creationId xmlns:p14="http://schemas.microsoft.com/office/powerpoint/2010/main" val="10530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Using Armstrong’s Axioms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Theorem: Armstrong’s axioms are </a:t>
            </a:r>
            <a:r>
              <a:rPr lang="en-US" sz="3400" i="1" dirty="0" smtClean="0"/>
              <a:t>sound</a:t>
            </a:r>
            <a:r>
              <a:rPr lang="en-US" sz="3400" dirty="0" smtClean="0"/>
              <a:t> and </a:t>
            </a:r>
            <a:r>
              <a:rPr lang="en-US" sz="3400" i="1" dirty="0" smtClean="0"/>
              <a:t>complete</a:t>
            </a:r>
            <a:endParaRPr lang="en-US" sz="3400" dirty="0" smtClean="0"/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Sound: any FD generated by applying these axioms to </a:t>
            </a:r>
            <a:r>
              <a:rPr lang="en-US" sz="2800" i="1" dirty="0" smtClean="0"/>
              <a:t>S</a:t>
            </a:r>
            <a:r>
              <a:rPr lang="en-US" sz="3000" dirty="0" smtClean="0"/>
              <a:t> holds for any relation satisfying FDs in </a:t>
            </a:r>
            <a:r>
              <a:rPr lang="en-US" sz="3000" i="1" dirty="0" smtClean="0"/>
              <a:t>S</a:t>
            </a:r>
            <a:endParaRPr lang="en-US" sz="3000" dirty="0" smtClean="0"/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Complete: repeated application of the axioms on </a:t>
            </a:r>
            <a:r>
              <a:rPr lang="en-US" sz="3200" i="1" dirty="0"/>
              <a:t>S </a:t>
            </a:r>
            <a:r>
              <a:rPr lang="en-US" sz="3000" dirty="0" smtClean="0"/>
              <a:t>will eventually generate all the FDs in </a:t>
            </a:r>
            <a:r>
              <a:rPr lang="en-US" sz="2800" i="1" dirty="0"/>
              <a:t>S</a:t>
            </a:r>
            <a:r>
              <a:rPr lang="en-US" sz="2800" i="1" baseline="30000" dirty="0" smtClean="0"/>
              <a:t>+</a:t>
            </a:r>
          </a:p>
          <a:p>
            <a:pPr marL="685800" lvl="2">
              <a:spcBef>
                <a:spcPts val="1000"/>
              </a:spcBef>
            </a:pP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6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Derived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Additional rules, which can be derived from Armstrong’s axioms</a:t>
            </a:r>
          </a:p>
          <a:p>
            <a:pPr marL="228600" lvl="1">
              <a:spcBef>
                <a:spcPts val="1000"/>
              </a:spcBef>
            </a:pPr>
            <a:endParaRPr lang="en-US" sz="3400" dirty="0" smtClean="0"/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More convenient to use them than to derive them every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Derived Rules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b="1" dirty="0" smtClean="0"/>
              <a:t>Union Rule</a:t>
            </a:r>
          </a:p>
          <a:p>
            <a:pPr marL="685800" lvl="2">
              <a:spcBef>
                <a:spcPts val="1000"/>
              </a:spcBef>
            </a:pPr>
            <a:r>
              <a:rPr lang="is-IS" sz="3000" dirty="0"/>
              <a:t>X → Y and X → Z  ⇒ X → YZ</a:t>
            </a:r>
          </a:p>
          <a:p>
            <a:pPr marL="228600" lvl="1">
              <a:spcBef>
                <a:spcPts val="1000"/>
              </a:spcBef>
            </a:pPr>
            <a:r>
              <a:rPr lang="en-US" sz="3400" b="1" dirty="0" smtClean="0"/>
              <a:t>Decomposition Rule</a:t>
            </a:r>
          </a:p>
          <a:p>
            <a:pPr marL="685800" lvl="2">
              <a:spcBef>
                <a:spcPts val="1000"/>
              </a:spcBef>
            </a:pPr>
            <a:r>
              <a:rPr lang="is-IS" sz="3000" dirty="0"/>
              <a:t>X → YZ ⇒ X → Y and X → </a:t>
            </a:r>
            <a:r>
              <a:rPr lang="is-IS" sz="3000" dirty="0" smtClean="0"/>
              <a:t>Z</a:t>
            </a:r>
          </a:p>
          <a:p>
            <a:pPr marL="228600" lvl="1">
              <a:spcBef>
                <a:spcPts val="1000"/>
              </a:spcBef>
            </a:pPr>
            <a:r>
              <a:rPr lang="is-IS" sz="3400" b="1" dirty="0" smtClean="0"/>
              <a:t>Pseudo-transitive Rule</a:t>
            </a:r>
          </a:p>
          <a:p>
            <a:pPr marL="685800" lvl="2">
              <a:spcBef>
                <a:spcPts val="1000"/>
              </a:spcBef>
            </a:pPr>
            <a:r>
              <a:rPr lang="is-IS" sz="3000" dirty="0"/>
              <a:t>X → Y and YZ → U  ⇒ XZ → U</a:t>
            </a: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25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609" y="2653215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883" y="2853603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Checking FDs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Let </a:t>
            </a:r>
            <a:r>
              <a:rPr lang="en-US" sz="3400" i="1" dirty="0" smtClean="0"/>
              <a:t>S</a:t>
            </a:r>
            <a:r>
              <a:rPr lang="en-US" sz="3400" dirty="0" smtClean="0"/>
              <a:t> be a set of FDs defined on the attributes in the set </a:t>
            </a:r>
            <a:r>
              <a:rPr lang="en-US" sz="3400" i="1" dirty="0" smtClean="0"/>
              <a:t>X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e.g. </a:t>
            </a:r>
            <a:r>
              <a:rPr lang="en-US" sz="3000" i="1" dirty="0"/>
              <a:t>X</a:t>
            </a:r>
            <a:r>
              <a:rPr lang="en-US" sz="3000" dirty="0" smtClean="0"/>
              <a:t>={SID, Name, SSN}, </a:t>
            </a:r>
            <a:br>
              <a:rPr lang="en-US" sz="3000" dirty="0" smtClean="0"/>
            </a:br>
            <a:r>
              <a:rPr lang="en-US" sz="3000" dirty="0" smtClean="0"/>
              <a:t>       </a:t>
            </a:r>
            <a:r>
              <a:rPr lang="en-US" sz="3000" i="1" dirty="0" smtClean="0"/>
              <a:t>S</a:t>
            </a:r>
            <a:r>
              <a:rPr lang="en-US" sz="3000" dirty="0" smtClean="0"/>
              <a:t>={(SID</a:t>
            </a:r>
            <a:r>
              <a:rPr lang="is-IS" sz="3000" dirty="0" smtClean="0"/>
              <a:t> </a:t>
            </a:r>
            <a:r>
              <a:rPr lang="is-IS" sz="3000" dirty="0"/>
              <a:t>→ </a:t>
            </a:r>
            <a:r>
              <a:rPr lang="is-IS" sz="3000" dirty="0" smtClean="0"/>
              <a:t>Name, SSN), (SSN</a:t>
            </a:r>
            <a:r>
              <a:rPr lang="is-IS" sz="3000" dirty="0"/>
              <a:t> → </a:t>
            </a:r>
            <a:r>
              <a:rPr lang="is-IS" sz="3000" dirty="0" smtClean="0"/>
              <a:t>SID)</a:t>
            </a:r>
            <a:r>
              <a:rPr lang="en-US" sz="3000" dirty="0" smtClean="0"/>
              <a:t>}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Question: is </a:t>
            </a:r>
            <a:r>
              <a:rPr lang="en-US" sz="3400" i="1" dirty="0" smtClean="0"/>
              <a:t>Y</a:t>
            </a:r>
            <a:r>
              <a:rPr lang="en-US" sz="3400" dirty="0"/>
              <a:t> ⊆ </a:t>
            </a:r>
            <a:r>
              <a:rPr lang="en-US" sz="3400" i="1" dirty="0" smtClean="0"/>
              <a:t>X</a:t>
            </a:r>
            <a:r>
              <a:rPr lang="en-US" sz="3400" dirty="0" smtClean="0"/>
              <a:t> a superkey?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To answer this question among others, we find all the attribute sets that Y determines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6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Attribute Set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Given a set </a:t>
            </a:r>
            <a:r>
              <a:rPr lang="en-US" sz="3400" i="1" dirty="0" smtClean="0"/>
              <a:t>X </a:t>
            </a:r>
            <a:r>
              <a:rPr lang="en-US" sz="3400" dirty="0" smtClean="0"/>
              <a:t>of attributes and a set </a:t>
            </a:r>
            <a:r>
              <a:rPr lang="en-US" sz="3400" i="1" dirty="0" smtClean="0"/>
              <a:t>S</a:t>
            </a:r>
            <a:r>
              <a:rPr lang="en-US" sz="3400" dirty="0" smtClean="0"/>
              <a:t> of FDs, the </a:t>
            </a:r>
            <a:r>
              <a:rPr lang="en-US" sz="3400" i="1" dirty="0" smtClean="0"/>
              <a:t>closure of Y</a:t>
            </a:r>
            <a:r>
              <a:rPr lang="en-US" sz="3400" dirty="0"/>
              <a:t> </a:t>
            </a:r>
            <a:r>
              <a:rPr lang="en-US" sz="3400" dirty="0" smtClean="0"/>
              <a:t>⊆ </a:t>
            </a:r>
            <a:r>
              <a:rPr lang="en-US" sz="3400" i="1" dirty="0" smtClean="0"/>
              <a:t>X </a:t>
            </a:r>
            <a:r>
              <a:rPr lang="en-US" sz="3400" dirty="0" smtClean="0"/>
              <a:t>(under </a:t>
            </a:r>
            <a:r>
              <a:rPr lang="en-US" sz="3400" i="1" dirty="0" smtClean="0"/>
              <a:t>S</a:t>
            </a:r>
            <a:r>
              <a:rPr lang="en-US" sz="3400" dirty="0" smtClean="0"/>
              <a:t>), called </a:t>
            </a:r>
            <a:r>
              <a:rPr lang="en-US" sz="3400" i="1" dirty="0" smtClean="0"/>
              <a:t>Y</a:t>
            </a:r>
            <a:r>
              <a:rPr lang="en-US" sz="3400" i="1" baseline="30000" dirty="0" smtClean="0"/>
              <a:t>+</a:t>
            </a:r>
            <a:r>
              <a:rPr lang="en-US" sz="3400" dirty="0" smtClean="0"/>
              <a:t>, is the set of all attributes </a:t>
            </a:r>
            <a:r>
              <a:rPr lang="en-US" sz="3400" i="1" dirty="0" smtClean="0"/>
              <a:t>Z</a:t>
            </a:r>
            <a:r>
              <a:rPr lang="en-US" sz="3400" dirty="0" smtClean="0"/>
              <a:t> </a:t>
            </a:r>
            <a:r>
              <a:rPr lang="en-US" sz="3400" dirty="0" smtClean="0">
                <a:latin typeface="Courier New" charset="0"/>
                <a:ea typeface="Courier New" charset="0"/>
                <a:cs typeface="Courier New" charset="0"/>
              </a:rPr>
              <a:t>∈</a:t>
            </a:r>
            <a:r>
              <a:rPr lang="en-US" sz="3400" dirty="0"/>
              <a:t> </a:t>
            </a:r>
            <a:r>
              <a:rPr lang="en-US" sz="3400" i="1" dirty="0" smtClean="0"/>
              <a:t>X</a:t>
            </a:r>
            <a:r>
              <a:rPr lang="en-US" sz="3400" dirty="0" smtClean="0"/>
              <a:t> such that </a:t>
            </a:r>
            <a:r>
              <a:rPr lang="en-US" sz="3400" i="1" dirty="0" smtClean="0"/>
              <a:t>Y</a:t>
            </a:r>
            <a:r>
              <a:rPr lang="is-IS" sz="3600" dirty="0" smtClean="0"/>
              <a:t> → </a:t>
            </a:r>
            <a:r>
              <a:rPr lang="is-IS" sz="3600" i="1" dirty="0" smtClean="0"/>
              <a:t>Z</a:t>
            </a:r>
            <a:endParaRPr lang="is-IS" sz="3600" dirty="0" smtClean="0"/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e.g. </a:t>
            </a:r>
            <a:r>
              <a:rPr lang="en-US" sz="2400" i="1" dirty="0"/>
              <a:t>X</a:t>
            </a:r>
            <a:r>
              <a:rPr lang="en-US" sz="2400" dirty="0" smtClean="0"/>
              <a:t>={</a:t>
            </a:r>
            <a:r>
              <a:rPr lang="en-US" sz="2400" dirty="0" err="1" smtClean="0"/>
              <a:t>SecID</a:t>
            </a:r>
            <a:r>
              <a:rPr lang="en-US" sz="2400" dirty="0" smtClean="0"/>
              <a:t>, CID, </a:t>
            </a:r>
            <a:r>
              <a:rPr lang="en-US" sz="2400" dirty="0" err="1"/>
              <a:t>CName</a:t>
            </a:r>
            <a:r>
              <a:rPr lang="en-US" sz="2400" dirty="0"/>
              <a:t>, Year</a:t>
            </a:r>
            <a:r>
              <a:rPr lang="en-US" sz="2400" dirty="0" smtClean="0"/>
              <a:t>, Department},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i="1" dirty="0"/>
              <a:t>S</a:t>
            </a:r>
            <a:r>
              <a:rPr lang="en-US" sz="2400" dirty="0"/>
              <a:t>={(</a:t>
            </a:r>
            <a:r>
              <a:rPr lang="en-US" sz="2400" dirty="0" err="1" smtClean="0"/>
              <a:t>SecID</a:t>
            </a:r>
            <a:r>
              <a:rPr lang="is-IS" sz="2400" dirty="0" smtClean="0"/>
              <a:t> </a:t>
            </a:r>
            <a:r>
              <a:rPr lang="is-IS" sz="2400" dirty="0"/>
              <a:t>→ </a:t>
            </a:r>
            <a:r>
              <a:rPr lang="en-US" sz="2400" dirty="0"/>
              <a:t>CID, </a:t>
            </a:r>
            <a:r>
              <a:rPr lang="en-US" sz="2400" dirty="0" err="1" smtClean="0"/>
              <a:t>CName</a:t>
            </a:r>
            <a:r>
              <a:rPr lang="en-US" sz="2400" dirty="0" smtClean="0"/>
              <a:t>, Year</a:t>
            </a:r>
            <a:r>
              <a:rPr lang="en-US" sz="2400" dirty="0"/>
              <a:t>, Department</a:t>
            </a:r>
            <a:r>
              <a:rPr lang="is-IS" sz="2400" dirty="0" smtClean="0"/>
              <a:t>),</a:t>
            </a:r>
            <a:br>
              <a:rPr lang="is-IS" sz="2400" dirty="0" smtClean="0"/>
            </a:br>
            <a:r>
              <a:rPr lang="is-IS" sz="2400" dirty="0" smtClean="0"/>
              <a:t>            (CID </a:t>
            </a:r>
            <a:r>
              <a:rPr lang="is-IS" sz="2400" dirty="0"/>
              <a:t>→ </a:t>
            </a:r>
            <a:r>
              <a:rPr lang="is-IS" sz="2400" dirty="0" smtClean="0"/>
              <a:t>Department)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>       </a:t>
            </a:r>
            <a:r>
              <a:rPr lang="en-US" sz="2400" i="1" dirty="0"/>
              <a:t>Y</a:t>
            </a:r>
            <a:r>
              <a:rPr lang="en-US" sz="2400" dirty="0" smtClean="0"/>
              <a:t>={</a:t>
            </a:r>
            <a:r>
              <a:rPr lang="en-US" sz="2400" dirty="0" err="1" smtClean="0"/>
              <a:t>CName</a:t>
            </a:r>
            <a:r>
              <a:rPr lang="en-US" sz="2400" dirty="0" smtClean="0"/>
              <a:t>, CID}</a:t>
            </a:r>
            <a:endParaRPr lang="en-US" sz="2400" dirty="0"/>
          </a:p>
          <a:p>
            <a:pPr marL="685800" lvl="2">
              <a:spcBef>
                <a:spcPts val="1000"/>
              </a:spcBef>
            </a:pPr>
            <a:r>
              <a:rPr lang="en-US" sz="2400" i="1" dirty="0"/>
              <a:t>Y</a:t>
            </a:r>
            <a:r>
              <a:rPr lang="en-US" sz="2400" i="1" baseline="30000" dirty="0" smtClean="0"/>
              <a:t>+</a:t>
            </a:r>
            <a:r>
              <a:rPr lang="en-US" sz="2400" dirty="0" smtClean="0"/>
              <a:t>={</a:t>
            </a:r>
            <a:r>
              <a:rPr lang="en-US" sz="2400" dirty="0" err="1" smtClean="0"/>
              <a:t>CName</a:t>
            </a:r>
            <a:r>
              <a:rPr lang="en-US" sz="2400" dirty="0" smtClean="0"/>
              <a:t>, CID, Department}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27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725623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92601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1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Compute </a:t>
            </a:r>
            <a:br>
              <a:rPr lang="en-US" dirty="0" smtClean="0"/>
            </a:br>
            <a:r>
              <a:rPr lang="en-US" dirty="0" smtClean="0"/>
              <a:t>Attribute Set Closures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55159" y="2160162"/>
            <a:ext cx="7433681" cy="279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1000"/>
              </a:spcBef>
            </a:pPr>
            <a:r>
              <a:rPr lang="en-US" sz="2800" i="1" dirty="0" smtClean="0"/>
              <a:t>Y</a:t>
            </a:r>
            <a:r>
              <a:rPr lang="en-US" sz="2800" i="1" baseline="30000" dirty="0" smtClean="0"/>
              <a:t>+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i="1" dirty="0" smtClean="0"/>
              <a:t>Y</a:t>
            </a:r>
            <a:endParaRPr lang="en-US" sz="2800" i="1" dirty="0"/>
          </a:p>
          <a:p>
            <a:pPr marL="0" lvl="1">
              <a:spcBef>
                <a:spcPts val="1000"/>
              </a:spcBef>
            </a:pPr>
            <a:r>
              <a:rPr lang="en-US" sz="2800" b="1" dirty="0"/>
              <a:t>loop</a:t>
            </a:r>
          </a:p>
          <a:p>
            <a:pPr marL="0" lvl="1">
              <a:spcBef>
                <a:spcPts val="1000"/>
              </a:spcBef>
            </a:pPr>
            <a:r>
              <a:rPr lang="en-US" sz="2800" dirty="0" smtClean="0"/>
              <a:t>    </a:t>
            </a:r>
            <a:r>
              <a:rPr lang="en-US" sz="2800" b="1" dirty="0"/>
              <a:t>if</a:t>
            </a:r>
            <a:r>
              <a:rPr lang="en-US" sz="2800" dirty="0"/>
              <a:t>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∃</a:t>
            </a:r>
            <a:r>
              <a:rPr lang="en-US" sz="2800" dirty="0"/>
              <a:t> </a:t>
            </a:r>
            <a:r>
              <a:rPr lang="en-US" sz="2800" dirty="0" smtClean="0"/>
              <a:t>FD </a:t>
            </a:r>
            <a:r>
              <a:rPr lang="en-US" sz="2800" i="1" dirty="0"/>
              <a:t>Z</a:t>
            </a:r>
            <a:r>
              <a:rPr lang="en-US" sz="2800" dirty="0" smtClean="0"/>
              <a:t> </a:t>
            </a:r>
            <a:r>
              <a:rPr lang="is-IS" sz="30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r>
              <a:rPr lang="en-US" sz="2800" i="1" dirty="0"/>
              <a:t>T</a:t>
            </a:r>
            <a:r>
              <a:rPr lang="en-US" sz="2800" dirty="0" smtClean="0"/>
              <a:t> </a:t>
            </a:r>
            <a:r>
              <a:rPr lang="en-US" sz="2800" dirty="0"/>
              <a:t>in </a:t>
            </a:r>
            <a:r>
              <a:rPr lang="en-US" sz="2800" i="1" dirty="0"/>
              <a:t>S</a:t>
            </a:r>
            <a:r>
              <a:rPr lang="en-US" sz="2800" dirty="0"/>
              <a:t> </a:t>
            </a:r>
            <a:r>
              <a:rPr lang="en-US" sz="2800" dirty="0" err="1"/>
              <a:t>s.t.</a:t>
            </a:r>
            <a:r>
              <a:rPr lang="en-US" sz="2800" dirty="0"/>
              <a:t> </a:t>
            </a:r>
            <a:r>
              <a:rPr lang="en-US" sz="2800" i="1" dirty="0" smtClean="0"/>
              <a:t>Z</a:t>
            </a:r>
            <a:r>
              <a:rPr lang="en-US" sz="2800" dirty="0" smtClean="0"/>
              <a:t> </a:t>
            </a:r>
            <a:r>
              <a:rPr lang="en-US" sz="2800" dirty="0"/>
              <a:t>⊆ </a:t>
            </a:r>
            <a:r>
              <a:rPr lang="en-US" sz="2800" i="1" dirty="0" smtClean="0"/>
              <a:t>Y</a:t>
            </a:r>
            <a:r>
              <a:rPr lang="en-US" sz="2800" i="1" baseline="30000" dirty="0" smtClean="0"/>
              <a:t>+</a:t>
            </a:r>
            <a:r>
              <a:rPr lang="en-US" sz="2800" dirty="0" smtClean="0"/>
              <a:t> </a:t>
            </a:r>
            <a:r>
              <a:rPr lang="en-US" sz="2800" dirty="0"/>
              <a:t>:</a:t>
            </a:r>
          </a:p>
          <a:p>
            <a:pPr marL="0" lvl="1">
              <a:spcBef>
                <a:spcPts val="1000"/>
              </a:spcBef>
            </a:pPr>
            <a:r>
              <a:rPr lang="en-US" sz="2800" dirty="0"/>
              <a:t>		</a:t>
            </a:r>
            <a:r>
              <a:rPr lang="en-US" sz="2800" i="1" dirty="0"/>
              <a:t> Y</a:t>
            </a:r>
            <a:r>
              <a:rPr lang="en-US" sz="2800" i="1" baseline="30000" dirty="0"/>
              <a:t>+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i="1" dirty="0"/>
              <a:t>Y</a:t>
            </a:r>
            <a:r>
              <a:rPr lang="en-US" sz="2800" i="1" baseline="30000" dirty="0"/>
              <a:t>+</a:t>
            </a:r>
            <a:r>
              <a:rPr lang="en-US" sz="2800" dirty="0" smtClean="0"/>
              <a:t> </a:t>
            </a:r>
            <a:r>
              <a:rPr lang="en-US" sz="2800" dirty="0"/>
              <a:t>∪ </a:t>
            </a:r>
            <a:r>
              <a:rPr lang="en-US" sz="2800" i="1" dirty="0" smtClean="0"/>
              <a:t>T</a:t>
            </a:r>
            <a:endParaRPr lang="en-US" sz="2800" dirty="0"/>
          </a:p>
          <a:p>
            <a:pPr marL="0" lvl="1">
              <a:spcBef>
                <a:spcPts val="1000"/>
              </a:spcBef>
            </a:pPr>
            <a:r>
              <a:rPr lang="en-US" sz="2800" b="1" dirty="0"/>
              <a:t>until</a:t>
            </a:r>
            <a:r>
              <a:rPr lang="en-US" sz="2800" dirty="0"/>
              <a:t> </a:t>
            </a:r>
            <a:r>
              <a:rPr lang="en-US" sz="2800" i="1" dirty="0" smtClean="0"/>
              <a:t>Y</a:t>
            </a:r>
            <a:r>
              <a:rPr lang="en-US" sz="2800" i="1" baseline="30000" dirty="0" smtClean="0"/>
              <a:t>+</a:t>
            </a:r>
            <a:r>
              <a:rPr lang="en-US" sz="2800" dirty="0" smtClean="0"/>
              <a:t> </a:t>
            </a:r>
            <a:r>
              <a:rPr lang="en-US" sz="2800" dirty="0"/>
              <a:t>does not change any further</a:t>
            </a:r>
          </a:p>
        </p:txBody>
      </p:sp>
    </p:spTree>
    <p:extLst>
      <p:ext uri="{BB962C8B-B14F-4D97-AF65-F5344CB8AC3E}">
        <p14:creationId xmlns:p14="http://schemas.microsoft.com/office/powerpoint/2010/main" val="87871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br>
              <a:rPr lang="en-US" dirty="0" smtClean="0"/>
            </a:br>
            <a:r>
              <a:rPr lang="en-US" dirty="0" smtClean="0"/>
              <a:t>Attribute Set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Test if </a:t>
            </a:r>
            <a:r>
              <a:rPr lang="en-US" sz="3400" i="1" dirty="0" smtClean="0"/>
              <a:t>Y </a:t>
            </a:r>
            <a:r>
              <a:rPr lang="en-US" sz="3400" dirty="0" smtClean="0"/>
              <a:t>is a superkey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Compute </a:t>
            </a:r>
            <a:r>
              <a:rPr lang="en-US" sz="3000" i="1" dirty="0" smtClean="0"/>
              <a:t>Y</a:t>
            </a:r>
            <a:r>
              <a:rPr lang="en-US" sz="3000" i="1" baseline="30000" dirty="0" smtClean="0"/>
              <a:t>+</a:t>
            </a:r>
            <a:r>
              <a:rPr lang="en-US" sz="3000" dirty="0" smtClean="0"/>
              <a:t> and check if </a:t>
            </a:r>
            <a:r>
              <a:rPr lang="en-US" sz="3000" i="1" dirty="0"/>
              <a:t>Y</a:t>
            </a:r>
            <a:r>
              <a:rPr lang="en-US" sz="3000" i="1" baseline="30000" dirty="0" smtClean="0"/>
              <a:t>+ </a:t>
            </a:r>
            <a:r>
              <a:rPr lang="en-US" sz="3000" dirty="0" smtClean="0"/>
              <a:t>contains all the attributes of R</a:t>
            </a:r>
          </a:p>
          <a:p>
            <a:pPr marL="228600" lvl="1">
              <a:spcBef>
                <a:spcPts val="1000"/>
              </a:spcBef>
            </a:pPr>
            <a:r>
              <a:rPr lang="en-US" sz="3400" dirty="0" smtClean="0"/>
              <a:t>Test if a given FD </a:t>
            </a:r>
            <a:r>
              <a:rPr lang="en-US" sz="3400" i="1" dirty="0" smtClean="0"/>
              <a:t>Y</a:t>
            </a:r>
            <a:r>
              <a:rPr lang="is-IS" sz="3200" dirty="0" smtClean="0"/>
              <a:t> </a:t>
            </a:r>
            <a:r>
              <a:rPr lang="is-IS" sz="3200" dirty="0"/>
              <a:t>→ </a:t>
            </a:r>
            <a:r>
              <a:rPr lang="is-IS" sz="3200" i="1" dirty="0" smtClean="0"/>
              <a:t>Z</a:t>
            </a:r>
            <a:r>
              <a:rPr lang="is-IS" sz="3200" dirty="0" smtClean="0"/>
              <a:t> holds (without computing </a:t>
            </a:r>
            <a:r>
              <a:rPr lang="is-IS" sz="3200" i="1" dirty="0" smtClean="0"/>
              <a:t>S</a:t>
            </a:r>
            <a:r>
              <a:rPr lang="is-IS" sz="3200" i="1" baseline="30000" dirty="0" smtClean="0"/>
              <a:t>+</a:t>
            </a:r>
            <a:r>
              <a:rPr lang="is-IS" sz="3200" dirty="0" smtClean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en-US" sz="3000" dirty="0" smtClean="0"/>
              <a:t>Compute </a:t>
            </a:r>
            <a:r>
              <a:rPr lang="en-US" sz="3000" i="1" dirty="0"/>
              <a:t>Y</a:t>
            </a:r>
            <a:r>
              <a:rPr lang="en-US" sz="3000" i="1" baseline="30000" dirty="0"/>
              <a:t>+</a:t>
            </a:r>
            <a:r>
              <a:rPr lang="en-US" sz="3000" dirty="0"/>
              <a:t> and check if </a:t>
            </a:r>
            <a:r>
              <a:rPr lang="en-US" sz="3000" i="1" dirty="0" smtClean="0"/>
              <a:t>Z </a:t>
            </a:r>
            <a:r>
              <a:rPr lang="en-US" sz="3000" dirty="0" smtClean="0"/>
              <a:t>is in </a:t>
            </a:r>
            <a:r>
              <a:rPr lang="en-US" sz="3000" i="1" dirty="0" smtClean="0"/>
              <a:t>Y</a:t>
            </a:r>
            <a:r>
              <a:rPr lang="en-US" sz="3000" i="1" baseline="30000" dirty="0"/>
              <a:t>+ </a:t>
            </a: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29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725623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92601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</a:t>
            </a:fld>
            <a:endParaRPr lang="en-US"/>
          </a:p>
        </p:txBody>
      </p:sp>
      <p:pic>
        <p:nvPicPr>
          <p:cNvPr id="6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158630"/>
            <a:ext cx="411297" cy="30847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359018"/>
            <a:ext cx="510023" cy="1240452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659115" y="4747140"/>
            <a:ext cx="3825769" cy="400110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Any problems with this design?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59114" y="5317623"/>
            <a:ext cx="3825769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NumEnrollments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is redundant. Why?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641130" y="1707528"/>
            <a:ext cx="589630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/>
              <a:t>Student</a:t>
            </a:r>
            <a:r>
              <a:rPr lang="en-US" dirty="0"/>
              <a:t>(SID: </a:t>
            </a:r>
            <a:r>
              <a:rPr lang="en-US" dirty="0" err="1"/>
              <a:t>int</a:t>
            </a:r>
            <a:r>
              <a:rPr lang="en-US" dirty="0"/>
              <a:t>, Name: string, Age: </a:t>
            </a:r>
            <a:r>
              <a:rPr lang="en-US" dirty="0" err="1"/>
              <a:t>int</a:t>
            </a:r>
            <a:r>
              <a:rPr lang="en-US" dirty="0"/>
              <a:t>, Major: string)</a:t>
            </a: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641129" y="2187383"/>
            <a:ext cx="713652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/>
              <a:t>Course</a:t>
            </a:r>
            <a:r>
              <a:rPr lang="en-US" dirty="0"/>
              <a:t>(CID: string, Name: string, Credits: </a:t>
            </a:r>
            <a:r>
              <a:rPr lang="en-US" dirty="0" err="1"/>
              <a:t>int</a:t>
            </a:r>
            <a:r>
              <a:rPr lang="en-US" dirty="0"/>
              <a:t>, Department: string)</a:t>
            </a:r>
          </a:p>
        </p:txBody>
      </p:sp>
      <p:sp>
        <p:nvSpPr>
          <p:cNvPr id="83" name="Content Placeholder 2"/>
          <p:cNvSpPr txBox="1">
            <a:spLocks/>
          </p:cNvSpPr>
          <p:nvPr/>
        </p:nvSpPr>
        <p:spPr>
          <a:xfrm>
            <a:off x="641129" y="2671198"/>
            <a:ext cx="6253658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smtClean="0"/>
              <a:t>Section</a:t>
            </a:r>
            <a:r>
              <a:rPr lang="en-US" dirty="0" smtClean="0"/>
              <a:t>(</a:t>
            </a:r>
            <a:r>
              <a:rPr lang="en-US" dirty="0" err="1" smtClean="0"/>
              <a:t>SecID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 CID: </a:t>
            </a:r>
            <a:r>
              <a:rPr lang="en-US" dirty="0"/>
              <a:t>string, </a:t>
            </a:r>
            <a:r>
              <a:rPr lang="en-US" dirty="0" smtClean="0"/>
              <a:t>Semester: string, Year: </a:t>
            </a:r>
            <a:r>
              <a:rPr lang="en-US" dirty="0" err="1" smtClean="0"/>
              <a:t>int</a:t>
            </a:r>
            <a:r>
              <a:rPr lang="en-US" dirty="0" smtClean="0"/>
              <a:t>, Instructor: string, </a:t>
            </a:r>
            <a:r>
              <a:rPr lang="en-US" dirty="0" err="1" smtClean="0"/>
              <a:t>NumEnrollments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641128" y="3944624"/>
            <a:ext cx="526568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err="1" smtClean="0"/>
              <a:t>GradeReport</a:t>
            </a:r>
            <a:r>
              <a:rPr lang="en-US" dirty="0" smtClean="0"/>
              <a:t>(SID: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 smtClean="0"/>
              <a:t>SecID</a:t>
            </a:r>
            <a:r>
              <a:rPr lang="en-US" dirty="0" smtClean="0"/>
              <a:t>: </a:t>
            </a:r>
            <a:r>
              <a:rPr lang="en-US" dirty="0" err="1"/>
              <a:t>int</a:t>
            </a:r>
            <a:r>
              <a:rPr lang="en-US" dirty="0" smtClean="0"/>
              <a:t>, Grade: string)</a:t>
            </a:r>
            <a:endParaRPr lang="en-US" dirty="0"/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641128" y="3462789"/>
            <a:ext cx="467710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smtClean="0"/>
              <a:t>Prerequisite</a:t>
            </a:r>
            <a:r>
              <a:rPr lang="en-US" dirty="0" smtClean="0"/>
              <a:t>(CID: </a:t>
            </a:r>
            <a:r>
              <a:rPr lang="en-US" dirty="0"/>
              <a:t>string,</a:t>
            </a:r>
            <a:r>
              <a:rPr lang="en-US" dirty="0" smtClean="0"/>
              <a:t> </a:t>
            </a:r>
            <a:r>
              <a:rPr lang="en-US" dirty="0" err="1" smtClean="0"/>
              <a:t>PrereqID</a:t>
            </a:r>
            <a:r>
              <a:rPr lang="en-US" dirty="0" smtClean="0"/>
              <a:t>: string)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2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1" animBg="1"/>
      <p:bldP spid="8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Minimal Basis of FD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 smtClean="0"/>
              <a:t>Opposite of closure</a:t>
            </a:r>
          </a:p>
          <a:p>
            <a:r>
              <a:rPr lang="en-US" sz="3400" i="1" dirty="0"/>
              <a:t>S</a:t>
            </a:r>
            <a:r>
              <a:rPr lang="en-US" sz="3400" dirty="0"/>
              <a:t> is a </a:t>
            </a:r>
            <a:r>
              <a:rPr lang="en-US" sz="3400" i="1" dirty="0"/>
              <a:t>minimal basis </a:t>
            </a:r>
            <a:r>
              <a:rPr lang="en-US" sz="3400" dirty="0"/>
              <a:t>for a set </a:t>
            </a:r>
            <a:r>
              <a:rPr lang="en-US" sz="3400" i="1" dirty="0"/>
              <a:t>F</a:t>
            </a:r>
            <a:r>
              <a:rPr lang="en-US" sz="3400" dirty="0"/>
              <a:t> </a:t>
            </a:r>
            <a:r>
              <a:rPr lang="en-US" sz="3400" dirty="0" smtClean="0"/>
              <a:t>of </a:t>
            </a:r>
            <a:r>
              <a:rPr lang="en-US" sz="3400" dirty="0"/>
              <a:t>FDs </a:t>
            </a:r>
            <a:r>
              <a:rPr lang="en-US" sz="3400" dirty="0" smtClean="0"/>
              <a:t>if </a:t>
            </a:r>
            <a:endParaRPr lang="en-US" sz="3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 </a:t>
            </a:r>
            <a:r>
              <a:rPr lang="en-US" sz="2800" i="1" dirty="0" smtClean="0"/>
              <a:t>S</a:t>
            </a:r>
            <a:r>
              <a:rPr lang="en-US" sz="2800" i="1" baseline="30000" dirty="0"/>
              <a:t>+</a:t>
            </a:r>
            <a:r>
              <a:rPr lang="en-US" sz="2800" i="1" dirty="0"/>
              <a:t> = F</a:t>
            </a:r>
            <a:r>
              <a:rPr lang="en-US" sz="2800" i="1" baseline="30000" dirty="0"/>
              <a:t>+</a:t>
            </a:r>
            <a:endParaRPr lang="en-US" sz="2800" i="1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Every </a:t>
            </a:r>
            <a:r>
              <a:rPr lang="en-US" sz="2800" dirty="0"/>
              <a:t>FD in </a:t>
            </a:r>
            <a:r>
              <a:rPr lang="en-US" sz="2800" i="1" dirty="0"/>
              <a:t>S</a:t>
            </a:r>
            <a:r>
              <a:rPr lang="en-US" sz="2800" dirty="0"/>
              <a:t> has one attribute on the RHS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If </a:t>
            </a:r>
            <a:r>
              <a:rPr lang="en-US" sz="2800" dirty="0"/>
              <a:t>we remove any FD from </a:t>
            </a:r>
            <a:r>
              <a:rPr lang="en-US" sz="2800" i="1" dirty="0"/>
              <a:t>S</a:t>
            </a:r>
            <a:r>
              <a:rPr lang="en-US" sz="2800" dirty="0"/>
              <a:t>, the </a:t>
            </a:r>
            <a:r>
              <a:rPr lang="en-US" sz="2800" dirty="0" smtClean="0"/>
              <a:t>closure would not be </a:t>
            </a:r>
            <a:r>
              <a:rPr lang="en-US" sz="2800" i="1" dirty="0"/>
              <a:t>F</a:t>
            </a:r>
            <a:r>
              <a:rPr lang="en-US" sz="2800" i="1" baseline="30000" dirty="0" smtClean="0"/>
              <a:t>+</a:t>
            </a:r>
            <a:r>
              <a:rPr lang="en-US" sz="2800" i="1" dirty="0" smtClean="0"/>
              <a:t> </a:t>
            </a:r>
            <a:r>
              <a:rPr lang="en-US" sz="2800" dirty="0" smtClean="0"/>
              <a:t>anymore</a:t>
            </a:r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If </a:t>
            </a:r>
            <a:r>
              <a:rPr lang="en-US" sz="2800" dirty="0"/>
              <a:t>for any FD in </a:t>
            </a:r>
            <a:r>
              <a:rPr lang="en-US" sz="2800" i="1" dirty="0"/>
              <a:t>S</a:t>
            </a:r>
            <a:r>
              <a:rPr lang="en-US" sz="2800" dirty="0"/>
              <a:t> we remove one or more attributes from the LHS, the closure would not be </a:t>
            </a:r>
            <a:r>
              <a:rPr lang="en-US" sz="2800" i="1" dirty="0"/>
              <a:t>F</a:t>
            </a:r>
            <a:r>
              <a:rPr lang="en-US" sz="2800" i="1" baseline="30000" dirty="0"/>
              <a:t>+</a:t>
            </a:r>
            <a:r>
              <a:rPr lang="en-US" sz="2800" i="1" dirty="0"/>
              <a:t> </a:t>
            </a:r>
            <a:r>
              <a:rPr lang="en-US" sz="2800" dirty="0"/>
              <a:t>anymore</a:t>
            </a:r>
            <a:endParaRPr lang="en-US" sz="2800" dirty="0">
              <a:solidFill>
                <a:srgbClr val="00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Minimal Basis of FD Sets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31614"/>
          </a:xfrm>
        </p:spPr>
        <p:txBody>
          <a:bodyPr>
            <a:normAutofit fontScale="70000" lnSpcReduction="20000"/>
          </a:bodyPr>
          <a:lstStyle/>
          <a:p>
            <a:r>
              <a:rPr lang="en-US" sz="3400" i="1" smtClean="0"/>
              <a:t>S</a:t>
            </a:r>
            <a:r>
              <a:rPr lang="en-US" sz="3400" smtClean="0"/>
              <a:t> </a:t>
            </a:r>
            <a:r>
              <a:rPr lang="en-US" sz="3400" dirty="0"/>
              <a:t>is a </a:t>
            </a:r>
            <a:r>
              <a:rPr lang="en-US" sz="3400" i="1" dirty="0"/>
              <a:t>minimal basis </a:t>
            </a:r>
            <a:r>
              <a:rPr lang="en-US" sz="3400" dirty="0"/>
              <a:t>for a set </a:t>
            </a:r>
            <a:r>
              <a:rPr lang="en-US" sz="3400" i="1" dirty="0"/>
              <a:t>F</a:t>
            </a:r>
            <a:r>
              <a:rPr lang="en-US" sz="3400" dirty="0"/>
              <a:t> </a:t>
            </a:r>
            <a:r>
              <a:rPr lang="en-US" sz="3400" dirty="0" smtClean="0"/>
              <a:t>of </a:t>
            </a:r>
            <a:r>
              <a:rPr lang="en-US" sz="3400" dirty="0"/>
              <a:t>FDs </a:t>
            </a:r>
            <a:r>
              <a:rPr lang="en-US" sz="3400" dirty="0" smtClean="0"/>
              <a:t>if </a:t>
            </a:r>
            <a:endParaRPr lang="en-US" sz="3400" dirty="0"/>
          </a:p>
          <a:p>
            <a:pPr lvl="1"/>
            <a:r>
              <a:rPr lang="en-US" sz="2800" i="1" dirty="0"/>
              <a:t>S</a:t>
            </a:r>
            <a:r>
              <a:rPr lang="en-US" sz="2800" i="1" baseline="30000" dirty="0"/>
              <a:t>+</a:t>
            </a:r>
            <a:r>
              <a:rPr lang="en-US" sz="2800" i="1" dirty="0"/>
              <a:t> = F</a:t>
            </a:r>
            <a:r>
              <a:rPr lang="en-US" sz="2800" i="1" baseline="30000" dirty="0"/>
              <a:t>+</a:t>
            </a:r>
            <a:endParaRPr lang="en-US" sz="2800" i="1" dirty="0"/>
          </a:p>
          <a:p>
            <a:pPr lvl="1"/>
            <a:r>
              <a:rPr lang="en-US" sz="2800" dirty="0" smtClean="0"/>
              <a:t>Every </a:t>
            </a:r>
            <a:r>
              <a:rPr lang="en-US" sz="2800" dirty="0"/>
              <a:t>FD in </a:t>
            </a:r>
            <a:r>
              <a:rPr lang="en-US" sz="2800" i="1" dirty="0"/>
              <a:t>S</a:t>
            </a:r>
            <a:r>
              <a:rPr lang="en-US" sz="2800" dirty="0"/>
              <a:t> has one attribute on the RHS</a:t>
            </a:r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we remove any FD from </a:t>
            </a:r>
            <a:r>
              <a:rPr lang="en-US" sz="2800" i="1" dirty="0"/>
              <a:t>S</a:t>
            </a:r>
            <a:r>
              <a:rPr lang="en-US" sz="2800" dirty="0"/>
              <a:t>, the closure is not </a:t>
            </a:r>
            <a:r>
              <a:rPr lang="en-US" sz="2800" i="1" dirty="0"/>
              <a:t>F</a:t>
            </a:r>
            <a:r>
              <a:rPr lang="en-US" sz="2800" i="1" baseline="30000" dirty="0"/>
              <a:t>+</a:t>
            </a:r>
            <a:endParaRPr lang="en-US" sz="2800" dirty="0"/>
          </a:p>
          <a:p>
            <a:pPr lvl="1"/>
            <a:r>
              <a:rPr lang="en-US" sz="2800" dirty="0" smtClean="0"/>
              <a:t>If </a:t>
            </a:r>
            <a:r>
              <a:rPr lang="en-US" sz="2800" dirty="0"/>
              <a:t>for any FD in </a:t>
            </a:r>
            <a:r>
              <a:rPr lang="en-US" sz="2800" i="1" dirty="0"/>
              <a:t>S</a:t>
            </a:r>
            <a:r>
              <a:rPr lang="en-US" sz="2800" dirty="0"/>
              <a:t> we remove one or more attributes from the LHS, the closure is not </a:t>
            </a:r>
            <a:r>
              <a:rPr lang="en-US" sz="2800" i="1" dirty="0"/>
              <a:t>F</a:t>
            </a:r>
            <a:r>
              <a:rPr lang="en-US" sz="2800" i="1" baseline="30000" dirty="0"/>
              <a:t>+</a:t>
            </a:r>
            <a:endParaRPr lang="en-US" sz="2800" dirty="0">
              <a:solidFill>
                <a:srgbClr val="000000"/>
              </a:solidFill>
            </a:endParaRPr>
          </a:p>
          <a:p>
            <a:pPr marL="228600" lvl="1">
              <a:spcBef>
                <a:spcPts val="1000"/>
              </a:spcBef>
            </a:pPr>
            <a:endParaRPr lang="en-US" sz="3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31</a:t>
            </a:fld>
            <a:endParaRPr lang="en-US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725623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926011"/>
            <a:ext cx="510023" cy="12404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8650" y="3557239"/>
            <a:ext cx="3709174" cy="260922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120650" indent="-120650">
              <a:buFont typeface="Arial" charset="0"/>
              <a:buChar char="•"/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Example</a:t>
            </a: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       a ⟶ b </a:t>
            </a: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a,b,c,d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⟶ e</a:t>
            </a: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e,f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⟶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g,h</a:t>
            </a:r>
            <a:endParaRPr lang="en-US" sz="24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a,c,d,f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⟶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e,g</a:t>
            </a:r>
            <a:endParaRPr lang="en-US" sz="2400" dirty="0" smtClean="0">
              <a:latin typeface="Linux Libertine" charset="0"/>
              <a:ea typeface="Linux Libertine" charset="0"/>
              <a:cs typeface="Linux Libertine" charset="0"/>
            </a:endParaRPr>
          </a:p>
          <a:p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8338" y="355723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0650" indent="-120650">
              <a:buFont typeface="Arial" charset="0"/>
              <a:buChar char="•"/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What is the minimal basis for the above FD set?</a:t>
            </a:r>
          </a:p>
          <a:p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       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a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mr-IN" sz="2400" dirty="0"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b</a:t>
            </a:r>
            <a:endParaRPr lang="mr-IN" sz="2400" dirty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a,c,d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mr-IN" sz="2400" dirty="0">
                <a:latin typeface="Linux Libertine" charset="0"/>
                <a:ea typeface="Linux Libertine" charset="0"/>
                <a:cs typeface="Linux Libertine" charset="0"/>
              </a:rPr>
              <a:t>⟶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e</a:t>
            </a:r>
            <a:endParaRPr lang="mr-IN" sz="2400" dirty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e,f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⟶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g</a:t>
            </a:r>
            <a:endParaRPr lang="mr-IN" sz="2400" dirty="0">
              <a:latin typeface="Linux Libertine" charset="0"/>
              <a:ea typeface="Linux Libertine" charset="0"/>
              <a:cs typeface="Linux Libertine" charset="0"/>
            </a:endParaRPr>
          </a:p>
          <a:p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  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        </a:t>
            </a:r>
            <a:r>
              <a:rPr lang="en-US" sz="2400" dirty="0" err="1" smtClean="0">
                <a:latin typeface="Linux Libertine" charset="0"/>
                <a:ea typeface="Linux Libertine" charset="0"/>
                <a:cs typeface="Linux Libertine" charset="0"/>
              </a:rPr>
              <a:t>e,f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⟶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 h</a:t>
            </a:r>
            <a:r>
              <a:rPr lang="mr-IN" sz="2400" dirty="0" smtClean="0">
                <a:latin typeface="Linux Libertine" charset="0"/>
                <a:ea typeface="Linux Libertine" charset="0"/>
                <a:cs typeface="Linux Libertine" charset="0"/>
              </a:rPr>
              <a:t>  </a:t>
            </a:r>
            <a:endParaRPr lang="mr-IN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2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Recap: 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700" dirty="0" smtClean="0"/>
              <a:t>Redundancy causes various kinds of anomalies</a:t>
            </a:r>
          </a:p>
          <a:p>
            <a:r>
              <a:rPr lang="en-US" sz="3700" dirty="0" smtClean="0"/>
              <a:t>To refine schemas:</a:t>
            </a:r>
          </a:p>
          <a:p>
            <a:pPr lvl="1"/>
            <a:r>
              <a:rPr lang="en-US" sz="3200" dirty="0"/>
              <a:t>Detect anomalies</a:t>
            </a:r>
          </a:p>
          <a:p>
            <a:pPr lvl="2"/>
            <a:r>
              <a:rPr lang="en-US" sz="2800" dirty="0"/>
              <a:t>Find FDs in the relations’ schemas</a:t>
            </a:r>
          </a:p>
          <a:p>
            <a:pPr lvl="2"/>
            <a:r>
              <a:rPr lang="en-US" sz="2800" dirty="0"/>
              <a:t>Apply Armstrong’s axioms to expand these FDs</a:t>
            </a:r>
          </a:p>
          <a:p>
            <a:pPr lvl="2"/>
            <a:r>
              <a:rPr lang="en-US" sz="2800" dirty="0"/>
              <a:t>Use the FDs to find the anomalies in the schemas</a:t>
            </a:r>
          </a:p>
          <a:p>
            <a:pPr lvl="1"/>
            <a:r>
              <a:rPr lang="en-US" sz="3200" dirty="0"/>
              <a:t>Remove anomalies</a:t>
            </a:r>
          </a:p>
          <a:p>
            <a:pPr lvl="2"/>
            <a:r>
              <a:rPr lang="en-US" sz="2800" dirty="0"/>
              <a:t>Decompose the anomalous schemas</a:t>
            </a:r>
          </a:p>
          <a:p>
            <a:endParaRPr lang="en-US" sz="3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6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19341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Write a SQL DDL command to create a view on Section which would automatically compute the </a:t>
            </a:r>
            <a:r>
              <a:rPr lang="en-US" dirty="0" err="1" smtClean="0"/>
              <a:t>NumEnrollments</a:t>
            </a:r>
            <a:r>
              <a:rPr lang="en-US" dirty="0" smtClean="0"/>
              <a:t> column based on the the other tables.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6225700" y="1878835"/>
            <a:ext cx="2057400" cy="1923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1" b="727"/>
          <a:stretch/>
        </p:blipFill>
        <p:spPr>
          <a:xfrm>
            <a:off x="6617825" y="339823"/>
            <a:ext cx="1897525" cy="108022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11547" y="4011419"/>
            <a:ext cx="6575103" cy="2136132"/>
            <a:chOff x="898866" y="4169545"/>
            <a:chExt cx="6575103" cy="2136132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98866" y="4169545"/>
              <a:ext cx="4769452" cy="338554"/>
            </a:xfrm>
            <a:prstGeom prst="rect">
              <a:avLst/>
            </a:prstGeom>
            <a:solidFill>
              <a:srgbClr val="E2E5FF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0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600" b="1" dirty="0"/>
                <a:t>Student</a:t>
              </a:r>
              <a:r>
                <a:rPr lang="en-US" sz="1600" dirty="0"/>
                <a:t>(SID: </a:t>
              </a:r>
              <a:r>
                <a:rPr lang="en-US" sz="1600" dirty="0" err="1"/>
                <a:t>int</a:t>
              </a:r>
              <a:r>
                <a:rPr lang="en-US" sz="1600" dirty="0"/>
                <a:t>, Name: string, Age: </a:t>
              </a:r>
              <a:r>
                <a:rPr lang="en-US" sz="1600" dirty="0" err="1"/>
                <a:t>int</a:t>
              </a:r>
              <a:r>
                <a:rPr lang="en-US" sz="1600" dirty="0"/>
                <a:t>, Major: string)</a:t>
              </a: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898867" y="4621732"/>
              <a:ext cx="5798876" cy="338554"/>
            </a:xfrm>
            <a:prstGeom prst="rect">
              <a:avLst/>
            </a:prstGeom>
            <a:solidFill>
              <a:srgbClr val="E2E5FF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0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600" b="1" dirty="0"/>
                <a:t>Course</a:t>
              </a:r>
              <a:r>
                <a:rPr lang="en-US" sz="1600" dirty="0"/>
                <a:t>(CID: string, Name: string, Credits: </a:t>
              </a:r>
              <a:r>
                <a:rPr lang="en-US" sz="1600" dirty="0" err="1"/>
                <a:t>int</a:t>
              </a:r>
              <a:r>
                <a:rPr lang="en-US" sz="1600" dirty="0"/>
                <a:t>, Department: string)</a:t>
              </a: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898866" y="5070228"/>
              <a:ext cx="6575103" cy="338554"/>
            </a:xfrm>
            <a:prstGeom prst="rect">
              <a:avLst/>
            </a:prstGeom>
            <a:solidFill>
              <a:srgbClr val="E2E5FF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0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600" b="1" dirty="0" smtClean="0"/>
                <a:t>Section</a:t>
              </a:r>
              <a:r>
                <a:rPr lang="en-US" sz="1600" dirty="0" smtClean="0"/>
                <a:t>(</a:t>
              </a:r>
              <a:r>
                <a:rPr lang="en-US" sz="1600" dirty="0" err="1" smtClean="0"/>
                <a:t>SecID</a:t>
              </a:r>
              <a:r>
                <a:rPr lang="en-US" sz="1600" dirty="0" smtClean="0"/>
                <a:t>: </a:t>
              </a:r>
              <a:r>
                <a:rPr lang="en-US" sz="1600" dirty="0" err="1" smtClean="0"/>
                <a:t>int</a:t>
              </a:r>
              <a:r>
                <a:rPr lang="en-US" sz="1600" dirty="0" smtClean="0"/>
                <a:t>, CID: </a:t>
              </a:r>
              <a:r>
                <a:rPr lang="en-US" sz="1600" dirty="0"/>
                <a:t>string, </a:t>
              </a:r>
              <a:r>
                <a:rPr lang="en-US" sz="1600" dirty="0" smtClean="0"/>
                <a:t>Semester: string, Year: </a:t>
              </a:r>
              <a:r>
                <a:rPr lang="en-US" sz="1600" dirty="0" err="1" smtClean="0"/>
                <a:t>int</a:t>
              </a:r>
              <a:r>
                <a:rPr lang="en-US" sz="1600" dirty="0" smtClean="0"/>
                <a:t>, Instructor: string)</a:t>
              </a:r>
              <a:endParaRPr lang="en-US" sz="1600" dirty="0"/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898866" y="5967123"/>
              <a:ext cx="4260168" cy="338554"/>
            </a:xfrm>
            <a:prstGeom prst="rect">
              <a:avLst/>
            </a:prstGeom>
            <a:solidFill>
              <a:srgbClr val="E2E5FF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0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600" b="1" dirty="0" err="1" smtClean="0"/>
                <a:t>GradeReport</a:t>
              </a:r>
              <a:r>
                <a:rPr lang="en-US" sz="1600" dirty="0" smtClean="0"/>
                <a:t>(SID: </a:t>
              </a:r>
              <a:r>
                <a:rPr lang="en-US" sz="1600" dirty="0" err="1"/>
                <a:t>int</a:t>
              </a:r>
              <a:r>
                <a:rPr lang="en-US" sz="1600" dirty="0"/>
                <a:t>, </a:t>
              </a:r>
              <a:r>
                <a:rPr lang="en-US" sz="1600" dirty="0" err="1" smtClean="0"/>
                <a:t>SecID</a:t>
              </a:r>
              <a:r>
                <a:rPr lang="en-US" sz="1600" dirty="0" smtClean="0"/>
                <a:t>: </a:t>
              </a:r>
              <a:r>
                <a:rPr lang="en-US" sz="1600" dirty="0" err="1"/>
                <a:t>int</a:t>
              </a:r>
              <a:r>
                <a:rPr lang="en-US" sz="1600" dirty="0" smtClean="0"/>
                <a:t>, Grade: string)</a:t>
              </a:r>
              <a:endParaRPr lang="en-US" sz="1600" dirty="0"/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898866" y="5518627"/>
              <a:ext cx="3820330" cy="338554"/>
            </a:xfrm>
            <a:prstGeom prst="rect">
              <a:avLst/>
            </a:prstGeom>
            <a:solidFill>
              <a:srgbClr val="E2E5FF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0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600" b="1" dirty="0" smtClean="0"/>
                <a:t>Prerequisite</a:t>
              </a:r>
              <a:r>
                <a:rPr lang="en-US" sz="1600" dirty="0" smtClean="0"/>
                <a:t>(CID: </a:t>
              </a:r>
              <a:r>
                <a:rPr lang="en-US" sz="1600" dirty="0"/>
                <a:t>string,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PrereqID</a:t>
              </a:r>
              <a:r>
                <a:rPr lang="en-US" sz="1600" dirty="0" smtClean="0"/>
                <a:t>: string)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978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SQL Exercise Solution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724628"/>
            <a:ext cx="7886700" cy="4452335"/>
          </a:xfrm>
        </p:spPr>
        <p:txBody>
          <a:bodyPr>
            <a:normAutofit/>
          </a:bodyPr>
          <a:lstStyle/>
          <a:p>
            <a:pPr marL="0" marR="0" lvl="0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buNone/>
              <a:tabLst/>
              <a:defRPr/>
            </a:pPr>
            <a:r>
              <a:rPr lang="en-US" sz="2400" dirty="0">
                <a:latin typeface="Courier New" pitchFamily="49" charset="0"/>
                <a:ea typeface="+mj-ea"/>
                <a:cs typeface="Courier New" pitchFamily="49" charset="0"/>
              </a:rPr>
              <a:t>CREATE VIEW </a:t>
            </a:r>
            <a:r>
              <a:rPr lang="en-US" sz="2400" dirty="0" err="1">
                <a:latin typeface="Courier New" pitchFamily="49" charset="0"/>
                <a:ea typeface="+mj-ea"/>
                <a:cs typeface="Courier New" pitchFamily="49" charset="0"/>
              </a:rPr>
              <a:t>SectionWithEnrollments</a:t>
            </a:r>
            <a:r>
              <a:rPr lang="en-US" sz="2400" dirty="0">
                <a:latin typeface="Courier New" pitchFamily="49" charset="0"/>
                <a:ea typeface="+mj-ea"/>
                <a:cs typeface="Courier New" pitchFamily="49" charset="0"/>
              </a:rPr>
              <a:t> AS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sz="2400" dirty="0"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SELECT </a:t>
            </a:r>
            <a:r>
              <a:rPr lang="en-US" sz="2400" dirty="0" err="1">
                <a:latin typeface="Courier New" pitchFamily="49" charset="0"/>
                <a:ea typeface="+mj-ea"/>
                <a:cs typeface="Courier New" pitchFamily="49" charset="0"/>
              </a:rPr>
              <a:t>E</a:t>
            </a:r>
            <a:r>
              <a:rPr lang="en-US" sz="2400" dirty="0" err="1" smtClean="0">
                <a:latin typeface="Courier New" pitchFamily="49" charset="0"/>
                <a:ea typeface="+mj-ea"/>
                <a:cs typeface="Courier New" pitchFamily="49" charset="0"/>
              </a:rPr>
              <a:t>.SecID</a:t>
            </a: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, E.CID, </a:t>
            </a:r>
            <a:r>
              <a:rPr lang="en-US" sz="2400" dirty="0" err="1" smtClean="0">
                <a:latin typeface="Courier New" pitchFamily="49" charset="0"/>
                <a:ea typeface="+mj-ea"/>
                <a:cs typeface="Courier New" pitchFamily="49" charset="0"/>
              </a:rPr>
              <a:t>E.Semester</a:t>
            </a: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,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sz="2400" dirty="0"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   </a:t>
            </a:r>
            <a:r>
              <a:rPr lang="en-US" sz="2400" dirty="0" err="1" smtClean="0">
                <a:latin typeface="Courier New" pitchFamily="49" charset="0"/>
                <a:ea typeface="+mj-ea"/>
                <a:cs typeface="Courier New" pitchFamily="49" charset="0"/>
              </a:rPr>
              <a:t>E.Year</a:t>
            </a: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ea typeface="+mj-ea"/>
                <a:cs typeface="Courier New" pitchFamily="49" charset="0"/>
              </a:rPr>
              <a:t>E.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Instructor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(SELECT COUNT(*)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      FROM </a:t>
            </a:r>
            <a:r>
              <a:rPr lang="en-US" sz="2400" dirty="0" err="1" smtClean="0">
                <a:latin typeface="Courier New" pitchFamily="49" charset="0"/>
                <a:ea typeface="+mj-ea"/>
                <a:cs typeface="Courier New" pitchFamily="49" charset="0"/>
              </a:rPr>
              <a:t>GradeReport</a:t>
            </a: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 AS GR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      WHERE </a:t>
            </a:r>
            <a:r>
              <a:rPr lang="en-US" sz="2400" dirty="0" err="1" smtClean="0">
                <a:latin typeface="Courier New" pitchFamily="49" charset="0"/>
                <a:ea typeface="+mj-ea"/>
                <a:cs typeface="Courier New" pitchFamily="49" charset="0"/>
              </a:rPr>
              <a:t>GR.SecID</a:t>
            </a: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 = </a:t>
            </a:r>
            <a:r>
              <a:rPr lang="en-US" sz="2400" dirty="0" err="1" smtClean="0">
                <a:latin typeface="Courier New" pitchFamily="49" charset="0"/>
                <a:ea typeface="+mj-ea"/>
                <a:cs typeface="Courier New" pitchFamily="49" charset="0"/>
              </a:rPr>
              <a:t>E.SecID</a:t>
            </a: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sz="2400" dirty="0"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   AS </a:t>
            </a:r>
            <a:r>
              <a:rPr lang="en-US" sz="2400" dirty="0" err="1" smtClean="0">
                <a:latin typeface="Courier New" pitchFamily="49" charset="0"/>
                <a:ea typeface="+mj-ea"/>
                <a:cs typeface="Courier New" pitchFamily="49" charset="0"/>
              </a:rPr>
              <a:t>NumEnrollments</a:t>
            </a:r>
            <a:endParaRPr lang="en-US" sz="2400" dirty="0" smtClean="0">
              <a:latin typeface="Courier New" pitchFamily="49" charset="0"/>
              <a:ea typeface="+mj-ea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sz="2400" dirty="0">
                <a:latin typeface="Courier New" pitchFamily="49" charset="0"/>
                <a:ea typeface="+mj-ea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ea typeface="+mj-ea"/>
                <a:cs typeface="Courier New" pitchFamily="49" charset="0"/>
              </a:rPr>
              <a:t> FROM Section AS E;</a:t>
            </a:r>
            <a:endParaRPr lang="en-US" sz="2400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What’s Wrong with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Redundant </a:t>
            </a:r>
            <a:r>
              <a:rPr lang="en-US" sz="3200" dirty="0" smtClean="0"/>
              <a:t>storage</a:t>
            </a:r>
          </a:p>
          <a:p>
            <a:pPr lvl="1"/>
            <a:r>
              <a:rPr lang="en-US" sz="2800" dirty="0" smtClean="0"/>
              <a:t>Costs money!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Insert </a:t>
            </a:r>
            <a:r>
              <a:rPr lang="en-US" sz="3200" dirty="0" smtClean="0"/>
              <a:t>anomalies</a:t>
            </a:r>
          </a:p>
          <a:p>
            <a:pPr lvl="1"/>
            <a:r>
              <a:rPr lang="en-US" sz="2800" dirty="0" smtClean="0"/>
              <a:t>Have </a:t>
            </a:r>
            <a:r>
              <a:rPr lang="en-US" sz="2800" dirty="0"/>
              <a:t>to insert other </a:t>
            </a:r>
            <a:r>
              <a:rPr lang="en-US" sz="2800" dirty="0" smtClean="0"/>
              <a:t>data or deal with NULLs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Delete anomalies</a:t>
            </a:r>
          </a:p>
          <a:p>
            <a:pPr lvl="1"/>
            <a:r>
              <a:rPr lang="en-US" sz="2800" dirty="0" smtClean="0"/>
              <a:t>May lose information by deleting all the copies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Update anomalies</a:t>
            </a:r>
          </a:p>
          <a:p>
            <a:pPr lvl="1"/>
            <a:r>
              <a:rPr lang="en-US" sz="2800" dirty="0"/>
              <a:t>If one </a:t>
            </a:r>
            <a:r>
              <a:rPr lang="en-US" sz="2800" dirty="0" smtClean="0"/>
              <a:t>copy </a:t>
            </a:r>
            <a:r>
              <a:rPr lang="en-US" sz="2800" dirty="0"/>
              <a:t>is updated, an inconsistency is created unless all other copies are </a:t>
            </a:r>
            <a:r>
              <a:rPr lang="en-US" sz="2800" dirty="0" smtClean="0"/>
              <a:t>updated</a:t>
            </a:r>
            <a:endParaRPr lang="en-US" sz="2800" dirty="0"/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Motivating Example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7</a:t>
            </a:fld>
            <a:endParaRPr lang="en-US"/>
          </a:p>
        </p:txBody>
      </p:sp>
      <p:pic>
        <p:nvPicPr>
          <p:cNvPr id="6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158630"/>
            <a:ext cx="411297" cy="30847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359018"/>
            <a:ext cx="510023" cy="1240452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319515" y="4747140"/>
            <a:ext cx="5165370" cy="400110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types of anomaly might we have here?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19516" y="5317623"/>
            <a:ext cx="516536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Redundant storage</a:t>
            </a:r>
            <a:r>
              <a:rPr lang="en-US" sz="2000" dirty="0">
                <a:latin typeface="Linux Libertine" charset="0"/>
                <a:ea typeface="Linux Libertine" charset="0"/>
                <a:cs typeface="Linux Libertine" charset="0"/>
              </a:rPr>
              <a:t>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and update anomaly.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641130" y="1707528"/>
            <a:ext cx="589630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/>
              <a:t>Student</a:t>
            </a:r>
            <a:r>
              <a:rPr lang="en-US" dirty="0"/>
              <a:t>(SID: </a:t>
            </a:r>
            <a:r>
              <a:rPr lang="en-US" dirty="0" err="1"/>
              <a:t>int</a:t>
            </a:r>
            <a:r>
              <a:rPr lang="en-US" dirty="0"/>
              <a:t>, Name: string, Age: </a:t>
            </a:r>
            <a:r>
              <a:rPr lang="en-US" dirty="0" err="1"/>
              <a:t>int</a:t>
            </a:r>
            <a:r>
              <a:rPr lang="en-US" dirty="0"/>
              <a:t>, Major: string)</a:t>
            </a: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641129" y="2187383"/>
            <a:ext cx="713652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/>
              <a:t>Course</a:t>
            </a:r>
            <a:r>
              <a:rPr lang="en-US" dirty="0"/>
              <a:t>(CID: string, Name: string, Credits: </a:t>
            </a:r>
            <a:r>
              <a:rPr lang="en-US" dirty="0" err="1"/>
              <a:t>int</a:t>
            </a:r>
            <a:r>
              <a:rPr lang="en-US" dirty="0"/>
              <a:t>, Department: string)</a:t>
            </a:r>
          </a:p>
        </p:txBody>
      </p:sp>
      <p:sp>
        <p:nvSpPr>
          <p:cNvPr id="83" name="Content Placeholder 2"/>
          <p:cNvSpPr txBox="1">
            <a:spLocks/>
          </p:cNvSpPr>
          <p:nvPr/>
        </p:nvSpPr>
        <p:spPr>
          <a:xfrm>
            <a:off x="641129" y="2671198"/>
            <a:ext cx="6253658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smtClean="0"/>
              <a:t>Section</a:t>
            </a:r>
            <a:r>
              <a:rPr lang="en-US" dirty="0" smtClean="0"/>
              <a:t>(</a:t>
            </a:r>
            <a:r>
              <a:rPr lang="en-US" dirty="0" err="1" smtClean="0"/>
              <a:t>SecID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, CID: </a:t>
            </a:r>
            <a:r>
              <a:rPr lang="en-US" dirty="0"/>
              <a:t>string, </a:t>
            </a:r>
            <a:r>
              <a:rPr lang="en-US" dirty="0" smtClean="0"/>
              <a:t>Semester: string, Year: </a:t>
            </a:r>
            <a:r>
              <a:rPr lang="en-US" dirty="0" err="1" smtClean="0"/>
              <a:t>int</a:t>
            </a:r>
            <a:r>
              <a:rPr lang="en-US" dirty="0" smtClean="0"/>
              <a:t>, Instructor: string, </a:t>
            </a:r>
            <a:r>
              <a:rPr lang="en-US" dirty="0" err="1" smtClean="0"/>
              <a:t>NumEnrollments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641128" y="3944624"/>
            <a:ext cx="526568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err="1" smtClean="0"/>
              <a:t>GradeReport</a:t>
            </a:r>
            <a:r>
              <a:rPr lang="en-US" dirty="0" smtClean="0"/>
              <a:t>(SID: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 smtClean="0"/>
              <a:t>SecID</a:t>
            </a:r>
            <a:r>
              <a:rPr lang="en-US" dirty="0" smtClean="0"/>
              <a:t>: </a:t>
            </a:r>
            <a:r>
              <a:rPr lang="en-US" dirty="0" err="1"/>
              <a:t>int</a:t>
            </a:r>
            <a:r>
              <a:rPr lang="en-US" dirty="0" smtClean="0"/>
              <a:t>, Grade: string)</a:t>
            </a:r>
            <a:endParaRPr lang="en-US" dirty="0"/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641128" y="3462789"/>
            <a:ext cx="467710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smtClean="0"/>
              <a:t>Prerequisite</a:t>
            </a:r>
            <a:r>
              <a:rPr lang="en-US" dirty="0" smtClean="0"/>
              <a:t>(CID: </a:t>
            </a:r>
            <a:r>
              <a:rPr lang="en-US" dirty="0"/>
              <a:t>string,</a:t>
            </a:r>
            <a:r>
              <a:rPr lang="en-US" dirty="0" smtClean="0"/>
              <a:t> </a:t>
            </a:r>
            <a:r>
              <a:rPr lang="en-US" dirty="0" err="1" smtClean="0"/>
              <a:t>PrereqID</a:t>
            </a:r>
            <a:r>
              <a:rPr lang="en-US" dirty="0" smtClean="0"/>
              <a:t>: string)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1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8</a:t>
            </a:fld>
            <a:endParaRPr lang="en-US"/>
          </a:p>
        </p:txBody>
      </p:sp>
      <p:pic>
        <p:nvPicPr>
          <p:cNvPr id="6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158630"/>
            <a:ext cx="411297" cy="30847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359018"/>
            <a:ext cx="510023" cy="1240452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980428" y="4200562"/>
            <a:ext cx="1655177" cy="1015663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What is the source of the problem?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691852" y="4200562"/>
            <a:ext cx="350712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Linux Libertine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The moment we know CID, the values of Name, Credits and Department are fixed.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641130" y="1707528"/>
            <a:ext cx="589630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/>
              <a:t>Student</a:t>
            </a:r>
            <a:r>
              <a:rPr lang="en-US" dirty="0"/>
              <a:t>(SID: </a:t>
            </a:r>
            <a:r>
              <a:rPr lang="en-US" dirty="0" err="1"/>
              <a:t>int</a:t>
            </a:r>
            <a:r>
              <a:rPr lang="en-US" dirty="0"/>
              <a:t>, Name: string, Age: </a:t>
            </a:r>
            <a:r>
              <a:rPr lang="en-US" dirty="0" err="1"/>
              <a:t>int</a:t>
            </a:r>
            <a:r>
              <a:rPr lang="en-US" dirty="0"/>
              <a:t>, Major: string)</a:t>
            </a:r>
          </a:p>
        </p:txBody>
      </p:sp>
      <p:sp>
        <p:nvSpPr>
          <p:cNvPr id="83" name="Content Placeholder 2"/>
          <p:cNvSpPr txBox="1">
            <a:spLocks/>
          </p:cNvSpPr>
          <p:nvPr/>
        </p:nvSpPr>
        <p:spPr>
          <a:xfrm>
            <a:off x="641127" y="2189363"/>
            <a:ext cx="7462925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err="1" smtClean="0"/>
              <a:t>CourseSection</a:t>
            </a:r>
            <a:r>
              <a:rPr lang="en-US" dirty="0" smtClean="0"/>
              <a:t>(CID: </a:t>
            </a:r>
            <a:r>
              <a:rPr lang="en-US" dirty="0"/>
              <a:t>string, </a:t>
            </a:r>
            <a:r>
              <a:rPr lang="en-US" dirty="0" err="1"/>
              <a:t>SecID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 smtClean="0"/>
              <a:t>CourseName</a:t>
            </a:r>
            <a:r>
              <a:rPr lang="en-US" dirty="0"/>
              <a:t>: string, Credits: </a:t>
            </a:r>
            <a:r>
              <a:rPr lang="en-US" dirty="0" err="1"/>
              <a:t>int</a:t>
            </a:r>
            <a:r>
              <a:rPr lang="en-US" dirty="0"/>
              <a:t>, Department: </a:t>
            </a:r>
            <a:r>
              <a:rPr lang="en-US" dirty="0" smtClean="0"/>
              <a:t>string, </a:t>
            </a:r>
            <a:r>
              <a:rPr lang="en-US" dirty="0"/>
              <a:t>Semester</a:t>
            </a:r>
            <a:r>
              <a:rPr lang="en-US" dirty="0" smtClean="0"/>
              <a:t>: string, Year: </a:t>
            </a:r>
            <a:r>
              <a:rPr lang="en-US" dirty="0" err="1" smtClean="0"/>
              <a:t>int</a:t>
            </a:r>
            <a:r>
              <a:rPr lang="en-US" dirty="0" smtClean="0"/>
              <a:t>, Instructor: string)</a:t>
            </a:r>
            <a:endParaRPr lang="en-US" dirty="0"/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641128" y="3460297"/>
            <a:ext cx="526568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err="1" smtClean="0"/>
              <a:t>GradeReport</a:t>
            </a:r>
            <a:r>
              <a:rPr lang="en-US" dirty="0" smtClean="0"/>
              <a:t>(SID: 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 smtClean="0"/>
              <a:t>SecID</a:t>
            </a:r>
            <a:r>
              <a:rPr lang="en-US" dirty="0" smtClean="0"/>
              <a:t>: </a:t>
            </a:r>
            <a:r>
              <a:rPr lang="en-US" dirty="0" err="1"/>
              <a:t>int</a:t>
            </a:r>
            <a:r>
              <a:rPr lang="en-US" dirty="0" smtClean="0"/>
              <a:t>, Grade: string)</a:t>
            </a:r>
            <a:endParaRPr lang="en-US" dirty="0"/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641128" y="2978718"/>
            <a:ext cx="467710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smtClean="0"/>
              <a:t>Prerequisite</a:t>
            </a:r>
            <a:r>
              <a:rPr lang="en-US" dirty="0" smtClean="0"/>
              <a:t>(CID: </a:t>
            </a:r>
            <a:r>
              <a:rPr lang="en-US" dirty="0"/>
              <a:t>string,</a:t>
            </a:r>
            <a:r>
              <a:rPr lang="en-US" dirty="0" smtClean="0"/>
              <a:t> </a:t>
            </a:r>
            <a:r>
              <a:rPr lang="en-US" dirty="0" err="1" smtClean="0"/>
              <a:t>PrereqID</a:t>
            </a:r>
            <a:r>
              <a:rPr lang="en-US" dirty="0" smtClean="0"/>
              <a:t>: string)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980427" y="5308310"/>
            <a:ext cx="5218549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i.e. there is a </a:t>
            </a:r>
            <a:r>
              <a:rPr lang="en-US" sz="2000" i="1" dirty="0" smtClean="0">
                <a:latin typeface="Linux Libertine" charset="0"/>
                <a:ea typeface="Linux Libertine" charset="0"/>
                <a:cs typeface="Linux Libertine" charset="0"/>
              </a:rPr>
              <a:t>functional dependency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between some of the </a:t>
            </a:r>
            <a:r>
              <a:rPr lang="en-US" sz="2000" dirty="0" err="1" smtClean="0">
                <a:latin typeface="Linux Libertine" charset="0"/>
                <a:ea typeface="Linux Libertine" charset="0"/>
                <a:cs typeface="Linux Libertine" charset="0"/>
              </a:rPr>
              <a:t>CourseSection</a:t>
            </a:r>
            <a:r>
              <a:rPr lang="en-US" sz="2000" dirty="0" smtClean="0">
                <a:latin typeface="Linux Libertine" charset="0"/>
                <a:ea typeface="Linux Libertine" charset="0"/>
                <a:cs typeface="Linux Libertine" charset="0"/>
              </a:rPr>
              <a:t> non-key attributes.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11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What is a </a:t>
            </a:r>
            <a:br>
              <a:rPr lang="en-US" dirty="0" smtClean="0"/>
            </a:br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functional dependency (FD) is a form of constraint</a:t>
            </a:r>
          </a:p>
          <a:p>
            <a:pPr lvl="1"/>
            <a:r>
              <a:rPr lang="en-US" sz="3200" dirty="0" smtClean="0"/>
              <a:t>Generalizes the concept of key</a:t>
            </a:r>
          </a:p>
          <a:p>
            <a:r>
              <a:rPr lang="en-US" sz="3200" dirty="0" smtClean="0"/>
              <a:t>Schema refinement (a.k.a. normalization)</a:t>
            </a:r>
            <a:r>
              <a:rPr lang="en-US" sz="3200" dirty="0"/>
              <a:t> </a:t>
            </a:r>
            <a:r>
              <a:rPr lang="en-US" sz="3200" dirty="0" smtClean="0"/>
              <a:t>is the process of </a:t>
            </a:r>
          </a:p>
          <a:p>
            <a:pPr lvl="1"/>
            <a:r>
              <a:rPr lang="en-US" sz="3200" dirty="0"/>
              <a:t>D</a:t>
            </a:r>
            <a:r>
              <a:rPr lang="en-US" sz="3200" dirty="0" smtClean="0"/>
              <a:t>etecting FDs that cause anomalies, and</a:t>
            </a:r>
          </a:p>
          <a:p>
            <a:pPr lvl="1"/>
            <a:r>
              <a:rPr lang="en-US" sz="3200" dirty="0" smtClean="0"/>
              <a:t>Decomposing the relations to get rid of those anomalies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1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56060</TotalTime>
  <Words>1866</Words>
  <Application>Microsoft Macintosh PowerPoint</Application>
  <PresentationFormat>On-screen Show (4:3)</PresentationFormat>
  <Paragraphs>353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Courier New</vt:lpstr>
      <vt:lpstr>Linux Libertine</vt:lpstr>
      <vt:lpstr>Arial</vt:lpstr>
      <vt:lpstr>4by3DefaultTheme</vt:lpstr>
      <vt:lpstr>Database Management Systems (CS 564)</vt:lpstr>
      <vt:lpstr>Schema Refinement: Escaping Data Traps</vt:lpstr>
      <vt:lpstr>Motivating Example</vt:lpstr>
      <vt:lpstr>SQL Exercise</vt:lpstr>
      <vt:lpstr>SQL Exercise Solution</vt:lpstr>
      <vt:lpstr>What’s Wrong with Redundancy</vt:lpstr>
      <vt:lpstr>Motivating Example (Cont.)</vt:lpstr>
      <vt:lpstr>Another Example</vt:lpstr>
      <vt:lpstr>What is a  Functional Dependency</vt:lpstr>
      <vt:lpstr>Schema Refinement: An Outline</vt:lpstr>
      <vt:lpstr>Functional Dependency</vt:lpstr>
      <vt:lpstr>Functional Dependency: Example</vt:lpstr>
      <vt:lpstr>Functional Dependency: Example (Cont.)</vt:lpstr>
      <vt:lpstr>How to Infer FDs</vt:lpstr>
      <vt:lpstr>How to Infer FDs (Cont.)</vt:lpstr>
      <vt:lpstr>How to Infer FDs (Cont.)</vt:lpstr>
      <vt:lpstr>How to Infer FDs (Cont.)</vt:lpstr>
      <vt:lpstr>Closure of FD Set</vt:lpstr>
      <vt:lpstr>Armstrong’s Axioms</vt:lpstr>
      <vt:lpstr>Armstrong’s Axioms (Cont.)</vt:lpstr>
      <vt:lpstr>Armstrong’s Axioms (Cont.)</vt:lpstr>
      <vt:lpstr>Using Armstrong’s Axioms</vt:lpstr>
      <vt:lpstr>Using Armstrong’s Axioms (Cont.)</vt:lpstr>
      <vt:lpstr>Derived Rules</vt:lpstr>
      <vt:lpstr>Derived Rules (Cont.)</vt:lpstr>
      <vt:lpstr>Checking FDs</vt:lpstr>
      <vt:lpstr>Attribute Set Closures</vt:lpstr>
      <vt:lpstr>Compute  Attribute Set Closures</vt:lpstr>
      <vt:lpstr>Use  Attribute Set Closures</vt:lpstr>
      <vt:lpstr>Minimal Basis of FD Sets</vt:lpstr>
      <vt:lpstr>Minimal Basis of FD Sets (Cont.)</vt:lpstr>
      <vt:lpstr>Recap: Schema Refinement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Adel Ardalan</cp:lastModifiedBy>
  <cp:revision>982</cp:revision>
  <dcterms:created xsi:type="dcterms:W3CDTF">2017-08-17T19:27:17Z</dcterms:created>
  <dcterms:modified xsi:type="dcterms:W3CDTF">2017-10-13T15:04:55Z</dcterms:modified>
</cp:coreProperties>
</file>