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40" r:id="rId3"/>
    <p:sldId id="341" r:id="rId4"/>
    <p:sldId id="343" r:id="rId5"/>
    <p:sldId id="295" r:id="rId6"/>
    <p:sldId id="296" r:id="rId7"/>
    <p:sldId id="297" r:id="rId8"/>
    <p:sldId id="298" r:id="rId9"/>
    <p:sldId id="303" r:id="rId10"/>
    <p:sldId id="304" r:id="rId11"/>
    <p:sldId id="344" r:id="rId12"/>
    <p:sldId id="307" r:id="rId13"/>
    <p:sldId id="302" r:id="rId14"/>
    <p:sldId id="308" r:id="rId15"/>
    <p:sldId id="305" r:id="rId16"/>
    <p:sldId id="306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39" r:id="rId32"/>
    <p:sldId id="324" r:id="rId33"/>
    <p:sldId id="326" r:id="rId34"/>
    <p:sldId id="327" r:id="rId35"/>
    <p:sldId id="328" r:id="rId36"/>
    <p:sldId id="329" r:id="rId37"/>
    <p:sldId id="331" r:id="rId38"/>
    <p:sldId id="330" r:id="rId39"/>
    <p:sldId id="332" r:id="rId40"/>
    <p:sldId id="335" r:id="rId41"/>
    <p:sldId id="336" r:id="rId42"/>
    <p:sldId id="333" r:id="rId43"/>
    <p:sldId id="334" r:id="rId44"/>
    <p:sldId id="337" r:id="rId45"/>
    <p:sldId id="338" r:id="rId46"/>
    <p:sldId id="2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B03D0D13-5FFE-A84D-9439-5934219D1B86}">
          <p14:sldIdLst>
            <p14:sldId id="256"/>
          </p14:sldIdLst>
        </p14:section>
        <p14:section name="Lecture 7 &gt; Functional Dependency" id="{C2F47D6A-E803-3B45-B503-4A99B620E69D}">
          <p14:sldIdLst>
            <p14:sldId id="340"/>
            <p14:sldId id="341"/>
            <p14:sldId id="343"/>
            <p14:sldId id="295"/>
            <p14:sldId id="296"/>
            <p14:sldId id="297"/>
            <p14:sldId id="298"/>
            <p14:sldId id="303"/>
            <p14:sldId id="304"/>
            <p14:sldId id="344"/>
          </p14:sldIdLst>
        </p14:section>
        <p14:section name="Lecture 7 &gt; Decomposition" id="{CC131172-861B-A244-A382-2BD9E285BA10}">
          <p14:sldIdLst>
            <p14:sldId id="307"/>
            <p14:sldId id="302"/>
            <p14:sldId id="308"/>
            <p14:sldId id="305"/>
            <p14:sldId id="306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Lecture 7 &gt; Normal Forms" id="{4B7BC59A-DF28-7A4B-BFA1-E6234A95AAFE}">
          <p14:sldIdLst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39"/>
            <p14:sldId id="324"/>
            <p14:sldId id="326"/>
            <p14:sldId id="327"/>
            <p14:sldId id="328"/>
            <p14:sldId id="329"/>
            <p14:sldId id="331"/>
            <p14:sldId id="330"/>
            <p14:sldId id="332"/>
            <p14:sldId id="335"/>
            <p14:sldId id="336"/>
            <p14:sldId id="333"/>
            <p14:sldId id="334"/>
            <p14:sldId id="337"/>
            <p14:sldId id="33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6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768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2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0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9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9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6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7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  a ⟶ b 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a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 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Anomaly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0597"/>
              </p:ext>
            </p:extLst>
          </p:nvPr>
        </p:nvGraphicFramePr>
        <p:xfrm>
          <a:off x="1785192" y="2760582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4832" y="239125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4393593"/>
            <a:ext cx="3006955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redundancy in the above relation?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852" y="4393593"/>
            <a:ext cx="392443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know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value of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fixed, i.e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FD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holds. But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in not a superkey.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In general, when a non-trivial FD </a:t>
            </a:r>
            <a:r>
              <a:rPr lang="en-US" sz="3600" i="1" dirty="0" smtClean="0"/>
              <a:t>X</a:t>
            </a:r>
            <a:r>
              <a:rPr lang="en-US" sz="3600" dirty="0"/>
              <a:t> → </a:t>
            </a:r>
            <a:r>
              <a:rPr lang="en-US" sz="3600" i="1" dirty="0" smtClean="0"/>
              <a:t>Y </a:t>
            </a:r>
            <a:r>
              <a:rPr lang="en-US" sz="3600" dirty="0" smtClean="0"/>
              <a:t>holds </a:t>
            </a:r>
            <a:r>
              <a:rPr lang="en-US" sz="3600" dirty="0"/>
              <a:t>for relation R, </a:t>
            </a:r>
            <a:r>
              <a:rPr lang="en-US" sz="3600" dirty="0" smtClean="0"/>
              <a:t>but </a:t>
            </a:r>
            <a:r>
              <a:rPr lang="en-US" sz="3600" i="1" dirty="0" smtClean="0"/>
              <a:t>X</a:t>
            </a:r>
            <a:r>
              <a:rPr lang="en-US" sz="3600" dirty="0" smtClean="0"/>
              <a:t> is not a superkey, multiple tuples can have the same value(s) for attributes in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Which automatically means than the same value(s) for attributes in </a:t>
            </a:r>
            <a:r>
              <a:rPr lang="en-US" sz="3600" i="1" dirty="0" smtClean="0"/>
              <a:t>Y</a:t>
            </a:r>
            <a:r>
              <a:rPr lang="en-US" sz="3600" dirty="0" smtClean="0"/>
              <a:t> would be repeated for those tuples, causing redundancy</a:t>
            </a:r>
          </a:p>
          <a:p>
            <a:r>
              <a:rPr lang="en-US" sz="3600" dirty="0" smtClean="0"/>
              <a:t>To deal with this situation, we </a:t>
            </a:r>
            <a:r>
              <a:rPr lang="en-US" sz="3600" i="1" dirty="0" smtClean="0"/>
              <a:t>decompose </a:t>
            </a:r>
            <a:r>
              <a:rPr lang="en-US" sz="3600" dirty="0" smtClean="0"/>
              <a:t>the anomalous relation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) be a relational schema with schema name 𝓡 and schema attribute set </a:t>
            </a:r>
            <a:r>
              <a:rPr lang="en-US" sz="3600" i="1" dirty="0" smtClean="0"/>
              <a:t>A</a:t>
            </a:r>
          </a:p>
          <a:p>
            <a:r>
              <a:rPr lang="en-US" sz="3600" dirty="0" smtClean="0"/>
              <a:t>We can decompose 𝓡 into two schemas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 smtClean="0"/>
              <a:t>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</a:t>
            </a:r>
            <a:r>
              <a:rPr lang="en-US" sz="3600" i="1" dirty="0" smtClean="0"/>
              <a:t>C</a:t>
            </a:r>
            <a:r>
              <a:rPr lang="en-US" sz="3600" dirty="0" smtClean="0"/>
              <a:t>) such that </a:t>
            </a:r>
            <a:r>
              <a:rPr lang="en-US" sz="3600" i="1" dirty="0" smtClean="0"/>
              <a:t>B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600" i="1" dirty="0" smtClean="0"/>
              <a:t>C</a:t>
            </a:r>
            <a:r>
              <a:rPr lang="en-US" sz="3600" dirty="0" smtClean="0"/>
              <a:t> = </a:t>
            </a:r>
            <a:r>
              <a:rPr lang="en-US" sz="3600" i="1" dirty="0" smtClean="0"/>
              <a:t>A</a:t>
            </a:r>
          </a:p>
          <a:p>
            <a:pPr lvl="1"/>
            <a:r>
              <a:rPr lang="en-US" sz="3200" dirty="0" smtClean="0"/>
              <a:t>In case of the previously discussed anomaly, </a:t>
            </a:r>
            <a:r>
              <a:rPr lang="en-US" sz="3200" i="1" dirty="0" smtClean="0"/>
              <a:t>B </a:t>
            </a:r>
            <a:r>
              <a:rPr lang="en-US" sz="3200" dirty="0" smtClean="0"/>
              <a:t>= </a:t>
            </a:r>
            <a:r>
              <a:rPr lang="en-US" sz="3200" i="1" dirty="0" smtClean="0"/>
              <a:t>A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200" dirty="0"/>
              <a:t> </a:t>
            </a:r>
            <a:r>
              <a:rPr lang="en-US" sz="3200" i="1" dirty="0" smtClean="0"/>
              <a:t>Y</a:t>
            </a:r>
            <a:r>
              <a:rPr lang="en-US" sz="3200" dirty="0" smtClean="0"/>
              <a:t> and </a:t>
            </a:r>
            <a:r>
              <a:rPr lang="en-US" sz="3200" i="1" dirty="0" smtClean="0"/>
              <a:t>C</a:t>
            </a:r>
            <a:r>
              <a:rPr lang="en-US" sz="3200" dirty="0" smtClean="0"/>
              <a:t> = </a:t>
            </a:r>
            <a:r>
              <a:rPr lang="en-US" sz="3200" i="1" dirty="0" smtClean="0"/>
              <a:t>X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i="1" dirty="0" smtClean="0"/>
              <a:t>Y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6949"/>
              </p:ext>
            </p:extLst>
          </p:nvPr>
        </p:nvGraphicFramePr>
        <p:xfrm>
          <a:off x="1807494" y="1968844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7134" y="15995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9070"/>
              </p:ext>
            </p:extLst>
          </p:nvPr>
        </p:nvGraphicFramePr>
        <p:xfrm>
          <a:off x="796415" y="4492247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6055" y="412291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14380"/>
              </p:ext>
            </p:extLst>
          </p:nvPr>
        </p:nvGraphicFramePr>
        <p:xfrm>
          <a:off x="6195827" y="475332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5050" y="439142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89249" y="3334215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334215"/>
            <a:ext cx="1543050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32175" y="1883103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smtClean="0">
                <a:solidFill>
                  <a:srgbClr val="00B0F0"/>
                </a:solidFill>
              </a:rPr>
              <a:t>A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7494" y="1974900"/>
            <a:ext cx="5541159" cy="1862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49822" y="1556317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07980" y="1938934"/>
            <a:ext cx="959005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158" y="156258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Y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66983" y="1938934"/>
            <a:ext cx="1081670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3827" y="1447544"/>
            <a:ext cx="7681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1096" y="4411279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6415" y="4496883"/>
            <a:ext cx="4444658" cy="213890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720508" y="468141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95827" y="4756046"/>
            <a:ext cx="2044924" cy="239699"/>
          </a:xfrm>
          <a:prstGeom prst="roundRect">
            <a:avLst>
              <a:gd name="adj" fmla="val 96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8424" y="3382938"/>
            <a:ext cx="1538754" cy="88537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∩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Minimize redundancy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Avoid information loss (lossless join)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Preserve the FDs (dependency-preserving)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Ensure good query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 refresher: querying related tuples from two or more relations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3800655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Department AS 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D.DID AND 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Lossy</a:t>
            </a:r>
            <a:r>
              <a:rPr lang="en-US" dirty="0" smtClean="0"/>
              <a:t> Join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4141"/>
              </p:ext>
            </p:extLst>
          </p:nvPr>
        </p:nvGraphicFramePr>
        <p:xfrm>
          <a:off x="1952460" y="1811686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9007" y="14981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905"/>
              </p:ext>
            </p:extLst>
          </p:nvPr>
        </p:nvGraphicFramePr>
        <p:xfrm>
          <a:off x="959203" y="3283692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08697" y="295515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47368"/>
              </p:ext>
            </p:extLst>
          </p:nvPr>
        </p:nvGraphicFramePr>
        <p:xfrm>
          <a:off x="6231939" y="3469372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2313" y="316323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8950" y="291281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966" y="2912816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9932" y="439110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8950" y="4395983"/>
            <a:ext cx="1746250" cy="176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3172"/>
              </p:ext>
            </p:extLst>
          </p:nvPr>
        </p:nvGraphicFramePr>
        <p:xfrm>
          <a:off x="1952460" y="4725806"/>
          <a:ext cx="5541159" cy="1572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875527" y="44227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95346" y="5407752"/>
            <a:ext cx="2385966" cy="137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Extra data!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i.e. </a:t>
            </a:r>
            <a:r>
              <a:rPr lang="en-US" sz="2000" i="1" dirty="0" err="1" smtClean="0">
                <a:solidFill>
                  <a:srgbClr val="C00000"/>
                </a:solidFill>
              </a:rPr>
              <a:t>lossy</a:t>
            </a:r>
            <a:r>
              <a:rPr lang="en-US" sz="2000" i="1" dirty="0" smtClean="0">
                <a:solidFill>
                  <a:srgbClr val="C00000"/>
                </a:solidFill>
              </a:rPr>
              <a:t> join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decomposition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6905" y="5634788"/>
            <a:ext cx="5703622" cy="732558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Suppose you </a:t>
            </a:r>
            <a:r>
              <a:rPr lang="en-US" sz="3600" dirty="0"/>
              <a:t>decompose </a:t>
            </a:r>
            <a:r>
              <a:rPr lang="en-US" sz="3600" dirty="0" smtClean="0"/>
              <a:t>relation schema 𝓡 </a:t>
            </a:r>
            <a:r>
              <a:rPr lang="en-US" sz="3600" dirty="0"/>
              <a:t>into two schemas 𝓡</a:t>
            </a:r>
            <a:r>
              <a:rPr lang="en-US" sz="3600" baseline="-25000" dirty="0" smtClean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If </a:t>
            </a:r>
            <a:r>
              <a:rPr lang="en-US" sz="3600" i="1" dirty="0" smtClean="0"/>
              <a:t>for any instance </a:t>
            </a:r>
            <a:r>
              <a:rPr lang="en-US" sz="3600" dirty="0" smtClean="0"/>
              <a:t>R (with schema 𝓡), you can decompose R into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(with schema </a:t>
            </a:r>
            <a:r>
              <a:rPr lang="en-US" sz="3600" dirty="0"/>
              <a:t>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(with schema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such that R can be recovered by joining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then the decomposition is a lossless join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Dependency-preserving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8976"/>
              </p:ext>
            </p:extLst>
          </p:nvPr>
        </p:nvGraphicFramePr>
        <p:xfrm>
          <a:off x="2717712" y="1856291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4259" y="1542715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40"/>
              </p:ext>
            </p:extLst>
          </p:nvPr>
        </p:nvGraphicFramePr>
        <p:xfrm>
          <a:off x="1724455" y="3328297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3949" y="2999758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2771"/>
              </p:ext>
            </p:extLst>
          </p:nvPr>
        </p:nvGraphicFramePr>
        <p:xfrm>
          <a:off x="6997191" y="3513977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927565" y="3207836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4202" y="2957421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2218" y="2957421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237" y="1819826"/>
            <a:ext cx="2241394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824" y="4452613"/>
            <a:ext cx="224139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 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DeptName → DeptAddress}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6373" y="4452613"/>
            <a:ext cx="653609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7368" y="5542981"/>
            <a:ext cx="6789264" cy="677108"/>
          </a:xfrm>
          <a:prstGeom prst="rect">
            <a:avLst/>
          </a:prstGeom>
          <a:solidFill>
            <a:srgbClr val="D9BAD8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Semantic is lost, since if you are only given Course and </a:t>
            </a:r>
            <a:r>
              <a:rPr lang="en-US" sz="1900" dirty="0" err="1" smtClean="0"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 there is no way to account for the FD CID</a:t>
            </a:r>
            <a:r>
              <a:rPr lang="is-IS" sz="19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is-IS" sz="1900" dirty="0">
                <a:latin typeface="Linux Libertine" charset="0"/>
                <a:ea typeface="Linux Libertine" charset="0"/>
                <a:cs typeface="Linux Libertine" charset="0"/>
              </a:rPr>
              <a:t>→ Credits.</a:t>
            </a:r>
            <a:endParaRPr lang="is-IS" sz="19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Dependency-preserving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Suppose you decompose relation schema 𝓡 </a:t>
            </a:r>
            <a:r>
              <a:rPr lang="en-US" sz="3600" dirty="0" smtClean="0"/>
              <a:t>with FD set F into </a:t>
            </a:r>
            <a:r>
              <a:rPr lang="en-US" sz="3600" dirty="0"/>
              <a:t>two schemas 𝓡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with FD sets F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respectively</a:t>
            </a:r>
            <a:endParaRPr lang="en-US" sz="3600" dirty="0"/>
          </a:p>
          <a:p>
            <a:r>
              <a:rPr lang="en-US" sz="3600" dirty="0"/>
              <a:t>If </a:t>
            </a:r>
            <a:r>
              <a:rPr lang="en-US" sz="3600" dirty="0" smtClean="0"/>
              <a:t>all the FDs inferable from F can also be inferred from the union of </a:t>
            </a:r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and </a:t>
            </a:r>
            <a:r>
              <a:rPr lang="en-US" sz="3600" dirty="0" smtClean="0"/>
              <a:t>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we say that the decomposition is dependency preserving</a:t>
            </a:r>
          </a:p>
          <a:p>
            <a:pPr lvl="1"/>
            <a:r>
              <a:rPr lang="en-US" sz="3200" dirty="0" smtClean="0"/>
              <a:t>i.e. if (F</a:t>
            </a:r>
            <a:r>
              <a:rPr lang="en-US" sz="3200" baseline="-25000" dirty="0" smtClean="0"/>
              <a:t>1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= F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Example: let </a:t>
            </a:r>
            <a:r>
              <a:rPr lang="en-US" dirty="0"/>
              <a:t>𝓡</a:t>
            </a:r>
            <a:r>
              <a:rPr lang="en-US" dirty="0" smtClean="0"/>
              <a:t>(J, K, L) have FDs F={J</a:t>
            </a:r>
            <a:r>
              <a:rPr lang="is-IS" dirty="0"/>
              <a:t> → </a:t>
            </a:r>
            <a:r>
              <a:rPr lang="is-IS" dirty="0" smtClean="0"/>
              <a:t>K, KL </a:t>
            </a:r>
            <a:r>
              <a:rPr lang="is-IS" dirty="0"/>
              <a:t>→ </a:t>
            </a:r>
            <a:r>
              <a:rPr lang="is-IS" dirty="0" smtClean="0"/>
              <a:t>J}</a:t>
            </a:r>
          </a:p>
          <a:p>
            <a:r>
              <a:rPr lang="is-IS" dirty="0" smtClean="0"/>
              <a:t>We cannot achieve all the three properties above</a:t>
            </a:r>
          </a:p>
          <a:p>
            <a:pPr lvl="1"/>
            <a:r>
              <a:rPr lang="en-US" dirty="0" smtClean="0"/>
              <a:t>𝓡</a:t>
            </a:r>
            <a:r>
              <a:rPr lang="en-US" baseline="-25000" dirty="0" smtClean="0"/>
              <a:t>1</a:t>
            </a:r>
            <a:r>
              <a:rPr lang="en-US" dirty="0" smtClean="0"/>
              <a:t>(J</a:t>
            </a:r>
            <a:r>
              <a:rPr lang="en-US" dirty="0"/>
              <a:t>, </a:t>
            </a:r>
            <a:r>
              <a:rPr lang="en-US" dirty="0" smtClean="0"/>
              <a:t>K)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</a:t>
            </a:r>
            <a:r>
              <a:rPr lang="en-US" dirty="0" smtClean="0"/>
              <a:t>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L</a:t>
            </a:r>
            <a:r>
              <a:rPr lang="en-US" dirty="0"/>
              <a:t>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K) </a:t>
            </a:r>
            <a:r>
              <a:rPr lang="en-US" dirty="0"/>
              <a:t>and 𝓡</a:t>
            </a:r>
            <a:r>
              <a:rPr lang="en-US" baseline="-25000" dirty="0" smtClean="0"/>
              <a:t>2</a:t>
            </a:r>
            <a:r>
              <a:rPr lang="en-US" dirty="0" smtClean="0"/>
              <a:t>(J, L),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If we want both lossless join and dependency preservation, we have to tolerate some redundancy</a:t>
            </a:r>
          </a:p>
          <a:p>
            <a:r>
              <a:rPr lang="en-US" dirty="0" smtClean="0"/>
              <a:t>Fortunately, there situations are rare in real-world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8581" y="1825625"/>
            <a:ext cx="5856233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Is it always possible to find a redundancy-reducing, lossless join,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dependency-preserving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decomposition?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8811" y="1979513"/>
            <a:ext cx="9427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make anomaly detection and decomposition more systematic, we define </a:t>
            </a:r>
            <a:r>
              <a:rPr lang="en-US" sz="3600" i="1" dirty="0" smtClean="0"/>
              <a:t>normal forms</a:t>
            </a:r>
            <a:endParaRPr lang="en-US" sz="3600" dirty="0" smtClean="0"/>
          </a:p>
          <a:p>
            <a:r>
              <a:rPr lang="en-US" sz="3600" dirty="0" smtClean="0"/>
              <a:t>Informally, a relation is said to be in a particular normal form if it</a:t>
            </a:r>
            <a:r>
              <a:rPr lang="en-US" sz="3600" dirty="0"/>
              <a:t> </a:t>
            </a:r>
            <a:r>
              <a:rPr lang="en-US" sz="3600" dirty="0" smtClean="0"/>
              <a:t>doesn’t have certain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of the most commonly used normal forms</a:t>
            </a:r>
          </a:p>
          <a:p>
            <a:r>
              <a:rPr lang="en-US" sz="3600" dirty="0" smtClean="0"/>
              <a:t>Let </a:t>
            </a:r>
            <a:r>
              <a:rPr lang="en-US" sz="3600" dirty="0"/>
              <a:t>𝓡 </a:t>
            </a:r>
            <a:r>
              <a:rPr lang="en-US" sz="3600" dirty="0" smtClean="0"/>
              <a:t>be a relation schema with the FD set F. 𝓡 is in BCNF if for every FD </a:t>
            </a:r>
            <a:br>
              <a:rPr lang="en-US" sz="3600" dirty="0" smtClean="0"/>
            </a:b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 </a:t>
            </a:r>
            <a:r>
              <a:rPr lang="is-IS" sz="3600" dirty="0" smtClean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 smtClean="0"/>
              <a:t>Y</a:t>
            </a:r>
            <a:r>
              <a:rPr lang="is-IS" sz="3200" dirty="0" smtClean="0"/>
              <a:t> is trivial (i.e. </a:t>
            </a:r>
            <a:r>
              <a:rPr lang="en-US" sz="3200" dirty="0"/>
              <a:t>Y ⊆ </a:t>
            </a:r>
            <a:r>
              <a:rPr lang="en-US" sz="3200" dirty="0" smtClean="0"/>
              <a:t>X), or</a:t>
            </a:r>
          </a:p>
          <a:p>
            <a:pPr lvl="1"/>
            <a:r>
              <a:rPr lang="is-IS" sz="3200" i="1" dirty="0" smtClean="0"/>
              <a:t>X</a:t>
            </a:r>
            <a:r>
              <a:rPr lang="is-IS" sz="3200" dirty="0" smtClean="0"/>
              <a:t> is a superkey of </a:t>
            </a:r>
            <a:r>
              <a:rPr lang="en-US" sz="3200" dirty="0"/>
              <a:t>𝓡</a:t>
            </a:r>
            <a:endParaRPr lang="is-IS" sz="3200" i="1" dirty="0" smtClean="0"/>
          </a:p>
          <a:p>
            <a:pPr lvl="1"/>
            <a:endParaRPr lang="en-US" sz="32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54264" y="3164230"/>
            <a:ext cx="2187870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→Name,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DeptName→DeptAddress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22190"/>
              </p:ext>
            </p:extLst>
          </p:nvPr>
        </p:nvGraphicFramePr>
        <p:xfrm>
          <a:off x="2454264" y="1916625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3904" y="15472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443"/>
              </p:ext>
            </p:extLst>
          </p:nvPr>
        </p:nvGraphicFramePr>
        <p:xfrm>
          <a:off x="1443185" y="4440028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2825" y="40706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4879"/>
              </p:ext>
            </p:extLst>
          </p:nvPr>
        </p:nvGraphicFramePr>
        <p:xfrm>
          <a:off x="6296187" y="472721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5410" y="436531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6019" y="3281996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8770" y="3281996"/>
            <a:ext cx="1427357" cy="9331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051" y="1811099"/>
            <a:ext cx="1356268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this relation in 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649" y="2927343"/>
            <a:ext cx="13386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1319" y="5782385"/>
            <a:ext cx="3726537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6258" y="5782385"/>
            <a:ext cx="10024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Yes.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6258" y="3347361"/>
            <a:ext cx="286456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Such a decomposition is called a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BCNF decomposition.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1" grpId="0"/>
      <p:bldP spid="27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 relation schema 𝓡(Z) with BCNF-violating 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</a:t>
            </a:r>
            <a:r>
              <a:rPr lang="is-IS" sz="3600" dirty="0" smtClean="0"/>
              <a:t>, decompose </a:t>
            </a:r>
            <a:r>
              <a:rPr lang="en-US" sz="3600" dirty="0" smtClean="0"/>
              <a:t>𝓡 into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(X, Y)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(Z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600" dirty="0" smtClean="0"/>
              <a:t>Y)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610" y="4452885"/>
            <a:ext cx="468223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570596"/>
            <a:ext cx="3489051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3086" y="5570596"/>
            <a:ext cx="3368594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Department(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8139" y="4452885"/>
            <a:ext cx="255606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DeptName</a:t>
            </a:r>
            <a:r>
              <a:rPr lang="en-US" sz="1600" dirty="0" smtClean="0"/>
              <a:t> </a:t>
            </a:r>
            <a:r>
              <a:rPr lang="is-IS" sz="1600" dirty="0"/>
              <a:t>→ </a:t>
            </a:r>
            <a:r>
              <a:rPr lang="en-US" sz="1600" dirty="0" err="1" smtClean="0"/>
              <a:t>DeptAddress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0899" y="4917688"/>
            <a:ext cx="479501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917688"/>
            <a:ext cx="3044283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Removes certain types of redundancy</a:t>
            </a:r>
          </a:p>
          <a:p>
            <a:pPr lvl="1"/>
            <a:r>
              <a:rPr lang="en-US" sz="3200" dirty="0" smtClean="0"/>
              <a:t>See multivalued dependency for a type of redundancy BCNF decomposition does NOT remove</a:t>
            </a:r>
          </a:p>
          <a:p>
            <a:r>
              <a:rPr lang="en-US" sz="3600" dirty="0" smtClean="0"/>
              <a:t>Is lossless join</a:t>
            </a:r>
          </a:p>
          <a:p>
            <a:r>
              <a:rPr lang="en-US" sz="3600" dirty="0" smtClean="0"/>
              <a:t>Is NOT ALWAYS dependency preserving</a:t>
            </a:r>
          </a:p>
          <a:p>
            <a:pPr lvl="1"/>
            <a:r>
              <a:rPr lang="en-US" sz="3200" dirty="0" smtClean="0"/>
              <a:t>As we saw before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46849" y="4677196"/>
            <a:ext cx="16685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816" y="5256694"/>
            <a:ext cx="3809534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it possible for a binary relation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, 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 to be non-BCNF?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10" y="2994707"/>
            <a:ext cx="411297" cy="308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4" y="31950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2088827"/>
            <a:ext cx="5830575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73444" y="5158002"/>
            <a:ext cx="30665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8215" y="5158002"/>
            <a:ext cx="381220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618901"/>
            <a:ext cx="3867961" cy="46166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62324" y="3245005"/>
            <a:ext cx="1810037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1" y="3245005"/>
            <a:ext cx="1713746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Find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1867268"/>
            <a:ext cx="7213326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, </a:t>
            </a:r>
            <a:r>
              <a:rPr lang="en-US" sz="2400" dirty="0" err="1" smtClean="0"/>
              <a:t>CanDrink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97911" y="4148726"/>
            <a:ext cx="310003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261" y="4148726"/>
            <a:ext cx="496717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452434"/>
            <a:ext cx="3867961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 smtClean="0"/>
          </a:p>
          <a:p>
            <a:r>
              <a:rPr lang="en-US" sz="2400" dirty="0" smtClean="0"/>
              <a:t>Age </a:t>
            </a:r>
            <a:r>
              <a:rPr lang="is-IS" sz="2400" dirty="0" smtClean="0"/>
              <a:t>→ CanDrink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0332" y="3359014"/>
            <a:ext cx="118203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2" y="3359014"/>
            <a:ext cx="92555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35261" y="4694709"/>
            <a:ext cx="2638246" cy="58477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SSN </a:t>
            </a:r>
            <a:r>
              <a:rPr lang="is-IS" sz="1600" dirty="0" smtClean="0"/>
              <a:t>→ </a:t>
            </a:r>
            <a:r>
              <a:rPr lang="en-US" sz="1600" dirty="0" smtClean="0"/>
              <a:t>Name, Age, </a:t>
            </a:r>
            <a:r>
              <a:rPr lang="en-US" sz="1600" dirty="0" err="1" smtClean="0"/>
              <a:t>EyeColor</a:t>
            </a:r>
            <a:endParaRPr lang="en-US" sz="1600" dirty="0" smtClean="0"/>
          </a:p>
          <a:p>
            <a:r>
              <a:rPr lang="en-US" sz="1600" dirty="0" smtClean="0"/>
              <a:t>Age </a:t>
            </a:r>
            <a:r>
              <a:rPr lang="is-IS" sz="1600" dirty="0" smtClean="0"/>
              <a:t>→ CanDrink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06176" y="2390788"/>
            <a:ext cx="998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⇒ </a:t>
            </a:r>
            <a:endParaRPr lang="en-US" sz="3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97911" y="2714043"/>
            <a:ext cx="3180328" cy="30777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dirty="0" smtClean="0"/>
              <a:t>SSN </a:t>
            </a:r>
            <a:r>
              <a:rPr lang="is-IS" sz="1400" dirty="0" smtClean="0"/>
              <a:t>→ </a:t>
            </a:r>
            <a:r>
              <a:rPr lang="en-US" sz="1400" dirty="0" smtClean="0"/>
              <a:t>Name, Age, </a:t>
            </a:r>
            <a:r>
              <a:rPr lang="en-US" sz="1400" dirty="0" err="1" smtClean="0"/>
              <a:t>EyeColor</a:t>
            </a:r>
            <a:r>
              <a:rPr lang="en-US" sz="1400" dirty="0" smtClean="0"/>
              <a:t>, </a:t>
            </a:r>
            <a:r>
              <a:rPr lang="is-IS" sz="1400" dirty="0" smtClean="0"/>
              <a:t>CanDrink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2588" y="5372069"/>
            <a:ext cx="1146362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8950" y="5372069"/>
            <a:ext cx="2568961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44649" y="5841670"/>
            <a:ext cx="38222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0" y="5855791"/>
            <a:ext cx="2614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Drink(Age,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54181" y="4949435"/>
            <a:ext cx="2561169" cy="4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</a:t>
            </a:r>
            <a:r>
              <a:rPr lang="en-US" sz="2000" b="1" smtClean="0">
                <a:solidFill>
                  <a:srgbClr val="00B050"/>
                </a:solidFill>
              </a:rPr>
              <a:t>final schemas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9169" y="5784215"/>
            <a:ext cx="3962982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7631" y="5784215"/>
            <a:ext cx="2743023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42158" y="4086300"/>
            <a:ext cx="3225324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3085" y="3161893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SSN is 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8586" y="4690946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Age is not 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 animBg="1"/>
      <p:bldP spid="9" grpId="0"/>
      <p:bldP spid="20" grpId="0" animBg="1"/>
      <p:bldP spid="23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</a:t>
            </a:r>
            <a:r>
              <a:rPr lang="en-US" sz="2800" dirty="0" smtClean="0"/>
              <a:t>schemas (i.e. achieve desired normal forms)</a:t>
            </a:r>
            <a:endParaRPr lang="en-US" sz="2800" dirty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36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Let 𝓡 be a relation schema with the FD set F. 𝓡 is in </a:t>
            </a:r>
            <a:r>
              <a:rPr lang="en-US" sz="3600" dirty="0" smtClean="0"/>
              <a:t>3NF if </a:t>
            </a:r>
            <a:r>
              <a:rPr lang="en-US" sz="3600" dirty="0"/>
              <a:t>for every FD </a:t>
            </a:r>
            <a:br>
              <a:rPr lang="en-US" sz="3600" dirty="0"/>
            </a:br>
            <a:r>
              <a:rPr lang="en-US" sz="3600" i="1" dirty="0"/>
              <a:t>X</a:t>
            </a:r>
            <a:r>
              <a:rPr lang="is-IS" sz="3600" dirty="0"/>
              <a:t> → </a:t>
            </a:r>
            <a:r>
              <a:rPr lang="is-IS" sz="3600" i="1" dirty="0"/>
              <a:t>Y </a:t>
            </a:r>
            <a:r>
              <a:rPr lang="is-IS" sz="3600" dirty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/>
              <a:t>Y</a:t>
            </a:r>
            <a:r>
              <a:rPr lang="is-IS" sz="3200" dirty="0"/>
              <a:t> is trivial (i.e. </a:t>
            </a:r>
            <a:r>
              <a:rPr lang="en-US" sz="3200" dirty="0"/>
              <a:t>Y ⊆ X</a:t>
            </a:r>
            <a:r>
              <a:rPr lang="en-US" sz="3200" dirty="0" smtClean="0"/>
              <a:t>), or</a:t>
            </a:r>
            <a:endParaRPr lang="en-US" sz="3200" dirty="0"/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𝓡, or</a:t>
            </a:r>
            <a:endParaRPr lang="is-IS" sz="3200" i="1" dirty="0"/>
          </a:p>
          <a:p>
            <a:pPr lvl="1"/>
            <a:r>
              <a:rPr lang="en-US" sz="3200" i="1" dirty="0" smtClean="0"/>
              <a:t>Y</a:t>
            </a:r>
            <a:r>
              <a:rPr lang="en-US" sz="3200" dirty="0" smtClean="0"/>
              <a:t> is part of a key </a:t>
            </a:r>
            <a:r>
              <a:rPr lang="is-IS" sz="3200" dirty="0"/>
              <a:t>of </a:t>
            </a:r>
            <a:r>
              <a:rPr lang="en-US" sz="3200" dirty="0" smtClean="0"/>
              <a:t>𝓡</a:t>
            </a:r>
            <a:endParaRPr lang="en-US" sz="3200" i="1" dirty="0"/>
          </a:p>
          <a:p>
            <a:r>
              <a:rPr lang="en-US" sz="3600" dirty="0" smtClean="0"/>
              <a:t>If 𝓡 is in BCNF, then it certainly is in 3NF, but not necessarily the other way around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/>
              <a:t>Y </a:t>
            </a:r>
            <a:r>
              <a:rPr lang="is-IS" sz="3600" dirty="0" smtClean="0"/>
              <a:t>of </a:t>
            </a:r>
            <a:r>
              <a:rPr lang="en-US" sz="3600" dirty="0" smtClean="0"/>
              <a:t>𝓡 violates 3NF conditions if</a:t>
            </a:r>
          </a:p>
          <a:p>
            <a:pPr lvl="1"/>
            <a:r>
              <a:rPr lang="is-IS" sz="3200" dirty="0" smtClean="0"/>
              <a:t>either </a:t>
            </a:r>
            <a:r>
              <a:rPr lang="is-IS" sz="3200" i="1" dirty="0" smtClean="0"/>
              <a:t>X</a:t>
            </a:r>
            <a:r>
              <a:rPr lang="is-IS" sz="3200" dirty="0" smtClean="0"/>
              <a:t> is a subset of some key</a:t>
            </a:r>
          </a:p>
          <a:p>
            <a:pPr lvl="1"/>
            <a:endParaRPr lang="is-IS" sz="3200" i="1" dirty="0" smtClean="0"/>
          </a:p>
          <a:p>
            <a:pPr lvl="1"/>
            <a:endParaRPr lang="is-IS" sz="3200" i="1" dirty="0"/>
          </a:p>
          <a:p>
            <a:pPr lvl="1"/>
            <a:r>
              <a:rPr lang="is-IS" sz="3200" dirty="0" smtClean="0"/>
              <a:t>or </a:t>
            </a:r>
            <a:r>
              <a:rPr lang="is-IS" sz="3200" i="1" dirty="0" smtClean="0"/>
              <a:t>X</a:t>
            </a:r>
            <a:r>
              <a:rPr lang="is-IS" sz="3200" dirty="0" smtClean="0"/>
              <a:t> is NOT a proper subset of any key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0617" y="3535612"/>
            <a:ext cx="5623673" cy="847977"/>
            <a:chOff x="1736910" y="3482558"/>
            <a:chExt cx="5623673" cy="847977"/>
          </a:xfrm>
        </p:grpSpPr>
        <p:sp>
          <p:nvSpPr>
            <p:cNvPr id="6" name="Rounded Rectangle 5"/>
            <p:cNvSpPr/>
            <p:nvPr/>
          </p:nvSpPr>
          <p:spPr>
            <a:xfrm>
              <a:off x="4769783" y="3482558"/>
              <a:ext cx="1470552" cy="8303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50983" y="3529588"/>
              <a:ext cx="609600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0805" y="3533379"/>
              <a:ext cx="928508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788" y="3807315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736910" y="3647025"/>
              <a:ext cx="2953871" cy="4953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Partial Dependency</a:t>
              </a:r>
            </a:p>
          </p:txBody>
        </p:sp>
        <p:cxnSp>
          <p:nvCxnSpPr>
            <p:cNvPr id="36" name="Straight Arrow Connector 35"/>
            <p:cNvCxnSpPr>
              <a:endCxn id="7" idx="1"/>
            </p:cNvCxnSpPr>
            <p:nvPr/>
          </p:nvCxnSpPr>
          <p:spPr>
            <a:xfrm>
              <a:off x="5969313" y="3684312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666" y="5135798"/>
            <a:ext cx="7386182" cy="1161062"/>
            <a:chOff x="807177" y="5066722"/>
            <a:chExt cx="7386182" cy="1161062"/>
          </a:xfrm>
        </p:grpSpPr>
        <p:sp>
          <p:nvSpPr>
            <p:cNvPr id="13" name="Rounded Rectangle 12"/>
            <p:cNvSpPr/>
            <p:nvPr/>
          </p:nvSpPr>
          <p:spPr>
            <a:xfrm>
              <a:off x="3985028" y="5066722"/>
              <a:ext cx="1089552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83759" y="5071475"/>
              <a:ext cx="609600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9843" y="5066722"/>
              <a:ext cx="928508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3174" y="5669198"/>
              <a:ext cx="1370890" cy="5585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4051" y="5772594"/>
              <a:ext cx="699381" cy="345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80486" y="5534676"/>
              <a:ext cx="928508" cy="298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1019" y="5676124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807177" y="5512983"/>
              <a:ext cx="3375126" cy="497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smtClean="0">
                  <a:latin typeface="Linux Libertine" charset="0"/>
                  <a:ea typeface="Linux Libertine" charset="0"/>
                  <a:cs typeface="Linux Libertine" charset="0"/>
                </a:rPr>
                <a:t>Transitive Dependency</a:t>
              </a:r>
              <a:endParaRPr lang="en-US" sz="2400" b="1" dirty="0" smtClean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8173" y="5223488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02089" y="5224137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82005" y="5809129"/>
              <a:ext cx="398033" cy="19363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3"/>
              <a:endCxn id="19" idx="1"/>
            </p:cNvCxnSpPr>
            <p:nvPr/>
          </p:nvCxnSpPr>
          <p:spPr>
            <a:xfrm>
              <a:off x="6608994" y="5683803"/>
              <a:ext cx="515057" cy="26170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65669" y="3484216"/>
            <a:ext cx="1236179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Redundant storage of (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) pairs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1917" y="4957421"/>
            <a:ext cx="1872603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Cannot store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without storing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0234"/>
              </p:ext>
            </p:extLst>
          </p:nvPr>
        </p:nvGraphicFramePr>
        <p:xfrm>
          <a:off x="729010" y="1912047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15427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1912047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2287" y="3149937"/>
            <a:ext cx="423092" cy="7953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5379" y="3149937"/>
            <a:ext cx="2309350" cy="858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0827"/>
              </p:ext>
            </p:extLst>
          </p:nvPr>
        </p:nvGraphicFramePr>
        <p:xfrm>
          <a:off x="628650" y="4124168"/>
          <a:ext cx="291293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65897" y="376058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324"/>
              </p:ext>
            </p:extLst>
          </p:nvPr>
        </p:nvGraphicFramePr>
        <p:xfrm>
          <a:off x="5198576" y="4133132"/>
          <a:ext cx="1108407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10050" y="37605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12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6616" y="5400367"/>
            <a:ext cx="4178868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 smtClean="0"/>
              <a:t>Area </a:t>
            </a:r>
            <a:r>
              <a:rPr lang="is-IS" sz="1600" dirty="0"/>
              <a:t>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99539" y="5149526"/>
            <a:ext cx="137601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s-IS" sz="1600" smtClean="0"/>
              <a:t>Area </a:t>
            </a:r>
            <a:r>
              <a:rPr lang="is-IS" sz="1600"/>
              <a:t>→ </a:t>
            </a:r>
            <a:r>
              <a:rPr lang="is-IS" sz="1600" smtClean="0"/>
              <a:t>Price</a:t>
            </a:r>
            <a:endParaRPr lang="is-I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299164" y="5221448"/>
            <a:ext cx="9103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9610" y="4029280"/>
            <a:ext cx="1509443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BCNF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2287" y="3231616"/>
            <a:ext cx="4518291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Problem: transitive </a:t>
            </a:r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dependency Area → Price 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 animBg="1"/>
      <p:bldP spid="22" grpId="0" animBg="1"/>
      <p:bldP spid="23" grpId="0" animBg="1"/>
      <p:bldP spid="21" grpId="0" animBg="1"/>
      <p:bldP spid="2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Follow the BCNF decomposition algorithm</a:t>
            </a:r>
          </a:p>
          <a:p>
            <a:pPr lvl="1"/>
            <a:r>
              <a:rPr lang="en-US" sz="3200" dirty="0" smtClean="0"/>
              <a:t>Typically, you can stop earlier</a:t>
            </a:r>
          </a:p>
          <a:p>
            <a:r>
              <a:rPr lang="en-US" sz="3600" dirty="0" smtClean="0"/>
              <a:t>If losing FD </a:t>
            </a:r>
            <a:r>
              <a:rPr lang="en-US" sz="3600" i="1" dirty="0" smtClean="0"/>
              <a:t>X</a:t>
            </a:r>
            <a:r>
              <a:rPr lang="is-IS" sz="3600" dirty="0"/>
              <a:t> → </a:t>
            </a:r>
            <a:r>
              <a:rPr lang="en-US" sz="3600" i="1" dirty="0" smtClean="0"/>
              <a:t>Y</a:t>
            </a:r>
            <a:r>
              <a:rPr lang="en-US" sz="3600" dirty="0" smtClean="0"/>
              <a:t>, you can add a relation 𝓡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3NF allows this type of redundancy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421" y="5146705"/>
            <a:ext cx="7549157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Hence, it is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always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 possible to find a lossless join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, dependency-preserving 3NF decomposition.</a:t>
            </a:r>
            <a:endParaRPr lang="is-IS" sz="28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make the algorithm more efficient by using the minimal </a:t>
            </a:r>
            <a:r>
              <a:rPr lang="en-US" sz="3600" dirty="0" smtClean="0"/>
              <a:t>basis of F instead of 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Compute a minimal basis M for F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Find </a:t>
            </a:r>
            <a:r>
              <a:rPr lang="en-US" sz="3200" dirty="0"/>
              <a:t>a </a:t>
            </a:r>
            <a:r>
              <a:rPr lang="en-US" sz="3200" dirty="0" smtClean="0"/>
              <a:t>lossless join </a:t>
            </a:r>
            <a:r>
              <a:rPr lang="en-US" sz="3200" dirty="0"/>
              <a:t>decomposition of </a:t>
            </a:r>
            <a:r>
              <a:rPr lang="en-US" sz="3200" dirty="0" smtClean="0"/>
              <a:t>𝓡 (</a:t>
            </a:r>
            <a:r>
              <a:rPr lang="en-US" sz="3200" dirty="0"/>
              <a:t>which might miss </a:t>
            </a:r>
            <a:r>
              <a:rPr lang="en-US" sz="3200" dirty="0" smtClean="0"/>
              <a:t>some FDs in M)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/>
              <a:t>additional relations </a:t>
            </a:r>
            <a:r>
              <a:rPr lang="en-US" sz="3200" dirty="0" smtClean="0"/>
              <a:t>to </a:t>
            </a:r>
            <a:r>
              <a:rPr lang="en-US" sz="3200" dirty="0"/>
              <a:t>cover any missing </a:t>
            </a:r>
            <a:r>
              <a:rPr lang="en-US" sz="3200" dirty="0" smtClean="0"/>
              <a:t>FDs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When there are no </a:t>
            </a:r>
            <a:r>
              <a:rPr lang="en-US" sz="3600" i="1" dirty="0" smtClean="0"/>
              <a:t>multivalued dependencies </a:t>
            </a:r>
            <a:r>
              <a:rPr lang="en-US" sz="3600" dirty="0" smtClean="0"/>
              <a:t>(MVDs) among the attributes in the schema</a:t>
            </a:r>
          </a:p>
          <a:p>
            <a:r>
              <a:rPr lang="en-US" sz="3600" dirty="0" smtClean="0"/>
              <a:t>MVD: given a schema</a:t>
            </a:r>
            <a:r>
              <a:rPr lang="is-IS" sz="3600" dirty="0" smtClean="0"/>
              <a:t> </a:t>
            </a:r>
            <a:r>
              <a:rPr lang="en-US" sz="3600" dirty="0" smtClean="0"/>
              <a:t>𝓡(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, </a:t>
            </a:r>
            <a:r>
              <a:rPr lang="en-US" sz="3600" i="1" dirty="0" smtClean="0"/>
              <a:t>Z</a:t>
            </a:r>
            <a:r>
              <a:rPr lang="en-US" sz="3600" dirty="0" smtClean="0"/>
              <a:t>), there exists a MVD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sz="3600" i="1" dirty="0" smtClean="0"/>
              <a:t>Y</a:t>
            </a:r>
            <a:r>
              <a:rPr lang="en-US" sz="3600" dirty="0" smtClean="0"/>
              <a:t> if for any value of </a:t>
            </a:r>
            <a:r>
              <a:rPr lang="en-US" sz="3600" i="1" dirty="0" smtClean="0"/>
              <a:t>X</a:t>
            </a:r>
            <a:r>
              <a:rPr lang="en-US" sz="3600" dirty="0" smtClean="0"/>
              <a:t>, the set of values of </a:t>
            </a:r>
            <a:r>
              <a:rPr lang="en-US" sz="3600" i="1" dirty="0" smtClean="0"/>
              <a:t>Y</a:t>
            </a:r>
            <a:r>
              <a:rPr lang="en-US" sz="3600" dirty="0" smtClean="0"/>
              <a:t> is independent of </a:t>
            </a:r>
            <a:r>
              <a:rPr lang="en-US" sz="3600" i="1" dirty="0" smtClean="0"/>
              <a:t>Z</a:t>
            </a:r>
          </a:p>
          <a:p>
            <a:pPr lvl="1"/>
            <a:r>
              <a:rPr lang="en-US" sz="3200" dirty="0" smtClean="0"/>
              <a:t>i.e. decomposition 𝓡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Y</a:t>
            </a:r>
            <a:r>
              <a:rPr lang="en-US" sz="3200" dirty="0" smtClean="0"/>
              <a:t>) and 𝓡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Z</a:t>
            </a:r>
            <a:r>
              <a:rPr lang="en-US" sz="3200" dirty="0" smtClean="0"/>
              <a:t>) is lossless</a:t>
            </a:r>
          </a:p>
          <a:p>
            <a:r>
              <a:rPr lang="en-US" sz="3600" dirty="0" smtClean="0"/>
              <a:t>Any FD is a MVD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MVD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1183"/>
              </p:ext>
            </p:extLst>
          </p:nvPr>
        </p:nvGraphicFramePr>
        <p:xfrm>
          <a:off x="1406741" y="2058893"/>
          <a:ext cx="3864505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388"/>
                <a:gridCol w="1585524"/>
                <a:gridCol w="895593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SSN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Phone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Course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06381" y="1597228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Person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7421" y="4200032"/>
            <a:ext cx="754915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>
                <a:latin typeface="Linux Libertine" charset="0"/>
                <a:ea typeface="Linux Libertine" charset="0"/>
                <a:cs typeface="Linux Libertine" charset="0"/>
              </a:rPr>
              <a:t>Typically, MVD problems arise when two many-to-one relationships are mixed into one relation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22055" y="2482190"/>
            <a:ext cx="1989925" cy="707886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 err="1"/>
              <a:t>PhoneNo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/>
              <a:t>Course </a:t>
            </a:r>
          </a:p>
        </p:txBody>
      </p:sp>
    </p:spTree>
    <p:extLst>
      <p:ext uri="{BB962C8B-B14F-4D97-AF65-F5344CB8AC3E}">
        <p14:creationId xmlns:p14="http://schemas.microsoft.com/office/powerpoint/2010/main" val="6071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Find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4NF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 be a relation schema with the </a:t>
            </a:r>
            <a:r>
              <a:rPr lang="en-US" sz="3600" dirty="0" smtClean="0"/>
              <a:t>MVD </a:t>
            </a:r>
            <a:r>
              <a:rPr lang="en-US" sz="3600" dirty="0"/>
              <a:t>set </a:t>
            </a:r>
            <a:r>
              <a:rPr lang="en-US" sz="3600" dirty="0" smtClean="0"/>
              <a:t>V. </a:t>
            </a:r>
            <a:r>
              <a:rPr lang="en-US" sz="3600" dirty="0"/>
              <a:t>𝓡 is in </a:t>
            </a:r>
            <a:r>
              <a:rPr lang="en-US" sz="3600" dirty="0" smtClean="0"/>
              <a:t>4NF </a:t>
            </a:r>
            <a:r>
              <a:rPr lang="en-US" sz="3600" dirty="0"/>
              <a:t>if for every </a:t>
            </a:r>
            <a:r>
              <a:rPr lang="en-US" sz="3600" dirty="0" smtClean="0"/>
              <a:t>MVD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en-US" sz="36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600" i="1" dirty="0" smtClean="0"/>
              <a:t>Y </a:t>
            </a:r>
            <a:r>
              <a:rPr lang="is-IS" sz="3600" dirty="0"/>
              <a:t>in </a:t>
            </a:r>
            <a:r>
              <a:rPr lang="is-IS" sz="3600" dirty="0" smtClean="0"/>
              <a:t>V</a:t>
            </a:r>
            <a:endParaRPr lang="is-IS" sz="3600" dirty="0"/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</a:t>
            </a:r>
            <a:r>
              <a:rPr lang="en-US" sz="32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200" i="1" dirty="0"/>
              <a:t>Y</a:t>
            </a:r>
            <a:r>
              <a:rPr lang="is-IS" sz="3200" dirty="0" smtClean="0"/>
              <a:t> </a:t>
            </a:r>
            <a:r>
              <a:rPr lang="is-IS" sz="3200" dirty="0"/>
              <a:t>is trivial (i.e. </a:t>
            </a:r>
            <a:r>
              <a:rPr lang="en-US" sz="3200" dirty="0"/>
              <a:t>Y ⊆ X), or</a:t>
            </a:r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</a:t>
            </a:r>
          </a:p>
          <a:p>
            <a:pPr lvl="1"/>
            <a:endParaRPr lang="en-US" sz="3200" i="1" dirty="0"/>
          </a:p>
          <a:p>
            <a:r>
              <a:rPr lang="en-US" sz="3600" dirty="0" smtClean="0"/>
              <a:t>Same as BCNF definition, with FD replaced by MVD</a:t>
            </a:r>
            <a:endParaRPr lang="is-I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Fifth Normal Form (5NF)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Sometimes, </a:t>
            </a:r>
            <a:r>
              <a:rPr lang="en-US" sz="3600" dirty="0"/>
              <a:t>a relation cannot be </a:t>
            </a:r>
            <a:r>
              <a:rPr lang="en-US" sz="3600" dirty="0" smtClean="0"/>
              <a:t>lossless join </a:t>
            </a:r>
            <a:r>
              <a:rPr lang="en-US" sz="3600" dirty="0"/>
              <a:t>decomposed into two relations, but can be into three or </a:t>
            </a:r>
            <a:r>
              <a:rPr lang="en-US" sz="3600" dirty="0" smtClean="0"/>
              <a:t>more</a:t>
            </a:r>
            <a:endParaRPr lang="en-US" sz="3600" dirty="0"/>
          </a:p>
          <a:p>
            <a:r>
              <a:rPr lang="en-US" sz="3600" dirty="0"/>
              <a:t>5NF captures the idea that a relation </a:t>
            </a:r>
            <a:r>
              <a:rPr lang="en-US" sz="3600" dirty="0" smtClean="0"/>
              <a:t>schema </a:t>
            </a:r>
            <a:r>
              <a:rPr lang="en-US" sz="3600" dirty="0"/>
              <a:t>must have some particular </a:t>
            </a:r>
            <a:r>
              <a:rPr lang="en-US" sz="3600" dirty="0" smtClean="0"/>
              <a:t>lossless join </a:t>
            </a:r>
            <a:r>
              <a:rPr lang="en-US" sz="3600" dirty="0"/>
              <a:t>decomposition </a:t>
            </a:r>
            <a:endParaRPr lang="en-US" sz="3600" dirty="0" smtClean="0"/>
          </a:p>
          <a:p>
            <a:pPr lvl="1"/>
            <a:r>
              <a:rPr lang="en-US" sz="3200" dirty="0" smtClean="0"/>
              <a:t>Concept of </a:t>
            </a:r>
            <a:r>
              <a:rPr lang="en-US" sz="3200" i="1" dirty="0" smtClean="0"/>
              <a:t>join dependency</a:t>
            </a:r>
            <a:endParaRPr lang="en-US" sz="3200" dirty="0"/>
          </a:p>
          <a:p>
            <a:r>
              <a:rPr lang="en-US" sz="3600" dirty="0"/>
              <a:t>Finding actual 5NF cases is </a:t>
            </a:r>
            <a:r>
              <a:rPr lang="en-US" sz="3600" dirty="0" smtClean="0"/>
              <a:t>difficult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Aim for all the relations to be in BCNF, settle for 3NF</a:t>
            </a:r>
          </a:p>
          <a:p>
            <a:r>
              <a:rPr lang="en-US" sz="3600" dirty="0" smtClean="0"/>
              <a:t>In practice, when your relations are in BCNF, usually they are in 5NF as well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Tradeoff between redundancy and query answering performance</a:t>
            </a:r>
            <a:endParaRPr lang="en-US" sz="3600" dirty="0"/>
          </a:p>
          <a:p>
            <a:pPr lvl="1"/>
            <a:r>
              <a:rPr lang="en-US" sz="3200" dirty="0" smtClean="0"/>
              <a:t>Normalization makes answering particular queries more difficult</a:t>
            </a:r>
          </a:p>
          <a:p>
            <a:pPr lvl="2"/>
            <a:r>
              <a:rPr lang="en-US" sz="2800" dirty="0" smtClean="0"/>
              <a:t>e.g. queries involving many tables</a:t>
            </a:r>
          </a:p>
          <a:p>
            <a:pPr lvl="1"/>
            <a:r>
              <a:rPr lang="en-US" sz="3200" dirty="0" smtClean="0"/>
              <a:t>So in “read-heavy” applications, you might decide to </a:t>
            </a:r>
            <a:r>
              <a:rPr lang="en-US" sz="3200" i="1" dirty="0" err="1" smtClean="0"/>
              <a:t>denormalize</a:t>
            </a:r>
            <a:r>
              <a:rPr lang="en-US" sz="3200" dirty="0" smtClean="0"/>
              <a:t> your schema in favor of answering queries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9812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Algebra: Foundations of Operating on Relational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Department},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56402</TotalTime>
  <Words>3175</Words>
  <Application>Microsoft Macintosh PowerPoint</Application>
  <PresentationFormat>On-screen Show (4:3)</PresentationFormat>
  <Paragraphs>855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Courier New</vt:lpstr>
      <vt:lpstr>Linux Libertine</vt:lpstr>
      <vt:lpstr>STIXGeneral</vt:lpstr>
      <vt:lpstr>Arial</vt:lpstr>
      <vt:lpstr>4by3DefaultTheme</vt:lpstr>
      <vt:lpstr>Database Management Systems (CS 564)</vt:lpstr>
      <vt:lpstr>Recap: Schema Refinement</vt:lpstr>
      <vt:lpstr>How to Find FDs</vt:lpstr>
      <vt:lpstr>How to Find FDs (Cont.)</vt:lpstr>
      <vt:lpstr>Check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Recap: Schema Refinement</vt:lpstr>
      <vt:lpstr>Detect Anomalies</vt:lpstr>
      <vt:lpstr>Detect Anomalies (Cont.)</vt:lpstr>
      <vt:lpstr>Schema Decomposition</vt:lpstr>
      <vt:lpstr>Schema Decomposition: Example</vt:lpstr>
      <vt:lpstr>Schema Decomposition Desiderata</vt:lpstr>
      <vt:lpstr>Lossless Join Decomposition</vt:lpstr>
      <vt:lpstr>Lossy Join Decomposition</vt:lpstr>
      <vt:lpstr>Lossless Join Decomposition (Cont.)</vt:lpstr>
      <vt:lpstr>Dependency-preserving Decomposition</vt:lpstr>
      <vt:lpstr>Dependency-preserving Decomposition (Cont.)</vt:lpstr>
      <vt:lpstr>Schema Decomposition Desiderata (Cont.)</vt:lpstr>
      <vt:lpstr>Normal Forms</vt:lpstr>
      <vt:lpstr>Normal Forms (Cont.)</vt:lpstr>
      <vt:lpstr>Boyce-Codd Normal Form (BCNF)</vt:lpstr>
      <vt:lpstr>BCNF (Cont.)</vt:lpstr>
      <vt:lpstr>BCNF Decomposition</vt:lpstr>
      <vt:lpstr>BCNF Decomposition Properties</vt:lpstr>
      <vt:lpstr>BCNF Decomposition Example</vt:lpstr>
      <vt:lpstr>BCNF Decomposition Example (Cont.)</vt:lpstr>
      <vt:lpstr>Recap: Schema Refinement</vt:lpstr>
      <vt:lpstr>Recap: Normal Forms</vt:lpstr>
      <vt:lpstr>Third Normal Form (3NF)</vt:lpstr>
      <vt:lpstr>3NF Violation</vt:lpstr>
      <vt:lpstr>3NF Decomposition</vt:lpstr>
      <vt:lpstr>3NF Decomposition (Cont.)</vt:lpstr>
      <vt:lpstr>3NF Decomposition (Cont.)</vt:lpstr>
      <vt:lpstr>Fourth Normal Form (4NF)</vt:lpstr>
      <vt:lpstr>MVD Example</vt:lpstr>
      <vt:lpstr>4NF (Cont.)</vt:lpstr>
      <vt:lpstr>Fifth Normal Form (5NF)</vt:lpstr>
      <vt:lpstr>Schema Refinement (Cont.)</vt:lpstr>
      <vt:lpstr>Schema Refinement  in Practice</vt:lpstr>
      <vt:lpstr>Recap: Schema Refinement</vt:lpstr>
      <vt:lpstr>Recap: Normal Forms</vt:lpstr>
      <vt:lpstr>Relational Algebra: Foundations of Operating on Relational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1002</cp:revision>
  <dcterms:created xsi:type="dcterms:W3CDTF">2017-08-17T19:27:17Z</dcterms:created>
  <dcterms:modified xsi:type="dcterms:W3CDTF">2017-10-13T15:05:19Z</dcterms:modified>
</cp:coreProperties>
</file>