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69" r:id="rId3"/>
    <p:sldId id="413" r:id="rId4"/>
    <p:sldId id="417" r:id="rId5"/>
    <p:sldId id="412" r:id="rId6"/>
    <p:sldId id="274" r:id="rId7"/>
    <p:sldId id="257" r:id="rId8"/>
    <p:sldId id="339" r:id="rId9"/>
    <p:sldId id="340" r:id="rId10"/>
    <p:sldId id="276" r:id="rId11"/>
    <p:sldId id="414" r:id="rId12"/>
    <p:sldId id="341" r:id="rId13"/>
    <p:sldId id="343" r:id="rId14"/>
    <p:sldId id="344" r:id="rId15"/>
    <p:sldId id="345" r:id="rId16"/>
    <p:sldId id="342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418" r:id="rId28"/>
    <p:sldId id="357" r:id="rId29"/>
    <p:sldId id="358" r:id="rId30"/>
    <p:sldId id="359" r:id="rId31"/>
    <p:sldId id="382" r:id="rId32"/>
    <p:sldId id="360" r:id="rId33"/>
    <p:sldId id="361" r:id="rId34"/>
    <p:sldId id="362" r:id="rId35"/>
    <p:sldId id="365" r:id="rId36"/>
    <p:sldId id="419" r:id="rId37"/>
    <p:sldId id="416" r:id="rId38"/>
    <p:sldId id="363" r:id="rId39"/>
    <p:sldId id="367" r:id="rId40"/>
    <p:sldId id="364" r:id="rId41"/>
    <p:sldId id="369" r:id="rId42"/>
    <p:sldId id="370" r:id="rId43"/>
    <p:sldId id="371" r:id="rId44"/>
    <p:sldId id="372" r:id="rId45"/>
    <p:sldId id="373" r:id="rId46"/>
    <p:sldId id="374" r:id="rId47"/>
    <p:sldId id="415" r:id="rId48"/>
    <p:sldId id="37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256"/>
          </p14:sldIdLst>
        </p14:section>
        <p14:section name="Lecture 8 &gt; Relational Algebra" id="{142615CA-BD94-7447-BECB-5A43967E34AA}">
          <p14:sldIdLst>
            <p14:sldId id="269"/>
            <p14:sldId id="413"/>
            <p14:sldId id="417"/>
            <p14:sldId id="412"/>
            <p14:sldId id="274"/>
            <p14:sldId id="257"/>
            <p14:sldId id="339"/>
            <p14:sldId id="340"/>
            <p14:sldId id="276"/>
            <p14:sldId id="414"/>
            <p14:sldId id="341"/>
            <p14:sldId id="343"/>
            <p14:sldId id="344"/>
            <p14:sldId id="345"/>
            <p14:sldId id="342"/>
          </p14:sldIdLst>
        </p14:section>
        <p14:section name="Lecture 8 &gt; Basic RA Ops" id="{C8FE2E06-3DE5-4146-B9C2-CEA7AE07F41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8"/>
            <p14:sldId id="357"/>
            <p14:sldId id="358"/>
            <p14:sldId id="359"/>
            <p14:sldId id="382"/>
          </p14:sldIdLst>
        </p14:section>
        <p14:section name="Lecture 8 &gt; Derived RA Ops" id="{392274FC-CB48-E546-8271-47443FB12243}">
          <p14:sldIdLst>
            <p14:sldId id="360"/>
            <p14:sldId id="361"/>
            <p14:sldId id="362"/>
            <p14:sldId id="365"/>
            <p14:sldId id="419"/>
            <p14:sldId id="416"/>
            <p14:sldId id="363"/>
            <p14:sldId id="367"/>
            <p14:sldId id="364"/>
            <p14:sldId id="369"/>
            <p14:sldId id="370"/>
            <p14:sldId id="371"/>
            <p14:sldId id="372"/>
            <p14:sldId id="373"/>
            <p14:sldId id="374"/>
            <p14:sldId id="415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896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5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3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9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7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9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5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4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6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5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8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9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8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9378" y="4555787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>
            <a:stCxn id="8" idx="4"/>
            <a:endCxn id="10" idx="0"/>
          </p:cNvCxnSpPr>
          <p:nvPr/>
        </p:nvCxnSpPr>
        <p:spPr>
          <a:xfrm>
            <a:off x="4561530" y="4313931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514982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19" idx="0"/>
          </p:cNvCxnSpPr>
          <p:nvPr/>
        </p:nvCxnSpPr>
        <p:spPr>
          <a:xfrm>
            <a:off x="4561530" y="4859865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77079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>
            <a:endCxn id="23" idx="7"/>
          </p:cNvCxnSpPr>
          <p:nvPr/>
        </p:nvCxnSpPr>
        <p:spPr>
          <a:xfrm flipH="1">
            <a:off x="3846780" y="554282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54282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9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28950" y="5321652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10152" y="5655568"/>
            <a:ext cx="0" cy="19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4694807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4561490" y="4383560"/>
            <a:ext cx="40" cy="311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315779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827732" y="5082176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087815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4" y="4298252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68" y="449864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Formal </a:t>
            </a:r>
            <a:br>
              <a:rPr lang="en-US" dirty="0" smtClean="0"/>
            </a:br>
            <a:r>
              <a:rPr lang="en-US" dirty="0" smtClean="0"/>
              <a:t>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Help fetching </a:t>
            </a:r>
            <a:r>
              <a:rPr lang="en-US" sz="3600" i="1" dirty="0" smtClean="0"/>
              <a:t>exactly the data we want</a:t>
            </a:r>
          </a:p>
          <a:p>
            <a:pPr lvl="1"/>
            <a:r>
              <a:rPr lang="en-US" sz="2900" dirty="0" smtClean="0"/>
              <a:t>Easy to specify matching conditions</a:t>
            </a:r>
          </a:p>
          <a:p>
            <a:pPr lvl="1"/>
            <a:r>
              <a:rPr lang="en-US" sz="2900" dirty="0" smtClean="0"/>
              <a:t>Easy to compose and construct complex queries</a:t>
            </a:r>
          </a:p>
          <a:p>
            <a:r>
              <a:rPr lang="en-US" sz="3600" dirty="0" smtClean="0"/>
              <a:t>Declarative, i.e. specify </a:t>
            </a:r>
            <a:r>
              <a:rPr lang="en-US" sz="3600" i="1" dirty="0" smtClean="0"/>
              <a:t>what</a:t>
            </a:r>
            <a:r>
              <a:rPr lang="en-US" sz="3600" dirty="0" smtClean="0"/>
              <a:t> you want, not how to obtain it</a:t>
            </a:r>
          </a:p>
          <a:p>
            <a:r>
              <a:rPr lang="en-US" sz="3600" dirty="0" smtClean="0"/>
              <a:t>Rich formal frameworks to enable composition/inference of operations on data</a:t>
            </a:r>
          </a:p>
          <a:p>
            <a:r>
              <a:rPr lang="en-US" sz="3600" dirty="0" smtClean="0"/>
              <a:t>Two main formal relational query language</a:t>
            </a:r>
          </a:p>
          <a:p>
            <a:pPr lvl="1"/>
            <a:r>
              <a:rPr lang="en-US" sz="2900" dirty="0" smtClean="0"/>
              <a:t>Relational algebra</a:t>
            </a:r>
          </a:p>
          <a:p>
            <a:pPr lvl="1"/>
            <a:r>
              <a:rPr lang="en-US" sz="2900" dirty="0" smtClean="0"/>
              <a:t>Relational calculus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Most widely used formalization for manipulating structured data</a:t>
            </a:r>
          </a:p>
          <a:p>
            <a:r>
              <a:rPr lang="en-US" sz="3600" dirty="0" smtClean="0"/>
              <a:t>Main components of an (abstract) algebra</a:t>
            </a:r>
          </a:p>
          <a:p>
            <a:pPr lvl="1"/>
            <a:r>
              <a:rPr lang="en-US" sz="3200" dirty="0" smtClean="0"/>
              <a:t>Operands</a:t>
            </a:r>
          </a:p>
          <a:p>
            <a:pPr lvl="2"/>
            <a:r>
              <a:rPr lang="en-US" sz="2800" dirty="0" smtClean="0"/>
              <a:t>e.g. integers</a:t>
            </a:r>
          </a:p>
          <a:p>
            <a:pPr lvl="1"/>
            <a:r>
              <a:rPr lang="en-US" sz="3200" dirty="0" smtClean="0"/>
              <a:t>Operations</a:t>
            </a:r>
          </a:p>
          <a:p>
            <a:pPr lvl="2"/>
            <a:r>
              <a:rPr lang="en-US" sz="2800" dirty="0" smtClean="0"/>
              <a:t>e.g. addition and multiplication</a:t>
            </a:r>
          </a:p>
          <a:p>
            <a:pPr lvl="1"/>
            <a:r>
              <a:rPr lang="en-US" sz="3200" dirty="0"/>
              <a:t>Properties of operations</a:t>
            </a:r>
          </a:p>
          <a:p>
            <a:pPr lvl="2"/>
            <a:r>
              <a:rPr lang="en-US" sz="2800" dirty="0"/>
              <a:t>e.g. associativity and commutativity</a:t>
            </a:r>
          </a:p>
          <a:p>
            <a:pPr lvl="1"/>
            <a:r>
              <a:rPr lang="en-US" sz="3200" dirty="0" smtClean="0"/>
              <a:t>Special elements</a:t>
            </a:r>
          </a:p>
          <a:p>
            <a:pPr lvl="2"/>
            <a:r>
              <a:rPr lang="en-US" sz="2800" dirty="0" smtClean="0"/>
              <a:t>e.g. identity elements for addition (0) and multiplication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2325" y="3174798"/>
            <a:ext cx="2093025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Go </a:t>
            </a:r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read about groups, rings and fields, among most beautiful mathematical constructs!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Operands: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and output of RA operations are relations (instances)</a:t>
            </a:r>
          </a:p>
          <a:p>
            <a:pPr lvl="1"/>
            <a:r>
              <a:rPr lang="en-US" sz="3200" dirty="0" smtClean="0"/>
              <a:t>i.e. sets of tuples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49602"/>
              </p:ext>
            </p:extLst>
          </p:nvPr>
        </p:nvGraphicFramePr>
        <p:xfrm>
          <a:off x="3660580" y="5542979"/>
          <a:ext cx="2296026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225"/>
                <a:gridCol w="496936"/>
                <a:gridCol w="463053"/>
                <a:gridCol w="406583"/>
                <a:gridCol w="5082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71418" y="529025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4132"/>
              </p:ext>
            </p:extLst>
          </p:nvPr>
        </p:nvGraphicFramePr>
        <p:xfrm>
          <a:off x="6142246" y="5538037"/>
          <a:ext cx="2272268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4825"/>
                <a:gridCol w="494948"/>
                <a:gridCol w="456020"/>
                <a:gridCol w="400406"/>
                <a:gridCol w="50606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45768" y="529351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08384"/>
              </p:ext>
            </p:extLst>
          </p:nvPr>
        </p:nvGraphicFramePr>
        <p:xfrm>
          <a:off x="4727457" y="3627122"/>
          <a:ext cx="2243928" cy="9509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792"/>
                <a:gridCol w="481985"/>
                <a:gridCol w="470228"/>
                <a:gridCol w="358549"/>
                <a:gridCol w="511374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5204637" y="4794459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866789" y="4627031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57347" y="5202208"/>
            <a:ext cx="321934" cy="106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6045768" y="5202208"/>
            <a:ext cx="359233" cy="91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collection of actions to manipulate relations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smtClean="0">
                <a:latin typeface="+mj-lt"/>
              </a:rPr>
              <a:t>∪</a:t>
            </a:r>
            <a:r>
              <a:rPr lang="en-US" sz="3200" dirty="0" smtClean="0"/>
              <a:t> in the previous example</a:t>
            </a:r>
          </a:p>
          <a:p>
            <a:r>
              <a:rPr lang="en-US" sz="3600" dirty="0" smtClean="0"/>
              <a:t>A query is a composition of relations using relational operations</a:t>
            </a:r>
          </a:p>
          <a:p>
            <a:r>
              <a:rPr lang="en-US" sz="3600" dirty="0" smtClean="0"/>
              <a:t>Two main categories</a:t>
            </a:r>
          </a:p>
          <a:p>
            <a:pPr lvl="1"/>
            <a:r>
              <a:rPr lang="en-US" sz="3200" dirty="0" smtClean="0"/>
              <a:t>Basic operations</a:t>
            </a:r>
          </a:p>
          <a:p>
            <a:pPr lvl="1"/>
            <a:r>
              <a:rPr lang="en-US" sz="3200" dirty="0" smtClean="0"/>
              <a:t>Derived and auxiliary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vs. Instance,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/>
              <a:t>A query </a:t>
            </a:r>
            <a:r>
              <a:rPr lang="en-US" sz="3700" dirty="0" smtClean="0"/>
              <a:t>(in relational algebra or calculus) </a:t>
            </a:r>
            <a:r>
              <a:rPr lang="en-US" sz="3700" dirty="0"/>
              <a:t>is applied to a database instance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result (output) is also a database instance</a:t>
            </a:r>
          </a:p>
          <a:p>
            <a:r>
              <a:rPr lang="en-US" sz="3700" dirty="0" smtClean="0"/>
              <a:t>Schema </a:t>
            </a:r>
            <a:r>
              <a:rPr lang="en-US" sz="3700" dirty="0"/>
              <a:t>of the input is fixed for a query</a:t>
            </a:r>
          </a:p>
          <a:p>
            <a:pPr lvl="1"/>
            <a:r>
              <a:rPr lang="en-US" sz="3200" dirty="0" smtClean="0"/>
              <a:t>Schema </a:t>
            </a:r>
            <a:r>
              <a:rPr lang="en-US" sz="3200" dirty="0"/>
              <a:t>of the output is determined </a:t>
            </a:r>
            <a:r>
              <a:rPr lang="en-US" sz="3200" dirty="0" smtClean="0"/>
              <a:t>by the </a:t>
            </a:r>
            <a:r>
              <a:rPr lang="en-US" sz="3200" dirty="0"/>
              <a:t>query specifics</a:t>
            </a:r>
          </a:p>
          <a:p>
            <a:r>
              <a:rPr lang="en-US" sz="3700" dirty="0" smtClean="0"/>
              <a:t>Same </a:t>
            </a:r>
            <a:r>
              <a:rPr lang="en-US" sz="3700" dirty="0"/>
              <a:t>query can be applied to </a:t>
            </a:r>
            <a:r>
              <a:rPr lang="en-US" sz="3700" i="1" dirty="0"/>
              <a:t>different</a:t>
            </a:r>
            <a:r>
              <a:rPr lang="en-US" sz="3700" dirty="0"/>
              <a:t> instances that have the </a:t>
            </a:r>
            <a:r>
              <a:rPr lang="en-US" sz="3700" i="1" dirty="0"/>
              <a:t>same</a:t>
            </a:r>
            <a:r>
              <a:rPr lang="en-US" sz="3700" dirty="0"/>
              <a:t>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 smtClean="0"/>
              <a:t>Projection (𝜋)</a:t>
            </a:r>
          </a:p>
          <a:p>
            <a:r>
              <a:rPr lang="en-US" sz="3600" dirty="0" smtClean="0"/>
              <a:t>Cartesian product (×)</a:t>
            </a:r>
            <a:endParaRPr lang="en-US" dirty="0" smtClean="0"/>
          </a:p>
          <a:p>
            <a:r>
              <a:rPr lang="en-US" sz="3600" dirty="0" smtClean="0"/>
              <a:t>Set operations</a:t>
            </a:r>
          </a:p>
          <a:p>
            <a:pPr lvl="1"/>
            <a:r>
              <a:rPr lang="en-US" sz="3200" dirty="0" smtClean="0"/>
              <a:t>Union (∪)</a:t>
            </a:r>
          </a:p>
          <a:p>
            <a:pPr lvl="1"/>
            <a:r>
              <a:rPr lang="en-US" sz="3200" dirty="0" smtClean="0"/>
              <a:t>Difference 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rows that satisfy a condition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𝜎</a:t>
            </a:r>
            <a:r>
              <a:rPr lang="en-US" sz="3600" baseline="-25000" dirty="0" smtClean="0"/>
              <a:t>C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C: condition that output rows should satisfy</a:t>
            </a:r>
          </a:p>
          <a:p>
            <a:pPr lvl="2"/>
            <a:r>
              <a:rPr lang="en-US" sz="2800" dirty="0" smtClean="0"/>
              <a:t>=, &lt;, &gt;, ≥, ≤, ∧, ∨, ¬,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lvl="1"/>
            <a:r>
              <a:rPr lang="en-US" sz="3200" dirty="0" smtClean="0"/>
              <a:t>R: input relation</a:t>
            </a:r>
          </a:p>
          <a:p>
            <a:pPr lvl="1"/>
            <a:r>
              <a:rPr lang="en-US" sz="3200" dirty="0" smtClean="0"/>
              <a:t>Output schema: same as input schema (i.e. R’s schema)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𝜎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Age &gt; 22</a:t>
            </a:r>
            <a:r>
              <a:rPr lang="en-US" sz="3600" dirty="0">
                <a:solidFill>
                  <a:sysClr val="windowText" lastClr="000000"/>
                </a:solidFill>
              </a:rPr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3823134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552032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325599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92708"/>
              </p:ext>
            </p:extLst>
          </p:nvPr>
        </p:nvGraphicFramePr>
        <p:xfrm>
          <a:off x="3464969" y="4729555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446645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52092"/>
              </p:ext>
            </p:extLst>
          </p:nvPr>
        </p:nvGraphicFramePr>
        <p:xfrm>
          <a:off x="3464969" y="2834926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78272" y="3434998"/>
            <a:ext cx="1578769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Operator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vs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Operation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Algebra: Foundations of Operating on Relational Data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“Art is fire plus algebra.”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J. L.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Borges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A1</a:t>
            </a:r>
            <a:r>
              <a:rPr lang="is-IS" sz="3600" baseline="-25000" dirty="0"/>
              <a:t>, …, An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 </a:t>
            </a:r>
            <a:r>
              <a:rPr lang="mr-IN" sz="3200" dirty="0" smtClean="0"/>
              <a:t>…</a:t>
            </a:r>
            <a:r>
              <a:rPr lang="en-US" sz="3200" dirty="0" smtClean="0"/>
              <a:t>, 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A1, …, </a:t>
            </a:r>
            <a:r>
              <a:rPr lang="is-IS" sz="3200" dirty="0" smtClean="0"/>
              <a:t>An</a:t>
            </a:r>
            <a:r>
              <a:rPr lang="en-US" sz="3200" dirty="0" smtClean="0"/>
              <a:t>: list of attributes to project onto, </a:t>
            </a:r>
            <a:r>
              <a:rPr lang="en-US" sz="3200" dirty="0" err="1" smtClean="0"/>
              <a:t>s.t.</a:t>
            </a:r>
            <a:r>
              <a:rPr lang="en-US" sz="3200" dirty="0" smtClean="0"/>
              <a:t> {A1, </a:t>
            </a:r>
            <a:r>
              <a:rPr lang="mr-IN" sz="3200" dirty="0" smtClean="0"/>
              <a:t>…</a:t>
            </a:r>
            <a:r>
              <a:rPr lang="en-US" sz="3200" dirty="0" smtClean="0"/>
              <a:t>, An</a:t>
            </a:r>
            <a:r>
              <a:rPr lang="en-US" sz="3200" dirty="0"/>
              <a:t>} ⊆{B1, </a:t>
            </a:r>
            <a:r>
              <a:rPr lang="mr-IN" sz="3200" dirty="0"/>
              <a:t>…</a:t>
            </a:r>
            <a:r>
              <a:rPr lang="en-US" sz="3200" dirty="0"/>
              <a:t>, </a:t>
            </a:r>
            <a:r>
              <a:rPr lang="en-US" sz="3200" dirty="0" err="1"/>
              <a:t>Bm</a:t>
            </a:r>
            <a:r>
              <a:rPr lang="en-US" sz="3200" dirty="0"/>
              <a:t>}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/>
              <a:t>A1, </a:t>
            </a:r>
            <a:r>
              <a:rPr lang="mr-IN" sz="3600" dirty="0"/>
              <a:t>…</a:t>
            </a:r>
            <a:r>
              <a:rPr lang="en-US" sz="3600" dirty="0"/>
              <a:t>, An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Major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Major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866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70663"/>
              </p:ext>
            </p:extLst>
          </p:nvPr>
        </p:nvGraphicFramePr>
        <p:xfrm>
          <a:off x="3968972" y="2737158"/>
          <a:ext cx="1104874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19504" y="4090966"/>
            <a:ext cx="198862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Set semantics; i.e. eliminates duplicates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concatenation of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with every tuple in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×R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/>
              <a:t>Input schemas: R</a:t>
            </a:r>
            <a:r>
              <a:rPr lang="en-US" sz="3200" baseline="-25000" dirty="0"/>
              <a:t>1</a:t>
            </a:r>
            <a:r>
              <a:rPr lang="en-US" sz="3200" dirty="0"/>
              <a:t>(A1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,An),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)</a:t>
            </a:r>
            <a:endParaRPr lang="en-US" sz="3200" dirty="0" smtClean="0"/>
          </a:p>
          <a:p>
            <a:pPr lvl="1"/>
            <a:r>
              <a:rPr lang="en-US" sz="3200" dirty="0" smtClean="0"/>
              <a:t>Condition: {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,An}∩{B1,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}=∅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,An,B1,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Student</a:t>
            </a:r>
            <a:r>
              <a:rPr lang="en-US" sz="3600" dirty="0" err="1" smtClean="0"/>
              <a:t>×Department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9848" y="43812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1999" y="40373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31779" y="4782207"/>
            <a:ext cx="1089933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9812"/>
              </p:ext>
            </p:extLst>
          </p:nvPr>
        </p:nvGraphicFramePr>
        <p:xfrm>
          <a:off x="2308831" y="5390579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18149" y="510766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85330"/>
              </p:ext>
            </p:extLst>
          </p:nvPr>
        </p:nvGraphicFramePr>
        <p:xfrm>
          <a:off x="2638095" y="2540019"/>
          <a:ext cx="3871754" cy="1376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3781"/>
                <a:gridCol w="420413"/>
                <a:gridCol w="409904"/>
                <a:gridCol w="472965"/>
                <a:gridCol w="483476"/>
                <a:gridCol w="1187669"/>
                <a:gridCol w="613546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82215"/>
              </p:ext>
            </p:extLst>
          </p:nvPr>
        </p:nvGraphicFramePr>
        <p:xfrm>
          <a:off x="4649483" y="5390579"/>
          <a:ext cx="2274299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5219"/>
                <a:gridCol w="1141215"/>
                <a:gridCol w="627865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i="0" u="sng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i="0" u="sng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548566" y="5107044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27107" y="4782207"/>
            <a:ext cx="1169196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union of all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∪R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have the same schema, with attributes A1,</a:t>
            </a:r>
            <a:r>
              <a:rPr lang="mr-IN" sz="3200" dirty="0" smtClean="0"/>
              <a:t>…</a:t>
            </a:r>
            <a:r>
              <a:rPr lang="en-US" sz="3200" dirty="0" smtClean="0"/>
              <a:t>,An</a:t>
            </a:r>
          </a:p>
          <a:p>
            <a:pPr lvl="2"/>
            <a:r>
              <a:rPr lang="en-US" sz="2800" dirty="0" smtClean="0"/>
              <a:t>i.e. </a:t>
            </a:r>
            <a:r>
              <a:rPr lang="en-US" sz="2800" i="1" dirty="0" smtClean="0"/>
              <a:t>union-compatible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77244" y="5157087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4891" y="482027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52876" y="5152145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77421" y="482353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16347" y="2618847"/>
          <a:ext cx="3543717" cy="13167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125390" y="424975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7542" y="4082324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05352" y="4657501"/>
            <a:ext cx="1194682" cy="195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4562" y="4651749"/>
            <a:ext cx="1373686" cy="18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that are not in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-R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(or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∖R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are union-compatible</a:t>
            </a:r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5964" y="4594513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33611" y="425770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81596" y="4589571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6141" y="426096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985844" y="2671857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43342" y="3703214"/>
            <a:ext cx="628722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/>
              <a:t>-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757703" y="3463917"/>
            <a:ext cx="2" cy="23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375513" y="4065171"/>
            <a:ext cx="1159903" cy="2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979990" y="4065171"/>
            <a:ext cx="1338419" cy="22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314498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45594" y="4324938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20 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6666" y="5417291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66048" y="4787030"/>
            <a:ext cx="0" cy="63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460802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0345" y="2579883"/>
            <a:ext cx="2868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908902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39106" y="4468073"/>
            <a:ext cx="840908" cy="5778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20 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0178" y="5560426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59560" y="5045915"/>
            <a:ext cx="0" cy="514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055206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9106" y="3606766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4559560" y="4068858"/>
            <a:ext cx="0" cy="39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04215" y="2266620"/>
            <a:ext cx="321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47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91278" y="3523523"/>
            <a:ext cx="840908" cy="4105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 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Class = 21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88721" y="4270803"/>
            <a:ext cx="646022" cy="3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6711732" y="3934046"/>
            <a:ext cx="0" cy="33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404977" y="4310076"/>
            <a:ext cx="831186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91278" y="2779624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6711732" y="3241716"/>
            <a:ext cx="0" cy="281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23790" y="2832112"/>
            <a:ext cx="3984522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= 21;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9361"/>
              </p:ext>
            </p:extLst>
          </p:nvPr>
        </p:nvGraphicFramePr>
        <p:xfrm>
          <a:off x="1147999" y="1886572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14098"/>
              </p:ext>
            </p:extLst>
          </p:nvPr>
        </p:nvGraphicFramePr>
        <p:xfrm>
          <a:off x="4917688" y="1895551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Oval 20"/>
          <p:cNvSpPr/>
          <p:nvPr/>
        </p:nvSpPr>
        <p:spPr>
          <a:xfrm>
            <a:off x="5377374" y="4868482"/>
            <a:ext cx="1154976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11732" y="4868481"/>
            <a:ext cx="1536907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8" name="Straight Connector 37"/>
          <p:cNvCxnSpPr>
            <a:stCxn id="12" idx="5"/>
            <a:endCxn id="22" idx="0"/>
          </p:cNvCxnSpPr>
          <p:nvPr/>
        </p:nvCxnSpPr>
        <p:spPr>
          <a:xfrm>
            <a:off x="6940135" y="4584429"/>
            <a:ext cx="540051" cy="284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21" idx="0"/>
          </p:cNvCxnSpPr>
          <p:nvPr/>
        </p:nvCxnSpPr>
        <p:spPr>
          <a:xfrm flipH="1">
            <a:off x="5954862" y="4584429"/>
            <a:ext cx="528467" cy="28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30053" y="4331180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an efficient way of answering this query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in practice?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0605" y="5456243"/>
            <a:ext cx="5830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Major = DID ∧ Class =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21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×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1" grpId="0"/>
      <p:bldP spid="22" grpId="0"/>
      <p:bldP spid="55" grpId="0" animBg="1"/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/>
              <a:t>Projection </a:t>
            </a:r>
            <a:r>
              <a:rPr lang="en-US" sz="3600" dirty="0" smtClean="0"/>
              <a:t>(𝜋)</a:t>
            </a:r>
          </a:p>
          <a:p>
            <a:r>
              <a:rPr lang="en-US" sz="3600" dirty="0" smtClean="0"/>
              <a:t>Cartesian product</a:t>
            </a:r>
            <a:r>
              <a:rPr lang="en-US" sz="3600" dirty="0"/>
              <a:t> </a:t>
            </a:r>
            <a:r>
              <a:rPr lang="en-US" sz="3600" dirty="0" smtClean="0"/>
              <a:t>(×)</a:t>
            </a:r>
            <a:endParaRPr lang="en-US" dirty="0"/>
          </a:p>
          <a:p>
            <a:r>
              <a:rPr lang="en-US" sz="3600" dirty="0"/>
              <a:t>Set operations</a:t>
            </a:r>
          </a:p>
          <a:p>
            <a:pPr lvl="1"/>
            <a:r>
              <a:rPr lang="en-US" sz="3200" dirty="0"/>
              <a:t>Union (∪)</a:t>
            </a:r>
          </a:p>
          <a:p>
            <a:pPr lvl="1"/>
            <a:r>
              <a:rPr lang="en-US" sz="3200" dirty="0"/>
              <a:t>Difference </a:t>
            </a:r>
            <a:r>
              <a:rPr lang="en-US" sz="3200" dirty="0" smtClean="0"/>
              <a:t>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and Auxiliary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Renaming (𝜌)</a:t>
            </a:r>
          </a:p>
          <a:p>
            <a:r>
              <a:rPr lang="en-US" sz="3600" dirty="0" smtClean="0"/>
              <a:t>Join (</a:t>
            </a:r>
            <a:r>
              <a:rPr lang="en-US" sz="3600" dirty="0"/>
              <a:t>⨝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Set </a:t>
            </a:r>
            <a:r>
              <a:rPr lang="en-US" sz="3600" dirty="0"/>
              <a:t>operations</a:t>
            </a:r>
          </a:p>
          <a:p>
            <a:pPr lvl="1"/>
            <a:r>
              <a:rPr lang="en-US" sz="3200" dirty="0" smtClean="0"/>
              <a:t>Intersection (∩)</a:t>
            </a:r>
          </a:p>
          <a:p>
            <a:pPr lvl="1"/>
            <a:r>
              <a:rPr lang="en-US" sz="3200" dirty="0" smtClean="0"/>
              <a:t>Division (/)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same relation instance with the attributes renamed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/>
              <a:t>B</a:t>
            </a:r>
            <a:r>
              <a:rPr lang="en-US" sz="3600" baseline="-25000" dirty="0" smtClean="0"/>
              <a:t>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R(A1,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/>
              <a:t>A</a:t>
            </a:r>
            <a:r>
              <a:rPr lang="en-US" sz="3200" dirty="0" smtClean="0"/>
              <a:t>n)</a:t>
            </a:r>
          </a:p>
          <a:p>
            <a:pPr lvl="1"/>
            <a:r>
              <a:rPr lang="en-US" sz="3200" dirty="0"/>
              <a:t>Output schema: </a:t>
            </a:r>
            <a:r>
              <a:rPr lang="en-US" sz="3200" dirty="0" smtClean="0"/>
              <a:t>S(B1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Bn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Another 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 smtClean="0"/>
              <a:t>{Ai</a:t>
            </a:r>
            <a:r>
              <a:rPr lang="is-IS" sz="3600" baseline="-25000" dirty="0" smtClean="0"/>
              <a:t>➝</a:t>
            </a:r>
            <a:r>
              <a:rPr lang="en-US" sz="3600" baseline="-25000" dirty="0" smtClean="0"/>
              <a:t>Bi}</a:t>
            </a:r>
            <a:r>
              <a:rPr lang="en-US" sz="3600" dirty="0" smtClean="0"/>
              <a:t>(</a:t>
            </a:r>
            <a:r>
              <a:rPr lang="en-US" sz="3600" dirty="0"/>
              <a:t>R)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𝜌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StID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StName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StClass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StMaj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01095" y="42875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       </a:t>
            </a:r>
            <a:r>
              <a:rPr lang="en-US" sz="2400" dirty="0" smtClean="0"/>
              <a:t>𝜌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StID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StMaj</a:t>
            </a:r>
            <a:endParaRPr lang="en-US" sz="9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63247" y="40164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63247" y="4790027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10046"/>
              </p:ext>
            </p:extLst>
          </p:nvPr>
        </p:nvGraphicFramePr>
        <p:xfrm>
          <a:off x="3454458" y="5193983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63776" y="4911073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24418"/>
              </p:ext>
            </p:extLst>
          </p:nvPr>
        </p:nvGraphicFramePr>
        <p:xfrm>
          <a:off x="3406806" y="2826781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565854"/>
                <a:gridCol w="539020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StMaj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the intersection of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∩R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 smtClean="0"/>
              <a:t>Input schemas</a:t>
            </a:r>
            <a:r>
              <a:rPr lang="en-US" sz="3200" dirty="0"/>
              <a:t>: R</a:t>
            </a:r>
            <a:r>
              <a:rPr lang="en-US" sz="3200" baseline="-25000" dirty="0"/>
              <a:t>1</a:t>
            </a:r>
            <a:r>
              <a:rPr lang="en-US" sz="3200" dirty="0"/>
              <a:t> and R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are union-compatible</a:t>
            </a:r>
          </a:p>
          <a:p>
            <a:pPr lvl="1"/>
            <a:r>
              <a:rPr lang="en-US" sz="3200" dirty="0" smtClean="0"/>
              <a:t>Output schema: the same as the input relations</a:t>
            </a:r>
          </a:p>
          <a:p>
            <a:r>
              <a:rPr lang="en-US" sz="3600" dirty="0" smtClean="0"/>
              <a:t>Intersection is derived</a:t>
            </a:r>
          </a:p>
          <a:p>
            <a:pPr lvl="1"/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/>
              <a:t>∩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-(R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1008" y="4846181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28655" y="450937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76640" y="4841239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1185" y="451263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05562" y="2747421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88608" y="3894783"/>
            <a:ext cx="625154" cy="3329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∩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801185" y="3636264"/>
            <a:ext cx="2" cy="25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202733" y="4178989"/>
            <a:ext cx="1377427" cy="43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5022210" y="4178989"/>
            <a:ext cx="1459504" cy="45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dirty="0" smtClean="0"/>
              <a:t>Operations on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Union:  {</a:t>
            </a:r>
            <a:r>
              <a:rPr lang="en-US" dirty="0" err="1"/>
              <a:t>a,b,b,c</a:t>
            </a:r>
            <a:r>
              <a:rPr lang="en-US" dirty="0" smtClean="0"/>
              <a:t>} </a:t>
            </a:r>
            <a:r>
              <a:rPr lang="en-US" dirty="0" smtClean="0">
                <a:solidFill>
                  <a:prstClr val="black"/>
                </a:solidFill>
              </a:rPr>
              <a:t>∪ </a:t>
            </a:r>
            <a:r>
              <a:rPr lang="en-US" dirty="0" smtClean="0"/>
              <a:t>{</a:t>
            </a:r>
            <a:r>
              <a:rPr lang="en-US" dirty="0" err="1"/>
              <a:t>a,b,b,b,e,f,f</a:t>
            </a:r>
            <a:r>
              <a:rPr lang="en-US" dirty="0"/>
              <a:t>} = {</a:t>
            </a:r>
            <a:r>
              <a:rPr lang="en-US" dirty="0" err="1"/>
              <a:t>a,a,b,b,b,b,b,c,e,f,f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number of occurrences</a:t>
            </a:r>
          </a:p>
          <a:p>
            <a:r>
              <a:rPr lang="en-US" dirty="0"/>
              <a:t>Difference: {</a:t>
            </a:r>
            <a:r>
              <a:rPr lang="en-US" dirty="0" err="1"/>
              <a:t>a,b,b,b,c,c</a:t>
            </a:r>
            <a:r>
              <a:rPr lang="en-US" dirty="0"/>
              <a:t>} – {</a:t>
            </a:r>
            <a:r>
              <a:rPr lang="en-US" dirty="0" err="1"/>
              <a:t>b,c,c,c,d</a:t>
            </a:r>
            <a:r>
              <a:rPr lang="en-US" dirty="0"/>
              <a:t>} = {</a:t>
            </a:r>
            <a:r>
              <a:rPr lang="en-US" dirty="0" err="1"/>
              <a:t>a,b,b,d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Subtract </a:t>
            </a:r>
            <a:r>
              <a:rPr lang="en-US" dirty="0"/>
              <a:t>the number of occurrences</a:t>
            </a:r>
          </a:p>
          <a:p>
            <a:r>
              <a:rPr lang="en-US" dirty="0"/>
              <a:t>Intersection: {</a:t>
            </a:r>
            <a:r>
              <a:rPr lang="en-US" dirty="0" err="1"/>
              <a:t>a,b,b,b,c,c</a:t>
            </a:r>
            <a:r>
              <a:rPr lang="en-US" dirty="0" smtClean="0"/>
              <a:t>}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/>
              <a:t>∩ {</a:t>
            </a:r>
            <a:r>
              <a:rPr lang="en-US" dirty="0" err="1"/>
              <a:t>b,b,c,c,c,c,d</a:t>
            </a:r>
            <a:r>
              <a:rPr lang="en-US" dirty="0"/>
              <a:t>} = {</a:t>
            </a:r>
            <a:r>
              <a:rPr lang="en-US" dirty="0" err="1"/>
              <a:t>b,b,c,c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of the two numbers of occurrences</a:t>
            </a:r>
          </a:p>
          <a:p>
            <a:r>
              <a:rPr lang="en-US" dirty="0"/>
              <a:t>Selection: preserve the number of occurrences</a:t>
            </a:r>
          </a:p>
          <a:p>
            <a:r>
              <a:rPr lang="en-US" dirty="0"/>
              <a:t>Projection: preserve the number of occurrences (no duplicate elimination)</a:t>
            </a:r>
          </a:p>
          <a:p>
            <a:r>
              <a:rPr lang="en-US" dirty="0"/>
              <a:t>Cartesian product, join: no duplicate elimination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One of the most important and well-studied operations in relational databases</a:t>
            </a:r>
          </a:p>
          <a:p>
            <a:r>
              <a:rPr lang="en-US" sz="3600" dirty="0" smtClean="0"/>
              <a:t>Comes in various flavors</a:t>
            </a:r>
          </a:p>
          <a:p>
            <a:pPr lvl="1"/>
            <a:r>
              <a:rPr lang="en-US" sz="3200" dirty="0" smtClean="0"/>
              <a:t>Theta join</a:t>
            </a:r>
          </a:p>
          <a:p>
            <a:pPr lvl="1"/>
            <a:r>
              <a:rPr lang="en-US" sz="3200" dirty="0" smtClean="0"/>
              <a:t>Natural join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  <a:p>
            <a:pPr lvl="1"/>
            <a:r>
              <a:rPr lang="en-US" sz="3200" dirty="0" smtClean="0"/>
              <a:t>Semi-join</a:t>
            </a:r>
          </a:p>
          <a:p>
            <a:pPr lvl="1"/>
            <a:r>
              <a:rPr lang="en-US" sz="3200" dirty="0" smtClean="0"/>
              <a:t>Inner join</a:t>
            </a:r>
          </a:p>
          <a:p>
            <a:pPr lvl="1"/>
            <a:r>
              <a:rPr lang="en-US" sz="3200" dirty="0" smtClean="0"/>
              <a:t>Outer join</a:t>
            </a:r>
          </a:p>
          <a:p>
            <a:pPr lvl="1"/>
            <a:r>
              <a:rPr lang="en-US" sz="3200" dirty="0" smtClean="0"/>
              <a:t>Anti-join</a:t>
            </a:r>
          </a:p>
          <a:p>
            <a:pPr lvl="1"/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all the combinations of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lang="en-US" sz="3600" dirty="0"/>
              <a:t> and R</a:t>
            </a:r>
            <a:r>
              <a:rPr lang="en-US" sz="3600" baseline="-25000" dirty="0"/>
              <a:t>2</a:t>
            </a:r>
            <a:r>
              <a:rPr lang="en-US" sz="3600" dirty="0"/>
              <a:t> tuples which </a:t>
            </a:r>
            <a:r>
              <a:rPr lang="en-US" sz="3600" dirty="0" smtClean="0"/>
              <a:t>satisfy the join condition 𝜃</a:t>
            </a:r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𝜃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 smtClean="0"/>
              <a:t>𝜃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  <a:endParaRPr lang="en-US" sz="2800" dirty="0" smtClean="0"/>
          </a:p>
          <a:p>
            <a:pPr lvl="1"/>
            <a:r>
              <a:rPr lang="en-US" sz="3200" dirty="0" smtClean="0"/>
              <a:t>Condition 𝜃: a Boolean condition on 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An,B1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Query using SQL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Create DB using SQL</a:t>
            </a:r>
            <a:endParaRPr lang="en-US" sz="140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Student ⨝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Major=DID ∧ Class=21 </a:t>
            </a:r>
            <a:r>
              <a:rPr lang="en-US" sz="3600" dirty="0" smtClean="0"/>
              <a:t>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/>
                <a:gridCol w="705753"/>
                <a:gridCol w="472548"/>
                <a:gridCol w="601425"/>
                <a:gridCol w="540055"/>
                <a:gridCol w="988055"/>
                <a:gridCol w="10126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⨝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 ∧ Class=21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agree on the </a:t>
            </a:r>
            <a:r>
              <a:rPr lang="en-US" sz="3600" i="1" dirty="0" smtClean="0"/>
              <a:t>join attributes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Join attributes: </a:t>
            </a:r>
            <a:r>
              <a:rPr lang="en-US" sz="2800" dirty="0" smtClean="0"/>
              <a:t>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}∩{</a:t>
            </a:r>
            <a:r>
              <a:rPr lang="en-US" sz="2800" dirty="0"/>
              <a:t>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/>
              <a:t>}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ysClr val="windowText" lastClr="000000"/>
                </a:solidFill>
              </a:rPr>
              <a:t>∪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r>
              <a:rPr lang="en-US" sz="3600" dirty="0" smtClean="0">
                <a:solidFill>
                  <a:sysClr val="windowText" lastClr="000000"/>
                </a:solidFill>
              </a:rPr>
              <a:t>= </a:t>
            </a:r>
            <a:r>
              <a:rPr lang="en-US" dirty="0" smtClean="0">
                <a:solidFill>
                  <a:sysClr val="windowText" lastClr="000000"/>
                </a:solidFill>
              </a:rPr>
              <a:t>π</a:t>
            </a:r>
            <a:r>
              <a:rPr lang="en-US" sz="1400" baseline="-25000" dirty="0" err="1" smtClean="0">
                <a:solidFill>
                  <a:sysClr val="windowText" lastClr="000000"/>
                </a:solidFill>
              </a:rPr>
              <a:t>SID,SName,Class,DID,DeptName,Address</a:t>
            </a:r>
            <a:r>
              <a:rPr lang="en-US" dirty="0" smtClean="0">
                <a:solidFill>
                  <a:sysClr val="windowText" lastClr="000000"/>
                </a:solidFill>
              </a:rPr>
              <a:t>(𝜎</a:t>
            </a:r>
            <a:r>
              <a:rPr lang="en-US" sz="1400" baseline="-25000" dirty="0" smtClean="0"/>
              <a:t>DID=DID2</a:t>
            </a:r>
            <a:r>
              <a:rPr lang="en-US" sz="20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2000" dirty="0" smtClean="0"/>
              <a:t>×</a:t>
            </a:r>
            <a:r>
              <a:rPr lang="en-US" dirty="0" smtClean="0"/>
              <a:t>𝜌</a:t>
            </a:r>
            <a:r>
              <a:rPr lang="en-US" sz="1400" baseline="-25000" dirty="0" smtClean="0">
                <a:solidFill>
                  <a:sysClr val="windowText" lastClr="000000"/>
                </a:solidFill>
              </a:rPr>
              <a:t>DID2,DeptName,Address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ysClr val="windowText" lastClr="000000"/>
                </a:solidFill>
              </a:rPr>
              <a:t>Department))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7027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41789"/>
              </p:ext>
            </p:extLst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83"/>
              </p:ext>
            </p:extLst>
          </p:nvPr>
        </p:nvGraphicFramePr>
        <p:xfrm>
          <a:off x="2109852" y="3092939"/>
          <a:ext cx="483856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6762"/>
                <a:gridCol w="806861"/>
                <a:gridCol w="540246"/>
                <a:gridCol w="617424"/>
                <a:gridCol w="1129606"/>
                <a:gridCol w="115767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320194"/>
            <a:ext cx="625154" cy="409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98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69457"/>
            <a:ext cx="593362" cy="218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69457"/>
            <a:ext cx="539314" cy="19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satisfy the equality </a:t>
            </a:r>
            <a:r>
              <a:rPr lang="en-US" sz="3600" dirty="0"/>
              <a:t>condition </a:t>
            </a:r>
            <a:r>
              <a:rPr lang="en-US" sz="3600" dirty="0" smtClean="0"/>
              <a:t>C=D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 is a special case of theta join</a:t>
            </a:r>
          </a:p>
          <a:p>
            <a:pPr lvl="1"/>
            <a:r>
              <a:rPr lang="en-US" sz="3200" dirty="0" smtClean="0"/>
              <a:t>Natural join is a special case of </a:t>
            </a:r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  <a:endParaRPr lang="en-US" sz="3200" dirty="0"/>
          </a:p>
          <a:p>
            <a:r>
              <a:rPr lang="en-US" sz="3600" dirty="0"/>
              <a:t>Notation: R</a:t>
            </a:r>
            <a:r>
              <a:rPr lang="en-US" sz="3600" baseline="-25000" dirty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C=D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/>
              <a:t>C=D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C⊆{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 and D⊆{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  <a:endParaRPr lang="en-US" sz="2800" dirty="0"/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</a:t>
            </a:r>
            <a:r>
              <a:rPr lang="en-US" sz="2400" baseline="-25000" dirty="0"/>
              <a:t>Major=DID</a:t>
            </a:r>
            <a:r>
              <a:rPr lang="en-US" sz="3600" dirty="0" smtClean="0"/>
              <a:t>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5505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6122"/>
              </p:ext>
            </p:extLst>
          </p:nvPr>
        </p:nvGraphicFramePr>
        <p:xfrm>
          <a:off x="1873911" y="3096076"/>
          <a:ext cx="531044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  <a:gridCol w="620110"/>
                <a:gridCol w="1206506"/>
                <a:gridCol w="11267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048444"/>
            <a:ext cx="625154" cy="680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⨝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29136" y="4021931"/>
            <a:ext cx="823" cy="17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29661"/>
            <a:ext cx="593362" cy="258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29661"/>
            <a:ext cx="539314" cy="234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satisfy the natural join</a:t>
            </a:r>
            <a:r>
              <a:rPr lang="en-US" sz="3600" dirty="0"/>
              <a:t> </a:t>
            </a:r>
            <a:r>
              <a:rPr lang="en-US" sz="3600" dirty="0" smtClean="0"/>
              <a:t>condition</a:t>
            </a:r>
            <a:endParaRPr lang="en-US" sz="32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⋉R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π</a:t>
            </a:r>
            <a:r>
              <a:rPr lang="en-US" sz="2800" baseline="-25000" dirty="0" smtClean="0"/>
              <a:t>A1,</a:t>
            </a:r>
            <a:r>
              <a:rPr lang="mr-IN" sz="2800" baseline="-25000" dirty="0" smtClean="0"/>
              <a:t>…</a:t>
            </a:r>
            <a:r>
              <a:rPr lang="en-US" sz="2800" baseline="-25000" dirty="0" smtClean="0"/>
              <a:t>,An</a:t>
            </a:r>
            <a:r>
              <a:rPr lang="en-US" sz="2800" dirty="0" smtClean="0">
                <a:solidFill>
                  <a:sysClr val="windowText" lastClr="000000"/>
                </a:solidFill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en-US" sz="2800" dirty="0" smtClean="0"/>
              <a:t>⨝</a:t>
            </a:r>
            <a:r>
              <a:rPr lang="en-US" sz="2800" dirty="0" smtClean="0">
                <a:solidFill>
                  <a:sysClr val="windowText" lastClr="000000"/>
                </a:solidFill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</a:t>
            </a:r>
            <a:r>
              <a:rPr lang="en-US" sz="3200" dirty="0">
                <a:solidFill>
                  <a:sysClr val="windowText" lastClr="000000"/>
                </a:solidFill>
              </a:rPr>
              <a:t>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600" dirty="0"/>
              <a:t>Join attributes: </a:t>
            </a:r>
            <a:r>
              <a:rPr lang="en-US" sz="3200" dirty="0"/>
              <a:t>{A1,</a:t>
            </a:r>
            <a:r>
              <a:rPr lang="mr-IN" sz="3200" dirty="0"/>
              <a:t>…</a:t>
            </a:r>
            <a:r>
              <a:rPr lang="en-US" sz="3200" dirty="0"/>
              <a:t>,An}∩{B1,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</a:t>
            </a:r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⋉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GradeReport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16854"/>
              </p:ext>
            </p:extLst>
          </p:nvPr>
        </p:nvGraphicFramePr>
        <p:xfrm>
          <a:off x="2030006" y="5192370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50780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54315"/>
              </p:ext>
            </p:extLst>
          </p:nvPr>
        </p:nvGraphicFramePr>
        <p:xfrm>
          <a:off x="4724807" y="5201349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1015"/>
              </p:ext>
            </p:extLst>
          </p:nvPr>
        </p:nvGraphicFramePr>
        <p:xfrm>
          <a:off x="3350613" y="3188503"/>
          <a:ext cx="2357045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288220"/>
            <a:ext cx="625154" cy="4170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⋉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66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44221"/>
            <a:ext cx="593362" cy="243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44221"/>
            <a:ext cx="580992" cy="21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Return all tuples of R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 which DONOT satisfy the natural join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condition</a:t>
                </a:r>
                <a:endParaRPr lang="en-US" sz="3200" dirty="0" smtClean="0"/>
              </a:p>
              <a:p>
                <a:r>
                  <a:rPr lang="en-US" sz="3600" dirty="0" smtClean="0"/>
                  <a:t>Notation: R</a:t>
                </a:r>
                <a:r>
                  <a:rPr lang="en-US" sz="3600" baseline="-25000" dirty="0" smtClean="0"/>
                  <a:t>1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R</a:t>
                </a:r>
                <a:r>
                  <a:rPr lang="en-US" sz="3600" baseline="-25000" dirty="0" smtClean="0"/>
                  <a:t>2</a:t>
                </a:r>
                <a:endParaRPr lang="en-US" sz="3600" dirty="0"/>
              </a:p>
              <a:p>
                <a:pPr lvl="1"/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Input </a:t>
                </a:r>
                <a:r>
                  <a:rPr lang="en-US" sz="3200" dirty="0">
                    <a:solidFill>
                      <a:sysClr val="windowText" lastClr="000000"/>
                    </a:solidFill>
                  </a:rPr>
                  <a:t>schemas: </a:t>
                </a:r>
                <a:r>
                  <a:rPr lang="en-US" sz="3200" dirty="0"/>
                  <a:t>R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(A1,</a:t>
                </a:r>
                <a:r>
                  <a:rPr lang="mr-IN" sz="3200" dirty="0"/>
                  <a:t>…</a:t>
                </a:r>
                <a:r>
                  <a:rPr lang="en-US" sz="3200" dirty="0"/>
                  <a:t>,An) and R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(B1,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/>
                  <a:t>Bm</a:t>
                </a:r>
                <a:r>
                  <a:rPr lang="en-US" sz="3200" dirty="0" smtClean="0"/>
                  <a:t>)</a:t>
                </a:r>
              </a:p>
              <a:p>
                <a:pPr lvl="1"/>
                <a:r>
                  <a:rPr lang="en-US" sz="3600" dirty="0"/>
                  <a:t>Join attributes: </a:t>
                </a:r>
                <a:r>
                  <a:rPr lang="en-US" sz="3200" dirty="0"/>
                  <a:t>{A1,</a:t>
                </a:r>
                <a:r>
                  <a:rPr lang="mr-IN" sz="3200" dirty="0"/>
                  <a:t>…</a:t>
                </a:r>
                <a:r>
                  <a:rPr lang="en-US" sz="3200" dirty="0"/>
                  <a:t>,An}∩{B1,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 smtClean="0"/>
                  <a:t>Bm</a:t>
                </a:r>
                <a:r>
                  <a:rPr lang="en-US" sz="3200" dirty="0" smtClean="0"/>
                  <a:t>}</a:t>
                </a:r>
              </a:p>
              <a:p>
                <a:pPr lvl="1"/>
                <a:r>
                  <a:rPr lang="en-US" sz="3200" dirty="0" smtClean="0"/>
                  <a:t>Output </a:t>
                </a:r>
                <a:r>
                  <a:rPr lang="en-US" sz="3200" dirty="0"/>
                  <a:t>schema: S(A1,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smtClean="0"/>
                  <a:t>An)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Example: 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 G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83317"/>
              </p:ext>
            </p:extLst>
          </p:nvPr>
        </p:nvGraphicFramePr>
        <p:xfrm>
          <a:off x="3703122" y="466640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623896" y="433320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77759"/>
              </p:ext>
            </p:extLst>
          </p:nvPr>
        </p:nvGraphicFramePr>
        <p:xfrm>
          <a:off x="6397923" y="467538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10009" y="433808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1807"/>
              </p:ext>
            </p:extLst>
          </p:nvPr>
        </p:nvGraphicFramePr>
        <p:xfrm>
          <a:off x="4920490" y="2770978"/>
          <a:ext cx="2542501" cy="4084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⋉</m:t>
                          </m:r>
                        </m:e>
                      </m:bar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190593" y="3266207"/>
            <a:ext cx="1" cy="39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5387866" y="411059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6423278" y="411059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5309" y="3050526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rewrite anti-join using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other RA operations?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anomalous schemas</a:t>
            </a:r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dependency preserving</a:t>
            </a:r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Review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Consider a relation R with d attributes. The number of FDs possible on R is (2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− 1)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 because the number of non-empty attribute subsets is 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 and we have as many choices for both the LHS and RHS. But many of these FDs are trivial</a:t>
                </a:r>
                <a:r>
                  <a:rPr lang="en-US" sz="3200" dirty="0" smtClean="0"/>
                  <a:t>. </a:t>
                </a:r>
              </a:p>
              <a:p>
                <a:r>
                  <a:rPr lang="en-US" sz="3200" dirty="0" smtClean="0"/>
                  <a:t>How </a:t>
                </a:r>
                <a:r>
                  <a:rPr lang="en-US" sz="3200" dirty="0"/>
                  <a:t>many of those FDs are non-trivial?</a:t>
                </a:r>
              </a:p>
              <a:p>
                <a:pPr lvl="1"/>
                <a:r>
                  <a:rPr lang="en-US" sz="2800" i="1" dirty="0" smtClean="0"/>
                  <a:t>X</a:t>
                </a:r>
                <a:r>
                  <a:rPr lang="is-IS" sz="2800" dirty="0"/>
                  <a:t> → </a:t>
                </a:r>
                <a:r>
                  <a:rPr lang="is-IS" sz="2800" i="1" dirty="0" smtClean="0"/>
                  <a:t>Y</a:t>
                </a:r>
                <a:r>
                  <a:rPr lang="is-IS" sz="2800" dirty="0" smtClean="0"/>
                  <a:t> is trivial if </a:t>
                </a:r>
                <a:r>
                  <a:rPr lang="en-US" sz="2800" i="1" dirty="0"/>
                  <a:t>Y</a:t>
                </a:r>
                <a:r>
                  <a:rPr lang="en-US" sz="2800" dirty="0"/>
                  <a:t> ⊆ </a:t>
                </a:r>
                <a:r>
                  <a:rPr lang="en-US" sz="2800" i="1" dirty="0" smtClean="0"/>
                  <a:t>X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Hint: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mr-IN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1777" t="-2941" r="-309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382593" y="5117771"/>
            <a:ext cx="1132757" cy="105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31" y="203255"/>
            <a:ext cx="2016119" cy="12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85" y="777766"/>
            <a:ext cx="4638216" cy="5323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767"/>
            <a:ext cx="4675737" cy="53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5046" y="4389826"/>
            <a:ext cx="200263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 rough analogy: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9483" y="4917203"/>
            <a:ext cx="8249903" cy="1300804"/>
            <a:chOff x="479483" y="4917203"/>
            <a:chExt cx="8249903" cy="1300804"/>
          </a:xfrm>
        </p:grpSpPr>
        <p:sp>
          <p:nvSpPr>
            <p:cNvPr id="29" name="Right Arrow 28"/>
            <p:cNvSpPr/>
            <p:nvPr/>
          </p:nvSpPr>
          <p:spPr>
            <a:xfrm>
              <a:off x="2028313" y="505772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9483" y="4924125"/>
              <a:ext cx="1466567" cy="12938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Java Program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73706" y="4924125"/>
              <a:ext cx="1531130" cy="1293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Bytecode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224034" y="5054256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51690" y="4921358"/>
              <a:ext cx="1576460" cy="12938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Hotspot Detection &amp; Optimization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547347" y="505425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29674" y="4917203"/>
              <a:ext cx="1599712" cy="1293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Execution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8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Relational algebra gives us a precise and optimizable framework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execute declarative (SQL) queries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58639</TotalTime>
  <Words>2830</Words>
  <Application>Microsoft Macintosh PowerPoint</Application>
  <PresentationFormat>On-screen Show (4:3)</PresentationFormat>
  <Paragraphs>1168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Calibri Light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Relational Algebra: Foundations of Operating on Relational Data</vt:lpstr>
      <vt:lpstr>Building a Data-Driven Application</vt:lpstr>
      <vt:lpstr>Building a Data-Driven Application</vt:lpstr>
      <vt:lpstr>Recap: Schema Refinement</vt:lpstr>
      <vt:lpstr>Review Exercise</vt:lpstr>
      <vt:lpstr>PowerPoint Presentation</vt:lpstr>
      <vt:lpstr>Query Processing Pipeline</vt:lpstr>
      <vt:lpstr>Query Processing Pipeline</vt:lpstr>
      <vt:lpstr>Example</vt:lpstr>
      <vt:lpstr>Example</vt:lpstr>
      <vt:lpstr>Formal  Relational Query Languages</vt:lpstr>
      <vt:lpstr>Relational Algebra (RA)</vt:lpstr>
      <vt:lpstr>RA Operands: Relations</vt:lpstr>
      <vt:lpstr>Relational Operations</vt:lpstr>
      <vt:lpstr>Schema vs. Instance, Revisited</vt:lpstr>
      <vt:lpstr>Basic Relational Operations</vt:lpstr>
      <vt:lpstr>Selection</vt:lpstr>
      <vt:lpstr>Selection (Cont.)</vt:lpstr>
      <vt:lpstr>Projection</vt:lpstr>
      <vt:lpstr>Projection (Cont.)</vt:lpstr>
      <vt:lpstr>Cartesian Product</vt:lpstr>
      <vt:lpstr>Cartesian Product (Cont.)</vt:lpstr>
      <vt:lpstr>Union</vt:lpstr>
      <vt:lpstr>Union (Cont.)</vt:lpstr>
      <vt:lpstr>Difference</vt:lpstr>
      <vt:lpstr>Difference (Cont.)</vt:lpstr>
      <vt:lpstr>Example Queries</vt:lpstr>
      <vt:lpstr>Example Queries (Cont.)</vt:lpstr>
      <vt:lpstr>Example Queries (Cont.)</vt:lpstr>
      <vt:lpstr>Recap:  Basic Relational Operations</vt:lpstr>
      <vt:lpstr>Derived and Auxiliary Relational Operations</vt:lpstr>
      <vt:lpstr>Renaming</vt:lpstr>
      <vt:lpstr>Renaming (Cont.)</vt:lpstr>
      <vt:lpstr>Intersection</vt:lpstr>
      <vt:lpstr>Intersection (Cont.)</vt:lpstr>
      <vt:lpstr>Side Note: Operations on Bags</vt:lpstr>
      <vt:lpstr>Join</vt:lpstr>
      <vt:lpstr>Theta Join</vt:lpstr>
      <vt:lpstr>Theta Join (Cont.)</vt:lpstr>
      <vt:lpstr>Natural Join</vt:lpstr>
      <vt:lpstr>Natural Join (Cont.)</vt:lpstr>
      <vt:lpstr>Equi-join</vt:lpstr>
      <vt:lpstr>Equi-join (Cont.)</vt:lpstr>
      <vt:lpstr>Semi-join</vt:lpstr>
      <vt:lpstr>Semi-join (Cont.)</vt:lpstr>
      <vt:lpstr>Anti-join</vt:lpstr>
      <vt:lpstr>Anti-join (Cont.)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1190</cp:revision>
  <cp:lastPrinted>2017-09-26T05:39:05Z</cp:lastPrinted>
  <dcterms:created xsi:type="dcterms:W3CDTF">2017-08-17T19:27:17Z</dcterms:created>
  <dcterms:modified xsi:type="dcterms:W3CDTF">2017-10-13T15:05:50Z</dcterms:modified>
</cp:coreProperties>
</file>