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9" r:id="rId3"/>
    <p:sldId id="533" r:id="rId4"/>
    <p:sldId id="543" r:id="rId5"/>
    <p:sldId id="534" r:id="rId6"/>
    <p:sldId id="535" r:id="rId7"/>
    <p:sldId id="536" r:id="rId8"/>
    <p:sldId id="537" r:id="rId9"/>
    <p:sldId id="538" r:id="rId10"/>
    <p:sldId id="557" r:id="rId11"/>
    <p:sldId id="539" r:id="rId12"/>
    <p:sldId id="540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2" r:id="rId21"/>
    <p:sldId id="553" r:id="rId22"/>
    <p:sldId id="554" r:id="rId23"/>
    <p:sldId id="555" r:id="rId24"/>
    <p:sldId id="5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3" id="{B03D0D13-5FFE-A84D-9439-5934219D1B86}">
          <p14:sldIdLst>
            <p14:sldId id="256"/>
            <p14:sldId id="269"/>
          </p14:sldIdLst>
        </p14:section>
        <p14:section name="Lecture 23 &gt; B+tree Review" id="{9A784581-BA98-5449-A99F-984D2F8457A5}">
          <p14:sldIdLst>
            <p14:sldId id="533"/>
            <p14:sldId id="543"/>
            <p14:sldId id="534"/>
            <p14:sldId id="535"/>
            <p14:sldId id="536"/>
            <p14:sldId id="537"/>
            <p14:sldId id="538"/>
            <p14:sldId id="557"/>
            <p14:sldId id="539"/>
            <p14:sldId id="540"/>
          </p14:sldIdLst>
        </p14:section>
        <p14:section name="Lecture 23 &gt; SMJ" id="{EFB2D243-BEF1-5549-8E70-C5052D72DA82}">
          <p14:sldIdLst>
            <p14:sldId id="544"/>
            <p14:sldId id="545"/>
            <p14:sldId id="546"/>
            <p14:sldId id="547"/>
            <p14:sldId id="548"/>
            <p14:sldId id="549"/>
            <p14:sldId id="550"/>
            <p14:sldId id="552"/>
            <p14:sldId id="553"/>
            <p14:sldId id="554"/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8A4"/>
    <a:srgbClr val="A2666E"/>
    <a:srgbClr val="F7FEF3"/>
    <a:srgbClr val="954F72"/>
    <a:srgbClr val="AD0000"/>
    <a:srgbClr val="D90000"/>
    <a:srgbClr val="80C6E3"/>
    <a:srgbClr val="B08400"/>
    <a:srgbClr val="4472C4"/>
    <a:srgbClr val="FFF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6"/>
    <p:restoredTop sz="86401"/>
  </p:normalViewPr>
  <p:slideViewPr>
    <p:cSldViewPr snapToGrid="0" snapToObjects="1">
      <p:cViewPr varScale="1">
        <p:scale>
          <a:sx n="121" d="100"/>
          <a:sy n="121" d="100"/>
        </p:scale>
        <p:origin x="168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35867-9BF2-6949-B91A-0D7FA39A17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4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3F3E-A1E1-6D4C-8799-2E1BF6927CF2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A78-01BA-424D-80E9-C4188FA4402E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7CDF-6116-B947-87BD-AD441999F62B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AA13DD37-68F2-AD40-B29A-C4FAE9203BB7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6F74-0D3C-8040-B4C0-D33BCD7549EE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D9F-34D0-3843-AC45-83CAC8851F7A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8254-604E-E742-B500-FCD05576AF47}" type="datetime1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5595-5DEC-2148-AA63-75E621F80329}" type="datetime1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2EFD-FCE4-2847-8B97-8A383134D753}" type="datetime1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B131-103D-B74C-AADB-1AF2A5DC38CD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9F2D-E765-E14A-991C-25788ED96778}" type="datetime1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B0E15293-1927-CB4D-B7F5-28B46FF2039C}" type="datetime1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23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09552" y="1210853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4674811" y="313892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/>
          <p:nvPr/>
        </p:nvCxnSpPr>
        <p:spPr>
          <a:xfrm>
            <a:off x="7520933" y="3328931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782003" y="3335387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69929" y="3319624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819225" y="3319625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150953" y="3342574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571345" y="3975313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2914231" y="3975313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5257117" y="3975313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7587180" y="3975313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9925185" y="3975313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4" name="Straight Arrow Connector 103"/>
          <p:cNvCxnSpPr/>
          <p:nvPr/>
        </p:nvCxnSpPr>
        <p:spPr>
          <a:xfrm flipH="1">
            <a:off x="2067262" y="4271760"/>
            <a:ext cx="244466" cy="418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54613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988005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322684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/>
          </p:nvPr>
        </p:nvGraphicFramePr>
        <p:xfrm>
          <a:off x="1774263" y="4689827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7" name="Straight Arrow Connector 116"/>
          <p:cNvCxnSpPr/>
          <p:nvPr/>
        </p:nvCxnSpPr>
        <p:spPr>
          <a:xfrm flipH="1" flipV="1">
            <a:off x="3184635" y="4351285"/>
            <a:ext cx="283780" cy="44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568248" y="5267501"/>
            <a:ext cx="6105821" cy="523220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Distribute the keys between old and new pages: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	Split into half, find where the new key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lands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78766" y="5830482"/>
            <a:ext cx="6095303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Update the </a:t>
            </a:r>
            <a:r>
              <a:rPr lang="en-US" sz="1400" b="1" smtClean="0">
                <a:latin typeface="Courier New" charset="0"/>
                <a:ea typeface="Courier New" charset="0"/>
                <a:cs typeface="Courier New" charset="0"/>
              </a:rPr>
              <a:t>forward pointers of old and new pages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189938" y="2648181"/>
            <a:ext cx="1343056" cy="400110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/>
              <a:t>Copy up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532993" y="2640255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4263477" y="2320450"/>
            <a:ext cx="1104167" cy="400110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dirty="0"/>
              <a:t>Split!</a:t>
            </a:r>
          </a:p>
        </p:txBody>
      </p:sp>
    </p:spTree>
    <p:extLst>
      <p:ext uri="{BB962C8B-B14F-4D97-AF65-F5344CB8AC3E}">
        <p14:creationId xmlns:p14="http://schemas.microsoft.com/office/powerpoint/2010/main" val="11726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</a:t>
            </a:r>
            <a:r>
              <a:rPr lang="en-US" sz="4800" smtClean="0"/>
              <a:t>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6482002" y="314028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>
            <a:endCxn id="101" idx="0"/>
          </p:cNvCxnSpPr>
          <p:nvPr/>
        </p:nvCxnSpPr>
        <p:spPr>
          <a:xfrm>
            <a:off x="7945821" y="334229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0" idx="0"/>
          </p:cNvCxnSpPr>
          <p:nvPr/>
        </p:nvCxnSpPr>
        <p:spPr>
          <a:xfrm>
            <a:off x="7273159" y="334229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9" idx="0"/>
          </p:cNvCxnSpPr>
          <p:nvPr/>
        </p:nvCxnSpPr>
        <p:spPr>
          <a:xfrm>
            <a:off x="6600497" y="333177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910727" y="396474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4501523" y="397531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6307488" y="396993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092773" y="397733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9883649" y="397531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>
            <p:extLst/>
          </p:nvPr>
        </p:nvGraphicFramePr>
        <p:xfrm>
          <a:off x="2706125" y="396993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7844551" y="423411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629836" y="423352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60515" y="423352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58423" y="423439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56333" y="423352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2895874" y="314351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96" idx="0"/>
          </p:cNvCxnSpPr>
          <p:nvPr/>
        </p:nvCxnSpPr>
        <p:spPr>
          <a:xfrm flipH="1">
            <a:off x="1743543" y="334229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4" idx="0"/>
          </p:cNvCxnSpPr>
          <p:nvPr/>
        </p:nvCxnSpPr>
        <p:spPr>
          <a:xfrm flipH="1">
            <a:off x="3538941" y="334229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0"/>
          </p:cNvCxnSpPr>
          <p:nvPr/>
        </p:nvCxnSpPr>
        <p:spPr>
          <a:xfrm>
            <a:off x="4371757" y="332570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2183207" y="2419011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Content Placeholder 2"/>
          <p:cNvSpPr txBox="1">
            <a:spLocks/>
          </p:cNvSpPr>
          <p:nvPr/>
        </p:nvSpPr>
        <p:spPr>
          <a:xfrm>
            <a:off x="840151" y="2426937"/>
            <a:ext cx="1343056" cy="400110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Push up</a:t>
            </a:r>
            <a:endParaRPr lang="en-US" sz="20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446612" y="1894497"/>
            <a:ext cx="8040549" cy="369332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 smtClean="0"/>
              <a:t>Allocate new page </a:t>
            </a:r>
            <a:r>
              <a:rPr lang="en-US" sz="1800" smtClean="0"/>
              <a:t>, populate it and update </a:t>
            </a:r>
            <a:r>
              <a:rPr lang="en-US" sz="1800" dirty="0" smtClean="0"/>
              <a:t>root reference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30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</a:t>
            </a:r>
            <a:r>
              <a:rPr lang="en-US" sz="4800" smtClean="0"/>
              <a:t>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6482002" y="3146475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>
            <a:endCxn id="101" idx="0"/>
          </p:cNvCxnSpPr>
          <p:nvPr/>
        </p:nvCxnSpPr>
        <p:spPr>
          <a:xfrm>
            <a:off x="7945821" y="3348482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0" idx="0"/>
          </p:cNvCxnSpPr>
          <p:nvPr/>
        </p:nvCxnSpPr>
        <p:spPr>
          <a:xfrm>
            <a:off x="7273159" y="3348482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9" idx="0"/>
          </p:cNvCxnSpPr>
          <p:nvPr/>
        </p:nvCxnSpPr>
        <p:spPr>
          <a:xfrm>
            <a:off x="6600497" y="3337971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910727" y="397093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4501523" y="3981505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6307488" y="3976124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8092773" y="3983527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9883649" y="3981505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>
            <p:extLst/>
          </p:nvPr>
        </p:nvGraphicFramePr>
        <p:xfrm>
          <a:off x="2706125" y="3976124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7844551" y="424030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629836" y="423971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60515" y="423971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58423" y="424058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56333" y="423971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2895874" y="314970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96" idx="0"/>
          </p:cNvCxnSpPr>
          <p:nvPr/>
        </p:nvCxnSpPr>
        <p:spPr>
          <a:xfrm flipH="1">
            <a:off x="1743543" y="3348482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4" idx="0"/>
          </p:cNvCxnSpPr>
          <p:nvPr/>
        </p:nvCxnSpPr>
        <p:spPr>
          <a:xfrm flipH="1">
            <a:off x="3538941" y="3348482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0"/>
          </p:cNvCxnSpPr>
          <p:nvPr/>
        </p:nvCxnSpPr>
        <p:spPr>
          <a:xfrm>
            <a:off x="4371757" y="3331895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697966" y="2311445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44" idx="0"/>
          </p:cNvCxnSpPr>
          <p:nvPr/>
        </p:nvCxnSpPr>
        <p:spPr>
          <a:xfrm flipH="1">
            <a:off x="4382534" y="2481379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8" idx="0"/>
          </p:cNvCxnSpPr>
          <p:nvPr/>
        </p:nvCxnSpPr>
        <p:spPr>
          <a:xfrm>
            <a:off x="5490469" y="2481379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2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(SMJ): Basic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248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equi</a:t>
                </a:r>
                <a:r>
                  <a:rPr lang="en-US" dirty="0" smtClean="0"/>
                  <a:t>-join) on A: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Sort R, S on A using </a:t>
                </a:r>
                <a:r>
                  <a:rPr lang="en-US" b="1" i="1" dirty="0" smtClean="0"/>
                  <a:t>external merge sort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b="1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i="1" dirty="0" smtClean="0"/>
                  <a:t>Scan</a:t>
                </a:r>
                <a:r>
                  <a:rPr lang="en-US" dirty="0" smtClean="0"/>
                  <a:t> sorted files and “merge”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b="1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 smtClean="0"/>
                  <a:t>[May need to “backup”- see next subsection]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24801"/>
              </a:xfrm>
              <a:blipFill rotWithShape="0">
                <a:blip r:embed="rId2"/>
                <a:stretch>
                  <a:fillRect l="-1217" t="-4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49866" y="5520367"/>
            <a:ext cx="689226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Linux Libertine" charset="0"/>
                <a:cs typeface="Linux Libertine" charset="0"/>
                <a:sym typeface="Wingdings"/>
              </a:rPr>
              <a:t>Note that if R, S are already sorted on A, SMJ will be awesome!</a:t>
            </a:r>
            <a:endParaRPr lang="en-US" sz="3200" b="1" i="1" dirty="0">
              <a:latin typeface="+mj-lt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SMJ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</m:oMath>
                </a14:m>
                <a:r>
                  <a:rPr lang="en-US" dirty="0" smtClean="0"/>
                  <a:t> on A with 3 page buffer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55" t="-2994" r="-2209" b="-1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simplicity: Let each page be </a:t>
            </a:r>
            <a:r>
              <a:rPr lang="en-US" b="1" i="1" dirty="0" smtClean="0"/>
              <a:t>one tuple</a:t>
            </a:r>
            <a:r>
              <a:rPr lang="en-US" dirty="0" smtClean="0"/>
              <a:t>, and let the first value be A 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5743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9589" y="359857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42988" y="359730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5258" y="3601801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00424" y="4293681"/>
            <a:ext cx="3296832" cy="5743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71799" y="437854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5198" y="437727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47468" y="4381769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(3,g)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2810220" y="3290947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 rot="10800000" flipV="1">
            <a:off x="2810219" y="4798789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7245" y="2041650"/>
            <a:ext cx="222786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sym typeface="Wingdings"/>
              </a:rPr>
              <a:t>We show the file HEAD, which is the next value to be read!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SMJ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</m:oMath>
                </a14:m>
                <a:r>
                  <a:rPr lang="en-US" dirty="0"/>
                  <a:t> on </a:t>
                </a:r>
                <a:r>
                  <a:rPr lang="en-US" dirty="0" smtClean="0"/>
                  <a:t>A with </a:t>
                </a:r>
                <a:r>
                  <a:rPr lang="en-US" dirty="0"/>
                  <a:t>3 page buffer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55" t="-2994" r="-2209" b="-1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Sort the relations R, S on the join key (first value)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ounded Rectangle 5"/>
          <p:cNvSpPr/>
          <p:nvPr/>
        </p:nvSpPr>
        <p:spPr>
          <a:xfrm>
            <a:off x="2308214" y="3513713"/>
            <a:ext cx="3296832" cy="5743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9589" y="359857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42988" y="359730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5258" y="3601801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00424" y="4293681"/>
            <a:ext cx="3296832" cy="5743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71799" y="437854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5198" y="437727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47468" y="4381769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(3,g)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311830" y="3513811"/>
            <a:ext cx="3296832" cy="574383"/>
            <a:chOff x="2311830" y="3513811"/>
            <a:chExt cx="3296832" cy="574383"/>
          </a:xfrm>
        </p:grpSpPr>
        <p:sp>
          <p:nvSpPr>
            <p:cNvPr id="45" name="Rounded Rectangle 44"/>
            <p:cNvSpPr/>
            <p:nvPr/>
          </p:nvSpPr>
          <p:spPr>
            <a:xfrm>
              <a:off x="2311830" y="3513811"/>
              <a:ext cx="3296832" cy="57438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83205" y="3598671"/>
              <a:ext cx="95408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(3,j)</a:t>
              </a:r>
              <a:endPara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46604" y="3597402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(5,b)</a:t>
              </a:r>
              <a:endPara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58874" y="3601899"/>
              <a:ext cx="954106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(0,a)</a:t>
              </a:r>
              <a:endPara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97163" y="4293583"/>
            <a:ext cx="3296832" cy="574383"/>
            <a:chOff x="2326659" y="4293583"/>
            <a:chExt cx="3296832" cy="574383"/>
          </a:xfrm>
        </p:grpSpPr>
        <p:sp>
          <p:nvSpPr>
            <p:cNvPr id="53" name="Rounded Rectangle 52"/>
            <p:cNvSpPr/>
            <p:nvPr/>
          </p:nvSpPr>
          <p:spPr>
            <a:xfrm>
              <a:off x="2326659" y="4293583"/>
              <a:ext cx="3296832" cy="57438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98034" y="4378443"/>
              <a:ext cx="954082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(3,g)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61433" y="4377174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(7,f)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73703" y="4381671"/>
              <a:ext cx="954106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20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0,j)</a:t>
              </a:r>
              <a:endPara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41" name="Triangle 40"/>
          <p:cNvSpPr/>
          <p:nvPr/>
        </p:nvSpPr>
        <p:spPr>
          <a:xfrm rot="10800000">
            <a:off x="2810220" y="3290947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 rot="10800000" flipV="1">
            <a:off x="2810219" y="4798789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SMJ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</m:oMath>
                </a14:m>
                <a:r>
                  <a:rPr lang="en-US" dirty="0"/>
                  <a:t> on </a:t>
                </a:r>
                <a:r>
                  <a:rPr lang="en-US" dirty="0" smtClean="0"/>
                  <a:t>A with </a:t>
                </a:r>
                <a:r>
                  <a:rPr lang="en-US" dirty="0"/>
                  <a:t>3 page buffer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55" t="-2994" r="-2209" b="-1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Scan and “merge” on join key!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7163" y="4293583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8538" y="437844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(3,g)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1937" y="437717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311830" y="3513811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83205" y="359867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6604" y="35974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772" y="51647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Output</a:t>
            </a:r>
            <a:endParaRPr lang="en-US" b="1" baseline="-250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1836" y="5100825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44207" y="4381671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58874" y="3601899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58874" y="3591773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52230" y="4377174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riangle 35"/>
          <p:cNvSpPr/>
          <p:nvPr/>
        </p:nvSpPr>
        <p:spPr>
          <a:xfrm rot="10800000">
            <a:off x="2810220" y="3290947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/>
          <p:cNvSpPr/>
          <p:nvPr/>
        </p:nvSpPr>
        <p:spPr>
          <a:xfrm rot="10800000" flipV="1">
            <a:off x="2810219" y="4798789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4233 0.1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08412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52618 0.0370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08204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SMJ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</m:oMath>
                </a14:m>
                <a:r>
                  <a:rPr lang="en-US" dirty="0"/>
                  <a:t> on </a:t>
                </a:r>
                <a:r>
                  <a:rPr lang="en-US" dirty="0" smtClean="0"/>
                  <a:t>A with </a:t>
                </a:r>
                <a:r>
                  <a:rPr lang="en-US" dirty="0"/>
                  <a:t>3 page buffer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55" t="-2994" r="-2209" b="-1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Scan and “merge” on join key!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397214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7163" y="4293583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8538" y="437844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(3,g)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1937" y="437717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311830" y="3513811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83205" y="359867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6604" y="35974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772" y="51647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Output</a:t>
            </a:r>
            <a:endParaRPr lang="en-US" b="1" baseline="-250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1836" y="5100825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831784" y="4628117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400" y="4649161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9218" y="3601783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9218" y="4377174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43168" y="4627056"/>
            <a:ext cx="125495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9" name="Triangle 38"/>
          <p:cNvSpPr/>
          <p:nvPr/>
        </p:nvSpPr>
        <p:spPr>
          <a:xfrm rot="10800000">
            <a:off x="3843329" y="3293668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/>
          <p:cNvSpPr/>
          <p:nvPr/>
        </p:nvSpPr>
        <p:spPr>
          <a:xfrm rot="10800000" flipV="1">
            <a:off x="3843328" y="4801510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62448 0.081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SMJ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</m:oMath>
                </a14:m>
                <a:r>
                  <a:rPr lang="en-US" dirty="0"/>
                  <a:t> on </a:t>
                </a:r>
                <a:r>
                  <a:rPr lang="en-US" dirty="0" smtClean="0"/>
                  <a:t>A with 3 page buffer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55" t="-2994" r="-2209" b="-1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Scan and “merge” on join key!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389982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7163" y="4293583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8538" y="437844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(3,g)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1937" y="437717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311830" y="3513811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83205" y="359867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6604" y="35974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772" y="51647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Output</a:t>
            </a:r>
            <a:endParaRPr lang="en-US" b="1" baseline="-250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1836" y="5100825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29218" y="3601783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9218" y="4377174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54296" y="5201947"/>
            <a:ext cx="1356420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43167" y="4645227"/>
            <a:ext cx="125495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(3,j,g)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75239" y="3621104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8897" y="439781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(3,g)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37168" y="3604459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21613" y="439781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</a:p>
        </p:txBody>
      </p:sp>
      <p:sp>
        <p:nvSpPr>
          <p:cNvPr id="38" name="Triangle 37"/>
          <p:cNvSpPr/>
          <p:nvPr/>
        </p:nvSpPr>
        <p:spPr>
          <a:xfrm rot="10800000">
            <a:off x="3788771" y="3286005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 rot="10800000" flipV="1">
            <a:off x="3788770" y="4793847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34127 0.147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7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08412 -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44297 0.034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8" y="173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08203 -0.000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50221 0.081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17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25416 0.15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35703 0.0347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4" grpId="0" animBg="1"/>
      <p:bldP spid="44" grpId="1" animBg="1"/>
      <p:bldP spid="48" grpId="0" animBg="1"/>
      <p:bldP spid="48" grpId="1" animBg="1"/>
      <p:bldP spid="56" grpId="0" animBg="1"/>
      <p:bldP spid="56" grpId="1" animBg="1"/>
      <p:bldP spid="57" grpId="0" animBg="1"/>
      <p:bldP spid="57" grpId="1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SMJ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m:rPr>
                        <m:sty m:val="p"/>
                      </m:rPr>
                      <a:rPr lang="en-US" b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</m:oMath>
                </a14:m>
                <a:r>
                  <a:rPr lang="en-US" dirty="0"/>
                  <a:t> on </a:t>
                </a:r>
                <a:r>
                  <a:rPr lang="en-US" dirty="0" smtClean="0"/>
                  <a:t>A with </a:t>
                </a:r>
                <a:r>
                  <a:rPr lang="en-US" dirty="0"/>
                  <a:t>3 page buffer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55" t="-2994" r="-2209" b="-1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Done!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7163" y="4293583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8538" y="437844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1937" y="437717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311830" y="3513811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83205" y="359867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3,j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6604" y="35974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5,b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772" y="51647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Output</a:t>
            </a:r>
            <a:endParaRPr lang="en-US" b="1" baseline="-250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1836" y="5100825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29218" y="3601783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9218" y="4377174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54296" y="5201947"/>
            <a:ext cx="1254104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75239" y="3621104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8897" y="439781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(3,g)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98265" y="5201947"/>
            <a:ext cx="1282589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(3,j,g)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7168" y="3604459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(5,b)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21613" y="439781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</a:p>
        </p:txBody>
      </p:sp>
      <p:sp>
        <p:nvSpPr>
          <p:cNvPr id="44" name="Triangle 43"/>
          <p:cNvSpPr/>
          <p:nvPr/>
        </p:nvSpPr>
        <p:spPr>
          <a:xfrm rot="10800000">
            <a:off x="4855359" y="3290947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/>
          <p:cNvSpPr/>
          <p:nvPr/>
        </p:nvSpPr>
        <p:spPr>
          <a:xfrm rot="10800000" flipV="1">
            <a:off x="4855358" y="4798789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1082567"/>
            <a:ext cx="10860734" cy="287134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Stage 4 Review: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err="1" smtClean="0"/>
              <a:t>B+tree</a:t>
            </a:r>
            <a:r>
              <a:rPr lang="en-US" sz="8000" dirty="0" smtClean="0"/>
              <a:t> Index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311239"/>
            <a:ext cx="11313226" cy="8938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tuples with Same Join Key: “Backup”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Start with sorted relations, and begin scan / merge…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7163" y="4293583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8538" y="437844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1937" y="437717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311830" y="3513811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83205" y="359867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3,j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6604" y="35974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5,b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772" y="51647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Output</a:t>
            </a:r>
            <a:endParaRPr lang="en-US" b="1" baseline="-250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1836" y="5100825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75239" y="3621104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8897" y="439781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37168" y="3604459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21613" y="439781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37184" y="3577853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9218" y="4377174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29218" y="3601783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9191" y="4377174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" name="Triangle 43"/>
          <p:cNvSpPr/>
          <p:nvPr/>
        </p:nvSpPr>
        <p:spPr>
          <a:xfrm rot="10800000">
            <a:off x="2796942" y="3254581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/>
          <p:cNvSpPr/>
          <p:nvPr/>
        </p:nvSpPr>
        <p:spPr>
          <a:xfrm rot="10800000" flipV="1">
            <a:off x="2796941" y="4762423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42709 0.1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4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52747 0.037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67" y="18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08203 -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7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Start with sorted relations, and begin scan / merge…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69563" cy="2456273"/>
            <a:chOff x="7403799" y="1406844"/>
            <a:chExt cx="426956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7" y="3009498"/>
              <a:ext cx="1406855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7163" y="4293583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8538" y="437844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1937" y="437717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311830" y="3513811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83205" y="359867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3,j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6604" y="35974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5,b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772" y="51647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Output</a:t>
            </a:r>
            <a:endParaRPr lang="en-US" b="1" baseline="-250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1836" y="5100825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75239" y="3621104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8897" y="439781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(0,g)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37168" y="3604459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21613" y="439781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9218" y="3601783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400" y="4613676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9218" y="4377174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31784" y="4613676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28596" y="4625156"/>
            <a:ext cx="129257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439387" y="311239"/>
            <a:ext cx="11313226" cy="8965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Multiple tuples with Same Join Key: “Backup”</a:t>
            </a:r>
            <a:endParaRPr lang="en-US" sz="4000" dirty="0"/>
          </a:p>
        </p:txBody>
      </p:sp>
      <p:sp>
        <p:nvSpPr>
          <p:cNvPr id="58" name="Triangle 57"/>
          <p:cNvSpPr/>
          <p:nvPr/>
        </p:nvSpPr>
        <p:spPr>
          <a:xfrm rot="10800000">
            <a:off x="2791970" y="3286005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/>
          <p:cNvSpPr/>
          <p:nvPr/>
        </p:nvSpPr>
        <p:spPr>
          <a:xfrm rot="10800000" flipV="1">
            <a:off x="3788770" y="4793847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62422 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11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Start with sorted relations, and begin scan / merge…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69563" cy="2456273"/>
            <a:chOff x="7403799" y="1406844"/>
            <a:chExt cx="426956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7" y="3009498"/>
              <a:ext cx="1406855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7163" y="4293583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8538" y="437844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(0,g)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1937" y="437717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311830" y="3513811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83205" y="359867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6604" y="35974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5,b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772" y="51647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Output</a:t>
            </a:r>
            <a:endParaRPr lang="en-US" b="1" baseline="-250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1836" y="5100825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37168" y="3604459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21613" y="439781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9218" y="3601783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400" y="4613676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9218" y="4377174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29218" y="5196841"/>
            <a:ext cx="12537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53996" y="4636852"/>
            <a:ext cx="1292571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(0,a,g)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58897" y="439781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75135" y="360571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8" name="Triangle 57"/>
          <p:cNvSpPr/>
          <p:nvPr/>
        </p:nvSpPr>
        <p:spPr>
          <a:xfrm rot="10800000">
            <a:off x="2791970" y="3286005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 rot="10800000" flipV="1">
            <a:off x="3788770" y="4793847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439387" y="311239"/>
            <a:ext cx="11313226" cy="8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mtClean="0"/>
              <a:t>Multiple tuples with Same Join Key: “Backup”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44414 0.03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1" y="1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08203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51679 0.0817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46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33997 0.15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7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08412 -0.0006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9" grpId="0" animBg="1"/>
      <p:bldP spid="59" grpId="1" animBg="1"/>
      <p:bldP spid="57" grpId="0" animBg="1"/>
      <p:bldP spid="57" grpId="1" animBg="1"/>
      <p:bldP spid="60" grpId="0" animBg="1"/>
      <p:bldP spid="58" grpId="0" animBg="1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Start with sorted relations, and begin scan / merge…</a:t>
            </a:r>
          </a:p>
        </p:txBody>
      </p:sp>
      <p:sp>
        <p:nvSpPr>
          <p:cNvPr id="4" name="Can 3"/>
          <p:cNvSpPr/>
          <p:nvPr/>
        </p:nvSpPr>
        <p:spPr>
          <a:xfrm>
            <a:off x="2210655" y="2928938"/>
            <a:ext cx="3457575" cy="3568500"/>
          </a:xfrm>
          <a:prstGeom prst="can">
            <a:avLst>
              <a:gd name="adj" fmla="val 13065"/>
            </a:avLst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3513542" y="2400008"/>
            <a:ext cx="88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Disk</a:t>
            </a:r>
            <a:endParaRPr lang="en-US" sz="32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3877" y="2928938"/>
            <a:ext cx="4259923" cy="2456273"/>
            <a:chOff x="7403799" y="1406844"/>
            <a:chExt cx="4259923" cy="245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7403799" y="1406844"/>
              <a:ext cx="4259923" cy="2456273"/>
              <a:chOff x="7466322" y="1027906"/>
              <a:chExt cx="4259923" cy="245627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466322" y="1027906"/>
                <a:ext cx="4252691" cy="2440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69912" y="1969081"/>
                <a:ext cx="3956333" cy="15150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24243" y="1210562"/>
                <a:ext cx="1968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Main Memory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36450" y="1989610"/>
                <a:ext cx="9535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Buffer</a:t>
                </a:r>
                <a:endParaRPr lang="en-US" sz="2400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7843740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55124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66508" y="3009498"/>
              <a:ext cx="1127270" cy="5729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806814" y="4444145"/>
            <a:ext cx="1461477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806813" y="4895300"/>
            <a:ext cx="1461478" cy="36202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18776" y="3621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endParaRPr lang="en-US" b="1" baseline="-25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7809" y="43489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</a:t>
            </a:r>
            <a:endParaRPr lang="en-US" b="1" baseline="-25000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7163" y="4293583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8538" y="4378443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0,g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1937" y="4377174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7,f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311830" y="3513811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83205" y="3598671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,j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46604" y="3597402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5,b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772" y="51647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j-lt"/>
              </a:rPr>
              <a:t>Output</a:t>
            </a:r>
            <a:endParaRPr lang="en-US" b="1" baseline="-250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1836" y="5100825"/>
            <a:ext cx="3296832" cy="574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75135" y="360571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7168" y="3604459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(0,b)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21613" y="4397815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(7,f)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9218" y="3601783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29218" y="5196841"/>
            <a:ext cx="12537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58897" y="4397815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(0,g)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88371" y="5196841"/>
            <a:ext cx="1267084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(0,a,g)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412" y="4636852"/>
            <a:ext cx="954082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29218" y="4377174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36616" y="4384231"/>
            <a:ext cx="9541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(0,j)</a:t>
            </a:r>
            <a:endParaRPr lang="en-US" sz="2000" dirty="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riangle 48"/>
          <p:cNvSpPr/>
          <p:nvPr/>
        </p:nvSpPr>
        <p:spPr>
          <a:xfrm rot="10800000">
            <a:off x="3831278" y="3298695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/>
          <p:cNvSpPr/>
          <p:nvPr/>
        </p:nvSpPr>
        <p:spPr>
          <a:xfrm rot="10800000" flipV="1">
            <a:off x="4909356" y="4831969"/>
            <a:ext cx="228601" cy="27316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38891" y="4719322"/>
            <a:ext cx="2769709" cy="47858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38757" y="5617747"/>
            <a:ext cx="601122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Have to “backup” in the scan of S and read tuple </a:t>
            </a:r>
            <a:r>
              <a:rPr lang="en-US" sz="3200" smtClean="0">
                <a:latin typeface="+mj-lt"/>
                <a:sym typeface="Wingdings"/>
              </a:rPr>
              <a:t>we’ve already read!</a:t>
            </a:r>
            <a:endParaRPr lang="en-US" sz="3200" b="1" i="1" dirty="0">
              <a:latin typeface="+mj-lt"/>
            </a:endParaRPr>
          </a:p>
        </p:txBody>
      </p: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39387" y="311239"/>
            <a:ext cx="11313226" cy="8938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tuples with Same Join Key: “Backup”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17253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52748 0.0365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67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0" grpId="0" animBg="1"/>
      <p:bldP spid="2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At best, no backup </a:t>
            </a:r>
            <a:r>
              <a:rPr lang="en-US" sz="3600" dirty="0" smtClean="0">
                <a:sym typeface="Wingdings"/>
              </a:rPr>
              <a:t> scan takes </a:t>
            </a:r>
            <a:r>
              <a:rPr lang="en-US" sz="3600" b="1" dirty="0" smtClean="0">
                <a:sym typeface="Wingdings"/>
              </a:rPr>
              <a:t>N</a:t>
            </a:r>
            <a:r>
              <a:rPr lang="en-US" sz="3600" b="1" baseline="-25000" dirty="0" smtClean="0">
                <a:sym typeface="Wingdings"/>
              </a:rPr>
              <a:t>R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+</a:t>
            </a:r>
            <a:r>
              <a:rPr lang="en-US" sz="3600" b="1" dirty="0" smtClean="0">
                <a:sym typeface="Wingdings"/>
              </a:rPr>
              <a:t>N</a:t>
            </a:r>
            <a:r>
              <a:rPr lang="en-US" sz="3600" b="1" baseline="-25000" dirty="0" smtClean="0">
                <a:sym typeface="Wingdings"/>
              </a:rPr>
              <a:t>S</a:t>
            </a:r>
            <a:r>
              <a:rPr lang="en-US" sz="3600" b="1" dirty="0" smtClean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reads</a:t>
            </a:r>
            <a:endParaRPr lang="en-US" sz="3600" dirty="0">
              <a:sym typeface="Wingdings"/>
            </a:endParaRPr>
          </a:p>
          <a:p>
            <a:pPr lvl="1"/>
            <a:r>
              <a:rPr lang="en-US" sz="3200" dirty="0" smtClean="0"/>
              <a:t>e.g. if no duplicate values in join attribute</a:t>
            </a:r>
            <a:endParaRPr lang="en-US" sz="3200" dirty="0"/>
          </a:p>
          <a:p>
            <a:r>
              <a:rPr lang="en-US" sz="3600" dirty="0" smtClean="0"/>
              <a:t>At worst, e.g. full backup each time </a:t>
            </a:r>
            <a:r>
              <a:rPr lang="en-US" sz="3600" dirty="0">
                <a:sym typeface="Wingdings"/>
              </a:rPr>
              <a:t></a:t>
            </a:r>
            <a:r>
              <a:rPr lang="en-US" sz="3600" dirty="0" smtClean="0"/>
              <a:t> scan could take </a:t>
            </a:r>
            <a:r>
              <a:rPr lang="en-US" sz="3600" b="1" dirty="0" smtClean="0">
                <a:sym typeface="Wingdings"/>
              </a:rPr>
              <a:t>N</a:t>
            </a:r>
            <a:r>
              <a:rPr lang="en-US" sz="3600" b="1" baseline="-25000" dirty="0" smtClean="0">
                <a:sym typeface="Wingdings"/>
              </a:rPr>
              <a:t>R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*</a:t>
            </a:r>
            <a:r>
              <a:rPr lang="en-US" sz="3600" b="1" dirty="0" smtClean="0">
                <a:sym typeface="Wingdings"/>
              </a:rPr>
              <a:t>N</a:t>
            </a:r>
            <a:r>
              <a:rPr lang="en-US" sz="3600" b="1" baseline="-25000" dirty="0" smtClean="0">
                <a:sym typeface="Wingdings"/>
              </a:rPr>
              <a:t>S</a:t>
            </a:r>
            <a:r>
              <a:rPr lang="en-US" sz="3600" b="1" dirty="0" smtClean="0"/>
              <a:t> </a:t>
            </a:r>
            <a:r>
              <a:rPr lang="en-US" sz="3600" dirty="0" smtClean="0"/>
              <a:t>reads!</a:t>
            </a:r>
          </a:p>
          <a:p>
            <a:pPr lvl="1"/>
            <a:r>
              <a:rPr lang="en-US" sz="3200" dirty="0" smtClean="0"/>
              <a:t>e.g</a:t>
            </a:r>
            <a:r>
              <a:rPr lang="en-US" sz="3200" dirty="0"/>
              <a:t>.</a:t>
            </a:r>
            <a:r>
              <a:rPr lang="en-US" sz="3200" dirty="0" smtClean="0"/>
              <a:t> if </a:t>
            </a:r>
            <a:r>
              <a:rPr lang="en-US" sz="3200" i="1" dirty="0" smtClean="0"/>
              <a:t>all </a:t>
            </a:r>
            <a:r>
              <a:rPr lang="en-US" sz="3200" dirty="0" smtClean="0"/>
              <a:t>duplicate values in join attribute, i.e. all tuples in R and S have the same value for the join attribute</a:t>
            </a:r>
          </a:p>
          <a:p>
            <a:pPr lvl="1"/>
            <a:r>
              <a:rPr lang="en-US" sz="3200" dirty="0" smtClean="0"/>
              <a:t>Roughly: For each page of R, we’ll have to </a:t>
            </a:r>
            <a:r>
              <a:rPr lang="en-US" sz="3200" i="1" dirty="0" smtClean="0"/>
              <a:t>back up </a:t>
            </a:r>
            <a:r>
              <a:rPr lang="en-US" sz="3200" dirty="0" smtClean="0"/>
              <a:t>and read each page of S…</a:t>
            </a:r>
            <a:endParaRPr lang="en-US" sz="3200" dirty="0"/>
          </a:p>
          <a:p>
            <a:r>
              <a:rPr lang="en-US" sz="3600" dirty="0" smtClean="0"/>
              <a:t>Often not that </a:t>
            </a:r>
            <a:r>
              <a:rPr lang="en-US" sz="3600" smtClean="0"/>
              <a:t>bad however</a:t>
            </a:r>
            <a:endParaRPr lang="en-US" sz="3600" dirty="0" smtClean="0"/>
          </a:p>
        </p:txBody>
      </p:sp>
      <p:sp>
        <p:nvSpPr>
          <p:cNvPr id="10" name="Rectangle 9"/>
          <p:cNvSpPr/>
          <p:nvPr/>
        </p:nvSpPr>
        <p:spPr>
          <a:xfrm rot="16200000">
            <a:off x="-2780921" y="3337970"/>
            <a:ext cx="5961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500" dirty="0" smtClean="0">
                <a:solidFill>
                  <a:schemeClr val="bg1">
                    <a:lumMod val="6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Courtesy of Chris Re</a:t>
            </a:r>
            <a:endParaRPr lang="en-US" sz="1400" spc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42538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Height-balanced (dynamic) tree structure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Insert/delete at </a:t>
            </a:r>
            <a:r>
              <a:rPr lang="en-US" sz="4000" i="1" dirty="0" err="1"/>
              <a:t>log</a:t>
            </a:r>
            <a:r>
              <a:rPr lang="en-US" sz="4000" i="1" baseline="-25000" dirty="0" err="1"/>
              <a:t>F</a:t>
            </a:r>
            <a:r>
              <a:rPr lang="en-US" sz="4000" i="1" dirty="0"/>
              <a:t> N</a:t>
            </a:r>
            <a:r>
              <a:rPr lang="en-US" sz="4000" dirty="0"/>
              <a:t> </a:t>
            </a:r>
            <a:r>
              <a:rPr lang="en-US" sz="4000" dirty="0" smtClean="0"/>
              <a:t>cost</a:t>
            </a:r>
          </a:p>
          <a:p>
            <a:pPr lvl="1">
              <a:lnSpc>
                <a:spcPct val="100000"/>
              </a:lnSpc>
            </a:pPr>
            <a:r>
              <a:rPr lang="en-US" sz="3600" i="1" dirty="0" smtClean="0"/>
              <a:t>F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smtClean="0"/>
              <a:t>fan-out</a:t>
            </a:r>
            <a:r>
              <a:rPr lang="en-US" sz="3600" dirty="0"/>
              <a:t>, </a:t>
            </a:r>
            <a:r>
              <a:rPr lang="en-US" sz="3600" i="1" dirty="0"/>
              <a:t>N</a:t>
            </a:r>
            <a:r>
              <a:rPr lang="en-US" sz="3600" dirty="0"/>
              <a:t> = </a:t>
            </a:r>
            <a:r>
              <a:rPr lang="en-US" sz="3600" dirty="0" smtClean="0"/>
              <a:t>#leaf pages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Each node contains </a:t>
            </a:r>
            <a:r>
              <a:rPr lang="en-US" sz="4000" i="1" dirty="0" smtClean="0"/>
              <a:t>d </a:t>
            </a:r>
            <a:r>
              <a:rPr lang="en-US" sz="4000" dirty="0" smtClean="0"/>
              <a:t>≤ m ≤ 2</a:t>
            </a:r>
            <a:r>
              <a:rPr lang="en-US" sz="4000" i="1" dirty="0" smtClean="0"/>
              <a:t>d</a:t>
            </a:r>
            <a:r>
              <a:rPr lang="en-US" sz="4000" dirty="0" smtClean="0"/>
              <a:t> entries </a:t>
            </a:r>
            <a:r>
              <a:rPr lang="en-US" sz="4000" dirty="0"/>
              <a:t>(except for </a:t>
            </a:r>
            <a:r>
              <a:rPr lang="en-US" sz="4000" dirty="0" smtClean="0"/>
              <a:t>root where 1</a:t>
            </a:r>
            <a:r>
              <a:rPr lang="en-US" sz="4000" i="1" dirty="0"/>
              <a:t> </a:t>
            </a:r>
            <a:r>
              <a:rPr lang="en-US" sz="4000" dirty="0"/>
              <a:t>≤ m ≤ 2</a:t>
            </a:r>
            <a:r>
              <a:rPr lang="en-US" sz="4000" i="1" dirty="0"/>
              <a:t>d</a:t>
            </a:r>
            <a:r>
              <a:rPr lang="en-US" sz="4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i.e. minimum </a:t>
            </a:r>
            <a:r>
              <a:rPr lang="en-US" sz="3600" dirty="0"/>
              <a:t>50% </a:t>
            </a:r>
            <a:r>
              <a:rPr lang="en-US" sz="3600" dirty="0" smtClean="0"/>
              <a:t>occupancy</a:t>
            </a:r>
          </a:p>
          <a:p>
            <a:pPr lvl="1">
              <a:lnSpc>
                <a:spcPct val="100000"/>
              </a:lnSpc>
            </a:pPr>
            <a:r>
              <a:rPr lang="en-US" sz="3600" i="1" dirty="0" smtClean="0"/>
              <a:t>d</a:t>
            </a:r>
            <a:r>
              <a:rPr lang="en-US" sz="3600" dirty="0" smtClean="0"/>
              <a:t> is called the </a:t>
            </a:r>
            <a:r>
              <a:rPr lang="en-US" sz="3600" i="1" dirty="0" smtClean="0"/>
              <a:t>order </a:t>
            </a:r>
            <a:r>
              <a:rPr lang="en-US" sz="3600" dirty="0" smtClean="0"/>
              <a:t>of the tree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Supports equality and range searches efficiently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Recap: </a:t>
            </a:r>
            <a:r>
              <a:rPr lang="en-US" sz="4800" dirty="0" err="1" smtClean="0"/>
              <a:t>B+tree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864356" y="2171085"/>
            <a:ext cx="5888256" cy="2779719"/>
            <a:chOff x="5839881" y="2325707"/>
            <a:chExt cx="5888256" cy="2779719"/>
          </a:xfrm>
        </p:grpSpPr>
        <p:sp>
          <p:nvSpPr>
            <p:cNvPr id="6" name="Rectangle 124"/>
            <p:cNvSpPr>
              <a:spLocks noChangeArrowheads="1"/>
            </p:cNvSpPr>
            <p:nvPr/>
          </p:nvSpPr>
          <p:spPr bwMode="auto">
            <a:xfrm>
              <a:off x="5839881" y="3270772"/>
              <a:ext cx="159332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Non-leaf nodes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126"/>
            <p:cNvSpPr>
              <a:spLocks noChangeArrowheads="1"/>
            </p:cNvSpPr>
            <p:nvPr/>
          </p:nvSpPr>
          <p:spPr bwMode="auto">
            <a:xfrm>
              <a:off x="5839881" y="4756019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eaf nodes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ectangle 126"/>
            <p:cNvSpPr>
              <a:spLocks noChangeArrowheads="1"/>
            </p:cNvSpPr>
            <p:nvPr/>
          </p:nvSpPr>
          <p:spPr bwMode="auto">
            <a:xfrm>
              <a:off x="8974048" y="2325707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Root node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16775" y="2726705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52736" y="3562038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83983" y="356297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 flipH="1">
              <a:off x="8255360" y="3036897"/>
              <a:ext cx="1124775" cy="525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>
              <a:off x="9661831" y="3036897"/>
              <a:ext cx="1124776" cy="5260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83051" y="4331806"/>
              <a:ext cx="5845086" cy="19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969841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2736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04500" y="4794691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94615" y="4794440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65583" y="4804484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Arrow Connector 19"/>
            <p:cNvCxnSpPr>
              <a:endCxn id="15" idx="0"/>
            </p:cNvCxnSpPr>
            <p:nvPr/>
          </p:nvCxnSpPr>
          <p:spPr>
            <a:xfrm flipH="1">
              <a:off x="7272465" y="3862980"/>
              <a:ext cx="813675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6" idx="0"/>
            </p:cNvCxnSpPr>
            <p:nvPr/>
          </p:nvCxnSpPr>
          <p:spPr>
            <a:xfrm>
              <a:off x="8255360" y="3862980"/>
              <a:ext cx="0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0"/>
            </p:cNvCxnSpPr>
            <p:nvPr/>
          </p:nvCxnSpPr>
          <p:spPr>
            <a:xfrm>
              <a:off x="8453094" y="3863845"/>
              <a:ext cx="754030" cy="930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8" idx="0"/>
            </p:cNvCxnSpPr>
            <p:nvPr/>
          </p:nvCxnSpPr>
          <p:spPr>
            <a:xfrm flipH="1">
              <a:off x="10297239" y="3862980"/>
              <a:ext cx="365721" cy="9314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0"/>
            </p:cNvCxnSpPr>
            <p:nvPr/>
          </p:nvCxnSpPr>
          <p:spPr>
            <a:xfrm>
              <a:off x="10937203" y="3862980"/>
              <a:ext cx="331004" cy="94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584111" y="4941537"/>
              <a:ext cx="368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561127" y="4945162"/>
              <a:ext cx="343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522625" y="4944911"/>
              <a:ext cx="471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0607632" y="4954955"/>
              <a:ext cx="3579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126"/>
          <p:cNvSpPr>
            <a:spLocks noChangeArrowheads="1"/>
          </p:cNvSpPr>
          <p:nvPr/>
        </p:nvSpPr>
        <p:spPr bwMode="auto">
          <a:xfrm>
            <a:off x="5931577" y="1875262"/>
            <a:ext cx="284266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Index entries 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In all the non-leaf 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nodes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(search key value, </a:t>
            </a:r>
            <a:r>
              <a:rPr lang="en-US" altLang="en-US" sz="1600" dirty="0" err="1" smtClean="0">
                <a:latin typeface="Linux Libertine" charset="0"/>
                <a:ea typeface="Linux Libertine" charset="0"/>
                <a:cs typeface="Linux Libertine" charset="0"/>
              </a:rPr>
              <a:t>pid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alt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4125" y="1524754"/>
            <a:ext cx="23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Each node corresponds to a disk page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96000" y="5063758"/>
            <a:ext cx="4865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Linux Libertine" charset="0"/>
                <a:ea typeface="Linux Libertine" charset="0"/>
                <a:cs typeface="Linux Libertine" charset="0"/>
              </a:rPr>
              <a:t>Data entries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Exist </a:t>
            </a:r>
            <a:r>
              <a:rPr lang="en-US" altLang="en-US" sz="1600" i="1" dirty="0">
                <a:latin typeface="Linux Libertine" charset="0"/>
                <a:ea typeface="Linux Libertine" charset="0"/>
                <a:cs typeface="Linux Libertine" charset="0"/>
              </a:rPr>
              <a:t>only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 in the leaf nodes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(search key value, rid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 or (search 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key value, 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record)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Are sorted according to the search key</a:t>
            </a:r>
            <a:endParaRPr lang="en-US" sz="16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5323" y="1958782"/>
            <a:ext cx="1303713" cy="107721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Think about page and </a:t>
            </a:r>
            <a:r>
              <a:rPr lang="en-US" sz="1600" smtClean="0"/>
              <a:t>record organization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B+tree</a:t>
            </a:r>
            <a:r>
              <a:rPr lang="en-US" sz="4800" dirty="0" smtClean="0"/>
              <a:t> Node/Page Formats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731659" y="1751419"/>
          <a:ext cx="8122052" cy="70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750"/>
                <a:gridCol w="1168798"/>
                <a:gridCol w="723064"/>
                <a:gridCol w="1147484"/>
                <a:gridCol w="1427551"/>
                <a:gridCol w="735724"/>
                <a:gridCol w="1177158"/>
                <a:gridCol w="1040523"/>
              </a:tblGrid>
              <a:tr h="703369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m+1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2360558" y="4162930"/>
          <a:ext cx="8864254" cy="70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67"/>
                <a:gridCol w="704967"/>
                <a:gridCol w="1174156"/>
                <a:gridCol w="726379"/>
                <a:gridCol w="1152745"/>
                <a:gridCol w="1434096"/>
                <a:gridCol w="739096"/>
                <a:gridCol w="1182555"/>
                <a:gridCol w="1045293"/>
              </a:tblGrid>
              <a:tr h="703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n+1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39" idx="0"/>
          </p:cNvCxnSpPr>
          <p:nvPr/>
        </p:nvCxnSpPr>
        <p:spPr>
          <a:xfrm flipH="1">
            <a:off x="2947666" y="2394170"/>
            <a:ext cx="77466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24"/>
          <p:cNvSpPr>
            <a:spLocks noChangeArrowheads="1"/>
          </p:cNvSpPr>
          <p:nvPr/>
        </p:nvSpPr>
        <p:spPr bwMode="auto">
          <a:xfrm rot="16200000">
            <a:off x="-107449" y="2166177"/>
            <a:ext cx="2168327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Non-leaf Pages</a:t>
            </a:r>
            <a:endParaRPr lang="en-US" altLang="en-US" sz="3200" dirty="0">
              <a:solidFill>
                <a:schemeClr val="accent2">
                  <a:lumMod val="50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Rectangle 124"/>
          <p:cNvSpPr>
            <a:spLocks noChangeArrowheads="1"/>
          </p:cNvSpPr>
          <p:nvPr/>
        </p:nvSpPr>
        <p:spPr bwMode="auto">
          <a:xfrm rot="16200000">
            <a:off x="-107449" y="4556135"/>
            <a:ext cx="2168327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Leaf </a:t>
            </a:r>
          </a:p>
          <a:p>
            <a:pPr algn="ctr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Pages</a:t>
            </a:r>
            <a:endParaRPr lang="en-US" altLang="en-US" sz="3200" dirty="0">
              <a:solidFill>
                <a:schemeClr val="accent2">
                  <a:lumMod val="50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ectangle 124"/>
          <p:cNvSpPr>
            <a:spLocks noChangeArrowheads="1"/>
          </p:cNvSpPr>
          <p:nvPr/>
        </p:nvSpPr>
        <p:spPr bwMode="auto">
          <a:xfrm>
            <a:off x="1924766" y="2839818"/>
            <a:ext cx="2045799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to a page with SK values &lt; K</a:t>
            </a:r>
            <a:r>
              <a:rPr lang="en-US" altLang="en-US" sz="1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Rectangle 124"/>
          <p:cNvSpPr>
            <a:spLocks noChangeArrowheads="1"/>
          </p:cNvSpPr>
          <p:nvPr/>
        </p:nvSpPr>
        <p:spPr bwMode="auto">
          <a:xfrm>
            <a:off x="4064336" y="2839818"/>
            <a:ext cx="2252381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to a page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with K</a:t>
            </a:r>
            <a:r>
              <a:rPr lang="en-US" altLang="en-US" sz="1800" baseline="-25000" smtClean="0">
                <a:latin typeface="Linux Libertine" charset="0"/>
                <a:ea typeface="Linux Libertine" charset="0"/>
                <a:cs typeface="Linux Libertine" charset="0"/>
              </a:rPr>
              <a:t>1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≤ SK values </a:t>
            </a:r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&lt; K</a:t>
            </a:r>
            <a:r>
              <a:rPr lang="en-US" altLang="en-US" sz="1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4897821" y="2394170"/>
            <a:ext cx="292706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24"/>
          <p:cNvSpPr>
            <a:spLocks noChangeArrowheads="1"/>
          </p:cNvSpPr>
          <p:nvPr/>
        </p:nvSpPr>
        <p:spPr bwMode="auto">
          <a:xfrm>
            <a:off x="6999891" y="2839818"/>
            <a:ext cx="2249632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to a page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with K</a:t>
            </a:r>
            <a:r>
              <a:rPr lang="en-US" altLang="en-US" sz="1800" baseline="-25000" smtClean="0">
                <a:latin typeface="Linux Libertine" charset="0"/>
                <a:ea typeface="Linux Libertine" charset="0"/>
                <a:cs typeface="Linux Libertine" charset="0"/>
              </a:rPr>
              <a:t>m-1 </a:t>
            </a:r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≤ SK values &lt; K</a:t>
            </a:r>
            <a:r>
              <a:rPr lang="en-US" altLang="en-US" sz="1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m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 flipH="1">
            <a:off x="8124707" y="2394170"/>
            <a:ext cx="28694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0"/>
          </p:cNvCxnSpPr>
          <p:nvPr/>
        </p:nvCxnSpPr>
        <p:spPr>
          <a:xfrm>
            <a:off x="10079421" y="2394170"/>
            <a:ext cx="338597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9354706" y="2839818"/>
            <a:ext cx="2126623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to a page with SK values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≥ K</a:t>
            </a:r>
            <a:r>
              <a:rPr lang="en-US" altLang="en-US" sz="1800" baseline="-25000" smtClean="0">
                <a:latin typeface="Linux Libertine" charset="0"/>
                <a:ea typeface="Linux Libertine" charset="0"/>
                <a:cs typeface="Linux Libertine" charset="0"/>
              </a:rPr>
              <a:t>m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2" name="Rectangle 124"/>
          <p:cNvSpPr>
            <a:spLocks noChangeArrowheads="1"/>
          </p:cNvSpPr>
          <p:nvPr/>
        </p:nvSpPr>
        <p:spPr bwMode="auto">
          <a:xfrm>
            <a:off x="1793387" y="5251828"/>
            <a:ext cx="1154279" cy="920765"/>
          </a:xfrm>
          <a:prstGeom prst="rect">
            <a:avLst/>
          </a:prstGeom>
          <a:solidFill>
            <a:srgbClr val="F0FF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to previous leaf page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575034" y="4795746"/>
            <a:ext cx="55961" cy="45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24"/>
          <p:cNvSpPr>
            <a:spLocks noChangeArrowheads="1"/>
          </p:cNvSpPr>
          <p:nvPr/>
        </p:nvSpPr>
        <p:spPr bwMode="auto">
          <a:xfrm>
            <a:off x="10598333" y="5251828"/>
            <a:ext cx="1154279" cy="920765"/>
          </a:xfrm>
          <a:prstGeom prst="rect">
            <a:avLst/>
          </a:prstGeom>
          <a:solidFill>
            <a:srgbClr val="F0FF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to next </a:t>
            </a:r>
          </a:p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leaf page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418018" y="4795746"/>
            <a:ext cx="961963" cy="45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11152133" y="4420831"/>
            <a:ext cx="600479" cy="129195"/>
          </a:xfrm>
          <a:prstGeom prst="rightArrow">
            <a:avLst>
              <a:gd name="adj1" fmla="val 33216"/>
              <a:gd name="adj2" fmla="val 1982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0800000">
            <a:off x="1793386" y="4420830"/>
            <a:ext cx="626617" cy="129195"/>
          </a:xfrm>
          <a:prstGeom prst="rightArrow">
            <a:avLst>
              <a:gd name="adj1" fmla="val 33216"/>
              <a:gd name="adj2" fmla="val 1982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24"/>
          <p:cNvSpPr>
            <a:spLocks noChangeArrowheads="1"/>
          </p:cNvSpPr>
          <p:nvPr/>
        </p:nvSpPr>
        <p:spPr bwMode="auto">
          <a:xfrm>
            <a:off x="3467578" y="5504758"/>
            <a:ext cx="1005973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Record 1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2" name="Right Arrow 71"/>
          <p:cNvSpPr/>
          <p:nvPr/>
        </p:nvSpPr>
        <p:spPr>
          <a:xfrm rot="3244943">
            <a:off x="3198614" y="5077293"/>
            <a:ext cx="894343" cy="99523"/>
          </a:xfrm>
          <a:prstGeom prst="rightArrow">
            <a:avLst>
              <a:gd name="adj1" fmla="val 33216"/>
              <a:gd name="adj2" fmla="val 1982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124"/>
          <p:cNvSpPr>
            <a:spLocks noChangeArrowheads="1"/>
          </p:cNvSpPr>
          <p:nvPr/>
        </p:nvSpPr>
        <p:spPr bwMode="auto">
          <a:xfrm>
            <a:off x="5104162" y="5504758"/>
            <a:ext cx="1005973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Record 2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5" name="Right Arrow 74"/>
          <p:cNvSpPr/>
          <p:nvPr/>
        </p:nvSpPr>
        <p:spPr>
          <a:xfrm rot="4534689">
            <a:off x="4973020" y="5065340"/>
            <a:ext cx="757867" cy="99523"/>
          </a:xfrm>
          <a:prstGeom prst="rightArrow">
            <a:avLst>
              <a:gd name="adj1" fmla="val 33216"/>
              <a:gd name="adj2" fmla="val 1982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24"/>
          <p:cNvSpPr>
            <a:spLocks noChangeArrowheads="1"/>
          </p:cNvSpPr>
          <p:nvPr/>
        </p:nvSpPr>
        <p:spPr bwMode="auto">
          <a:xfrm>
            <a:off x="8124497" y="5504758"/>
            <a:ext cx="1021163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Record n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7" name="Right Arrow 76"/>
          <p:cNvSpPr/>
          <p:nvPr/>
        </p:nvSpPr>
        <p:spPr>
          <a:xfrm rot="5400000">
            <a:off x="8206653" y="5075483"/>
            <a:ext cx="748239" cy="110311"/>
          </a:xfrm>
          <a:prstGeom prst="rightArrow">
            <a:avLst>
              <a:gd name="adj1" fmla="val 27435"/>
              <a:gd name="adj2" fmla="val 1579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2982612" y="3355590"/>
            <a:ext cx="156793" cy="1400900"/>
          </a:xfrm>
          <a:prstGeom prst="rightBrace">
            <a:avLst>
              <a:gd name="adj1" fmla="val 4665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 rot="16200000">
            <a:off x="3587666" y="717658"/>
            <a:ext cx="156793" cy="1868807"/>
          </a:xfrm>
          <a:prstGeom prst="rightBrace">
            <a:avLst>
              <a:gd name="adj1" fmla="val 4665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24"/>
          <p:cNvSpPr>
            <a:spLocks noChangeArrowheads="1"/>
          </p:cNvSpPr>
          <p:nvPr/>
        </p:nvSpPr>
        <p:spPr bwMode="auto">
          <a:xfrm>
            <a:off x="3025132" y="1255632"/>
            <a:ext cx="127941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srgbClr val="B08400"/>
                </a:solidFill>
                <a:latin typeface="Linux Libertine" charset="0"/>
                <a:ea typeface="Linux Libertine" charset="0"/>
                <a:cs typeface="Linux Libertine" charset="0"/>
              </a:rPr>
              <a:t>Index entry</a:t>
            </a:r>
            <a:endParaRPr lang="en-US" altLang="en-US" sz="1800" dirty="0">
              <a:solidFill>
                <a:srgbClr val="B084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7" name="Rectangle 124"/>
          <p:cNvSpPr>
            <a:spLocks noChangeArrowheads="1"/>
          </p:cNvSpPr>
          <p:nvPr/>
        </p:nvSpPr>
        <p:spPr bwMode="auto">
          <a:xfrm>
            <a:off x="2407666" y="3642531"/>
            <a:ext cx="127941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srgbClr val="B08400"/>
                </a:solidFill>
                <a:latin typeface="Linux Libertine" charset="0"/>
                <a:ea typeface="Linux Libertine" charset="0"/>
                <a:cs typeface="Linux Libertine" charset="0"/>
              </a:rPr>
              <a:t>Data entry</a:t>
            </a:r>
            <a:endParaRPr lang="en-US" altLang="en-US" sz="1800" dirty="0">
              <a:solidFill>
                <a:srgbClr val="B084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Equality Search: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Find </a:t>
            </a:r>
            <a:r>
              <a:rPr lang="en-US" sz="4000" dirty="0" smtClean="0"/>
              <a:t>the record </a:t>
            </a:r>
            <a:r>
              <a:rPr lang="en-US" sz="4000" dirty="0"/>
              <a:t>with search key value </a:t>
            </a:r>
            <a:r>
              <a:rPr lang="en-US" sz="4000" dirty="0" smtClean="0"/>
              <a:t>38</a:t>
            </a:r>
            <a:endParaRPr lang="en-US" sz="4000" i="1" dirty="0" smtClean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9541" y="2958353"/>
            <a:ext cx="212463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89256" y="2971766"/>
            <a:ext cx="2540544" cy="9231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925185" y="3866417"/>
            <a:ext cx="1063306" cy="12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2311728" y="2448171"/>
            <a:ext cx="3950932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index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startScan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(38, GTE, 39, LT)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143898" y="3209205"/>
            <a:ext cx="2608714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index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scanNext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(rid)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331779" y="5047662"/>
            <a:ext cx="5528442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bufMgr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readPage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(file,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rid.page_number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curPage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331779" y="5408516"/>
            <a:ext cx="5528442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curPage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getRecord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scanRid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).data())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331779" y="5769370"/>
            <a:ext cx="5528442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bufMgr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unPinPage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(file,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rid.page_number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false)</a:t>
            </a:r>
          </a:p>
        </p:txBody>
      </p:sp>
    </p:spTree>
    <p:extLst>
      <p:ext uri="{BB962C8B-B14F-4D97-AF65-F5344CB8AC3E}">
        <p14:creationId xmlns:p14="http://schemas.microsoft.com/office/powerpoint/2010/main" val="9384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Range Search: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Find all records with search key values </a:t>
            </a:r>
            <a:r>
              <a:rPr lang="en-US" sz="3600" dirty="0"/>
              <a:t>≥ 15 and </a:t>
            </a:r>
            <a:r>
              <a:rPr lang="en-US" sz="3600" dirty="0" smtClean="0"/>
              <a:t>&lt; 35</a:t>
            </a:r>
            <a:endParaRPr lang="en-US" sz="3600" i="1" dirty="0" smtClean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81523" y="3018304"/>
            <a:ext cx="76083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14231" y="3030396"/>
            <a:ext cx="2768442" cy="878744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03812" y="3864753"/>
            <a:ext cx="72717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55499" y="3856504"/>
            <a:ext cx="548313" cy="8249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2311728" y="2448171"/>
            <a:ext cx="3950932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index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startScan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(15, GTE, 35, LT)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265947" y="4678687"/>
            <a:ext cx="5530566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index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scanNext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(rid)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268071" y="5040904"/>
            <a:ext cx="5528442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bufMgr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readPage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(file,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rid.page_number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curPage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268071" y="5401758"/>
            <a:ext cx="5528442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curPage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getRecord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scanRid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).data())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68071" y="5762612"/>
            <a:ext cx="5528442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bufMgr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unPinPage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(file,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rid.page_number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false)</a:t>
            </a:r>
          </a:p>
        </p:txBody>
      </p:sp>
      <p:sp>
        <p:nvSpPr>
          <p:cNvPr id="3" name="Arc 2"/>
          <p:cNvSpPr/>
          <p:nvPr/>
        </p:nvSpPr>
        <p:spPr>
          <a:xfrm flipH="1">
            <a:off x="2603127" y="4546752"/>
            <a:ext cx="662820" cy="1580024"/>
          </a:xfrm>
          <a:prstGeom prst="arc">
            <a:avLst>
              <a:gd name="adj1" fmla="val 15468567"/>
              <a:gd name="adj2" fmla="val 6327485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758045" y="1937206"/>
            <a:ext cx="1499072" cy="313960"/>
            <a:chOff x="3758045" y="1937206"/>
            <a:chExt cx="1499072" cy="313960"/>
          </a:xfrm>
        </p:grpSpPr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3758045" y="1943389"/>
              <a:ext cx="1020051" cy="307777"/>
            </a:xfrm>
            <a:prstGeom prst="rect">
              <a:avLst/>
            </a:prstGeom>
            <a:solidFill>
              <a:srgbClr val="F3C8A4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4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400" b="1" dirty="0" err="1" smtClean="0">
                  <a:latin typeface="Courier New" charset="0"/>
                  <a:ea typeface="Courier New" charset="0"/>
                  <a:cs typeface="Courier New" charset="0"/>
                </a:rPr>
                <a:t>isLeaf</a:t>
              </a:r>
              <a:r>
                <a:rPr lang="en-US" sz="1400" b="1" dirty="0" smtClean="0">
                  <a:latin typeface="Courier New" charset="0"/>
                  <a:ea typeface="Courier New" charset="0"/>
                  <a:cs typeface="Courier New" charset="0"/>
                </a:rPr>
                <a:t>?</a:t>
              </a:r>
              <a:endParaRPr lang="en-US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4778097" y="1937206"/>
              <a:ext cx="479020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4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400" b="1" smtClean="0">
                  <a:latin typeface="Courier New" charset="0"/>
                  <a:ea typeface="Courier New" charset="0"/>
                  <a:cs typeface="Courier New" charset="0"/>
                </a:rPr>
                <a:t>No</a:t>
              </a:r>
              <a:endParaRPr lang="en-US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3489435" y="2250589"/>
            <a:ext cx="1296880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smtClean="0">
                <a:latin typeface="Courier New" charset="0"/>
                <a:ea typeface="Courier New" charset="0"/>
                <a:cs typeface="Courier New" charset="0"/>
              </a:rPr>
              <a:t>Find entry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3929" y="2928297"/>
            <a:ext cx="1562440" cy="313960"/>
            <a:chOff x="350928" y="3465448"/>
            <a:chExt cx="1562440" cy="31396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350928" y="3471631"/>
              <a:ext cx="1020051" cy="307777"/>
            </a:xfrm>
            <a:prstGeom prst="rect">
              <a:avLst/>
            </a:prstGeom>
            <a:solidFill>
              <a:srgbClr val="F3C8A4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4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400" b="1" dirty="0" err="1" smtClean="0">
                  <a:latin typeface="Courier New" charset="0"/>
                  <a:ea typeface="Courier New" charset="0"/>
                  <a:cs typeface="Courier New" charset="0"/>
                </a:rPr>
                <a:t>isLeaf</a:t>
              </a:r>
              <a:r>
                <a:rPr lang="en-US" sz="1400" b="1" dirty="0" smtClean="0">
                  <a:latin typeface="Courier New" charset="0"/>
                  <a:ea typeface="Courier New" charset="0"/>
                  <a:cs typeface="Courier New" charset="0"/>
                </a:rPr>
                <a:t>?</a:t>
              </a:r>
              <a:endParaRPr lang="en-US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1370979" y="3465448"/>
              <a:ext cx="542389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4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400" b="1" smtClean="0">
                  <a:latin typeface="Courier New" charset="0"/>
                  <a:ea typeface="Courier New" charset="0"/>
                  <a:cs typeface="Courier New" charset="0"/>
                </a:rPr>
                <a:t>Yes</a:t>
              </a:r>
              <a:endParaRPr lang="en-US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350928" y="4628578"/>
            <a:ext cx="2161044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Find entry in leaf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45876" y="2958354"/>
            <a:ext cx="67266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04858" y="3235738"/>
            <a:ext cx="4069953" cy="6428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7923" y="3867008"/>
            <a:ext cx="126006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06366"/>
              </p:ext>
            </p:extLst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61750"/>
              </p:ext>
            </p:extLst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571345" y="4633848"/>
            <a:ext cx="1104167" cy="400110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dirty="0"/>
              <a:t>Split!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14399" y="5129767"/>
            <a:ext cx="3983421" cy="307777"/>
          </a:xfrm>
          <a:prstGeom prst="rect">
            <a:avLst/>
          </a:prstGeom>
          <a:solidFill>
            <a:srgbClr val="F3C8A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Allocate new node (i.e. page)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09552" y="1210853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4674811" y="313892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/>
          <p:nvPr/>
        </p:nvCxnSpPr>
        <p:spPr>
          <a:xfrm>
            <a:off x="7520933" y="3328931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782003" y="3335387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69929" y="3319624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819225" y="3319625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150953" y="3342574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571345" y="3975313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2914231" y="3975313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5257117" y="3975313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/>
          </p:nvPr>
        </p:nvGraphicFramePr>
        <p:xfrm>
          <a:off x="7587180" y="3975313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9925185" y="3975313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7" name="Straight Arrow Connector 106"/>
          <p:cNvCxnSpPr/>
          <p:nvPr/>
        </p:nvCxnSpPr>
        <p:spPr>
          <a:xfrm>
            <a:off x="4654613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988005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322684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27820"/>
              </p:ext>
            </p:extLst>
          </p:nvPr>
        </p:nvGraphicFramePr>
        <p:xfrm>
          <a:off x="1774263" y="4689827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68251</TotalTime>
  <Words>1709</Words>
  <Application>Microsoft Macintosh PowerPoint</Application>
  <PresentationFormat>Widescreen</PresentationFormat>
  <Paragraphs>541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Calibri Light</vt:lpstr>
      <vt:lpstr>Cambria Math</vt:lpstr>
      <vt:lpstr>Courier New</vt:lpstr>
      <vt:lpstr>Linux Libertine</vt:lpstr>
      <vt:lpstr>Menlo</vt:lpstr>
      <vt:lpstr>Wingdings</vt:lpstr>
      <vt:lpstr>Arial</vt:lpstr>
      <vt:lpstr>4by3DefaultTheme</vt:lpstr>
      <vt:lpstr>Database Management Systems (CS 564)</vt:lpstr>
      <vt:lpstr>Stage 4 Review: B+tree Index</vt:lpstr>
      <vt:lpstr>Recap: B+tree</vt:lpstr>
      <vt:lpstr>B+tree Node/Page Formats</vt:lpstr>
      <vt:lpstr>Equality Search: Example</vt:lpstr>
      <vt:lpstr>Range Search: Example</vt:lpstr>
      <vt:lpstr>Insertion: Example</vt:lpstr>
      <vt:lpstr>Insertion: Example (Cont.)</vt:lpstr>
      <vt:lpstr>Insertion: Example (Cont.)</vt:lpstr>
      <vt:lpstr>Insertion: Example (Cont.)</vt:lpstr>
      <vt:lpstr>Insertion: Example (Cont.)</vt:lpstr>
      <vt:lpstr>Insertion: Example (Cont.)</vt:lpstr>
      <vt:lpstr>Sort Merge Join (SMJ): Basic Procedure</vt:lpstr>
      <vt:lpstr>SMJ Example: R⋈S on A with 3 page buffer</vt:lpstr>
      <vt:lpstr>SMJ Example: R⋈S on A with 3 page buffer</vt:lpstr>
      <vt:lpstr>SMJ Example: R⋈S on A with 3 page buffer</vt:lpstr>
      <vt:lpstr>SMJ Example: R⋈S on A with 3 page buffer</vt:lpstr>
      <vt:lpstr>SMJ Example: R⋈S on A with 3 page buffer</vt:lpstr>
      <vt:lpstr>SMJ Example: R⋈S on A with 3 page buffer</vt:lpstr>
      <vt:lpstr>Multiple tuples with Same Join Key: “Backup”</vt:lpstr>
      <vt:lpstr>Multiple tuples with Same Join Key: “Backup”</vt:lpstr>
      <vt:lpstr>PowerPoint Presentation</vt:lpstr>
      <vt:lpstr>Multiple tuples with Same Join Key: “Backup”</vt:lpstr>
      <vt:lpstr>Backup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1274</cp:revision>
  <dcterms:created xsi:type="dcterms:W3CDTF">2017-08-17T19:27:17Z</dcterms:created>
  <dcterms:modified xsi:type="dcterms:W3CDTF">2017-11-28T14:48:58Z</dcterms:modified>
</cp:coreProperties>
</file>