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2"/>
  </p:notesMasterIdLst>
  <p:sldIdLst>
    <p:sldId id="256" r:id="rId2"/>
    <p:sldId id="269" r:id="rId3"/>
    <p:sldId id="407" r:id="rId4"/>
    <p:sldId id="417" r:id="rId5"/>
    <p:sldId id="42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95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92" r:id="rId50"/>
    <p:sldId id="470" r:id="rId51"/>
    <p:sldId id="493" r:id="rId52"/>
    <p:sldId id="475" r:id="rId53"/>
    <p:sldId id="472" r:id="rId54"/>
    <p:sldId id="473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89" r:id="rId65"/>
    <p:sldId id="490" r:id="rId66"/>
    <p:sldId id="485" r:id="rId67"/>
    <p:sldId id="486" r:id="rId68"/>
    <p:sldId id="487" r:id="rId69"/>
    <p:sldId id="488" r:id="rId70"/>
    <p:sldId id="27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256"/>
            <p14:sldId id="269"/>
            <p14:sldId id="407"/>
            <p14:sldId id="417"/>
            <p14:sldId id="424"/>
          </p14:sldIdLst>
        </p14:section>
        <p14:section name="Lecture 4 &gt; Intro to DML" id="{0DE01537-7021-4649-9484-3E0816D757A4}">
          <p14:sldIdLst>
            <p14:sldId id="427"/>
            <p14:sldId id="428"/>
            <p14:sldId id="429"/>
            <p14:sldId id="430"/>
          </p14:sldIdLst>
        </p14:section>
        <p14:section name="Lecture 4 &gt; Nested Queries" id="{205589B2-BD5D-7648-9035-1DA6C15B7AC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95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Lecture 4 &gt; DDL, Part 2" id="{DD72D06C-26E5-C546-8ACB-C1B7BE9500EF}">
          <p14:sldIdLst>
            <p14:sldId id="492"/>
            <p14:sldId id="470"/>
            <p14:sldId id="493"/>
            <p14:sldId id="475"/>
            <p14:sldId id="472"/>
            <p14:sldId id="473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ecture 4 &gt; Views" id="{8835238E-8333-E944-BDEF-B6765ED1F60A}">
          <p14:sldIdLst>
            <p14:sldId id="483"/>
            <p14:sldId id="484"/>
            <p14:sldId id="489"/>
            <p14:sldId id="490"/>
            <p14:sldId id="485"/>
            <p14:sldId id="486"/>
            <p14:sldId id="487"/>
            <p14:sldId id="48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9"/>
    <p:restoredTop sz="86401"/>
  </p:normalViewPr>
  <p:slideViewPr>
    <p:cSldViewPr snapToGrid="0" snapToObjects="1">
      <p:cViewPr varScale="1">
        <p:scale>
          <a:sx n="106" d="100"/>
          <a:sy n="106" d="100"/>
        </p:scale>
        <p:origin x="200" y="536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commentAuthors" Target="commentAuthors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5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3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4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2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9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2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1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9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2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01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1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5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4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5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1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27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9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0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5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1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21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38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4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35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4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1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51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1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57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5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88707"/>
              </p:ext>
            </p:extLst>
          </p:nvPr>
        </p:nvGraphicFramePr>
        <p:xfrm>
          <a:off x="1966725" y="1892671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71673" y="154656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4410" y="3412723"/>
            <a:ext cx="715518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are in the same Department as “Database Management Systems”?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281" y="4372614"/>
            <a:ext cx="7489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Course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= 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(SELECT Department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FROM Course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WHERE Name = ‘Database Management Systems’)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parenthesized SELECT-FROM-WHERE statement (subquery) </a:t>
            </a:r>
            <a:r>
              <a:rPr lang="en-US" sz="3200" dirty="0" smtClean="0"/>
              <a:t>used in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SELECT clauses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FROM </a:t>
            </a:r>
            <a:r>
              <a:rPr lang="en-US" sz="2800" dirty="0"/>
              <a:t>clauses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WHERE clauses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281" y="4417359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9198" y="3440564"/>
            <a:ext cx="3017521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Easier to write certain types of queries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using nested queries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Rewriting a nested query without subqueries such that the rewritten version is equivalent to the original query; i.e. they return the same data for any database instance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Query optimizers can use </a:t>
            </a:r>
            <a:r>
              <a:rPr lang="en-US" sz="3200" dirty="0" err="1" smtClean="0"/>
              <a:t>unnesting</a:t>
            </a:r>
            <a:r>
              <a:rPr lang="en-US" sz="3200" dirty="0" smtClean="0"/>
              <a:t> to speed-up the execution of certain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3749545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417359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Department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Name LIKE ‘%Management%’;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Major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Student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SID = 17);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4015802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580542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7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under 18?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9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1549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1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NOT under 18?</a:t>
            </a:r>
            <a:endParaRPr lang="en-US" sz="2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07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&lt; 18);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2219" y="4094885"/>
            <a:ext cx="2183131" cy="132343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Not the same as using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18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Why?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7971" y="5487227"/>
            <a:ext cx="21873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NULLs!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least one Section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pic>
        <p:nvPicPr>
          <p:cNvPr id="1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720750"/>
            <a:ext cx="411297" cy="308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921138"/>
            <a:ext cx="510023" cy="124045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88970" y="3795408"/>
            <a:ext cx="2503170" cy="2193912"/>
            <a:chOff x="3188970" y="3795408"/>
            <a:chExt cx="2503170" cy="2193912"/>
          </a:xfrm>
        </p:grpSpPr>
        <p:sp>
          <p:nvSpPr>
            <p:cNvPr id="3" name="Oval 2"/>
            <p:cNvSpPr/>
            <p:nvPr/>
          </p:nvSpPr>
          <p:spPr>
            <a:xfrm>
              <a:off x="3348990" y="379540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64430" y="489649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8970" y="5657850"/>
              <a:ext cx="2503170" cy="3314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" idx="4"/>
            </p:cNvCxnSpPr>
            <p:nvPr/>
          </p:nvCxnSpPr>
          <p:spPr>
            <a:xfrm>
              <a:off x="3560445" y="4206240"/>
              <a:ext cx="120015" cy="146304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</p:cNvCxnSpPr>
            <p:nvPr/>
          </p:nvCxnSpPr>
          <p:spPr>
            <a:xfrm flipH="1">
              <a:off x="5120640" y="5307330"/>
              <a:ext cx="55245" cy="36195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41778" y="4044752"/>
            <a:ext cx="269367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Correlated subqueries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no Sections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0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most one Section offered each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488" y="3476712"/>
            <a:ext cx="286486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Returns TRUE if there are no duplicates in the results of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the subquery (empty results set yields true)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SQL: </a:t>
            </a:r>
            <a:r>
              <a:rPr lang="en-US" sz="5400" dirty="0" smtClean="0"/>
              <a:t>Part 2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more than one Section offered in at least one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after some Course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ANY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before any Courses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5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</a:t>
            </a:r>
          </a:p>
          <a:p>
            <a:pPr lvl="2">
              <a:lnSpc>
                <a:spcPct val="100000"/>
              </a:lnSpc>
            </a:pPr>
            <a:r>
              <a:rPr lang="en-US" sz="3100" i="1" dirty="0" smtClean="0"/>
              <a:t>op</a:t>
            </a:r>
            <a:r>
              <a:rPr lang="en-US" sz="3100" dirty="0" smtClean="0"/>
              <a:t> ∈ {</a:t>
            </a:r>
            <a:r>
              <a:rPr lang="mr-IN" sz="3100" dirty="0" smtClean="0"/>
              <a:t>=, </a:t>
            </a:r>
            <a:r>
              <a:rPr lang="mr-IN" sz="3100" dirty="0"/>
              <a:t>&lt;&gt;, &gt;, &gt;=, </a:t>
            </a:r>
            <a:r>
              <a:rPr lang="mr-IN" sz="3100" dirty="0" smtClean="0"/>
              <a:t>&lt;, &lt;=</a:t>
            </a:r>
            <a:r>
              <a:rPr lang="en-US" sz="31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6" y="2947689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148077"/>
            <a:ext cx="510023" cy="124045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8680" y="3806638"/>
            <a:ext cx="5076927" cy="1374962"/>
            <a:chOff x="868680" y="3806638"/>
            <a:chExt cx="5076927" cy="1374962"/>
          </a:xfrm>
        </p:grpSpPr>
        <p:sp>
          <p:nvSpPr>
            <p:cNvPr id="9" name="Rounded Rectangle 8"/>
            <p:cNvSpPr/>
            <p:nvPr/>
          </p:nvSpPr>
          <p:spPr>
            <a:xfrm>
              <a:off x="868680" y="3806638"/>
              <a:ext cx="332613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0110" y="4713418"/>
              <a:ext cx="370332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94810" y="4000500"/>
              <a:ext cx="1750797" cy="960120"/>
            </a:xfrm>
            <a:custGeom>
              <a:avLst/>
              <a:gdLst>
                <a:gd name="connsiteX0" fmla="*/ 0 w 1750797"/>
                <a:gd name="connsiteY0" fmla="*/ 0 h 960120"/>
                <a:gd name="connsiteX1" fmla="*/ 1748790 w 1750797"/>
                <a:gd name="connsiteY1" fmla="*/ 491490 h 960120"/>
                <a:gd name="connsiteX2" fmla="*/ 377190 w 1750797"/>
                <a:gd name="connsiteY2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0797" h="960120">
                  <a:moveTo>
                    <a:pt x="0" y="0"/>
                  </a:moveTo>
                  <a:cubicBezTo>
                    <a:pt x="842962" y="165735"/>
                    <a:pt x="1685925" y="331470"/>
                    <a:pt x="1748790" y="491490"/>
                  </a:cubicBezTo>
                  <a:cubicBezTo>
                    <a:pt x="1811655" y="651510"/>
                    <a:pt x="377190" y="960120"/>
                    <a:pt x="377190" y="96012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INTERSET </a:t>
            </a:r>
            <a:br>
              <a:rPr lang="en-US" dirty="0" smtClean="0"/>
            </a:br>
            <a:r>
              <a:rPr lang="en-US" dirty="0" smtClean="0"/>
              <a:t>Using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EXCEPT </a:t>
            </a:r>
            <a:br>
              <a:rPr lang="en-US" dirty="0" smtClean="0"/>
            </a:br>
            <a:r>
              <a:rPr lang="en-US" dirty="0" smtClean="0"/>
              <a:t>Using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EXCEPT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Getting into the realm of </a:t>
            </a:r>
            <a:r>
              <a:rPr lang="en-US" sz="3500" i="1" dirty="0" smtClean="0"/>
              <a:t>data analytics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Applied to a column to generate </a:t>
            </a:r>
            <a:r>
              <a:rPr lang="en-US" sz="3100" dirty="0" smtClean="0"/>
              <a:t>aggregated </a:t>
            </a:r>
            <a:r>
              <a:rPr lang="en-US" sz="3100" dirty="0" smtClean="0"/>
              <a:t>values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SUM, AVG, COUNT, MIN, MAX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89281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COUNT(*)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4612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72199"/>
              </p:ext>
            </p:extLst>
          </p:nvPr>
        </p:nvGraphicFramePr>
        <p:xfrm>
          <a:off x="5801563" y="4993314"/>
          <a:ext cx="117073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07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COUNT(*)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443658"/>
            <a:ext cx="466344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How many Courses does CS department offer?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1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smtClean="0">
                <a:latin typeface="Courier New" pitchFamily="49" charset="0"/>
                <a:cs typeface="Courier New" pitchFamily="49" charset="0"/>
              </a:rPr>
              <a:t>SELECT COUNT(DISTINCT Credits)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05018"/>
              </p:ext>
            </p:extLst>
          </p:nvPr>
        </p:nvGraphicFramePr>
        <p:xfrm>
          <a:off x="5241494" y="4993314"/>
          <a:ext cx="229087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087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COUNT(DISTINCT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many different Credits CS department Courses have?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SUM(Credits)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866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88842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total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AVG(Credits)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0979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32791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average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MIN(Credits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MinCreds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42084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1288"/>
              </p:ext>
            </p:extLst>
          </p:nvPr>
        </p:nvGraphicFramePr>
        <p:xfrm>
          <a:off x="5332934" y="4993314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Min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max and min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938" y="5709325"/>
            <a:ext cx="223563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52749" y="4130149"/>
            <a:ext cx="1873681" cy="3314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726180" y="4461619"/>
            <a:ext cx="731520" cy="12477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73879" y="4953218"/>
            <a:ext cx="1161212" cy="31601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4286251" y="5111224"/>
            <a:ext cx="987628" cy="5981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343562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CID, </a:t>
            </a:r>
          </a:p>
          <a:p>
            <a:pPr algn="l">
              <a:buClr>
                <a:srgbClr val="92D050"/>
              </a:buClr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2785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6898" y="4944184"/>
            <a:ext cx="33689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 valid query?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3491" y="4940972"/>
            <a:ext cx="33689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Can’t use attributes in the target-list as such.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61060" y="3202519"/>
            <a:ext cx="4800600" cy="971067"/>
          </a:xfrm>
          <a:prstGeom prst="mathMultiply">
            <a:avLst>
              <a:gd name="adj1" fmla="val 46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22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C1.Name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C1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C1.Credits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(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SELECT AVG(C2.Credits)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FROM Course AS C2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2677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19622"/>
              </p:ext>
            </p:extLst>
          </p:nvPr>
        </p:nvGraphicFramePr>
        <p:xfrm>
          <a:off x="5750128" y="4931754"/>
          <a:ext cx="2045132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4513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186646"/>
            <a:ext cx="5292090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whose number of Credits is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greater than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the overall average number of Credits across all Departments?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 smtClean="0"/>
              <a:t>How about computing average number of Credits for Courses in each Department separately?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Write an aggregation query for each Department, or </a:t>
            </a:r>
            <a:r>
              <a:rPr lang="mr-IN" sz="2700" dirty="0" smtClean="0"/>
              <a:t>…</a:t>
            </a:r>
            <a:endParaRPr lang="en-US" sz="2700" dirty="0"/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Use GROUP BY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4824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186646"/>
            <a:ext cx="529209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06718"/>
              </p:ext>
            </p:extLst>
          </p:nvPr>
        </p:nvGraphicFramePr>
        <p:xfrm>
          <a:off x="5718695" y="4949740"/>
          <a:ext cx="21079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If any aggregation is used, then each element of the SELECT list must be </a:t>
            </a:r>
            <a:r>
              <a:rPr lang="en-US" sz="3200" dirty="0" smtClean="0"/>
              <a:t>either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aggregated</a:t>
            </a:r>
            <a:r>
              <a:rPr lang="en-US" sz="2800" dirty="0"/>
              <a:t>, 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attribute on the GROUP BY </a:t>
            </a:r>
            <a:r>
              <a:rPr lang="en-US" sz="2800" dirty="0" smtClean="0"/>
              <a:t>list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if we are only interested in retrieving groups satisfying a specific condition; e.g. all the Departments with average number of Credits above 3.5?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HAVING clause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3.5;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all the Departments with average number of Credits above 3.5??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871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smtClean="0"/>
              <a:t>HAVING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COUNT(*) &gt; 1;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offering more than one Course?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0089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dirty="0" smtClean="0"/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 </a:t>
            </a:r>
            <a:r>
              <a:rPr lang="en-US" dirty="0" smtClean="0"/>
              <a:t>and/or any aggregates, </a:t>
            </a:r>
            <a:r>
              <a:rPr lang="en-US" i="1" dirty="0" smtClean="0"/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dirty="0" smtClean="0"/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dirty="0" smtClean="0"/>
              <a:t>may contain conditions on aggregate expressions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824223"/>
            <a:ext cx="7886700" cy="335274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Conceptual evaluation steps</a:t>
            </a:r>
            <a:endParaRPr lang="en-US" sz="3200" dirty="0"/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Compute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[WHERE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part</a:t>
            </a:r>
            <a:r>
              <a:rPr lang="en-US" sz="2800" dirty="0"/>
              <a:t>, obtain a table with all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Group by the attributes </a:t>
            </a:r>
            <a:r>
              <a:rPr lang="en-US" sz="2800" dirty="0" smtClean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the aggregates 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sz="2800" dirty="0" smtClean="0"/>
              <a:t>and </a:t>
            </a:r>
            <a:r>
              <a:rPr lang="en-US" sz="2800" dirty="0"/>
              <a:t>keep only groups satisfying </a:t>
            </a:r>
            <a:r>
              <a:rPr lang="en-US" sz="2800" dirty="0" smtClean="0"/>
              <a:t>the conditions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aggregates in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and </a:t>
            </a:r>
            <a:r>
              <a:rPr lang="en-US" sz="2800" dirty="0"/>
              <a:t>return the result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64927" y="1679986"/>
            <a:ext cx="3214146" cy="1006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1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12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Simple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0879"/>
              </p:ext>
            </p:extLst>
          </p:nvPr>
        </p:nvGraphicFramePr>
        <p:xfrm>
          <a:off x="5059438" y="4675733"/>
          <a:ext cx="1055612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28650" y="3587515"/>
            <a:ext cx="3920201" cy="1297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have declared a CS Major?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55039" y="2799060"/>
            <a:ext cx="760311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7950" y="4209603"/>
            <a:ext cx="218833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NULL values “fail” to satisfy the condition due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ambiguity.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7963382" y="3130530"/>
            <a:ext cx="171813" cy="107907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5752" y="4808394"/>
            <a:ext cx="225944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would the result set look like?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02685" y="2799060"/>
            <a:ext cx="1512666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950" y="3130530"/>
            <a:ext cx="1100318" cy="167786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Familiar, two-valued logic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6888"/>
              </p:ext>
            </p:extLst>
          </p:nvPr>
        </p:nvGraphicFramePr>
        <p:xfrm>
          <a:off x="2278917" y="3819293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86526"/>
              </p:ext>
            </p:extLst>
          </p:nvPr>
        </p:nvGraphicFramePr>
        <p:xfrm>
          <a:off x="2278917" y="2451185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454"/>
              </p:ext>
            </p:extLst>
          </p:nvPr>
        </p:nvGraphicFramePr>
        <p:xfrm>
          <a:off x="2278917" y="5187401"/>
          <a:ext cx="45861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Ternary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870"/>
              </p:ext>
            </p:extLst>
          </p:nvPr>
        </p:nvGraphicFramePr>
        <p:xfrm>
          <a:off x="1598334" y="3553293"/>
          <a:ext cx="60872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57"/>
                <a:gridCol w="1516284"/>
                <a:gridCol w="1597306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6773"/>
              </p:ext>
            </p:extLst>
          </p:nvPr>
        </p:nvGraphicFramePr>
        <p:xfrm>
          <a:off x="1597305" y="1861190"/>
          <a:ext cx="6088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86"/>
                <a:gridCol w="1527858"/>
                <a:gridCol w="1585732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2205"/>
              </p:ext>
            </p:extLst>
          </p:nvPr>
        </p:nvGraphicFramePr>
        <p:xfrm>
          <a:off x="1597304" y="5245396"/>
          <a:ext cx="60882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62"/>
                <a:gridCol w="1504709"/>
                <a:gridCol w="1597306"/>
                <a:gridCol w="15047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1685104"/>
            <a:ext cx="2877502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Predicates including NULLs would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be evaluated to UNKNOWN.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>
            <a:off x="2067401" y="2700767"/>
            <a:ext cx="253322" cy="36831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97304" y="3069082"/>
            <a:ext cx="1446838" cy="34544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2" grpId="1" animBg="1"/>
      <p:bldP spid="12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3649"/>
              </p:ext>
            </p:extLst>
          </p:nvPr>
        </p:nvGraphicFramePr>
        <p:xfrm>
          <a:off x="5059438" y="4767808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4706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3130086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Major &lt;&gt; ‘CS’;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1665"/>
              </p:ext>
            </p:extLst>
          </p:nvPr>
        </p:nvGraphicFramePr>
        <p:xfrm>
          <a:off x="5059438" y="4596723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54" y="4321276"/>
            <a:ext cx="411297" cy="308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28" y="45216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 (</a:t>
            </a:r>
            <a:r>
              <a:rPr lang="en-US" sz="3500" i="1" dirty="0" smtClean="0"/>
              <a:t>op</a:t>
            </a:r>
            <a:r>
              <a:rPr lang="en-US" sz="3500" dirty="0" smtClean="0"/>
              <a:t> ∈ {</a:t>
            </a:r>
            <a:r>
              <a:rPr lang="mr-IN" sz="3500" dirty="0" smtClean="0"/>
              <a:t>=, </a:t>
            </a:r>
            <a:r>
              <a:rPr lang="mr-IN" sz="3500" dirty="0"/>
              <a:t>&lt;&gt;, &gt;, &gt;=, </a:t>
            </a:r>
            <a:r>
              <a:rPr lang="mr-IN" sz="3500" dirty="0" smtClean="0"/>
              <a:t>&lt;, &lt;=</a:t>
            </a:r>
            <a:r>
              <a:rPr lang="en-US" sz="3500" dirty="0" smtClean="0"/>
              <a:t>})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SUM, </a:t>
            </a:r>
            <a:r>
              <a:rPr lang="en-US" sz="3500" dirty="0"/>
              <a:t>AVG, </a:t>
            </a:r>
            <a:r>
              <a:rPr lang="en-US" sz="3500" dirty="0" smtClean="0"/>
              <a:t>COUNT, MIN, MAX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GROUP BY </a:t>
            </a:r>
            <a:r>
              <a:rPr lang="mr-IN" sz="3500" dirty="0" smtClean="0"/>
              <a:t>…</a:t>
            </a:r>
            <a:r>
              <a:rPr lang="en-US" sz="3500" dirty="0" smtClean="0"/>
              <a:t> HAVING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 table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Modify a table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Add a new column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Delete a column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2030" y="4128908"/>
            <a:ext cx="710685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ADD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 INT CHECK (Weight &lt; 1000);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2030" y="5260025"/>
            <a:ext cx="365253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DROP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9272" y="2532245"/>
            <a:ext cx="3843036" cy="514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DROP 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User;</a:t>
            </a:r>
          </a:p>
        </p:txBody>
      </p:sp>
    </p:spTree>
    <p:extLst>
      <p:ext uri="{BB962C8B-B14F-4D97-AF65-F5344CB8AC3E}">
        <p14:creationId xmlns:p14="http://schemas.microsoft.com/office/powerpoint/2010/main" val="1260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Declare (</a:t>
            </a:r>
            <a:r>
              <a:rPr lang="en-US" sz="3600" i="1" dirty="0" smtClean="0"/>
              <a:t>alternate</a:t>
            </a:r>
            <a:r>
              <a:rPr lang="en-US" sz="3600" dirty="0" smtClean="0"/>
              <a:t>) key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UID CHAR(20),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CHAR(50),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Age 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SSN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(UID),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(SSN));</a:t>
            </a:r>
          </a:p>
        </p:txBody>
      </p:sp>
    </p:spTree>
    <p:extLst>
      <p:ext uri="{BB962C8B-B14F-4D97-AF65-F5344CB8AC3E}">
        <p14:creationId xmlns:p14="http://schemas.microsoft.com/office/powerpoint/2010/main" val="769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SSN INTEGER 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(SSN &lt; 1000000000),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UNIQUE (SSN);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710" y="2624838"/>
            <a:ext cx="2835665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 CHECK is checked (!) when a value for the attribute is inserted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or updated.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SSN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UNIQUE (SSN),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(Age &gt;= 0 AND Age &lt;= 150);</a:t>
            </a:r>
          </a:p>
        </p:txBody>
      </p:sp>
    </p:spTree>
    <p:extLst>
      <p:ext uri="{BB962C8B-B14F-4D97-AF65-F5344CB8AC3E}">
        <p14:creationId xmlns:p14="http://schemas.microsoft.com/office/powerpoint/2010/main" val="111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Named 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545724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CHAR(20), Name CHAR(50), 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NOT NULL,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KEY (EID),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CreatorAgeConstr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(18 &lt;= (SELECT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U.Age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FROM User AS U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WHERE U.UID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Event.CreatorUID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9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Another mechanism to declare constraints which span multiple relations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 smtClean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 smtClean="0"/>
              <a:t>In principle, checked every time any relation </a:t>
            </a:r>
            <a:r>
              <a:rPr lang="en-US" sz="3400" dirty="0" smtClean="0"/>
              <a:t>in database </a:t>
            </a:r>
            <a:r>
              <a:rPr lang="en-US" sz="3400" dirty="0" smtClean="0"/>
              <a:t>is modified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3718" y="3000517"/>
            <a:ext cx="7716563" cy="2080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ASSERTION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MoreStudsThanProfs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CHECK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COUNT(*) FROM Professor) &lt;=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(SELECT COUNT(*) FROM Student)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598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In reality, DBMSs are more clever and check only if the assertion can be violated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e.g. the above assertions does not need to be checked if we only change the age of a </a:t>
            </a:r>
            <a:r>
              <a:rPr lang="en-US" sz="3000" dirty="0" smtClean="0"/>
              <a:t>Student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However, it is not trivial to find out only the assertions that could possibly have been violated upon every update to the database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more general and comprehensive tool to enforce integrity constraints and more!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Follows </a:t>
            </a:r>
            <a:r>
              <a:rPr lang="en-US" sz="3400" dirty="0" smtClean="0"/>
              <a:t>a </a:t>
            </a:r>
            <a:r>
              <a:rPr lang="en-US" sz="3400" i="1" dirty="0" smtClean="0"/>
              <a:t>Event-Condition-Action</a:t>
            </a:r>
            <a:r>
              <a:rPr lang="en-US" sz="3400" dirty="0" smtClean="0"/>
              <a:t> model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Event</a:t>
            </a:r>
            <a:r>
              <a:rPr lang="en-US" sz="3000" dirty="0" smtClean="0"/>
              <a:t>: what activates the trigger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Condition</a:t>
            </a:r>
            <a:r>
              <a:rPr lang="en-US" sz="3000" dirty="0" smtClean="0"/>
              <a:t>: when the trigger should be executed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Action</a:t>
            </a:r>
            <a:r>
              <a:rPr lang="en-US" sz="3000" dirty="0" smtClean="0"/>
              <a:t>: how the trigger operates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AddAgeTrig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BEFORE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RAISE(ABORT , ’Age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average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AVG(Age) FROM Student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317" y="5227934"/>
            <a:ext cx="54393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Don’t insert a Student whose Age is less than the average Age of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current Students.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 General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[OR REPLACE] TRIGGER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&lt;Trigger name&gt;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{BEFORE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AFTER | INSTEAD OF}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INSERT | DELETE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[OF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&lt;Columns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]}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&lt;Table name&gt;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[REFERENCING {OLD | NEW} {ROW | TABLE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AS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&lt;Reference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[FOR EACH {ROW | STATEMENT}]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[WHEN 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search condition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statement&gt;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BEGIN [ATOMIC]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statements&gt;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“When”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BEFORE, AFTER, INSTEAD OF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“What”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INSERT, DELETE, UPDATE, UPDATE OF &lt;attribute&gt;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Action granularity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FOR EACH ROW, FOR EACH STATEMENT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Referring to </a:t>
            </a:r>
            <a:r>
              <a:rPr lang="en-US" sz="3400" dirty="0" smtClean="0"/>
              <a:t>modified values</a:t>
            </a:r>
            <a:endParaRPr lang="en-US" sz="34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NEW.&lt;attribute&gt;: the new value </a:t>
            </a:r>
            <a:r>
              <a:rPr lang="en-US" sz="2800" dirty="0" smtClean="0"/>
              <a:t>before the event (INSERT and UPDATE)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OLD.&lt;attribute&gt;: the old value </a:t>
            </a:r>
            <a:r>
              <a:rPr lang="en-US" sz="2800" dirty="0" smtClean="0"/>
              <a:t>before the event (DELETE and </a:t>
            </a:r>
            <a:r>
              <a:rPr lang="en-US" sz="2800" dirty="0"/>
              <a:t>UPDATE)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NEW and OLD can be temporary tables containing all modified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995"/>
              </p:ext>
            </p:extLst>
          </p:nvPr>
        </p:nvGraphicFramePr>
        <p:xfrm>
          <a:off x="6260532" y="4577907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877541" y="2551139"/>
            <a:ext cx="2956032" cy="2208902"/>
            <a:chOff x="1877541" y="2551139"/>
            <a:chExt cx="2956032" cy="2208902"/>
          </a:xfrm>
        </p:grpSpPr>
        <p:sp>
          <p:nvSpPr>
            <p:cNvPr id="13" name="TextBox 12"/>
            <p:cNvSpPr txBox="1"/>
            <p:nvPr/>
          </p:nvSpPr>
          <p:spPr>
            <a:xfrm>
              <a:off x="2961562" y="3767068"/>
              <a:ext cx="1872011" cy="369332"/>
            </a:xfrm>
            <a:prstGeom prst="rect">
              <a:avLst/>
            </a:prstGeom>
            <a:solidFill>
              <a:srgbClr val="FAE4D7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Union-compatible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77541" y="2551139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541" y="4225395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765502" y="4150776"/>
              <a:ext cx="339946" cy="231653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75932" y="3055434"/>
              <a:ext cx="606237" cy="697258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25084" y="4967397"/>
            <a:ext cx="15899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Set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  <p:bldP spid="10" grpId="0"/>
      <p:bldP spid="9" grpId="0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CreateCourseForSectionTrig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AFTER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Section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REFERENCING NEW ROW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(NOT EXISTS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 *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COURSE AS C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VALUES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‘TBD’, 3, ‘CS’);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vs.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Both </a:t>
            </a:r>
            <a:r>
              <a:rPr lang="en-US" sz="4200" dirty="0" smtClean="0"/>
              <a:t>provide to enforce integrity and consistency of the database</a:t>
            </a:r>
          </a:p>
          <a:p>
            <a:pPr>
              <a:lnSpc>
                <a:spcPct val="120000"/>
              </a:lnSpc>
            </a:pPr>
            <a:r>
              <a:rPr lang="en-US" sz="4200" dirty="0" smtClean="0"/>
              <a:t>Constraints </a:t>
            </a:r>
            <a:r>
              <a:rPr lang="en-US" sz="4200" dirty="0"/>
              <a:t>are </a:t>
            </a:r>
            <a:r>
              <a:rPr lang="en-US" sz="4200" dirty="0" smtClean="0"/>
              <a:t>declarative, whereas triggers </a:t>
            </a:r>
            <a:r>
              <a:rPr lang="en-US" sz="4200" dirty="0"/>
              <a:t>are </a:t>
            </a:r>
            <a:r>
              <a:rPr lang="en-US" sz="4200" dirty="0" smtClean="0"/>
              <a:t>“operational”</a:t>
            </a: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Having many interrelated triggers can cause </a:t>
            </a:r>
            <a:r>
              <a:rPr lang="en-US" sz="4200" dirty="0" smtClean="0"/>
              <a:t>unexpected or unwanted behaviors, whereas </a:t>
            </a:r>
            <a:r>
              <a:rPr lang="en-US" sz="4200" dirty="0"/>
              <a:t>constraints are easier to understand/reason about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Triggers are more </a:t>
            </a:r>
            <a:r>
              <a:rPr lang="en-US" sz="4200" dirty="0" smtClean="0"/>
              <a:t>powerful and expressive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Complex integrity constraints (e.g</a:t>
            </a:r>
            <a:r>
              <a:rPr lang="en-US" sz="3500" dirty="0"/>
              <a:t>., enforce credit </a:t>
            </a:r>
            <a:r>
              <a:rPr lang="en-US" sz="3500" dirty="0" smtClean="0"/>
              <a:t>limits)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Form auto-completing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Generating </a:t>
            </a:r>
            <a:r>
              <a:rPr lang="en-US" sz="3500" dirty="0"/>
              <a:t>logs for specific auditing/security </a:t>
            </a:r>
            <a:r>
              <a:rPr lang="en-US" sz="3500" dirty="0" smtClean="0"/>
              <a:t>reasons</a:t>
            </a:r>
          </a:p>
          <a:p>
            <a:pPr lvl="1">
              <a:lnSpc>
                <a:spcPct val="120000"/>
              </a:lnSpc>
            </a:pPr>
            <a:r>
              <a:rPr lang="mr-IN" sz="3500" dirty="0" smtClean="0"/>
              <a:t>…</a:t>
            </a:r>
            <a:endParaRPr lang="en-US" sz="3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”virtual table” that is defined based on the contents of other tables (</a:t>
            </a:r>
            <a:r>
              <a:rPr lang="en-US" sz="3400" i="1" dirty="0" smtClean="0"/>
              <a:t>base tables</a:t>
            </a:r>
            <a:r>
              <a:rPr lang="en-US" sz="3400" dirty="0" smtClean="0"/>
              <a:t>)</a:t>
            </a:r>
            <a:r>
              <a:rPr lang="en-US" sz="3400" i="1" dirty="0" smtClean="0"/>
              <a:t> </a:t>
            </a:r>
            <a:r>
              <a:rPr lang="en-US" sz="3400" dirty="0" smtClean="0"/>
              <a:t>and views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Useful to avoid rewriting, sometimes complex, queries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Provides </a:t>
            </a:r>
            <a:r>
              <a:rPr lang="en-US" sz="3400" i="1" dirty="0" smtClean="0"/>
              <a:t>logical data independence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Another layer of isolation between end user and database internals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558005"/>
            <a:ext cx="7886700" cy="2639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MAX(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LastOffered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GROUP BY C.CID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9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323"/>
              </p:ext>
            </p:extLst>
          </p:nvPr>
        </p:nvGraphicFramePr>
        <p:xfrm>
          <a:off x="706309" y="2004421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2676"/>
              </p:ext>
            </p:extLst>
          </p:nvPr>
        </p:nvGraphicFramePr>
        <p:xfrm>
          <a:off x="4767004" y="1925242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685158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7278"/>
              </p:ext>
            </p:extLst>
          </p:nvPr>
        </p:nvGraphicFramePr>
        <p:xfrm>
          <a:off x="706309" y="2004421"/>
          <a:ext cx="4583321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851"/>
                <a:gridCol w="1711430"/>
                <a:gridCol w="520861"/>
                <a:gridCol w="787078"/>
                <a:gridCol w="8681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Textbook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Cow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Casino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Tree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Complete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36255"/>
              </p:ext>
            </p:extLst>
          </p:nvPr>
        </p:nvGraphicFramePr>
        <p:xfrm>
          <a:off x="5459728" y="1925242"/>
          <a:ext cx="3055619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3973"/>
                <a:gridCol w="606730"/>
                <a:gridCol w="589395"/>
                <a:gridCol w="528721"/>
                <a:gridCol w="716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391214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19546225">
            <a:off x="187459" y="2722566"/>
            <a:ext cx="4810539" cy="553571"/>
            <a:chOff x="2560320" y="2905246"/>
            <a:chExt cx="4810539" cy="553571"/>
          </a:xfrm>
        </p:grpSpPr>
        <p:sp>
          <p:nvSpPr>
            <p:cNvPr id="17" name="TextBox 16"/>
            <p:cNvSpPr txBox="1"/>
            <p:nvPr/>
          </p:nvSpPr>
          <p:spPr>
            <a:xfrm>
              <a:off x="2581153" y="2905246"/>
              <a:ext cx="4757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D90000"/>
                  </a:solidFill>
                  <a:latin typeface="Franklin Gothic Heavy" charset="0"/>
                  <a:ea typeface="Franklin Gothic Heavy" charset="0"/>
                  <a:cs typeface="Franklin Gothic Heavy" charset="0"/>
                </a:rPr>
                <a:t>Logical Data Independence</a:t>
              </a:r>
              <a:endParaRPr lang="en-US" sz="2800" b="1" dirty="0">
                <a:solidFill>
                  <a:srgbClr val="D90000"/>
                </a:solidFill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00076" y="2970310"/>
              <a:ext cx="4731027" cy="456702"/>
            </a:xfrm>
            <a:prstGeom prst="roundRect">
              <a:avLst/>
            </a:prstGeom>
            <a:noFill/>
            <a:ln w="76200">
              <a:solidFill>
                <a:srgbClr val="D9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" t="53511" r="7534" b="35132"/>
            <a:stretch/>
          </p:blipFill>
          <p:spPr>
            <a:xfrm>
              <a:off x="2560320" y="2926080"/>
              <a:ext cx="4810539" cy="532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A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631" y="1701478"/>
            <a:ext cx="5320737" cy="937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86050" y="2797791"/>
            <a:ext cx="3771900" cy="998705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DBMS Query Rewriting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5423" y="3955259"/>
            <a:ext cx="7156890" cy="2225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SELECT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     MAX(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YearLastOffered</a:t>
            </a:r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GROUP BY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20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bit trickier since a view does not really exist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Possible solution: using triggers!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Still tricky since </a:t>
            </a:r>
            <a:r>
              <a:rPr lang="en-US" sz="3600" dirty="0"/>
              <a:t>multiple underlying base tables might need to change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Update A </a:t>
            </a:r>
            <a:r>
              <a:rPr lang="en-US" dirty="0" smtClean="0"/>
              <a:t>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643606"/>
            <a:ext cx="7886700" cy="1018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763070"/>
            <a:ext cx="7886700" cy="3487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ClassInfoInsert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INSTEAD 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‘CS’);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Section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MAX(S.SID) FROM Section AS S) + 1,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‘TBA’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584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SELECT, </a:t>
            </a:r>
            <a:r>
              <a:rPr lang="en-US" sz="3900" dirty="0"/>
              <a:t>m</a:t>
            </a:r>
            <a:r>
              <a:rPr lang="en-US" sz="3900" dirty="0" smtClean="0"/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Integrity Constraints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CHECK, CONSTRAINT, ASSERTION, TRIGGER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 ALL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9013"/>
              </p:ext>
            </p:extLst>
          </p:nvPr>
        </p:nvGraphicFramePr>
        <p:xfrm>
          <a:off x="6260532" y="4577907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62766" y="5115995"/>
            <a:ext cx="17522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Bag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Refinement: Escaping Data Traps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INTERSECT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8613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EXCEPT (set minus)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4317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41876</TotalTime>
  <Words>4334</Words>
  <Application>Microsoft Macintosh PowerPoint</Application>
  <PresentationFormat>On-screen Show (4:3)</PresentationFormat>
  <Paragraphs>1495</Paragraphs>
  <Slides>70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Calibri</vt:lpstr>
      <vt:lpstr>Courier New</vt:lpstr>
      <vt:lpstr>Franklin Gothic Heavy</vt:lpstr>
      <vt:lpstr>Linux Libertine</vt:lpstr>
      <vt:lpstr>Monotype Sorts</vt:lpstr>
      <vt:lpstr>Arial</vt:lpstr>
      <vt:lpstr>4by3DefaultTheme</vt:lpstr>
      <vt:lpstr>Database Management Systems (CS 564)</vt:lpstr>
      <vt:lpstr>SQL: Part 2</vt:lpstr>
      <vt:lpstr>Recap</vt:lpstr>
      <vt:lpstr>Recap: Basic SELECT</vt:lpstr>
      <vt:lpstr>Recap: Multi-relation Queries</vt:lpstr>
      <vt:lpstr>Set (and Bag) Operations</vt:lpstr>
      <vt:lpstr>Set (and Bag) Operations (Cont.)</vt:lpstr>
      <vt:lpstr>Set (and Bag) Operations (Cont.)</vt:lpstr>
      <vt:lpstr>Set (and Bag) Operations (Cont.)</vt:lpstr>
      <vt:lpstr>Nested Queries</vt:lpstr>
      <vt:lpstr>Nested Queries (Cont.)</vt:lpstr>
      <vt:lpstr>Unnesting</vt:lpstr>
      <vt:lpstr>Unnesting (Cont.)</vt:lpstr>
      <vt:lpstr>Unnesting (Cont.)</vt:lpstr>
      <vt:lpstr>Set Comparison Operators in Nested Queries: IN</vt:lpstr>
      <vt:lpstr>Set Comparison Operators in Nested Queries: NOT IN</vt:lpstr>
      <vt:lpstr>Set Comparison Operators in Nested Queries: EXISTS</vt:lpstr>
      <vt:lpstr>Set Comparison Operators in Nested Queries: NOT EXISTS</vt:lpstr>
      <vt:lpstr>Set Comparison Operators in Nested Queries: UNIQUE</vt:lpstr>
      <vt:lpstr>Set Comparison Operators in Nested Queries: NOT UNIQUE</vt:lpstr>
      <vt:lpstr>Set Comparison Operators in Nested Queries: ANY</vt:lpstr>
      <vt:lpstr>Set Comparison Operators in Nested Queries: ALL</vt:lpstr>
      <vt:lpstr>Recap</vt:lpstr>
      <vt:lpstr>Rewriting INTERSET  Using IN</vt:lpstr>
      <vt:lpstr>Rewriting EXCEPT  Using NOT IN</vt:lpstr>
      <vt:lpstr>Aggregates</vt:lpstr>
      <vt:lpstr>COUNT</vt:lpstr>
      <vt:lpstr>COUNT DISTINCT</vt:lpstr>
      <vt:lpstr>SUM</vt:lpstr>
      <vt:lpstr>AVG</vt:lpstr>
      <vt:lpstr>MAX and MIN</vt:lpstr>
      <vt:lpstr>Aggregates (Cont.)</vt:lpstr>
      <vt:lpstr>Aggregates (Cont.)</vt:lpstr>
      <vt:lpstr>Aggregates on Groups</vt:lpstr>
      <vt:lpstr>GROUP BY</vt:lpstr>
      <vt:lpstr>GROUP BY (Cont.)</vt:lpstr>
      <vt:lpstr>GROUP BY … HAVING</vt:lpstr>
      <vt:lpstr>GROUP BY … HAVING (Cont.)</vt:lpstr>
      <vt:lpstr>Recap: Aggregates</vt:lpstr>
      <vt:lpstr>Recap: Aggregates (Cont.)</vt:lpstr>
      <vt:lpstr>NULL: The Hairy Beast (Revisited)</vt:lpstr>
      <vt:lpstr>NULL and Simple Predicates</vt:lpstr>
      <vt:lpstr>NULL and Complicated Predicates</vt:lpstr>
      <vt:lpstr>Binary Logic</vt:lpstr>
      <vt:lpstr>Ternary Logic</vt:lpstr>
      <vt:lpstr>NULL and Complicated Predicates</vt:lpstr>
      <vt:lpstr>NULL and Complicated Predicates</vt:lpstr>
      <vt:lpstr>Recap</vt:lpstr>
      <vt:lpstr>More DDL</vt:lpstr>
      <vt:lpstr>More DDL: Constraints</vt:lpstr>
      <vt:lpstr>More DDL: Constraints (Cont.)</vt:lpstr>
      <vt:lpstr>More DDL: Constraints (Cont.)</vt:lpstr>
      <vt:lpstr>More DDL: Constraints (Cont.)</vt:lpstr>
      <vt:lpstr>Assertions</vt:lpstr>
      <vt:lpstr>Assertions (Cont.)</vt:lpstr>
      <vt:lpstr>Triggers</vt:lpstr>
      <vt:lpstr>Example Trigger</vt:lpstr>
      <vt:lpstr>Trigger General Syntax</vt:lpstr>
      <vt:lpstr>Triggers (Cont.)</vt:lpstr>
      <vt:lpstr>Another Example Trigger</vt:lpstr>
      <vt:lpstr>Triggers vs. Constraints</vt:lpstr>
      <vt:lpstr>View</vt:lpstr>
      <vt:lpstr>CREATE VIEW</vt:lpstr>
      <vt:lpstr>Example View</vt:lpstr>
      <vt:lpstr>Example View (Cont.)</vt:lpstr>
      <vt:lpstr>Query A View</vt:lpstr>
      <vt:lpstr>Update A View</vt:lpstr>
      <vt:lpstr>Update A View (Cont.)</vt:lpstr>
      <vt:lpstr>Recap</vt:lpstr>
      <vt:lpstr>Schema Refinement: Escaping Data Traps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804</cp:revision>
  <dcterms:created xsi:type="dcterms:W3CDTF">2017-08-17T19:27:17Z</dcterms:created>
  <dcterms:modified xsi:type="dcterms:W3CDTF">2017-09-20T19:08:16Z</dcterms:modified>
</cp:coreProperties>
</file>