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48" r:id="rId2"/>
    <p:sldMasterId id="2147483666" r:id="rId3"/>
    <p:sldMasterId id="2147483679" r:id="rId4"/>
    <p:sldMasterId id="2147483692" r:id="rId5"/>
  </p:sldMasterIdLst>
  <p:notesMasterIdLst>
    <p:notesMasterId r:id="rId17"/>
  </p:notesMasterIdLst>
  <p:sldIdLst>
    <p:sldId id="258" r:id="rId6"/>
    <p:sldId id="287" r:id="rId7"/>
    <p:sldId id="315" r:id="rId8"/>
    <p:sldId id="322" r:id="rId9"/>
    <p:sldId id="316" r:id="rId10"/>
    <p:sldId id="319" r:id="rId11"/>
    <p:sldId id="317" r:id="rId12"/>
    <p:sldId id="320" r:id="rId13"/>
    <p:sldId id="318" r:id="rId14"/>
    <p:sldId id="321" r:id="rId15"/>
    <p:sldId id="31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B00"/>
    <a:srgbClr val="8CC540"/>
    <a:srgbClr val="F3F5DF"/>
    <a:srgbClr val="A6A6A6"/>
    <a:srgbClr val="91B5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41180-90CE-4D59-A2AD-223D3A75E149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2354B-F09C-40BA-91D1-EC95820AE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65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1725" y="247324"/>
            <a:ext cx="5338010" cy="2233696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noFill/>
                </a:ln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1456180" y="5457802"/>
            <a:ext cx="5198143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write your text</a:t>
            </a:r>
          </a:p>
        </p:txBody>
      </p:sp>
      <p:sp>
        <p:nvSpPr>
          <p:cNvPr id="5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361725" y="2812411"/>
            <a:ext cx="5198143" cy="1568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write your text</a:t>
            </a:r>
          </a:p>
        </p:txBody>
      </p:sp>
    </p:spTree>
    <p:extLst>
      <p:ext uri="{BB962C8B-B14F-4D97-AF65-F5344CB8AC3E}">
        <p14:creationId xmlns:p14="http://schemas.microsoft.com/office/powerpoint/2010/main" val="358180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E56-EC1F-4DC1-86B9-2A60DA2DC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E56-EC1F-4DC1-86B9-2A60DA2DC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2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E56-EC1F-4DC1-86B9-2A60DA2DC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33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E56-EC1F-4DC1-86B9-2A60DA2DC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09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E56-EC1F-4DC1-86B9-2A60DA2DC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15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E56-EC1F-4DC1-86B9-2A60DA2DCA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54994" y="232139"/>
            <a:ext cx="7579659" cy="59167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288758" y="1328320"/>
            <a:ext cx="11245516" cy="507248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9847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E56-EC1F-4DC1-86B9-2A60DA2DC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5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E56-EC1F-4DC1-86B9-2A60DA2DC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81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E56-EC1F-4DC1-86B9-2A60DA2DC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741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E56-EC1F-4DC1-86B9-2A60DA2DC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4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E56-EC1F-4DC1-86B9-2A60DA2DC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77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E56-EC1F-4DC1-86B9-2A60DA2DC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180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E56-EC1F-4DC1-86B9-2A60DA2DC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33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E56-EC1F-4DC1-86B9-2A60DA2DC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005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E56-EC1F-4DC1-86B9-2A60DA2DC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034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E56-EC1F-4DC1-86B9-2A60DA2DC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533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E56-EC1F-4DC1-86B9-2A60DA2DC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4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E56-EC1F-4DC1-86B9-2A60DA2DC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86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E56-EC1F-4DC1-86B9-2A60DA2DCA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54994" y="232139"/>
            <a:ext cx="7579659" cy="59167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288758" y="1328320"/>
            <a:ext cx="11245516" cy="507248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9770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E56-EC1F-4DC1-86B9-2A60DA2DC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25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E56-EC1F-4DC1-86B9-2A60DA2DC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8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E56-EC1F-4DC1-86B9-2A60DA2DCA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54994" y="232139"/>
            <a:ext cx="7579659" cy="59167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288758" y="1328320"/>
            <a:ext cx="11245516" cy="507248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4611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E56-EC1F-4DC1-86B9-2A60DA2DC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77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E56-EC1F-4DC1-86B9-2A60DA2DC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96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E56-EC1F-4DC1-86B9-2A60DA2DC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63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E56-EC1F-4DC1-86B9-2A60DA2DC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42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E56-EC1F-4DC1-86B9-2A60DA2DC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06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E56-EC1F-4DC1-86B9-2A60DA2DC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5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E56-EC1F-4DC1-86B9-2A60DA2DC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1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E56-EC1F-4DC1-86B9-2A60DA2DC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83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E56-EC1F-4DC1-86B9-2A60DA2DC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7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E56-EC1F-4DC1-86B9-2A60DA2DCA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54994" y="232139"/>
            <a:ext cx="7579659" cy="59167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288758" y="1328320"/>
            <a:ext cx="11245516" cy="507248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3533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E56-EC1F-4DC1-86B9-2A60DA2DC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28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E56-EC1F-4DC1-86B9-2A60DA2DC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65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E56-EC1F-4DC1-86B9-2A60DA2DC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51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E56-EC1F-4DC1-86B9-2A60DA2DC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928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E56-EC1F-4DC1-86B9-2A60DA2DC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800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E56-EC1F-4DC1-86B9-2A60DA2DC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816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E56-EC1F-4DC1-86B9-2A60DA2DC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362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E56-EC1F-4DC1-86B9-2A60DA2DC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2352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E56-EC1F-4DC1-86B9-2A60DA2DC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005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E56-EC1F-4DC1-86B9-2A60DA2DC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811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E56-EC1F-4DC1-86B9-2A60DA2DC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16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E56-EC1F-4DC1-86B9-2A60DA2DC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44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E56-EC1F-4DC1-86B9-2A60DA2DC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9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E56-EC1F-4DC1-86B9-2A60DA2DC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72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E56-EC1F-4DC1-86B9-2A60DA2DC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34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E56-EC1F-4DC1-86B9-2A60DA2DC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 userDrawn="1"/>
        </p:nvSpPr>
        <p:spPr>
          <a:xfrm>
            <a:off x="7019289" y="1435116"/>
            <a:ext cx="3334674" cy="3334674"/>
          </a:xfrm>
          <a:prstGeom prst="ellipse">
            <a:avLst/>
          </a:prstGeom>
          <a:solidFill>
            <a:srgbClr val="FC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7272668" y="1688495"/>
            <a:ext cx="2827916" cy="28279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eeform 8"/>
          <p:cNvSpPr>
            <a:spLocks/>
          </p:cNvSpPr>
          <p:nvPr userDrawn="1"/>
        </p:nvSpPr>
        <p:spPr bwMode="auto">
          <a:xfrm>
            <a:off x="1" y="1587066"/>
            <a:ext cx="12192000" cy="5270935"/>
          </a:xfrm>
          <a:custGeom>
            <a:avLst/>
            <a:gdLst>
              <a:gd name="T0" fmla="*/ 3369 w 7683"/>
              <a:gd name="T1" fmla="*/ 1402 h 3440"/>
              <a:gd name="T2" fmla="*/ 0 w 7683"/>
              <a:gd name="T3" fmla="*/ 2149 h 3440"/>
              <a:gd name="T4" fmla="*/ 0 w 7683"/>
              <a:gd name="T5" fmla="*/ 2214 h 3440"/>
              <a:gd name="T6" fmla="*/ 3221 w 7683"/>
              <a:gd name="T7" fmla="*/ 1843 h 3440"/>
              <a:gd name="T8" fmla="*/ 7612 w 7683"/>
              <a:gd name="T9" fmla="*/ 3440 h 3440"/>
              <a:gd name="T10" fmla="*/ 7683 w 7683"/>
              <a:gd name="T11" fmla="*/ 3440 h 3440"/>
              <a:gd name="T12" fmla="*/ 7683 w 7683"/>
              <a:gd name="T13" fmla="*/ 1373 h 3440"/>
              <a:gd name="T14" fmla="*/ 3369 w 7683"/>
              <a:gd name="T15" fmla="*/ 1402 h 3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83" h="3440">
                <a:moveTo>
                  <a:pt x="3369" y="1402"/>
                </a:moveTo>
                <a:cubicBezTo>
                  <a:pt x="1905" y="2305"/>
                  <a:pt x="637" y="2260"/>
                  <a:pt x="0" y="2149"/>
                </a:cubicBezTo>
                <a:cubicBezTo>
                  <a:pt x="0" y="2214"/>
                  <a:pt x="0" y="2214"/>
                  <a:pt x="0" y="2214"/>
                </a:cubicBezTo>
                <a:cubicBezTo>
                  <a:pt x="548" y="2411"/>
                  <a:pt x="1663" y="2604"/>
                  <a:pt x="3221" y="1843"/>
                </a:cubicBezTo>
                <a:cubicBezTo>
                  <a:pt x="5190" y="880"/>
                  <a:pt x="7097" y="1870"/>
                  <a:pt x="7612" y="3440"/>
                </a:cubicBezTo>
                <a:cubicBezTo>
                  <a:pt x="7683" y="3440"/>
                  <a:pt x="7683" y="3440"/>
                  <a:pt x="7683" y="3440"/>
                </a:cubicBezTo>
                <a:cubicBezTo>
                  <a:pt x="7683" y="1373"/>
                  <a:pt x="7683" y="1373"/>
                  <a:pt x="7683" y="1373"/>
                </a:cubicBezTo>
                <a:cubicBezTo>
                  <a:pt x="6983" y="1092"/>
                  <a:pt x="5640" y="0"/>
                  <a:pt x="3369" y="14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211050" cy="537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AutoShape 15"/>
          <p:cNvSpPr>
            <a:spLocks noChangeAspect="1" noChangeArrowheads="1" noTextEdit="1"/>
          </p:cNvSpPr>
          <p:nvPr userDrawn="1"/>
        </p:nvSpPr>
        <p:spPr bwMode="auto">
          <a:xfrm>
            <a:off x="793750" y="5286376"/>
            <a:ext cx="5227109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 descr="https://upload.wikimedia.org/wikipedia/en/thumb/6/65/Aalto_University_School_of_Engineering.svg/1200px-Aalto_University_School_of_Engineering.sv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61" y="5617492"/>
            <a:ext cx="1553340" cy="105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0/07/Aalto-yliopiston_logo.svg/1200px-Aalto-yliopiston_logo.sv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245" y="2227892"/>
            <a:ext cx="2489265" cy="162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26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379" y="1"/>
            <a:ext cx="10515600" cy="94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378" y="1202035"/>
            <a:ext cx="12064621" cy="5049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1101" y="63801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2846AE56-EC1F-4DC1-86B9-2A60DA2DCA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0944" y="723331"/>
            <a:ext cx="9703558" cy="160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2" name="Picture 2" descr="https://upload.wikimedia.org/wikipedia/en/thumb/6/65/Aalto_University_School_of_Engineering.svg/1200px-Aalto_University_School_of_Engineering.svg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961" y="144721"/>
            <a:ext cx="1553340" cy="105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57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379" y="1"/>
            <a:ext cx="10515600" cy="94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378" y="1202035"/>
            <a:ext cx="12064621" cy="5049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1101" y="63801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2846AE56-EC1F-4DC1-86B9-2A60DA2DCA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0944" y="723331"/>
            <a:ext cx="12037325" cy="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2" name="Picture 2" descr="https://upload.wikimedia.org/wikipedia/en/thumb/6/65/Aalto_University_School_of_Engineering.svg/1200px-Aalto_University_School_of_Engineering.svg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961" y="144721"/>
            <a:ext cx="1553340" cy="105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19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379" y="1"/>
            <a:ext cx="10515600" cy="94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378" y="1202035"/>
            <a:ext cx="12064621" cy="5049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1101" y="63801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2846AE56-EC1F-4DC1-86B9-2A60DA2DCA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0944" y="723331"/>
            <a:ext cx="9703558" cy="160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3" name="Picture 2" descr="https://upload.wikimedia.org/wikipedia/en/thumb/6/65/Aalto_University_School_of_Engineering.svg/1200px-Aalto_University_School_of_Engineering.svg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961" y="144721"/>
            <a:ext cx="1553340" cy="105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0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379" y="1"/>
            <a:ext cx="10515600" cy="94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378" y="1202035"/>
            <a:ext cx="12064621" cy="5049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1101" y="63801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2846AE56-EC1F-4DC1-86B9-2A60DA2DCA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0944" y="723331"/>
            <a:ext cx="12037325" cy="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https://upload.wikimedia.org/wikipedia/en/thumb/6/65/Aalto_University_School_of_Engineering.svg/1200px-Aalto_University_School_of_Engineering.svg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961" y="144721"/>
            <a:ext cx="1553340" cy="105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21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2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787" y="1978640"/>
            <a:ext cx="5338010" cy="2233696"/>
          </a:xfrm>
        </p:spPr>
        <p:txBody>
          <a:bodyPr/>
          <a:lstStyle/>
          <a:p>
            <a:r>
              <a:rPr lang="en-US" sz="3200" dirty="0">
                <a:ln/>
                <a:solidFill>
                  <a:schemeClr val="tx1"/>
                </a:solidFill>
              </a:rPr>
              <a:t>MEC-E5001 Mechatronic Machine </a:t>
            </a:r>
            <a:r>
              <a:rPr lang="en-US" sz="3200" dirty="0" smtClean="0">
                <a:ln/>
                <a:solidFill>
                  <a:schemeClr val="tx1"/>
                </a:solidFill>
              </a:rPr>
              <a:t>Design Project Work</a:t>
            </a:r>
            <a:br>
              <a:rPr lang="en-US" sz="3200" dirty="0" smtClean="0">
                <a:ln/>
                <a:solidFill>
                  <a:schemeClr val="tx1"/>
                </a:solidFill>
              </a:rPr>
            </a:br>
            <a:r>
              <a:rPr lang="en-US" sz="3200" dirty="0" smtClean="0">
                <a:ln/>
                <a:solidFill>
                  <a:schemeClr val="tx1"/>
                </a:solidFill>
              </a:rPr>
              <a:t/>
            </a:r>
            <a:br>
              <a:rPr lang="en-US" sz="3200" dirty="0" smtClean="0">
                <a:ln/>
                <a:solidFill>
                  <a:schemeClr val="tx1"/>
                </a:solidFill>
              </a:rPr>
            </a:br>
            <a:r>
              <a:rPr lang="en-GB" sz="3200" dirty="0" smtClean="0">
                <a:ln/>
                <a:solidFill>
                  <a:srgbClr val="0070C0"/>
                </a:solidFill>
              </a:rPr>
              <a:t>Crane </a:t>
            </a:r>
            <a:r>
              <a:rPr lang="en-GB" sz="3200" dirty="0">
                <a:ln/>
                <a:solidFill>
                  <a:srgbClr val="0070C0"/>
                </a:solidFill>
              </a:rPr>
              <a:t>Hook Sway Simulation and Control</a:t>
            </a:r>
            <a:endParaRPr lang="en-US" sz="3200" dirty="0">
              <a:ln/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046895" y="5421733"/>
            <a:ext cx="6978135" cy="117501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R: </a:t>
            </a:r>
            <a:r>
              <a:rPr lang="en-US" sz="1800" dirty="0" err="1" smtClean="0"/>
              <a:t>Waqas</a:t>
            </a:r>
            <a:r>
              <a:rPr lang="en-US" sz="1800" dirty="0" smtClean="0"/>
              <a:t> Ahmad– Adel Ansari</a:t>
            </a:r>
          </a:p>
          <a:p>
            <a:pPr>
              <a:lnSpc>
                <a:spcPct val="100000"/>
              </a:lnSpc>
            </a:pP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Instructor: </a:t>
            </a:r>
            <a:r>
              <a:rPr lang="en-US" sz="1800" dirty="0" smtClean="0"/>
              <a:t>Professor Kari </a:t>
            </a:r>
            <a:r>
              <a:rPr lang="en-US" sz="1800" dirty="0" err="1" smtClean="0"/>
              <a:t>Tammi</a:t>
            </a:r>
            <a:endParaRPr lang="en-US" sz="1800" dirty="0" smtClean="0"/>
          </a:p>
          <a:p>
            <a:pPr>
              <a:lnSpc>
                <a:spcPct val="100000"/>
              </a:lnSpc>
            </a:pPr>
            <a:r>
              <a:rPr lang="en-US" sz="1800" dirty="0"/>
              <a:t>Department of Mechanical Engineering, </a:t>
            </a:r>
            <a:r>
              <a:rPr lang="en-US" sz="1800" dirty="0" smtClean="0"/>
              <a:t>Aalto University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848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46AE56-EC1F-4DC1-86B9-2A60DA2DCA79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85143" y="185975"/>
            <a:ext cx="7339339" cy="4191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4</a:t>
            </a:r>
            <a:r>
              <a:rPr lang="en-US" sz="3200" dirty="0" smtClean="0"/>
              <a:t>. </a:t>
            </a:r>
            <a:r>
              <a:rPr lang="en-US" sz="3200" dirty="0"/>
              <a:t>Simulation model and control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525" y="787464"/>
            <a:ext cx="5515775" cy="25309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0085"/>
          <a:stretch/>
        </p:blipFill>
        <p:spPr>
          <a:xfrm>
            <a:off x="2206286" y="3318393"/>
            <a:ext cx="7344449" cy="351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6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E56-EC1F-4DC1-86B9-2A60DA2DCA79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474" y="1593885"/>
            <a:ext cx="6133696" cy="413406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  <a:extLst/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285143" y="185975"/>
            <a:ext cx="7339339" cy="4191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5</a:t>
            </a:r>
            <a:r>
              <a:rPr lang="en-US" sz="3200" dirty="0" smtClean="0"/>
              <a:t>. Closure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0347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46AE56-EC1F-4DC1-86B9-2A60DA2DCA79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5143" y="1737768"/>
            <a:ext cx="6076468" cy="390579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SzPct val="80000"/>
              <a:buFont typeface="+mj-lt"/>
              <a:buAutoNum type="arabicPeriod"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Introduction and Numeric Modelling</a:t>
            </a:r>
          </a:p>
          <a:p>
            <a:pPr marL="457200" marR="0" lvl="0" indent="-45720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SzPct val="80000"/>
              <a:buFont typeface="+mj-lt"/>
              <a:buAutoNum type="arabicPeriod"/>
              <a:tabLst/>
              <a:defRPr/>
            </a:pPr>
            <a:r>
              <a:rPr lang="en-US" dirty="0" smtClean="0">
                <a:latin typeface="Calibri"/>
              </a:rPr>
              <a:t>CAD Modelling</a:t>
            </a:r>
          </a:p>
          <a:p>
            <a:pPr marL="457200" lvl="0" indent="-457200" defTabSz="457200">
              <a:lnSpc>
                <a:spcPct val="150000"/>
              </a:lnSpc>
              <a:buClr>
                <a:srgbClr val="5B9BD5">
                  <a:lumMod val="50000"/>
                </a:srgbClr>
              </a:buClr>
              <a:buSzPct val="80000"/>
              <a:buFont typeface="+mj-lt"/>
              <a:buAutoNum type="arabicPeriod"/>
              <a:defRPr/>
            </a:pPr>
            <a:r>
              <a:rPr lang="en-US" dirty="0" smtClean="0"/>
              <a:t>Components</a:t>
            </a:r>
          </a:p>
          <a:p>
            <a:pPr marL="457200" lvl="0" indent="-457200" defTabSz="457200">
              <a:lnSpc>
                <a:spcPct val="150000"/>
              </a:lnSpc>
              <a:buClr>
                <a:srgbClr val="5B9BD5">
                  <a:lumMod val="50000"/>
                </a:srgbClr>
              </a:buClr>
              <a:buSzPct val="80000"/>
              <a:buFont typeface="+mj-lt"/>
              <a:buAutoNum type="arabicPeriod"/>
              <a:defRPr/>
            </a:pPr>
            <a:r>
              <a:rPr lang="en-US" dirty="0" smtClean="0"/>
              <a:t>Simulation model and control</a:t>
            </a:r>
            <a:endParaRPr kumimoji="0" lang="en-US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SzPct val="80000"/>
              <a:buFont typeface="+mj-lt"/>
              <a:buAutoNum type="arabicPeriod"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Closure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SzPct val="80000"/>
              <a:buFont typeface="Arial" panose="020B0604020202020204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85143" y="185975"/>
            <a:ext cx="4258721" cy="4191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/>
              <a:t>Presentation Overview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326" y="2128837"/>
            <a:ext cx="58959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9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46AE56-EC1F-4DC1-86B9-2A60DA2DCA79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85143" y="185975"/>
            <a:ext cx="7339339" cy="4191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/>
              <a:t>1. </a:t>
            </a:r>
            <a:r>
              <a:rPr lang="en-US" sz="3200" dirty="0"/>
              <a:t>Introduction and Numeric Modelling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901" y="1996303"/>
            <a:ext cx="4724400" cy="31527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8834" y="123308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dirty="0" smtClean="0"/>
              <a:t>The non-linear </a:t>
            </a:r>
            <a:r>
              <a:rPr lang="en-GB" sz="2000" dirty="0"/>
              <a:t>dynamic model of </a:t>
            </a:r>
            <a:r>
              <a:rPr lang="en-GB" sz="2000" dirty="0" smtClean="0"/>
              <a:t>crane is derived </a:t>
            </a:r>
            <a:r>
              <a:rPr lang="en-GB" sz="2000" dirty="0"/>
              <a:t>using Lagrange </a:t>
            </a:r>
            <a:r>
              <a:rPr lang="en-GB" sz="2000" dirty="0" smtClean="0"/>
              <a:t>equations as follow:</a:t>
            </a:r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8858" y="2095350"/>
                <a:ext cx="6415976" cy="11685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0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̈"/>
                          <m:ctrlP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𝑙</m:t>
                      </m:r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̈"/>
                              <m:ctrlPr>
                                <a:rPr lang="en-GB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en-GB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𝑠𝑖𝑛</m:t>
                          </m:r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GB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𝑙</m:t>
                      </m:r>
                      <m:acc>
                        <m:accPr>
                          <m:chr m:val="̈"/>
                          <m:ctrlP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𝑔𝑠𝑖𝑛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GB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8" y="2095350"/>
                <a:ext cx="6415976" cy="11685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28834" y="3572690"/>
                <a:ext cx="6697018" cy="6682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 smtClean="0"/>
                  <a:t>By assuming small motion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 smtClean="0"/>
                  <a:t> as the stable equilibrium of the system, the </a:t>
                </a:r>
                <a:r>
                  <a:rPr lang="en-GB" dirty="0"/>
                  <a:t>following </a:t>
                </a:r>
                <a:r>
                  <a:rPr lang="en-GB" dirty="0" smtClean="0"/>
                  <a:t>linearized model </a:t>
                </a:r>
                <a:r>
                  <a:rPr lang="en-GB" dirty="0"/>
                  <a:t>of the crane is </a:t>
                </a:r>
                <a:r>
                  <a:rPr lang="en-GB" dirty="0" smtClean="0"/>
                  <a:t>obtained:</a:t>
                </a:r>
                <a:endParaRPr lang="en-GB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34" y="3572690"/>
                <a:ext cx="6697018" cy="668260"/>
              </a:xfrm>
              <a:prstGeom prst="rect">
                <a:avLst/>
              </a:prstGeom>
              <a:blipFill>
                <a:blip r:embed="rId4"/>
                <a:stretch>
                  <a:fillRect l="-728" t="-3636" r="-637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28834" y="4549700"/>
                <a:ext cx="6096000" cy="97885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̈"/>
                          <m:ctrlP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𝑙</m:t>
                      </m:r>
                      <m:acc>
                        <m:accPr>
                          <m:chr m:val="̈"/>
                          <m:ctrlP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GB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̈"/>
                          <m:ctrlP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𝑙</m:t>
                      </m:r>
                      <m:acc>
                        <m:accPr>
                          <m:chr m:val="̈"/>
                          <m:ctrlP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GB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34" y="4549700"/>
                <a:ext cx="6096000" cy="9788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285143" y="6470614"/>
            <a:ext cx="76020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/>
              <a:t>Reference: http</a:t>
            </a:r>
            <a:r>
              <a:rPr lang="en-GB" sz="1400" dirty="0"/>
              <a:t>://pep.ijieee.org.in/journal_pdf/11-203-145266708028-33.pdf</a:t>
            </a:r>
          </a:p>
        </p:txBody>
      </p:sp>
    </p:spTree>
    <p:extLst>
      <p:ext uri="{BB962C8B-B14F-4D97-AF65-F5344CB8AC3E}">
        <p14:creationId xmlns:p14="http://schemas.microsoft.com/office/powerpoint/2010/main" val="76909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46AE56-EC1F-4DC1-86B9-2A60DA2DCA79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85143" y="185975"/>
            <a:ext cx="7339339" cy="4191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/>
              <a:t>1. </a:t>
            </a:r>
            <a:r>
              <a:rPr lang="en-US" sz="3200" dirty="0"/>
              <a:t>Introduction and Numeric Modelling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428834" y="123308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dirty="0"/>
              <a:t> </a:t>
            </a:r>
            <a:r>
              <a:rPr lang="en-GB" sz="2000" dirty="0" smtClean="0"/>
              <a:t>The </a:t>
            </a:r>
            <a:r>
              <a:rPr lang="en-GB" sz="2000" dirty="0"/>
              <a:t>state space model of </a:t>
            </a:r>
            <a:r>
              <a:rPr lang="en-GB" sz="2000" dirty="0" smtClean="0"/>
              <a:t>the crane </a:t>
            </a:r>
            <a:r>
              <a:rPr lang="en-GB" sz="2000" dirty="0"/>
              <a:t>can be obtained </a:t>
            </a:r>
            <a:r>
              <a:rPr lang="en-GB" sz="2000" dirty="0" smtClean="0"/>
              <a:t>as:</a:t>
            </a:r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28834" y="1811442"/>
                <a:ext cx="5358012" cy="8995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𝐴𝑥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𝐵𝑢</m:t>
                      </m:r>
                    </m:oMath>
                  </m:oMathPara>
                </a14:m>
                <a:endParaRPr lang="en-GB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𝐶𝑥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𝐷𝑢</m:t>
                      </m:r>
                    </m:oMath>
                  </m:oMathPara>
                </a14:m>
                <a:endParaRPr lang="en-GB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34" y="1811442"/>
                <a:ext cx="5358012" cy="8995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2695" y="288922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138811"/>
              </p:ext>
            </p:extLst>
          </p:nvPr>
        </p:nvGraphicFramePr>
        <p:xfrm>
          <a:off x="530132" y="2983359"/>
          <a:ext cx="2697162" cy="1651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Equation" r:id="rId4" imgW="1866600" imgH="1143000" progId="Equation.3">
                  <p:embed/>
                </p:oleObj>
              </mc:Choice>
              <mc:Fallback>
                <p:oleObj name="Equation" r:id="rId4" imgW="1866600" imgH="1143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132" y="2983359"/>
                        <a:ext cx="2697162" cy="16513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429000" y="318323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3671047" y="306747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854460"/>
              </p:ext>
            </p:extLst>
          </p:nvPr>
        </p:nvGraphicFramePr>
        <p:xfrm>
          <a:off x="3671047" y="3067471"/>
          <a:ext cx="1262278" cy="1479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Equation" r:id="rId6" imgW="888614" imgH="1040948" progId="Equation.3">
                  <p:embed/>
                </p:oleObj>
              </mc:Choice>
              <mc:Fallback>
                <p:oleObj name="Equation" r:id="rId6" imgW="888614" imgH="104094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047" y="3067471"/>
                        <a:ext cx="1262278" cy="14794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353259" y="31952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391846"/>
              </p:ext>
            </p:extLst>
          </p:nvPr>
        </p:nvGraphicFramePr>
        <p:xfrm>
          <a:off x="5487730" y="3453995"/>
          <a:ext cx="1876944" cy="732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Equation" r:id="rId8" imgW="1168400" imgH="457200" progId="Equation.3">
                  <p:embed/>
                </p:oleObj>
              </mc:Choice>
              <mc:Fallback>
                <p:oleObj name="Equation" r:id="rId8" imgW="11684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7730" y="3453995"/>
                        <a:ext cx="1876944" cy="7324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8075831" y="363635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098062"/>
              </p:ext>
            </p:extLst>
          </p:nvPr>
        </p:nvGraphicFramePr>
        <p:xfrm>
          <a:off x="8075830" y="3636358"/>
          <a:ext cx="785143" cy="317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Equation" r:id="rId10" imgW="494870" imgH="203024" progId="Equation.3">
                  <p:embed/>
                </p:oleObj>
              </mc:Choice>
              <mc:Fallback>
                <p:oleObj name="Equation" r:id="rId10" imgW="494870" imgH="20302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5830" y="3636358"/>
                        <a:ext cx="785143" cy="3170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817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46AE56-EC1F-4DC1-86B9-2A60DA2DCA79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85143" y="185975"/>
            <a:ext cx="7339339" cy="4191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2</a:t>
            </a:r>
            <a:r>
              <a:rPr lang="en-US" sz="3200" dirty="0" smtClean="0"/>
              <a:t>. </a:t>
            </a:r>
            <a:r>
              <a:rPr lang="en-US" sz="3200" dirty="0"/>
              <a:t>CAD Modelling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3" y="884237"/>
            <a:ext cx="9719790" cy="567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8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46AE56-EC1F-4DC1-86B9-2A60DA2DCA79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85143" y="185975"/>
            <a:ext cx="7339339" cy="4191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2</a:t>
            </a:r>
            <a:r>
              <a:rPr lang="en-US" sz="3200" dirty="0" smtClean="0"/>
              <a:t>. </a:t>
            </a:r>
            <a:r>
              <a:rPr lang="en-US" sz="3200" dirty="0"/>
              <a:t>CAD Modelling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720"/>
            <a:ext cx="6935928" cy="53051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630" y="3778624"/>
            <a:ext cx="5528424" cy="281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3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46AE56-EC1F-4DC1-86B9-2A60DA2DCA79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85143" y="185975"/>
            <a:ext cx="7339339" cy="4191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3</a:t>
            </a:r>
            <a:r>
              <a:rPr lang="en-US" sz="3200" dirty="0" smtClean="0"/>
              <a:t>. Components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596264" y="1428597"/>
            <a:ext cx="3422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>
                <a:solidFill>
                  <a:schemeClr val="accent5">
                    <a:lumMod val="75000"/>
                  </a:schemeClr>
                </a:solidFill>
              </a:rPr>
              <a:t>AsepticDRIVE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 | Bauer Gear Motor</a:t>
            </a:r>
          </a:p>
        </p:txBody>
      </p:sp>
      <p:pic>
        <p:nvPicPr>
          <p:cNvPr id="7170" name="Picture 2" descr="bgm-aseptic-driv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36" y="2026529"/>
            <a:ext cx="3378851" cy="213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68128" y="1841863"/>
            <a:ext cx="2614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Power rating 0,37 -2,2 kW</a:t>
            </a:r>
          </a:p>
        </p:txBody>
      </p:sp>
      <p:sp>
        <p:nvSpPr>
          <p:cNvPr id="6" name="Rectangle 5"/>
          <p:cNvSpPr/>
          <p:nvPr/>
        </p:nvSpPr>
        <p:spPr>
          <a:xfrm>
            <a:off x="596264" y="4390786"/>
            <a:ext cx="3822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>
                <a:solidFill>
                  <a:schemeClr val="accent5">
                    <a:lumMod val="75000"/>
                  </a:schemeClr>
                </a:solidFill>
              </a:rPr>
              <a:t>Amerigear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® Class I Gear |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</a:rPr>
              <a:t>Ameridrives</a:t>
            </a:r>
            <a:endParaRPr lang="en-GB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4760118"/>
            <a:ext cx="3035600" cy="191869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209168" y="1428597"/>
            <a:ext cx="37495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The angle </a:t>
            </a:r>
            <a:r>
              <a:rPr lang="en-GB" dirty="0"/>
              <a:t>of the “rope</a:t>
            </a:r>
            <a:r>
              <a:rPr lang="en-GB" dirty="0" smtClean="0"/>
              <a:t>” will be measured by using </a:t>
            </a:r>
            <a:r>
              <a:rPr lang="en-GB" dirty="0"/>
              <a:t>a </a:t>
            </a:r>
            <a:r>
              <a:rPr lang="en-GB" b="1" dirty="0" err="1" smtClean="0">
                <a:solidFill>
                  <a:schemeClr val="accent5">
                    <a:lumMod val="75000"/>
                  </a:schemeClr>
                </a:solidFill>
              </a:rPr>
              <a:t>SeeedStudio</a:t>
            </a:r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 Grove 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Rotary Angle </a:t>
            </a:r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Sensor</a:t>
            </a:r>
            <a:r>
              <a:rPr lang="en-GB" dirty="0" smtClean="0"/>
              <a:t> </a:t>
            </a:r>
            <a:r>
              <a:rPr lang="en-GB" dirty="0"/>
              <a:t>and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</a:rPr>
              <a:t>analog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potentiometer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7174" name="Picture 6" descr="https://raw.githubusercontent.com/SeeedDocument/Grove-Rotary_Angle_Sensor/master/img/Grove-Rotary_Angle_Sensor-P-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428" y="2698338"/>
            <a:ext cx="2168766" cy="162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209168" y="4390786"/>
            <a:ext cx="3317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CRANE® 44000 Electric Actuators</a:t>
            </a:r>
          </a:p>
        </p:txBody>
      </p:sp>
      <p:pic>
        <p:nvPicPr>
          <p:cNvPr id="4098" name="Picture 2" descr="http://www.cranecpe.com/images/dmImage/StandardImage/crane-electric-actuator-series-4400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205" y="476011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2973" y="3418580"/>
            <a:ext cx="2721429" cy="181266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092742" y="2909691"/>
            <a:ext cx="2827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PLC Controller (CLESCRANE)</a:t>
            </a:r>
            <a:endParaRPr lang="en-GB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08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46AE56-EC1F-4DC1-86B9-2A60DA2DCA79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85143" y="185975"/>
            <a:ext cx="7339339" cy="4191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4</a:t>
            </a:r>
            <a:r>
              <a:rPr lang="en-US" sz="3200" dirty="0" smtClean="0"/>
              <a:t>. </a:t>
            </a:r>
            <a:r>
              <a:rPr lang="en-US" sz="3200" dirty="0"/>
              <a:t>Simulation model and control</a:t>
            </a:r>
          </a:p>
        </p:txBody>
      </p:sp>
      <p:sp>
        <p:nvSpPr>
          <p:cNvPr id="6" name="Rectangle 5"/>
          <p:cNvSpPr/>
          <p:nvPr/>
        </p:nvSpPr>
        <p:spPr>
          <a:xfrm>
            <a:off x="408968" y="976892"/>
            <a:ext cx="6096000" cy="24622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l=0.5 </a:t>
            </a:r>
            <a:r>
              <a:rPr lang="en-GB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%:0.5:3.0 </a:t>
            </a:r>
            <a:r>
              <a:rPr lang="en-GB" sz="14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rope </a:t>
            </a:r>
            <a:r>
              <a:rPr lang="en-GB" sz="1400" dirty="0">
                <a:solidFill>
                  <a:srgbClr val="228B22"/>
                </a:solidFill>
                <a:latin typeface="Courier New" panose="02070309020205020404" pitchFamily="49" charset="0"/>
              </a:rPr>
              <a:t>length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v=20            </a:t>
            </a:r>
            <a:r>
              <a:rPr lang="en-GB" sz="14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GB" sz="140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Trolly</a:t>
            </a:r>
            <a:r>
              <a:rPr lang="en-GB" sz="14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en-GB" sz="1400" dirty="0">
                <a:solidFill>
                  <a:srgbClr val="228B22"/>
                </a:solidFill>
                <a:latin typeface="Courier New" panose="02070309020205020404" pitchFamily="49" charset="0"/>
              </a:rPr>
              <a:t>max speed [m/min]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L_2=9           </a:t>
            </a:r>
            <a:r>
              <a:rPr lang="en-GB" sz="14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GB" sz="140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Trolly</a:t>
            </a:r>
            <a:r>
              <a:rPr lang="en-GB" sz="14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en-GB" sz="1400" dirty="0">
                <a:solidFill>
                  <a:srgbClr val="228B22"/>
                </a:solidFill>
                <a:latin typeface="Courier New" panose="02070309020205020404" pitchFamily="49" charset="0"/>
              </a:rPr>
              <a:t>movement range [meters]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m_t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=250         </a:t>
            </a:r>
            <a:r>
              <a:rPr lang="en-GB" sz="14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GB" sz="140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Trolly</a:t>
            </a:r>
            <a:r>
              <a:rPr lang="en-GB" sz="14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weigth</a:t>
            </a:r>
            <a:r>
              <a:rPr lang="en-GB" sz="1400" dirty="0">
                <a:solidFill>
                  <a:srgbClr val="228B22"/>
                </a:solidFill>
                <a:latin typeface="Courier New" panose="02070309020205020404" pitchFamily="49" charset="0"/>
              </a:rPr>
              <a:t> [kg]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m_max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=3200      </a:t>
            </a:r>
            <a:r>
              <a:rPr lang="en-GB" sz="14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Lifting </a:t>
            </a:r>
            <a:r>
              <a:rPr lang="en-GB" sz="1400" dirty="0">
                <a:solidFill>
                  <a:srgbClr val="228B22"/>
                </a:solidFill>
                <a:latin typeface="Courier New" panose="02070309020205020404" pitchFamily="49" charset="0"/>
              </a:rPr>
              <a:t>capacity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m_hook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=5        </a:t>
            </a:r>
            <a:r>
              <a:rPr lang="en-GB" sz="14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hook </a:t>
            </a:r>
            <a:r>
              <a:rPr lang="en-GB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wight</a:t>
            </a:r>
            <a:endParaRPr lang="en-GB" sz="14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m_l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m_max+m_hook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g=9.81;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s=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's'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=(l*s^2+g)/((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m_t+m_l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)*l*s^4+(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m_t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g+m_l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*g-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m_l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*l))</a:t>
            </a:r>
          </a:p>
          <a:p>
            <a:r>
              <a:rPr lang="en-GB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P_p</a:t>
            </a:r>
            <a:r>
              <a:rPr lang="en-GB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=s^2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/(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m_l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*l*s^4-(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m_t+m_l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)*l*s^2-(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m_t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g+m_l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*g</a:t>
            </a:r>
            <a:r>
              <a:rPr lang="en-GB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  <a:endParaRPr lang="en-GB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05" y="3598839"/>
            <a:ext cx="2695575" cy="2781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704" y="3598839"/>
            <a:ext cx="3067050" cy="29908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9451" y="2326957"/>
            <a:ext cx="31432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13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46AE56-EC1F-4DC1-86B9-2A60DA2DCA79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85143" y="185975"/>
            <a:ext cx="7339339" cy="4191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4</a:t>
            </a:r>
            <a:r>
              <a:rPr lang="en-US" sz="3200" dirty="0" smtClean="0"/>
              <a:t>. </a:t>
            </a:r>
            <a:r>
              <a:rPr lang="en-US" sz="3200" dirty="0"/>
              <a:t>Simulation model and control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5" y="1715704"/>
            <a:ext cx="5509642" cy="41323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369" y="1458560"/>
            <a:ext cx="5852492" cy="438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1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1506</TotalTime>
  <Words>246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Courier New</vt:lpstr>
      <vt:lpstr>Times New Roman</vt:lpstr>
      <vt:lpstr>Custom Design</vt:lpstr>
      <vt:lpstr>Office Theme</vt:lpstr>
      <vt:lpstr>1_Office Theme</vt:lpstr>
      <vt:lpstr>2_Office Theme</vt:lpstr>
      <vt:lpstr>3_Office Theme</vt:lpstr>
      <vt:lpstr>Equation</vt:lpstr>
      <vt:lpstr>MEC-E5001 Mechatronic Machine Design Project Work  Crane Hook Sway Simulation and Control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Radioactive Environmental Monitoring in the City of Sharjah</dc:title>
  <dc:creator>Adel Ansari</dc:creator>
  <cp:lastModifiedBy>Adel</cp:lastModifiedBy>
  <cp:revision>102</cp:revision>
  <dcterms:created xsi:type="dcterms:W3CDTF">2016-05-20T10:56:58Z</dcterms:created>
  <dcterms:modified xsi:type="dcterms:W3CDTF">2018-02-18T21:33:07Z</dcterms:modified>
</cp:coreProperties>
</file>