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15" r:id="rId42"/>
    <p:sldId id="316" r:id="rId43"/>
    <p:sldId id="317" r:id="rId44"/>
    <p:sldId id="318" r:id="rId45"/>
    <p:sldId id="319" r:id="rId46"/>
    <p:sldId id="320" r:id="rId47"/>
    <p:sldId id="321" r:id="rId48"/>
    <p:sldId id="322" r:id="rId49"/>
    <p:sldId id="323" r:id="rId50"/>
    <p:sldId id="310" r:id="rId51"/>
    <p:sldId id="311" r:id="rId52"/>
    <p:sldId id="312" r:id="rId53"/>
    <p:sldId id="313" r:id="rId54"/>
    <p:sldId id="314"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57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649710-FB3E-F142-8787-F6A705B8795F}" type="datetimeFigureOut">
              <a:rPr lang="en-US" smtClean="0"/>
              <a:t>1/12/15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F8C8F1-3356-A74A-81ED-45C6822AE873}" type="slidenum">
              <a:rPr lang="en-US" smtClean="0"/>
              <a:t>‹#›</a:t>
            </a:fld>
            <a:endParaRPr lang="en-US"/>
          </a:p>
        </p:txBody>
      </p:sp>
    </p:spTree>
    <p:extLst>
      <p:ext uri="{BB962C8B-B14F-4D97-AF65-F5344CB8AC3E}">
        <p14:creationId xmlns:p14="http://schemas.microsoft.com/office/powerpoint/2010/main" val="31977063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 Id="rId3" Type="http://schemas.openxmlformats.org/officeDocument/2006/relationships/hyperlink" Target="http://commons.wikimedia.org/wiki/File:ElectoralCollege2000-Large.pn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 Id="rId3" Type="http://schemas.openxmlformats.org/officeDocument/2006/relationships/hyperlink" Target="http://commons.wikimedia.org/wiki/File:Nate_Silver_2009.pn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blogs.bgsu.edu</a:t>
            </a:r>
            <a:r>
              <a:rPr lang="en-US" dirty="0" smtClean="0"/>
              <a:t>/</a:t>
            </a:r>
            <a:r>
              <a:rPr lang="en-US" dirty="0" err="1" smtClean="0"/>
              <a:t>statgraphicssishi</a:t>
            </a:r>
            <a:r>
              <a:rPr lang="en-US" dirty="0" smtClean="0"/>
              <a:t>/2013/04/19/r-package-ggplot2/</a:t>
            </a:r>
          </a:p>
          <a:p>
            <a:r>
              <a:rPr lang="en-US" dirty="0" smtClean="0"/>
              <a:t>Ratings for National Universities based on a 2001 survey. Data</a:t>
            </a:r>
            <a:r>
              <a:rPr lang="en-US" baseline="0" dirty="0" smtClean="0"/>
              <a:t> a</a:t>
            </a:r>
            <a:r>
              <a:rPr lang="en-US" dirty="0" smtClean="0"/>
              <a:t>vailable in </a:t>
            </a:r>
            <a:r>
              <a:rPr lang="en-US" dirty="0" err="1" smtClean="0"/>
              <a:t>learnEDA</a:t>
            </a:r>
            <a:r>
              <a:rPr lang="en-US" dirty="0" smtClean="0"/>
              <a:t> R</a:t>
            </a:r>
            <a:r>
              <a:rPr lang="en-US" baseline="0" dirty="0" smtClean="0"/>
              <a:t> package</a:t>
            </a:r>
            <a:endParaRPr lang="en-US" dirty="0" smtClean="0"/>
          </a:p>
          <a:p>
            <a:endParaRPr lang="en-US" dirty="0"/>
          </a:p>
        </p:txBody>
      </p:sp>
      <p:sp>
        <p:nvSpPr>
          <p:cNvPr id="4" name="Slide Number Placeholder 3"/>
          <p:cNvSpPr>
            <a:spLocks noGrp="1"/>
          </p:cNvSpPr>
          <p:nvPr>
            <p:ph type="sldNum" sz="quarter" idx="10"/>
          </p:nvPr>
        </p:nvSpPr>
        <p:spPr/>
        <p:txBody>
          <a:bodyPr/>
          <a:lstStyle/>
          <a:p>
            <a:fld id="{884FCD84-75B9-C641-B138-B820C81B131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2726062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a:t>
            </a:r>
            <a:r>
              <a:rPr lang="en-US" baseline="0" dirty="0" smtClean="0"/>
              <a:t>C’s borrowed </a:t>
            </a:r>
            <a:r>
              <a:rPr lang="en-US" dirty="0" smtClean="0"/>
              <a:t>liberally from Hadley Wickham’s slides (http://</a:t>
            </a:r>
            <a:r>
              <a:rPr lang="en-US" dirty="0" err="1" smtClean="0"/>
              <a:t>courses.had.co.nz</a:t>
            </a:r>
            <a:r>
              <a:rPr lang="en-US" dirty="0" smtClean="0"/>
              <a:t>/),</a:t>
            </a:r>
            <a:r>
              <a:rPr lang="en-US" baseline="0" dirty="0" smtClean="0"/>
              <a:t> which are licensed for reuse under the Creative Commons License http://</a:t>
            </a:r>
            <a:r>
              <a:rPr lang="en-US" baseline="0" dirty="0" err="1" smtClean="0"/>
              <a:t>creativecommons.org</a:t>
            </a:r>
            <a:r>
              <a:rPr lang="en-US" baseline="0" dirty="0" smtClean="0"/>
              <a:t>/licenses/by-</a:t>
            </a:r>
            <a:r>
              <a:rPr lang="en-US" baseline="0" dirty="0" err="1" smtClean="0"/>
              <a:t>nc</a:t>
            </a:r>
            <a:r>
              <a:rPr lang="en-US" baseline="0" dirty="0" smtClean="0"/>
              <a:t>/3.0/us/</a:t>
            </a:r>
          </a:p>
          <a:p>
            <a:endParaRPr lang="en-US" baseline="0" dirty="0" smtClean="0"/>
          </a:p>
          <a:p>
            <a:r>
              <a:rPr lang="en-US" baseline="0" dirty="0" smtClean="0"/>
              <a:t>Maps from http://</a:t>
            </a:r>
            <a:r>
              <a:rPr lang="en-US" baseline="0" dirty="0" err="1" smtClean="0"/>
              <a:t>junkcharts.typepad.com</a:t>
            </a:r>
            <a:r>
              <a:rPr lang="en-US" baseline="0" dirty="0" smtClean="0"/>
              <a:t>/</a:t>
            </a:r>
            <a:r>
              <a:rPr lang="en-US" baseline="0" dirty="0" err="1" smtClean="0"/>
              <a:t>junk_charts</a:t>
            </a:r>
            <a:r>
              <a:rPr lang="en-US" baseline="0" dirty="0" smtClean="0"/>
              <a:t>/2014/05/how-effective-visualization-brings-data-</a:t>
            </a:r>
            <a:r>
              <a:rPr lang="en-US" baseline="0" dirty="0" err="1" smtClean="0"/>
              <a:t>alive.html</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3F8C8F1-3356-A74A-81ED-45C6822AE873}" type="slidenum">
              <a:rPr lang="en-US" smtClean="0"/>
              <a:t>43</a:t>
            </a:fld>
            <a:endParaRPr lang="en-US"/>
          </a:p>
        </p:txBody>
      </p:sp>
    </p:spTree>
    <p:extLst>
      <p:ext uri="{BB962C8B-B14F-4D97-AF65-F5344CB8AC3E}">
        <p14:creationId xmlns:p14="http://schemas.microsoft.com/office/powerpoint/2010/main" val="1621063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a:t>
            </a:r>
            <a:r>
              <a:rPr lang="en-US" baseline="0" dirty="0" smtClean="0"/>
              <a:t>C’s borrowed </a:t>
            </a:r>
            <a:r>
              <a:rPr lang="en-US" dirty="0" smtClean="0"/>
              <a:t>liberally from Hadley Wickham’s slides (http://</a:t>
            </a:r>
            <a:r>
              <a:rPr lang="en-US" dirty="0" err="1" smtClean="0"/>
              <a:t>courses.had.co.nz</a:t>
            </a:r>
            <a:r>
              <a:rPr lang="en-US" dirty="0" smtClean="0"/>
              <a:t>/),</a:t>
            </a:r>
            <a:r>
              <a:rPr lang="en-US" baseline="0" dirty="0" smtClean="0"/>
              <a:t> which are licensed for reuse under the Creative Commons License http://</a:t>
            </a:r>
            <a:r>
              <a:rPr lang="en-US" baseline="0" dirty="0" err="1" smtClean="0"/>
              <a:t>creativecommons.org</a:t>
            </a:r>
            <a:r>
              <a:rPr lang="en-US" baseline="0" dirty="0" smtClean="0"/>
              <a:t>/licenses/by-</a:t>
            </a:r>
            <a:r>
              <a:rPr lang="en-US" baseline="0" dirty="0" err="1" smtClean="0"/>
              <a:t>nc</a:t>
            </a:r>
            <a:r>
              <a:rPr lang="en-US" baseline="0" dirty="0" smtClean="0"/>
              <a:t>/3.0/us/</a:t>
            </a:r>
          </a:p>
          <a:p>
            <a:endParaRPr lang="en-US" baseline="0" dirty="0" smtClean="0"/>
          </a:p>
          <a:p>
            <a:r>
              <a:rPr lang="en-US" baseline="0" dirty="0" smtClean="0"/>
              <a:t>Maps from http://</a:t>
            </a:r>
            <a:r>
              <a:rPr lang="en-US" baseline="0" dirty="0" err="1" smtClean="0"/>
              <a:t>junkcharts.typepad.com</a:t>
            </a:r>
            <a:r>
              <a:rPr lang="en-US" baseline="0" dirty="0" smtClean="0"/>
              <a:t>/</a:t>
            </a:r>
            <a:r>
              <a:rPr lang="en-US" baseline="0" dirty="0" err="1" smtClean="0"/>
              <a:t>junk_charts</a:t>
            </a:r>
            <a:r>
              <a:rPr lang="en-US" baseline="0" dirty="0" smtClean="0"/>
              <a:t>/2014/05/how-effective-visualization-brings-data-</a:t>
            </a:r>
            <a:r>
              <a:rPr lang="en-US" baseline="0" dirty="0" err="1" smtClean="0"/>
              <a:t>alive.html</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3F8C8F1-3356-A74A-81ED-45C6822AE873}" type="slidenum">
              <a:rPr lang="en-US" smtClean="0"/>
              <a:t>44</a:t>
            </a:fld>
            <a:endParaRPr lang="en-US"/>
          </a:p>
        </p:txBody>
      </p:sp>
    </p:spTree>
    <p:extLst>
      <p:ext uri="{BB962C8B-B14F-4D97-AF65-F5344CB8AC3E}">
        <p14:creationId xmlns:p14="http://schemas.microsoft.com/office/powerpoint/2010/main" val="1621063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a:t>
            </a:r>
            <a:r>
              <a:rPr lang="en-US" baseline="0" dirty="0" smtClean="0"/>
              <a:t>C’s borrowed </a:t>
            </a:r>
            <a:r>
              <a:rPr lang="en-US" dirty="0" smtClean="0"/>
              <a:t>liberally from Hadley Wickham’s slides (http://</a:t>
            </a:r>
            <a:r>
              <a:rPr lang="en-US" dirty="0" err="1" smtClean="0"/>
              <a:t>courses.had.co.nz</a:t>
            </a:r>
            <a:r>
              <a:rPr lang="en-US" dirty="0" smtClean="0"/>
              <a:t>/),</a:t>
            </a:r>
            <a:r>
              <a:rPr lang="en-US" baseline="0" dirty="0" smtClean="0"/>
              <a:t> which are licensed for reuse under the Creative Commons License http://</a:t>
            </a:r>
            <a:r>
              <a:rPr lang="en-US" baseline="0" dirty="0" err="1" smtClean="0"/>
              <a:t>creativecommons.org</a:t>
            </a:r>
            <a:r>
              <a:rPr lang="en-US" baseline="0" dirty="0" smtClean="0"/>
              <a:t>/licenses/by-</a:t>
            </a:r>
            <a:r>
              <a:rPr lang="en-US" baseline="0" dirty="0" err="1" smtClean="0"/>
              <a:t>nc</a:t>
            </a:r>
            <a:r>
              <a:rPr lang="en-US" baseline="0" dirty="0" smtClean="0"/>
              <a:t>/3.0/us/</a:t>
            </a:r>
          </a:p>
          <a:p>
            <a:endParaRPr lang="en-US" baseline="0" dirty="0" smtClean="0"/>
          </a:p>
          <a:p>
            <a:r>
              <a:rPr lang="en-US" baseline="0" dirty="0" smtClean="0"/>
              <a:t>Maps from http://</a:t>
            </a:r>
            <a:r>
              <a:rPr lang="en-US" baseline="0" dirty="0" err="1" smtClean="0"/>
              <a:t>junkcharts.typepad.com</a:t>
            </a:r>
            <a:r>
              <a:rPr lang="en-US" baseline="0" dirty="0" smtClean="0"/>
              <a:t>/</a:t>
            </a:r>
            <a:r>
              <a:rPr lang="en-US" baseline="0" dirty="0" err="1" smtClean="0"/>
              <a:t>junk_charts</a:t>
            </a:r>
            <a:r>
              <a:rPr lang="en-US" baseline="0" dirty="0" smtClean="0"/>
              <a:t>/2014/05/how-effective-visualization-brings-data-</a:t>
            </a:r>
            <a:r>
              <a:rPr lang="en-US" baseline="0" dirty="0" err="1" smtClean="0"/>
              <a:t>alive.html</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3F8C8F1-3356-A74A-81ED-45C6822AE873}" type="slidenum">
              <a:rPr lang="en-US" smtClean="0"/>
              <a:t>45</a:t>
            </a:fld>
            <a:endParaRPr lang="en-US"/>
          </a:p>
        </p:txBody>
      </p:sp>
    </p:spTree>
    <p:extLst>
      <p:ext uri="{BB962C8B-B14F-4D97-AF65-F5344CB8AC3E}">
        <p14:creationId xmlns:p14="http://schemas.microsoft.com/office/powerpoint/2010/main" val="1621063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a:t>
            </a:r>
            <a:r>
              <a:rPr lang="en-US" baseline="0" dirty="0" smtClean="0"/>
              <a:t>C’s borrowed </a:t>
            </a:r>
            <a:r>
              <a:rPr lang="en-US" dirty="0" smtClean="0"/>
              <a:t>liberally from Hadley Wickham’s slides (http://</a:t>
            </a:r>
            <a:r>
              <a:rPr lang="en-US" dirty="0" err="1" smtClean="0"/>
              <a:t>courses.had.co.nz</a:t>
            </a:r>
            <a:r>
              <a:rPr lang="en-US" dirty="0" smtClean="0"/>
              <a:t>/),</a:t>
            </a:r>
            <a:r>
              <a:rPr lang="en-US" baseline="0" dirty="0" smtClean="0"/>
              <a:t> which are licensed for reuse under the Creative Commons License http://</a:t>
            </a:r>
            <a:r>
              <a:rPr lang="en-US" baseline="0" dirty="0" err="1" smtClean="0"/>
              <a:t>creativecommons.org</a:t>
            </a:r>
            <a:r>
              <a:rPr lang="en-US" baseline="0" dirty="0" smtClean="0"/>
              <a:t>/licenses/by-</a:t>
            </a:r>
            <a:r>
              <a:rPr lang="en-US" baseline="0" dirty="0" err="1" smtClean="0"/>
              <a:t>nc</a:t>
            </a:r>
            <a:r>
              <a:rPr lang="en-US" baseline="0" dirty="0" smtClean="0"/>
              <a:t>/3.0/us/</a:t>
            </a:r>
          </a:p>
          <a:p>
            <a:endParaRPr lang="en-US" baseline="0" dirty="0" smtClean="0"/>
          </a:p>
          <a:p>
            <a:r>
              <a:rPr lang="en-US" baseline="0" dirty="0" smtClean="0"/>
              <a:t>Maps from http://</a:t>
            </a:r>
            <a:r>
              <a:rPr lang="en-US" baseline="0" dirty="0" err="1" smtClean="0"/>
              <a:t>junkcharts.typepad.com</a:t>
            </a:r>
            <a:r>
              <a:rPr lang="en-US" baseline="0" dirty="0" smtClean="0"/>
              <a:t>/</a:t>
            </a:r>
            <a:r>
              <a:rPr lang="en-US" baseline="0" dirty="0" err="1" smtClean="0"/>
              <a:t>junk_charts</a:t>
            </a:r>
            <a:r>
              <a:rPr lang="en-US" baseline="0" dirty="0" smtClean="0"/>
              <a:t>/2014/05/how-effective-visualization-brings-data-</a:t>
            </a:r>
            <a:r>
              <a:rPr lang="en-US" baseline="0" dirty="0" err="1" smtClean="0"/>
              <a:t>alive.html</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3F8C8F1-3356-A74A-81ED-45C6822AE873}" type="slidenum">
              <a:rPr lang="en-US" smtClean="0"/>
              <a:t>46</a:t>
            </a:fld>
            <a:endParaRPr lang="en-US"/>
          </a:p>
        </p:txBody>
      </p:sp>
    </p:spTree>
    <p:extLst>
      <p:ext uri="{BB962C8B-B14F-4D97-AF65-F5344CB8AC3E}">
        <p14:creationId xmlns:p14="http://schemas.microsoft.com/office/powerpoint/2010/main" val="1621063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Junkcharts.typepad.com</a:t>
            </a:r>
            <a:endParaRPr lang="en-US" dirty="0"/>
          </a:p>
        </p:txBody>
      </p:sp>
      <p:sp>
        <p:nvSpPr>
          <p:cNvPr id="4" name="Slide Number Placeholder 3"/>
          <p:cNvSpPr>
            <a:spLocks noGrp="1"/>
          </p:cNvSpPr>
          <p:nvPr>
            <p:ph type="sldNum" sz="quarter" idx="10"/>
          </p:nvPr>
        </p:nvSpPr>
        <p:spPr/>
        <p:txBody>
          <a:bodyPr/>
          <a:lstStyle/>
          <a:p>
            <a:fld id="{C3F8C8F1-3356-A74A-81ED-45C6822AE873}" type="slidenum">
              <a:rPr lang="en-US" smtClean="0"/>
              <a:t>48</a:t>
            </a:fld>
            <a:endParaRPr lang="en-US"/>
          </a:p>
        </p:txBody>
      </p:sp>
    </p:spTree>
    <p:extLst>
      <p:ext uri="{BB962C8B-B14F-4D97-AF65-F5344CB8AC3E}">
        <p14:creationId xmlns:p14="http://schemas.microsoft.com/office/powerpoint/2010/main" val="1472485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extremepresentation.typepad.com</a:t>
            </a:r>
            <a:r>
              <a:rPr lang="en-US" dirty="0" smtClean="0"/>
              <a:t>/files/choosing-a-good-chart-09.pdf</a:t>
            </a:r>
            <a:endParaRPr lang="en-US" dirty="0"/>
          </a:p>
        </p:txBody>
      </p:sp>
      <p:sp>
        <p:nvSpPr>
          <p:cNvPr id="4" name="Slide Number Placeholder 3"/>
          <p:cNvSpPr>
            <a:spLocks noGrp="1"/>
          </p:cNvSpPr>
          <p:nvPr>
            <p:ph type="sldNum" sz="quarter" idx="10"/>
          </p:nvPr>
        </p:nvSpPr>
        <p:spPr/>
        <p:txBody>
          <a:bodyPr/>
          <a:lstStyle/>
          <a:p>
            <a:fld id="{884FCD84-75B9-C641-B138-B820C81B1314}" type="slidenum">
              <a:rPr lang="en-US" smtClean="0">
                <a:solidFill>
                  <a:prstClr val="black"/>
                </a:solidFill>
                <a:latin typeface="Calibri"/>
              </a:rPr>
              <a:pPr/>
              <a:t>50</a:t>
            </a:fld>
            <a:endParaRPr lang="en-US">
              <a:solidFill>
                <a:prstClr val="black"/>
              </a:solidFill>
              <a:latin typeface="Calibri"/>
            </a:endParaRPr>
          </a:p>
        </p:txBody>
      </p:sp>
    </p:spTree>
    <p:extLst>
      <p:ext uri="{BB962C8B-B14F-4D97-AF65-F5344CB8AC3E}">
        <p14:creationId xmlns:p14="http://schemas.microsoft.com/office/powerpoint/2010/main" val="116757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arcGIS</a:t>
            </a:r>
            <a:r>
              <a:rPr lang="en-US" dirty="0" smtClean="0"/>
              <a:t> windows only</a:t>
            </a:r>
          </a:p>
          <a:p>
            <a:r>
              <a:rPr lang="en-US" dirty="0" smtClean="0"/>
              <a:t>QGIS</a:t>
            </a:r>
            <a:r>
              <a:rPr lang="en-US" baseline="0" dirty="0" smtClean="0"/>
              <a:t> open source, very tightly integrated with R, interface to open street maps</a:t>
            </a:r>
          </a:p>
          <a:p>
            <a:endParaRPr lang="en-US" dirty="0"/>
          </a:p>
        </p:txBody>
      </p:sp>
      <p:sp>
        <p:nvSpPr>
          <p:cNvPr id="4" name="Slide Number Placeholder 3"/>
          <p:cNvSpPr>
            <a:spLocks noGrp="1"/>
          </p:cNvSpPr>
          <p:nvPr>
            <p:ph type="sldNum" sz="quarter" idx="10"/>
          </p:nvPr>
        </p:nvSpPr>
        <p:spPr/>
        <p:txBody>
          <a:bodyPr/>
          <a:lstStyle/>
          <a:p>
            <a:fld id="{884FCD84-75B9-C641-B138-B820C81B1314}" type="slidenum">
              <a:rPr lang="en-US" smtClean="0">
                <a:solidFill>
                  <a:prstClr val="black"/>
                </a:solidFill>
                <a:latin typeface="Calibri"/>
              </a:rPr>
              <a:pPr/>
              <a:t>53</a:t>
            </a:fld>
            <a:endParaRPr lang="en-US">
              <a:solidFill>
                <a:prstClr val="black"/>
              </a:solidFill>
              <a:latin typeface="Calibri"/>
            </a:endParaRPr>
          </a:p>
        </p:txBody>
      </p:sp>
    </p:spTree>
    <p:extLst>
      <p:ext uri="{BB962C8B-B14F-4D97-AF65-F5344CB8AC3E}">
        <p14:creationId xmlns:p14="http://schemas.microsoft.com/office/powerpoint/2010/main" val="3889776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Great reference on </a:t>
            </a:r>
            <a:r>
              <a:rPr lang="en-US" dirty="0" err="1" smtClean="0"/>
              <a:t>ggmap</a:t>
            </a:r>
            <a:r>
              <a:rPr lang="en-US" dirty="0" smtClean="0"/>
              <a:t> (including</a:t>
            </a:r>
            <a:r>
              <a:rPr lang="en-US" baseline="0" dirty="0" smtClean="0"/>
              <a:t> this plot)</a:t>
            </a:r>
            <a:r>
              <a:rPr lang="en-US" dirty="0" smtClean="0"/>
              <a:t>: http://stat405.had.co.nz/</a:t>
            </a:r>
            <a:r>
              <a:rPr lang="en-US" dirty="0" err="1" smtClean="0"/>
              <a:t>ggmap.pdf</a:t>
            </a:r>
            <a:endParaRPr lang="en-US" dirty="0"/>
          </a:p>
        </p:txBody>
      </p:sp>
      <p:sp>
        <p:nvSpPr>
          <p:cNvPr id="4" name="Slide Number Placeholder 3"/>
          <p:cNvSpPr>
            <a:spLocks noGrp="1"/>
          </p:cNvSpPr>
          <p:nvPr>
            <p:ph type="sldNum" sz="quarter" idx="10"/>
          </p:nvPr>
        </p:nvSpPr>
        <p:spPr/>
        <p:txBody>
          <a:bodyPr/>
          <a:lstStyle/>
          <a:p>
            <a:fld id="{884FCD84-75B9-C641-B138-B820C81B1314}" type="slidenum">
              <a:rPr lang="en-US" smtClean="0">
                <a:solidFill>
                  <a:prstClr val="black"/>
                </a:solidFill>
                <a:latin typeface="Calibri"/>
              </a:rPr>
              <a:pPr/>
              <a:t>6</a:t>
            </a:fld>
            <a:endParaRPr lang="en-US">
              <a:solidFill>
                <a:prstClr val="black"/>
              </a:solidFill>
              <a:latin typeface="Calibri"/>
            </a:endParaRPr>
          </a:p>
        </p:txBody>
      </p:sp>
    </p:spTree>
    <p:extLst>
      <p:ext uri="{BB962C8B-B14F-4D97-AF65-F5344CB8AC3E}">
        <p14:creationId xmlns:p14="http://schemas.microsoft.com/office/powerpoint/2010/main" val="1677936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Oct 2011</a:t>
            </a:r>
          </a:p>
          <a:p>
            <a:r>
              <a:rPr lang="en-US" dirty="0" smtClean="0"/>
              <a:t>http://</a:t>
            </a:r>
            <a:r>
              <a:rPr lang="en-US" dirty="0" err="1" smtClean="0"/>
              <a:t>www.r-bloggers.com</a:t>
            </a:r>
            <a:r>
              <a:rPr lang="en-US" dirty="0" smtClean="0"/>
              <a:t>/visualizing-unemployment-data/</a:t>
            </a:r>
            <a:endParaRPr lang="en-US" dirty="0"/>
          </a:p>
        </p:txBody>
      </p:sp>
      <p:sp>
        <p:nvSpPr>
          <p:cNvPr id="4" name="Slide Number Placeholder 3"/>
          <p:cNvSpPr>
            <a:spLocks noGrp="1"/>
          </p:cNvSpPr>
          <p:nvPr>
            <p:ph type="sldNum" sz="quarter" idx="10"/>
          </p:nvPr>
        </p:nvSpPr>
        <p:spPr/>
        <p:txBody>
          <a:bodyPr/>
          <a:lstStyle/>
          <a:p>
            <a:fld id="{884FCD84-75B9-C641-B138-B820C81B1314}"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1926117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Guides???</a:t>
            </a:r>
            <a:endParaRPr lang="en-US" dirty="0"/>
          </a:p>
        </p:txBody>
      </p:sp>
      <p:sp>
        <p:nvSpPr>
          <p:cNvPr id="4" name="Slide Number Placeholder 3"/>
          <p:cNvSpPr>
            <a:spLocks noGrp="1"/>
          </p:cNvSpPr>
          <p:nvPr>
            <p:ph type="sldNum" sz="quarter" idx="10"/>
          </p:nvPr>
        </p:nvSpPr>
        <p:spPr/>
        <p:txBody>
          <a:bodyPr/>
          <a:lstStyle/>
          <a:p>
            <a:fld id="{884FCD84-75B9-C641-B138-B820C81B1314}"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3798063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a:t>
            </a:r>
            <a:r>
              <a:rPr lang="en-US" dirty="0" smtClean="0">
                <a:hlinkClick r:id="rId3"/>
              </a:rPr>
              <a:t>http://commons.wikimedia.org/wiki/File:ElectoralCollege2000-Large.png</a:t>
            </a:r>
            <a:endParaRPr lang="en-US" dirty="0"/>
          </a:p>
        </p:txBody>
      </p:sp>
      <p:sp>
        <p:nvSpPr>
          <p:cNvPr id="4" name="Slide Number Placeholder 3"/>
          <p:cNvSpPr>
            <a:spLocks noGrp="1"/>
          </p:cNvSpPr>
          <p:nvPr>
            <p:ph type="sldNum" sz="quarter" idx="10"/>
          </p:nvPr>
        </p:nvSpPr>
        <p:spPr/>
        <p:txBody>
          <a:bodyPr/>
          <a:lstStyle/>
          <a:p>
            <a:fld id="{7FAD984F-524A-2042-A78B-E021891F26A3}" type="slidenum">
              <a:rPr lang="en-US" smtClean="0">
                <a:solidFill>
                  <a:prstClr val="black"/>
                </a:solidFill>
                <a:latin typeface="Calibri"/>
              </a:rPr>
              <a:pPr/>
              <a:t>30</a:t>
            </a:fld>
            <a:endParaRPr lang="en-US">
              <a:solidFill>
                <a:prstClr val="black"/>
              </a:solidFill>
              <a:latin typeface="Calibri"/>
            </a:endParaRPr>
          </a:p>
        </p:txBody>
      </p:sp>
    </p:spTree>
    <p:extLst>
      <p:ext uri="{BB962C8B-B14F-4D97-AF65-F5344CB8AC3E}">
        <p14:creationId xmlns:p14="http://schemas.microsoft.com/office/powerpoint/2010/main" val="1202521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a:t>
            </a:r>
            <a:r>
              <a:rPr lang="en-US" dirty="0" smtClean="0">
                <a:hlinkClick r:id="rId3"/>
              </a:rPr>
              <a:t>http://commons.wikimedia.org/wiki/File:Nate_Silver_2009.png</a:t>
            </a:r>
            <a:endParaRPr lang="en-US" dirty="0"/>
          </a:p>
        </p:txBody>
      </p:sp>
      <p:sp>
        <p:nvSpPr>
          <p:cNvPr id="4" name="Slide Number Placeholder 3"/>
          <p:cNvSpPr>
            <a:spLocks noGrp="1"/>
          </p:cNvSpPr>
          <p:nvPr>
            <p:ph type="sldNum" sz="quarter" idx="10"/>
          </p:nvPr>
        </p:nvSpPr>
        <p:spPr/>
        <p:txBody>
          <a:bodyPr/>
          <a:lstStyle/>
          <a:p>
            <a:fld id="{7FAD984F-524A-2042-A78B-E021891F26A3}" type="slidenum">
              <a:rPr lang="en-US" smtClean="0">
                <a:solidFill>
                  <a:prstClr val="black"/>
                </a:solidFill>
                <a:latin typeface="Calibri"/>
              </a:rPr>
              <a:pPr/>
              <a:t>31</a:t>
            </a:fld>
            <a:endParaRPr lang="en-US">
              <a:solidFill>
                <a:prstClr val="black"/>
              </a:solidFill>
              <a:latin typeface="Calibri"/>
            </a:endParaRPr>
          </a:p>
        </p:txBody>
      </p:sp>
    </p:spTree>
    <p:extLst>
      <p:ext uri="{BB962C8B-B14F-4D97-AF65-F5344CB8AC3E}">
        <p14:creationId xmlns:p14="http://schemas.microsoft.com/office/powerpoint/2010/main" val="1202521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Audience considerations: what</a:t>
            </a:r>
            <a:r>
              <a:rPr lang="en-US" baseline="0" dirty="0" smtClean="0"/>
              <a:t> do colors mean to this audience? What icons? What graphs are they used to seeing? Color blindness!</a:t>
            </a:r>
            <a:endParaRPr lang="en-US" dirty="0"/>
          </a:p>
        </p:txBody>
      </p:sp>
      <p:sp>
        <p:nvSpPr>
          <p:cNvPr id="4" name="Slide Number Placeholder 3"/>
          <p:cNvSpPr>
            <a:spLocks noGrp="1"/>
          </p:cNvSpPr>
          <p:nvPr>
            <p:ph type="sldNum" sz="quarter" idx="10"/>
          </p:nvPr>
        </p:nvSpPr>
        <p:spPr/>
        <p:txBody>
          <a:bodyPr/>
          <a:lstStyle/>
          <a:p>
            <a:fld id="{884FCD84-75B9-C641-B138-B820C81B1314}" type="slidenum">
              <a:rPr lang="en-US" smtClean="0">
                <a:solidFill>
                  <a:prstClr val="black"/>
                </a:solidFill>
                <a:latin typeface="Calibri"/>
              </a:rPr>
              <a:pPr/>
              <a:t>39</a:t>
            </a:fld>
            <a:endParaRPr lang="en-US">
              <a:solidFill>
                <a:prstClr val="black"/>
              </a:solidFill>
              <a:latin typeface="Calibri"/>
            </a:endParaRPr>
          </a:p>
        </p:txBody>
      </p:sp>
    </p:spTree>
    <p:extLst>
      <p:ext uri="{BB962C8B-B14F-4D97-AF65-F5344CB8AC3E}">
        <p14:creationId xmlns:p14="http://schemas.microsoft.com/office/powerpoint/2010/main" val="3527076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a:t>
            </a:r>
            <a:r>
              <a:rPr lang="en-US" baseline="0" dirty="0" smtClean="0"/>
              <a:t>C’s borrowed </a:t>
            </a:r>
            <a:r>
              <a:rPr lang="en-US" dirty="0" smtClean="0"/>
              <a:t>liberally from Hadley Wickham’s slides (http://</a:t>
            </a:r>
            <a:r>
              <a:rPr lang="en-US" dirty="0" err="1" smtClean="0"/>
              <a:t>courses.had.co.nz</a:t>
            </a:r>
            <a:r>
              <a:rPr lang="en-US" dirty="0" smtClean="0"/>
              <a:t>/),</a:t>
            </a:r>
            <a:r>
              <a:rPr lang="en-US" baseline="0" dirty="0" smtClean="0"/>
              <a:t> which are licensed for reuse under the Creative Commons License http://</a:t>
            </a:r>
            <a:r>
              <a:rPr lang="en-US" baseline="0" dirty="0" err="1" smtClean="0"/>
              <a:t>creativecommons.org</a:t>
            </a:r>
            <a:r>
              <a:rPr lang="en-US" baseline="0" dirty="0" smtClean="0"/>
              <a:t>/licenses/by-</a:t>
            </a:r>
            <a:r>
              <a:rPr lang="en-US" baseline="0" dirty="0" err="1" smtClean="0"/>
              <a:t>nc</a:t>
            </a:r>
            <a:r>
              <a:rPr lang="en-US" baseline="0" dirty="0" smtClean="0"/>
              <a:t>/3.0/us/</a:t>
            </a:r>
          </a:p>
          <a:p>
            <a:endParaRPr lang="en-US" baseline="0" dirty="0" smtClean="0"/>
          </a:p>
          <a:p>
            <a:r>
              <a:rPr lang="en-US" baseline="0" dirty="0" smtClean="0"/>
              <a:t>Maps from http://</a:t>
            </a:r>
            <a:r>
              <a:rPr lang="en-US" baseline="0" dirty="0" err="1" smtClean="0"/>
              <a:t>junkcharts.typepad.com</a:t>
            </a:r>
            <a:r>
              <a:rPr lang="en-US" baseline="0" dirty="0" smtClean="0"/>
              <a:t>/</a:t>
            </a:r>
            <a:r>
              <a:rPr lang="en-US" baseline="0" dirty="0" err="1" smtClean="0"/>
              <a:t>junk_charts</a:t>
            </a:r>
            <a:r>
              <a:rPr lang="en-US" baseline="0" dirty="0" smtClean="0"/>
              <a:t>/2014/05/how-effective-visualization-brings-data-</a:t>
            </a:r>
            <a:r>
              <a:rPr lang="en-US" baseline="0" dirty="0" err="1" smtClean="0"/>
              <a:t>alive.html</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3F8C8F1-3356-A74A-81ED-45C6822AE873}" type="slidenum">
              <a:rPr lang="en-US" smtClean="0"/>
              <a:t>41</a:t>
            </a:fld>
            <a:endParaRPr lang="en-US"/>
          </a:p>
        </p:txBody>
      </p:sp>
    </p:spTree>
    <p:extLst>
      <p:ext uri="{BB962C8B-B14F-4D97-AF65-F5344CB8AC3E}">
        <p14:creationId xmlns:p14="http://schemas.microsoft.com/office/powerpoint/2010/main" val="3538841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Maps from http://</a:t>
            </a:r>
            <a:r>
              <a:rPr lang="en-US" baseline="0" dirty="0" err="1" smtClean="0"/>
              <a:t>junkcharts.typepad.com</a:t>
            </a:r>
            <a:r>
              <a:rPr lang="en-US" baseline="0" dirty="0" smtClean="0"/>
              <a:t>/</a:t>
            </a:r>
            <a:r>
              <a:rPr lang="en-US" baseline="0" dirty="0" err="1" smtClean="0"/>
              <a:t>junk_charts</a:t>
            </a:r>
            <a:r>
              <a:rPr lang="en-US" baseline="0" dirty="0" smtClean="0"/>
              <a:t>/2014/05/how-effective-visualization-brings-data-</a:t>
            </a:r>
            <a:r>
              <a:rPr lang="en-US" baseline="0" dirty="0" err="1" smtClean="0"/>
              <a:t>alive.html</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3F8C8F1-3356-A74A-81ED-45C6822AE873}" type="slidenum">
              <a:rPr lang="en-US" smtClean="0"/>
              <a:t>42</a:t>
            </a:fld>
            <a:endParaRPr lang="en-US"/>
          </a:p>
        </p:txBody>
      </p:sp>
    </p:spTree>
    <p:extLst>
      <p:ext uri="{BB962C8B-B14F-4D97-AF65-F5344CB8AC3E}">
        <p14:creationId xmlns:p14="http://schemas.microsoft.com/office/powerpoint/2010/main" val="2409392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CA"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dirty="0"/>
          </a:p>
        </p:txBody>
      </p:sp>
      <p:sp>
        <p:nvSpPr>
          <p:cNvPr id="4" name="Date Placeholder 3"/>
          <p:cNvSpPr>
            <a:spLocks noGrp="1"/>
          </p:cNvSpPr>
          <p:nvPr>
            <p:ph type="dt" sz="half" idx="10"/>
          </p:nvPr>
        </p:nvSpPr>
        <p:spPr/>
        <p:txBody>
          <a:bodyPr/>
          <a:lstStyle/>
          <a:p>
            <a:fld id="{1708FF4C-EE32-6048-A9F1-A6F783946233}" type="datetimeFigureOut">
              <a:rPr lang="en-US" smtClean="0">
                <a:solidFill>
                  <a:prstClr val="black">
                    <a:lumMod val="65000"/>
                    <a:lumOff val="35000"/>
                  </a:prstClr>
                </a:solidFill>
                <a:latin typeface="Century Gothic"/>
              </a:rPr>
              <a:pPr/>
              <a:t>1/12/15</a:t>
            </a:fld>
            <a:endParaRPr lang="en-US">
              <a:solidFill>
                <a:prstClr val="black">
                  <a:lumMod val="65000"/>
                  <a:lumOff val="35000"/>
                </a:prstClr>
              </a:solidFill>
              <a:latin typeface="Century Gothic"/>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latin typeface="Century Gothic"/>
            </a:endParaRPr>
          </a:p>
        </p:txBody>
      </p:sp>
      <p:sp>
        <p:nvSpPr>
          <p:cNvPr id="6" name="Slide Number Placeholder 5"/>
          <p:cNvSpPr>
            <a:spLocks noGrp="1"/>
          </p:cNvSpPr>
          <p:nvPr>
            <p:ph type="sldNum" sz="quarter" idx="12"/>
          </p:nvPr>
        </p:nvSpPr>
        <p:spPr/>
        <p:txBody>
          <a:bodyPr/>
          <a:lstStyle/>
          <a:p>
            <a:fld id="{6C1BDD38-68EB-994E-B422-A689814E022F}" type="slidenum">
              <a:rPr lang="en-US" smtClean="0">
                <a:solidFill>
                  <a:prstClr val="black">
                    <a:lumMod val="65000"/>
                    <a:lumOff val="35000"/>
                  </a:prstClr>
                </a:solidFill>
                <a:latin typeface="Century Gothic"/>
              </a:rPr>
              <a:pPr/>
              <a:t>‹#›</a:t>
            </a:fld>
            <a:endParaRPr lang="en-US">
              <a:solidFill>
                <a:prstClr val="black">
                  <a:lumMod val="65000"/>
                  <a:lumOff val="35000"/>
                </a:prstClr>
              </a:solidFill>
              <a:latin typeface="Century Gothic"/>
            </a:endParaRPr>
          </a:p>
        </p:txBody>
      </p:sp>
    </p:spTree>
    <p:extLst>
      <p:ext uri="{BB962C8B-B14F-4D97-AF65-F5344CB8AC3E}">
        <p14:creationId xmlns:p14="http://schemas.microsoft.com/office/powerpoint/2010/main" val="713680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CA"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CA"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1708FF4C-EE32-6048-A9F1-A6F783946233}" type="datetimeFigureOut">
              <a:rPr lang="en-US" smtClean="0">
                <a:solidFill>
                  <a:prstClr val="black">
                    <a:lumMod val="65000"/>
                    <a:lumOff val="35000"/>
                  </a:prstClr>
                </a:solidFill>
                <a:latin typeface="Century Gothic"/>
              </a:rPr>
              <a:pPr/>
              <a:t>1/12/15</a:t>
            </a:fld>
            <a:endParaRPr lang="en-US">
              <a:solidFill>
                <a:prstClr val="black">
                  <a:lumMod val="65000"/>
                  <a:lumOff val="35000"/>
                </a:prstClr>
              </a:solidFill>
              <a:latin typeface="Century Gothic"/>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latin typeface="Century Gothic"/>
            </a:endParaRPr>
          </a:p>
        </p:txBody>
      </p:sp>
      <p:sp>
        <p:nvSpPr>
          <p:cNvPr id="7" name="Slide Number Placeholder 6"/>
          <p:cNvSpPr>
            <a:spLocks noGrp="1"/>
          </p:cNvSpPr>
          <p:nvPr>
            <p:ph type="sldNum" sz="quarter" idx="12"/>
          </p:nvPr>
        </p:nvSpPr>
        <p:spPr/>
        <p:txBody>
          <a:bodyPr/>
          <a:lstStyle/>
          <a:p>
            <a:fld id="{6C1BDD38-68EB-994E-B422-A689814E022F}" type="slidenum">
              <a:rPr lang="en-US" smtClean="0">
                <a:solidFill>
                  <a:prstClr val="black">
                    <a:lumMod val="65000"/>
                    <a:lumOff val="35000"/>
                  </a:prstClr>
                </a:solidFill>
                <a:latin typeface="Century Gothic"/>
              </a:rPr>
              <a:pPr/>
              <a:t>‹#›</a:t>
            </a:fld>
            <a:endParaRPr lang="en-US">
              <a:solidFill>
                <a:prstClr val="black">
                  <a:lumMod val="65000"/>
                  <a:lumOff val="35000"/>
                </a:prstClr>
              </a:solidFill>
              <a:latin typeface="Century Gothic"/>
            </a:endParaRPr>
          </a:p>
        </p:txBody>
      </p:sp>
    </p:spTree>
    <p:extLst>
      <p:ext uri="{BB962C8B-B14F-4D97-AF65-F5344CB8AC3E}">
        <p14:creationId xmlns:p14="http://schemas.microsoft.com/office/powerpoint/2010/main" val="3041773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CA"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dirty="0"/>
          </a:p>
        </p:txBody>
      </p:sp>
      <p:sp>
        <p:nvSpPr>
          <p:cNvPr id="4" name="Date Placeholder 3"/>
          <p:cNvSpPr>
            <a:spLocks noGrp="1"/>
          </p:cNvSpPr>
          <p:nvPr>
            <p:ph type="dt" sz="half" idx="10"/>
          </p:nvPr>
        </p:nvSpPr>
        <p:spPr/>
        <p:txBody>
          <a:bodyPr/>
          <a:lstStyle/>
          <a:p>
            <a:fld id="{1708FF4C-EE32-6048-A9F1-A6F783946233}" type="datetimeFigureOut">
              <a:rPr lang="en-US" smtClean="0">
                <a:solidFill>
                  <a:prstClr val="black">
                    <a:lumMod val="65000"/>
                    <a:lumOff val="35000"/>
                  </a:prstClr>
                </a:solidFill>
                <a:latin typeface="Century Gothic"/>
              </a:rPr>
              <a:pPr/>
              <a:t>1/12/15</a:t>
            </a:fld>
            <a:endParaRPr lang="en-US">
              <a:solidFill>
                <a:prstClr val="black">
                  <a:lumMod val="65000"/>
                  <a:lumOff val="35000"/>
                </a:prstClr>
              </a:solidFill>
              <a:latin typeface="Century Gothic"/>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latin typeface="Century Gothic"/>
            </a:endParaRPr>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CA" smtClean="0"/>
              <a:t>Drag picture to placeholder or click icon to add</a:t>
            </a:r>
            <a:endParaRPr/>
          </a:p>
        </p:txBody>
      </p:sp>
    </p:spTree>
    <p:extLst>
      <p:ext uri="{BB962C8B-B14F-4D97-AF65-F5344CB8AC3E}">
        <p14:creationId xmlns:p14="http://schemas.microsoft.com/office/powerpoint/2010/main" val="593300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CA"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1708FF4C-EE32-6048-A9F1-A6F783946233}" type="datetimeFigureOut">
              <a:rPr lang="en-US" smtClean="0">
                <a:solidFill>
                  <a:prstClr val="black">
                    <a:lumMod val="65000"/>
                    <a:lumOff val="35000"/>
                  </a:prstClr>
                </a:solidFill>
                <a:latin typeface="Century Gothic"/>
              </a:rPr>
              <a:pPr/>
              <a:t>1/12/15</a:t>
            </a:fld>
            <a:endParaRPr lang="en-US">
              <a:solidFill>
                <a:prstClr val="black">
                  <a:lumMod val="65000"/>
                  <a:lumOff val="35000"/>
                </a:prstClr>
              </a:solidFill>
              <a:latin typeface="Century Gothic"/>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latin typeface="Century Gothic"/>
            </a:endParaRPr>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CA"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CA" smtClean="0"/>
              <a:t>Drag picture to placeholder or click icon to add</a:t>
            </a:r>
            <a:endParaRPr/>
          </a:p>
        </p:txBody>
      </p:sp>
    </p:spTree>
    <p:extLst>
      <p:ext uri="{BB962C8B-B14F-4D97-AF65-F5344CB8AC3E}">
        <p14:creationId xmlns:p14="http://schemas.microsoft.com/office/powerpoint/2010/main" val="813400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CA"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1708FF4C-EE32-6048-A9F1-A6F783946233}" type="datetimeFigureOut">
              <a:rPr lang="en-US" smtClean="0">
                <a:solidFill>
                  <a:prstClr val="black">
                    <a:lumMod val="65000"/>
                    <a:lumOff val="35000"/>
                  </a:prstClr>
                </a:solidFill>
                <a:latin typeface="Century Gothic"/>
              </a:rPr>
              <a:pPr/>
              <a:t>1/12/15</a:t>
            </a:fld>
            <a:endParaRPr lang="en-US">
              <a:solidFill>
                <a:prstClr val="black">
                  <a:lumMod val="65000"/>
                  <a:lumOff val="35000"/>
                </a:prstClr>
              </a:solidFill>
              <a:latin typeface="Century Gothic"/>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latin typeface="Century Gothic"/>
            </a:endParaRPr>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CA"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CA"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CA" smtClean="0"/>
              <a:t>Drag picture to placeholder or click icon to add</a:t>
            </a:r>
            <a:endParaRPr/>
          </a:p>
        </p:txBody>
      </p:sp>
    </p:spTree>
    <p:extLst>
      <p:ext uri="{BB962C8B-B14F-4D97-AF65-F5344CB8AC3E}">
        <p14:creationId xmlns:p14="http://schemas.microsoft.com/office/powerpoint/2010/main" val="2340944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1708FF4C-EE32-6048-A9F1-A6F783946233}" type="datetimeFigureOut">
              <a:rPr lang="en-US" smtClean="0">
                <a:solidFill>
                  <a:prstClr val="black">
                    <a:lumMod val="65000"/>
                    <a:lumOff val="35000"/>
                  </a:prstClr>
                </a:solidFill>
                <a:latin typeface="Century Gothic"/>
              </a:rPr>
              <a:pPr/>
              <a:t>1/12/15</a:t>
            </a:fld>
            <a:endParaRPr lang="en-US">
              <a:solidFill>
                <a:prstClr val="black">
                  <a:lumMod val="65000"/>
                  <a:lumOff val="35000"/>
                </a:prstClr>
              </a:solidFill>
              <a:latin typeface="Century Gothic"/>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latin typeface="Century Gothic"/>
            </a:endParaRPr>
          </a:p>
        </p:txBody>
      </p:sp>
      <p:sp>
        <p:nvSpPr>
          <p:cNvPr id="6" name="Slide Number Placeholder 5"/>
          <p:cNvSpPr>
            <a:spLocks noGrp="1"/>
          </p:cNvSpPr>
          <p:nvPr>
            <p:ph type="sldNum" sz="quarter" idx="12"/>
          </p:nvPr>
        </p:nvSpPr>
        <p:spPr/>
        <p:txBody>
          <a:bodyPr/>
          <a:lstStyle/>
          <a:p>
            <a:fld id="{6C1BDD38-68EB-994E-B422-A689814E022F}" type="slidenum">
              <a:rPr lang="en-US" smtClean="0">
                <a:solidFill>
                  <a:prstClr val="black">
                    <a:lumMod val="65000"/>
                    <a:lumOff val="35000"/>
                  </a:prstClr>
                </a:solidFill>
                <a:latin typeface="Century Gothic"/>
              </a:rPr>
              <a:pPr/>
              <a:t>‹#›</a:t>
            </a:fld>
            <a:endParaRPr lang="en-US">
              <a:solidFill>
                <a:prstClr val="black">
                  <a:lumMod val="65000"/>
                  <a:lumOff val="35000"/>
                </a:prstClr>
              </a:solidFill>
              <a:latin typeface="Century Gothic"/>
            </a:endParaRPr>
          </a:p>
        </p:txBody>
      </p:sp>
    </p:spTree>
    <p:extLst>
      <p:ext uri="{BB962C8B-B14F-4D97-AF65-F5344CB8AC3E}">
        <p14:creationId xmlns:p14="http://schemas.microsoft.com/office/powerpoint/2010/main" val="119615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CA"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1708FF4C-EE32-6048-A9F1-A6F783946233}" type="datetimeFigureOut">
              <a:rPr lang="en-US" smtClean="0">
                <a:solidFill>
                  <a:prstClr val="black">
                    <a:lumMod val="65000"/>
                    <a:lumOff val="35000"/>
                  </a:prstClr>
                </a:solidFill>
                <a:latin typeface="Century Gothic"/>
              </a:rPr>
              <a:pPr/>
              <a:t>1/12/15</a:t>
            </a:fld>
            <a:endParaRPr lang="en-US">
              <a:solidFill>
                <a:prstClr val="black">
                  <a:lumMod val="65000"/>
                  <a:lumOff val="35000"/>
                </a:prstClr>
              </a:solidFill>
              <a:latin typeface="Century Gothic"/>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latin typeface="Century Gothic"/>
            </a:endParaRPr>
          </a:p>
        </p:txBody>
      </p:sp>
      <p:sp>
        <p:nvSpPr>
          <p:cNvPr id="6" name="Slide Number Placeholder 5"/>
          <p:cNvSpPr>
            <a:spLocks noGrp="1"/>
          </p:cNvSpPr>
          <p:nvPr>
            <p:ph type="sldNum" sz="quarter" idx="12"/>
          </p:nvPr>
        </p:nvSpPr>
        <p:spPr/>
        <p:txBody>
          <a:bodyPr/>
          <a:lstStyle/>
          <a:p>
            <a:fld id="{6C1BDD38-68EB-994E-B422-A689814E022F}" type="slidenum">
              <a:rPr lang="en-US" smtClean="0">
                <a:solidFill>
                  <a:prstClr val="black">
                    <a:lumMod val="65000"/>
                    <a:lumOff val="35000"/>
                  </a:prstClr>
                </a:solidFill>
                <a:latin typeface="Century Gothic"/>
              </a:rPr>
              <a:pPr/>
              <a:t>‹#›</a:t>
            </a:fld>
            <a:endParaRPr lang="en-US">
              <a:solidFill>
                <a:prstClr val="black">
                  <a:lumMod val="65000"/>
                  <a:lumOff val="35000"/>
                </a:prstClr>
              </a:solidFill>
              <a:latin typeface="Century Gothic"/>
            </a:endParaRPr>
          </a:p>
        </p:txBody>
      </p:sp>
    </p:spTree>
    <p:extLst>
      <p:ext uri="{BB962C8B-B14F-4D97-AF65-F5344CB8AC3E}">
        <p14:creationId xmlns:p14="http://schemas.microsoft.com/office/powerpoint/2010/main" val="2722883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2" name="Shape 12"/>
          <p:cNvSpPr txBox="1">
            <a:spLocks noGrp="1"/>
          </p:cNvSpPr>
          <p:nvPr>
            <p:ph type="body" idx="1"/>
          </p:nvPr>
        </p:nvSpPr>
        <p:spPr>
          <a:xfrm>
            <a:off x="457200" y="1600200"/>
            <a:ext cx="8229600" cy="4967573"/>
          </a:xfrm>
          <a:prstGeom prst="rect">
            <a:avLst/>
          </a:prstGeom>
        </p:spPr>
        <p:txBody>
          <a:bodyPr lIns="91425" tIns="91425" rIns="91425" b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2485430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1708FF4C-EE32-6048-A9F1-A6F783946233}" type="datetimeFigureOut">
              <a:rPr lang="en-US" smtClean="0">
                <a:solidFill>
                  <a:prstClr val="black">
                    <a:lumMod val="65000"/>
                    <a:lumOff val="35000"/>
                  </a:prstClr>
                </a:solidFill>
                <a:latin typeface="Century Gothic"/>
              </a:rPr>
              <a:pPr/>
              <a:t>1/12/15</a:t>
            </a:fld>
            <a:endParaRPr lang="en-US">
              <a:solidFill>
                <a:prstClr val="black">
                  <a:lumMod val="65000"/>
                  <a:lumOff val="35000"/>
                </a:prstClr>
              </a:solidFill>
              <a:latin typeface="Century Gothic"/>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latin typeface="Century Gothic"/>
            </a:endParaRPr>
          </a:p>
        </p:txBody>
      </p:sp>
      <p:sp>
        <p:nvSpPr>
          <p:cNvPr id="6" name="Slide Number Placeholder 5"/>
          <p:cNvSpPr>
            <a:spLocks noGrp="1"/>
          </p:cNvSpPr>
          <p:nvPr>
            <p:ph type="sldNum" sz="quarter" idx="12"/>
          </p:nvPr>
        </p:nvSpPr>
        <p:spPr/>
        <p:txBody>
          <a:bodyPr/>
          <a:lstStyle/>
          <a:p>
            <a:fld id="{6C1BDD38-68EB-994E-B422-A689814E022F}" type="slidenum">
              <a:rPr lang="en-US" smtClean="0">
                <a:solidFill>
                  <a:prstClr val="black">
                    <a:lumMod val="65000"/>
                    <a:lumOff val="35000"/>
                  </a:prstClr>
                </a:solidFill>
                <a:latin typeface="Century Gothic"/>
              </a:rPr>
              <a:pPr/>
              <a:t>‹#›</a:t>
            </a:fld>
            <a:endParaRPr lang="en-US">
              <a:solidFill>
                <a:prstClr val="black">
                  <a:lumMod val="65000"/>
                  <a:lumOff val="35000"/>
                </a:prstClr>
              </a:solidFill>
              <a:latin typeface="Century Gothic"/>
            </a:endParaRPr>
          </a:p>
        </p:txBody>
      </p:sp>
    </p:spTree>
    <p:extLst>
      <p:ext uri="{BB962C8B-B14F-4D97-AF65-F5344CB8AC3E}">
        <p14:creationId xmlns:p14="http://schemas.microsoft.com/office/powerpoint/2010/main" val="313413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CA"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dirty="0"/>
          </a:p>
        </p:txBody>
      </p:sp>
      <p:sp>
        <p:nvSpPr>
          <p:cNvPr id="4" name="Date Placeholder 3"/>
          <p:cNvSpPr>
            <a:spLocks noGrp="1"/>
          </p:cNvSpPr>
          <p:nvPr>
            <p:ph type="dt" sz="half" idx="10"/>
          </p:nvPr>
        </p:nvSpPr>
        <p:spPr/>
        <p:txBody>
          <a:bodyPr/>
          <a:lstStyle/>
          <a:p>
            <a:fld id="{1708FF4C-EE32-6048-A9F1-A6F783946233}" type="datetimeFigureOut">
              <a:rPr lang="en-US" smtClean="0">
                <a:solidFill>
                  <a:prstClr val="black">
                    <a:lumMod val="65000"/>
                    <a:lumOff val="35000"/>
                  </a:prstClr>
                </a:solidFill>
                <a:latin typeface="Century Gothic"/>
              </a:rPr>
              <a:pPr/>
              <a:t>1/12/15</a:t>
            </a:fld>
            <a:endParaRPr lang="en-US">
              <a:solidFill>
                <a:prstClr val="black">
                  <a:lumMod val="65000"/>
                  <a:lumOff val="35000"/>
                </a:prstClr>
              </a:solidFill>
              <a:latin typeface="Century Gothic"/>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latin typeface="Century Gothic"/>
            </a:endParaRPr>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CA" smtClean="0"/>
              <a:t>Drag picture to placeholder or click icon to add</a:t>
            </a:r>
            <a:endParaRPr/>
          </a:p>
        </p:txBody>
      </p:sp>
    </p:spTree>
    <p:extLst>
      <p:ext uri="{BB962C8B-B14F-4D97-AF65-F5344CB8AC3E}">
        <p14:creationId xmlns:p14="http://schemas.microsoft.com/office/powerpoint/2010/main" val="4209189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CA"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1708FF4C-EE32-6048-A9F1-A6F783946233}" type="datetimeFigureOut">
              <a:rPr lang="en-US" smtClean="0">
                <a:solidFill>
                  <a:prstClr val="black">
                    <a:lumMod val="65000"/>
                    <a:lumOff val="35000"/>
                  </a:prstClr>
                </a:solidFill>
                <a:latin typeface="Century Gothic"/>
              </a:rPr>
              <a:pPr/>
              <a:t>1/12/15</a:t>
            </a:fld>
            <a:endParaRPr lang="en-US">
              <a:solidFill>
                <a:prstClr val="black">
                  <a:lumMod val="65000"/>
                  <a:lumOff val="35000"/>
                </a:prstClr>
              </a:solidFill>
              <a:latin typeface="Century Gothic"/>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latin typeface="Century Gothic"/>
            </a:endParaRPr>
          </a:p>
        </p:txBody>
      </p:sp>
      <p:sp>
        <p:nvSpPr>
          <p:cNvPr id="6" name="Slide Number Placeholder 5"/>
          <p:cNvSpPr>
            <a:spLocks noGrp="1"/>
          </p:cNvSpPr>
          <p:nvPr>
            <p:ph type="sldNum" sz="quarter" idx="12"/>
          </p:nvPr>
        </p:nvSpPr>
        <p:spPr/>
        <p:txBody>
          <a:bodyPr/>
          <a:lstStyle/>
          <a:p>
            <a:fld id="{6C1BDD38-68EB-994E-B422-A689814E022F}" type="slidenum">
              <a:rPr lang="en-US" smtClean="0">
                <a:solidFill>
                  <a:prstClr val="black">
                    <a:lumMod val="65000"/>
                    <a:lumOff val="35000"/>
                  </a:prstClr>
                </a:solidFill>
                <a:latin typeface="Century Gothic"/>
              </a:rPr>
              <a:pPr/>
              <a:t>‹#›</a:t>
            </a:fld>
            <a:endParaRPr lang="en-US">
              <a:solidFill>
                <a:prstClr val="black">
                  <a:lumMod val="65000"/>
                  <a:lumOff val="35000"/>
                </a:prstClr>
              </a:solidFill>
              <a:latin typeface="Century Gothic"/>
            </a:endParaRPr>
          </a:p>
        </p:txBody>
      </p:sp>
    </p:spTree>
    <p:extLst>
      <p:ext uri="{BB962C8B-B14F-4D97-AF65-F5344CB8AC3E}">
        <p14:creationId xmlns:p14="http://schemas.microsoft.com/office/powerpoint/2010/main" val="420321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1708FF4C-EE32-6048-A9F1-A6F783946233}" type="datetimeFigureOut">
              <a:rPr lang="en-US" smtClean="0">
                <a:solidFill>
                  <a:prstClr val="black">
                    <a:lumMod val="65000"/>
                    <a:lumOff val="35000"/>
                  </a:prstClr>
                </a:solidFill>
                <a:latin typeface="Century Gothic"/>
              </a:rPr>
              <a:pPr/>
              <a:t>1/12/15</a:t>
            </a:fld>
            <a:endParaRPr lang="en-US">
              <a:solidFill>
                <a:prstClr val="black">
                  <a:lumMod val="65000"/>
                  <a:lumOff val="35000"/>
                </a:prstClr>
              </a:solidFill>
              <a:latin typeface="Century Gothic"/>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latin typeface="Century Gothic"/>
            </a:endParaRPr>
          </a:p>
        </p:txBody>
      </p:sp>
      <p:sp>
        <p:nvSpPr>
          <p:cNvPr id="7" name="Slide Number Placeholder 6"/>
          <p:cNvSpPr>
            <a:spLocks noGrp="1"/>
          </p:cNvSpPr>
          <p:nvPr>
            <p:ph type="sldNum" sz="quarter" idx="12"/>
          </p:nvPr>
        </p:nvSpPr>
        <p:spPr/>
        <p:txBody>
          <a:bodyPr/>
          <a:lstStyle/>
          <a:p>
            <a:fld id="{6C1BDD38-68EB-994E-B422-A689814E022F}" type="slidenum">
              <a:rPr lang="en-US" smtClean="0">
                <a:solidFill>
                  <a:prstClr val="black">
                    <a:lumMod val="65000"/>
                    <a:lumOff val="35000"/>
                  </a:prstClr>
                </a:solidFill>
                <a:latin typeface="Century Gothic"/>
              </a:rPr>
              <a:pPr/>
              <a:t>‹#›</a:t>
            </a:fld>
            <a:endParaRPr lang="en-US">
              <a:solidFill>
                <a:prstClr val="black">
                  <a:lumMod val="65000"/>
                  <a:lumOff val="35000"/>
                </a:prstClr>
              </a:solidFill>
              <a:latin typeface="Century Gothic"/>
            </a:endParaRPr>
          </a:p>
        </p:txBody>
      </p:sp>
    </p:spTree>
    <p:extLst>
      <p:ext uri="{BB962C8B-B14F-4D97-AF65-F5344CB8AC3E}">
        <p14:creationId xmlns:p14="http://schemas.microsoft.com/office/powerpoint/2010/main" val="194999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1708FF4C-EE32-6048-A9F1-A6F783946233}" type="datetimeFigureOut">
              <a:rPr lang="en-US" smtClean="0">
                <a:solidFill>
                  <a:prstClr val="black">
                    <a:lumMod val="65000"/>
                    <a:lumOff val="35000"/>
                  </a:prstClr>
                </a:solidFill>
                <a:latin typeface="Century Gothic"/>
              </a:rPr>
              <a:pPr/>
              <a:t>1/12/15</a:t>
            </a:fld>
            <a:endParaRPr lang="en-US">
              <a:solidFill>
                <a:prstClr val="black">
                  <a:lumMod val="65000"/>
                  <a:lumOff val="35000"/>
                </a:prstClr>
              </a:solidFill>
              <a:latin typeface="Century Gothic"/>
            </a:endParaRPr>
          </a:p>
        </p:txBody>
      </p:sp>
      <p:sp>
        <p:nvSpPr>
          <p:cNvPr id="8" name="Footer Placeholder 7"/>
          <p:cNvSpPr>
            <a:spLocks noGrp="1"/>
          </p:cNvSpPr>
          <p:nvPr>
            <p:ph type="ftr" sz="quarter" idx="11"/>
          </p:nvPr>
        </p:nvSpPr>
        <p:spPr>
          <a:xfrm>
            <a:off x="1120588" y="188259"/>
            <a:ext cx="2895600" cy="365125"/>
          </a:xfrm>
        </p:spPr>
        <p:txBody>
          <a:bodyPr/>
          <a:lstStyle/>
          <a:p>
            <a:endParaRPr lang="en-US">
              <a:solidFill>
                <a:prstClr val="black">
                  <a:lumMod val="65000"/>
                  <a:lumOff val="35000"/>
                </a:prstClr>
              </a:solidFill>
              <a:latin typeface="Century Gothic"/>
            </a:endParaRPr>
          </a:p>
        </p:txBody>
      </p:sp>
      <p:sp>
        <p:nvSpPr>
          <p:cNvPr id="9" name="Slide Number Placeholder 8"/>
          <p:cNvSpPr>
            <a:spLocks noGrp="1"/>
          </p:cNvSpPr>
          <p:nvPr>
            <p:ph type="sldNum" sz="quarter" idx="12"/>
          </p:nvPr>
        </p:nvSpPr>
        <p:spPr/>
        <p:txBody>
          <a:bodyPr/>
          <a:lstStyle/>
          <a:p>
            <a:fld id="{6C1BDD38-68EB-994E-B422-A689814E022F}" type="slidenum">
              <a:rPr lang="en-US" smtClean="0">
                <a:solidFill>
                  <a:prstClr val="black">
                    <a:lumMod val="65000"/>
                    <a:lumOff val="35000"/>
                  </a:prstClr>
                </a:solidFill>
                <a:latin typeface="Century Gothic"/>
              </a:rPr>
              <a:pPr/>
              <a:t>‹#›</a:t>
            </a:fld>
            <a:endParaRPr lang="en-US">
              <a:solidFill>
                <a:prstClr val="black">
                  <a:lumMod val="65000"/>
                  <a:lumOff val="35000"/>
                </a:prstClr>
              </a:solidFill>
              <a:latin typeface="Century Gothic"/>
            </a:endParaRPr>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057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a:p>
        </p:txBody>
      </p:sp>
      <p:sp>
        <p:nvSpPr>
          <p:cNvPr id="3" name="Date Placeholder 2"/>
          <p:cNvSpPr>
            <a:spLocks noGrp="1"/>
          </p:cNvSpPr>
          <p:nvPr>
            <p:ph type="dt" sz="half" idx="10"/>
          </p:nvPr>
        </p:nvSpPr>
        <p:spPr/>
        <p:txBody>
          <a:bodyPr/>
          <a:lstStyle/>
          <a:p>
            <a:fld id="{1708FF4C-EE32-6048-A9F1-A6F783946233}" type="datetimeFigureOut">
              <a:rPr lang="en-US" smtClean="0">
                <a:solidFill>
                  <a:prstClr val="black">
                    <a:lumMod val="65000"/>
                    <a:lumOff val="35000"/>
                  </a:prstClr>
                </a:solidFill>
                <a:latin typeface="Century Gothic"/>
              </a:rPr>
              <a:pPr/>
              <a:t>1/12/15</a:t>
            </a:fld>
            <a:endParaRPr lang="en-US">
              <a:solidFill>
                <a:prstClr val="black">
                  <a:lumMod val="65000"/>
                  <a:lumOff val="35000"/>
                </a:prstClr>
              </a:solidFill>
              <a:latin typeface="Century Gothic"/>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latin typeface="Century Gothic"/>
            </a:endParaRPr>
          </a:p>
        </p:txBody>
      </p:sp>
      <p:sp>
        <p:nvSpPr>
          <p:cNvPr id="5" name="Slide Number Placeholder 4"/>
          <p:cNvSpPr>
            <a:spLocks noGrp="1"/>
          </p:cNvSpPr>
          <p:nvPr>
            <p:ph type="sldNum" sz="quarter" idx="12"/>
          </p:nvPr>
        </p:nvSpPr>
        <p:spPr/>
        <p:txBody>
          <a:bodyPr/>
          <a:lstStyle/>
          <a:p>
            <a:fld id="{6C1BDD38-68EB-994E-B422-A689814E022F}" type="slidenum">
              <a:rPr lang="en-US" smtClean="0">
                <a:solidFill>
                  <a:prstClr val="black">
                    <a:lumMod val="65000"/>
                    <a:lumOff val="35000"/>
                  </a:prstClr>
                </a:solidFill>
                <a:latin typeface="Century Gothic"/>
              </a:rPr>
              <a:pPr/>
              <a:t>‹#›</a:t>
            </a:fld>
            <a:endParaRPr lang="en-US">
              <a:solidFill>
                <a:prstClr val="black">
                  <a:lumMod val="65000"/>
                  <a:lumOff val="35000"/>
                </a:prstClr>
              </a:solidFill>
              <a:latin typeface="Century Gothic"/>
            </a:endParaRPr>
          </a:p>
        </p:txBody>
      </p:sp>
    </p:spTree>
    <p:extLst>
      <p:ext uri="{BB962C8B-B14F-4D97-AF65-F5344CB8AC3E}">
        <p14:creationId xmlns:p14="http://schemas.microsoft.com/office/powerpoint/2010/main" val="126216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08FF4C-EE32-6048-A9F1-A6F783946233}" type="datetimeFigureOut">
              <a:rPr lang="en-US" smtClean="0">
                <a:solidFill>
                  <a:prstClr val="black">
                    <a:lumMod val="65000"/>
                    <a:lumOff val="35000"/>
                  </a:prstClr>
                </a:solidFill>
                <a:latin typeface="Century Gothic"/>
              </a:rPr>
              <a:pPr/>
              <a:t>1/12/15</a:t>
            </a:fld>
            <a:endParaRPr lang="en-US">
              <a:solidFill>
                <a:prstClr val="black">
                  <a:lumMod val="65000"/>
                  <a:lumOff val="35000"/>
                </a:prstClr>
              </a:solidFill>
              <a:latin typeface="Century Gothic"/>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latin typeface="Century Gothic"/>
            </a:endParaRPr>
          </a:p>
        </p:txBody>
      </p:sp>
      <p:sp>
        <p:nvSpPr>
          <p:cNvPr id="4" name="Slide Number Placeholder 3"/>
          <p:cNvSpPr>
            <a:spLocks noGrp="1"/>
          </p:cNvSpPr>
          <p:nvPr>
            <p:ph type="sldNum" sz="quarter" idx="12"/>
          </p:nvPr>
        </p:nvSpPr>
        <p:spPr/>
        <p:txBody>
          <a:bodyPr/>
          <a:lstStyle/>
          <a:p>
            <a:fld id="{6C1BDD38-68EB-994E-B422-A689814E022F}" type="slidenum">
              <a:rPr lang="en-US" smtClean="0">
                <a:solidFill>
                  <a:prstClr val="black">
                    <a:lumMod val="65000"/>
                    <a:lumOff val="35000"/>
                  </a:prstClr>
                </a:solidFill>
                <a:latin typeface="Century Gothic"/>
              </a:rPr>
              <a:pPr/>
              <a:t>‹#›</a:t>
            </a:fld>
            <a:endParaRPr lang="en-US">
              <a:solidFill>
                <a:prstClr val="black">
                  <a:lumMod val="65000"/>
                  <a:lumOff val="35000"/>
                </a:prstClr>
              </a:solidFill>
              <a:latin typeface="Century Gothic"/>
            </a:endParaRPr>
          </a:p>
        </p:txBody>
      </p:sp>
    </p:spTree>
    <p:extLst>
      <p:ext uri="{BB962C8B-B14F-4D97-AF65-F5344CB8AC3E}">
        <p14:creationId xmlns:p14="http://schemas.microsoft.com/office/powerpoint/2010/main" val="421873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CA"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1708FF4C-EE32-6048-A9F1-A6F783946233}" type="datetimeFigureOut">
              <a:rPr lang="en-US" smtClean="0">
                <a:solidFill>
                  <a:prstClr val="black">
                    <a:lumMod val="65000"/>
                    <a:lumOff val="35000"/>
                  </a:prstClr>
                </a:solidFill>
                <a:latin typeface="Century Gothic"/>
              </a:rPr>
              <a:pPr/>
              <a:t>1/12/15</a:t>
            </a:fld>
            <a:endParaRPr lang="en-US">
              <a:solidFill>
                <a:prstClr val="black">
                  <a:lumMod val="65000"/>
                  <a:lumOff val="35000"/>
                </a:prstClr>
              </a:solidFill>
              <a:latin typeface="Century Gothic"/>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latin typeface="Century Gothic"/>
            </a:endParaRPr>
          </a:p>
        </p:txBody>
      </p:sp>
      <p:sp>
        <p:nvSpPr>
          <p:cNvPr id="7" name="Slide Number Placeholder 6"/>
          <p:cNvSpPr>
            <a:spLocks noGrp="1"/>
          </p:cNvSpPr>
          <p:nvPr>
            <p:ph type="sldNum" sz="quarter" idx="12"/>
          </p:nvPr>
        </p:nvSpPr>
        <p:spPr/>
        <p:txBody>
          <a:bodyPr/>
          <a:lstStyle/>
          <a:p>
            <a:fld id="{6C1BDD38-68EB-994E-B422-A689814E022F}" type="slidenum">
              <a:rPr lang="en-US" smtClean="0">
                <a:solidFill>
                  <a:prstClr val="black">
                    <a:lumMod val="65000"/>
                    <a:lumOff val="35000"/>
                  </a:prstClr>
                </a:solidFill>
                <a:latin typeface="Century Gothic"/>
              </a:rPr>
              <a:pPr/>
              <a:t>‹#›</a:t>
            </a:fld>
            <a:endParaRPr lang="en-US">
              <a:solidFill>
                <a:prstClr val="black">
                  <a:lumMod val="65000"/>
                  <a:lumOff val="35000"/>
                </a:prstClr>
              </a:solidFill>
              <a:latin typeface="Century Gothic"/>
            </a:endParaRPr>
          </a:p>
        </p:txBody>
      </p:sp>
    </p:spTree>
    <p:extLst>
      <p:ext uri="{BB962C8B-B14F-4D97-AF65-F5344CB8AC3E}">
        <p14:creationId xmlns:p14="http://schemas.microsoft.com/office/powerpoint/2010/main" val="14271858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CA"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1708FF4C-EE32-6048-A9F1-A6F783946233}" type="datetimeFigureOut">
              <a:rPr lang="en-US" smtClean="0">
                <a:solidFill>
                  <a:prstClr val="black">
                    <a:lumMod val="65000"/>
                    <a:lumOff val="35000"/>
                  </a:prstClr>
                </a:solidFill>
                <a:latin typeface="Century Gothic"/>
              </a:rPr>
              <a:pPr/>
              <a:t>1/12/15</a:t>
            </a:fld>
            <a:endParaRPr lang="en-US">
              <a:solidFill>
                <a:prstClr val="black">
                  <a:lumMod val="65000"/>
                  <a:lumOff val="35000"/>
                </a:prstClr>
              </a:solidFill>
              <a:latin typeface="Century Gothic"/>
            </a:endParaRPr>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solidFill>
                <a:prstClr val="black">
                  <a:lumMod val="65000"/>
                  <a:lumOff val="35000"/>
                </a:prstClr>
              </a:solidFill>
              <a:latin typeface="Century Gothic"/>
            </a:endParaRPr>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6C1BDD38-68EB-994E-B422-A689814E022F}" type="slidenum">
              <a:rPr lang="en-US" smtClean="0">
                <a:solidFill>
                  <a:prstClr val="black">
                    <a:lumMod val="65000"/>
                    <a:lumOff val="35000"/>
                  </a:prstClr>
                </a:solidFill>
                <a:latin typeface="Century Gothic"/>
              </a:rPr>
              <a:pPr/>
              <a:t>‹#›</a:t>
            </a:fld>
            <a:endParaRPr lang="en-US">
              <a:solidFill>
                <a:prstClr val="black">
                  <a:lumMod val="65000"/>
                  <a:lumOff val="35000"/>
                </a:prstClr>
              </a:solidFill>
              <a:latin typeface="Century Gothic"/>
            </a:endParaRPr>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entury Gothic"/>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entury Gothic"/>
            </a:endParaRPr>
          </a:p>
        </p:txBody>
      </p:sp>
    </p:spTree>
    <p:extLst>
      <p:ext uri="{BB962C8B-B14F-4D97-AF65-F5344CB8AC3E}">
        <p14:creationId xmlns:p14="http://schemas.microsoft.com/office/powerpoint/2010/main" val="3700288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0" indent="0" algn="l" defTabSz="914400" rtl="0" eaLnBrk="1" latinLnBrk="0" hangingPunct="1">
        <a:spcBef>
          <a:spcPts val="2000"/>
        </a:spcBef>
        <a:buClr>
          <a:schemeClr val="accent1"/>
        </a:buClr>
        <a:buFontTx/>
        <a:buNone/>
        <a:defRPr sz="2400" kern="1200">
          <a:solidFill>
            <a:schemeClr val="tx1">
              <a:lumMod val="65000"/>
              <a:lumOff val="35000"/>
            </a:schemeClr>
          </a:solidFill>
          <a:latin typeface="+mn-lt"/>
          <a:ea typeface="+mn-ea"/>
          <a:cs typeface="+mn-cs"/>
        </a:defRPr>
      </a:lvl1pPr>
      <a:lvl2pPr marL="349250" indent="0" algn="l" defTabSz="914400" rtl="0" eaLnBrk="1" latinLnBrk="0" hangingPunct="1">
        <a:spcBef>
          <a:spcPts val="600"/>
        </a:spcBef>
        <a:buClr>
          <a:schemeClr val="accent1">
            <a:lumMod val="50000"/>
          </a:schemeClr>
        </a:buClr>
        <a:buFontTx/>
        <a:buNone/>
        <a:defRPr sz="2000" kern="1200">
          <a:solidFill>
            <a:schemeClr val="tx1">
              <a:lumMod val="65000"/>
              <a:lumOff val="35000"/>
            </a:schemeClr>
          </a:solidFill>
          <a:latin typeface="+mn-lt"/>
          <a:ea typeface="+mn-ea"/>
          <a:cs typeface="+mn-cs"/>
        </a:defRPr>
      </a:lvl2pPr>
      <a:lvl3pPr marL="685800" indent="0" algn="l" defTabSz="914400" rtl="0" eaLnBrk="1" latinLnBrk="0" hangingPunct="1">
        <a:spcBef>
          <a:spcPts val="600"/>
        </a:spcBef>
        <a:buClr>
          <a:schemeClr val="accent1"/>
        </a:buClr>
        <a:buFontTx/>
        <a:buNone/>
        <a:defRPr sz="2000" kern="1200">
          <a:solidFill>
            <a:schemeClr val="tx1">
              <a:lumMod val="65000"/>
              <a:lumOff val="35000"/>
            </a:schemeClr>
          </a:solidFill>
          <a:latin typeface="+mn-lt"/>
          <a:ea typeface="+mn-ea"/>
          <a:cs typeface="+mn-cs"/>
        </a:defRPr>
      </a:lvl3pPr>
      <a:lvl4pPr marL="1035050" indent="0" algn="l" defTabSz="914400" rtl="0" eaLnBrk="1" latinLnBrk="0" hangingPunct="1">
        <a:spcBef>
          <a:spcPts val="600"/>
        </a:spcBef>
        <a:buClr>
          <a:schemeClr val="accent1">
            <a:lumMod val="50000"/>
          </a:schemeClr>
        </a:buClr>
        <a:buFontTx/>
        <a:buNone/>
        <a:defRPr sz="2000" kern="1200">
          <a:solidFill>
            <a:schemeClr val="tx1">
              <a:lumMod val="65000"/>
              <a:lumOff val="35000"/>
            </a:schemeClr>
          </a:solidFill>
          <a:latin typeface="+mn-lt"/>
          <a:ea typeface="+mn-ea"/>
          <a:cs typeface="+mn-cs"/>
        </a:defRPr>
      </a:lvl4pPr>
      <a:lvl5pPr marL="1371600" indent="0" algn="l" defTabSz="914400" rtl="0" eaLnBrk="1" latinLnBrk="0" hangingPunct="1">
        <a:spcBef>
          <a:spcPts val="600"/>
        </a:spcBef>
        <a:buClr>
          <a:schemeClr val="accent1"/>
        </a:buClr>
        <a:buFontTx/>
        <a:buNone/>
        <a:defRPr sz="20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15.S60 visualization in R</a:t>
            </a:r>
            <a:endParaRPr lang="en-US" dirty="0"/>
          </a:p>
        </p:txBody>
      </p:sp>
      <p:sp>
        <p:nvSpPr>
          <p:cNvPr id="3" name="Subtitle 2"/>
          <p:cNvSpPr>
            <a:spLocks noGrp="1"/>
          </p:cNvSpPr>
          <p:nvPr>
            <p:ph type="subTitle" idx="1"/>
          </p:nvPr>
        </p:nvSpPr>
        <p:spPr/>
        <p:txBody>
          <a:bodyPr/>
          <a:lstStyle/>
          <a:p>
            <a:endParaRPr lang="en-US" dirty="0" smtClean="0"/>
          </a:p>
          <a:p>
            <a:r>
              <a:rPr lang="en-US" dirty="0" smtClean="0"/>
              <a:t>Angie King</a:t>
            </a:r>
          </a:p>
          <a:p>
            <a:r>
              <a:rPr lang="en-US" dirty="0" smtClean="0"/>
              <a:t>January 13, 2015</a:t>
            </a:r>
            <a:endParaRPr lang="en-US" dirty="0"/>
          </a:p>
        </p:txBody>
      </p:sp>
    </p:spTree>
    <p:extLst>
      <p:ext uri="{BB962C8B-B14F-4D97-AF65-F5344CB8AC3E}">
        <p14:creationId xmlns:p14="http://schemas.microsoft.com/office/powerpoint/2010/main" val="66098604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2011-12-03-at-12-21-30-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289" y="1753073"/>
            <a:ext cx="8877711" cy="5104927"/>
          </a:xfrm>
          <a:prstGeom prst="rect">
            <a:avLst/>
          </a:prstGeom>
        </p:spPr>
      </p:pic>
      <p:sp>
        <p:nvSpPr>
          <p:cNvPr id="4" name="Title 3"/>
          <p:cNvSpPr>
            <a:spLocks noGrp="1"/>
          </p:cNvSpPr>
          <p:nvPr>
            <p:ph type="title"/>
          </p:nvPr>
        </p:nvSpPr>
        <p:spPr/>
        <p:txBody>
          <a:bodyPr>
            <a:normAutofit/>
          </a:bodyPr>
          <a:lstStyle/>
          <a:p>
            <a:r>
              <a:rPr lang="en-US" dirty="0"/>
              <a:t>c</a:t>
            </a:r>
            <a:r>
              <a:rPr lang="en-US" dirty="0" smtClean="0"/>
              <a:t>olor a map according to data</a:t>
            </a:r>
            <a:endParaRPr lang="en-US" dirty="0"/>
          </a:p>
        </p:txBody>
      </p:sp>
      <p:sp>
        <p:nvSpPr>
          <p:cNvPr id="2" name="TextBox 1"/>
          <p:cNvSpPr txBox="1"/>
          <p:nvPr/>
        </p:nvSpPr>
        <p:spPr>
          <a:xfrm>
            <a:off x="777207" y="5933805"/>
            <a:ext cx="3385211" cy="369332"/>
          </a:xfrm>
          <a:prstGeom prst="rect">
            <a:avLst/>
          </a:prstGeom>
          <a:noFill/>
        </p:spPr>
        <p:txBody>
          <a:bodyPr wrap="none" rtlCol="0">
            <a:spAutoFit/>
          </a:bodyPr>
          <a:lstStyle/>
          <a:p>
            <a:r>
              <a:rPr lang="en-US" dirty="0">
                <a:solidFill>
                  <a:prstClr val="black"/>
                </a:solidFill>
                <a:latin typeface="Century Gothic"/>
              </a:rPr>
              <a:t>US unemployment rate, 2011</a:t>
            </a:r>
          </a:p>
        </p:txBody>
      </p:sp>
    </p:spTree>
    <p:extLst>
      <p:ext uri="{BB962C8B-B14F-4D97-AF65-F5344CB8AC3E}">
        <p14:creationId xmlns:p14="http://schemas.microsoft.com/office/powerpoint/2010/main" val="33613238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4_chartchoos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38" y="2038256"/>
            <a:ext cx="8201382" cy="4498699"/>
          </a:xfrm>
          <a:prstGeom prst="rect">
            <a:avLst/>
          </a:prstGeom>
        </p:spPr>
      </p:pic>
      <p:sp>
        <p:nvSpPr>
          <p:cNvPr id="2" name="Title 1"/>
          <p:cNvSpPr>
            <a:spLocks noGrp="1"/>
          </p:cNvSpPr>
          <p:nvPr>
            <p:ph type="title"/>
          </p:nvPr>
        </p:nvSpPr>
        <p:spPr/>
        <p:txBody>
          <a:bodyPr>
            <a:normAutofit/>
          </a:bodyPr>
          <a:lstStyle/>
          <a:p>
            <a:r>
              <a:rPr lang="en-US" dirty="0"/>
              <a:t>c</a:t>
            </a:r>
            <a:r>
              <a:rPr lang="en-US" dirty="0" smtClean="0"/>
              <a:t>hoose the right visualization</a:t>
            </a:r>
            <a:endParaRPr lang="en-US" dirty="0"/>
          </a:p>
        </p:txBody>
      </p:sp>
    </p:spTree>
    <p:extLst>
      <p:ext uri="{BB962C8B-B14F-4D97-AF65-F5344CB8AC3E}">
        <p14:creationId xmlns:p14="http://schemas.microsoft.com/office/powerpoint/2010/main" val="31103678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we’ll explore today</a:t>
            </a:r>
            <a:endParaRPr lang="en-US" dirty="0"/>
          </a:p>
        </p:txBody>
      </p:sp>
      <p:sp>
        <p:nvSpPr>
          <p:cNvPr id="3" name="Content Placeholder 2"/>
          <p:cNvSpPr>
            <a:spLocks noGrp="1"/>
          </p:cNvSpPr>
          <p:nvPr>
            <p:ph idx="1"/>
          </p:nvPr>
        </p:nvSpPr>
        <p:spPr/>
        <p:txBody>
          <a:bodyPr>
            <a:normAutofit/>
          </a:bodyPr>
          <a:lstStyle/>
          <a:p>
            <a:r>
              <a:rPr lang="en-US" dirty="0" err="1"/>
              <a:t>a</a:t>
            </a:r>
            <a:r>
              <a:rPr lang="en-US" dirty="0" err="1" smtClean="0"/>
              <a:t>nscombe’s</a:t>
            </a:r>
            <a:r>
              <a:rPr lang="en-US" dirty="0" smtClean="0"/>
              <a:t> quartet</a:t>
            </a:r>
          </a:p>
          <a:p>
            <a:r>
              <a:rPr lang="en-US" dirty="0" smtClean="0"/>
              <a:t>iris dataset</a:t>
            </a:r>
          </a:p>
          <a:p>
            <a:r>
              <a:rPr lang="en-US" dirty="0"/>
              <a:t>e</a:t>
            </a:r>
            <a:r>
              <a:rPr lang="en-US" dirty="0" smtClean="0"/>
              <a:t>lection data</a:t>
            </a:r>
          </a:p>
          <a:p>
            <a:r>
              <a:rPr lang="en-US" dirty="0"/>
              <a:t>a</a:t>
            </a:r>
            <a:r>
              <a:rPr lang="en-US" dirty="0" smtClean="0"/>
              <a:t>irport data</a:t>
            </a:r>
          </a:p>
          <a:p>
            <a:r>
              <a:rPr lang="en-US" dirty="0"/>
              <a:t>f</a:t>
            </a:r>
            <a:r>
              <a:rPr lang="en-US" dirty="0" smtClean="0"/>
              <a:t>lights data </a:t>
            </a:r>
            <a:endParaRPr lang="en-US" dirty="0"/>
          </a:p>
          <a:p>
            <a:endParaRPr lang="en-US" dirty="0"/>
          </a:p>
          <a:p>
            <a:endParaRPr lang="en-US" dirty="0"/>
          </a:p>
        </p:txBody>
      </p:sp>
    </p:spTree>
    <p:extLst>
      <p:ext uri="{BB962C8B-B14F-4D97-AF65-F5344CB8AC3E}">
        <p14:creationId xmlns:p14="http://schemas.microsoft.com/office/powerpoint/2010/main" val="427650867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ection 1 – understand data</a:t>
            </a:r>
            <a:endParaRPr lang="en-US" dirty="0"/>
          </a:p>
        </p:txBody>
      </p:sp>
      <p:sp>
        <p:nvSpPr>
          <p:cNvPr id="3" name="Content Placeholder 2"/>
          <p:cNvSpPr>
            <a:spLocks noGrp="1"/>
          </p:cNvSpPr>
          <p:nvPr>
            <p:ph idx="1"/>
          </p:nvPr>
        </p:nvSpPr>
        <p:spPr>
          <a:xfrm>
            <a:off x="1114424" y="2595562"/>
            <a:ext cx="7610476" cy="3972152"/>
          </a:xfrm>
        </p:spPr>
        <p:txBody>
          <a:bodyPr>
            <a:normAutofit fontScale="92500" lnSpcReduction="20000"/>
          </a:bodyPr>
          <a:lstStyle/>
          <a:p>
            <a:pPr marL="342900" indent="-342900">
              <a:buFont typeface="Arial"/>
              <a:buChar char="•"/>
            </a:pPr>
            <a:r>
              <a:rPr lang="en-US" dirty="0" smtClean="0"/>
              <a:t>scatterplots</a:t>
            </a:r>
          </a:p>
          <a:p>
            <a:pPr marL="342900" indent="-342900">
              <a:buFont typeface="Arial"/>
              <a:buChar char="•"/>
            </a:pPr>
            <a:r>
              <a:rPr lang="en-US" dirty="0" smtClean="0"/>
              <a:t>clusters</a:t>
            </a:r>
            <a:endParaRPr lang="en-US" dirty="0"/>
          </a:p>
          <a:p>
            <a:pPr marL="342900" indent="-342900">
              <a:buFont typeface="Arial"/>
              <a:buChar char="•"/>
            </a:pPr>
            <a:r>
              <a:rPr lang="en-US" dirty="0" smtClean="0"/>
              <a:t>map data</a:t>
            </a:r>
          </a:p>
          <a:p>
            <a:pPr marL="342900" indent="-342900">
              <a:buFont typeface="Arial"/>
              <a:buChar char="•"/>
            </a:pPr>
            <a:r>
              <a:rPr lang="en-US" dirty="0" smtClean="0"/>
              <a:t>histograms</a:t>
            </a:r>
          </a:p>
          <a:p>
            <a:pPr marL="342900" indent="-342900">
              <a:buFont typeface="Arial"/>
              <a:buChar char="•"/>
            </a:pPr>
            <a:r>
              <a:rPr lang="en-US" dirty="0" smtClean="0"/>
              <a:t>heat maps</a:t>
            </a:r>
          </a:p>
          <a:p>
            <a:endParaRPr lang="en-US" dirty="0"/>
          </a:p>
          <a:p>
            <a:pPr>
              <a:lnSpc>
                <a:spcPct val="110000"/>
              </a:lnSpc>
            </a:pPr>
            <a:r>
              <a:rPr lang="en-US" dirty="0" smtClean="0"/>
              <a:t>Others you could investigate: box plots, cluster </a:t>
            </a:r>
            <a:r>
              <a:rPr lang="en-US" dirty="0" err="1" smtClean="0"/>
              <a:t>dendrograms</a:t>
            </a:r>
            <a:r>
              <a:rPr lang="en-US" dirty="0" smtClean="0"/>
              <a:t>, time series data, networks,…</a:t>
            </a:r>
          </a:p>
        </p:txBody>
      </p:sp>
    </p:spTree>
    <p:extLst>
      <p:ext uri="{BB962C8B-B14F-4D97-AF65-F5344CB8AC3E}">
        <p14:creationId xmlns:p14="http://schemas.microsoft.com/office/powerpoint/2010/main" val="19348755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hat is </a:t>
            </a:r>
            <a:r>
              <a:rPr lang="en-US" dirty="0" err="1" smtClean="0"/>
              <a:t>ggplot</a:t>
            </a:r>
            <a:r>
              <a:rPr lang="en-US" dirty="0" smtClean="0"/>
              <a:t>?</a:t>
            </a:r>
            <a:endParaRPr lang="en-US" dirty="0"/>
          </a:p>
        </p:txBody>
      </p:sp>
      <p:sp>
        <p:nvSpPr>
          <p:cNvPr id="3" name="Content Placeholder 2"/>
          <p:cNvSpPr>
            <a:spLocks noGrp="1"/>
          </p:cNvSpPr>
          <p:nvPr>
            <p:ph idx="1"/>
          </p:nvPr>
        </p:nvSpPr>
        <p:spPr>
          <a:xfrm>
            <a:off x="1114424" y="2595562"/>
            <a:ext cx="7610476" cy="3869063"/>
          </a:xfrm>
        </p:spPr>
        <p:txBody>
          <a:bodyPr>
            <a:normAutofit/>
          </a:bodyPr>
          <a:lstStyle/>
          <a:p>
            <a:r>
              <a:rPr lang="en-US" dirty="0"/>
              <a:t>“ggplot2 is a plotting system for R, based on the grammar of graphics, which tries to take the good parts of base and lattice graphics and none of the bad parts. It takes care of many of the fiddly details that make plotting a hassle (like drawing legends) as well as providing a powerful model of graphics that makes it easy to produce complex multi-layered graphics.</a:t>
            </a:r>
            <a:r>
              <a:rPr lang="en-US" dirty="0" smtClean="0"/>
              <a:t>”</a:t>
            </a:r>
          </a:p>
          <a:p>
            <a:endParaRPr lang="en-US" dirty="0" smtClean="0"/>
          </a:p>
          <a:p>
            <a:pPr marL="685800" lvl="2" indent="0">
              <a:buNone/>
            </a:pPr>
            <a:r>
              <a:rPr lang="en-US" dirty="0"/>
              <a:t> </a:t>
            </a:r>
            <a:r>
              <a:rPr lang="en-US" dirty="0" smtClean="0"/>
              <a:t>                    -Hadley </a:t>
            </a:r>
            <a:r>
              <a:rPr lang="en-US" dirty="0"/>
              <a:t>W</a:t>
            </a:r>
            <a:r>
              <a:rPr lang="en-US" dirty="0" smtClean="0"/>
              <a:t>ickham, creator, www.ggplot2.org</a:t>
            </a:r>
            <a:endParaRPr lang="en-US" dirty="0"/>
          </a:p>
        </p:txBody>
      </p:sp>
    </p:spTree>
    <p:extLst>
      <p:ext uri="{BB962C8B-B14F-4D97-AF65-F5344CB8AC3E}">
        <p14:creationId xmlns:p14="http://schemas.microsoft.com/office/powerpoint/2010/main" val="375030693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t>
            </a:r>
            <a:r>
              <a:rPr lang="en-US" dirty="0" smtClean="0"/>
              <a:t>hat is a data visualization?</a:t>
            </a:r>
            <a:endParaRPr lang="en-US" dirty="0"/>
          </a:p>
        </p:txBody>
      </p:sp>
      <p:sp>
        <p:nvSpPr>
          <p:cNvPr id="3" name="Content Placeholder 2"/>
          <p:cNvSpPr>
            <a:spLocks noGrp="1"/>
          </p:cNvSpPr>
          <p:nvPr>
            <p:ph idx="1"/>
          </p:nvPr>
        </p:nvSpPr>
        <p:spPr/>
        <p:txBody>
          <a:bodyPr>
            <a:normAutofit/>
          </a:bodyPr>
          <a:lstStyle/>
          <a:p>
            <a:r>
              <a:rPr lang="en-US" dirty="0" smtClean="0"/>
              <a:t>A mapping of data properties to visual properties</a:t>
            </a:r>
          </a:p>
          <a:p>
            <a:endParaRPr lang="en-US" dirty="0" smtClean="0"/>
          </a:p>
          <a:p>
            <a:r>
              <a:rPr lang="en-US" dirty="0" smtClean="0"/>
              <a:t>Data properties are usually numerical or categorical</a:t>
            </a:r>
          </a:p>
          <a:p>
            <a:endParaRPr lang="en-US" dirty="0" smtClean="0"/>
          </a:p>
          <a:p>
            <a:r>
              <a:rPr lang="en-US" dirty="0" smtClean="0"/>
              <a:t>Visual properties can be (</a:t>
            </a:r>
            <a:r>
              <a:rPr lang="en-US" dirty="0" err="1" smtClean="0"/>
              <a:t>x,y</a:t>
            </a:r>
            <a:r>
              <a:rPr lang="en-US" dirty="0" smtClean="0"/>
              <a:t>) coordinates, colors, sizes, shapes, heights, </a:t>
            </a:r>
            <a:r>
              <a:rPr lang="en-US" dirty="0" err="1" smtClean="0"/>
              <a:t>etc</a:t>
            </a:r>
            <a:endParaRPr lang="en-US" dirty="0" smtClean="0"/>
          </a:p>
        </p:txBody>
      </p:sp>
    </p:spTree>
    <p:extLst>
      <p:ext uri="{BB962C8B-B14F-4D97-AF65-F5344CB8AC3E}">
        <p14:creationId xmlns:p14="http://schemas.microsoft.com/office/powerpoint/2010/main" val="212297578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a:t>
            </a:r>
            <a:r>
              <a:rPr lang="en-US" dirty="0" smtClean="0"/>
              <a:t>xample: motor trends</a:t>
            </a:r>
            <a:endParaRPr lang="en-US" dirty="0"/>
          </a:p>
        </p:txBody>
      </p:sp>
      <p:sp>
        <p:nvSpPr>
          <p:cNvPr id="6" name="Content Placeholder 5"/>
          <p:cNvSpPr>
            <a:spLocks noGrp="1"/>
          </p:cNvSpPr>
          <p:nvPr>
            <p:ph idx="1"/>
          </p:nvPr>
        </p:nvSpPr>
        <p:spPr>
          <a:xfrm>
            <a:off x="265387" y="2595562"/>
            <a:ext cx="3123038" cy="3670767"/>
          </a:xfrm>
        </p:spPr>
        <p:txBody>
          <a:bodyPr>
            <a:normAutofit fontScale="92500" lnSpcReduction="20000"/>
          </a:bodyPr>
          <a:lstStyle/>
          <a:p>
            <a:r>
              <a:rPr lang="en-US" dirty="0" err="1"/>
              <a:t>m</a:t>
            </a:r>
            <a:r>
              <a:rPr lang="en-US" dirty="0" err="1" smtClean="0"/>
              <a:t>tcars</a:t>
            </a:r>
            <a:r>
              <a:rPr lang="en-US" dirty="0" smtClean="0"/>
              <a:t>:</a:t>
            </a:r>
          </a:p>
          <a:p>
            <a:r>
              <a:rPr lang="en-US" dirty="0"/>
              <a:t>m</a:t>
            </a:r>
            <a:r>
              <a:rPr lang="en-US" dirty="0" smtClean="0"/>
              <a:t>pg </a:t>
            </a:r>
            <a:r>
              <a:rPr lang="en-US" dirty="0">
                <a:latin typeface="Wingdings"/>
                <a:ea typeface="Wingdings"/>
                <a:cs typeface="Wingdings"/>
                <a:sym typeface="Wingdings"/>
              </a:rPr>
              <a:t></a:t>
            </a:r>
            <a:r>
              <a:rPr lang="en-US" dirty="0" smtClean="0"/>
              <a:t> y-axis</a:t>
            </a:r>
          </a:p>
          <a:p>
            <a:r>
              <a:rPr lang="en-US" dirty="0" err="1"/>
              <a:t>w</a:t>
            </a:r>
            <a:r>
              <a:rPr lang="en-US" dirty="0" err="1" smtClean="0"/>
              <a:t>t</a:t>
            </a:r>
            <a:r>
              <a:rPr lang="en-US" dirty="0" smtClean="0"/>
              <a:t>     </a:t>
            </a:r>
            <a:r>
              <a:rPr lang="en-US" dirty="0" smtClean="0">
                <a:latin typeface="Wingdings"/>
                <a:ea typeface="Wingdings"/>
                <a:cs typeface="Wingdings"/>
                <a:sym typeface="Wingdings"/>
              </a:rPr>
              <a:t></a:t>
            </a:r>
            <a:r>
              <a:rPr lang="en-US" dirty="0" smtClean="0"/>
              <a:t> x-axis</a:t>
            </a:r>
          </a:p>
          <a:p>
            <a:r>
              <a:rPr lang="en-US" dirty="0" smtClean="0"/>
              <a:t>carb </a:t>
            </a:r>
            <a:r>
              <a:rPr lang="en-US" dirty="0" smtClean="0">
                <a:latin typeface="Wingdings"/>
                <a:ea typeface="Wingdings"/>
                <a:cs typeface="Wingdings"/>
                <a:sym typeface="Wingdings"/>
              </a:rPr>
              <a:t></a:t>
            </a:r>
            <a:r>
              <a:rPr lang="en-US" dirty="0" smtClean="0"/>
              <a:t> color</a:t>
            </a:r>
          </a:p>
          <a:p>
            <a:r>
              <a:rPr lang="en-US" dirty="0" err="1"/>
              <a:t>c</a:t>
            </a:r>
            <a:r>
              <a:rPr lang="en-US" dirty="0" err="1" smtClean="0"/>
              <a:t>yl</a:t>
            </a:r>
            <a:r>
              <a:rPr lang="en-US" dirty="0" smtClean="0"/>
              <a:t>    </a:t>
            </a:r>
            <a:r>
              <a:rPr lang="en-US" dirty="0" smtClean="0">
                <a:latin typeface="Wingdings"/>
                <a:ea typeface="Wingdings"/>
                <a:cs typeface="Wingdings"/>
                <a:sym typeface="Wingdings"/>
              </a:rPr>
              <a:t></a:t>
            </a:r>
            <a:r>
              <a:rPr lang="en-US" dirty="0" smtClean="0">
                <a:sym typeface="Wingdings"/>
              </a:rPr>
              <a:t> </a:t>
            </a:r>
            <a:r>
              <a:rPr lang="en-US" dirty="0" smtClean="0"/>
              <a:t>size</a:t>
            </a:r>
          </a:p>
          <a:p>
            <a:r>
              <a:rPr lang="en-US" dirty="0" smtClean="0"/>
              <a:t>Regression equation</a:t>
            </a:r>
          </a:p>
          <a:p>
            <a:r>
              <a:rPr lang="en-US" dirty="0" smtClean="0">
                <a:sym typeface="Wingdings"/>
              </a:rPr>
              <a:t>         </a:t>
            </a:r>
            <a:r>
              <a:rPr lang="en-US" dirty="0" smtClean="0">
                <a:latin typeface="Wingdings"/>
                <a:ea typeface="Wingdings"/>
                <a:cs typeface="Wingdings"/>
                <a:sym typeface="Wingdings"/>
              </a:rPr>
              <a:t></a:t>
            </a:r>
            <a:r>
              <a:rPr lang="en-US" dirty="0" smtClean="0"/>
              <a:t> purple line</a:t>
            </a:r>
            <a:endParaRPr lang="en-US" dirty="0"/>
          </a:p>
        </p:txBody>
      </p:sp>
      <p:pic>
        <p:nvPicPr>
          <p:cNvPr id="7" name="Picture 6"/>
          <p:cNvPicPr>
            <a:picLocks noChangeAspect="1"/>
          </p:cNvPicPr>
          <p:nvPr/>
        </p:nvPicPr>
        <p:blipFill>
          <a:blip r:embed="rId2"/>
          <a:stretch>
            <a:fillRect/>
          </a:stretch>
        </p:blipFill>
        <p:spPr>
          <a:xfrm>
            <a:off x="3388425" y="2038256"/>
            <a:ext cx="5866596" cy="4653863"/>
          </a:xfrm>
          <a:prstGeom prst="rect">
            <a:avLst/>
          </a:prstGeom>
        </p:spPr>
      </p:pic>
    </p:spTree>
    <p:extLst>
      <p:ext uri="{BB962C8B-B14F-4D97-AF65-F5344CB8AC3E}">
        <p14:creationId xmlns:p14="http://schemas.microsoft.com/office/powerpoint/2010/main" val="40948629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a:t>
            </a:r>
            <a:r>
              <a:rPr lang="en-US" dirty="0" smtClean="0"/>
              <a:t>raphics in base R </a:t>
            </a:r>
            <a:r>
              <a:rPr lang="en-US" dirty="0" err="1" smtClean="0"/>
              <a:t>vs</a:t>
            </a:r>
            <a:r>
              <a:rPr lang="en-US" dirty="0" smtClean="0"/>
              <a:t> </a:t>
            </a:r>
            <a:r>
              <a:rPr lang="en-US" dirty="0" err="1" smtClean="0"/>
              <a:t>ggplot</a:t>
            </a:r>
            <a:endParaRPr lang="en-US" dirty="0"/>
          </a:p>
        </p:txBody>
      </p:sp>
      <p:sp>
        <p:nvSpPr>
          <p:cNvPr id="4" name="Content Placeholder 3"/>
          <p:cNvSpPr>
            <a:spLocks noGrp="1"/>
          </p:cNvSpPr>
          <p:nvPr>
            <p:ph idx="1"/>
          </p:nvPr>
        </p:nvSpPr>
        <p:spPr/>
        <p:txBody>
          <a:bodyPr/>
          <a:lstStyle/>
          <a:p>
            <a:r>
              <a:rPr lang="en-US" dirty="0"/>
              <a:t>In base R, each mapping of data properties to visual properties is its own special </a:t>
            </a:r>
            <a:r>
              <a:rPr lang="en-US" dirty="0" smtClean="0"/>
              <a:t>case</a:t>
            </a:r>
            <a:endParaRPr lang="en-US" dirty="0"/>
          </a:p>
          <a:p>
            <a:pPr lvl="1"/>
            <a:r>
              <a:rPr lang="en-US" dirty="0" smtClean="0"/>
              <a:t>Graphics composed of simple elements like points, lines</a:t>
            </a:r>
          </a:p>
          <a:p>
            <a:pPr lvl="1"/>
            <a:r>
              <a:rPr lang="en-US" dirty="0" smtClean="0"/>
              <a:t>Difficult </a:t>
            </a:r>
            <a:r>
              <a:rPr lang="en-US" dirty="0"/>
              <a:t>to add elements to </a:t>
            </a:r>
            <a:r>
              <a:rPr lang="en-US" dirty="0" smtClean="0"/>
              <a:t>existing plots</a:t>
            </a:r>
            <a:endParaRPr lang="en-US" dirty="0"/>
          </a:p>
          <a:p>
            <a:r>
              <a:rPr lang="en-US" dirty="0"/>
              <a:t>In </a:t>
            </a:r>
            <a:r>
              <a:rPr lang="en-US" dirty="0" err="1" smtClean="0"/>
              <a:t>ggplot</a:t>
            </a:r>
            <a:r>
              <a:rPr lang="en-US" dirty="0" smtClean="0"/>
              <a:t>, the mapping of data properties to visual properties is done by adding layers to the plot, starting with the raw data</a:t>
            </a:r>
            <a:endParaRPr lang="en-US" dirty="0"/>
          </a:p>
          <a:p>
            <a:endParaRPr lang="en-US" dirty="0"/>
          </a:p>
        </p:txBody>
      </p:sp>
    </p:spTree>
    <p:extLst>
      <p:ext uri="{BB962C8B-B14F-4D97-AF65-F5344CB8AC3E}">
        <p14:creationId xmlns:p14="http://schemas.microsoft.com/office/powerpoint/2010/main" val="378767661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
            </a:r>
            <a:r>
              <a:rPr lang="en-US" dirty="0" smtClean="0"/>
              <a:t>rammar of graphics</a:t>
            </a:r>
            <a:endParaRPr lang="en-US" dirty="0"/>
          </a:p>
        </p:txBody>
      </p:sp>
      <p:sp>
        <p:nvSpPr>
          <p:cNvPr id="3" name="Content Placeholder 2"/>
          <p:cNvSpPr>
            <a:spLocks noGrp="1"/>
          </p:cNvSpPr>
          <p:nvPr>
            <p:ph idx="1"/>
          </p:nvPr>
        </p:nvSpPr>
        <p:spPr>
          <a:xfrm>
            <a:off x="1114423" y="2595562"/>
            <a:ext cx="7799389" cy="4262438"/>
          </a:xfrm>
        </p:spPr>
        <p:txBody>
          <a:bodyPr/>
          <a:lstStyle/>
          <a:p>
            <a:pPr marL="0" indent="0">
              <a:buNone/>
            </a:pPr>
            <a:r>
              <a:rPr lang="en-US" dirty="0" err="1"/>
              <a:t>g</a:t>
            </a:r>
            <a:r>
              <a:rPr lang="en-US" dirty="0" err="1" smtClean="0"/>
              <a:t>gplot</a:t>
            </a:r>
            <a:r>
              <a:rPr lang="en-US" dirty="0" smtClean="0"/>
              <a:t> graphics consist of at least 3 elements:</a:t>
            </a:r>
          </a:p>
          <a:p>
            <a:pPr marL="806450" lvl="1" indent="-457200">
              <a:buFont typeface="+mj-lt"/>
              <a:buAutoNum type="arabicPeriod"/>
            </a:pPr>
            <a:r>
              <a:rPr lang="en-US" dirty="0" smtClean="0"/>
              <a:t>Data, in a data frame</a:t>
            </a:r>
          </a:p>
          <a:p>
            <a:pPr marL="806450" lvl="1" indent="-457200">
              <a:buFont typeface="+mj-lt"/>
              <a:buAutoNum type="arabicPeriod"/>
            </a:pPr>
            <a:endParaRPr lang="en-US" dirty="0" smtClean="0"/>
          </a:p>
          <a:p>
            <a:pPr marL="806450" lvl="1" indent="-457200">
              <a:buFont typeface="+mj-lt"/>
              <a:buAutoNum type="arabicPeriod"/>
            </a:pPr>
            <a:r>
              <a:rPr lang="en-US" dirty="0" smtClean="0"/>
              <a:t>Aesthetic mapping (</a:t>
            </a:r>
            <a:r>
              <a:rPr lang="en-US" dirty="0" err="1" smtClean="0"/>
              <a:t>aes</a:t>
            </a:r>
            <a:r>
              <a:rPr lang="en-US" dirty="0" smtClean="0"/>
              <a:t>) describing how variables in the data frame are mapped to graphical attributes</a:t>
            </a:r>
          </a:p>
          <a:p>
            <a:pPr lvl="2"/>
            <a:r>
              <a:rPr lang="en-US" dirty="0" smtClean="0"/>
              <a:t> </a:t>
            </a:r>
            <a:r>
              <a:rPr lang="en-US" dirty="0"/>
              <a:t>	 </a:t>
            </a:r>
            <a:r>
              <a:rPr lang="en-US" dirty="0" smtClean="0"/>
              <a:t>    color</a:t>
            </a:r>
            <a:r>
              <a:rPr lang="en-US" dirty="0"/>
              <a:t>, shape, scale, </a:t>
            </a:r>
            <a:r>
              <a:rPr lang="en-US" dirty="0" smtClean="0"/>
              <a:t>x-y axes, subset groupings…</a:t>
            </a:r>
          </a:p>
          <a:p>
            <a:pPr lvl="2"/>
            <a:endParaRPr lang="en-US" dirty="0"/>
          </a:p>
          <a:p>
            <a:pPr marL="806450" lvl="1" indent="-457200">
              <a:buFont typeface="+mj-lt"/>
              <a:buAutoNum type="arabicPeriod"/>
            </a:pPr>
            <a:r>
              <a:rPr lang="en-US" dirty="0" smtClean="0"/>
              <a:t>Geometric objects </a:t>
            </a:r>
            <a:r>
              <a:rPr lang="en-US" dirty="0"/>
              <a:t>(</a:t>
            </a:r>
            <a:r>
              <a:rPr lang="en-US" dirty="0" err="1"/>
              <a:t>geoms</a:t>
            </a:r>
            <a:r>
              <a:rPr lang="en-US" dirty="0"/>
              <a:t>) </a:t>
            </a:r>
            <a:r>
              <a:rPr lang="en-US" dirty="0" smtClean="0"/>
              <a:t>determine how values are rendered graphically </a:t>
            </a:r>
          </a:p>
          <a:p>
            <a:pPr lvl="2"/>
            <a:r>
              <a:rPr lang="en-US" dirty="0"/>
              <a:t>	 </a:t>
            </a:r>
            <a:r>
              <a:rPr lang="en-US" dirty="0" smtClean="0"/>
              <a:t>    points</a:t>
            </a:r>
            <a:r>
              <a:rPr lang="en-US" dirty="0"/>
              <a:t>, lines, </a:t>
            </a:r>
            <a:r>
              <a:rPr lang="en-US" dirty="0" smtClean="0"/>
              <a:t>boxplots, bars, polygons</a:t>
            </a:r>
            <a:r>
              <a:rPr lang="en-US" dirty="0"/>
              <a:t>, </a:t>
            </a:r>
            <a:r>
              <a:rPr lang="en-US" dirty="0" smtClean="0"/>
              <a:t>…</a:t>
            </a:r>
            <a:endParaRPr lang="en-US" dirty="0"/>
          </a:p>
        </p:txBody>
      </p:sp>
    </p:spTree>
    <p:extLst>
      <p:ext uri="{BB962C8B-B14F-4D97-AF65-F5344CB8AC3E}">
        <p14:creationId xmlns:p14="http://schemas.microsoft.com/office/powerpoint/2010/main" val="108917203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a:t>
            </a:r>
            <a:r>
              <a:rPr lang="en-US" dirty="0" smtClean="0"/>
              <a:t>xample: motor trends</a:t>
            </a:r>
            <a:endParaRPr lang="en-US" dirty="0"/>
          </a:p>
        </p:txBody>
      </p:sp>
      <p:sp>
        <p:nvSpPr>
          <p:cNvPr id="6" name="Content Placeholder 5"/>
          <p:cNvSpPr>
            <a:spLocks noGrp="1"/>
          </p:cNvSpPr>
          <p:nvPr>
            <p:ph idx="1"/>
          </p:nvPr>
        </p:nvSpPr>
        <p:spPr>
          <a:xfrm>
            <a:off x="265387" y="2595562"/>
            <a:ext cx="3123038" cy="3670767"/>
          </a:xfrm>
        </p:spPr>
        <p:txBody>
          <a:bodyPr>
            <a:normAutofit fontScale="92500" lnSpcReduction="20000"/>
          </a:bodyPr>
          <a:lstStyle/>
          <a:p>
            <a:r>
              <a:rPr lang="en-US" dirty="0" err="1"/>
              <a:t>m</a:t>
            </a:r>
            <a:r>
              <a:rPr lang="en-US" dirty="0" err="1" smtClean="0"/>
              <a:t>tcars</a:t>
            </a:r>
            <a:r>
              <a:rPr lang="en-US" dirty="0" smtClean="0"/>
              <a:t>:</a:t>
            </a:r>
          </a:p>
          <a:p>
            <a:r>
              <a:rPr lang="en-US" dirty="0"/>
              <a:t>m</a:t>
            </a:r>
            <a:r>
              <a:rPr lang="en-US" dirty="0" smtClean="0"/>
              <a:t>pg </a:t>
            </a:r>
            <a:r>
              <a:rPr lang="en-US" dirty="0">
                <a:latin typeface="Wingdings"/>
                <a:ea typeface="Wingdings"/>
                <a:cs typeface="Wingdings"/>
                <a:sym typeface="Wingdings"/>
              </a:rPr>
              <a:t></a:t>
            </a:r>
            <a:r>
              <a:rPr lang="en-US" dirty="0" smtClean="0"/>
              <a:t> y-axis</a:t>
            </a:r>
          </a:p>
          <a:p>
            <a:r>
              <a:rPr lang="en-US" dirty="0" err="1"/>
              <a:t>w</a:t>
            </a:r>
            <a:r>
              <a:rPr lang="en-US" dirty="0" err="1" smtClean="0"/>
              <a:t>t</a:t>
            </a:r>
            <a:r>
              <a:rPr lang="en-US" dirty="0" smtClean="0"/>
              <a:t>     </a:t>
            </a:r>
            <a:r>
              <a:rPr lang="en-US" dirty="0" smtClean="0">
                <a:latin typeface="Wingdings"/>
                <a:ea typeface="Wingdings"/>
                <a:cs typeface="Wingdings"/>
                <a:sym typeface="Wingdings"/>
              </a:rPr>
              <a:t></a:t>
            </a:r>
            <a:r>
              <a:rPr lang="en-US" dirty="0" smtClean="0"/>
              <a:t> x-axis</a:t>
            </a:r>
          </a:p>
          <a:p>
            <a:r>
              <a:rPr lang="en-US" dirty="0" smtClean="0"/>
              <a:t>carb </a:t>
            </a:r>
            <a:r>
              <a:rPr lang="en-US" dirty="0" smtClean="0">
                <a:latin typeface="Wingdings"/>
                <a:ea typeface="Wingdings"/>
                <a:cs typeface="Wingdings"/>
                <a:sym typeface="Wingdings"/>
              </a:rPr>
              <a:t></a:t>
            </a:r>
            <a:r>
              <a:rPr lang="en-US" dirty="0" smtClean="0"/>
              <a:t> color</a:t>
            </a:r>
          </a:p>
          <a:p>
            <a:r>
              <a:rPr lang="en-US" dirty="0" err="1"/>
              <a:t>c</a:t>
            </a:r>
            <a:r>
              <a:rPr lang="en-US" dirty="0" err="1" smtClean="0"/>
              <a:t>yl</a:t>
            </a:r>
            <a:r>
              <a:rPr lang="en-US" dirty="0" smtClean="0"/>
              <a:t>    </a:t>
            </a:r>
            <a:r>
              <a:rPr lang="en-US" dirty="0" smtClean="0">
                <a:latin typeface="Wingdings"/>
                <a:ea typeface="Wingdings"/>
                <a:cs typeface="Wingdings"/>
                <a:sym typeface="Wingdings"/>
              </a:rPr>
              <a:t></a:t>
            </a:r>
            <a:r>
              <a:rPr lang="en-US" dirty="0" smtClean="0">
                <a:sym typeface="Wingdings"/>
              </a:rPr>
              <a:t> </a:t>
            </a:r>
            <a:r>
              <a:rPr lang="en-US" dirty="0" smtClean="0"/>
              <a:t>size</a:t>
            </a:r>
          </a:p>
          <a:p>
            <a:r>
              <a:rPr lang="en-US" dirty="0" smtClean="0"/>
              <a:t>Regression equation</a:t>
            </a:r>
          </a:p>
          <a:p>
            <a:r>
              <a:rPr lang="en-US" dirty="0" smtClean="0">
                <a:sym typeface="Wingdings"/>
              </a:rPr>
              <a:t>         </a:t>
            </a:r>
            <a:r>
              <a:rPr lang="en-US" dirty="0" smtClean="0">
                <a:latin typeface="Wingdings"/>
                <a:ea typeface="Wingdings"/>
                <a:cs typeface="Wingdings"/>
                <a:sym typeface="Wingdings"/>
              </a:rPr>
              <a:t></a:t>
            </a:r>
            <a:r>
              <a:rPr lang="en-US" dirty="0" smtClean="0"/>
              <a:t> purple line</a:t>
            </a:r>
            <a:endParaRPr lang="en-US" dirty="0"/>
          </a:p>
        </p:txBody>
      </p:sp>
      <p:pic>
        <p:nvPicPr>
          <p:cNvPr id="7" name="Picture 6"/>
          <p:cNvPicPr>
            <a:picLocks noChangeAspect="1"/>
          </p:cNvPicPr>
          <p:nvPr/>
        </p:nvPicPr>
        <p:blipFill>
          <a:blip r:embed="rId2"/>
          <a:stretch>
            <a:fillRect/>
          </a:stretch>
        </p:blipFill>
        <p:spPr>
          <a:xfrm>
            <a:off x="3388425" y="2038256"/>
            <a:ext cx="5866596" cy="4653863"/>
          </a:xfrm>
          <a:prstGeom prst="rect">
            <a:avLst/>
          </a:prstGeom>
        </p:spPr>
      </p:pic>
    </p:spTree>
    <p:extLst>
      <p:ext uri="{BB962C8B-B14F-4D97-AF65-F5344CB8AC3E}">
        <p14:creationId xmlns:p14="http://schemas.microsoft.com/office/powerpoint/2010/main" val="281830473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hy visualization?</a:t>
            </a:r>
            <a:endParaRPr lang="en-US" dirty="0"/>
          </a:p>
        </p:txBody>
      </p:sp>
      <p:sp>
        <p:nvSpPr>
          <p:cNvPr id="3" name="Content Placeholder 2"/>
          <p:cNvSpPr>
            <a:spLocks noGrp="1"/>
          </p:cNvSpPr>
          <p:nvPr>
            <p:ph idx="1"/>
          </p:nvPr>
        </p:nvSpPr>
        <p:spPr/>
        <p:txBody>
          <a:bodyPr/>
          <a:lstStyle/>
          <a:p>
            <a:r>
              <a:rPr lang="en-US" dirty="0" smtClean="0"/>
              <a:t>"the picture-examining eye is the best finder we have of the wholly unanticipated”</a:t>
            </a:r>
          </a:p>
          <a:p>
            <a:r>
              <a:rPr lang="en-US" dirty="0"/>
              <a:t>	</a:t>
            </a:r>
            <a:r>
              <a:rPr lang="en-US" dirty="0" smtClean="0"/>
              <a:t>		-John </a:t>
            </a:r>
            <a:r>
              <a:rPr lang="en-US" dirty="0" err="1" smtClean="0"/>
              <a:t>Tukey</a:t>
            </a:r>
            <a:endParaRPr lang="en-US" dirty="0" smtClean="0"/>
          </a:p>
          <a:p>
            <a:endParaRPr lang="en-US" dirty="0" smtClean="0"/>
          </a:p>
          <a:p>
            <a:r>
              <a:rPr lang="en-US" dirty="0" smtClean="0"/>
              <a:t>see relationships, structures, distributions, outliers, patterns, behaviors, dependencies, outcomes</a:t>
            </a:r>
            <a:endParaRPr lang="en-US" dirty="0"/>
          </a:p>
        </p:txBody>
      </p:sp>
    </p:spTree>
    <p:extLst>
      <p:ext uri="{BB962C8B-B14F-4D97-AF65-F5344CB8AC3E}">
        <p14:creationId xmlns:p14="http://schemas.microsoft.com/office/powerpoint/2010/main" val="18260889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ther potential layers</a:t>
            </a:r>
            <a:endParaRPr lang="en-US" dirty="0"/>
          </a:p>
        </p:txBody>
      </p:sp>
      <p:sp>
        <p:nvSpPr>
          <p:cNvPr id="3" name="Content Placeholder 2"/>
          <p:cNvSpPr>
            <a:spLocks noGrp="1"/>
          </p:cNvSpPr>
          <p:nvPr>
            <p:ph idx="1"/>
          </p:nvPr>
        </p:nvSpPr>
        <p:spPr>
          <a:xfrm>
            <a:off x="1114424" y="2595562"/>
            <a:ext cx="7610476" cy="4075766"/>
          </a:xfrm>
        </p:spPr>
        <p:txBody>
          <a:bodyPr>
            <a:normAutofit/>
          </a:bodyPr>
          <a:lstStyle/>
          <a:p>
            <a:pPr marL="806450" lvl="1" indent="-457200">
              <a:buFont typeface="+mj-lt"/>
              <a:buAutoNum type="arabicPeriod"/>
            </a:pPr>
            <a:r>
              <a:rPr lang="en-US" dirty="0" smtClean="0"/>
              <a:t>Statistical Transformations </a:t>
            </a:r>
            <a:r>
              <a:rPr lang="en-US" dirty="0"/>
              <a:t>(stat) </a:t>
            </a:r>
            <a:endParaRPr lang="en-US" dirty="0" smtClean="0"/>
          </a:p>
          <a:p>
            <a:pPr lvl="2"/>
            <a:r>
              <a:rPr lang="en-US" dirty="0" smtClean="0"/>
              <a:t>(</a:t>
            </a:r>
            <a:r>
              <a:rPr lang="en-US" dirty="0"/>
              <a:t>smoothing, binning in a histogram, </a:t>
            </a:r>
            <a:r>
              <a:rPr lang="en-US" dirty="0" smtClean="0"/>
              <a:t>regression lines,.</a:t>
            </a:r>
            <a:r>
              <a:rPr lang="en-US" dirty="0"/>
              <a:t>..</a:t>
            </a:r>
            <a:r>
              <a:rPr lang="en-US" dirty="0" smtClean="0"/>
              <a:t>)</a:t>
            </a:r>
          </a:p>
          <a:p>
            <a:pPr marL="806450" lvl="1" indent="-457200">
              <a:buFont typeface="+mj-lt"/>
              <a:buAutoNum type="arabicPeriod"/>
            </a:pPr>
            <a:endParaRPr lang="en-US" dirty="0" smtClean="0"/>
          </a:p>
          <a:p>
            <a:pPr marL="806450" lvl="1" indent="-457200">
              <a:buFont typeface="+mj-lt"/>
              <a:buAutoNum type="arabicPeriod"/>
            </a:pPr>
            <a:r>
              <a:rPr lang="en-US" dirty="0" smtClean="0"/>
              <a:t>Facets to create lattices of plots </a:t>
            </a:r>
          </a:p>
          <a:p>
            <a:pPr lvl="2"/>
            <a:r>
              <a:rPr lang="en-US" dirty="0" smtClean="0"/>
              <a:t>(ex: plot each patient individually)</a:t>
            </a:r>
          </a:p>
          <a:p>
            <a:pPr marL="806450" lvl="1" indent="-457200">
              <a:buFont typeface="+mj-lt"/>
              <a:buAutoNum type="arabicPeriod"/>
            </a:pPr>
            <a:endParaRPr lang="en-US" dirty="0" smtClean="0"/>
          </a:p>
          <a:p>
            <a:pPr marL="806450" lvl="1" indent="-457200">
              <a:buFont typeface="+mj-lt"/>
              <a:buAutoNum type="arabicPeriod"/>
            </a:pPr>
            <a:r>
              <a:rPr lang="en-US" dirty="0" smtClean="0"/>
              <a:t>A coordinate system (</a:t>
            </a:r>
            <a:r>
              <a:rPr lang="en-US" dirty="0" err="1" smtClean="0"/>
              <a:t>cartesian</a:t>
            </a:r>
            <a:r>
              <a:rPr lang="en-US" dirty="0" smtClean="0"/>
              <a:t> coordinates, log coordinates, polar coordinates, map projections, …)</a:t>
            </a:r>
          </a:p>
          <a:p>
            <a:pPr marL="806450" lvl="1" indent="-457200">
              <a:buFont typeface="+mj-lt"/>
              <a:buAutoNum type="arabicPeriod"/>
            </a:pPr>
            <a:endParaRPr lang="en-US" dirty="0" smtClean="0"/>
          </a:p>
          <a:p>
            <a:pPr marL="806450" lvl="1" indent="-457200">
              <a:buFont typeface="+mj-lt"/>
              <a:buAutoNum type="arabicPeriod"/>
            </a:pPr>
            <a:r>
              <a:rPr lang="en-US" dirty="0" smtClean="0"/>
              <a:t>Scales (adjust size scales, color scales, </a:t>
            </a:r>
            <a:r>
              <a:rPr lang="en-US" dirty="0" err="1" smtClean="0"/>
              <a:t>etc</a:t>
            </a:r>
            <a:r>
              <a:rPr lang="en-US" dirty="0" smtClean="0"/>
              <a:t>)</a:t>
            </a:r>
          </a:p>
          <a:p>
            <a:pPr marL="806450" lvl="1" indent="-457200">
              <a:buFont typeface="+mj-lt"/>
              <a:buAutoNum type="arabicPeriod"/>
            </a:pPr>
            <a:endParaRPr lang="en-US" dirty="0" smtClean="0"/>
          </a:p>
          <a:p>
            <a:pPr lvl="2"/>
            <a:endParaRPr lang="en-US" dirty="0" smtClean="0"/>
          </a:p>
        </p:txBody>
      </p:sp>
    </p:spTree>
    <p:extLst>
      <p:ext uri="{BB962C8B-B14F-4D97-AF65-F5344CB8AC3E}">
        <p14:creationId xmlns:p14="http://schemas.microsoft.com/office/powerpoint/2010/main" val="324621428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200" y="1475144"/>
            <a:ext cx="5382856" cy="5382856"/>
          </a:xfrm>
          <a:prstGeom prst="rect">
            <a:avLst/>
          </a:prstGeom>
        </p:spPr>
      </p:pic>
      <p:sp>
        <p:nvSpPr>
          <p:cNvPr id="2" name="Title 1"/>
          <p:cNvSpPr>
            <a:spLocks noGrp="1"/>
          </p:cNvSpPr>
          <p:nvPr>
            <p:ph type="title"/>
          </p:nvPr>
        </p:nvSpPr>
        <p:spPr/>
        <p:txBody>
          <a:bodyPr/>
          <a:lstStyle/>
          <a:p>
            <a:r>
              <a:rPr lang="en-US" dirty="0"/>
              <a:t>p</a:t>
            </a:r>
            <a:r>
              <a:rPr lang="en-US" dirty="0" smtClean="0"/>
              <a:t>oint shapes in R</a:t>
            </a:r>
            <a:endParaRPr lang="en-US" dirty="0"/>
          </a:p>
        </p:txBody>
      </p:sp>
    </p:spTree>
    <p:extLst>
      <p:ext uri="{BB962C8B-B14F-4D97-AF65-F5344CB8AC3E}">
        <p14:creationId xmlns:p14="http://schemas.microsoft.com/office/powerpoint/2010/main" val="394423212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lstStyle/>
          <a:p>
            <a:r>
              <a:rPr lang="en-US" dirty="0" smtClean="0"/>
              <a:t>Plot sepal length vs. petal length in a scatterplot and title the graph.</a:t>
            </a:r>
            <a:endParaRPr lang="en-US" dirty="0"/>
          </a:p>
        </p:txBody>
      </p:sp>
    </p:spTree>
    <p:extLst>
      <p:ext uri="{BB962C8B-B14F-4D97-AF65-F5344CB8AC3E}">
        <p14:creationId xmlns:p14="http://schemas.microsoft.com/office/powerpoint/2010/main" val="19588336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xercise 2</a:t>
            </a:r>
            <a:endParaRPr lang="en-US" dirty="0"/>
          </a:p>
        </p:txBody>
      </p:sp>
      <p:sp>
        <p:nvSpPr>
          <p:cNvPr id="3" name="Content Placeholder 2"/>
          <p:cNvSpPr>
            <a:spLocks noGrp="1"/>
          </p:cNvSpPr>
          <p:nvPr>
            <p:ph idx="1"/>
          </p:nvPr>
        </p:nvSpPr>
        <p:spPr/>
        <p:txBody>
          <a:bodyPr/>
          <a:lstStyle/>
          <a:p>
            <a:r>
              <a:rPr lang="en-US" dirty="0" smtClean="0"/>
              <a:t>Change the size of points, by petal width. </a:t>
            </a:r>
            <a:endParaRPr lang="en-US" dirty="0"/>
          </a:p>
        </p:txBody>
      </p:sp>
    </p:spTree>
    <p:extLst>
      <p:ext uri="{BB962C8B-B14F-4D97-AF65-F5344CB8AC3E}">
        <p14:creationId xmlns:p14="http://schemas.microsoft.com/office/powerpoint/2010/main" val="245580027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4-01-03 at 4.54.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5727" y="3005997"/>
            <a:ext cx="2506921" cy="2506921"/>
          </a:xfrm>
          <a:prstGeom prst="rect">
            <a:avLst/>
          </a:prstGeom>
        </p:spPr>
      </p:pic>
      <p:sp>
        <p:nvSpPr>
          <p:cNvPr id="2" name="Title 1"/>
          <p:cNvSpPr>
            <a:spLocks noGrp="1"/>
          </p:cNvSpPr>
          <p:nvPr>
            <p:ph type="title"/>
          </p:nvPr>
        </p:nvSpPr>
        <p:spPr/>
        <p:txBody>
          <a:bodyPr/>
          <a:lstStyle/>
          <a:p>
            <a:r>
              <a:rPr lang="en-US" dirty="0"/>
              <a:t>t</a:t>
            </a:r>
            <a:r>
              <a:rPr lang="en-US" dirty="0" smtClean="0"/>
              <a:t>he </a:t>
            </a:r>
            <a:r>
              <a:rPr lang="en-US" dirty="0" err="1" smtClean="0"/>
              <a:t>ggmap</a:t>
            </a:r>
            <a:r>
              <a:rPr lang="en-US" dirty="0" smtClean="0"/>
              <a:t> package</a:t>
            </a:r>
            <a:endParaRPr lang="en-US" dirty="0"/>
          </a:p>
        </p:txBody>
      </p:sp>
      <p:pic>
        <p:nvPicPr>
          <p:cNvPr id="4" name="Picture 3" descr="Screen Shot 2014-01-03 at 4.54.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2615" y="3052923"/>
            <a:ext cx="2439018" cy="2469989"/>
          </a:xfrm>
          <a:prstGeom prst="rect">
            <a:avLst/>
          </a:prstGeom>
        </p:spPr>
      </p:pic>
      <p:pic>
        <p:nvPicPr>
          <p:cNvPr id="6" name="Picture 5" descr="Screen Shot 2014-01-03 at 4.54.3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8800" y="3052923"/>
            <a:ext cx="2493815" cy="2469989"/>
          </a:xfrm>
          <a:prstGeom prst="rect">
            <a:avLst/>
          </a:prstGeom>
        </p:spPr>
      </p:pic>
      <p:pic>
        <p:nvPicPr>
          <p:cNvPr id="9" name="Picture 8" descr="Screen Shot 2014-01-03 at 4.54.1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189" y="3042929"/>
            <a:ext cx="2469989" cy="2469989"/>
          </a:xfrm>
          <a:prstGeom prst="rect">
            <a:avLst/>
          </a:prstGeom>
        </p:spPr>
      </p:pic>
      <p:sp>
        <p:nvSpPr>
          <p:cNvPr id="14" name="TextBox 13"/>
          <p:cNvSpPr txBox="1"/>
          <p:nvPr/>
        </p:nvSpPr>
        <p:spPr>
          <a:xfrm>
            <a:off x="0" y="2406592"/>
            <a:ext cx="2518012" cy="646331"/>
          </a:xfrm>
          <a:prstGeom prst="rect">
            <a:avLst/>
          </a:prstGeom>
          <a:noFill/>
        </p:spPr>
        <p:txBody>
          <a:bodyPr wrap="none" rtlCol="0">
            <a:spAutoFit/>
          </a:bodyPr>
          <a:lstStyle/>
          <a:p>
            <a:r>
              <a:rPr lang="en-US" dirty="0">
                <a:solidFill>
                  <a:prstClr val="black"/>
                </a:solidFill>
                <a:latin typeface="Century Gothic"/>
              </a:rPr>
              <a:t>source = “</a:t>
            </a:r>
            <a:r>
              <a:rPr lang="en-US" dirty="0" err="1">
                <a:solidFill>
                  <a:prstClr val="black"/>
                </a:solidFill>
                <a:latin typeface="Century Gothic"/>
              </a:rPr>
              <a:t>google</a:t>
            </a:r>
            <a:r>
              <a:rPr lang="en-US" dirty="0">
                <a:solidFill>
                  <a:prstClr val="black"/>
                </a:solidFill>
                <a:latin typeface="Century Gothic"/>
              </a:rPr>
              <a:t>”, </a:t>
            </a:r>
          </a:p>
          <a:p>
            <a:r>
              <a:rPr lang="en-US" dirty="0" err="1">
                <a:solidFill>
                  <a:prstClr val="black"/>
                </a:solidFill>
                <a:latin typeface="Century Gothic"/>
              </a:rPr>
              <a:t>maptype</a:t>
            </a:r>
            <a:r>
              <a:rPr lang="en-US" dirty="0">
                <a:solidFill>
                  <a:prstClr val="black"/>
                </a:solidFill>
                <a:latin typeface="Century Gothic"/>
              </a:rPr>
              <a:t> = “terrain”</a:t>
            </a:r>
          </a:p>
        </p:txBody>
      </p:sp>
      <p:sp>
        <p:nvSpPr>
          <p:cNvPr id="15" name="TextBox 14"/>
          <p:cNvSpPr txBox="1"/>
          <p:nvPr/>
        </p:nvSpPr>
        <p:spPr>
          <a:xfrm>
            <a:off x="4729989" y="2406592"/>
            <a:ext cx="2421644" cy="646331"/>
          </a:xfrm>
          <a:prstGeom prst="rect">
            <a:avLst/>
          </a:prstGeom>
          <a:noFill/>
        </p:spPr>
        <p:txBody>
          <a:bodyPr wrap="none" rtlCol="0">
            <a:spAutoFit/>
          </a:bodyPr>
          <a:lstStyle/>
          <a:p>
            <a:r>
              <a:rPr lang="en-US" dirty="0">
                <a:solidFill>
                  <a:prstClr val="black"/>
                </a:solidFill>
                <a:latin typeface="Century Gothic"/>
              </a:rPr>
              <a:t>source =  “stamen”,</a:t>
            </a:r>
          </a:p>
          <a:p>
            <a:r>
              <a:rPr lang="en-US" dirty="0" err="1">
                <a:solidFill>
                  <a:prstClr val="black"/>
                </a:solidFill>
                <a:latin typeface="Century Gothic"/>
              </a:rPr>
              <a:t>maptype</a:t>
            </a:r>
            <a:r>
              <a:rPr lang="en-US" dirty="0">
                <a:solidFill>
                  <a:prstClr val="black"/>
                </a:solidFill>
                <a:latin typeface="Century Gothic"/>
              </a:rPr>
              <a:t> = “toner”</a:t>
            </a:r>
          </a:p>
        </p:txBody>
      </p:sp>
      <p:sp>
        <p:nvSpPr>
          <p:cNvPr id="16" name="TextBox 15"/>
          <p:cNvSpPr txBox="1"/>
          <p:nvPr/>
        </p:nvSpPr>
        <p:spPr>
          <a:xfrm>
            <a:off x="6950525" y="5512918"/>
            <a:ext cx="2388845" cy="923330"/>
          </a:xfrm>
          <a:prstGeom prst="rect">
            <a:avLst/>
          </a:prstGeom>
          <a:noFill/>
        </p:spPr>
        <p:txBody>
          <a:bodyPr wrap="none" rtlCol="0">
            <a:spAutoFit/>
          </a:bodyPr>
          <a:lstStyle/>
          <a:p>
            <a:r>
              <a:rPr lang="en-US" dirty="0">
                <a:solidFill>
                  <a:prstClr val="black"/>
                </a:solidFill>
                <a:latin typeface="Century Gothic"/>
              </a:rPr>
              <a:t>source =  “stamen”,</a:t>
            </a:r>
          </a:p>
          <a:p>
            <a:r>
              <a:rPr lang="en-US" dirty="0" err="1">
                <a:solidFill>
                  <a:prstClr val="black"/>
                </a:solidFill>
                <a:latin typeface="Century Gothic"/>
              </a:rPr>
              <a:t>maptype</a:t>
            </a:r>
            <a:r>
              <a:rPr lang="en-US" dirty="0">
                <a:solidFill>
                  <a:prstClr val="black"/>
                </a:solidFill>
                <a:latin typeface="Century Gothic"/>
              </a:rPr>
              <a:t> = </a:t>
            </a:r>
          </a:p>
          <a:p>
            <a:r>
              <a:rPr lang="en-US" dirty="0">
                <a:solidFill>
                  <a:prstClr val="black"/>
                </a:solidFill>
                <a:latin typeface="Century Gothic"/>
              </a:rPr>
              <a:t>“watercolor”</a:t>
            </a:r>
          </a:p>
        </p:txBody>
      </p:sp>
      <p:sp>
        <p:nvSpPr>
          <p:cNvPr id="11" name="TextBox 10"/>
          <p:cNvSpPr txBox="1"/>
          <p:nvPr/>
        </p:nvSpPr>
        <p:spPr>
          <a:xfrm>
            <a:off x="2218800" y="5594237"/>
            <a:ext cx="1949384" cy="369332"/>
          </a:xfrm>
          <a:prstGeom prst="rect">
            <a:avLst/>
          </a:prstGeom>
          <a:noFill/>
        </p:spPr>
        <p:txBody>
          <a:bodyPr wrap="none" rtlCol="0">
            <a:spAutoFit/>
          </a:bodyPr>
          <a:lstStyle/>
          <a:p>
            <a:r>
              <a:rPr lang="en-US" dirty="0">
                <a:solidFill>
                  <a:prstClr val="black"/>
                </a:solidFill>
                <a:latin typeface="Century Gothic"/>
              </a:rPr>
              <a:t>source =  “</a:t>
            </a:r>
            <a:r>
              <a:rPr lang="en-US" dirty="0" err="1">
                <a:solidFill>
                  <a:prstClr val="black"/>
                </a:solidFill>
                <a:latin typeface="Century Gothic"/>
              </a:rPr>
              <a:t>osm</a:t>
            </a:r>
            <a:r>
              <a:rPr lang="en-US" dirty="0">
                <a:solidFill>
                  <a:prstClr val="black"/>
                </a:solidFill>
                <a:latin typeface="Century Gothic"/>
              </a:rPr>
              <a:t>”</a:t>
            </a:r>
          </a:p>
        </p:txBody>
      </p:sp>
    </p:spTree>
    <p:extLst>
      <p:ext uri="{BB962C8B-B14F-4D97-AF65-F5344CB8AC3E}">
        <p14:creationId xmlns:p14="http://schemas.microsoft.com/office/powerpoint/2010/main" val="310747388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xercise 3</a:t>
            </a:r>
            <a:endParaRPr lang="en-US" dirty="0"/>
          </a:p>
        </p:txBody>
      </p:sp>
      <p:sp>
        <p:nvSpPr>
          <p:cNvPr id="3" name="Content Placeholder 2"/>
          <p:cNvSpPr>
            <a:spLocks noGrp="1"/>
          </p:cNvSpPr>
          <p:nvPr>
            <p:ph idx="1"/>
          </p:nvPr>
        </p:nvSpPr>
        <p:spPr>
          <a:xfrm>
            <a:off x="1114424" y="2595562"/>
            <a:ext cx="7610476" cy="3990295"/>
          </a:xfrm>
        </p:spPr>
        <p:txBody>
          <a:bodyPr>
            <a:normAutofit/>
          </a:bodyPr>
          <a:lstStyle/>
          <a:p>
            <a:r>
              <a:rPr lang="en-US" dirty="0" smtClean="0"/>
              <a:t>Plot the airports on a map of the United States. </a:t>
            </a:r>
          </a:p>
          <a:p>
            <a:r>
              <a:rPr lang="en-US" dirty="0"/>
              <a:t>C</a:t>
            </a:r>
            <a:r>
              <a:rPr lang="en-US" dirty="0" smtClean="0"/>
              <a:t>hange the node size to be relative to the total number of flights out of the airport.</a:t>
            </a:r>
          </a:p>
          <a:p>
            <a:endParaRPr lang="en-US" dirty="0" smtClean="0"/>
          </a:p>
          <a:p>
            <a:r>
              <a:rPr lang="en-US" dirty="0" smtClean="0"/>
              <a:t>Hint: First create a frequency table of flights by Origin using “table” and turn this into a data frame. Then merge the frequency and top20airport data frames.</a:t>
            </a:r>
            <a:endParaRPr lang="en-US" dirty="0"/>
          </a:p>
        </p:txBody>
      </p:sp>
    </p:spTree>
    <p:extLst>
      <p:ext uri="{BB962C8B-B14F-4D97-AF65-F5344CB8AC3E}">
        <p14:creationId xmlns:p14="http://schemas.microsoft.com/office/powerpoint/2010/main" val="347401694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xercise 4</a:t>
            </a:r>
            <a:endParaRPr lang="en-US" dirty="0"/>
          </a:p>
        </p:txBody>
      </p:sp>
      <p:sp>
        <p:nvSpPr>
          <p:cNvPr id="3" name="Content Placeholder 2"/>
          <p:cNvSpPr>
            <a:spLocks noGrp="1"/>
          </p:cNvSpPr>
          <p:nvPr>
            <p:ph idx="1"/>
          </p:nvPr>
        </p:nvSpPr>
        <p:spPr/>
        <p:txBody>
          <a:bodyPr/>
          <a:lstStyle/>
          <a:p>
            <a:r>
              <a:rPr lang="en-US" dirty="0" smtClean="0"/>
              <a:t>Plot a histogram </a:t>
            </a:r>
            <a:r>
              <a:rPr lang="en-US" dirty="0" smtClean="0"/>
              <a:t>of “</a:t>
            </a:r>
            <a:r>
              <a:rPr lang="en-US" dirty="0" err="1" smtClean="0"/>
              <a:t>TaxiOut</a:t>
            </a:r>
            <a:r>
              <a:rPr lang="en-US" dirty="0" smtClean="0"/>
              <a:t>” which is the time spent in the airplane sitting on the runway waiting to take off. </a:t>
            </a:r>
            <a:endParaRPr lang="en-US" dirty="0"/>
          </a:p>
          <a:p>
            <a:r>
              <a:rPr lang="en-US" dirty="0" smtClean="0"/>
              <a:t>Make bin sizes </a:t>
            </a:r>
            <a:r>
              <a:rPr lang="en-US" dirty="0"/>
              <a:t>5</a:t>
            </a:r>
            <a:r>
              <a:rPr lang="en-US" dirty="0" smtClean="0"/>
              <a:t> </a:t>
            </a:r>
            <a:r>
              <a:rPr lang="en-US" dirty="0" smtClean="0"/>
              <a:t>minutes long.</a:t>
            </a:r>
          </a:p>
          <a:p>
            <a:r>
              <a:rPr lang="en-US" dirty="0" smtClean="0"/>
              <a:t>Facet it by </a:t>
            </a:r>
            <a:r>
              <a:rPr lang="en-US" dirty="0" smtClean="0"/>
              <a:t>whether or not there was weather delay. You will need to create this variable yourself and add it to the flights data frame – make sure it is a factor.</a:t>
            </a:r>
          </a:p>
          <a:p>
            <a:r>
              <a:rPr lang="en-US" dirty="0" smtClean="0"/>
              <a:t>What do you notice?</a:t>
            </a:r>
            <a:endParaRPr lang="en-US" dirty="0"/>
          </a:p>
        </p:txBody>
      </p:sp>
    </p:spTree>
    <p:extLst>
      <p:ext uri="{BB962C8B-B14F-4D97-AF65-F5344CB8AC3E}">
        <p14:creationId xmlns:p14="http://schemas.microsoft.com/office/powerpoint/2010/main" val="335424944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section 2 – understand your model</a:t>
            </a:r>
            <a:endParaRPr lang="en-US" dirty="0"/>
          </a:p>
        </p:txBody>
      </p:sp>
      <p:sp>
        <p:nvSpPr>
          <p:cNvPr id="3" name="Content Placeholder 2"/>
          <p:cNvSpPr>
            <a:spLocks noGrp="1"/>
          </p:cNvSpPr>
          <p:nvPr>
            <p:ph idx="1"/>
          </p:nvPr>
        </p:nvSpPr>
        <p:spPr>
          <a:xfrm>
            <a:off x="1114424" y="2595562"/>
            <a:ext cx="7610476" cy="4026581"/>
          </a:xfrm>
        </p:spPr>
        <p:txBody>
          <a:bodyPr>
            <a:normAutofit lnSpcReduction="10000"/>
          </a:bodyPr>
          <a:lstStyle/>
          <a:p>
            <a:pPr marL="342900" indent="-342900">
              <a:lnSpc>
                <a:spcPct val="90000"/>
              </a:lnSpc>
              <a:buFont typeface="Arial"/>
              <a:buChar char="•"/>
            </a:pPr>
            <a:r>
              <a:rPr lang="en-US" dirty="0" smtClean="0"/>
              <a:t>add a regression line to a scatterplot</a:t>
            </a:r>
          </a:p>
          <a:p>
            <a:pPr marL="342900" indent="-342900">
              <a:lnSpc>
                <a:spcPct val="90000"/>
              </a:lnSpc>
              <a:buFont typeface="Arial"/>
              <a:buChar char="•"/>
            </a:pPr>
            <a:r>
              <a:rPr lang="en-US" dirty="0" smtClean="0"/>
              <a:t>visualize output of clustering model by drawing convex hulls of clusters</a:t>
            </a:r>
          </a:p>
          <a:p>
            <a:pPr marL="342900" indent="-342900">
              <a:lnSpc>
                <a:spcPct val="90000"/>
              </a:lnSpc>
              <a:buFont typeface="Arial"/>
              <a:buChar char="•"/>
            </a:pPr>
            <a:r>
              <a:rPr lang="en-US" dirty="0" smtClean="0"/>
              <a:t>plot the output of logistic regression on a map</a:t>
            </a:r>
          </a:p>
          <a:p>
            <a:pPr marL="342900" indent="-342900">
              <a:lnSpc>
                <a:spcPct val="90000"/>
              </a:lnSpc>
              <a:buFont typeface="Arial"/>
              <a:buChar char="•"/>
            </a:pPr>
            <a:endParaRPr lang="en-US" dirty="0"/>
          </a:p>
          <a:p>
            <a:r>
              <a:rPr lang="en-US" dirty="0" smtClean="0"/>
              <a:t>Other model output to visualize: </a:t>
            </a:r>
          </a:p>
          <a:p>
            <a:pPr lvl="1"/>
            <a:r>
              <a:rPr lang="en-US" dirty="0" smtClean="0"/>
              <a:t>CART trees and partitions, Markov processes, linear regression diagnostic plots, branch &amp; bound trees, plots of IP solver time to optimality, ...</a:t>
            </a:r>
          </a:p>
        </p:txBody>
      </p:sp>
    </p:spTree>
    <p:extLst>
      <p:ext uri="{BB962C8B-B14F-4D97-AF65-F5344CB8AC3E}">
        <p14:creationId xmlns:p14="http://schemas.microsoft.com/office/powerpoint/2010/main" val="250065240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xercise 5</a:t>
            </a:r>
            <a:endParaRPr lang="en-US" dirty="0"/>
          </a:p>
        </p:txBody>
      </p:sp>
      <p:sp>
        <p:nvSpPr>
          <p:cNvPr id="3" name="Content Placeholder 2"/>
          <p:cNvSpPr>
            <a:spLocks noGrp="1"/>
          </p:cNvSpPr>
          <p:nvPr>
            <p:ph idx="1"/>
          </p:nvPr>
        </p:nvSpPr>
        <p:spPr/>
        <p:txBody>
          <a:bodyPr>
            <a:normAutofit/>
          </a:bodyPr>
          <a:lstStyle/>
          <a:p>
            <a:r>
              <a:rPr lang="en-US" dirty="0" smtClean="0"/>
              <a:t>Draw a 99% confidence interval instead.</a:t>
            </a:r>
          </a:p>
          <a:p>
            <a:r>
              <a:rPr lang="en-US" dirty="0" smtClean="0"/>
              <a:t>Make the regression line hot pink and large enough to show up</a:t>
            </a:r>
            <a:r>
              <a:rPr lang="en-US" dirty="0" smtClean="0"/>
              <a:t>.</a:t>
            </a:r>
          </a:p>
          <a:p>
            <a:endParaRPr lang="en-US" dirty="0" smtClean="0"/>
          </a:p>
          <a:p>
            <a:r>
              <a:rPr lang="en-US" dirty="0" smtClean="0"/>
              <a:t>Bonus: Change the x-axis tick marks to an interval of 1 unit.</a:t>
            </a:r>
          </a:p>
          <a:p>
            <a:r>
              <a:rPr lang="en-US" dirty="0" smtClean="0"/>
              <a:t>Hint: ?</a:t>
            </a:r>
            <a:r>
              <a:rPr lang="en-US" dirty="0" err="1" smtClean="0"/>
              <a:t>scale_x_continuous</a:t>
            </a:r>
            <a:endParaRPr lang="en-US" dirty="0" smtClean="0"/>
          </a:p>
        </p:txBody>
      </p:sp>
    </p:spTree>
    <p:extLst>
      <p:ext uri="{BB962C8B-B14F-4D97-AF65-F5344CB8AC3E}">
        <p14:creationId xmlns:p14="http://schemas.microsoft.com/office/powerpoint/2010/main" val="337773328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he electoral college</a:t>
            </a:r>
            <a:endParaRPr lang="en-US" dirty="0"/>
          </a:p>
        </p:txBody>
      </p:sp>
      <p:sp>
        <p:nvSpPr>
          <p:cNvPr id="5" name="Content Placeholder 4"/>
          <p:cNvSpPr>
            <a:spLocks noGrp="1"/>
          </p:cNvSpPr>
          <p:nvPr>
            <p:ph sz="quarter" idx="1"/>
          </p:nvPr>
        </p:nvSpPr>
        <p:spPr>
          <a:xfrm>
            <a:off x="1114424" y="2249714"/>
            <a:ext cx="7610476" cy="4319361"/>
          </a:xfrm>
        </p:spPr>
        <p:txBody>
          <a:bodyPr>
            <a:normAutofit/>
          </a:bodyPr>
          <a:lstStyle/>
          <a:p>
            <a:r>
              <a:rPr lang="en-US" dirty="0" smtClean="0"/>
              <a:t>The United States has 50 states</a:t>
            </a:r>
          </a:p>
          <a:p>
            <a:r>
              <a:rPr lang="en-US" dirty="0" smtClean="0"/>
              <a:t>Each assigned a number of </a:t>
            </a:r>
            <a:r>
              <a:rPr lang="en-US" i="1" dirty="0" smtClean="0"/>
              <a:t>electoral votes</a:t>
            </a:r>
            <a:r>
              <a:rPr lang="en-US" dirty="0" smtClean="0"/>
              <a:t> based on population</a:t>
            </a:r>
          </a:p>
          <a:p>
            <a:pPr lvl="1"/>
            <a:r>
              <a:rPr lang="en-US" dirty="0" smtClean="0"/>
              <a:t>Most votes: 55 (California)</a:t>
            </a:r>
          </a:p>
          <a:p>
            <a:pPr lvl="1"/>
            <a:r>
              <a:rPr lang="en-US" dirty="0" smtClean="0"/>
              <a:t>Least votes: 3 (multiple states)</a:t>
            </a:r>
          </a:p>
          <a:p>
            <a:pPr lvl="1"/>
            <a:r>
              <a:rPr lang="en-US" dirty="0" smtClean="0"/>
              <a:t>Reassigned periodically based on population change</a:t>
            </a:r>
          </a:p>
          <a:p>
            <a:r>
              <a:rPr lang="en-US" dirty="0" smtClean="0"/>
              <a:t>Winner takes all: candidate with the most votes in a state gets all its electoral votes</a:t>
            </a:r>
          </a:p>
          <a:p>
            <a:r>
              <a:rPr lang="en-US" dirty="0" smtClean="0"/>
              <a:t>Candidate with most electoral votes wins election</a:t>
            </a:r>
          </a:p>
        </p:txBody>
      </p:sp>
    </p:spTree>
    <p:extLst>
      <p:ext uri="{BB962C8B-B14F-4D97-AF65-F5344CB8AC3E}">
        <p14:creationId xmlns:p14="http://schemas.microsoft.com/office/powerpoint/2010/main" val="34902582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igh level outline</a:t>
            </a:r>
            <a:endParaRPr lang="en-US" dirty="0"/>
          </a:p>
        </p:txBody>
      </p:sp>
      <p:sp>
        <p:nvSpPr>
          <p:cNvPr id="3" name="Content Placeholder 2"/>
          <p:cNvSpPr>
            <a:spLocks noGrp="1"/>
          </p:cNvSpPr>
          <p:nvPr>
            <p:ph idx="1"/>
          </p:nvPr>
        </p:nvSpPr>
        <p:spPr/>
        <p:txBody>
          <a:bodyPr>
            <a:normAutofit/>
          </a:bodyPr>
          <a:lstStyle/>
          <a:p>
            <a:r>
              <a:rPr lang="en-US" dirty="0"/>
              <a:t>u</a:t>
            </a:r>
            <a:r>
              <a:rPr lang="en-US" dirty="0" smtClean="0"/>
              <a:t>nderstand your data + intro to </a:t>
            </a:r>
            <a:r>
              <a:rPr lang="en-US" dirty="0" err="1" smtClean="0"/>
              <a:t>ggplot</a:t>
            </a:r>
            <a:r>
              <a:rPr lang="en-US" dirty="0" smtClean="0"/>
              <a:t> </a:t>
            </a:r>
          </a:p>
          <a:p>
            <a:pPr lvl="1"/>
            <a:r>
              <a:rPr lang="en-US" dirty="0"/>
              <a:t>a</a:t>
            </a:r>
            <a:r>
              <a:rPr lang="en-US" dirty="0" smtClean="0"/>
              <a:t>bout 90 minutes</a:t>
            </a:r>
          </a:p>
          <a:p>
            <a:pPr lvl="1"/>
            <a:endParaRPr lang="en-US" dirty="0" smtClean="0"/>
          </a:p>
          <a:p>
            <a:r>
              <a:rPr lang="en-US" dirty="0"/>
              <a:t>u</a:t>
            </a:r>
            <a:r>
              <a:rPr lang="en-US" dirty="0" smtClean="0"/>
              <a:t>nderstand your model</a:t>
            </a:r>
          </a:p>
          <a:p>
            <a:pPr lvl="1"/>
            <a:r>
              <a:rPr lang="en-US" dirty="0" smtClean="0"/>
              <a:t> about 45 minutes</a:t>
            </a:r>
          </a:p>
          <a:p>
            <a:pPr lvl="1"/>
            <a:endParaRPr lang="en-US" dirty="0" smtClean="0"/>
          </a:p>
          <a:p>
            <a:r>
              <a:rPr lang="en-US" dirty="0"/>
              <a:t>c</a:t>
            </a:r>
            <a:r>
              <a:rPr lang="en-US" dirty="0" smtClean="0"/>
              <a:t>ommunicate your findings + best practices</a:t>
            </a:r>
          </a:p>
          <a:p>
            <a:pPr lvl="1"/>
            <a:r>
              <a:rPr lang="en-US" dirty="0" smtClean="0"/>
              <a:t>About </a:t>
            </a:r>
            <a:r>
              <a:rPr lang="en-US" dirty="0" smtClean="0"/>
              <a:t>20</a:t>
            </a:r>
            <a:r>
              <a:rPr lang="en-US" dirty="0" smtClean="0"/>
              <a:t> </a:t>
            </a:r>
            <a:r>
              <a:rPr lang="en-US" dirty="0" smtClean="0"/>
              <a:t>minutes</a:t>
            </a:r>
          </a:p>
          <a:p>
            <a:pPr lvl="1"/>
            <a:endParaRPr lang="en-US" dirty="0" smtClean="0"/>
          </a:p>
          <a:p>
            <a:endParaRPr lang="en-US" dirty="0" smtClean="0"/>
          </a:p>
          <a:p>
            <a:pPr lvl="1"/>
            <a:endParaRPr lang="en-US" dirty="0"/>
          </a:p>
        </p:txBody>
      </p:sp>
    </p:spTree>
    <p:extLst>
      <p:ext uri="{BB962C8B-B14F-4D97-AF65-F5344CB8AC3E}">
        <p14:creationId xmlns:p14="http://schemas.microsoft.com/office/powerpoint/2010/main" val="19376554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2000 Election: Bush vs. Gore</a:t>
            </a:r>
            <a:endParaRPr lang="en-US" dirty="0"/>
          </a:p>
        </p:txBody>
      </p:sp>
      <p:pic>
        <p:nvPicPr>
          <p:cNvPr id="3074" name="Picture 2" descr="File:ElectoralCollege2000-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48144"/>
            <a:ext cx="762000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60452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lection </a:t>
            </a:r>
            <a:r>
              <a:rPr lang="en-US" dirty="0"/>
              <a:t>p</a:t>
            </a:r>
            <a:r>
              <a:rPr lang="en-US" dirty="0" smtClean="0"/>
              <a:t>rediction</a:t>
            </a:r>
            <a:endParaRPr lang="en-US" dirty="0"/>
          </a:p>
        </p:txBody>
      </p:sp>
      <p:sp>
        <p:nvSpPr>
          <p:cNvPr id="5" name="Content Placeholder 4"/>
          <p:cNvSpPr>
            <a:spLocks noGrp="1"/>
          </p:cNvSpPr>
          <p:nvPr>
            <p:ph sz="quarter" idx="1"/>
          </p:nvPr>
        </p:nvSpPr>
        <p:spPr>
          <a:xfrm>
            <a:off x="612648" y="2761342"/>
            <a:ext cx="4740402" cy="3280229"/>
          </a:xfrm>
        </p:spPr>
        <p:txBody>
          <a:bodyPr>
            <a:normAutofit/>
          </a:bodyPr>
          <a:lstStyle/>
          <a:p>
            <a:r>
              <a:rPr lang="en-US" dirty="0" smtClean="0"/>
              <a:t>Goal: Use polling data to predict state winners</a:t>
            </a:r>
          </a:p>
          <a:p>
            <a:endParaRPr lang="en-US" dirty="0" smtClean="0"/>
          </a:p>
          <a:p>
            <a:r>
              <a:rPr lang="en-US" dirty="0" smtClean="0"/>
              <a:t>Then-</a:t>
            </a:r>
            <a:r>
              <a:rPr lang="en-US" i="1" dirty="0" smtClean="0"/>
              <a:t>New York Times</a:t>
            </a:r>
            <a:r>
              <a:rPr lang="en-US" dirty="0" smtClean="0"/>
              <a:t> columnist Nate Silver famously took on this task for the 2012 election</a:t>
            </a:r>
          </a:p>
        </p:txBody>
      </p:sp>
      <p:pic>
        <p:nvPicPr>
          <p:cNvPr id="4098" name="Picture 2" descr="File:Nate Silver 2009.png"/>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4705" r="32591" b="-528"/>
          <a:stretch/>
        </p:blipFill>
        <p:spPr bwMode="auto">
          <a:xfrm>
            <a:off x="5657850" y="2419360"/>
            <a:ext cx="3048000" cy="3622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19518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olling data</a:t>
            </a:r>
            <a:endParaRPr lang="en-US" dirty="0"/>
          </a:p>
        </p:txBody>
      </p:sp>
      <p:sp>
        <p:nvSpPr>
          <p:cNvPr id="3" name="Content Placeholder 2"/>
          <p:cNvSpPr>
            <a:spLocks noGrp="1"/>
          </p:cNvSpPr>
          <p:nvPr>
            <p:ph idx="1"/>
          </p:nvPr>
        </p:nvSpPr>
        <p:spPr/>
        <p:txBody>
          <a:bodyPr/>
          <a:lstStyle/>
          <a:p>
            <a:r>
              <a:rPr lang="en-US" dirty="0"/>
              <a:t>D</a:t>
            </a:r>
            <a:r>
              <a:rPr lang="en-US" dirty="0" smtClean="0"/>
              <a:t>ependent </a:t>
            </a:r>
            <a:r>
              <a:rPr lang="en-US" dirty="0"/>
              <a:t>variable: </a:t>
            </a:r>
            <a:r>
              <a:rPr lang="en-US" b="1" dirty="0"/>
              <a:t>R</a:t>
            </a:r>
            <a:r>
              <a:rPr lang="en-US" b="1" dirty="0" smtClean="0"/>
              <a:t>epublican</a:t>
            </a:r>
          </a:p>
          <a:p>
            <a:r>
              <a:rPr lang="en-US" dirty="0"/>
              <a:t>	</a:t>
            </a:r>
            <a:r>
              <a:rPr lang="en-US" dirty="0" smtClean="0"/>
              <a:t>1 </a:t>
            </a:r>
            <a:r>
              <a:rPr lang="en-US" dirty="0"/>
              <a:t>if republican won state, 0 if </a:t>
            </a:r>
            <a:r>
              <a:rPr lang="en-US" dirty="0" smtClean="0"/>
              <a:t>democrat</a:t>
            </a:r>
          </a:p>
          <a:p>
            <a:endParaRPr lang="en-US" dirty="0"/>
          </a:p>
          <a:p>
            <a:r>
              <a:rPr lang="en-US" b="1" dirty="0" err="1" smtClean="0"/>
              <a:t>SurveyUSA</a:t>
            </a:r>
            <a:r>
              <a:rPr lang="en-US" dirty="0" smtClean="0"/>
              <a:t>: </a:t>
            </a:r>
            <a:r>
              <a:rPr lang="en-US" dirty="0"/>
              <a:t>polled R% - polled </a:t>
            </a:r>
            <a:r>
              <a:rPr lang="en-US" dirty="0" smtClean="0"/>
              <a:t>D%</a:t>
            </a:r>
          </a:p>
          <a:p>
            <a:endParaRPr lang="en-US" dirty="0"/>
          </a:p>
          <a:p>
            <a:r>
              <a:rPr lang="en-US" b="1" dirty="0" err="1" smtClean="0"/>
              <a:t>DiffCount</a:t>
            </a:r>
            <a:r>
              <a:rPr lang="en-US" dirty="0"/>
              <a:t>:</a:t>
            </a:r>
            <a:r>
              <a:rPr lang="en-US" dirty="0" smtClean="0"/>
              <a:t> </a:t>
            </a:r>
            <a:r>
              <a:rPr lang="en-US" dirty="0"/>
              <a:t>polls with R winner - polls with </a:t>
            </a:r>
            <a:r>
              <a:rPr lang="en-US" dirty="0" smtClean="0"/>
              <a:t>D winner</a:t>
            </a:r>
            <a:endParaRPr lang="en-US" dirty="0"/>
          </a:p>
        </p:txBody>
      </p:sp>
    </p:spTree>
    <p:extLst>
      <p:ext uri="{BB962C8B-B14F-4D97-AF65-F5344CB8AC3E}">
        <p14:creationId xmlns:p14="http://schemas.microsoft.com/office/powerpoint/2010/main" val="89143962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xercise 6</a:t>
            </a:r>
            <a:endParaRPr lang="en-US" dirty="0"/>
          </a:p>
        </p:txBody>
      </p:sp>
      <p:sp>
        <p:nvSpPr>
          <p:cNvPr id="3" name="Content Placeholder 2"/>
          <p:cNvSpPr>
            <a:spLocks noGrp="1"/>
          </p:cNvSpPr>
          <p:nvPr>
            <p:ph idx="1"/>
          </p:nvPr>
        </p:nvSpPr>
        <p:spPr/>
        <p:txBody>
          <a:bodyPr>
            <a:normAutofit/>
          </a:bodyPr>
          <a:lstStyle/>
          <a:p>
            <a:r>
              <a:rPr lang="en-US" dirty="0" smtClean="0"/>
              <a:t>Plot prediction results as a gradient according to logistic regression </a:t>
            </a:r>
            <a:r>
              <a:rPr lang="en-US" dirty="0"/>
              <a:t>probabilities. Change the legend's </a:t>
            </a:r>
            <a:r>
              <a:rPr lang="en-US" dirty="0" smtClean="0"/>
              <a:t>title to "</a:t>
            </a:r>
            <a:r>
              <a:rPr lang="en-US" dirty="0"/>
              <a:t>Prediction </a:t>
            </a:r>
            <a:r>
              <a:rPr lang="en-US" dirty="0" smtClean="0"/>
              <a:t>2012” using the name parameter.</a:t>
            </a:r>
          </a:p>
          <a:p>
            <a:endParaRPr lang="en-US" dirty="0" smtClean="0"/>
          </a:p>
          <a:p>
            <a:r>
              <a:rPr lang="en-US" dirty="0" smtClean="0"/>
              <a:t>How do you think visualizations should best represent uncertainty? Discuss with your neighbor.</a:t>
            </a:r>
            <a:endParaRPr lang="en-US" dirty="0"/>
          </a:p>
        </p:txBody>
      </p:sp>
    </p:spTree>
    <p:extLst>
      <p:ext uri="{BB962C8B-B14F-4D97-AF65-F5344CB8AC3E}">
        <p14:creationId xmlns:p14="http://schemas.microsoft.com/office/powerpoint/2010/main" val="202173972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t>
            </a:r>
            <a:r>
              <a:rPr lang="en-US" dirty="0" smtClean="0"/>
              <a:t>ection 3 – communicate</a:t>
            </a:r>
            <a:endParaRPr lang="en-US" dirty="0"/>
          </a:p>
        </p:txBody>
      </p:sp>
      <p:sp>
        <p:nvSpPr>
          <p:cNvPr id="3" name="Content Placeholder 2"/>
          <p:cNvSpPr>
            <a:spLocks noGrp="1"/>
          </p:cNvSpPr>
          <p:nvPr>
            <p:ph idx="1"/>
          </p:nvPr>
        </p:nvSpPr>
        <p:spPr>
          <a:xfrm>
            <a:off x="1114424" y="2595562"/>
            <a:ext cx="7610476" cy="4026581"/>
          </a:xfrm>
        </p:spPr>
        <p:txBody>
          <a:bodyPr>
            <a:normAutofit/>
          </a:bodyPr>
          <a:lstStyle/>
          <a:p>
            <a:pPr marL="342900" indent="-342900">
              <a:lnSpc>
                <a:spcPct val="90000"/>
              </a:lnSpc>
              <a:buFont typeface="Arial"/>
              <a:buChar char="•"/>
            </a:pPr>
            <a:r>
              <a:rPr lang="en-US" dirty="0" smtClean="0"/>
              <a:t>colors</a:t>
            </a:r>
          </a:p>
          <a:p>
            <a:pPr marL="342900" indent="-342900">
              <a:lnSpc>
                <a:spcPct val="90000"/>
              </a:lnSpc>
              <a:buFont typeface="Arial"/>
              <a:buChar char="•"/>
            </a:pPr>
            <a:r>
              <a:rPr lang="en-US" dirty="0"/>
              <a:t>b</a:t>
            </a:r>
            <a:r>
              <a:rPr lang="en-US" dirty="0" smtClean="0"/>
              <a:t>est practices</a:t>
            </a:r>
          </a:p>
          <a:p>
            <a:pPr marL="342900" indent="-342900">
              <a:lnSpc>
                <a:spcPct val="90000"/>
              </a:lnSpc>
              <a:buFont typeface="Arial"/>
              <a:buChar char="•"/>
            </a:pPr>
            <a:r>
              <a:rPr lang="en-US" dirty="0"/>
              <a:t>c</a:t>
            </a:r>
            <a:r>
              <a:rPr lang="en-US" dirty="0" smtClean="0"/>
              <a:t>ommon pitfalls</a:t>
            </a:r>
          </a:p>
          <a:p>
            <a:pPr marL="342900" indent="-342900">
              <a:lnSpc>
                <a:spcPct val="90000"/>
              </a:lnSpc>
              <a:buFont typeface="Arial"/>
              <a:buChar char="•"/>
            </a:pPr>
            <a:r>
              <a:rPr lang="en-US" dirty="0"/>
              <a:t>n</a:t>
            </a:r>
            <a:r>
              <a:rPr lang="en-US" dirty="0" smtClean="0"/>
              <a:t>ext steps: making visualizations dynamic, interactive</a:t>
            </a:r>
          </a:p>
          <a:p>
            <a:endParaRPr lang="en-US" dirty="0"/>
          </a:p>
          <a:p>
            <a:r>
              <a:rPr lang="en-US" dirty="0" smtClean="0"/>
              <a:t>Others you could investigate: fonts, themes, text annotations, …</a:t>
            </a:r>
          </a:p>
        </p:txBody>
      </p:sp>
    </p:spTree>
    <p:extLst>
      <p:ext uri="{BB962C8B-B14F-4D97-AF65-F5344CB8AC3E}">
        <p14:creationId xmlns:p14="http://schemas.microsoft.com/office/powerpoint/2010/main" val="339988218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4-01-02 at 2.27.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690" y="9531"/>
            <a:ext cx="5773943" cy="6650144"/>
          </a:xfrm>
          <a:prstGeom prst="rect">
            <a:avLst/>
          </a:prstGeom>
        </p:spPr>
      </p:pic>
      <p:sp>
        <p:nvSpPr>
          <p:cNvPr id="4" name="Title 3"/>
          <p:cNvSpPr>
            <a:spLocks noGrp="1"/>
          </p:cNvSpPr>
          <p:nvPr>
            <p:ph type="title"/>
          </p:nvPr>
        </p:nvSpPr>
        <p:spPr/>
        <p:txBody>
          <a:bodyPr/>
          <a:lstStyle/>
          <a:p>
            <a:r>
              <a:rPr lang="en-US" dirty="0"/>
              <a:t>s</a:t>
            </a:r>
            <a:r>
              <a:rPr lang="en-US" dirty="0" smtClean="0"/>
              <a:t>equential palettes</a:t>
            </a:r>
            <a:endParaRPr lang="en-US" dirty="0"/>
          </a:p>
        </p:txBody>
      </p:sp>
      <p:sp>
        <p:nvSpPr>
          <p:cNvPr id="5" name="Content Placeholder 4"/>
          <p:cNvSpPr>
            <a:spLocks noGrp="1"/>
          </p:cNvSpPr>
          <p:nvPr>
            <p:ph sz="half" idx="1"/>
          </p:nvPr>
        </p:nvSpPr>
        <p:spPr>
          <a:xfrm>
            <a:off x="754771" y="3516709"/>
            <a:ext cx="2022270" cy="1898512"/>
          </a:xfrm>
        </p:spPr>
        <p:txBody>
          <a:bodyPr>
            <a:normAutofit/>
          </a:bodyPr>
          <a:lstStyle/>
          <a:p>
            <a:r>
              <a:rPr lang="en-US" sz="2000" dirty="0" smtClean="0"/>
              <a:t>For ordered </a:t>
            </a:r>
            <a:r>
              <a:rPr lang="en-US" sz="2000" dirty="0"/>
              <a:t>data that </a:t>
            </a:r>
            <a:r>
              <a:rPr lang="en-US" sz="2000" dirty="0" smtClean="0"/>
              <a:t>progresses </a:t>
            </a:r>
            <a:r>
              <a:rPr lang="en-US" sz="2000" dirty="0"/>
              <a:t>from low to </a:t>
            </a:r>
            <a:r>
              <a:rPr lang="en-US" sz="2000" dirty="0" smtClean="0"/>
              <a:t>high values</a:t>
            </a:r>
            <a:endParaRPr lang="en-US" sz="2000" dirty="0"/>
          </a:p>
        </p:txBody>
      </p:sp>
    </p:spTree>
    <p:extLst>
      <p:ext uri="{BB962C8B-B14F-4D97-AF65-F5344CB8AC3E}">
        <p14:creationId xmlns:p14="http://schemas.microsoft.com/office/powerpoint/2010/main" val="203568591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qualitative palettes</a:t>
            </a:r>
            <a:endParaRPr lang="en-US" dirty="0"/>
          </a:p>
        </p:txBody>
      </p:sp>
      <p:sp>
        <p:nvSpPr>
          <p:cNvPr id="5" name="Content Placeholder 4"/>
          <p:cNvSpPr>
            <a:spLocks noGrp="1"/>
          </p:cNvSpPr>
          <p:nvPr>
            <p:ph sz="half" idx="1"/>
          </p:nvPr>
        </p:nvSpPr>
        <p:spPr>
          <a:xfrm>
            <a:off x="601266" y="3516709"/>
            <a:ext cx="2022270" cy="1410025"/>
          </a:xfrm>
        </p:spPr>
        <p:txBody>
          <a:bodyPr>
            <a:normAutofit/>
          </a:bodyPr>
          <a:lstStyle/>
          <a:p>
            <a:r>
              <a:rPr lang="en-US" sz="2000" dirty="0" smtClean="0"/>
              <a:t>Best for categorical data</a:t>
            </a:r>
            <a:endParaRPr lang="en-US" sz="2000" dirty="0"/>
          </a:p>
        </p:txBody>
      </p:sp>
      <p:pic>
        <p:nvPicPr>
          <p:cNvPr id="2" name="Picture 1" descr="Screen Shot 2014-01-02 at 2.31.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988" y="2332760"/>
            <a:ext cx="6578600" cy="3848100"/>
          </a:xfrm>
          <a:prstGeom prst="rect">
            <a:avLst/>
          </a:prstGeom>
        </p:spPr>
      </p:pic>
    </p:spTree>
    <p:extLst>
      <p:ext uri="{BB962C8B-B14F-4D97-AF65-F5344CB8AC3E}">
        <p14:creationId xmlns:p14="http://schemas.microsoft.com/office/powerpoint/2010/main" val="384423199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
            </a:r>
            <a:r>
              <a:rPr lang="en-US" dirty="0" smtClean="0"/>
              <a:t>iverging palettes</a:t>
            </a:r>
            <a:endParaRPr lang="en-US" dirty="0"/>
          </a:p>
        </p:txBody>
      </p:sp>
      <p:sp>
        <p:nvSpPr>
          <p:cNvPr id="5" name="Content Placeholder 4"/>
          <p:cNvSpPr>
            <a:spLocks noGrp="1"/>
          </p:cNvSpPr>
          <p:nvPr>
            <p:ph sz="half" idx="1"/>
          </p:nvPr>
        </p:nvSpPr>
        <p:spPr>
          <a:xfrm>
            <a:off x="601266" y="3516709"/>
            <a:ext cx="2022270" cy="1410025"/>
          </a:xfrm>
        </p:spPr>
        <p:txBody>
          <a:bodyPr>
            <a:normAutofit/>
          </a:bodyPr>
          <a:lstStyle/>
          <a:p>
            <a:r>
              <a:rPr lang="en-US" sz="2000" dirty="0" smtClean="0"/>
              <a:t>Emphasize extremes</a:t>
            </a:r>
          </a:p>
        </p:txBody>
      </p:sp>
      <p:pic>
        <p:nvPicPr>
          <p:cNvPr id="6" name="Picture 5" descr="Screen Shot 2014-01-02 at 2.31.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031" y="2142795"/>
            <a:ext cx="6553200" cy="4394200"/>
          </a:xfrm>
          <a:prstGeom prst="rect">
            <a:avLst/>
          </a:prstGeom>
        </p:spPr>
      </p:pic>
    </p:spTree>
    <p:extLst>
      <p:ext uri="{BB962C8B-B14F-4D97-AF65-F5344CB8AC3E}">
        <p14:creationId xmlns:p14="http://schemas.microsoft.com/office/powerpoint/2010/main" val="249581130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gplot</a:t>
            </a:r>
            <a:r>
              <a:rPr lang="en-US" dirty="0" smtClean="0"/>
              <a:t> default color selection</a:t>
            </a:r>
            <a:endParaRPr lang="en-US" dirty="0"/>
          </a:p>
        </p:txBody>
      </p:sp>
      <p:sp>
        <p:nvSpPr>
          <p:cNvPr id="3" name="Content Placeholder 2"/>
          <p:cNvSpPr>
            <a:spLocks noGrp="1"/>
          </p:cNvSpPr>
          <p:nvPr>
            <p:ph idx="1"/>
          </p:nvPr>
        </p:nvSpPr>
        <p:spPr/>
        <p:txBody>
          <a:bodyPr/>
          <a:lstStyle/>
          <a:p>
            <a:r>
              <a:rPr lang="en-US" dirty="0" smtClean="0"/>
              <a:t>Maximal dispersion along </a:t>
            </a:r>
            <a:r>
              <a:rPr lang="en-US" dirty="0" err="1" smtClean="0"/>
              <a:t>ggplot’s</a:t>
            </a:r>
            <a:r>
              <a:rPr lang="en-US" dirty="0" smtClean="0"/>
              <a:t> color wheel</a:t>
            </a:r>
          </a:p>
        </p:txBody>
      </p:sp>
      <p:pic>
        <p:nvPicPr>
          <p:cNvPr id="4" name="Picture 3" descr="ggplot2_scale_hue_color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939" y="3371854"/>
            <a:ext cx="3810000" cy="3048000"/>
          </a:xfrm>
          <a:prstGeom prst="rect">
            <a:avLst/>
          </a:prstGeom>
        </p:spPr>
      </p:pic>
      <p:pic>
        <p:nvPicPr>
          <p:cNvPr id="6" name="Picture 5" descr="Screen Shot 2014-01-02 at 2.20.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200" y="3240550"/>
            <a:ext cx="3513043" cy="3179304"/>
          </a:xfrm>
          <a:prstGeom prst="rect">
            <a:avLst/>
          </a:prstGeom>
        </p:spPr>
      </p:pic>
    </p:spTree>
    <p:extLst>
      <p:ext uri="{BB962C8B-B14F-4D97-AF65-F5344CB8AC3E}">
        <p14:creationId xmlns:p14="http://schemas.microsoft.com/office/powerpoint/2010/main" val="324252266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a:t>
            </a:r>
            <a:r>
              <a:rPr lang="en-US" dirty="0" smtClean="0"/>
              <a:t> good visualization…</a:t>
            </a:r>
            <a:endParaRPr lang="en-US" dirty="0"/>
          </a:p>
        </p:txBody>
      </p:sp>
      <p:sp>
        <p:nvSpPr>
          <p:cNvPr id="6" name="Content Placeholder 5"/>
          <p:cNvSpPr>
            <a:spLocks noGrp="1"/>
          </p:cNvSpPr>
          <p:nvPr>
            <p:ph idx="1"/>
          </p:nvPr>
        </p:nvSpPr>
        <p:spPr/>
        <p:txBody>
          <a:bodyPr/>
          <a:lstStyle/>
          <a:p>
            <a:pPr marL="457200" indent="-457200">
              <a:buFont typeface="Arial"/>
              <a:buChar char="•"/>
            </a:pPr>
            <a:r>
              <a:rPr lang="en-US" dirty="0" smtClean="0"/>
              <a:t>accurately conveys data</a:t>
            </a:r>
          </a:p>
          <a:p>
            <a:pPr marL="457200" indent="-457200">
              <a:buFont typeface="Arial"/>
              <a:buChar char="•"/>
            </a:pPr>
            <a:r>
              <a:rPr lang="en-US" dirty="0"/>
              <a:t>d</a:t>
            </a:r>
            <a:r>
              <a:rPr lang="en-US" dirty="0" smtClean="0"/>
              <a:t>istills and summarizes</a:t>
            </a:r>
          </a:p>
          <a:p>
            <a:pPr marL="457200" indent="-457200">
              <a:buFont typeface="Arial"/>
              <a:buChar char="•"/>
            </a:pPr>
            <a:r>
              <a:rPr lang="en-US" dirty="0" smtClean="0"/>
              <a:t>helps to discern relationships</a:t>
            </a:r>
          </a:p>
          <a:p>
            <a:pPr marL="457200" indent="-457200">
              <a:buFont typeface="Arial"/>
              <a:buChar char="•"/>
            </a:pPr>
            <a:r>
              <a:rPr lang="en-US" dirty="0" smtClean="0"/>
              <a:t>takes into account audience considerations</a:t>
            </a:r>
          </a:p>
          <a:p>
            <a:pPr marL="457200" indent="-457200">
              <a:buFont typeface="Arial"/>
              <a:buChar char="•"/>
            </a:pPr>
            <a:endParaRPr lang="en-US" dirty="0" smtClean="0"/>
          </a:p>
          <a:p>
            <a:pPr marL="457200" indent="-457200">
              <a:buFont typeface="Arial"/>
              <a:buChar char="•"/>
            </a:pPr>
            <a:endParaRPr lang="en-US" dirty="0"/>
          </a:p>
        </p:txBody>
      </p:sp>
    </p:spTree>
    <p:extLst>
      <p:ext uri="{BB962C8B-B14F-4D97-AF65-F5344CB8AC3E}">
        <p14:creationId xmlns:p14="http://schemas.microsoft.com/office/powerpoint/2010/main" val="21720936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gplot2-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200" y="167481"/>
            <a:ext cx="6489891" cy="6489891"/>
          </a:xfrm>
          <a:prstGeom prst="rect">
            <a:avLst/>
          </a:prstGeom>
        </p:spPr>
      </p:pic>
      <p:sp>
        <p:nvSpPr>
          <p:cNvPr id="3" name="Title 2"/>
          <p:cNvSpPr>
            <a:spLocks noGrp="1"/>
          </p:cNvSpPr>
          <p:nvPr>
            <p:ph type="title"/>
          </p:nvPr>
        </p:nvSpPr>
        <p:spPr/>
        <p:txBody>
          <a:bodyPr>
            <a:normAutofit/>
          </a:bodyPr>
          <a:lstStyle/>
          <a:p>
            <a:r>
              <a:rPr lang="en-US" dirty="0"/>
              <a:t>d</a:t>
            </a:r>
            <a:r>
              <a:rPr lang="en-US" dirty="0" smtClean="0"/>
              <a:t>raw a scatterplot. color by factor.</a:t>
            </a:r>
            <a:endParaRPr lang="en-US" dirty="0"/>
          </a:p>
        </p:txBody>
      </p:sp>
    </p:spTree>
    <p:extLst>
      <p:ext uri="{BB962C8B-B14F-4D97-AF65-F5344CB8AC3E}">
        <p14:creationId xmlns:p14="http://schemas.microsoft.com/office/powerpoint/2010/main" val="245357808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ad visualizations…</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a:t>t</a:t>
            </a:r>
            <a:r>
              <a:rPr lang="en-US" dirty="0" smtClean="0"/>
              <a:t>oo much information</a:t>
            </a:r>
          </a:p>
          <a:p>
            <a:pPr marL="342900" indent="-342900">
              <a:buFont typeface="Arial"/>
              <a:buChar char="•"/>
            </a:pPr>
            <a:r>
              <a:rPr lang="en-US" dirty="0"/>
              <a:t>d</a:t>
            </a:r>
            <a:r>
              <a:rPr lang="en-US" dirty="0" smtClean="0"/>
              <a:t>isplay choices distort reality</a:t>
            </a:r>
          </a:p>
          <a:p>
            <a:pPr marL="342900" indent="-342900">
              <a:buFont typeface="Arial"/>
              <a:buChar char="•"/>
            </a:pPr>
            <a:r>
              <a:rPr lang="en-US" dirty="0"/>
              <a:t>i</a:t>
            </a:r>
            <a:r>
              <a:rPr lang="en-US" dirty="0" smtClean="0"/>
              <a:t>nconsistent scales, ordering, placement</a:t>
            </a:r>
          </a:p>
          <a:p>
            <a:pPr marL="342900" indent="-342900">
              <a:buFont typeface="Arial"/>
              <a:buChar char="•"/>
            </a:pPr>
            <a:r>
              <a:rPr lang="en-US" dirty="0"/>
              <a:t>t</a:t>
            </a:r>
            <a:r>
              <a:rPr lang="en-US" dirty="0" smtClean="0"/>
              <a:t>oo many colors/patterns/styles</a:t>
            </a:r>
          </a:p>
          <a:p>
            <a:pPr marL="342900" indent="-342900">
              <a:buFont typeface="Arial"/>
              <a:buChar char="•"/>
            </a:pPr>
            <a:r>
              <a:rPr lang="en-US" dirty="0"/>
              <a:t>a</a:t>
            </a:r>
            <a:r>
              <a:rPr lang="en-US" dirty="0" smtClean="0"/>
              <a:t>bsolute values vs. </a:t>
            </a:r>
            <a:r>
              <a:rPr lang="en-US" dirty="0"/>
              <a:t>p</a:t>
            </a:r>
            <a:r>
              <a:rPr lang="en-US" dirty="0" smtClean="0"/>
              <a:t>ercentages</a:t>
            </a:r>
          </a:p>
          <a:p>
            <a:pPr marL="342900" indent="-342900">
              <a:buFont typeface="Arial"/>
              <a:buChar char="•"/>
            </a:pPr>
            <a:endParaRPr lang="en-US" dirty="0"/>
          </a:p>
          <a:p>
            <a:pPr marL="342900" indent="-342900">
              <a:buFont typeface="Arial"/>
              <a:buChar char="•"/>
            </a:pPr>
            <a:endParaRPr lang="en-US" dirty="0"/>
          </a:p>
        </p:txBody>
      </p:sp>
    </p:spTree>
    <p:extLst>
      <p:ext uri="{BB962C8B-B14F-4D97-AF65-F5344CB8AC3E}">
        <p14:creationId xmlns:p14="http://schemas.microsoft.com/office/powerpoint/2010/main" val="12052912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4 C’s of critiquing graphics</a:t>
            </a:r>
            <a:endParaRPr lang="en-US" dirty="0"/>
          </a:p>
        </p:txBody>
      </p:sp>
      <p:sp>
        <p:nvSpPr>
          <p:cNvPr id="6" name="Content Placeholder 5"/>
          <p:cNvSpPr>
            <a:spLocks noGrp="1"/>
          </p:cNvSpPr>
          <p:nvPr>
            <p:ph idx="1"/>
          </p:nvPr>
        </p:nvSpPr>
        <p:spPr/>
        <p:txBody>
          <a:bodyPr/>
          <a:lstStyle/>
          <a:p>
            <a:pPr marL="342900" indent="-342900">
              <a:lnSpc>
                <a:spcPct val="130000"/>
              </a:lnSpc>
              <a:buFont typeface="Arial"/>
              <a:buChar char="•"/>
            </a:pPr>
            <a:r>
              <a:rPr lang="en-US" dirty="0" smtClean="0"/>
              <a:t>content</a:t>
            </a:r>
          </a:p>
          <a:p>
            <a:pPr marL="342900" indent="-342900">
              <a:lnSpc>
                <a:spcPct val="130000"/>
              </a:lnSpc>
              <a:buFont typeface="Arial"/>
              <a:buChar char="•"/>
            </a:pPr>
            <a:r>
              <a:rPr lang="en-US" dirty="0" smtClean="0"/>
              <a:t>construction</a:t>
            </a:r>
          </a:p>
          <a:p>
            <a:pPr marL="342900" indent="-342900">
              <a:lnSpc>
                <a:spcPct val="130000"/>
              </a:lnSpc>
              <a:buFont typeface="Arial"/>
              <a:buChar char="•"/>
            </a:pPr>
            <a:r>
              <a:rPr lang="en-US" dirty="0" smtClean="0"/>
              <a:t>context</a:t>
            </a:r>
          </a:p>
          <a:p>
            <a:pPr marL="342900" indent="-342900">
              <a:lnSpc>
                <a:spcPct val="130000"/>
              </a:lnSpc>
              <a:buFont typeface="Arial"/>
              <a:buChar char="•"/>
            </a:pPr>
            <a:r>
              <a:rPr lang="en-US" dirty="0" smtClean="0"/>
              <a:t>consumption</a:t>
            </a:r>
          </a:p>
          <a:p>
            <a:endParaRPr lang="en-US" dirty="0"/>
          </a:p>
        </p:txBody>
      </p:sp>
    </p:spTree>
    <p:extLst>
      <p:ext uri="{BB962C8B-B14F-4D97-AF65-F5344CB8AC3E}">
        <p14:creationId xmlns:p14="http://schemas.microsoft.com/office/powerpoint/2010/main" val="42788260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a00d8341e992c53ef01a73dbeabef970d.png"/>
          <p:cNvPicPr>
            <a:picLocks noChangeAspect="1"/>
          </p:cNvPicPr>
          <p:nvPr/>
        </p:nvPicPr>
        <p:blipFill rotWithShape="1">
          <a:blip r:embed="rId3">
            <a:extLst>
              <a:ext uri="{28A0092B-C50C-407E-A947-70E740481C1C}">
                <a14:useLocalDpi xmlns:a14="http://schemas.microsoft.com/office/drawing/2010/main" val="0"/>
              </a:ext>
            </a:extLst>
          </a:blip>
          <a:srcRect l="-1471" t="18305" r="1"/>
          <a:stretch/>
        </p:blipFill>
        <p:spPr>
          <a:xfrm>
            <a:off x="-134471" y="2779059"/>
            <a:ext cx="9278471" cy="3523804"/>
          </a:xfrm>
          <a:prstGeom prst="rect">
            <a:avLst/>
          </a:prstGeom>
        </p:spPr>
      </p:pic>
      <p:sp>
        <p:nvSpPr>
          <p:cNvPr id="3" name="Title 2"/>
          <p:cNvSpPr>
            <a:spLocks noGrp="1"/>
          </p:cNvSpPr>
          <p:nvPr>
            <p:ph type="title"/>
          </p:nvPr>
        </p:nvSpPr>
        <p:spPr/>
        <p:txBody>
          <a:bodyPr/>
          <a:lstStyle/>
          <a:p>
            <a:r>
              <a:rPr lang="en-US" dirty="0"/>
              <a:t>s</a:t>
            </a:r>
            <a:r>
              <a:rPr lang="en-US" dirty="0" smtClean="0"/>
              <a:t>oda, pop, or coke?</a:t>
            </a:r>
            <a:endParaRPr lang="en-US" dirty="0"/>
          </a:p>
        </p:txBody>
      </p:sp>
    </p:spTree>
    <p:extLst>
      <p:ext uri="{BB962C8B-B14F-4D97-AF65-F5344CB8AC3E}">
        <p14:creationId xmlns:p14="http://schemas.microsoft.com/office/powerpoint/2010/main" val="27359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6a00d8341e992c53ef01a73dbeabef970d.png"/>
          <p:cNvPicPr>
            <a:picLocks noChangeAspect="1"/>
          </p:cNvPicPr>
          <p:nvPr/>
        </p:nvPicPr>
        <p:blipFill rotWithShape="1">
          <a:blip r:embed="rId3">
            <a:alphaModFix amt="34000"/>
            <a:extLst>
              <a:ext uri="{28A0092B-C50C-407E-A947-70E740481C1C}">
                <a14:useLocalDpi xmlns:a14="http://schemas.microsoft.com/office/drawing/2010/main" val="0"/>
              </a:ext>
            </a:extLst>
          </a:blip>
          <a:srcRect l="-1471" t="18305" r="1"/>
          <a:stretch/>
        </p:blipFill>
        <p:spPr>
          <a:xfrm>
            <a:off x="-134471" y="2595562"/>
            <a:ext cx="9278471" cy="3523804"/>
          </a:xfrm>
          <a:prstGeom prst="rect">
            <a:avLst/>
          </a:prstGeom>
        </p:spPr>
      </p:pic>
      <p:sp>
        <p:nvSpPr>
          <p:cNvPr id="5" name="Title 4"/>
          <p:cNvSpPr>
            <a:spLocks noGrp="1"/>
          </p:cNvSpPr>
          <p:nvPr>
            <p:ph type="title"/>
          </p:nvPr>
        </p:nvSpPr>
        <p:spPr/>
        <p:txBody>
          <a:bodyPr/>
          <a:lstStyle/>
          <a:p>
            <a:r>
              <a:rPr lang="en-US" dirty="0"/>
              <a:t>c</a:t>
            </a:r>
            <a:r>
              <a:rPr lang="en-US" dirty="0" smtClean="0"/>
              <a:t>ontent</a:t>
            </a:r>
            <a:endParaRPr lang="en-US" dirty="0"/>
          </a:p>
        </p:txBody>
      </p:sp>
      <p:sp>
        <p:nvSpPr>
          <p:cNvPr id="6" name="Content Placeholder 5"/>
          <p:cNvSpPr>
            <a:spLocks noGrp="1"/>
          </p:cNvSpPr>
          <p:nvPr>
            <p:ph idx="1"/>
          </p:nvPr>
        </p:nvSpPr>
        <p:spPr>
          <a:xfrm>
            <a:off x="1169800" y="2595562"/>
            <a:ext cx="6804400" cy="3670767"/>
          </a:xfrm>
        </p:spPr>
        <p:txBody>
          <a:bodyPr>
            <a:normAutofit/>
          </a:bodyPr>
          <a:lstStyle/>
          <a:p>
            <a:r>
              <a:rPr lang="en-US" b="1" dirty="0" smtClean="0"/>
              <a:t>what data/variables does the graphic display? </a:t>
            </a:r>
          </a:p>
          <a:p>
            <a:r>
              <a:rPr lang="en-US" b="1" dirty="0"/>
              <a:t>w</a:t>
            </a:r>
            <a:r>
              <a:rPr lang="en-US" b="1" dirty="0" smtClean="0"/>
              <a:t>hat non-data is present? </a:t>
            </a:r>
          </a:p>
          <a:p>
            <a:r>
              <a:rPr lang="en-US" b="1" dirty="0"/>
              <a:t>w</a:t>
            </a:r>
            <a:r>
              <a:rPr lang="en-US" b="1" dirty="0" smtClean="0"/>
              <a:t>hat is the essence of the graphic and what is a helpful extra? </a:t>
            </a:r>
          </a:p>
          <a:p>
            <a:r>
              <a:rPr lang="en-US" b="1" dirty="0"/>
              <a:t>w</a:t>
            </a:r>
            <a:r>
              <a:rPr lang="en-US" b="1" dirty="0" smtClean="0"/>
              <a:t>hat is missing / what other data would be useful? </a:t>
            </a:r>
          </a:p>
          <a:p>
            <a:r>
              <a:rPr lang="en-US" b="1" dirty="0"/>
              <a:t>w</a:t>
            </a:r>
            <a:r>
              <a:rPr lang="en-US" b="1" dirty="0" smtClean="0"/>
              <a:t>here did the data come from?</a:t>
            </a:r>
          </a:p>
        </p:txBody>
      </p:sp>
    </p:spTree>
    <p:extLst>
      <p:ext uri="{BB962C8B-B14F-4D97-AF65-F5344CB8AC3E}">
        <p14:creationId xmlns:p14="http://schemas.microsoft.com/office/powerpoint/2010/main" val="1656396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6a00d8341e992c53ef01a73dbeabef970d.png"/>
          <p:cNvPicPr>
            <a:picLocks noChangeAspect="1"/>
          </p:cNvPicPr>
          <p:nvPr/>
        </p:nvPicPr>
        <p:blipFill rotWithShape="1">
          <a:blip r:embed="rId3">
            <a:alphaModFix amt="34000"/>
            <a:extLst>
              <a:ext uri="{28A0092B-C50C-407E-A947-70E740481C1C}">
                <a14:useLocalDpi xmlns:a14="http://schemas.microsoft.com/office/drawing/2010/main" val="0"/>
              </a:ext>
            </a:extLst>
          </a:blip>
          <a:srcRect l="-1471" t="18305" r="1"/>
          <a:stretch/>
        </p:blipFill>
        <p:spPr>
          <a:xfrm>
            <a:off x="-134471" y="2595562"/>
            <a:ext cx="9278471" cy="3523804"/>
          </a:xfrm>
          <a:prstGeom prst="rect">
            <a:avLst/>
          </a:prstGeom>
        </p:spPr>
      </p:pic>
      <p:sp>
        <p:nvSpPr>
          <p:cNvPr id="5" name="Title 4"/>
          <p:cNvSpPr>
            <a:spLocks noGrp="1"/>
          </p:cNvSpPr>
          <p:nvPr>
            <p:ph type="title"/>
          </p:nvPr>
        </p:nvSpPr>
        <p:spPr/>
        <p:txBody>
          <a:bodyPr/>
          <a:lstStyle/>
          <a:p>
            <a:r>
              <a:rPr lang="en-US" dirty="0" smtClean="0"/>
              <a:t>construction</a:t>
            </a:r>
            <a:endParaRPr lang="en-US" dirty="0"/>
          </a:p>
        </p:txBody>
      </p:sp>
      <p:sp>
        <p:nvSpPr>
          <p:cNvPr id="6" name="Content Placeholder 5"/>
          <p:cNvSpPr>
            <a:spLocks noGrp="1"/>
          </p:cNvSpPr>
          <p:nvPr>
            <p:ph idx="1"/>
          </p:nvPr>
        </p:nvSpPr>
        <p:spPr>
          <a:xfrm>
            <a:off x="1937075" y="2943432"/>
            <a:ext cx="5508906" cy="2584804"/>
          </a:xfrm>
        </p:spPr>
        <p:txBody>
          <a:bodyPr>
            <a:normAutofit/>
          </a:bodyPr>
          <a:lstStyle/>
          <a:p>
            <a:r>
              <a:rPr lang="en-US" b="1" dirty="0"/>
              <a:t>what type of plot is it? </a:t>
            </a:r>
          </a:p>
          <a:p>
            <a:r>
              <a:rPr lang="en-US" b="1" dirty="0"/>
              <a:t>how are variables mapped to aesthetics? </a:t>
            </a:r>
          </a:p>
          <a:p>
            <a:r>
              <a:rPr lang="en-US" b="1" dirty="0"/>
              <a:t>how is non-data used? </a:t>
            </a:r>
          </a:p>
          <a:p>
            <a:r>
              <a:rPr lang="en-US" b="1" dirty="0"/>
              <a:t>are there multiple layers?</a:t>
            </a:r>
          </a:p>
        </p:txBody>
      </p:sp>
    </p:spTree>
    <p:extLst>
      <p:ext uri="{BB962C8B-B14F-4D97-AF65-F5344CB8AC3E}">
        <p14:creationId xmlns:p14="http://schemas.microsoft.com/office/powerpoint/2010/main" val="13084436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6a00d8341e992c53ef01a73dbeabef970d.png"/>
          <p:cNvPicPr>
            <a:picLocks noChangeAspect="1"/>
          </p:cNvPicPr>
          <p:nvPr/>
        </p:nvPicPr>
        <p:blipFill rotWithShape="1">
          <a:blip r:embed="rId3">
            <a:alphaModFix amt="34000"/>
            <a:extLst>
              <a:ext uri="{28A0092B-C50C-407E-A947-70E740481C1C}">
                <a14:useLocalDpi xmlns:a14="http://schemas.microsoft.com/office/drawing/2010/main" val="0"/>
              </a:ext>
            </a:extLst>
          </a:blip>
          <a:srcRect l="-1471" t="18305" r="1"/>
          <a:stretch/>
        </p:blipFill>
        <p:spPr>
          <a:xfrm>
            <a:off x="-134471" y="2595562"/>
            <a:ext cx="9278471" cy="3523804"/>
          </a:xfrm>
          <a:prstGeom prst="rect">
            <a:avLst/>
          </a:prstGeom>
        </p:spPr>
      </p:pic>
      <p:sp>
        <p:nvSpPr>
          <p:cNvPr id="5" name="Title 4"/>
          <p:cNvSpPr>
            <a:spLocks noGrp="1"/>
          </p:cNvSpPr>
          <p:nvPr>
            <p:ph type="title"/>
          </p:nvPr>
        </p:nvSpPr>
        <p:spPr/>
        <p:txBody>
          <a:bodyPr/>
          <a:lstStyle/>
          <a:p>
            <a:r>
              <a:rPr lang="en-US" dirty="0" smtClean="0"/>
              <a:t>context</a:t>
            </a:r>
            <a:endParaRPr lang="en-US" dirty="0"/>
          </a:p>
        </p:txBody>
      </p:sp>
      <p:sp>
        <p:nvSpPr>
          <p:cNvPr id="6" name="Content Placeholder 5"/>
          <p:cNvSpPr>
            <a:spLocks noGrp="1"/>
          </p:cNvSpPr>
          <p:nvPr>
            <p:ph idx="1"/>
          </p:nvPr>
        </p:nvSpPr>
        <p:spPr>
          <a:xfrm>
            <a:off x="2140977" y="2903355"/>
            <a:ext cx="4862047" cy="2460532"/>
          </a:xfrm>
        </p:spPr>
        <p:txBody>
          <a:bodyPr>
            <a:normAutofit/>
          </a:bodyPr>
          <a:lstStyle/>
          <a:p>
            <a:r>
              <a:rPr lang="en-US" b="1" dirty="0"/>
              <a:t>why was the graphic created? </a:t>
            </a:r>
          </a:p>
          <a:p>
            <a:r>
              <a:rPr lang="en-US" b="1" dirty="0"/>
              <a:t>what story is it telling? </a:t>
            </a:r>
          </a:p>
          <a:p>
            <a:r>
              <a:rPr lang="en-US" b="1" dirty="0"/>
              <a:t>what is it trying to make you think? </a:t>
            </a:r>
          </a:p>
          <a:p>
            <a:r>
              <a:rPr lang="en-US" b="1" dirty="0"/>
              <a:t>is there a hidden agenda?</a:t>
            </a:r>
          </a:p>
        </p:txBody>
      </p:sp>
    </p:spTree>
    <p:extLst>
      <p:ext uri="{BB962C8B-B14F-4D97-AF65-F5344CB8AC3E}">
        <p14:creationId xmlns:p14="http://schemas.microsoft.com/office/powerpoint/2010/main" val="735272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6a00d8341e992c53ef01a73dbeabef970d.png"/>
          <p:cNvPicPr>
            <a:picLocks noChangeAspect="1"/>
          </p:cNvPicPr>
          <p:nvPr/>
        </p:nvPicPr>
        <p:blipFill rotWithShape="1">
          <a:blip r:embed="rId3">
            <a:alphaModFix amt="34000"/>
            <a:extLst>
              <a:ext uri="{28A0092B-C50C-407E-A947-70E740481C1C}">
                <a14:useLocalDpi xmlns:a14="http://schemas.microsoft.com/office/drawing/2010/main" val="0"/>
              </a:ext>
            </a:extLst>
          </a:blip>
          <a:srcRect l="-1471" t="18305" r="1"/>
          <a:stretch/>
        </p:blipFill>
        <p:spPr>
          <a:xfrm>
            <a:off x="-134471" y="2595562"/>
            <a:ext cx="9278471" cy="3523804"/>
          </a:xfrm>
          <a:prstGeom prst="rect">
            <a:avLst/>
          </a:prstGeom>
        </p:spPr>
      </p:pic>
      <p:sp>
        <p:nvSpPr>
          <p:cNvPr id="5" name="Title 4"/>
          <p:cNvSpPr>
            <a:spLocks noGrp="1"/>
          </p:cNvSpPr>
          <p:nvPr>
            <p:ph type="title"/>
          </p:nvPr>
        </p:nvSpPr>
        <p:spPr/>
        <p:txBody>
          <a:bodyPr/>
          <a:lstStyle/>
          <a:p>
            <a:r>
              <a:rPr lang="en-US" dirty="0" smtClean="0"/>
              <a:t>consumption</a:t>
            </a:r>
            <a:endParaRPr lang="en-US" dirty="0"/>
          </a:p>
        </p:txBody>
      </p:sp>
      <p:sp>
        <p:nvSpPr>
          <p:cNvPr id="6" name="Content Placeholder 5"/>
          <p:cNvSpPr>
            <a:spLocks noGrp="1"/>
          </p:cNvSpPr>
          <p:nvPr>
            <p:ph idx="1"/>
          </p:nvPr>
        </p:nvSpPr>
        <p:spPr>
          <a:xfrm>
            <a:off x="2140977" y="2660093"/>
            <a:ext cx="4567611" cy="2744410"/>
          </a:xfrm>
        </p:spPr>
        <p:txBody>
          <a:bodyPr>
            <a:noAutofit/>
          </a:bodyPr>
          <a:lstStyle/>
          <a:p>
            <a:r>
              <a:rPr lang="en-US" b="1" dirty="0"/>
              <a:t>is it aesthetically pleasing? </a:t>
            </a:r>
          </a:p>
          <a:p>
            <a:r>
              <a:rPr lang="en-US" b="1" dirty="0"/>
              <a:t>how good is the signal-to-noise ratio?</a:t>
            </a:r>
          </a:p>
          <a:p>
            <a:r>
              <a:rPr lang="en-US" b="1" dirty="0"/>
              <a:t>did it help you understand relationships in the data? </a:t>
            </a:r>
          </a:p>
          <a:p>
            <a:r>
              <a:rPr lang="en-US" b="1" dirty="0"/>
              <a:t>are you satisfied?</a:t>
            </a:r>
          </a:p>
        </p:txBody>
      </p:sp>
    </p:spTree>
    <p:extLst>
      <p:ext uri="{BB962C8B-B14F-4D97-AF65-F5344CB8AC3E}">
        <p14:creationId xmlns:p14="http://schemas.microsoft.com/office/powerpoint/2010/main" val="4035795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467970" y="2008374"/>
            <a:ext cx="6361205" cy="4690040"/>
          </a:xfrm>
          <a:prstGeom prst="rect">
            <a:avLst/>
          </a:prstGeom>
        </p:spPr>
      </p:pic>
      <p:sp>
        <p:nvSpPr>
          <p:cNvPr id="5" name="Title 4"/>
          <p:cNvSpPr>
            <a:spLocks noGrp="1"/>
          </p:cNvSpPr>
          <p:nvPr>
            <p:ph type="title"/>
          </p:nvPr>
        </p:nvSpPr>
        <p:spPr/>
        <p:txBody>
          <a:bodyPr/>
          <a:lstStyle/>
          <a:p>
            <a:r>
              <a:rPr lang="en-US" dirty="0"/>
              <a:t>e</a:t>
            </a:r>
            <a:r>
              <a:rPr lang="en-US" dirty="0" smtClean="0"/>
              <a:t>xercise 7: analyze the 4 C’s</a:t>
            </a:r>
            <a:endParaRPr lang="en-US" dirty="0"/>
          </a:p>
        </p:txBody>
      </p:sp>
    </p:spTree>
    <p:extLst>
      <p:ext uri="{BB962C8B-B14F-4D97-AF65-F5344CB8AC3E}">
        <p14:creationId xmlns:p14="http://schemas.microsoft.com/office/powerpoint/2010/main" val="2706998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51746" y="2003621"/>
            <a:ext cx="6240508" cy="4669651"/>
          </a:xfrm>
          <a:prstGeom prst="rect">
            <a:avLst/>
          </a:prstGeom>
        </p:spPr>
      </p:pic>
      <p:sp>
        <p:nvSpPr>
          <p:cNvPr id="2" name="Title 1"/>
          <p:cNvSpPr>
            <a:spLocks noGrp="1"/>
          </p:cNvSpPr>
          <p:nvPr>
            <p:ph type="title"/>
          </p:nvPr>
        </p:nvSpPr>
        <p:spPr/>
        <p:txBody>
          <a:bodyPr/>
          <a:lstStyle/>
          <a:p>
            <a:r>
              <a:rPr lang="en-US" dirty="0"/>
              <a:t>b</a:t>
            </a:r>
            <a:r>
              <a:rPr lang="en-US" dirty="0" smtClean="0"/>
              <a:t>ar chart version</a:t>
            </a:r>
            <a:endParaRPr lang="en-US" dirty="0"/>
          </a:p>
        </p:txBody>
      </p:sp>
    </p:spTree>
    <p:extLst>
      <p:ext uri="{BB962C8B-B14F-4D97-AF65-F5344CB8AC3E}">
        <p14:creationId xmlns:p14="http://schemas.microsoft.com/office/powerpoint/2010/main" val="3571524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onsiderations to keep in mind</a:t>
            </a:r>
            <a:endParaRPr lang="en-US" dirty="0"/>
          </a:p>
        </p:txBody>
      </p:sp>
      <p:sp>
        <p:nvSpPr>
          <p:cNvPr id="3" name="Content Placeholder 2"/>
          <p:cNvSpPr>
            <a:spLocks noGrp="1"/>
          </p:cNvSpPr>
          <p:nvPr>
            <p:ph idx="1"/>
          </p:nvPr>
        </p:nvSpPr>
        <p:spPr>
          <a:xfrm>
            <a:off x="1114424" y="2595562"/>
            <a:ext cx="3803940" cy="3670767"/>
          </a:xfrm>
        </p:spPr>
        <p:txBody>
          <a:bodyPr>
            <a:normAutofit fontScale="85000" lnSpcReduction="20000"/>
          </a:bodyPr>
          <a:lstStyle/>
          <a:p>
            <a:pPr marL="342900" indent="-342900">
              <a:buFont typeface="Arial"/>
              <a:buChar char="•"/>
            </a:pPr>
            <a:r>
              <a:rPr lang="en-US" dirty="0" smtClean="0"/>
              <a:t>Does the y-axis start from zero?</a:t>
            </a:r>
          </a:p>
          <a:p>
            <a:pPr marL="342900" indent="-342900">
              <a:buFont typeface="Arial"/>
              <a:buChar char="•"/>
            </a:pPr>
            <a:r>
              <a:rPr lang="en-US" dirty="0" smtClean="0"/>
              <a:t>Is everything labeled that needs to be?</a:t>
            </a:r>
          </a:p>
          <a:p>
            <a:pPr marL="342900" indent="-342900">
              <a:buFont typeface="Arial"/>
              <a:buChar char="•"/>
            </a:pPr>
            <a:r>
              <a:rPr lang="en-US" dirty="0" smtClean="0"/>
              <a:t>Are there redundant/meaningless elements?</a:t>
            </a:r>
          </a:p>
          <a:p>
            <a:pPr marL="342900" indent="-342900">
              <a:buFont typeface="Arial"/>
              <a:buChar char="•"/>
            </a:pPr>
            <a:r>
              <a:rPr lang="en-US" dirty="0" smtClean="0"/>
              <a:t>Is the natural interpretation of the data </a:t>
            </a:r>
            <a:r>
              <a:rPr lang="en-US" dirty="0" smtClean="0"/>
              <a:t>correct?</a:t>
            </a:r>
            <a:endParaRPr lang="en-US" dirty="0" smtClean="0"/>
          </a:p>
          <a:p>
            <a:pPr marL="342900" indent="-342900">
              <a:buFont typeface="Arial"/>
              <a:buChar char="•"/>
            </a:pPr>
            <a:r>
              <a:rPr lang="en-US" dirty="0" smtClean="0"/>
              <a:t>Is this the only way to present the data?</a:t>
            </a:r>
          </a:p>
          <a:p>
            <a:pPr marL="342900" indent="-342900">
              <a:buFont typeface="Arial"/>
              <a:buChar char="•"/>
            </a:pPr>
            <a:endParaRPr lang="en-US" dirty="0"/>
          </a:p>
        </p:txBody>
      </p:sp>
      <p:pic>
        <p:nvPicPr>
          <p:cNvPr id="4" name="Shape 76"/>
          <p:cNvPicPr preferRelativeResize="0"/>
          <p:nvPr/>
        </p:nvPicPr>
        <p:blipFill>
          <a:blip r:embed="rId2"/>
          <a:stretch>
            <a:fillRect/>
          </a:stretch>
        </p:blipFill>
        <p:spPr>
          <a:xfrm>
            <a:off x="5211042" y="2180945"/>
            <a:ext cx="3491795" cy="4373957"/>
          </a:xfrm>
          <a:prstGeom prst="rect">
            <a:avLst/>
          </a:prstGeom>
          <a:noFill/>
          <a:ln>
            <a:noFill/>
          </a:ln>
        </p:spPr>
      </p:pic>
    </p:spTree>
    <p:extLst>
      <p:ext uri="{BB962C8B-B14F-4D97-AF65-F5344CB8AC3E}">
        <p14:creationId xmlns:p14="http://schemas.microsoft.com/office/powerpoint/2010/main" val="154589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3939" b="2424"/>
          <a:stretch/>
        </p:blipFill>
        <p:spPr>
          <a:xfrm>
            <a:off x="1800840" y="269355"/>
            <a:ext cx="6805278" cy="6372214"/>
          </a:xfrm>
          <a:prstGeom prst="rect">
            <a:avLst/>
          </a:prstGeom>
        </p:spPr>
      </p:pic>
      <p:sp>
        <p:nvSpPr>
          <p:cNvPr id="2" name="Title 1"/>
          <p:cNvSpPr>
            <a:spLocks noGrp="1"/>
          </p:cNvSpPr>
          <p:nvPr>
            <p:ph type="title"/>
          </p:nvPr>
        </p:nvSpPr>
        <p:spPr/>
        <p:txBody>
          <a:bodyPr>
            <a:normAutofit/>
          </a:bodyPr>
          <a:lstStyle/>
          <a:p>
            <a:r>
              <a:rPr lang="en-US" dirty="0"/>
              <a:t>f</a:t>
            </a:r>
            <a:r>
              <a:rPr lang="en-US" dirty="0" smtClean="0"/>
              <a:t>acet to explore categories.</a:t>
            </a:r>
            <a:endParaRPr lang="en-US" dirty="0"/>
          </a:p>
        </p:txBody>
      </p:sp>
    </p:spTree>
    <p:extLst>
      <p:ext uri="{BB962C8B-B14F-4D97-AF65-F5344CB8AC3E}">
        <p14:creationId xmlns:p14="http://schemas.microsoft.com/office/powerpoint/2010/main" val="145549874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12798" t="9433" r="13695" b="7706"/>
          <a:stretch/>
        </p:blipFill>
        <p:spPr>
          <a:xfrm>
            <a:off x="0" y="-9179"/>
            <a:ext cx="9138028" cy="6867179"/>
          </a:xfrm>
          <a:prstGeom prst="rect">
            <a:avLst/>
          </a:prstGeom>
        </p:spPr>
      </p:pic>
    </p:spTree>
    <p:extLst>
      <p:ext uri="{BB962C8B-B14F-4D97-AF65-F5344CB8AC3E}">
        <p14:creationId xmlns:p14="http://schemas.microsoft.com/office/powerpoint/2010/main" val="14270330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ext steps…dynamic, interactive</a:t>
            </a:r>
            <a:endParaRPr lang="en-US" dirty="0"/>
          </a:p>
        </p:txBody>
      </p:sp>
    </p:spTree>
    <p:extLst>
      <p:ext uri="{BB962C8B-B14F-4D97-AF65-F5344CB8AC3E}">
        <p14:creationId xmlns:p14="http://schemas.microsoft.com/office/powerpoint/2010/main" val="229979371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t>
            </a:r>
            <a:r>
              <a:rPr lang="en-US" dirty="0" smtClean="0"/>
              <a:t>eferences for visualization in R</a:t>
            </a:r>
            <a:endParaRPr lang="en-US" dirty="0"/>
          </a:p>
        </p:txBody>
      </p:sp>
      <p:sp>
        <p:nvSpPr>
          <p:cNvPr id="3" name="Content Placeholder 2"/>
          <p:cNvSpPr>
            <a:spLocks noGrp="1"/>
          </p:cNvSpPr>
          <p:nvPr>
            <p:ph idx="1"/>
          </p:nvPr>
        </p:nvSpPr>
        <p:spPr>
          <a:xfrm>
            <a:off x="1114424" y="2595562"/>
            <a:ext cx="7610476" cy="3925936"/>
          </a:xfrm>
        </p:spPr>
        <p:txBody>
          <a:bodyPr>
            <a:normAutofit/>
          </a:bodyPr>
          <a:lstStyle/>
          <a:p>
            <a:r>
              <a:rPr lang="en-US" dirty="0" smtClean="0"/>
              <a:t>R Graphics Cookbook by Winston Chang</a:t>
            </a:r>
          </a:p>
          <a:p>
            <a:pPr lvl="1"/>
            <a:r>
              <a:rPr lang="en-US" dirty="0" smtClean="0"/>
              <a:t>Same content available online</a:t>
            </a:r>
          </a:p>
          <a:p>
            <a:pPr lvl="1"/>
            <a:r>
              <a:rPr lang="en-US" dirty="0" smtClean="0"/>
              <a:t>http</a:t>
            </a:r>
            <a:r>
              <a:rPr lang="en-US" dirty="0"/>
              <a:t>://</a:t>
            </a:r>
            <a:r>
              <a:rPr lang="en-US" dirty="0" err="1"/>
              <a:t>www.cookbook-r.com</a:t>
            </a:r>
            <a:r>
              <a:rPr lang="en-US" dirty="0"/>
              <a:t>/</a:t>
            </a:r>
            <a:endParaRPr lang="en-US" dirty="0" smtClean="0"/>
          </a:p>
          <a:p>
            <a:r>
              <a:rPr lang="en-US" dirty="0"/>
              <a:t>d</a:t>
            </a:r>
            <a:r>
              <a:rPr lang="en-US" dirty="0" smtClean="0"/>
              <a:t>ocs.ggplot2.org</a:t>
            </a:r>
          </a:p>
          <a:p>
            <a:r>
              <a:rPr lang="en-US" dirty="0" err="1"/>
              <a:t>ggmap</a:t>
            </a:r>
            <a:endParaRPr lang="en-US" dirty="0"/>
          </a:p>
          <a:p>
            <a:pPr lvl="1"/>
            <a:r>
              <a:rPr lang="en-US" dirty="0"/>
              <a:t>http://stat405.had.co.nz/</a:t>
            </a:r>
            <a:r>
              <a:rPr lang="en-US" dirty="0" err="1"/>
              <a:t>ggmap.pdf</a:t>
            </a:r>
            <a:endParaRPr lang="en-US" dirty="0"/>
          </a:p>
          <a:p>
            <a:r>
              <a:rPr lang="en-US" dirty="0" smtClean="0"/>
              <a:t>shiny</a:t>
            </a:r>
            <a:endParaRPr lang="en-US" dirty="0"/>
          </a:p>
          <a:p>
            <a:pPr lvl="1"/>
            <a:r>
              <a:rPr lang="en-US" dirty="0"/>
              <a:t>http:/</a:t>
            </a:r>
            <a:r>
              <a:rPr lang="en-US" dirty="0" smtClean="0"/>
              <a:t>/</a:t>
            </a:r>
            <a:r>
              <a:rPr lang="en-US" dirty="0" err="1" smtClean="0"/>
              <a:t>www.rstudio.com</a:t>
            </a:r>
            <a:r>
              <a:rPr lang="en-US" dirty="0" smtClean="0"/>
              <a:t>/shiny</a:t>
            </a:r>
            <a:endParaRPr lang="en-US" dirty="0"/>
          </a:p>
        </p:txBody>
      </p:sp>
    </p:spTree>
    <p:extLst>
      <p:ext uri="{BB962C8B-B14F-4D97-AF65-F5344CB8AC3E}">
        <p14:creationId xmlns:p14="http://schemas.microsoft.com/office/powerpoint/2010/main" val="115857541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a:t>
            </a:r>
            <a:r>
              <a:rPr lang="en-US" dirty="0" smtClean="0"/>
              <a:t>ther </a:t>
            </a:r>
            <a:r>
              <a:rPr lang="en-US" dirty="0"/>
              <a:t>v</a:t>
            </a:r>
            <a:r>
              <a:rPr lang="en-US" dirty="0" smtClean="0"/>
              <a:t>isualization </a:t>
            </a:r>
            <a:r>
              <a:rPr lang="en-US" dirty="0"/>
              <a:t>t</a:t>
            </a:r>
            <a:r>
              <a:rPr lang="en-US" dirty="0" smtClean="0"/>
              <a:t>ools</a:t>
            </a:r>
            <a:endParaRPr lang="en-US" dirty="0"/>
          </a:p>
        </p:txBody>
      </p:sp>
      <p:sp>
        <p:nvSpPr>
          <p:cNvPr id="3" name="Content Placeholder 2"/>
          <p:cNvSpPr>
            <a:spLocks noGrp="1"/>
          </p:cNvSpPr>
          <p:nvPr>
            <p:ph idx="1"/>
          </p:nvPr>
        </p:nvSpPr>
        <p:spPr/>
        <p:txBody>
          <a:bodyPr>
            <a:normAutofit lnSpcReduction="10000"/>
          </a:bodyPr>
          <a:lstStyle/>
          <a:p>
            <a:r>
              <a:rPr lang="en-US" dirty="0" smtClean="0"/>
              <a:t>d3.js</a:t>
            </a:r>
          </a:p>
          <a:p>
            <a:r>
              <a:rPr lang="en-US" dirty="0" smtClean="0"/>
              <a:t>Tableau</a:t>
            </a:r>
          </a:p>
          <a:p>
            <a:r>
              <a:rPr lang="en-US" dirty="0"/>
              <a:t>n</a:t>
            </a:r>
            <a:r>
              <a:rPr lang="en-US" dirty="0" smtClean="0"/>
              <a:t>etwork visualization </a:t>
            </a:r>
            <a:r>
              <a:rPr lang="en-US" dirty="0" smtClean="0">
                <a:sym typeface="Wingdings"/>
              </a:rPr>
              <a:t> coming Thursday!</a:t>
            </a:r>
            <a:endParaRPr lang="en-US" dirty="0" smtClean="0"/>
          </a:p>
          <a:p>
            <a:r>
              <a:rPr lang="en-US" dirty="0"/>
              <a:t>m</a:t>
            </a:r>
            <a:r>
              <a:rPr lang="en-US" dirty="0" smtClean="0"/>
              <a:t>ap visualization</a:t>
            </a:r>
          </a:p>
          <a:p>
            <a:pPr lvl="1"/>
            <a:r>
              <a:rPr lang="en-US" dirty="0" smtClean="0"/>
              <a:t>QGIS, ArcGIS, …</a:t>
            </a:r>
          </a:p>
          <a:p>
            <a:r>
              <a:rPr lang="en-US" dirty="0" err="1"/>
              <a:t>G</a:t>
            </a:r>
            <a:r>
              <a:rPr lang="en-US" dirty="0" err="1" smtClean="0"/>
              <a:t>rUMPy</a:t>
            </a:r>
            <a:r>
              <a:rPr lang="en-US" dirty="0" smtClean="0"/>
              <a:t> for mathematical programming</a:t>
            </a:r>
          </a:p>
          <a:p>
            <a:pPr lvl="1"/>
            <a:r>
              <a:rPr lang="en-US" dirty="0" smtClean="0"/>
              <a:t>branch and bound, </a:t>
            </a:r>
            <a:r>
              <a:rPr lang="en-US" dirty="0" err="1" smtClean="0"/>
              <a:t>polyhedra</a:t>
            </a:r>
            <a:r>
              <a:rPr lang="en-US" dirty="0" smtClean="0"/>
              <a:t>, cutting planes…</a:t>
            </a:r>
            <a:endParaRPr lang="en-US" dirty="0"/>
          </a:p>
        </p:txBody>
      </p:sp>
    </p:spTree>
    <p:extLst>
      <p:ext uri="{BB962C8B-B14F-4D97-AF65-F5344CB8AC3E}">
        <p14:creationId xmlns:p14="http://schemas.microsoft.com/office/powerpoint/2010/main" val="290871904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t>
            </a:r>
            <a:r>
              <a:rPr lang="en-US" dirty="0" smtClean="0"/>
              <a:t>e have covered</a:t>
            </a:r>
            <a:endParaRPr lang="en-US" dirty="0"/>
          </a:p>
        </p:txBody>
      </p:sp>
      <p:sp>
        <p:nvSpPr>
          <p:cNvPr id="3" name="Content Placeholder 2"/>
          <p:cNvSpPr>
            <a:spLocks noGrp="1"/>
          </p:cNvSpPr>
          <p:nvPr>
            <p:ph sz="half" idx="1"/>
          </p:nvPr>
        </p:nvSpPr>
        <p:spPr>
          <a:xfrm>
            <a:off x="290288" y="2267857"/>
            <a:ext cx="4445000" cy="4227286"/>
          </a:xfrm>
        </p:spPr>
        <p:txBody>
          <a:bodyPr>
            <a:normAutofit/>
          </a:bodyPr>
          <a:lstStyle/>
          <a:p>
            <a:r>
              <a:rPr lang="en-US" dirty="0" err="1"/>
              <a:t>g</a:t>
            </a:r>
            <a:r>
              <a:rPr lang="en-US" dirty="0" err="1" smtClean="0"/>
              <a:t>gplot’s</a:t>
            </a:r>
            <a:r>
              <a:rPr lang="en-US" dirty="0" smtClean="0"/>
              <a:t> grammar of graphics</a:t>
            </a:r>
          </a:p>
          <a:p>
            <a:r>
              <a:rPr lang="en-US" dirty="0" smtClean="0"/>
              <a:t>Understand your data</a:t>
            </a:r>
          </a:p>
          <a:p>
            <a:pPr lvl="1"/>
            <a:r>
              <a:rPr lang="en-US" dirty="0"/>
              <a:t>s</a:t>
            </a:r>
            <a:r>
              <a:rPr lang="en-US" dirty="0" smtClean="0"/>
              <a:t>catterplot (size, shape, color, use a map as background)</a:t>
            </a:r>
          </a:p>
          <a:p>
            <a:pPr lvl="1"/>
            <a:r>
              <a:rPr lang="en-US" dirty="0"/>
              <a:t>h</a:t>
            </a:r>
            <a:r>
              <a:rPr lang="en-US" dirty="0" smtClean="0"/>
              <a:t>eat map</a:t>
            </a:r>
          </a:p>
          <a:p>
            <a:pPr lvl="1"/>
            <a:r>
              <a:rPr lang="en-US" dirty="0" smtClean="0"/>
              <a:t>histogram – concept of faceting</a:t>
            </a:r>
          </a:p>
          <a:p>
            <a:r>
              <a:rPr lang="en-US" dirty="0"/>
              <a:t>Understand your model</a:t>
            </a:r>
          </a:p>
          <a:p>
            <a:pPr lvl="1"/>
            <a:r>
              <a:rPr lang="en-US" dirty="0"/>
              <a:t>a</a:t>
            </a:r>
            <a:r>
              <a:rPr lang="en-US" dirty="0" smtClean="0"/>
              <a:t>dd </a:t>
            </a:r>
            <a:r>
              <a:rPr lang="en-US" dirty="0"/>
              <a:t>a regression line to a scatterplot</a:t>
            </a:r>
          </a:p>
          <a:p>
            <a:pPr lvl="1"/>
            <a:r>
              <a:rPr lang="en-US" dirty="0" smtClean="0"/>
              <a:t>classification </a:t>
            </a:r>
            <a:r>
              <a:rPr lang="en-US" dirty="0"/>
              <a:t>output – color a map</a:t>
            </a:r>
          </a:p>
          <a:p>
            <a:pPr lvl="1"/>
            <a:r>
              <a:rPr lang="en-US" dirty="0" smtClean="0"/>
              <a:t>draw </a:t>
            </a:r>
            <a:r>
              <a:rPr lang="en-US" dirty="0"/>
              <a:t>the convex hull of a set of points</a:t>
            </a:r>
          </a:p>
          <a:p>
            <a:pPr lvl="1"/>
            <a:endParaRPr lang="en-US" dirty="0" smtClean="0"/>
          </a:p>
          <a:p>
            <a:pPr lvl="1"/>
            <a:endParaRPr lang="en-US" dirty="0" smtClean="0"/>
          </a:p>
          <a:p>
            <a:pPr lvl="1"/>
            <a:endParaRPr lang="en-US" dirty="0"/>
          </a:p>
        </p:txBody>
      </p:sp>
      <p:sp>
        <p:nvSpPr>
          <p:cNvPr id="4" name="Content Placeholder 3"/>
          <p:cNvSpPr>
            <a:spLocks noGrp="1"/>
          </p:cNvSpPr>
          <p:nvPr>
            <p:ph sz="half" idx="2"/>
          </p:nvPr>
        </p:nvSpPr>
        <p:spPr>
          <a:xfrm>
            <a:off x="5297722" y="2267857"/>
            <a:ext cx="3592282" cy="4009118"/>
          </a:xfrm>
        </p:spPr>
        <p:txBody>
          <a:bodyPr>
            <a:normAutofit/>
          </a:bodyPr>
          <a:lstStyle/>
          <a:p>
            <a:endParaRPr lang="en-US" dirty="0" smtClean="0"/>
          </a:p>
          <a:p>
            <a:r>
              <a:rPr lang="en-US" dirty="0" smtClean="0"/>
              <a:t>Communicate</a:t>
            </a:r>
            <a:endParaRPr lang="en-US" dirty="0"/>
          </a:p>
          <a:p>
            <a:pPr lvl="1"/>
            <a:r>
              <a:rPr lang="en-US" dirty="0"/>
              <a:t>c</a:t>
            </a:r>
            <a:r>
              <a:rPr lang="en-US" dirty="0" smtClean="0"/>
              <a:t>olors</a:t>
            </a:r>
          </a:p>
          <a:p>
            <a:pPr lvl="1"/>
            <a:r>
              <a:rPr lang="en-US" dirty="0"/>
              <a:t>b</a:t>
            </a:r>
            <a:r>
              <a:rPr lang="en-US" dirty="0" smtClean="0"/>
              <a:t>est practices</a:t>
            </a:r>
          </a:p>
          <a:p>
            <a:pPr lvl="1"/>
            <a:r>
              <a:rPr lang="en-US" dirty="0" smtClean="0"/>
              <a:t>pitfalls</a:t>
            </a:r>
            <a:endParaRPr lang="en-US" dirty="0"/>
          </a:p>
          <a:p>
            <a:r>
              <a:rPr lang="en-US" dirty="0" smtClean="0"/>
              <a:t>More advanced</a:t>
            </a:r>
            <a:endParaRPr lang="en-US" dirty="0"/>
          </a:p>
          <a:p>
            <a:pPr lvl="1"/>
            <a:r>
              <a:rPr lang="en-US" dirty="0"/>
              <a:t>r</a:t>
            </a:r>
            <a:r>
              <a:rPr lang="en-US" dirty="0" smtClean="0"/>
              <a:t>eferences</a:t>
            </a:r>
          </a:p>
          <a:p>
            <a:pPr lvl="1"/>
            <a:r>
              <a:rPr lang="en-US" dirty="0"/>
              <a:t>o</a:t>
            </a:r>
            <a:r>
              <a:rPr lang="en-US" dirty="0" smtClean="0"/>
              <a:t>ther tools</a:t>
            </a:r>
          </a:p>
          <a:p>
            <a:pPr lvl="1"/>
            <a:r>
              <a:rPr lang="en-US" dirty="0"/>
              <a:t>w</a:t>
            </a:r>
            <a:r>
              <a:rPr lang="en-US" dirty="0" smtClean="0"/>
              <a:t>hat’s next: dynamic</a:t>
            </a:r>
            <a:r>
              <a:rPr lang="en-US" dirty="0"/>
              <a:t>, interactive </a:t>
            </a:r>
            <a:r>
              <a:rPr lang="en-US" dirty="0" smtClean="0"/>
              <a:t>visualizations</a:t>
            </a:r>
          </a:p>
          <a:p>
            <a:pPr lvl="1"/>
            <a:endParaRPr lang="en-US" dirty="0"/>
          </a:p>
        </p:txBody>
      </p:sp>
    </p:spTree>
    <p:extLst>
      <p:ext uri="{BB962C8B-B14F-4D97-AF65-F5344CB8AC3E}">
        <p14:creationId xmlns:p14="http://schemas.microsoft.com/office/powerpoint/2010/main" val="31501393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4-01-02 at 11.13.1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907" y="2007814"/>
            <a:ext cx="4850186" cy="4850186"/>
          </a:xfrm>
          <a:prstGeom prst="rect">
            <a:avLst/>
          </a:prstGeom>
        </p:spPr>
      </p:pic>
      <p:sp>
        <p:nvSpPr>
          <p:cNvPr id="3" name="Title 2"/>
          <p:cNvSpPr>
            <a:spLocks noGrp="1"/>
          </p:cNvSpPr>
          <p:nvPr>
            <p:ph type="title"/>
          </p:nvPr>
        </p:nvSpPr>
        <p:spPr/>
        <p:txBody>
          <a:bodyPr>
            <a:normAutofit/>
          </a:bodyPr>
          <a:lstStyle/>
          <a:p>
            <a:r>
              <a:rPr lang="en-US" dirty="0" smtClean="0"/>
              <a:t>add data to a map. </a:t>
            </a:r>
            <a:r>
              <a:rPr lang="en-US" dirty="0"/>
              <a:t>e</a:t>
            </a:r>
            <a:r>
              <a:rPr lang="en-US" dirty="0" smtClean="0"/>
              <a:t>dit point size.</a:t>
            </a:r>
            <a:endParaRPr lang="en-US" dirty="0"/>
          </a:p>
        </p:txBody>
      </p:sp>
      <p:sp>
        <p:nvSpPr>
          <p:cNvPr id="4" name="TextBox 3"/>
          <p:cNvSpPr txBox="1"/>
          <p:nvPr/>
        </p:nvSpPr>
        <p:spPr>
          <a:xfrm>
            <a:off x="7184402" y="5801100"/>
            <a:ext cx="1402948" cy="646331"/>
          </a:xfrm>
          <a:prstGeom prst="rect">
            <a:avLst/>
          </a:prstGeom>
          <a:noFill/>
        </p:spPr>
        <p:txBody>
          <a:bodyPr wrap="none" rtlCol="0">
            <a:spAutoFit/>
          </a:bodyPr>
          <a:lstStyle/>
          <a:p>
            <a:r>
              <a:rPr lang="en-US" dirty="0">
                <a:solidFill>
                  <a:prstClr val="black"/>
                </a:solidFill>
                <a:latin typeface="Century Gothic"/>
              </a:rPr>
              <a:t>Crime in</a:t>
            </a:r>
          </a:p>
          <a:p>
            <a:r>
              <a:rPr lang="en-US" dirty="0">
                <a:solidFill>
                  <a:prstClr val="black"/>
                </a:solidFill>
                <a:latin typeface="Century Gothic"/>
              </a:rPr>
              <a:t>Houston TX</a:t>
            </a:r>
          </a:p>
        </p:txBody>
      </p:sp>
    </p:spTree>
    <p:extLst>
      <p:ext uri="{BB962C8B-B14F-4D97-AF65-F5344CB8AC3E}">
        <p14:creationId xmlns:p14="http://schemas.microsoft.com/office/powerpoint/2010/main" val="146707089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plot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884" y="18792"/>
            <a:ext cx="8359032" cy="6839208"/>
          </a:xfrm>
          <a:prstGeom prst="rect">
            <a:avLst/>
          </a:prstGeom>
        </p:spPr>
      </p:pic>
      <p:sp>
        <p:nvSpPr>
          <p:cNvPr id="3" name="Title 2"/>
          <p:cNvSpPr>
            <a:spLocks noGrp="1"/>
          </p:cNvSpPr>
          <p:nvPr>
            <p:ph type="title"/>
          </p:nvPr>
        </p:nvSpPr>
        <p:spPr/>
        <p:txBody>
          <a:bodyPr>
            <a:normAutofit/>
          </a:bodyPr>
          <a:lstStyle/>
          <a:p>
            <a:pPr algn="ctr"/>
            <a:r>
              <a:rPr lang="en-US" dirty="0"/>
              <a:t>m</a:t>
            </a:r>
            <a:r>
              <a:rPr lang="en-US" dirty="0" smtClean="0"/>
              <a:t>ake a histogram. overlay. </a:t>
            </a:r>
            <a:endParaRPr lang="en-US" dirty="0"/>
          </a:p>
        </p:txBody>
      </p:sp>
    </p:spTree>
    <p:extLst>
      <p:ext uri="{BB962C8B-B14F-4D97-AF65-F5344CB8AC3E}">
        <p14:creationId xmlns:p14="http://schemas.microsoft.com/office/powerpoint/2010/main" val="134846403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umblr_ma9ba94pR71qz4s3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61" y="1842303"/>
            <a:ext cx="8965098" cy="5038387"/>
          </a:xfrm>
          <a:prstGeom prst="rect">
            <a:avLst/>
          </a:prstGeom>
        </p:spPr>
      </p:pic>
      <p:sp>
        <p:nvSpPr>
          <p:cNvPr id="3" name="Title 2"/>
          <p:cNvSpPr>
            <a:spLocks noGrp="1"/>
          </p:cNvSpPr>
          <p:nvPr>
            <p:ph type="title"/>
          </p:nvPr>
        </p:nvSpPr>
        <p:spPr/>
        <p:txBody>
          <a:bodyPr>
            <a:normAutofit/>
          </a:bodyPr>
          <a:lstStyle/>
          <a:p>
            <a:r>
              <a:rPr lang="en-US" dirty="0"/>
              <a:t>m</a:t>
            </a:r>
            <a:r>
              <a:rPr lang="en-US" dirty="0" smtClean="0"/>
              <a:t>ake a heat map. </a:t>
            </a:r>
            <a:r>
              <a:rPr lang="en-US" dirty="0"/>
              <a:t>c</a:t>
            </a:r>
            <a:r>
              <a:rPr lang="en-US" dirty="0" smtClean="0"/>
              <a:t>hoose colors.</a:t>
            </a:r>
            <a:endParaRPr lang="en-US" dirty="0"/>
          </a:p>
        </p:txBody>
      </p:sp>
    </p:spTree>
    <p:extLst>
      <p:ext uri="{BB962C8B-B14F-4D97-AF65-F5344CB8AC3E}">
        <p14:creationId xmlns:p14="http://schemas.microsoft.com/office/powerpoint/2010/main" val="16266245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78424" y="491250"/>
            <a:ext cx="8089900" cy="6007100"/>
          </a:xfrm>
          <a:prstGeom prst="rect">
            <a:avLst/>
          </a:prstGeom>
        </p:spPr>
      </p:pic>
      <p:sp>
        <p:nvSpPr>
          <p:cNvPr id="2" name="Title 1"/>
          <p:cNvSpPr>
            <a:spLocks noGrp="1"/>
          </p:cNvSpPr>
          <p:nvPr>
            <p:ph type="title"/>
          </p:nvPr>
        </p:nvSpPr>
        <p:spPr/>
        <p:txBody>
          <a:bodyPr>
            <a:normAutofit/>
          </a:bodyPr>
          <a:lstStyle/>
          <a:p>
            <a:r>
              <a:rPr lang="en-US" dirty="0"/>
              <a:t>s</a:t>
            </a:r>
            <a:r>
              <a:rPr lang="en-US" dirty="0" smtClean="0"/>
              <a:t>how the 2-d convex hull</a:t>
            </a:r>
            <a:endParaRPr lang="en-US" dirty="0"/>
          </a:p>
        </p:txBody>
      </p:sp>
    </p:spTree>
    <p:extLst>
      <p:ext uri="{BB962C8B-B14F-4D97-AF65-F5344CB8AC3E}">
        <p14:creationId xmlns:p14="http://schemas.microsoft.com/office/powerpoint/2010/main" val="93341142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ercept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Twilight">
      <a:maj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6342</TotalTime>
  <Words>2006</Words>
  <Application>Microsoft Macintosh PowerPoint</Application>
  <PresentationFormat>On-screen Show (4:3)</PresentationFormat>
  <Paragraphs>299</Paragraphs>
  <Slides>54</Slides>
  <Notes>16</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Perception</vt:lpstr>
      <vt:lpstr>15.S60 visualization in R</vt:lpstr>
      <vt:lpstr>why visualization?</vt:lpstr>
      <vt:lpstr>high level outline</vt:lpstr>
      <vt:lpstr>draw a scatterplot. color by factor.</vt:lpstr>
      <vt:lpstr>facet to explore categories.</vt:lpstr>
      <vt:lpstr>add data to a map. edit point size.</vt:lpstr>
      <vt:lpstr>make a histogram. overlay. </vt:lpstr>
      <vt:lpstr>make a heat map. choose colors.</vt:lpstr>
      <vt:lpstr>show the 2-d convex hull</vt:lpstr>
      <vt:lpstr>color a map according to data</vt:lpstr>
      <vt:lpstr>choose the right visualization</vt:lpstr>
      <vt:lpstr>datasets we’ll explore today</vt:lpstr>
      <vt:lpstr>section 1 – understand data</vt:lpstr>
      <vt:lpstr>what is ggplot?</vt:lpstr>
      <vt:lpstr>what is a data visualization?</vt:lpstr>
      <vt:lpstr>example: motor trends</vt:lpstr>
      <vt:lpstr>graphics in base R vs ggplot</vt:lpstr>
      <vt:lpstr>grammar of graphics</vt:lpstr>
      <vt:lpstr>example: motor trends</vt:lpstr>
      <vt:lpstr>other potential layers</vt:lpstr>
      <vt:lpstr>point shapes in R</vt:lpstr>
      <vt:lpstr>exercise 1</vt:lpstr>
      <vt:lpstr>exercise 2</vt:lpstr>
      <vt:lpstr>the ggmap package</vt:lpstr>
      <vt:lpstr>exercise 3</vt:lpstr>
      <vt:lpstr>exercise 4</vt:lpstr>
      <vt:lpstr>section 2 – understand your model</vt:lpstr>
      <vt:lpstr>exercise 5</vt:lpstr>
      <vt:lpstr>the electoral college</vt:lpstr>
      <vt:lpstr>2000 Election: Bush vs. Gore</vt:lpstr>
      <vt:lpstr>election prediction</vt:lpstr>
      <vt:lpstr>polling data</vt:lpstr>
      <vt:lpstr>exercise 6</vt:lpstr>
      <vt:lpstr>section 3 – communicate</vt:lpstr>
      <vt:lpstr>sequential palettes</vt:lpstr>
      <vt:lpstr>qualitative palettes</vt:lpstr>
      <vt:lpstr>diverging palettes</vt:lpstr>
      <vt:lpstr>ggplot default color selection</vt:lpstr>
      <vt:lpstr>a good visualization…</vt:lpstr>
      <vt:lpstr>bad visualizations…</vt:lpstr>
      <vt:lpstr>4 C’s of critiquing graphics</vt:lpstr>
      <vt:lpstr>soda, pop, or coke?</vt:lpstr>
      <vt:lpstr>content</vt:lpstr>
      <vt:lpstr>construction</vt:lpstr>
      <vt:lpstr>context</vt:lpstr>
      <vt:lpstr>consumption</vt:lpstr>
      <vt:lpstr>exercise 7: analyze the 4 C’s</vt:lpstr>
      <vt:lpstr>bar chart version</vt:lpstr>
      <vt:lpstr>considerations to keep in mind</vt:lpstr>
      <vt:lpstr>PowerPoint Presentation</vt:lpstr>
      <vt:lpstr>next steps…dynamic, interactive</vt:lpstr>
      <vt:lpstr>references for visualization in R</vt:lpstr>
      <vt:lpstr>other visualization tools</vt:lpstr>
      <vt:lpstr>we have covered</vt:lpstr>
    </vt:vector>
  </TitlesOfParts>
  <Company>McGill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15.S60 visualization in R</dc:title>
  <dc:creator>Angie King</dc:creator>
  <cp:lastModifiedBy>Angie King</cp:lastModifiedBy>
  <cp:revision>33</cp:revision>
  <dcterms:created xsi:type="dcterms:W3CDTF">2014-12-10T19:40:10Z</dcterms:created>
  <dcterms:modified xsi:type="dcterms:W3CDTF">2015-01-13T02:43:25Z</dcterms:modified>
</cp:coreProperties>
</file>