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94" d="100"/>
          <a:sy n="94" d="100"/>
        </p:scale>
        <p:origin x="4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DD2D9-9398-4CDE-8633-57FB60D8BFD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A1AD6-FC15-4A2D-9409-0459DD6D6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71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71082" y="6442656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Jan 12,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000"/>
            <a:ext cx="8534400" cy="1507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864216"/>
            <a:ext cx="8534400" cy="3615267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0651" y="13427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772" y="1941491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4ds.had.co.nz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7725-D77D-4CCB-B4F1-F5E3C9122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Session 2:</a:t>
            </a:r>
            <a:br>
              <a:rPr lang="en-US" dirty="0"/>
            </a:br>
            <a:r>
              <a:rPr lang="en-US" dirty="0"/>
              <a:t>Intro to Data 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F9FA1-D8E0-4F7E-8DD1-D192946B3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Dan Killian and Ted Papalexopoulos</a:t>
            </a:r>
          </a:p>
          <a:p>
            <a:endParaRPr lang="en-US" dirty="0"/>
          </a:p>
          <a:p>
            <a:r>
              <a:rPr lang="en-US" dirty="0"/>
              <a:t>15.S60 COS 2021</a:t>
            </a:r>
          </a:p>
          <a:p>
            <a:r>
              <a:rPr lang="en-US" dirty="0"/>
              <a:t>12 January 2021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36BFB-E82E-43B2-A46A-FA58563E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58111" y="6492875"/>
            <a:ext cx="1600200" cy="365125"/>
          </a:xfrm>
        </p:spPr>
        <p:txBody>
          <a:bodyPr/>
          <a:lstStyle/>
          <a:p>
            <a:r>
              <a:rPr lang="en-US" sz="1200" dirty="0"/>
              <a:t>Jan 12, 2021</a:t>
            </a:r>
          </a:p>
        </p:txBody>
      </p:sp>
    </p:spTree>
    <p:extLst>
      <p:ext uri="{BB962C8B-B14F-4D97-AF65-F5344CB8AC3E}">
        <p14:creationId xmlns:p14="http://schemas.microsoft.com/office/powerpoint/2010/main" val="221560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F3B4-2FFB-443D-A813-C3A26BBE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D4F8-10C3-432E-8E6D-3BCA8505F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material presented today was taken from, or inspired by, </a:t>
            </a:r>
            <a:r>
              <a:rPr lang="en-US" i="1" dirty="0"/>
              <a:t>R for Data Science </a:t>
            </a:r>
            <a:r>
              <a:rPr lang="en-US" dirty="0"/>
              <a:t>by Hadley Wickham and Garrett </a:t>
            </a:r>
            <a:r>
              <a:rPr lang="en-US" dirty="0" err="1"/>
              <a:t>Grolemund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https://r4ds.had.co.nz/index.html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Also need to give a shout-out to the student instructors who previously taught this session.</a:t>
            </a:r>
          </a:p>
        </p:txBody>
      </p:sp>
    </p:spTree>
    <p:extLst>
      <p:ext uri="{BB962C8B-B14F-4D97-AF65-F5344CB8AC3E}">
        <p14:creationId xmlns:p14="http://schemas.microsoft.com/office/powerpoint/2010/main" val="364371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9ED2-8C5F-43E8-B60E-EB717698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43" y="64489"/>
            <a:ext cx="9319164" cy="1507067"/>
          </a:xfrm>
        </p:spPr>
        <p:txBody>
          <a:bodyPr/>
          <a:lstStyle/>
          <a:p>
            <a:r>
              <a:rPr lang="en-US" dirty="0"/>
              <a:t>What do we, AS                            , do?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60C96-43D9-410A-A7DB-942ACD8CE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52" t="8431" r="1889" b="13020"/>
          <a:stretch/>
        </p:blipFill>
        <p:spPr>
          <a:xfrm>
            <a:off x="2211421" y="2373400"/>
            <a:ext cx="6848273" cy="20494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4B2A1F-9603-4497-A0B0-0C8CC885766D}"/>
              </a:ext>
            </a:extLst>
          </p:cNvPr>
          <p:cNvSpPr txBox="1"/>
          <p:nvPr/>
        </p:nvSpPr>
        <p:spPr>
          <a:xfrm>
            <a:off x="4487693" y="214007"/>
            <a:ext cx="3527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Scientists</a:t>
            </a:r>
          </a:p>
          <a:p>
            <a:r>
              <a:rPr lang="en-US" dirty="0"/>
              <a:t>Business Intelligence Analysts</a:t>
            </a:r>
          </a:p>
          <a:p>
            <a:r>
              <a:rPr lang="en-US" dirty="0"/>
              <a:t>Operations Researchers</a:t>
            </a:r>
          </a:p>
          <a:p>
            <a:r>
              <a:rPr lang="en-US" dirty="0"/>
              <a:t>Data Geeks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12B16-93EF-4365-A59D-5D8BA73959B2}"/>
              </a:ext>
            </a:extLst>
          </p:cNvPr>
          <p:cNvSpPr txBox="1"/>
          <p:nvPr/>
        </p:nvSpPr>
        <p:spPr>
          <a:xfrm>
            <a:off x="259403" y="2814538"/>
            <a:ext cx="1186775" cy="71508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Get the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7B10F-F54C-499F-AB27-602C29F91BD2}"/>
              </a:ext>
            </a:extLst>
          </p:cNvPr>
          <p:cNvSpPr txBox="1"/>
          <p:nvPr/>
        </p:nvSpPr>
        <p:spPr>
          <a:xfrm>
            <a:off x="981627" y="4736077"/>
            <a:ext cx="1326204" cy="71508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Structure the data.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EFA50B-A881-44D9-BEE1-534741FE648A}"/>
              </a:ext>
            </a:extLst>
          </p:cNvPr>
          <p:cNvSpPr txBox="1"/>
          <p:nvPr/>
        </p:nvSpPr>
        <p:spPr>
          <a:xfrm>
            <a:off x="2956343" y="4736077"/>
            <a:ext cx="1326204" cy="71508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Clean the data.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86CA-6ACF-4013-8F80-78709986CAC1}"/>
              </a:ext>
            </a:extLst>
          </p:cNvPr>
          <p:cNvSpPr txBox="1"/>
          <p:nvPr/>
        </p:nvSpPr>
        <p:spPr>
          <a:xfrm>
            <a:off x="9357214" y="2644985"/>
            <a:ext cx="1326204" cy="71508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Share the results.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31B30-0877-405A-8A91-6D583E7E401A}"/>
              </a:ext>
            </a:extLst>
          </p:cNvPr>
          <p:cNvSpPr txBox="1"/>
          <p:nvPr/>
        </p:nvSpPr>
        <p:spPr>
          <a:xfrm>
            <a:off x="4944027" y="4736077"/>
            <a:ext cx="1857985" cy="71508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Create charts and figures.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9EFEB-9759-47CA-8953-3185FDB77C99}"/>
              </a:ext>
            </a:extLst>
          </p:cNvPr>
          <p:cNvSpPr txBox="1"/>
          <p:nvPr/>
        </p:nvSpPr>
        <p:spPr>
          <a:xfrm>
            <a:off x="7219649" y="4736077"/>
            <a:ext cx="2635551" cy="71508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Build models to predict and optimize.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7CC47C-668E-4C98-B534-CF33D13841F5}"/>
              </a:ext>
            </a:extLst>
          </p:cNvPr>
          <p:cNvSpPr/>
          <p:nvPr/>
        </p:nvSpPr>
        <p:spPr>
          <a:xfrm>
            <a:off x="2067547" y="1647218"/>
            <a:ext cx="69284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</a:rPr>
              <a:t>The Data Science Workflow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B6346DE7-AD4E-42B4-BAEF-EF63CBFFCAD1}"/>
              </a:ext>
            </a:extLst>
          </p:cNvPr>
          <p:cNvSpPr/>
          <p:nvPr/>
        </p:nvSpPr>
        <p:spPr>
          <a:xfrm rot="1692424" flipH="1">
            <a:off x="1247074" y="2495710"/>
            <a:ext cx="1474657" cy="1065903"/>
          </a:xfrm>
          <a:prstGeom prst="arc">
            <a:avLst>
              <a:gd name="adj1" fmla="val 12586546"/>
              <a:gd name="adj2" fmla="val 21448179"/>
            </a:avLst>
          </a:prstGeom>
          <a:noFill/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23FB6-3689-4EDF-AB02-466F5C40C705}"/>
              </a:ext>
            </a:extLst>
          </p:cNvPr>
          <p:cNvSpPr/>
          <p:nvPr/>
        </p:nvSpPr>
        <p:spPr>
          <a:xfrm rot="19630192" flipH="1">
            <a:off x="1869906" y="3468729"/>
            <a:ext cx="3030323" cy="1069367"/>
          </a:xfrm>
          <a:prstGeom prst="arc">
            <a:avLst>
              <a:gd name="adj1" fmla="val 13937793"/>
              <a:gd name="adj2" fmla="val 21269206"/>
            </a:avLst>
          </a:prstGeom>
          <a:noFill/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553871B-4802-4473-8C77-6169B15BEFDC}"/>
              </a:ext>
            </a:extLst>
          </p:cNvPr>
          <p:cNvSpPr/>
          <p:nvPr/>
        </p:nvSpPr>
        <p:spPr>
          <a:xfrm rot="18892594" flipH="1">
            <a:off x="3453556" y="3532308"/>
            <a:ext cx="2333859" cy="1250263"/>
          </a:xfrm>
          <a:prstGeom prst="arc">
            <a:avLst>
              <a:gd name="adj1" fmla="val 13721617"/>
              <a:gd name="adj2" fmla="val 20705273"/>
            </a:avLst>
          </a:prstGeom>
          <a:noFill/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0EE2EFF-E029-49E1-8F06-FE10A2AB676C}"/>
              </a:ext>
            </a:extLst>
          </p:cNvPr>
          <p:cNvSpPr/>
          <p:nvPr/>
        </p:nvSpPr>
        <p:spPr>
          <a:xfrm rot="17423602" flipH="1" flipV="1">
            <a:off x="5116861" y="3032036"/>
            <a:ext cx="2426738" cy="1447466"/>
          </a:xfrm>
          <a:prstGeom prst="arc">
            <a:avLst>
              <a:gd name="adj1" fmla="val 11183158"/>
              <a:gd name="adj2" fmla="val 19449499"/>
            </a:avLst>
          </a:prstGeom>
          <a:noFill/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821F31A7-9503-4B7F-8F1C-67273DEA27D7}"/>
              </a:ext>
            </a:extLst>
          </p:cNvPr>
          <p:cNvSpPr/>
          <p:nvPr/>
        </p:nvSpPr>
        <p:spPr>
          <a:xfrm rot="16617764" flipH="1" flipV="1">
            <a:off x="5856686" y="2461115"/>
            <a:ext cx="1192960" cy="3900972"/>
          </a:xfrm>
          <a:prstGeom prst="arc">
            <a:avLst>
              <a:gd name="adj1" fmla="val 11287462"/>
              <a:gd name="adj2" fmla="val 16271051"/>
            </a:avLst>
          </a:prstGeom>
          <a:noFill/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73DEACBC-F520-450E-9186-A7D6A6D99014}"/>
              </a:ext>
            </a:extLst>
          </p:cNvPr>
          <p:cNvSpPr/>
          <p:nvPr/>
        </p:nvSpPr>
        <p:spPr>
          <a:xfrm rot="19875378">
            <a:off x="8265311" y="2477705"/>
            <a:ext cx="1344206" cy="1309924"/>
          </a:xfrm>
          <a:prstGeom prst="arc">
            <a:avLst>
              <a:gd name="adj1" fmla="val 12586546"/>
              <a:gd name="adj2" fmla="val 20152335"/>
            </a:avLst>
          </a:prstGeom>
          <a:noFill/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833D80-3043-452D-B286-A6AE075B7C78}"/>
              </a:ext>
            </a:extLst>
          </p:cNvPr>
          <p:cNvSpPr/>
          <p:nvPr/>
        </p:nvSpPr>
        <p:spPr>
          <a:xfrm>
            <a:off x="1100879" y="5520460"/>
            <a:ext cx="127873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Excel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A40953-CA9C-4E78-8B4B-BBFBC56AEE4D}"/>
              </a:ext>
            </a:extLst>
          </p:cNvPr>
          <p:cNvSpPr/>
          <p:nvPr/>
        </p:nvSpPr>
        <p:spPr>
          <a:xfrm>
            <a:off x="5075184" y="5520460"/>
            <a:ext cx="18621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5A1CCE-33DF-4FAB-9238-CD1F5E01250B}"/>
              </a:ext>
            </a:extLst>
          </p:cNvPr>
          <p:cNvSpPr/>
          <p:nvPr/>
        </p:nvSpPr>
        <p:spPr>
          <a:xfrm>
            <a:off x="7570735" y="5520460"/>
            <a:ext cx="18621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Julia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041A39-1620-4157-AF58-193157319447}"/>
              </a:ext>
            </a:extLst>
          </p:cNvPr>
          <p:cNvSpPr/>
          <p:nvPr/>
        </p:nvSpPr>
        <p:spPr>
          <a:xfrm>
            <a:off x="3003497" y="5520460"/>
            <a:ext cx="127873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3603FC-9AF8-4A05-BB8E-7FC7547E0582}"/>
              </a:ext>
            </a:extLst>
          </p:cNvPr>
          <p:cNvSpPr/>
          <p:nvPr/>
        </p:nvSpPr>
        <p:spPr>
          <a:xfrm>
            <a:off x="9254196" y="3450919"/>
            <a:ext cx="186213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Personal Webpage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Shiny (R)</a:t>
            </a:r>
          </a:p>
        </p:txBody>
      </p:sp>
    </p:spTree>
    <p:extLst>
      <p:ext uri="{BB962C8B-B14F-4D97-AF65-F5344CB8AC3E}">
        <p14:creationId xmlns:p14="http://schemas.microsoft.com/office/powerpoint/2010/main" val="104030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6C0F-DB70-4365-AA63-5C390207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68" y="185738"/>
            <a:ext cx="8534400" cy="1299745"/>
          </a:xfrm>
        </p:spPr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252E5-2E70-4286-A2AA-B5B55603F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102450"/>
            <a:ext cx="8534400" cy="16550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Introduce R and RStudio</a:t>
            </a:r>
          </a:p>
          <a:p>
            <a:r>
              <a:rPr lang="en-US" dirty="0"/>
              <a:t>R Basics</a:t>
            </a:r>
          </a:p>
          <a:p>
            <a:r>
              <a:rPr lang="en-US" dirty="0"/>
              <a:t>Introduce the </a:t>
            </a:r>
            <a:r>
              <a:rPr lang="en-US" dirty="0" err="1"/>
              <a:t>Tidyverse</a:t>
            </a:r>
            <a:endParaRPr lang="en-US" dirty="0"/>
          </a:p>
          <a:p>
            <a:r>
              <a:rPr lang="en-US" dirty="0"/>
              <a:t>Practice Data Wrangling in 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107CCE-9419-4554-943D-5D0E8AAEA3D4}"/>
              </a:ext>
            </a:extLst>
          </p:cNvPr>
          <p:cNvGrpSpPr/>
          <p:nvPr/>
        </p:nvGrpSpPr>
        <p:grpSpPr>
          <a:xfrm>
            <a:off x="677439" y="4351444"/>
            <a:ext cx="8534400" cy="2019297"/>
            <a:chOff x="684212" y="2495550"/>
            <a:chExt cx="8534400" cy="2019297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441CA85D-2C97-47C8-A2EC-D6CE2C902937}"/>
                </a:ext>
              </a:extLst>
            </p:cNvPr>
            <p:cNvSpPr txBox="1">
              <a:spLocks/>
            </p:cNvSpPr>
            <p:nvPr/>
          </p:nvSpPr>
          <p:spPr>
            <a:xfrm>
              <a:off x="684212" y="2495550"/>
              <a:ext cx="8534400" cy="148548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dirty="0"/>
                <a:t>My Hope</a:t>
              </a:r>
            </a:p>
          </p:txBody>
        </p: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09AB05E2-0DCE-4B44-80C1-D4594826B05E}"/>
                </a:ext>
              </a:extLst>
            </p:cNvPr>
            <p:cNvSpPr txBox="1">
              <a:spLocks/>
            </p:cNvSpPr>
            <p:nvPr/>
          </p:nvSpPr>
          <p:spPr>
            <a:xfrm>
              <a:off x="684212" y="3615593"/>
              <a:ext cx="8534400" cy="89925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2000" kern="1200" cap="none">
                  <a:solidFill>
                    <a:schemeClr val="bg2">
                      <a:lumMod val="5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800" kern="1200" cap="none">
                  <a:solidFill>
                    <a:schemeClr val="bg2">
                      <a:lumMod val="5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600" kern="1200" cap="none">
                  <a:solidFill>
                    <a:schemeClr val="bg2">
                      <a:lumMod val="5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5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1145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5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5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5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5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5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That you will leave this session with an appreciation for R’s utility and a clear idea of where to turn if you’d like to learn more.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6C4FC2-8D19-4291-B75C-38FFCE2B56CE}"/>
              </a:ext>
            </a:extLst>
          </p:cNvPr>
          <p:cNvGrpSpPr/>
          <p:nvPr/>
        </p:nvGrpSpPr>
        <p:grpSpPr>
          <a:xfrm>
            <a:off x="685694" y="2744983"/>
            <a:ext cx="8541544" cy="1816591"/>
            <a:chOff x="712787" y="4600876"/>
            <a:chExt cx="8541544" cy="1816591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D88429BB-EA8B-449E-BBF6-1B83431AF2E7}"/>
                </a:ext>
              </a:extLst>
            </p:cNvPr>
            <p:cNvSpPr txBox="1">
              <a:spLocks/>
            </p:cNvSpPr>
            <p:nvPr/>
          </p:nvSpPr>
          <p:spPr>
            <a:xfrm>
              <a:off x="719931" y="4600876"/>
              <a:ext cx="8534400" cy="100417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dirty="0"/>
                <a:t>I do not intend…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FEFB8064-23FA-42C6-85BB-0BC3800DFDFE}"/>
                </a:ext>
              </a:extLst>
            </p:cNvPr>
            <p:cNvSpPr txBox="1">
              <a:spLocks/>
            </p:cNvSpPr>
            <p:nvPr/>
          </p:nvSpPr>
          <p:spPr>
            <a:xfrm>
              <a:off x="712787" y="5518213"/>
              <a:ext cx="8534400" cy="89925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2000" kern="1200" cap="none">
                  <a:solidFill>
                    <a:schemeClr val="bg2">
                      <a:lumMod val="5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800" kern="1200" cap="none">
                  <a:solidFill>
                    <a:schemeClr val="bg2">
                      <a:lumMod val="5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600" kern="1200" cap="none">
                  <a:solidFill>
                    <a:schemeClr val="bg2">
                      <a:lumMod val="5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5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1145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5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5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5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5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 kern="1200" cap="none">
                  <a:solidFill>
                    <a:schemeClr val="bg2">
                      <a:lumMod val="5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To make you R power-users in 2 hours.</a:t>
              </a:r>
            </a:p>
            <a:p>
              <a:r>
                <a:rPr lang="en-US" dirty="0"/>
                <a:t>To convince you that R is the one, true data science tool.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89321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1743</TotalTime>
  <Words>214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Slice</vt:lpstr>
      <vt:lpstr>Session 2: Intro to Data Wrangling</vt:lpstr>
      <vt:lpstr>Many Thanks</vt:lpstr>
      <vt:lpstr>What do we, AS                            , do?</vt:lpstr>
      <vt:lpstr>Today’s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2: Intro to Data Wrangling</dc:title>
  <dc:creator>Daniel Killian</dc:creator>
  <cp:lastModifiedBy>Daniel Killian</cp:lastModifiedBy>
  <cp:revision>13</cp:revision>
  <dcterms:created xsi:type="dcterms:W3CDTF">2021-01-04T20:29:11Z</dcterms:created>
  <dcterms:modified xsi:type="dcterms:W3CDTF">2021-01-08T16:55:16Z</dcterms:modified>
</cp:coreProperties>
</file>