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352" r:id="rId2"/>
    <p:sldId id="342" r:id="rId3"/>
    <p:sldId id="329" r:id="rId4"/>
    <p:sldId id="353" r:id="rId5"/>
    <p:sldId id="354" r:id="rId6"/>
    <p:sldId id="355" r:id="rId7"/>
    <p:sldId id="334" r:id="rId8"/>
    <p:sldId id="330" r:id="rId9"/>
    <p:sldId id="357" r:id="rId10"/>
    <p:sldId id="359" r:id="rId11"/>
    <p:sldId id="344" r:id="rId12"/>
    <p:sldId id="350" r:id="rId13"/>
    <p:sldId id="356"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知芹 楊" initials="知芹" lastIdx="1" clrIdx="0">
    <p:extLst>
      <p:ext uri="{19B8F6BF-5375-455C-9EA6-DF929625EA0E}">
        <p15:presenceInfo xmlns:p15="http://schemas.microsoft.com/office/powerpoint/2012/main" userId="c476ff513a9b8d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60822" autoAdjust="0"/>
  </p:normalViewPr>
  <p:slideViewPr>
    <p:cSldViewPr snapToGrid="0">
      <p:cViewPr varScale="1">
        <p:scale>
          <a:sx n="33" d="100"/>
          <a:sy n="33" d="100"/>
        </p:scale>
        <p:origin x="32" y="184"/>
      </p:cViewPr>
      <p:guideLst/>
    </p:cSldViewPr>
  </p:slideViewPr>
  <p:notesTextViewPr>
    <p:cViewPr>
      <p:scale>
        <a:sx n="75" d="100"/>
        <a:sy n="75" d="100"/>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97905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275541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Compare the three model, ARIMA has the best result. Because Bitcoin has drastic changes from 2020 to 2021, the error value will increase. If you only look at the error value before 2020, the three methods can be controlled within 1000.</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45415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102962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398975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effectLst/>
                <a:latin typeface="Times New Roman" panose="02020603050405020304" pitchFamily="18" charset="0"/>
                <a:ea typeface="新細明體" panose="02020500000000000000" pitchFamily="18" charset="-120"/>
              </a:rPr>
              <a:t>The goal of this study is to predict prices for Bitcoin using Machine Learning Techniques for the next day and prepare a strategy to maximize gains for investors. One of the most unpredictable datasets for machine learning is the stock market. Any success in this subject would practically allow people to create money because analysts have long tried to predict the stock market. </a:t>
            </a:r>
          </a:p>
          <a:p>
            <a:endPar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However, there are some problem have to solve.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101269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effectLst/>
                <a:latin typeface="Times New Roman" panose="02020603050405020304" pitchFamily="18" charset="0"/>
                <a:ea typeface="新細明體" panose="02020500000000000000" pitchFamily="18" charset="-120"/>
              </a:rPr>
              <a:t>In particular, Bitcoin, has seen a significant increase in popularity among investors worldwide in recent years. Due to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attractive profit. The graph shows the stock price changes in the past five years. Compare with Apple 5 times difference, Bitcoin minimum and maximum have 20 times difference . High profit but also high risk.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112754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Investing in Bitcoin is not like buying and selling company stocks. We can see the company's profit and loss statement, balance sheet or other financial indicators; Unlike traditional currencies, Bitcoin is issued with the support of the central bank or the government, and there will be a monetary policy that directly affects the value; Likewise, inflation rates and economic growth indicators, perhaps slightly affected, still struggle to explain bitcoin price changes. From the trend chart of Bitcoin over the ten year, it is easy to see that Bitcoin is quite volatile.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241781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above graph represents the co-relation matrix between each feature. As expected most of the features are highly dependent since they have been calculated for each day and are aggregated from the same prices. The interesting fact is the volume of bitcoin has a high correlation with the volume of all cryptocurrencies which is expected as bitcoin is the most popular currency but this may vary with time.</a:t>
            </a: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To Dealing with Seasonality and trend, I take the first order difference so that the price data is stationary and function a function of time.</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important task would be to find the number of days on which today’s price is dependent on, or formally finding the window size of past predictions to consider to predict present prices.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13556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The result of random forest model trained on data set from 2012 to 2021 tested on March 2021. Model use window size 7 and 1000 epochs during training and testing. </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266733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Compare the difference of predicted price and the real price. The difference is larger when the time is further to the training set. That is why I only want to predict the price of one month.</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174702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TW" sz="1800" b="1" i="0" dirty="0">
                <a:effectLst/>
              </a:rPr>
              <a:t>ARIMA</a:t>
            </a:r>
            <a:r>
              <a:rPr lang="en-US" altLang="zh-TW" sz="1800" b="0" i="0" dirty="0">
                <a:effectLst/>
              </a:rPr>
              <a:t> is means Auto Regressive Integrated Moving Average. It is a generalization of the simpler Auto Regressive Moving Average and adds the notion of integration.</a:t>
            </a:r>
          </a:p>
          <a:p>
            <a:pPr algn="l">
              <a:lnSpc>
                <a:spcPct val="150000"/>
              </a:lnSpc>
            </a:pPr>
            <a:r>
              <a:rPr lang="en-US" altLang="zh-TW" sz="1800" b="0" i="0" dirty="0">
                <a:effectLst/>
              </a:rPr>
              <a:t>An </a:t>
            </a:r>
            <a:r>
              <a:rPr lang="en-US" altLang="zh-TW" sz="1800" b="1" i="0" dirty="0">
                <a:effectLst/>
              </a:rPr>
              <a:t>ARIMA</a:t>
            </a:r>
            <a:r>
              <a:rPr lang="en-US" altLang="zh-TW" sz="1800" b="0" i="0" dirty="0">
                <a:effectLst/>
              </a:rPr>
              <a:t> model is a class of statistical models for analyzing and forecasting time series data. ARIMA model is one model for non-stationarity. It assumes that the data becomes stationary after differencing.</a:t>
            </a:r>
          </a:p>
          <a:p>
            <a:pPr algn="l">
              <a:lnSpc>
                <a:spcPct val="150000"/>
              </a:lnSpc>
            </a:pPr>
            <a:endParaRPr lang="en-US" altLang="zh-TW" sz="1800" b="0" i="0" dirty="0">
              <a:effectLst/>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76817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According to the smallest AIC, the optimal parameters are determined to be p=1, q=0, so the model is ARIMA(1,1,0)</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3900427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020900B9-B1CE-4B45-BCB0-C851D7A46E95}" type="datetime1">
              <a:rPr lang="zh-CN" altLang="en-US" smtClean="0"/>
              <a:t>2022/12/11</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4245A0EE-75BB-48B1-9E86-9AD99F4C424C}" type="datetime1">
              <a:rPr lang="zh-CN" altLang="en-US" smtClean="0"/>
              <a:t>2022/12/11</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19AE299A-AF06-41BB-A294-633C2C1A7FBA}" type="datetime1">
              <a:rPr lang="zh-CN" altLang="en-US" smtClean="0"/>
              <a:t>2022/12/11</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D7EF9D9-1097-4B65-A84A-6634BF7761D3}" type="datetime1">
              <a:rPr lang="zh-CN" altLang="en-US" smtClean="0"/>
              <a:t>2022/12/11</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hf hdr="0" ft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1</a:t>
            </a:fld>
            <a:endParaRPr lang="zh-CN" altLang="en-US" dirty="0"/>
          </a:p>
        </p:txBody>
      </p:sp>
      <p:sp>
        <p:nvSpPr>
          <p:cNvPr id="7" name="矩形 6">
            <a:extLst>
              <a:ext uri="{FF2B5EF4-FFF2-40B4-BE49-F238E27FC236}">
                <a16:creationId xmlns:a16="http://schemas.microsoft.com/office/drawing/2014/main" id="{4BF06705-91C4-44E6-B4AB-56DFF9DDBCE1}"/>
              </a:ext>
            </a:extLst>
          </p:cNvPr>
          <p:cNvSpPr/>
          <p:nvPr/>
        </p:nvSpPr>
        <p:spPr>
          <a:xfrm>
            <a:off x="219075" y="6029319"/>
            <a:ext cx="11753850" cy="2063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219075" y="5861649"/>
            <a:ext cx="1175385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1EF1F34D-A0FB-4953-83B1-066853AA2914}"/>
              </a:ext>
            </a:extLst>
          </p:cNvPr>
          <p:cNvSpPr/>
          <p:nvPr/>
        </p:nvSpPr>
        <p:spPr>
          <a:xfrm>
            <a:off x="219075" y="535300"/>
            <a:ext cx="11753850" cy="2063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3BE0B7BC-0861-4123-89D3-00900FAEA290}"/>
              </a:ext>
            </a:extLst>
          </p:cNvPr>
          <p:cNvSpPr/>
          <p:nvPr/>
        </p:nvSpPr>
        <p:spPr>
          <a:xfrm>
            <a:off x="219075" y="863632"/>
            <a:ext cx="1175385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252AC4A0-35D7-4F95-9B25-6FA3E0B46E52}"/>
              </a:ext>
            </a:extLst>
          </p:cNvPr>
          <p:cNvSpPr txBox="1"/>
          <p:nvPr/>
        </p:nvSpPr>
        <p:spPr>
          <a:xfrm>
            <a:off x="206375" y="1972070"/>
            <a:ext cx="11753850" cy="1938992"/>
          </a:xfrm>
          <a:prstGeom prst="rect">
            <a:avLst/>
          </a:prstGeom>
          <a:noFill/>
        </p:spPr>
        <p:txBody>
          <a:bodyPr wrap="square" rtlCol="0">
            <a:spAutoFit/>
          </a:bodyPr>
          <a:lstStyle/>
          <a:p>
            <a:pPr algn="ctr"/>
            <a:r>
              <a:rPr lang="en-US" altLang="zh-TW" sz="6000" b="1" dirty="0">
                <a:solidFill>
                  <a:schemeClr val="accent1">
                    <a:lumMod val="50000"/>
                  </a:schemeClr>
                </a:solidFill>
                <a:latin typeface="+mn-ea"/>
              </a:rPr>
              <a:t>Bitcoin Stock Price</a:t>
            </a:r>
            <a:br>
              <a:rPr lang="en-US" altLang="zh-TW" sz="6000" b="1" dirty="0">
                <a:solidFill>
                  <a:schemeClr val="accent1">
                    <a:lumMod val="50000"/>
                  </a:schemeClr>
                </a:solidFill>
                <a:latin typeface="+mn-ea"/>
              </a:rPr>
            </a:br>
            <a:r>
              <a:rPr lang="en-US" altLang="zh-TW" sz="6000" b="1" dirty="0">
                <a:solidFill>
                  <a:schemeClr val="accent1">
                    <a:lumMod val="50000"/>
                  </a:schemeClr>
                </a:solidFill>
                <a:latin typeface="+mn-ea"/>
              </a:rPr>
              <a:t>Prediction</a:t>
            </a:r>
            <a:endParaRPr lang="zh-TW" altLang="en-US" sz="6000" b="1" dirty="0">
              <a:solidFill>
                <a:schemeClr val="accent1">
                  <a:lumMod val="50000"/>
                </a:schemeClr>
              </a:solidFill>
              <a:latin typeface="+mn-ea"/>
            </a:endParaRPr>
          </a:p>
        </p:txBody>
      </p:sp>
      <p:sp>
        <p:nvSpPr>
          <p:cNvPr id="3" name="文字方塊 2">
            <a:extLst>
              <a:ext uri="{FF2B5EF4-FFF2-40B4-BE49-F238E27FC236}">
                <a16:creationId xmlns:a16="http://schemas.microsoft.com/office/drawing/2014/main" id="{6CA12703-ED55-4800-BF69-AC0902CF5DB9}"/>
              </a:ext>
            </a:extLst>
          </p:cNvPr>
          <p:cNvSpPr txBox="1"/>
          <p:nvPr/>
        </p:nvSpPr>
        <p:spPr>
          <a:xfrm>
            <a:off x="4578501" y="4767618"/>
            <a:ext cx="3034998" cy="584775"/>
          </a:xfrm>
          <a:prstGeom prst="rect">
            <a:avLst/>
          </a:prstGeom>
          <a:noFill/>
        </p:spPr>
        <p:txBody>
          <a:bodyPr wrap="none" rtlCol="0">
            <a:spAutoFit/>
          </a:bodyPr>
          <a:lstStyle/>
          <a:p>
            <a:r>
              <a:rPr lang="en-US" altLang="zh-TW" sz="3200" dirty="0" err="1">
                <a:solidFill>
                  <a:schemeClr val="bg2">
                    <a:lumMod val="10000"/>
                  </a:schemeClr>
                </a:solidFill>
                <a:latin typeface="+mn-ea"/>
              </a:rPr>
              <a:t>ChihChin</a:t>
            </a:r>
            <a:r>
              <a:rPr lang="en-US" altLang="zh-TW" sz="3200" dirty="0">
                <a:solidFill>
                  <a:schemeClr val="bg2">
                    <a:lumMod val="10000"/>
                  </a:schemeClr>
                </a:solidFill>
                <a:latin typeface="+mn-ea"/>
              </a:rPr>
              <a:t> Yang</a:t>
            </a:r>
            <a:endParaRPr lang="zh-TW" altLang="en-US" sz="3200" dirty="0">
              <a:solidFill>
                <a:schemeClr val="bg2">
                  <a:lumMod val="10000"/>
                </a:schemeClr>
              </a:solidFill>
              <a:latin typeface="+mn-ea"/>
            </a:endParaRPr>
          </a:p>
        </p:txBody>
      </p:sp>
    </p:spTree>
    <p:extLst>
      <p:ext uri="{BB962C8B-B14F-4D97-AF65-F5344CB8AC3E}">
        <p14:creationId xmlns:p14="http://schemas.microsoft.com/office/powerpoint/2010/main" val="111741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fr-FR" altLang="zh-TW" sz="4400" dirty="0">
                <a:solidFill>
                  <a:schemeClr val="bg2">
                    <a:lumMod val="10000"/>
                  </a:schemeClr>
                </a:solidFill>
                <a:latin typeface="+mn-ea"/>
                <a:ea typeface="+mn-ea"/>
              </a:rPr>
              <a:t>Model3: ARIMA</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a:extLst>
              <a:ext uri="{FF2B5EF4-FFF2-40B4-BE49-F238E27FC236}">
                <a16:creationId xmlns:a16="http://schemas.microsoft.com/office/drawing/2014/main" id="{B09E70AC-D3A2-8DF0-BF60-E15ED75FD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562" y="1292969"/>
            <a:ext cx="9013285" cy="500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23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en-US" altLang="zh-TW" sz="4400" dirty="0">
                <a:solidFill>
                  <a:schemeClr val="bg2">
                    <a:lumMod val="10000"/>
                  </a:schemeClr>
                </a:solidFill>
                <a:latin typeface="+mn-ea"/>
                <a:ea typeface="+mn-ea"/>
              </a:rPr>
              <a:t>Results</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2">
            <a:extLst>
              <a:ext uri="{FF2B5EF4-FFF2-40B4-BE49-F238E27FC236}">
                <a16:creationId xmlns:a16="http://schemas.microsoft.com/office/drawing/2014/main" id="{1A9AC61C-073D-BC4A-E414-C0852F84D4DA}"/>
              </a:ext>
            </a:extLst>
          </p:cNvPr>
          <p:cNvGraphicFramePr>
            <a:graphicFrameLocks noGrp="1"/>
          </p:cNvGraphicFramePr>
          <p:nvPr>
            <p:extLst>
              <p:ext uri="{D42A27DB-BD31-4B8C-83A1-F6EECF244321}">
                <p14:modId xmlns:p14="http://schemas.microsoft.com/office/powerpoint/2010/main" val="3339706564"/>
              </p:ext>
            </p:extLst>
          </p:nvPr>
        </p:nvGraphicFramePr>
        <p:xfrm>
          <a:off x="1720850" y="1857390"/>
          <a:ext cx="8750300" cy="3780124"/>
        </p:xfrm>
        <a:graphic>
          <a:graphicData uri="http://schemas.openxmlformats.org/drawingml/2006/table">
            <a:tbl>
              <a:tblPr firstRow="1" bandRow="1">
                <a:tableStyleId>{69012ECD-51FC-41F1-AA8D-1B2483CD663E}</a:tableStyleId>
              </a:tblPr>
              <a:tblGrid>
                <a:gridCol w="4375150">
                  <a:extLst>
                    <a:ext uri="{9D8B030D-6E8A-4147-A177-3AD203B41FA5}">
                      <a16:colId xmlns:a16="http://schemas.microsoft.com/office/drawing/2014/main" val="3895947042"/>
                    </a:ext>
                  </a:extLst>
                </a:gridCol>
                <a:gridCol w="4375150">
                  <a:extLst>
                    <a:ext uri="{9D8B030D-6E8A-4147-A177-3AD203B41FA5}">
                      <a16:colId xmlns:a16="http://schemas.microsoft.com/office/drawing/2014/main" val="1587825200"/>
                    </a:ext>
                  </a:extLst>
                </a:gridCol>
              </a:tblGrid>
              <a:tr h="945031">
                <a:tc>
                  <a:txBody>
                    <a:bodyPr/>
                    <a:lstStyle/>
                    <a:p>
                      <a:pPr algn="ctr"/>
                      <a:r>
                        <a:rPr lang="en-US" altLang="zh-TW" sz="3200" dirty="0">
                          <a:latin typeface="+mn-lt"/>
                        </a:rPr>
                        <a:t>Model</a:t>
                      </a:r>
                      <a:endParaRPr lang="zh-TW" altLang="en-US" sz="3200" dirty="0">
                        <a:latin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TW" sz="3200" dirty="0">
                          <a:latin typeface="+mn-lt"/>
                        </a:rPr>
                        <a:t>RMSE</a:t>
                      </a:r>
                      <a:endParaRPr lang="zh-TW" altLang="en-US" sz="3200" dirty="0">
                        <a:latin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8845695"/>
                  </a:ext>
                </a:extLst>
              </a:tr>
              <a:tr h="945031">
                <a:tc>
                  <a:txBody>
                    <a:bodyPr/>
                    <a:lstStyle/>
                    <a:p>
                      <a:pPr algn="ctr"/>
                      <a:r>
                        <a:rPr lang="fr-FR" altLang="zh-TW" sz="3200" dirty="0">
                          <a:latin typeface="+mn-lt"/>
                        </a:rPr>
                        <a:t>Random Forest</a:t>
                      </a:r>
                      <a:endParaRPr lang="zh-TW" altLang="en-US" sz="320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TW" sz="3200" dirty="0">
                          <a:latin typeface="+mn-lt"/>
                        </a:rPr>
                        <a:t>$</a:t>
                      </a:r>
                      <a:r>
                        <a:rPr lang="en-US" altLang="zh-TW" sz="3200" dirty="0"/>
                        <a:t>3,684</a:t>
                      </a:r>
                      <a:endParaRPr lang="zh-TW" altLang="en-US" sz="320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7031430"/>
                  </a:ext>
                </a:extLst>
              </a:tr>
              <a:tr h="945031">
                <a:tc>
                  <a:txBody>
                    <a:bodyPr/>
                    <a:lstStyle/>
                    <a:p>
                      <a:pPr algn="ctr"/>
                      <a:r>
                        <a:rPr lang="fr-FR" altLang="zh-TW" sz="3200" dirty="0">
                          <a:latin typeface="+mn-lt"/>
                        </a:rPr>
                        <a:t>RNN</a:t>
                      </a:r>
                      <a:endParaRPr lang="zh-TW" altLang="en-US" sz="320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TW" sz="3200" dirty="0"/>
                        <a:t>$1,205</a:t>
                      </a:r>
                      <a:endParaRPr lang="zh-TW" altLang="en-US" sz="320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41121103"/>
                  </a:ext>
                </a:extLst>
              </a:tr>
              <a:tr h="945031">
                <a:tc>
                  <a:txBody>
                    <a:bodyPr/>
                    <a:lstStyle/>
                    <a:p>
                      <a:pPr algn="ctr"/>
                      <a:r>
                        <a:rPr lang="fr-FR" altLang="zh-TW" sz="3200" dirty="0">
                          <a:latin typeface="+mn-lt"/>
                        </a:rPr>
                        <a:t>ARIMA</a:t>
                      </a:r>
                      <a:endParaRPr lang="zh-TW" altLang="en-US" sz="320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TW" sz="3200" dirty="0">
                          <a:latin typeface="+mn-lt"/>
                        </a:rPr>
                        <a:t>$</a:t>
                      </a:r>
                      <a:r>
                        <a:rPr lang="en-US" altLang="zh-TW" sz="3200" dirty="0"/>
                        <a:t>626</a:t>
                      </a:r>
                      <a:endParaRPr lang="zh-TW" altLang="en-US" sz="320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0348970"/>
                  </a:ext>
                </a:extLst>
              </a:tr>
            </a:tbl>
          </a:graphicData>
        </a:graphic>
      </p:graphicFrame>
      <p:pic>
        <p:nvPicPr>
          <p:cNvPr id="4" name="圖片 3">
            <a:extLst>
              <a:ext uri="{FF2B5EF4-FFF2-40B4-BE49-F238E27FC236}">
                <a16:creationId xmlns:a16="http://schemas.microsoft.com/office/drawing/2014/main" id="{0851D71D-4258-6B82-35E9-D680CACCDB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170" y="4740732"/>
            <a:ext cx="1085545" cy="1085545"/>
          </a:xfrm>
          <a:prstGeom prst="rect">
            <a:avLst/>
          </a:prstGeom>
        </p:spPr>
      </p:pic>
    </p:spTree>
    <p:extLst>
      <p:ext uri="{BB962C8B-B14F-4D97-AF65-F5344CB8AC3E}">
        <p14:creationId xmlns:p14="http://schemas.microsoft.com/office/powerpoint/2010/main" val="90654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en-US" altLang="zh-TW" sz="4400" dirty="0">
                <a:solidFill>
                  <a:schemeClr val="bg2">
                    <a:lumMod val="10000"/>
                  </a:schemeClr>
                </a:solidFill>
                <a:latin typeface="+mn-ea"/>
                <a:ea typeface="+mn-ea"/>
              </a:rPr>
              <a:t>Conclusion</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字方塊 1">
            <a:extLst>
              <a:ext uri="{FF2B5EF4-FFF2-40B4-BE49-F238E27FC236}">
                <a16:creationId xmlns:a16="http://schemas.microsoft.com/office/drawing/2014/main" id="{D7DD241F-0737-30C1-2D4E-740A42E22B4D}"/>
              </a:ext>
            </a:extLst>
          </p:cNvPr>
          <p:cNvSpPr txBox="1"/>
          <p:nvPr/>
        </p:nvSpPr>
        <p:spPr>
          <a:xfrm>
            <a:off x="1058182" y="2103102"/>
            <a:ext cx="10332629" cy="2543966"/>
          </a:xfrm>
          <a:prstGeom prst="rect">
            <a:avLst/>
          </a:prstGeom>
          <a:noFill/>
        </p:spPr>
        <p:txBody>
          <a:bodyPr wrap="square" rtlCol="0">
            <a:spAutoFit/>
          </a:bodyPr>
          <a:lstStyle/>
          <a:p>
            <a:pPr marL="342900" indent="-342900">
              <a:lnSpc>
                <a:spcPct val="200000"/>
              </a:lnSpc>
              <a:buFont typeface="+mj-lt"/>
              <a:buAutoNum type="arabicPeriod"/>
            </a:pPr>
            <a:r>
              <a:rPr lang="en-US" altLang="zh-TW" sz="2800" dirty="0"/>
              <a:t>Price prediction is tough, especially predicting spikes</a:t>
            </a:r>
          </a:p>
          <a:p>
            <a:pPr marL="342900" indent="-342900">
              <a:lnSpc>
                <a:spcPct val="200000"/>
              </a:lnSpc>
              <a:buFont typeface="+mj-lt"/>
              <a:buAutoNum type="arabicPeriod"/>
            </a:pPr>
            <a:r>
              <a:rPr lang="en-US" altLang="zh-TW" sz="2800" dirty="0"/>
              <a:t>Future Work: add News data (Text to Vectors) or other factors (mining cost, </a:t>
            </a:r>
            <a:r>
              <a:rPr lang="fr-FR" altLang="zh-TW" sz="2800" b="0" i="0" dirty="0">
                <a:effectLst/>
              </a:rPr>
              <a:t>cryptocurrency)</a:t>
            </a:r>
          </a:p>
        </p:txBody>
      </p:sp>
    </p:spTree>
    <p:extLst>
      <p:ext uri="{BB962C8B-B14F-4D97-AF65-F5344CB8AC3E}">
        <p14:creationId xmlns:p14="http://schemas.microsoft.com/office/powerpoint/2010/main" val="308970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en-US" altLang="zh-TW" sz="4400" dirty="0">
                <a:solidFill>
                  <a:schemeClr val="bg2">
                    <a:lumMod val="10000"/>
                  </a:schemeClr>
                </a:solidFill>
                <a:latin typeface="+mn-ea"/>
                <a:ea typeface="+mn-ea"/>
              </a:rPr>
              <a:t>Reference</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字方塊 1">
            <a:extLst>
              <a:ext uri="{FF2B5EF4-FFF2-40B4-BE49-F238E27FC236}">
                <a16:creationId xmlns:a16="http://schemas.microsoft.com/office/drawing/2014/main" id="{D7DD241F-0737-30C1-2D4E-740A42E22B4D}"/>
              </a:ext>
            </a:extLst>
          </p:cNvPr>
          <p:cNvSpPr txBox="1"/>
          <p:nvPr/>
        </p:nvSpPr>
        <p:spPr>
          <a:xfrm>
            <a:off x="766421" y="1905506"/>
            <a:ext cx="10657568" cy="3046988"/>
          </a:xfrm>
          <a:prstGeom prst="rect">
            <a:avLst/>
          </a:prstGeom>
          <a:noFill/>
        </p:spPr>
        <p:txBody>
          <a:bodyPr wrap="square" rtlCol="0">
            <a:spAutoFit/>
          </a:bodyPr>
          <a:lstStyle/>
          <a:p>
            <a:pPr marL="0" marR="0">
              <a:spcBef>
                <a:spcPts val="0"/>
              </a:spcBef>
              <a:spcAft>
                <a:spcPts val="0"/>
              </a:spcAft>
            </a:pPr>
            <a:r>
              <a:rPr lang="en-US" altLang="zh-TW" sz="2400" kern="100" dirty="0">
                <a:solidFill>
                  <a:srgbClr val="222222"/>
                </a:solidFill>
                <a:effectLst/>
                <a:ea typeface="新細明體" panose="02020500000000000000" pitchFamily="18" charset="-120"/>
                <a:cs typeface="Times New Roman" panose="02020603050405020304" pitchFamily="18" charset="0"/>
              </a:rPr>
              <a:t>McNally, S., Roche, J., &amp; Caton, S. (2018, March). Predicting the price of</a:t>
            </a:r>
          </a:p>
          <a:p>
            <a:pPr lvl="1"/>
            <a:r>
              <a:rPr lang="en-US" altLang="zh-TW" sz="2400" kern="100" dirty="0">
                <a:solidFill>
                  <a:srgbClr val="222222"/>
                </a:solidFill>
                <a:effectLst/>
                <a:ea typeface="新細明體" panose="02020500000000000000" pitchFamily="18" charset="-120"/>
                <a:cs typeface="Times New Roman" panose="02020603050405020304" pitchFamily="18" charset="0"/>
              </a:rPr>
              <a:t>bitcoin using machine</a:t>
            </a:r>
            <a:r>
              <a:rPr lang="en-US" altLang="zh-TW" sz="2400" kern="100" dirty="0">
                <a:ea typeface="新細明體" panose="02020500000000000000" pitchFamily="18" charset="-120"/>
                <a:cs typeface="Times New Roman" panose="02020603050405020304" pitchFamily="18" charset="0"/>
              </a:rPr>
              <a:t> </a:t>
            </a:r>
            <a:r>
              <a:rPr lang="en-US" altLang="zh-TW" sz="2400" kern="100" dirty="0">
                <a:solidFill>
                  <a:srgbClr val="222222"/>
                </a:solidFill>
                <a:effectLst/>
                <a:ea typeface="新細明體" panose="02020500000000000000" pitchFamily="18" charset="-120"/>
                <a:cs typeface="Times New Roman" panose="02020603050405020304" pitchFamily="18" charset="0"/>
              </a:rPr>
              <a:t>learning. In </a:t>
            </a:r>
            <a:r>
              <a:rPr lang="en-US" altLang="zh-TW" sz="2400" i="1" kern="100" dirty="0">
                <a:solidFill>
                  <a:srgbClr val="222222"/>
                </a:solidFill>
                <a:effectLst/>
                <a:ea typeface="新細明體" panose="02020500000000000000" pitchFamily="18" charset="-120"/>
                <a:cs typeface="Times New Roman" panose="02020603050405020304" pitchFamily="18" charset="0"/>
              </a:rPr>
              <a:t>2018 26th </a:t>
            </a:r>
            <a:r>
              <a:rPr lang="en-US" altLang="zh-TW" sz="2400" i="1" kern="100" dirty="0" err="1">
                <a:solidFill>
                  <a:srgbClr val="222222"/>
                </a:solidFill>
                <a:effectLst/>
                <a:ea typeface="新細明體" panose="02020500000000000000" pitchFamily="18" charset="-120"/>
                <a:cs typeface="Times New Roman" panose="02020603050405020304" pitchFamily="18" charset="0"/>
              </a:rPr>
              <a:t>euromicro</a:t>
            </a:r>
            <a:r>
              <a:rPr lang="en-US" altLang="zh-TW" sz="2400" i="1" kern="100" dirty="0">
                <a:solidFill>
                  <a:srgbClr val="222222"/>
                </a:solidFill>
                <a:effectLst/>
                <a:ea typeface="新細明體" panose="02020500000000000000" pitchFamily="18" charset="-120"/>
                <a:cs typeface="Times New Roman" panose="02020603050405020304" pitchFamily="18" charset="0"/>
              </a:rPr>
              <a:t> international conference on parallel, distributed and network-based processing (PDP)</a:t>
            </a:r>
            <a:r>
              <a:rPr lang="en-US" altLang="zh-TW" sz="2400" kern="100" dirty="0">
                <a:solidFill>
                  <a:srgbClr val="222222"/>
                </a:solidFill>
                <a:effectLst/>
                <a:ea typeface="新細明體" panose="02020500000000000000" pitchFamily="18" charset="-120"/>
                <a:cs typeface="Times New Roman" panose="02020603050405020304" pitchFamily="18" charset="0"/>
              </a:rPr>
              <a:t> (pp. 339-343). IEEE.</a:t>
            </a:r>
            <a:endParaRPr lang="zh-TW" altLang="zh-TW" sz="2400" kern="100" dirty="0">
              <a:effectLst/>
              <a:ea typeface="新細明體" panose="02020500000000000000" pitchFamily="18" charset="-120"/>
              <a:cs typeface="Times New Roman" panose="02020603050405020304" pitchFamily="18" charset="0"/>
            </a:endParaRPr>
          </a:p>
          <a:p>
            <a:pPr marL="0" marR="0">
              <a:spcBef>
                <a:spcPts val="0"/>
              </a:spcBef>
              <a:spcAft>
                <a:spcPts val="0"/>
              </a:spcAft>
            </a:pPr>
            <a:r>
              <a:rPr lang="en-US" altLang="zh-TW" sz="2400" kern="100" dirty="0">
                <a:solidFill>
                  <a:srgbClr val="333333"/>
                </a:solidFill>
                <a:effectLst/>
                <a:ea typeface="新細明體" panose="02020500000000000000" pitchFamily="18" charset="-120"/>
                <a:cs typeface="Times New Roman" panose="02020603050405020304" pitchFamily="18" charset="0"/>
              </a:rPr>
              <a:t>T. </a:t>
            </a:r>
            <a:r>
              <a:rPr lang="en-US" altLang="zh-TW" sz="2400" kern="100" dirty="0" err="1">
                <a:solidFill>
                  <a:srgbClr val="333333"/>
                </a:solidFill>
                <a:effectLst/>
                <a:ea typeface="新細明體" panose="02020500000000000000" pitchFamily="18" charset="-120"/>
                <a:cs typeface="Times New Roman" panose="02020603050405020304" pitchFamily="18" charset="0"/>
              </a:rPr>
              <a:t>Phaladisailoed</a:t>
            </a:r>
            <a:r>
              <a:rPr lang="en-US" altLang="zh-TW" sz="2400" kern="100" dirty="0">
                <a:solidFill>
                  <a:srgbClr val="333333"/>
                </a:solidFill>
                <a:effectLst/>
                <a:ea typeface="新細明體" panose="02020500000000000000" pitchFamily="18" charset="-120"/>
                <a:cs typeface="Times New Roman" panose="02020603050405020304" pitchFamily="18" charset="0"/>
              </a:rPr>
              <a:t> and T. </a:t>
            </a:r>
            <a:r>
              <a:rPr lang="en-US" altLang="zh-TW" sz="2400" kern="100" dirty="0" err="1">
                <a:solidFill>
                  <a:srgbClr val="333333"/>
                </a:solidFill>
                <a:effectLst/>
                <a:ea typeface="新細明體" panose="02020500000000000000" pitchFamily="18" charset="-120"/>
                <a:cs typeface="Times New Roman" panose="02020603050405020304" pitchFamily="18" charset="0"/>
              </a:rPr>
              <a:t>Numnonda</a:t>
            </a:r>
            <a:r>
              <a:rPr lang="en-US" altLang="zh-TW" sz="2400" kern="100" dirty="0">
                <a:solidFill>
                  <a:srgbClr val="333333"/>
                </a:solidFill>
                <a:effectLst/>
                <a:ea typeface="新細明體" panose="02020500000000000000" pitchFamily="18" charset="-120"/>
                <a:cs typeface="Times New Roman" panose="02020603050405020304" pitchFamily="18" charset="0"/>
              </a:rPr>
              <a:t>, "Machine Learning Models Comparison</a:t>
            </a:r>
          </a:p>
          <a:p>
            <a:pPr lvl="1"/>
            <a:r>
              <a:rPr lang="en-US" altLang="zh-TW" sz="2400" kern="100" dirty="0">
                <a:solidFill>
                  <a:srgbClr val="333333"/>
                </a:solidFill>
                <a:effectLst/>
                <a:ea typeface="新細明體" panose="02020500000000000000" pitchFamily="18" charset="-120"/>
                <a:cs typeface="Times New Roman" panose="02020603050405020304" pitchFamily="18" charset="0"/>
              </a:rPr>
              <a:t>for Bitcoin Price</a:t>
            </a:r>
            <a:r>
              <a:rPr lang="en-US" altLang="zh-TW" sz="2400" kern="100" dirty="0">
                <a:ea typeface="新細明體" panose="02020500000000000000" pitchFamily="18" charset="-120"/>
                <a:cs typeface="Times New Roman" panose="02020603050405020304" pitchFamily="18" charset="0"/>
              </a:rPr>
              <a:t> </a:t>
            </a:r>
            <a:r>
              <a:rPr lang="en-US" altLang="zh-TW" sz="2400" kern="100" dirty="0">
                <a:solidFill>
                  <a:srgbClr val="333333"/>
                </a:solidFill>
                <a:effectLst/>
                <a:ea typeface="新細明體" panose="02020500000000000000" pitchFamily="18" charset="-120"/>
                <a:cs typeface="Times New Roman" panose="02020603050405020304" pitchFamily="18" charset="0"/>
              </a:rPr>
              <a:t>Prediction," </a:t>
            </a:r>
            <a:r>
              <a:rPr lang="en-US" altLang="zh-TW" sz="2400" i="1" kern="100" dirty="0">
                <a:solidFill>
                  <a:srgbClr val="333333"/>
                </a:solidFill>
                <a:effectLst/>
                <a:ea typeface="新細明體" panose="02020500000000000000" pitchFamily="18" charset="-120"/>
                <a:cs typeface="Times New Roman" panose="02020603050405020304" pitchFamily="18" charset="0"/>
              </a:rPr>
              <a:t>2018 10th International Conference on Information Technology and Electrical Engineering (ICITEE)</a:t>
            </a:r>
            <a:r>
              <a:rPr lang="en-US" altLang="zh-TW" sz="2400" kern="100" dirty="0">
                <a:solidFill>
                  <a:srgbClr val="333333"/>
                </a:solidFill>
                <a:effectLst/>
                <a:ea typeface="新細明體" panose="02020500000000000000" pitchFamily="18" charset="-120"/>
                <a:cs typeface="Times New Roman" panose="02020603050405020304" pitchFamily="18" charset="0"/>
              </a:rPr>
              <a:t>, 2018, pp. 506-511, </a:t>
            </a:r>
            <a:r>
              <a:rPr lang="en-US" altLang="zh-TW" sz="2400" kern="100" dirty="0" err="1">
                <a:solidFill>
                  <a:srgbClr val="333333"/>
                </a:solidFill>
                <a:effectLst/>
                <a:ea typeface="新細明體" panose="02020500000000000000" pitchFamily="18" charset="-120"/>
                <a:cs typeface="Times New Roman" panose="02020603050405020304" pitchFamily="18" charset="0"/>
              </a:rPr>
              <a:t>doi</a:t>
            </a:r>
            <a:r>
              <a:rPr lang="en-US" altLang="zh-TW" sz="2400" kern="100" dirty="0">
                <a:solidFill>
                  <a:srgbClr val="333333"/>
                </a:solidFill>
                <a:effectLst/>
                <a:ea typeface="新細明體" panose="02020500000000000000" pitchFamily="18" charset="-120"/>
                <a:cs typeface="Times New Roman" panose="02020603050405020304" pitchFamily="18" charset="0"/>
              </a:rPr>
              <a:t>: 10.1109/ICITEED.2018.8534911.</a:t>
            </a:r>
            <a:endParaRPr lang="zh-TW" altLang="zh-TW" sz="2400" kern="100" dirty="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1048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en-US" altLang="zh-TW" sz="4400" dirty="0">
                <a:solidFill>
                  <a:schemeClr val="bg2">
                    <a:lumMod val="10000"/>
                  </a:schemeClr>
                </a:solidFill>
                <a:latin typeface="+mn-ea"/>
                <a:ea typeface="+mn-ea"/>
              </a:rPr>
              <a:t>The Problem</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C8120EEA-2A3F-C17C-03D6-80C83BCEE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1812" y="2168278"/>
            <a:ext cx="1827461" cy="1827461"/>
          </a:xfrm>
          <a:prstGeom prst="rect">
            <a:avLst/>
          </a:prstGeom>
        </p:spPr>
      </p:pic>
      <p:sp>
        <p:nvSpPr>
          <p:cNvPr id="3" name="文字方塊 2">
            <a:extLst>
              <a:ext uri="{FF2B5EF4-FFF2-40B4-BE49-F238E27FC236}">
                <a16:creationId xmlns:a16="http://schemas.microsoft.com/office/drawing/2014/main" id="{08CFF597-DD66-D4E4-B545-1E2308D41049}"/>
              </a:ext>
            </a:extLst>
          </p:cNvPr>
          <p:cNvSpPr txBox="1"/>
          <p:nvPr/>
        </p:nvSpPr>
        <p:spPr>
          <a:xfrm>
            <a:off x="866272" y="1851964"/>
            <a:ext cx="7744327" cy="3244158"/>
          </a:xfrm>
          <a:prstGeom prst="rect">
            <a:avLst/>
          </a:prstGeom>
          <a:noFill/>
        </p:spPr>
        <p:txBody>
          <a:bodyPr wrap="square" rtlCol="0">
            <a:spAutoFit/>
          </a:bodyPr>
          <a:lstStyle/>
          <a:p>
            <a:pPr marL="342900" indent="-342900">
              <a:lnSpc>
                <a:spcPct val="150000"/>
              </a:lnSpc>
              <a:buFont typeface="+mj-lt"/>
              <a:buAutoNum type="arabicPeriod"/>
            </a:pPr>
            <a:r>
              <a:rPr lang="en-US" altLang="zh-TW" sz="2800" dirty="0"/>
              <a:t>Predicting stock market is challenge</a:t>
            </a:r>
          </a:p>
          <a:p>
            <a:pPr marL="342900" indent="-342900">
              <a:lnSpc>
                <a:spcPct val="150000"/>
              </a:lnSpc>
              <a:buFont typeface="+mj-lt"/>
              <a:buAutoNum type="arabicPeriod"/>
            </a:pPr>
            <a:r>
              <a:rPr lang="en-US" altLang="zh-TW" sz="2800" dirty="0"/>
              <a:t>Time series data</a:t>
            </a:r>
          </a:p>
          <a:p>
            <a:pPr marL="342900" indent="-342900">
              <a:lnSpc>
                <a:spcPct val="150000"/>
              </a:lnSpc>
              <a:buFont typeface="+mj-lt"/>
              <a:buAutoNum type="arabicPeriod"/>
            </a:pPr>
            <a:r>
              <a:rPr lang="fr-FR" altLang="zh-TW" sz="2800" dirty="0"/>
              <a:t>C</a:t>
            </a:r>
            <a:r>
              <a:rPr lang="fr-FR" altLang="zh-TW" sz="2800" b="0" i="0" dirty="0">
                <a:effectLst/>
              </a:rPr>
              <a:t>ryptocurrency </a:t>
            </a:r>
            <a:r>
              <a:rPr lang="en-US" altLang="zh-TW" sz="2800" b="0" i="0" dirty="0">
                <a:effectLst/>
              </a:rPr>
              <a:t>s</a:t>
            </a:r>
            <a:r>
              <a:rPr lang="en-US" altLang="zh-TW" sz="2800" dirty="0"/>
              <a:t>tock market also affected by </a:t>
            </a:r>
            <a:r>
              <a:rPr lang="en-US" altLang="zh-TW" sz="2800" dirty="0">
                <a:solidFill>
                  <a:srgbClr val="C00000"/>
                </a:solidFill>
              </a:rPr>
              <a:t>Outside news</a:t>
            </a:r>
            <a:r>
              <a:rPr lang="en-US" altLang="zh-TW" sz="2800" dirty="0"/>
              <a:t>, </a:t>
            </a:r>
            <a:r>
              <a:rPr lang="en-US" altLang="zh-TW" sz="2800" dirty="0">
                <a:solidFill>
                  <a:srgbClr val="C00000"/>
                </a:solidFill>
              </a:rPr>
              <a:t>Inflationary demand </a:t>
            </a:r>
            <a:r>
              <a:rPr lang="en-US" altLang="zh-TW" sz="2800" dirty="0"/>
              <a:t>and </a:t>
            </a:r>
            <a:r>
              <a:rPr lang="en-US" altLang="zh-TW" sz="2800" dirty="0">
                <a:solidFill>
                  <a:srgbClr val="C00000"/>
                </a:solidFill>
              </a:rPr>
              <a:t>Production cost </a:t>
            </a:r>
            <a:r>
              <a:rPr lang="en-US" altLang="zh-TW" sz="2800" dirty="0"/>
              <a:t>(mining cost)</a:t>
            </a:r>
            <a:endParaRPr lang="zh-TW" altLang="en-US" sz="2800" dirty="0"/>
          </a:p>
        </p:txBody>
      </p:sp>
    </p:spTree>
    <p:extLst>
      <p:ext uri="{BB962C8B-B14F-4D97-AF65-F5344CB8AC3E}">
        <p14:creationId xmlns:p14="http://schemas.microsoft.com/office/powerpoint/2010/main" val="326187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a:xfrm>
            <a:off x="586740" y="87630"/>
            <a:ext cx="11910060" cy="1028699"/>
          </a:xfrm>
        </p:spPr>
        <p:txBody>
          <a:bodyPr>
            <a:noAutofit/>
          </a:bodyPr>
          <a:lstStyle/>
          <a:p>
            <a:r>
              <a:rPr lang="fr-FR" altLang="zh-TW" sz="4400" dirty="0">
                <a:solidFill>
                  <a:schemeClr val="bg2">
                    <a:lumMod val="10000"/>
                  </a:schemeClr>
                </a:solidFill>
                <a:latin typeface="+mn-ea"/>
                <a:ea typeface="+mn-ea"/>
              </a:rPr>
              <a:t>Why Bitcoin?</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5D4F1A75-56FA-6890-BF6D-516DD6EBEEE3}"/>
              </a:ext>
            </a:extLst>
          </p:cNvPr>
          <p:cNvPicPr>
            <a:picLocks noChangeAspect="1"/>
          </p:cNvPicPr>
          <p:nvPr/>
        </p:nvPicPr>
        <p:blipFill>
          <a:blip r:embed="rId3"/>
          <a:stretch>
            <a:fillRect/>
          </a:stretch>
        </p:blipFill>
        <p:spPr>
          <a:xfrm>
            <a:off x="1134252" y="2772571"/>
            <a:ext cx="4991357" cy="3289469"/>
          </a:xfrm>
          <a:prstGeom prst="rect">
            <a:avLst/>
          </a:prstGeom>
        </p:spPr>
      </p:pic>
      <p:pic>
        <p:nvPicPr>
          <p:cNvPr id="12" name="圖片 11">
            <a:extLst>
              <a:ext uri="{FF2B5EF4-FFF2-40B4-BE49-F238E27FC236}">
                <a16:creationId xmlns:a16="http://schemas.microsoft.com/office/drawing/2014/main" id="{CE831462-38FA-1525-35F8-FFB68F75AF78}"/>
              </a:ext>
            </a:extLst>
          </p:cNvPr>
          <p:cNvPicPr>
            <a:picLocks noChangeAspect="1"/>
          </p:cNvPicPr>
          <p:nvPr/>
        </p:nvPicPr>
        <p:blipFill rotWithShape="1">
          <a:blip r:embed="rId4"/>
          <a:srcRect t="2325"/>
          <a:stretch/>
        </p:blipFill>
        <p:spPr>
          <a:xfrm>
            <a:off x="6392083" y="2950944"/>
            <a:ext cx="4902452" cy="3070341"/>
          </a:xfrm>
          <a:prstGeom prst="rect">
            <a:avLst/>
          </a:prstGeom>
        </p:spPr>
      </p:pic>
      <p:sp>
        <p:nvSpPr>
          <p:cNvPr id="13" name="文字方塊 12">
            <a:extLst>
              <a:ext uri="{FF2B5EF4-FFF2-40B4-BE49-F238E27FC236}">
                <a16:creationId xmlns:a16="http://schemas.microsoft.com/office/drawing/2014/main" id="{4018B651-CA0F-7E66-B0A3-D7B286671F6F}"/>
              </a:ext>
            </a:extLst>
          </p:cNvPr>
          <p:cNvSpPr txBox="1"/>
          <p:nvPr/>
        </p:nvSpPr>
        <p:spPr>
          <a:xfrm>
            <a:off x="1988089" y="1579975"/>
            <a:ext cx="2871537" cy="461665"/>
          </a:xfrm>
          <a:prstGeom prst="rect">
            <a:avLst/>
          </a:prstGeom>
          <a:noFill/>
        </p:spPr>
        <p:txBody>
          <a:bodyPr wrap="square" rtlCol="0">
            <a:spAutoFit/>
          </a:bodyPr>
          <a:lstStyle/>
          <a:p>
            <a:r>
              <a:rPr lang="en-US" altLang="zh-TW" sz="2400" dirty="0"/>
              <a:t>Apple: $37 to $180 </a:t>
            </a:r>
            <a:endParaRPr lang="zh-TW" altLang="en-US" sz="2400" dirty="0"/>
          </a:p>
        </p:txBody>
      </p:sp>
      <p:sp>
        <p:nvSpPr>
          <p:cNvPr id="14" name="文字方塊 13">
            <a:extLst>
              <a:ext uri="{FF2B5EF4-FFF2-40B4-BE49-F238E27FC236}">
                <a16:creationId xmlns:a16="http://schemas.microsoft.com/office/drawing/2014/main" id="{8C339279-93E3-1038-AA4B-93BCE164EFED}"/>
              </a:ext>
            </a:extLst>
          </p:cNvPr>
          <p:cNvSpPr txBox="1"/>
          <p:nvPr/>
        </p:nvSpPr>
        <p:spPr>
          <a:xfrm>
            <a:off x="6392083" y="1482754"/>
            <a:ext cx="4824069" cy="461665"/>
          </a:xfrm>
          <a:prstGeom prst="rect">
            <a:avLst/>
          </a:prstGeom>
          <a:noFill/>
        </p:spPr>
        <p:txBody>
          <a:bodyPr wrap="square" rtlCol="0">
            <a:spAutoFit/>
          </a:bodyPr>
          <a:lstStyle/>
          <a:p>
            <a:r>
              <a:rPr lang="en-US" altLang="zh-TW" sz="2400" dirty="0"/>
              <a:t>Bitcoin(USD):</a:t>
            </a:r>
            <a:r>
              <a:rPr lang="zh-TW" altLang="en-US" sz="2400" dirty="0"/>
              <a:t> </a:t>
            </a:r>
            <a:r>
              <a:rPr lang="en-US" altLang="zh-TW" sz="2400" dirty="0"/>
              <a:t>$3,200 to $64,000</a:t>
            </a:r>
            <a:endParaRPr lang="zh-TW" altLang="en-US" sz="2400" dirty="0"/>
          </a:p>
        </p:txBody>
      </p:sp>
      <p:sp>
        <p:nvSpPr>
          <p:cNvPr id="15" name="文字方塊 14">
            <a:extLst>
              <a:ext uri="{FF2B5EF4-FFF2-40B4-BE49-F238E27FC236}">
                <a16:creationId xmlns:a16="http://schemas.microsoft.com/office/drawing/2014/main" id="{92F16FF2-4E8E-7D47-6A9C-95B1E2D85422}"/>
              </a:ext>
            </a:extLst>
          </p:cNvPr>
          <p:cNvSpPr txBox="1"/>
          <p:nvPr/>
        </p:nvSpPr>
        <p:spPr>
          <a:xfrm>
            <a:off x="7468691" y="2090938"/>
            <a:ext cx="2670852" cy="707886"/>
          </a:xfrm>
          <a:prstGeom prst="rect">
            <a:avLst/>
          </a:prstGeom>
          <a:noFill/>
          <a:ln w="28575">
            <a:solidFill>
              <a:srgbClr val="C00000"/>
            </a:solidFill>
          </a:ln>
        </p:spPr>
        <p:txBody>
          <a:bodyPr wrap="square" rtlCol="0">
            <a:spAutoFit/>
          </a:bodyPr>
          <a:lstStyle/>
          <a:p>
            <a:r>
              <a:rPr lang="en-US" altLang="zh-TW" sz="4000" b="1" dirty="0">
                <a:solidFill>
                  <a:srgbClr val="C00000"/>
                </a:solidFill>
              </a:rPr>
              <a:t>20 times!!!</a:t>
            </a:r>
            <a:endParaRPr lang="zh-TW" altLang="en-US" sz="4000" b="1" dirty="0">
              <a:solidFill>
                <a:srgbClr val="C00000"/>
              </a:solidFill>
            </a:endParaRPr>
          </a:p>
        </p:txBody>
      </p:sp>
      <p:sp>
        <p:nvSpPr>
          <p:cNvPr id="16" name="文字方塊 15">
            <a:extLst>
              <a:ext uri="{FF2B5EF4-FFF2-40B4-BE49-F238E27FC236}">
                <a16:creationId xmlns:a16="http://schemas.microsoft.com/office/drawing/2014/main" id="{C8641CAD-46FA-222A-19C3-85AB00396343}"/>
              </a:ext>
            </a:extLst>
          </p:cNvPr>
          <p:cNvSpPr txBox="1"/>
          <p:nvPr/>
        </p:nvSpPr>
        <p:spPr>
          <a:xfrm>
            <a:off x="2358430" y="2243058"/>
            <a:ext cx="2130853" cy="707886"/>
          </a:xfrm>
          <a:prstGeom prst="rect">
            <a:avLst/>
          </a:prstGeom>
          <a:noFill/>
          <a:ln w="28575">
            <a:solidFill>
              <a:schemeClr val="accent3">
                <a:lumMod val="50000"/>
              </a:schemeClr>
            </a:solidFill>
          </a:ln>
        </p:spPr>
        <p:txBody>
          <a:bodyPr wrap="square" rtlCol="0">
            <a:spAutoFit/>
          </a:bodyPr>
          <a:lstStyle/>
          <a:p>
            <a:r>
              <a:rPr lang="en-US" altLang="zh-TW" sz="4000" b="1" dirty="0">
                <a:solidFill>
                  <a:schemeClr val="accent3">
                    <a:lumMod val="50000"/>
                  </a:schemeClr>
                </a:solidFill>
              </a:rPr>
              <a:t>5 times</a:t>
            </a:r>
            <a:endParaRPr lang="zh-TW" altLang="en-US" sz="4000" b="1" dirty="0">
              <a:solidFill>
                <a:schemeClr val="accent3">
                  <a:lumMod val="50000"/>
                </a:schemeClr>
              </a:solidFill>
            </a:endParaRPr>
          </a:p>
        </p:txBody>
      </p:sp>
    </p:spTree>
    <p:extLst>
      <p:ext uri="{BB962C8B-B14F-4D97-AF65-F5344CB8AC3E}">
        <p14:creationId xmlns:p14="http://schemas.microsoft.com/office/powerpoint/2010/main" val="364258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a:xfrm>
            <a:off x="586740" y="87630"/>
            <a:ext cx="11910060" cy="1028699"/>
          </a:xfrm>
        </p:spPr>
        <p:txBody>
          <a:bodyPr>
            <a:noAutofit/>
          </a:bodyPr>
          <a:lstStyle/>
          <a:p>
            <a:r>
              <a:rPr lang="en-US" altLang="zh-TW" sz="4400" dirty="0">
                <a:solidFill>
                  <a:schemeClr val="bg2">
                    <a:lumMod val="10000"/>
                  </a:schemeClr>
                </a:solidFill>
                <a:latin typeface="+mn-ea"/>
                <a:ea typeface="+mn-ea"/>
              </a:rPr>
              <a:t>Challenge: Why is it difficult?</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378DE77A-5A1C-4B5B-36B4-80BC28046066}"/>
              </a:ext>
            </a:extLst>
          </p:cNvPr>
          <p:cNvPicPr>
            <a:picLocks noChangeAspect="1"/>
          </p:cNvPicPr>
          <p:nvPr/>
        </p:nvPicPr>
        <p:blipFill>
          <a:blip r:embed="rId3"/>
          <a:stretch>
            <a:fillRect/>
          </a:stretch>
        </p:blipFill>
        <p:spPr>
          <a:xfrm>
            <a:off x="6113762" y="2489263"/>
            <a:ext cx="5836555" cy="3182790"/>
          </a:xfrm>
          <a:prstGeom prst="rect">
            <a:avLst/>
          </a:prstGeom>
        </p:spPr>
      </p:pic>
      <p:pic>
        <p:nvPicPr>
          <p:cNvPr id="2050" name="Picture 2">
            <a:extLst>
              <a:ext uri="{FF2B5EF4-FFF2-40B4-BE49-F238E27FC236}">
                <a16:creationId xmlns:a16="http://schemas.microsoft.com/office/drawing/2014/main" id="{392A4E66-A59E-1CF5-195B-C825F6200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22" y="2345677"/>
            <a:ext cx="5854317" cy="3080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11">
            <a:extLst>
              <a:ext uri="{FF2B5EF4-FFF2-40B4-BE49-F238E27FC236}">
                <a16:creationId xmlns:a16="http://schemas.microsoft.com/office/drawing/2014/main" id="{80FC83A1-FB8D-21D4-FB9F-BC04CE2A0D57}"/>
              </a:ext>
            </a:extLst>
          </p:cNvPr>
          <p:cNvGraphicFramePr>
            <a:graphicFrameLocks noGrp="1"/>
          </p:cNvGraphicFramePr>
          <p:nvPr>
            <p:extLst>
              <p:ext uri="{D42A27DB-BD31-4B8C-83A1-F6EECF244321}">
                <p14:modId xmlns:p14="http://schemas.microsoft.com/office/powerpoint/2010/main" val="637494526"/>
              </p:ext>
            </p:extLst>
          </p:nvPr>
        </p:nvGraphicFramePr>
        <p:xfrm>
          <a:off x="1978784" y="1579262"/>
          <a:ext cx="9125972" cy="509855"/>
        </p:xfrm>
        <a:graphic>
          <a:graphicData uri="http://schemas.openxmlformats.org/drawingml/2006/table">
            <a:tbl>
              <a:tblPr firstRow="1" bandRow="1">
                <a:tableStyleId>{3B4B98B0-60AC-42C2-AFA5-B58CD77FA1E5}</a:tableStyleId>
              </a:tblPr>
              <a:tblGrid>
                <a:gridCol w="2281493">
                  <a:extLst>
                    <a:ext uri="{9D8B030D-6E8A-4147-A177-3AD203B41FA5}">
                      <a16:colId xmlns:a16="http://schemas.microsoft.com/office/drawing/2014/main" val="3070402867"/>
                    </a:ext>
                  </a:extLst>
                </a:gridCol>
                <a:gridCol w="2281493">
                  <a:extLst>
                    <a:ext uri="{9D8B030D-6E8A-4147-A177-3AD203B41FA5}">
                      <a16:colId xmlns:a16="http://schemas.microsoft.com/office/drawing/2014/main" val="3168512691"/>
                    </a:ext>
                  </a:extLst>
                </a:gridCol>
                <a:gridCol w="2281493">
                  <a:extLst>
                    <a:ext uri="{9D8B030D-6E8A-4147-A177-3AD203B41FA5}">
                      <a16:colId xmlns:a16="http://schemas.microsoft.com/office/drawing/2014/main" val="2206486636"/>
                    </a:ext>
                  </a:extLst>
                </a:gridCol>
                <a:gridCol w="2281493">
                  <a:extLst>
                    <a:ext uri="{9D8B030D-6E8A-4147-A177-3AD203B41FA5}">
                      <a16:colId xmlns:a16="http://schemas.microsoft.com/office/drawing/2014/main" val="445307060"/>
                    </a:ext>
                  </a:extLst>
                </a:gridCol>
              </a:tblGrid>
              <a:tr h="509855">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TW" sz="1800" dirty="0"/>
                        <a:t>1. Seasonality </a:t>
                      </a:r>
                      <a:endParaRPr lang="zh-TW" altLang="en-US" dirty="0"/>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TW" sz="1800" dirty="0"/>
                        <a:t>2. Volatile market</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TW" sz="1800" dirty="0"/>
                        <a:t>3. Time Series</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TW" sz="1800" dirty="0"/>
                        <a:t>4. Random Walk</a:t>
                      </a:r>
                      <a:endParaRPr lang="zh-TW" altLang="en-US" sz="1800" dirty="0"/>
                    </a:p>
                  </a:txBody>
                  <a:tcPr anchor="ctr"/>
                </a:tc>
                <a:extLst>
                  <a:ext uri="{0D108BD9-81ED-4DB2-BD59-A6C34878D82A}">
                    <a16:rowId xmlns:a16="http://schemas.microsoft.com/office/drawing/2014/main" val="1800003560"/>
                  </a:ext>
                </a:extLst>
              </a:tr>
            </a:tbl>
          </a:graphicData>
        </a:graphic>
      </p:graphicFrame>
    </p:spTree>
    <p:extLst>
      <p:ext uri="{BB962C8B-B14F-4D97-AF65-F5344CB8AC3E}">
        <p14:creationId xmlns:p14="http://schemas.microsoft.com/office/powerpoint/2010/main" val="283431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a:xfrm>
            <a:off x="586740" y="537201"/>
            <a:ext cx="11910060" cy="1028699"/>
          </a:xfrm>
        </p:spPr>
        <p:txBody>
          <a:bodyPr>
            <a:noAutofit/>
          </a:bodyPr>
          <a:lstStyle/>
          <a:p>
            <a:r>
              <a:rPr lang="en-US" altLang="zh-TW" sz="4400" dirty="0">
                <a:solidFill>
                  <a:schemeClr val="bg2">
                    <a:lumMod val="10000"/>
                  </a:schemeClr>
                </a:solidFill>
                <a:latin typeface="+mn-ea"/>
                <a:ea typeface="+mn-ea"/>
              </a:rPr>
              <a:t>How many days is today’s price dependent on?</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D5E07B38-C10A-F871-970E-A78E2CF039DB}"/>
              </a:ext>
            </a:extLst>
          </p:cNvPr>
          <p:cNvGrpSpPr/>
          <p:nvPr/>
        </p:nvGrpSpPr>
        <p:grpSpPr>
          <a:xfrm>
            <a:off x="761982" y="1664959"/>
            <a:ext cx="6343668" cy="4600899"/>
            <a:chOff x="695325" y="1600062"/>
            <a:chExt cx="7372384" cy="4949254"/>
          </a:xfrm>
        </p:grpSpPr>
        <p:pic>
          <p:nvPicPr>
            <p:cNvPr id="2" name="圖片 1">
              <a:extLst>
                <a:ext uri="{FF2B5EF4-FFF2-40B4-BE49-F238E27FC236}">
                  <a16:creationId xmlns:a16="http://schemas.microsoft.com/office/drawing/2014/main" id="{EC7D8FE0-D9F0-284E-6474-145EFAD88373}"/>
                </a:ext>
              </a:extLst>
            </p:cNvPr>
            <p:cNvPicPr>
              <a:picLocks noChangeAspect="1"/>
            </p:cNvPicPr>
            <p:nvPr/>
          </p:nvPicPr>
          <p:blipFill>
            <a:blip r:embed="rId3"/>
            <a:stretch>
              <a:fillRect/>
            </a:stretch>
          </p:blipFill>
          <p:spPr>
            <a:xfrm>
              <a:off x="695325" y="1600062"/>
              <a:ext cx="7372384" cy="4635638"/>
            </a:xfrm>
            <a:prstGeom prst="rect">
              <a:avLst/>
            </a:prstGeom>
          </p:spPr>
        </p:pic>
        <p:sp>
          <p:nvSpPr>
            <p:cNvPr id="3" name="文字方塊 2">
              <a:extLst>
                <a:ext uri="{FF2B5EF4-FFF2-40B4-BE49-F238E27FC236}">
                  <a16:creationId xmlns:a16="http://schemas.microsoft.com/office/drawing/2014/main" id="{D0E0FE25-7153-EADB-78A3-C8E46D5214EA}"/>
                </a:ext>
              </a:extLst>
            </p:cNvPr>
            <p:cNvSpPr txBox="1"/>
            <p:nvPr/>
          </p:nvSpPr>
          <p:spPr>
            <a:xfrm>
              <a:off x="4002889" y="6251344"/>
              <a:ext cx="1556199" cy="297972"/>
            </a:xfrm>
            <a:prstGeom prst="rect">
              <a:avLst/>
            </a:prstGeom>
            <a:noFill/>
          </p:spPr>
          <p:txBody>
            <a:bodyPr wrap="none" rtlCol="0">
              <a:spAutoFit/>
            </a:bodyPr>
            <a:lstStyle/>
            <a:p>
              <a:r>
                <a:rPr lang="en-US" altLang="zh-TW" sz="1200" dirty="0"/>
                <a:t>Number of Lags</a:t>
              </a:r>
            </a:p>
          </p:txBody>
        </p:sp>
      </p:grpSp>
      <p:sp>
        <p:nvSpPr>
          <p:cNvPr id="12" name="文字方塊 11">
            <a:extLst>
              <a:ext uri="{FF2B5EF4-FFF2-40B4-BE49-F238E27FC236}">
                <a16:creationId xmlns:a16="http://schemas.microsoft.com/office/drawing/2014/main" id="{2A87256E-506E-9E79-0126-1649961FB0A5}"/>
              </a:ext>
            </a:extLst>
          </p:cNvPr>
          <p:cNvSpPr txBox="1"/>
          <p:nvPr/>
        </p:nvSpPr>
        <p:spPr>
          <a:xfrm>
            <a:off x="7277100" y="2459504"/>
            <a:ext cx="4629150" cy="1938992"/>
          </a:xfrm>
          <a:prstGeom prst="rect">
            <a:avLst/>
          </a:prstGeom>
          <a:noFill/>
        </p:spPr>
        <p:txBody>
          <a:bodyPr wrap="square" rtlCol="0">
            <a:spAutoFit/>
          </a:bodyPr>
          <a:lstStyle/>
          <a:p>
            <a:r>
              <a:rPr lang="en-US" altLang="zh-TW" sz="2000" dirty="0"/>
              <a:t>Autocorrelation : similarity between observations as a function of the time lag between them.</a:t>
            </a:r>
          </a:p>
          <a:p>
            <a:endParaRPr lang="en-US" altLang="zh-TW" sz="2000" dirty="0"/>
          </a:p>
          <a:p>
            <a:r>
              <a:rPr lang="en-US" altLang="zh-TW" sz="2000" dirty="0"/>
              <a:t>Used extensively on Wall Street to make money</a:t>
            </a:r>
            <a:endParaRPr lang="zh-TW" altLang="en-US" sz="2000" dirty="0"/>
          </a:p>
        </p:txBody>
      </p:sp>
    </p:spTree>
    <p:extLst>
      <p:ext uri="{BB962C8B-B14F-4D97-AF65-F5344CB8AC3E}">
        <p14:creationId xmlns:p14="http://schemas.microsoft.com/office/powerpoint/2010/main" val="347352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fr-FR" altLang="zh-TW" sz="4400" dirty="0">
                <a:solidFill>
                  <a:schemeClr val="bg2">
                    <a:lumMod val="10000"/>
                  </a:schemeClr>
                </a:solidFill>
                <a:latin typeface="+mn-ea"/>
                <a:ea typeface="+mn-ea"/>
              </a:rPr>
              <a:t>Model1: RANDOM FOREST</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028" name="Picture 4">
            <a:extLst>
              <a:ext uri="{FF2B5EF4-FFF2-40B4-BE49-F238E27FC236}">
                <a16:creationId xmlns:a16="http://schemas.microsoft.com/office/drawing/2014/main" id="{4CF5B62B-8B59-4A39-6E52-F278513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84" y="1207192"/>
            <a:ext cx="8231359" cy="50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8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en-US" altLang="zh-TW" sz="4400" dirty="0">
                <a:solidFill>
                  <a:schemeClr val="bg2">
                    <a:lumMod val="10000"/>
                  </a:schemeClr>
                </a:solidFill>
                <a:latin typeface="+mn-ea"/>
                <a:ea typeface="+mn-ea"/>
              </a:rPr>
              <a:t>Model2: RNN</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Picture 2">
            <a:extLst>
              <a:ext uri="{FF2B5EF4-FFF2-40B4-BE49-F238E27FC236}">
                <a16:creationId xmlns:a16="http://schemas.microsoft.com/office/drawing/2014/main" id="{6B9F4CE3-B6F8-CCE0-4FE5-DBBE1C5C60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532" y="1321811"/>
            <a:ext cx="6940935" cy="476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4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fr-FR" altLang="zh-TW" sz="4400" dirty="0">
                <a:solidFill>
                  <a:schemeClr val="bg2">
                    <a:lumMod val="10000"/>
                  </a:schemeClr>
                </a:solidFill>
                <a:latin typeface="+mn-ea"/>
                <a:ea typeface="+mn-ea"/>
              </a:rPr>
              <a:t>Model3: ARIMA</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 name="文字方塊 12">
            <a:extLst>
              <a:ext uri="{FF2B5EF4-FFF2-40B4-BE49-F238E27FC236}">
                <a16:creationId xmlns:a16="http://schemas.microsoft.com/office/drawing/2014/main" id="{1031AFFD-F4E7-D98E-D7CC-D7716907A6DE}"/>
              </a:ext>
            </a:extLst>
          </p:cNvPr>
          <p:cNvSpPr txBox="1"/>
          <p:nvPr/>
        </p:nvSpPr>
        <p:spPr>
          <a:xfrm>
            <a:off x="1695450" y="3714750"/>
            <a:ext cx="57150" cy="369332"/>
          </a:xfrm>
          <a:prstGeom prst="rect">
            <a:avLst/>
          </a:prstGeom>
          <a:noFill/>
        </p:spPr>
        <p:txBody>
          <a:bodyPr wrap="square" rtlCol="0">
            <a:spAutoFit/>
          </a:bodyPr>
          <a:lstStyle/>
          <a:p>
            <a:endParaRPr lang="zh-TW" altLang="en-US" dirty="0"/>
          </a:p>
        </p:txBody>
      </p:sp>
      <p:sp>
        <p:nvSpPr>
          <p:cNvPr id="14" name="文字方塊 13">
            <a:extLst>
              <a:ext uri="{FF2B5EF4-FFF2-40B4-BE49-F238E27FC236}">
                <a16:creationId xmlns:a16="http://schemas.microsoft.com/office/drawing/2014/main" id="{DFB85E74-8C5A-A501-4AA3-0D8E0A7AAE19}"/>
              </a:ext>
            </a:extLst>
          </p:cNvPr>
          <p:cNvSpPr txBox="1"/>
          <p:nvPr/>
        </p:nvSpPr>
        <p:spPr>
          <a:xfrm>
            <a:off x="586740" y="1530014"/>
            <a:ext cx="10801350" cy="4651979"/>
          </a:xfrm>
          <a:prstGeom prst="rect">
            <a:avLst/>
          </a:prstGeom>
          <a:noFill/>
        </p:spPr>
        <p:txBody>
          <a:bodyPr wrap="square" rtlCol="0">
            <a:spAutoFit/>
          </a:bodyPr>
          <a:lstStyle/>
          <a:p>
            <a:pPr algn="l">
              <a:lnSpc>
                <a:spcPct val="150000"/>
              </a:lnSpc>
            </a:pPr>
            <a:r>
              <a:rPr lang="en-US" altLang="zh-TW" sz="2000" b="0" i="0" dirty="0">
                <a:effectLst/>
              </a:rPr>
              <a:t>Autoregressive” (AR) model is based regressions on previously data. The term “auto” means “self”, thus</a:t>
            </a:r>
            <a:r>
              <a:rPr lang="zh-TW" altLang="en-US" sz="2000" b="0" i="0" dirty="0">
                <a:effectLst/>
              </a:rPr>
              <a:t> </a:t>
            </a:r>
            <a:r>
              <a:rPr lang="en-US" altLang="zh-TW" sz="2000" b="0" i="0" dirty="0">
                <a:effectLst/>
              </a:rPr>
              <a:t>autoregression is a regression of a variable and lags of itself.  </a:t>
            </a:r>
          </a:p>
          <a:p>
            <a:pPr algn="l">
              <a:lnSpc>
                <a:spcPct val="150000"/>
              </a:lnSpc>
            </a:pPr>
            <a:r>
              <a:rPr lang="en-US" altLang="zh-TW" sz="2000" b="0" i="0" dirty="0">
                <a:effectLst/>
              </a:rPr>
              <a:t>These acronyms describe it pretty well:</a:t>
            </a:r>
          </a:p>
          <a:p>
            <a:pPr lvl="1">
              <a:lnSpc>
                <a:spcPct val="150000"/>
              </a:lnSpc>
              <a:buFont typeface="+mj-lt"/>
              <a:buAutoNum type="arabicPeriod"/>
            </a:pPr>
            <a:r>
              <a:rPr lang="en-US" altLang="zh-TW" sz="2000" b="1" i="0" dirty="0">
                <a:effectLst/>
              </a:rPr>
              <a:t>AR</a:t>
            </a:r>
            <a:r>
              <a:rPr lang="en-US" altLang="zh-TW" sz="2000" b="0" i="0" dirty="0">
                <a:effectLst/>
              </a:rPr>
              <a:t>: Autoregression. A model that uses the dependent relationship between an observation and some number of lagged observations</a:t>
            </a:r>
          </a:p>
          <a:p>
            <a:pPr lvl="1">
              <a:lnSpc>
                <a:spcPct val="150000"/>
              </a:lnSpc>
              <a:buFont typeface="+mj-lt"/>
              <a:buAutoNum type="arabicPeriod"/>
            </a:pPr>
            <a:r>
              <a:rPr lang="en-US" altLang="zh-TW" sz="2000" b="1" i="0" dirty="0">
                <a:effectLst/>
              </a:rPr>
              <a:t>MA</a:t>
            </a:r>
            <a:r>
              <a:rPr lang="en-US" altLang="zh-TW" sz="2000" b="0" i="0" dirty="0">
                <a:effectLst/>
              </a:rPr>
              <a:t>: Moving Average. A model that uses the dependency between an observation and a residual error from a moving average model applied to lagged observations.</a:t>
            </a:r>
          </a:p>
          <a:p>
            <a:pPr>
              <a:lnSpc>
                <a:spcPct val="150000"/>
              </a:lnSpc>
            </a:pPr>
            <a:r>
              <a:rPr lang="en-US" altLang="zh-TW" sz="2000" b="0" i="0" dirty="0">
                <a:effectLst/>
              </a:rPr>
              <a:t>Each of these components are explicitly specified in the model as a parameter. A standard notation is used of ARIMA(</a:t>
            </a:r>
            <a:r>
              <a:rPr lang="en-US" altLang="zh-TW" sz="2000" b="0" i="0" dirty="0" err="1">
                <a:effectLst/>
              </a:rPr>
              <a:t>p,d,q</a:t>
            </a:r>
            <a:r>
              <a:rPr lang="en-US" altLang="zh-TW" sz="2000" b="0" i="0" dirty="0">
                <a:effectLst/>
              </a:rPr>
              <a:t>) where the parameters are substituted with integer values to quickly indicate the specific.</a:t>
            </a:r>
          </a:p>
        </p:txBody>
      </p:sp>
    </p:spTree>
    <p:extLst>
      <p:ext uri="{BB962C8B-B14F-4D97-AF65-F5344CB8AC3E}">
        <p14:creationId xmlns:p14="http://schemas.microsoft.com/office/powerpoint/2010/main" val="164045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38203FD-0B15-0BEB-4EE4-8BAEABF3A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53" y="1462380"/>
            <a:ext cx="9953783" cy="4520588"/>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a:extLst>
              <a:ext uri="{FF2B5EF4-FFF2-40B4-BE49-F238E27FC236}">
                <a16:creationId xmlns:a16="http://schemas.microsoft.com/office/drawing/2014/main" id="{533CDE75-5941-4999-A6BA-6AAA7AC21577}"/>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7" name="矩形 6">
            <a:extLst>
              <a:ext uri="{FF2B5EF4-FFF2-40B4-BE49-F238E27FC236}">
                <a16:creationId xmlns:a16="http://schemas.microsoft.com/office/drawing/2014/main" id="{4BF06705-91C4-44E6-B4AB-56DFF9DDBCE1}"/>
              </a:ext>
            </a:extLst>
          </p:cNvPr>
          <p:cNvSpPr/>
          <p:nvPr/>
        </p:nvSpPr>
        <p:spPr>
          <a:xfrm>
            <a:off x="-381000" y="701039"/>
            <a:ext cx="1935480" cy="7010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5BFA87A2-EE44-4D11-BE79-5D70413A1436}"/>
              </a:ext>
            </a:extLst>
          </p:cNvPr>
          <p:cNvSpPr/>
          <p:nvPr/>
        </p:nvSpPr>
        <p:spPr>
          <a:xfrm>
            <a:off x="-38736" y="601980"/>
            <a:ext cx="960120" cy="198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4963608E-2285-44A5-A85E-A9265EA4AAE1}"/>
              </a:ext>
            </a:extLst>
          </p:cNvPr>
          <p:cNvSpPr>
            <a:spLocks noGrp="1"/>
          </p:cNvSpPr>
          <p:nvPr>
            <p:ph type="title"/>
          </p:nvPr>
        </p:nvSpPr>
        <p:spPr/>
        <p:txBody>
          <a:bodyPr>
            <a:normAutofit/>
          </a:bodyPr>
          <a:lstStyle/>
          <a:p>
            <a:r>
              <a:rPr lang="fr-FR" altLang="zh-TW" sz="4400" dirty="0">
                <a:solidFill>
                  <a:schemeClr val="bg2">
                    <a:lumMod val="10000"/>
                  </a:schemeClr>
                </a:solidFill>
                <a:latin typeface="+mn-ea"/>
                <a:ea typeface="+mn-ea"/>
              </a:rPr>
              <a:t>Model3: ARIMA</a:t>
            </a:r>
            <a:endParaRPr lang="zh-TW" altLang="en-US" sz="4400" dirty="0">
              <a:solidFill>
                <a:schemeClr val="bg2">
                  <a:lumMod val="10000"/>
                </a:schemeClr>
              </a:solidFill>
              <a:latin typeface="+mn-ea"/>
              <a:ea typeface="+mn-ea"/>
            </a:endParaRPr>
          </a:p>
        </p:txBody>
      </p:sp>
      <p:grpSp>
        <p:nvGrpSpPr>
          <p:cNvPr id="9" name="组合 29">
            <a:extLst>
              <a:ext uri="{FF2B5EF4-FFF2-40B4-BE49-F238E27FC236}">
                <a16:creationId xmlns:a16="http://schemas.microsoft.com/office/drawing/2014/main" id="{2EC5AA94-A4DA-40B8-B1DE-2C5B8F66419E}"/>
              </a:ext>
            </a:extLst>
          </p:cNvPr>
          <p:cNvGrpSpPr/>
          <p:nvPr/>
        </p:nvGrpSpPr>
        <p:grpSpPr>
          <a:xfrm>
            <a:off x="695325" y="6292750"/>
            <a:ext cx="10801350" cy="3266"/>
            <a:chOff x="695325" y="6292750"/>
            <a:chExt cx="10801350" cy="3266"/>
          </a:xfrm>
        </p:grpSpPr>
        <p:cxnSp>
          <p:nvCxnSpPr>
            <p:cNvPr id="10" name="直接连接符 30">
              <a:extLst>
                <a:ext uri="{FF2B5EF4-FFF2-40B4-BE49-F238E27FC236}">
                  <a16:creationId xmlns:a16="http://schemas.microsoft.com/office/drawing/2014/main" id="{1BFA439A-F506-444C-9260-A37F22C1F095}"/>
                </a:ext>
              </a:extLst>
            </p:cNvPr>
            <p:cNvCxnSpPr>
              <a:cxnSpLocks/>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32">
              <a:extLst>
                <a:ext uri="{FF2B5EF4-FFF2-40B4-BE49-F238E27FC236}">
                  <a16:creationId xmlns:a16="http://schemas.microsoft.com/office/drawing/2014/main" id="{6B3AB785-1131-4F2E-85B3-FC6501AAFAAC}"/>
                </a:ext>
              </a:extLst>
            </p:cNvPr>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 name="文字方塊 2">
            <a:extLst>
              <a:ext uri="{FF2B5EF4-FFF2-40B4-BE49-F238E27FC236}">
                <a16:creationId xmlns:a16="http://schemas.microsoft.com/office/drawing/2014/main" id="{AFB8200B-3BCB-024F-DC68-90257E10A805}"/>
              </a:ext>
            </a:extLst>
          </p:cNvPr>
          <p:cNvSpPr txBox="1"/>
          <p:nvPr/>
        </p:nvSpPr>
        <p:spPr>
          <a:xfrm>
            <a:off x="2508069" y="2717074"/>
            <a:ext cx="1606732" cy="400110"/>
          </a:xfrm>
          <a:prstGeom prst="rect">
            <a:avLst/>
          </a:prstGeom>
          <a:noFill/>
          <a:ln w="28575">
            <a:solidFill>
              <a:srgbClr val="00B050"/>
            </a:solidFill>
          </a:ln>
        </p:spPr>
        <p:txBody>
          <a:bodyPr wrap="square" rtlCol="0">
            <a:spAutoFit/>
          </a:bodyPr>
          <a:lstStyle/>
          <a:p>
            <a:r>
              <a:rPr lang="en-US" altLang="zh-TW" sz="2000" kern="100" dirty="0">
                <a:effectLst/>
                <a:latin typeface="Calibri" panose="020F0502020204030204" pitchFamily="34" charset="0"/>
                <a:ea typeface="新細明體" panose="02020500000000000000" pitchFamily="18" charset="-120"/>
                <a:cs typeface="Times New Roman" panose="02020603050405020304" pitchFamily="18" charset="0"/>
              </a:rPr>
              <a:t>ARIMA(1,1,0)</a:t>
            </a:r>
            <a:endParaRPr lang="zh-TW" altLang="en-US" sz="2000" dirty="0"/>
          </a:p>
        </p:txBody>
      </p:sp>
    </p:spTree>
    <p:extLst>
      <p:ext uri="{BB962C8B-B14F-4D97-AF65-F5344CB8AC3E}">
        <p14:creationId xmlns:p14="http://schemas.microsoft.com/office/powerpoint/2010/main" val="3459249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5972</TotalTime>
  <Words>1013</Words>
  <Application>Microsoft Office PowerPoint</Application>
  <PresentationFormat>寬螢幕</PresentationFormat>
  <Paragraphs>90</Paragraphs>
  <Slides>13</Slides>
  <Notes>13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微软雅黑</vt:lpstr>
      <vt:lpstr>Arial</vt:lpstr>
      <vt:lpstr>Calibri</vt:lpstr>
      <vt:lpstr>Times New Roman</vt:lpstr>
      <vt:lpstr>主题5</vt:lpstr>
      <vt:lpstr>PowerPoint 簡報</vt:lpstr>
      <vt:lpstr>The Problem</vt:lpstr>
      <vt:lpstr>Why Bitcoin?</vt:lpstr>
      <vt:lpstr>Challenge: Why is it difficult?</vt:lpstr>
      <vt:lpstr>How many days is today’s price dependent on?</vt:lpstr>
      <vt:lpstr>Model1: RANDOM FOREST</vt:lpstr>
      <vt:lpstr>Model2: RNN</vt:lpstr>
      <vt:lpstr>Model3: ARIMA</vt:lpstr>
      <vt:lpstr>Model3: ARIMA</vt:lpstr>
      <vt:lpstr>Model3: ARIMA</vt:lpstr>
      <vt:lpstr>Results</vt:lpstr>
      <vt:lpstr>Conclusion</vt:lpstr>
      <vt:lpstr>Reference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知芹 楊</cp:lastModifiedBy>
  <cp:revision>79</cp:revision>
  <cp:lastPrinted>2018-02-05T16:00:00Z</cp:lastPrinted>
  <dcterms:created xsi:type="dcterms:W3CDTF">2018-02-05T16:00:00Z</dcterms:created>
  <dcterms:modified xsi:type="dcterms:W3CDTF">2022-12-11T06:51:56Z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