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5e5fbd16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5e5fbd16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5e5fbd16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5e5fbd16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5e5fbd16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5e5fbd16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3d476f8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3d476f8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Actual mechanism </a:t>
            </a:r>
            <a:r>
              <a:rPr lang="en"/>
              <a:t>unknown</a:t>
            </a:r>
            <a:r>
              <a:rPr lang="en"/>
              <a:t> and the most popular explanations are expressed by these 2 articles</a:t>
            </a:r>
            <a:endParaRPr/>
          </a:p>
          <a:p>
            <a:pPr indent="0" lvl="0" marL="0" rtl="0" algn="l">
              <a:spcBef>
                <a:spcPts val="0"/>
              </a:spcBef>
              <a:spcAft>
                <a:spcPts val="0"/>
              </a:spcAft>
              <a:buNone/>
            </a:pPr>
            <a:r>
              <a:rPr lang="en"/>
              <a:t>JUMNA- molecular </a:t>
            </a:r>
            <a:r>
              <a:rPr lang="en"/>
              <a:t>modeling</a:t>
            </a:r>
            <a:r>
              <a:rPr lang="en"/>
              <a:t> program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5e5fbd16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5e5fbd16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1st</a:t>
            </a:r>
            <a:endParaRPr/>
          </a:p>
          <a:p>
            <a:pPr indent="-298450" lvl="0" marL="457200" rtl="0" algn="l">
              <a:spcBef>
                <a:spcPts val="0"/>
              </a:spcBef>
              <a:spcAft>
                <a:spcPts val="0"/>
              </a:spcAft>
              <a:buSzPts val="1100"/>
              <a:buChar char="●"/>
            </a:pPr>
            <a:r>
              <a:rPr lang="en"/>
              <a:t>Optical tweezers can be found all over singer </a:t>
            </a:r>
            <a:r>
              <a:rPr lang="en"/>
              <a:t>molecular</a:t>
            </a:r>
            <a:r>
              <a:rPr lang="en"/>
              <a:t> biophysics. Another application outside of DNA are experiments done on various proteins. The small amount of forces achievable by use of optical trapping can be used to experiment with protein folding</a:t>
            </a:r>
            <a:endParaRPr/>
          </a:p>
          <a:p>
            <a:pPr indent="0" lvl="0" marL="0" rtl="0" algn="l">
              <a:spcBef>
                <a:spcPts val="0"/>
              </a:spcBef>
              <a:spcAft>
                <a:spcPts val="0"/>
              </a:spcAft>
              <a:buNone/>
            </a:pPr>
            <a:r>
              <a:rPr b="1" lang="en"/>
              <a:t>2nd</a:t>
            </a:r>
            <a:endParaRPr/>
          </a:p>
          <a:p>
            <a:pPr indent="-298450" lvl="0" marL="457200" rtl="0" algn="l">
              <a:spcBef>
                <a:spcPts val="0"/>
              </a:spcBef>
              <a:spcAft>
                <a:spcPts val="0"/>
              </a:spcAft>
              <a:buSzPts val="1100"/>
              <a:buChar char="●"/>
            </a:pPr>
            <a:r>
              <a:rPr lang="en"/>
              <a:t>Another application is the cooling of individual atoms or molecules. This is done by the controlling of the velocity of the particle. These particles are very small, and since temperature can be thought of as the average kinetic energy, the velocity is proportional to the temperature</a:t>
            </a:r>
            <a:endParaRPr/>
          </a:p>
          <a:p>
            <a:pPr indent="-298450" lvl="0" marL="457200" rtl="0" algn="l">
              <a:spcBef>
                <a:spcPts val="0"/>
              </a:spcBef>
              <a:spcAft>
                <a:spcPts val="0"/>
              </a:spcAft>
              <a:buSzPts val="1100"/>
              <a:buChar char="●"/>
            </a:pPr>
            <a:r>
              <a:rPr lang="en"/>
              <a:t>Cooling using optical trapping with laser light is capable of bringing atoms down to micro kelvin level temperatures</a:t>
            </a:r>
            <a:endParaRPr/>
          </a:p>
          <a:p>
            <a:pPr indent="-298450" lvl="0" marL="457200" rtl="0" algn="l">
              <a:spcBef>
                <a:spcPts val="0"/>
              </a:spcBef>
              <a:spcAft>
                <a:spcPts val="0"/>
              </a:spcAft>
              <a:buSzPts val="1100"/>
              <a:buChar char="●"/>
            </a:pPr>
            <a:r>
              <a:rPr lang="en"/>
              <a:t>This has assisted in the accuracy of atomic clocks</a:t>
            </a:r>
            <a:endParaRPr/>
          </a:p>
          <a:p>
            <a:pPr indent="0" lvl="0" marL="0" rtl="0" algn="l">
              <a:spcBef>
                <a:spcPts val="0"/>
              </a:spcBef>
              <a:spcAft>
                <a:spcPts val="0"/>
              </a:spcAft>
              <a:buNone/>
            </a:pPr>
            <a:r>
              <a:rPr b="1" lang="en"/>
              <a:t>3rd</a:t>
            </a:r>
            <a:endParaRPr/>
          </a:p>
          <a:p>
            <a:pPr indent="-298450" lvl="0" marL="457200" rtl="0" algn="l">
              <a:spcBef>
                <a:spcPts val="0"/>
              </a:spcBef>
              <a:spcAft>
                <a:spcPts val="0"/>
              </a:spcAft>
              <a:buSzPts val="1100"/>
              <a:buChar char="●"/>
            </a:pPr>
            <a:r>
              <a:rPr lang="en"/>
              <a:t>Neuroscience has also found a use for optical tweezers</a:t>
            </a:r>
            <a:endParaRPr/>
          </a:p>
          <a:p>
            <a:pPr indent="-298450" lvl="0" marL="457200" rtl="0" algn="l">
              <a:spcBef>
                <a:spcPts val="0"/>
              </a:spcBef>
              <a:spcAft>
                <a:spcPts val="0"/>
              </a:spcAft>
              <a:buSzPts val="1100"/>
              <a:buChar char="●"/>
            </a:pPr>
            <a:r>
              <a:rPr lang="en"/>
              <a:t>The low forces that can be generated from optical tweezers are ideal for the manipulation of single neurons and allow for structural study</a:t>
            </a:r>
            <a:endParaRPr/>
          </a:p>
          <a:p>
            <a:pPr indent="-298450" lvl="0" marL="457200" rtl="0" algn="l">
              <a:spcBef>
                <a:spcPts val="0"/>
              </a:spcBef>
              <a:spcAft>
                <a:spcPts val="0"/>
              </a:spcAft>
              <a:buSzPts val="1100"/>
              <a:buChar char="●"/>
            </a:pPr>
            <a:r>
              <a:rPr lang="en"/>
              <a:t>Use of auxiliary particles can also allow researchers to study individual synapses of neurons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6072f9b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6072f9b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3d476f82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3d476f8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5e5fbd16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5e5fbd16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with optical tweezers</a:t>
            </a:r>
            <a:endParaRPr/>
          </a:p>
          <a:p>
            <a:pPr indent="-298450" lvl="0" marL="457200" rtl="0" algn="l">
              <a:spcBef>
                <a:spcPts val="0"/>
              </a:spcBef>
              <a:spcAft>
                <a:spcPts val="0"/>
              </a:spcAft>
              <a:buSzPts val="1100"/>
              <a:buChar char="●"/>
            </a:pPr>
            <a:r>
              <a:rPr lang="en"/>
              <a:t>Optical tweezers are typically defined as an optical trap consisting of a singular laser beam that is able to trap particles</a:t>
            </a:r>
            <a:endParaRPr/>
          </a:p>
          <a:p>
            <a:pPr indent="-298450" lvl="0" marL="457200" rtl="0" algn="l">
              <a:spcBef>
                <a:spcPts val="0"/>
              </a:spcBef>
              <a:spcAft>
                <a:spcPts val="0"/>
              </a:spcAft>
              <a:buSzPts val="1100"/>
              <a:buChar char="●"/>
            </a:pPr>
            <a:r>
              <a:rPr lang="en"/>
              <a:t>Dual-beam optical tweezers also are used in some experiments, so the definition of optical tweezers has broadened to be more similar to just optical trapping in general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5e5fbd16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5e5fbd16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1st</a:t>
            </a:r>
            <a:r>
              <a:rPr lang="en"/>
              <a:t> </a:t>
            </a:r>
            <a:endParaRPr/>
          </a:p>
          <a:p>
            <a:pPr indent="-298450" lvl="0" marL="457200" rtl="0" algn="l">
              <a:spcBef>
                <a:spcPts val="0"/>
              </a:spcBef>
              <a:spcAft>
                <a:spcPts val="0"/>
              </a:spcAft>
              <a:buSzPts val="1100"/>
              <a:buChar char="●"/>
            </a:pPr>
            <a:r>
              <a:rPr lang="en"/>
              <a:t>Arthur Ashkin is referred to as the father of the optical tweezers and recently in 2018 he was awarded part of the Nobel Prize in </a:t>
            </a:r>
            <a:r>
              <a:rPr lang="en"/>
              <a:t>Physics</a:t>
            </a:r>
            <a:r>
              <a:rPr lang="en"/>
              <a:t> for his discovery of optical tweezers</a:t>
            </a:r>
            <a:endParaRPr/>
          </a:p>
          <a:p>
            <a:pPr indent="-298450" lvl="0" marL="457200" rtl="0" algn="l">
              <a:spcBef>
                <a:spcPts val="0"/>
              </a:spcBef>
              <a:spcAft>
                <a:spcPts val="0"/>
              </a:spcAft>
              <a:buSzPts val="1100"/>
              <a:buChar char="●"/>
            </a:pPr>
            <a:r>
              <a:rPr lang="en"/>
              <a:t>His paper titled Acceleration and Trapping of Particles by Radiation Pressure published in 1970 laid down the </a:t>
            </a:r>
            <a:r>
              <a:rPr lang="en"/>
              <a:t>groundwork</a:t>
            </a:r>
            <a:r>
              <a:rPr lang="en"/>
              <a:t> for optical trapping. His work throughout the 70’s and early 80’s allowed us to develop the optical tweezers as we know them today</a:t>
            </a:r>
            <a:endParaRPr/>
          </a:p>
          <a:p>
            <a:pPr indent="0" lvl="0" marL="0" rtl="0" algn="l">
              <a:spcBef>
                <a:spcPts val="0"/>
              </a:spcBef>
              <a:spcAft>
                <a:spcPts val="0"/>
              </a:spcAft>
              <a:buNone/>
            </a:pPr>
            <a:r>
              <a:rPr b="1" lang="en"/>
              <a:t>2nd</a:t>
            </a:r>
            <a:endParaRPr/>
          </a:p>
          <a:p>
            <a:pPr indent="-298450" lvl="0" marL="457200" rtl="0" algn="l">
              <a:spcBef>
                <a:spcPts val="0"/>
              </a:spcBef>
              <a:spcAft>
                <a:spcPts val="0"/>
              </a:spcAft>
              <a:buSzPts val="1100"/>
              <a:buChar char="●"/>
            </a:pPr>
            <a:r>
              <a:rPr lang="en"/>
              <a:t>It’s historically been hard to study the effects of radiation pressure due to thermal forces referred to as radiometric forces. Radiometric forces are caused by temperature gradients in the surrounding medium. These thermal forces used to obscure all effects of radiation pressure due to the fact that the radiometric forces were orders of magnitude larger than the forces of radiation pressure, with radiation pressure being on the pN scale</a:t>
            </a:r>
            <a:endParaRPr/>
          </a:p>
          <a:p>
            <a:pPr indent="-298450" lvl="0" marL="457200" rtl="0" algn="l">
              <a:spcBef>
                <a:spcPts val="0"/>
              </a:spcBef>
              <a:spcAft>
                <a:spcPts val="0"/>
              </a:spcAft>
              <a:buSzPts val="1100"/>
              <a:buChar char="●"/>
            </a:pPr>
            <a:r>
              <a:rPr lang="en"/>
              <a:t>Photophoresis is a term used to indicate that that the thermal gradients in the medium are caused by light, the laser in this case.</a:t>
            </a:r>
            <a:endParaRPr/>
          </a:p>
          <a:p>
            <a:pPr indent="0" lvl="0" marL="0" rtl="0" algn="l">
              <a:spcBef>
                <a:spcPts val="0"/>
              </a:spcBef>
              <a:spcAft>
                <a:spcPts val="0"/>
              </a:spcAft>
              <a:buNone/>
            </a:pPr>
            <a:r>
              <a:rPr b="1" lang="en"/>
              <a:t>3rd</a:t>
            </a:r>
            <a:endParaRPr/>
          </a:p>
          <a:p>
            <a:pPr indent="-298450" lvl="0" marL="457200" rtl="0" algn="l">
              <a:spcBef>
                <a:spcPts val="0"/>
              </a:spcBef>
              <a:spcAft>
                <a:spcPts val="0"/>
              </a:spcAft>
              <a:buSzPts val="1100"/>
              <a:buChar char="●"/>
            </a:pPr>
            <a:r>
              <a:rPr lang="en"/>
              <a:t>Ashkin was able to overcome the radiometric forces by choosing a relatively </a:t>
            </a:r>
            <a:r>
              <a:rPr lang="en"/>
              <a:t>transparent</a:t>
            </a:r>
            <a:r>
              <a:rPr lang="en"/>
              <a:t> particle and medium. This meant there was less thermal </a:t>
            </a:r>
            <a:r>
              <a:rPr lang="en"/>
              <a:t>absorption</a:t>
            </a:r>
            <a:r>
              <a:rPr lang="en"/>
              <a:t> and thus a lower temperature in the system</a:t>
            </a:r>
            <a:endParaRPr/>
          </a:p>
          <a:p>
            <a:pPr indent="-298450" lvl="0" marL="457200" rtl="0" algn="l">
              <a:spcBef>
                <a:spcPts val="0"/>
              </a:spcBef>
              <a:spcAft>
                <a:spcPts val="0"/>
              </a:spcAft>
              <a:buSzPts val="1100"/>
              <a:buChar char="●"/>
            </a:pPr>
            <a:r>
              <a:rPr lang="en"/>
              <a:t>Now being able to study radiation pressure without overwhelming interference, Ashkin found a beam hitting a 2.68 micrometer </a:t>
            </a:r>
            <a:r>
              <a:rPr lang="en"/>
              <a:t>transparent</a:t>
            </a:r>
            <a:r>
              <a:rPr lang="en"/>
              <a:t> bead suspended in water caused the bead towards the center of the beam, the beam axis, and away from the source of the laser</a:t>
            </a:r>
            <a:endParaRPr/>
          </a:p>
          <a:p>
            <a:pPr indent="-298450" lvl="0" marL="457200" rtl="0" algn="l">
              <a:spcBef>
                <a:spcPts val="0"/>
              </a:spcBef>
              <a:spcAft>
                <a:spcPts val="0"/>
              </a:spcAft>
              <a:buSzPts val="1100"/>
              <a:buChar char="●"/>
            </a:pPr>
            <a:r>
              <a:rPr lang="en"/>
              <a:t>This is due to gradient and scattering forces that I will be discussing in an upcoming slide</a:t>
            </a:r>
            <a:endParaRPr/>
          </a:p>
          <a:p>
            <a:pPr indent="-298450" lvl="0" marL="457200" rtl="0" algn="l">
              <a:spcBef>
                <a:spcPts val="0"/>
              </a:spcBef>
              <a:spcAft>
                <a:spcPts val="0"/>
              </a:spcAft>
              <a:buSzPts val="1100"/>
              <a:buChar char="●"/>
            </a:pPr>
            <a:r>
              <a:rPr lang="en"/>
              <a:t>When the laser was blocked, the bead was observed moving off due to Brownian motion. This just confirms that the motion seen from the bead were due to radiation pressure from the laser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3e47362e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3e47362e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Left</a:t>
            </a:r>
            <a:endParaRPr/>
          </a:p>
          <a:p>
            <a:pPr indent="-298450" lvl="0" marL="457200" rtl="0" algn="l">
              <a:spcBef>
                <a:spcPts val="0"/>
              </a:spcBef>
              <a:spcAft>
                <a:spcPts val="0"/>
              </a:spcAft>
              <a:buSzPts val="1100"/>
              <a:buChar char="●"/>
            </a:pPr>
            <a:r>
              <a:rPr lang="en"/>
              <a:t>Diagram of a simple optical tweezers set up</a:t>
            </a:r>
            <a:endParaRPr/>
          </a:p>
          <a:p>
            <a:pPr indent="-298450" lvl="0" marL="457200" rtl="0" algn="l">
              <a:spcBef>
                <a:spcPts val="0"/>
              </a:spcBef>
              <a:spcAft>
                <a:spcPts val="0"/>
              </a:spcAft>
              <a:buSzPts val="1100"/>
              <a:buChar char="●"/>
            </a:pPr>
            <a:r>
              <a:rPr lang="en"/>
              <a:t>Laser passes through a set of lenses that act as a beam widener</a:t>
            </a:r>
            <a:endParaRPr/>
          </a:p>
          <a:p>
            <a:pPr indent="-298450" lvl="0" marL="457200" rtl="0" algn="l">
              <a:spcBef>
                <a:spcPts val="0"/>
              </a:spcBef>
              <a:spcAft>
                <a:spcPts val="0"/>
              </a:spcAft>
              <a:buSzPts val="1100"/>
              <a:buChar char="●"/>
            </a:pPr>
            <a:r>
              <a:rPr lang="en"/>
              <a:t>Dichromatic mirrors used as alignment mirrors, dichromatic means that they allow certain wavelengths of light through and reflect others</a:t>
            </a:r>
            <a:endParaRPr/>
          </a:p>
          <a:p>
            <a:pPr indent="-298450" lvl="0" marL="457200" rtl="0" algn="l">
              <a:spcBef>
                <a:spcPts val="0"/>
              </a:spcBef>
              <a:spcAft>
                <a:spcPts val="0"/>
              </a:spcAft>
              <a:buSzPts val="1100"/>
              <a:buChar char="●"/>
            </a:pPr>
            <a:r>
              <a:rPr lang="en"/>
              <a:t>This allows the light needed for the video analysis to pass through the </a:t>
            </a:r>
            <a:r>
              <a:rPr lang="en"/>
              <a:t>mirrors and make it to the camera</a:t>
            </a:r>
            <a:endParaRPr/>
          </a:p>
          <a:p>
            <a:pPr indent="-298450" lvl="0" marL="457200" rtl="0" algn="l">
              <a:spcBef>
                <a:spcPts val="0"/>
              </a:spcBef>
              <a:spcAft>
                <a:spcPts val="0"/>
              </a:spcAft>
              <a:buSzPts val="1100"/>
              <a:buChar char="●"/>
            </a:pPr>
            <a:r>
              <a:rPr lang="en"/>
              <a:t>The laser light is then passed through a microscope objective with a NA appropriate for the experiment</a:t>
            </a:r>
            <a:endParaRPr/>
          </a:p>
          <a:p>
            <a:pPr indent="-298450" lvl="0" marL="457200" rtl="0" algn="l">
              <a:spcBef>
                <a:spcPts val="0"/>
              </a:spcBef>
              <a:spcAft>
                <a:spcPts val="0"/>
              </a:spcAft>
              <a:buSzPts val="1100"/>
              <a:buChar char="●"/>
            </a:pPr>
            <a:r>
              <a:rPr lang="en"/>
              <a:t>The optical trap is created and the light goes through a condenser and is directed to a position detector</a:t>
            </a:r>
            <a:endParaRPr/>
          </a:p>
          <a:p>
            <a:pPr indent="0" lvl="0" marL="0" rtl="0" algn="l">
              <a:spcBef>
                <a:spcPts val="0"/>
              </a:spcBef>
              <a:spcAft>
                <a:spcPts val="0"/>
              </a:spcAft>
              <a:buNone/>
            </a:pPr>
            <a:r>
              <a:rPr b="1" lang="en"/>
              <a:t>Right</a:t>
            </a:r>
            <a:endParaRPr/>
          </a:p>
          <a:p>
            <a:pPr indent="-298450" lvl="0" marL="457200" rtl="0" algn="l">
              <a:spcBef>
                <a:spcPts val="0"/>
              </a:spcBef>
              <a:spcAft>
                <a:spcPts val="0"/>
              </a:spcAft>
              <a:buSzPts val="1100"/>
              <a:buChar char="●"/>
            </a:pPr>
            <a:r>
              <a:rPr lang="en"/>
              <a:t>This is a picture of an optical tweezers set up in an actual lab setting</a:t>
            </a:r>
            <a:endParaRPr/>
          </a:p>
          <a:p>
            <a:pPr indent="-298450" lvl="0" marL="457200" rtl="0" algn="l">
              <a:spcBef>
                <a:spcPts val="0"/>
              </a:spcBef>
              <a:spcAft>
                <a:spcPts val="0"/>
              </a:spcAft>
              <a:buSzPts val="1100"/>
              <a:buChar char="●"/>
            </a:pPr>
            <a:r>
              <a:rPr lang="en"/>
              <a:t>The set up is fairly small, but it is difficult to find pictures of real life optical tweezers so the size could potentially be dependant on the experiment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5e5fbd16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5e5fbd16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1st</a:t>
            </a:r>
            <a:endParaRPr/>
          </a:p>
          <a:p>
            <a:pPr indent="-298450" lvl="0" marL="457200" rtl="0" algn="l">
              <a:spcBef>
                <a:spcPts val="0"/>
              </a:spcBef>
              <a:spcAft>
                <a:spcPts val="0"/>
              </a:spcAft>
              <a:buSzPts val="1100"/>
              <a:buChar char="●"/>
            </a:pPr>
            <a:r>
              <a:rPr lang="en"/>
              <a:t>For optical trapping set ups to work, the refractive index of the particle must be larger than the refractive index of the medium</a:t>
            </a:r>
            <a:endParaRPr/>
          </a:p>
          <a:p>
            <a:pPr indent="-298450" lvl="0" marL="457200" rtl="0" algn="l">
              <a:spcBef>
                <a:spcPts val="0"/>
              </a:spcBef>
              <a:spcAft>
                <a:spcPts val="0"/>
              </a:spcAft>
              <a:buSzPts val="1100"/>
              <a:buChar char="●"/>
            </a:pPr>
            <a:r>
              <a:rPr lang="en"/>
              <a:t>This means that the velocity of the light slows down upon entering the bead. This is a change in momentum of the light</a:t>
            </a:r>
            <a:endParaRPr/>
          </a:p>
          <a:p>
            <a:pPr indent="0" lvl="0" marL="0" rtl="0" algn="l">
              <a:spcBef>
                <a:spcPts val="0"/>
              </a:spcBef>
              <a:spcAft>
                <a:spcPts val="0"/>
              </a:spcAft>
              <a:buNone/>
            </a:pPr>
            <a:r>
              <a:rPr b="1" lang="en"/>
              <a:t>2nd</a:t>
            </a:r>
            <a:endParaRPr/>
          </a:p>
          <a:p>
            <a:pPr indent="-298450" lvl="0" marL="457200" rtl="0" algn="l">
              <a:spcBef>
                <a:spcPts val="0"/>
              </a:spcBef>
              <a:spcAft>
                <a:spcPts val="0"/>
              </a:spcAft>
              <a:buSzPts val="1100"/>
              <a:buChar char="●"/>
            </a:pPr>
            <a:r>
              <a:rPr lang="en"/>
              <a:t>Looking at conservation of momentum, the change in momentum of the light upon entering the bead will cause a change in momentum of the bead </a:t>
            </a:r>
            <a:endParaRPr/>
          </a:p>
          <a:p>
            <a:pPr indent="-298450" lvl="0" marL="457200" rtl="0" algn="l">
              <a:spcBef>
                <a:spcPts val="0"/>
              </a:spcBef>
              <a:spcAft>
                <a:spcPts val="0"/>
              </a:spcAft>
              <a:buSzPts val="1100"/>
              <a:buChar char="●"/>
            </a:pPr>
            <a:r>
              <a:rPr lang="en"/>
              <a:t>This exchanging of momentum is what allows for particles to be optically trapped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78349ac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78349ac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5e5fbd16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5e5fbd16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6072f9b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6072f9b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1st</a:t>
            </a:r>
            <a:endParaRPr/>
          </a:p>
          <a:p>
            <a:pPr indent="-298450" lvl="0" marL="457200" rtl="0" algn="l">
              <a:spcBef>
                <a:spcPts val="0"/>
              </a:spcBef>
              <a:spcAft>
                <a:spcPts val="0"/>
              </a:spcAft>
              <a:buSzPts val="1100"/>
              <a:buChar char="●"/>
            </a:pPr>
            <a:r>
              <a:rPr lang="en"/>
              <a:t>One of the first drawbacks to using optical tweezers in situations with organic materials is the localized heating in the medium around the particle caused by NIR lasers. The increase in temperature can cause chemical properties of the DNA to be changed and thus can make data collection difficult</a:t>
            </a:r>
            <a:endParaRPr/>
          </a:p>
          <a:p>
            <a:pPr indent="-298450" lvl="0" marL="457200" rtl="0" algn="l">
              <a:spcBef>
                <a:spcPts val="0"/>
              </a:spcBef>
              <a:spcAft>
                <a:spcPts val="0"/>
              </a:spcAft>
              <a:buSzPts val="1100"/>
              <a:buChar char="●"/>
            </a:pPr>
            <a:r>
              <a:rPr lang="en"/>
              <a:t>This drawback is less than what would occur if a lower wavelength laser was used</a:t>
            </a:r>
            <a:endParaRPr/>
          </a:p>
          <a:p>
            <a:pPr indent="0" lvl="0" marL="0" rtl="0" algn="l">
              <a:spcBef>
                <a:spcPts val="0"/>
              </a:spcBef>
              <a:spcAft>
                <a:spcPts val="0"/>
              </a:spcAft>
              <a:buNone/>
            </a:pPr>
            <a:r>
              <a:rPr b="1" lang="en"/>
              <a:t>2nd</a:t>
            </a:r>
            <a:endParaRPr/>
          </a:p>
          <a:p>
            <a:pPr indent="-298450" lvl="0" marL="457200" rtl="0" algn="l">
              <a:spcBef>
                <a:spcPts val="0"/>
              </a:spcBef>
              <a:spcAft>
                <a:spcPts val="0"/>
              </a:spcAft>
              <a:buSzPts val="1100"/>
              <a:buChar char="●"/>
            </a:pPr>
            <a:r>
              <a:rPr lang="en"/>
              <a:t>Another drawback is having to deal with and account for Brownian motion of the particle</a:t>
            </a:r>
            <a:endParaRPr/>
          </a:p>
          <a:p>
            <a:pPr indent="-298450" lvl="0" marL="457200" rtl="0" algn="l">
              <a:spcBef>
                <a:spcPts val="0"/>
              </a:spcBef>
              <a:spcAft>
                <a:spcPts val="0"/>
              </a:spcAft>
              <a:buSzPts val="1100"/>
              <a:buChar char="●"/>
            </a:pPr>
            <a:r>
              <a:rPr lang="en"/>
              <a:t>Brownian motion is the random motion of particles that are suspended in a medium that is caused by collisions with the particles of the medium</a:t>
            </a:r>
            <a:endParaRPr/>
          </a:p>
          <a:p>
            <a:pPr indent="-298450" lvl="0" marL="457200" rtl="0" algn="l">
              <a:spcBef>
                <a:spcPts val="0"/>
              </a:spcBef>
              <a:spcAft>
                <a:spcPts val="0"/>
              </a:spcAft>
              <a:buSzPts val="1100"/>
              <a:buChar char="●"/>
            </a:pPr>
            <a:r>
              <a:rPr lang="en"/>
              <a:t>At higher temperatures, the particles of the medium have higher energy, so Brownian motion is more </a:t>
            </a:r>
            <a:r>
              <a:rPr lang="en"/>
              <a:t>noticeable</a:t>
            </a:r>
            <a:endParaRPr/>
          </a:p>
          <a:p>
            <a:pPr indent="-298450" lvl="0" marL="457200" rtl="0" algn="l">
              <a:spcBef>
                <a:spcPts val="0"/>
              </a:spcBef>
              <a:spcAft>
                <a:spcPts val="0"/>
              </a:spcAft>
              <a:buSzPts val="1100"/>
              <a:buChar char="●"/>
            </a:pPr>
            <a:r>
              <a:rPr lang="en"/>
              <a:t>Beads trapped in an optical trap undergo Brownian motion. To see the stability of a trap and whether or not it will be able to account for the Brownian motion the trapping potential and thermal energy are compared</a:t>
            </a:r>
            <a:endParaRPr/>
          </a:p>
          <a:p>
            <a:pPr indent="-298450" lvl="0" marL="457200" rtl="0" algn="l">
              <a:spcBef>
                <a:spcPts val="0"/>
              </a:spcBef>
              <a:spcAft>
                <a:spcPts val="0"/>
              </a:spcAft>
              <a:buSzPts val="1100"/>
              <a:buChar char="●"/>
            </a:pPr>
            <a:r>
              <a:rPr lang="en"/>
              <a:t>An optical trap is considered stable if the trapping potential is larger than the thermal energy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jstor.org/stable/2889889?seq=1#metadata_info_tab_contents" TargetMode="External"/><Relationship Id="rId4" Type="http://schemas.openxmlformats.org/officeDocument/2006/relationships/hyperlink" Target="https://journals.aps.org/prl/pdf/10.1103/PhysRevLett.24.156" TargetMode="External"/><Relationship Id="rId11" Type="http://schemas.openxmlformats.org/officeDocument/2006/relationships/hyperlink" Target="https://www.frontiersin.org/articles/10.3389/fbioe.2020.602797/full#h4" TargetMode="External"/><Relationship Id="rId10" Type="http://schemas.openxmlformats.org/officeDocument/2006/relationships/hyperlink" Target="https://www.ncbi.nlm.nih.gov/pmc/articles/PMC24595/" TargetMode="External"/><Relationship Id="rId9" Type="http://schemas.openxmlformats.org/officeDocument/2006/relationships/hyperlink" Target="https://citeseerx.ist.psu.edu/viewdoc/download?doi=10.1.1.460.7282&amp;rep=rep1&amp;type=pdf" TargetMode="External"/><Relationship Id="rId5" Type="http://schemas.openxmlformats.org/officeDocument/2006/relationships/hyperlink" Target="https://www.sciencedirect.com/science/article/pii/S0006291X18300998?#fig4" TargetMode="External"/><Relationship Id="rId6" Type="http://schemas.openxmlformats.org/officeDocument/2006/relationships/hyperlink" Target="https://bio.libretexts.org/Bookshelves/Genetics/Book%3A_Working_with_Molecular_Genetics_(Hardison)/Unit_I%3A_Genes_Nucleic_Acids_Genomes_and_Chromosomes/2%3A_Structures_of_Nucleic_Acids/2.5%3A_B-Form_A-Form_and_Z-Form_of_DNA" TargetMode="External"/><Relationship Id="rId7" Type="http://schemas.openxmlformats.org/officeDocument/2006/relationships/hyperlink" Target="https://www.mdpi.com/2072-666X/12/8/954/htm" TargetMode="External"/><Relationship Id="rId8" Type="http://schemas.openxmlformats.org/officeDocument/2006/relationships/hyperlink" Target="https://arxiv.org/pdf/2004.0524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084775"/>
            <a:ext cx="8123100" cy="158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4120"/>
              <a:t>Optical Tweezers and their use on dsDNA</a:t>
            </a:r>
            <a:endParaRPr sz="4120"/>
          </a:p>
        </p:txBody>
      </p:sp>
      <p:sp>
        <p:nvSpPr>
          <p:cNvPr id="60" name="Google Shape;60;p13"/>
          <p:cNvSpPr txBox="1"/>
          <p:nvPr>
            <p:ph idx="1" type="subTitle"/>
          </p:nvPr>
        </p:nvSpPr>
        <p:spPr>
          <a:xfrm>
            <a:off x="151025" y="43181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Alex DelBene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Overstretching DNA with Optical Tweezers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DNA Basics</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B-DNA</a:t>
            </a:r>
            <a:endParaRPr/>
          </a:p>
          <a:p>
            <a:pPr indent="-317500" lvl="1" marL="914400" rtl="0" algn="l">
              <a:spcBef>
                <a:spcPts val="0"/>
              </a:spcBef>
              <a:spcAft>
                <a:spcPts val="0"/>
              </a:spcAft>
              <a:buSzPts val="1400"/>
              <a:buChar char="○"/>
            </a:pPr>
            <a:r>
              <a:rPr lang="en"/>
              <a:t>Right hand helix</a:t>
            </a:r>
            <a:endParaRPr/>
          </a:p>
          <a:p>
            <a:pPr indent="-317500" lvl="1" marL="914400" rtl="0" algn="l">
              <a:spcBef>
                <a:spcPts val="0"/>
              </a:spcBef>
              <a:spcAft>
                <a:spcPts val="0"/>
              </a:spcAft>
              <a:buSzPts val="1400"/>
              <a:buChar char="○"/>
            </a:pPr>
            <a:r>
              <a:rPr lang="en"/>
              <a:t>Rise per base pair of 3.4 Angstrom</a:t>
            </a:r>
            <a:endParaRPr/>
          </a:p>
          <a:p>
            <a:pPr indent="-342900" lvl="0" marL="457200" rtl="0" algn="l">
              <a:spcBef>
                <a:spcPts val="0"/>
              </a:spcBef>
              <a:spcAft>
                <a:spcPts val="0"/>
              </a:spcAft>
              <a:buSzPts val="1800"/>
              <a:buChar char="●"/>
            </a:pPr>
            <a:r>
              <a:rPr lang="en"/>
              <a:t>dsDNA = double stranded DNA</a:t>
            </a:r>
            <a:endParaRPr/>
          </a:p>
          <a:p>
            <a:pPr indent="-342900" lvl="0" marL="457200" rtl="0" algn="l">
              <a:spcBef>
                <a:spcPts val="0"/>
              </a:spcBef>
              <a:spcAft>
                <a:spcPts val="0"/>
              </a:spcAft>
              <a:buSzPts val="1800"/>
              <a:buChar char="●"/>
            </a:pPr>
            <a:r>
              <a:rPr lang="en"/>
              <a:t>Contour length</a:t>
            </a:r>
            <a:endParaRPr/>
          </a:p>
          <a:p>
            <a:pPr indent="-317500" lvl="1" marL="914400" rtl="0" algn="l">
              <a:spcBef>
                <a:spcPts val="0"/>
              </a:spcBef>
              <a:spcAft>
                <a:spcPts val="0"/>
              </a:spcAft>
              <a:buSzPts val="1400"/>
              <a:buChar char="○"/>
            </a:pPr>
            <a:r>
              <a:rPr lang="en"/>
              <a:t># of nucleotides x length of nucleotides</a:t>
            </a:r>
            <a:endParaRPr/>
          </a:p>
          <a:p>
            <a:pPr indent="-317500" lvl="1" marL="914400" rtl="0" algn="l">
              <a:spcBef>
                <a:spcPts val="0"/>
              </a:spcBef>
              <a:spcAft>
                <a:spcPts val="0"/>
              </a:spcAft>
              <a:buSzPts val="1400"/>
              <a:buChar char="○"/>
            </a:pPr>
            <a:r>
              <a:rPr lang="en"/>
              <a:t>Length of DNA fully laid out</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5597100" y="863552"/>
            <a:ext cx="3078687" cy="3416400"/>
          </a:xfrm>
          <a:prstGeom prst="rect">
            <a:avLst/>
          </a:prstGeom>
          <a:noFill/>
          <a:ln>
            <a:noFill/>
          </a:ln>
        </p:spPr>
      </p:pic>
      <p:sp>
        <p:nvSpPr>
          <p:cNvPr id="129" name="Google Shape;129;p23"/>
          <p:cNvSpPr txBox="1"/>
          <p:nvPr/>
        </p:nvSpPr>
        <p:spPr>
          <a:xfrm>
            <a:off x="5921750" y="4279950"/>
            <a:ext cx="309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latin typeface="Proxima Nova"/>
                <a:ea typeface="Proxima Nova"/>
                <a:cs typeface="Proxima Nova"/>
                <a:sym typeface="Proxima Nova"/>
              </a:rPr>
              <a:t>Belmont, P. et al. </a:t>
            </a:r>
            <a:r>
              <a:rPr i="1" lang="en" sz="700">
                <a:latin typeface="Proxima Nova"/>
                <a:ea typeface="Proxima Nova"/>
                <a:cs typeface="Proxima Nova"/>
                <a:sym typeface="Proxima Nova"/>
              </a:rPr>
              <a:t>Nucleic acid conformation diversity: from structure to function and regulation</a:t>
            </a:r>
            <a:endParaRPr i="1" sz="7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Stretching of DNA</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Stretching pre-expansion</a:t>
            </a:r>
            <a:endParaRPr/>
          </a:p>
          <a:p>
            <a:pPr indent="-317500" lvl="1" marL="914400" rtl="0" algn="l">
              <a:spcBef>
                <a:spcPts val="0"/>
              </a:spcBef>
              <a:spcAft>
                <a:spcPts val="0"/>
              </a:spcAft>
              <a:buSzPts val="1400"/>
              <a:buChar char="○"/>
            </a:pPr>
            <a:r>
              <a:rPr lang="en"/>
              <a:t>“A force of 2-3 pN is able to stretch B-DNA to 90% of it’s contour length”</a:t>
            </a:r>
            <a:endParaRPr/>
          </a:p>
          <a:p>
            <a:pPr indent="-317500" lvl="1" marL="914400" rtl="0" algn="l">
              <a:spcBef>
                <a:spcPts val="0"/>
              </a:spcBef>
              <a:spcAft>
                <a:spcPts val="0"/>
              </a:spcAft>
              <a:buSzPts val="1400"/>
              <a:buChar char="○"/>
            </a:pPr>
            <a:r>
              <a:rPr lang="en"/>
              <a:t>Force rises rapidly the closer the length is to the contour length</a:t>
            </a:r>
            <a:endParaRPr/>
          </a:p>
          <a:p>
            <a:pPr indent="-342900" lvl="0" marL="457200" rtl="0" algn="l">
              <a:spcBef>
                <a:spcPts val="0"/>
              </a:spcBef>
              <a:spcAft>
                <a:spcPts val="0"/>
              </a:spcAft>
              <a:buSzPts val="1800"/>
              <a:buChar char="●"/>
            </a:pPr>
            <a:r>
              <a:rPr lang="en"/>
              <a:t>Expansion</a:t>
            </a:r>
            <a:endParaRPr/>
          </a:p>
          <a:p>
            <a:pPr indent="-317500" lvl="1" marL="914400" rtl="0" algn="l">
              <a:spcBef>
                <a:spcPts val="0"/>
              </a:spcBef>
              <a:spcAft>
                <a:spcPts val="0"/>
              </a:spcAft>
              <a:buSzPts val="1400"/>
              <a:buChar char="○"/>
            </a:pPr>
            <a:r>
              <a:rPr lang="en"/>
              <a:t>Contour length increase by approximately 1.7 times</a:t>
            </a:r>
            <a:endParaRPr/>
          </a:p>
          <a:p>
            <a:pPr indent="-317500" lvl="1" marL="914400" rtl="0" algn="l">
              <a:spcBef>
                <a:spcPts val="0"/>
              </a:spcBef>
              <a:spcAft>
                <a:spcPts val="0"/>
              </a:spcAft>
              <a:buSzPts val="1400"/>
              <a:buChar char="○"/>
            </a:pPr>
            <a:r>
              <a:rPr lang="en"/>
              <a:t>Increase in rise per base pair from 3.4 to 5.8 Angstrom</a:t>
            </a:r>
            <a:endParaRPr/>
          </a:p>
          <a:p>
            <a:pPr indent="-317500" lvl="1" marL="914400" rtl="0" algn="l">
              <a:spcBef>
                <a:spcPts val="0"/>
              </a:spcBef>
              <a:spcAft>
                <a:spcPts val="0"/>
              </a:spcAft>
              <a:buSzPts val="1400"/>
              <a:buChar char="○"/>
            </a:pPr>
            <a:r>
              <a:rPr lang="en"/>
              <a:t>Transition occurs on very narrow force range (</a:t>
            </a:r>
            <a:r>
              <a:rPr lang="en" sz="1050">
                <a:solidFill>
                  <a:srgbClr val="4D5156"/>
                </a:solidFill>
                <a:highlight>
                  <a:srgbClr val="FFFFFF"/>
                </a:highlight>
                <a:latin typeface="Roboto"/>
                <a:ea typeface="Roboto"/>
                <a:cs typeface="Roboto"/>
                <a:sym typeface="Roboto"/>
              </a:rPr>
              <a:t>~</a:t>
            </a:r>
            <a:r>
              <a:rPr lang="en"/>
              <a:t>2 pN)</a:t>
            </a:r>
            <a:endParaRPr/>
          </a:p>
          <a:p>
            <a:pPr indent="-342900" lvl="0" marL="457200" rtl="0" algn="l">
              <a:spcBef>
                <a:spcPts val="0"/>
              </a:spcBef>
              <a:spcAft>
                <a:spcPts val="0"/>
              </a:spcAft>
              <a:buSzPts val="1800"/>
              <a:buChar char="●"/>
            </a:pPr>
            <a:r>
              <a:rPr lang="en"/>
              <a:t>Stretching post-expansion</a:t>
            </a:r>
            <a:endParaRPr/>
          </a:p>
          <a:p>
            <a:pPr indent="-317500" lvl="1" marL="914400" rtl="0" algn="l">
              <a:spcBef>
                <a:spcPts val="0"/>
              </a:spcBef>
              <a:spcAft>
                <a:spcPts val="0"/>
              </a:spcAft>
              <a:buSzPts val="1400"/>
              <a:buChar char="○"/>
            </a:pPr>
            <a:r>
              <a:rPr lang="en"/>
              <a:t>Remains stretched and behaves as before</a:t>
            </a:r>
            <a:endParaRPr/>
          </a:p>
        </p:txBody>
      </p:sp>
      <p:pic>
        <p:nvPicPr>
          <p:cNvPr id="136" name="Google Shape;136;p24"/>
          <p:cNvPicPr preferRelativeResize="0"/>
          <p:nvPr/>
        </p:nvPicPr>
        <p:blipFill>
          <a:blip r:embed="rId3">
            <a:alphaModFix/>
          </a:blip>
          <a:stretch>
            <a:fillRect/>
          </a:stretch>
        </p:blipFill>
        <p:spPr>
          <a:xfrm>
            <a:off x="5874338" y="2359500"/>
            <a:ext cx="3095625" cy="2095500"/>
          </a:xfrm>
          <a:prstGeom prst="rect">
            <a:avLst/>
          </a:prstGeom>
          <a:noFill/>
          <a:ln>
            <a:noFill/>
          </a:ln>
        </p:spPr>
      </p:pic>
      <p:sp>
        <p:nvSpPr>
          <p:cNvPr id="137" name="Google Shape;137;p24"/>
          <p:cNvSpPr txBox="1"/>
          <p:nvPr/>
        </p:nvSpPr>
        <p:spPr>
          <a:xfrm>
            <a:off x="7018950" y="4455000"/>
            <a:ext cx="806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Proxima Nova"/>
                <a:ea typeface="Proxima Nova"/>
                <a:cs typeface="Proxima Nova"/>
                <a:sym typeface="Proxima Nova"/>
              </a:rPr>
              <a:t>Relative Length</a:t>
            </a:r>
            <a:endParaRPr b="1" sz="700">
              <a:latin typeface="Proxima Nova"/>
              <a:ea typeface="Proxima Nova"/>
              <a:cs typeface="Proxima Nova"/>
              <a:sym typeface="Proxima Nova"/>
            </a:endParaRPr>
          </a:p>
        </p:txBody>
      </p:sp>
      <p:sp>
        <p:nvSpPr>
          <p:cNvPr id="138" name="Google Shape;138;p24"/>
          <p:cNvSpPr txBox="1"/>
          <p:nvPr/>
        </p:nvSpPr>
        <p:spPr>
          <a:xfrm rot="-5400000">
            <a:off x="5430950" y="3261000"/>
            <a:ext cx="594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Proxima Nova"/>
                <a:ea typeface="Proxima Nova"/>
                <a:cs typeface="Proxima Nova"/>
                <a:sym typeface="Proxima Nova"/>
              </a:rPr>
              <a:t>Force</a:t>
            </a:r>
            <a:r>
              <a:rPr b="1" lang="en" sz="700">
                <a:latin typeface="Proxima Nova"/>
                <a:ea typeface="Proxima Nova"/>
                <a:cs typeface="Proxima Nova"/>
                <a:sym typeface="Proxima Nova"/>
              </a:rPr>
              <a:t> (pN)</a:t>
            </a:r>
            <a:endParaRPr b="1" sz="700">
              <a:latin typeface="Proxima Nova"/>
              <a:ea typeface="Proxima Nova"/>
              <a:cs typeface="Proxima Nova"/>
              <a:sym typeface="Proxima Nova"/>
            </a:endParaRPr>
          </a:p>
        </p:txBody>
      </p:sp>
      <p:sp>
        <p:nvSpPr>
          <p:cNvPr id="139" name="Google Shape;139;p24"/>
          <p:cNvSpPr txBox="1"/>
          <p:nvPr/>
        </p:nvSpPr>
        <p:spPr>
          <a:xfrm>
            <a:off x="5921750" y="4584750"/>
            <a:ext cx="3098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latin typeface="Proxima Nova"/>
                <a:ea typeface="Proxima Nova"/>
                <a:cs typeface="Proxima Nova"/>
                <a:sym typeface="Proxima Nova"/>
              </a:rPr>
              <a:t>Cluzel</a:t>
            </a:r>
            <a:r>
              <a:rPr lang="en" sz="700">
                <a:latin typeface="Proxima Nova"/>
                <a:ea typeface="Proxima Nova"/>
                <a:cs typeface="Proxima Nova"/>
                <a:sym typeface="Proxima Nova"/>
              </a:rPr>
              <a:t>, P. et al. </a:t>
            </a:r>
            <a:r>
              <a:rPr i="1" lang="en" sz="700">
                <a:latin typeface="Proxima Nova"/>
                <a:ea typeface="Proxima Nova"/>
                <a:cs typeface="Proxima Nova"/>
                <a:sym typeface="Proxima Nova"/>
              </a:rPr>
              <a:t>DNA: An Extensible Molecule</a:t>
            </a:r>
            <a:endParaRPr i="1" sz="7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Overstretching B-DNA</a:t>
            </a:r>
            <a:endParaRPr/>
          </a:p>
          <a:p>
            <a:pPr indent="-317500" lvl="1" marL="914400" rtl="0" algn="l">
              <a:spcBef>
                <a:spcPts val="0"/>
              </a:spcBef>
              <a:spcAft>
                <a:spcPts val="0"/>
              </a:spcAft>
              <a:buSzPts val="1400"/>
              <a:buChar char="○"/>
            </a:pPr>
            <a:r>
              <a:rPr lang="en"/>
              <a:t>Unwinding of DNA strands to form unpaired ladder</a:t>
            </a:r>
            <a:endParaRPr/>
          </a:p>
          <a:p>
            <a:pPr indent="-317500" lvl="1" marL="914400" rtl="0" algn="l">
              <a:spcBef>
                <a:spcPts val="0"/>
              </a:spcBef>
              <a:spcAft>
                <a:spcPts val="0"/>
              </a:spcAft>
              <a:buSzPts val="1400"/>
              <a:buChar char="○"/>
            </a:pPr>
            <a:r>
              <a:rPr lang="en"/>
              <a:t>Cooperativity</a:t>
            </a:r>
            <a:r>
              <a:rPr lang="en"/>
              <a:t> of transition means that the extended regions are larger and homogeneous</a:t>
            </a:r>
            <a:endParaRPr/>
          </a:p>
          <a:p>
            <a:pPr indent="-317500" lvl="1" marL="914400" rtl="0" algn="l">
              <a:spcBef>
                <a:spcPts val="0"/>
              </a:spcBef>
              <a:spcAft>
                <a:spcPts val="0"/>
              </a:spcAft>
              <a:buSzPts val="1400"/>
              <a:buChar char="○"/>
            </a:pPr>
            <a:r>
              <a:rPr lang="en"/>
              <a:t>Must be energetically easier to spread an existing </a:t>
            </a:r>
            <a:r>
              <a:rPr lang="en"/>
              <a:t>region rather than nucleate a new one</a:t>
            </a:r>
            <a:endParaRPr/>
          </a:p>
          <a:p>
            <a:pPr indent="-342900" lvl="0" marL="457200" rtl="0" algn="l">
              <a:spcBef>
                <a:spcPts val="0"/>
              </a:spcBef>
              <a:spcAft>
                <a:spcPts val="0"/>
              </a:spcAft>
              <a:buSzPts val="1800"/>
              <a:buChar char="●"/>
            </a:pPr>
            <a:r>
              <a:rPr lang="en"/>
              <a:t>DNA: An Extensible Molecule</a:t>
            </a:r>
            <a:endParaRPr/>
          </a:p>
          <a:p>
            <a:pPr indent="-317500" lvl="1" marL="914400" rtl="0" algn="l">
              <a:spcBef>
                <a:spcPts val="0"/>
              </a:spcBef>
              <a:spcAft>
                <a:spcPts val="0"/>
              </a:spcAft>
              <a:buSzPts val="1400"/>
              <a:buChar char="○"/>
            </a:pPr>
            <a:r>
              <a:rPr lang="en"/>
              <a:t>Two separate states pre and post expansion (B-DNA to S-DNA)</a:t>
            </a:r>
            <a:endParaRPr/>
          </a:p>
          <a:p>
            <a:pPr indent="-317500" lvl="1" marL="914400" rtl="0" algn="l">
              <a:spcBef>
                <a:spcPts val="0"/>
              </a:spcBef>
              <a:spcAft>
                <a:spcPts val="0"/>
              </a:spcAft>
              <a:buSzPts val="1400"/>
              <a:buChar char="○"/>
            </a:pPr>
            <a:r>
              <a:rPr lang="en"/>
              <a:t>Experimental outcome matched JUMNA prediction</a:t>
            </a:r>
            <a:endParaRPr/>
          </a:p>
          <a:p>
            <a:pPr indent="-317500" lvl="1" marL="914400" rtl="0" algn="l">
              <a:spcBef>
                <a:spcPts val="0"/>
              </a:spcBef>
              <a:spcAft>
                <a:spcPts val="0"/>
              </a:spcAft>
              <a:buSzPts val="1400"/>
              <a:buChar char="○"/>
            </a:pPr>
            <a:r>
              <a:rPr lang="en"/>
              <a:t>JUMNA suggests transition includes reduced diameter of the helix and an increase in base pair inclination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Applications of Optical Tweezers</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Study proteins</a:t>
            </a:r>
            <a:endParaRPr/>
          </a:p>
          <a:p>
            <a:pPr indent="-317500" lvl="1" marL="914400" rtl="0" algn="l">
              <a:spcBef>
                <a:spcPts val="0"/>
              </a:spcBef>
              <a:spcAft>
                <a:spcPts val="0"/>
              </a:spcAft>
              <a:buSzPts val="1400"/>
              <a:buChar char="○"/>
            </a:pPr>
            <a:r>
              <a:rPr lang="en"/>
              <a:t>Similar experiments</a:t>
            </a:r>
            <a:endParaRPr/>
          </a:p>
          <a:p>
            <a:pPr indent="-342900" lvl="0" marL="457200" rtl="0" algn="l">
              <a:spcBef>
                <a:spcPts val="0"/>
              </a:spcBef>
              <a:spcAft>
                <a:spcPts val="0"/>
              </a:spcAft>
              <a:buSzPts val="1800"/>
              <a:buChar char="●"/>
            </a:pPr>
            <a:r>
              <a:rPr lang="en"/>
              <a:t>Cooling of atoms</a:t>
            </a:r>
            <a:endParaRPr/>
          </a:p>
          <a:p>
            <a:pPr indent="-317500" lvl="1" marL="914400" rtl="0" algn="l">
              <a:spcBef>
                <a:spcPts val="0"/>
              </a:spcBef>
              <a:spcAft>
                <a:spcPts val="0"/>
              </a:spcAft>
              <a:buSzPts val="1400"/>
              <a:buChar char="○"/>
            </a:pPr>
            <a:r>
              <a:rPr lang="en"/>
              <a:t>Control velocity</a:t>
            </a:r>
            <a:endParaRPr/>
          </a:p>
          <a:p>
            <a:pPr indent="-317500" lvl="1" marL="914400" rtl="0" algn="l">
              <a:spcBef>
                <a:spcPts val="0"/>
              </a:spcBef>
              <a:spcAft>
                <a:spcPts val="0"/>
              </a:spcAft>
              <a:buSzPts val="1400"/>
              <a:buChar char="○"/>
            </a:pPr>
            <a:r>
              <a:rPr lang="en"/>
              <a:t>mK level cooling</a:t>
            </a:r>
            <a:endParaRPr/>
          </a:p>
          <a:p>
            <a:pPr indent="-342900" lvl="0" marL="457200" rtl="0" algn="l">
              <a:spcBef>
                <a:spcPts val="0"/>
              </a:spcBef>
              <a:spcAft>
                <a:spcPts val="0"/>
              </a:spcAft>
              <a:buSzPts val="1800"/>
              <a:buChar char="●"/>
            </a:pPr>
            <a:r>
              <a:rPr lang="en"/>
              <a:t>Manipulation of neurons</a:t>
            </a:r>
            <a:endParaRPr/>
          </a:p>
          <a:p>
            <a:pPr indent="-317500" lvl="1" marL="914400" rtl="0" algn="l">
              <a:spcBef>
                <a:spcPts val="0"/>
              </a:spcBef>
              <a:spcAft>
                <a:spcPts val="0"/>
              </a:spcAft>
              <a:buSzPts val="1400"/>
              <a:buChar char="○"/>
            </a:pPr>
            <a:r>
              <a:rPr lang="en"/>
              <a:t>Study individual synapses with </a:t>
            </a:r>
            <a:r>
              <a:rPr lang="en"/>
              <a:t>auxiliary</a:t>
            </a:r>
            <a:r>
              <a:rPr lang="en"/>
              <a:t> particles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u="sng">
                <a:solidFill>
                  <a:schemeClr val="hlink"/>
                </a:solidFill>
                <a:latin typeface="Arial"/>
                <a:ea typeface="Arial"/>
                <a:cs typeface="Arial"/>
                <a:sym typeface="Arial"/>
                <a:hlinkClick r:id="rId3"/>
              </a:rPr>
              <a:t>https://www.jstor.org/stable/2889889?seq=1#metadata_info_tab_contents</a:t>
            </a:r>
            <a:endParaRPr sz="1400">
              <a:latin typeface="Arial"/>
              <a:ea typeface="Arial"/>
              <a:cs typeface="Arial"/>
              <a:sym typeface="Arial"/>
            </a:endParaRPr>
          </a:p>
          <a:p>
            <a:pPr indent="0" lvl="0" marL="0" rtl="0" algn="l">
              <a:spcBef>
                <a:spcPts val="1200"/>
              </a:spcBef>
              <a:spcAft>
                <a:spcPts val="0"/>
              </a:spcAft>
              <a:buNone/>
            </a:pPr>
            <a:r>
              <a:rPr lang="en" sz="1400" u="sng">
                <a:solidFill>
                  <a:schemeClr val="hlink"/>
                </a:solidFill>
                <a:latin typeface="Arial"/>
                <a:ea typeface="Arial"/>
                <a:cs typeface="Arial"/>
                <a:sym typeface="Arial"/>
                <a:hlinkClick r:id="rId4"/>
              </a:rPr>
              <a:t>https://journals.aps.org/prl/pdf/10.1103/PhysRevLett.24.156</a:t>
            </a:r>
            <a:endParaRPr sz="1400">
              <a:latin typeface="Arial"/>
              <a:ea typeface="Arial"/>
              <a:cs typeface="Arial"/>
              <a:sym typeface="Arial"/>
            </a:endParaRPr>
          </a:p>
          <a:p>
            <a:pPr indent="0" lvl="0" marL="0" rtl="0" algn="l">
              <a:spcBef>
                <a:spcPts val="1200"/>
              </a:spcBef>
              <a:spcAft>
                <a:spcPts val="0"/>
              </a:spcAft>
              <a:buNone/>
            </a:pPr>
            <a:r>
              <a:rPr lang="en" sz="1400" u="sng">
                <a:solidFill>
                  <a:schemeClr val="hlink"/>
                </a:solidFill>
                <a:latin typeface="Arial"/>
                <a:ea typeface="Arial"/>
                <a:cs typeface="Arial"/>
                <a:sym typeface="Arial"/>
                <a:hlinkClick r:id="rId5"/>
              </a:rPr>
              <a:t>https://www.sciencedirect.com/science/article/pii/S0006291X18300998?#fig4</a:t>
            </a:r>
            <a:endParaRPr sz="1400">
              <a:solidFill>
                <a:srgbClr val="444444"/>
              </a:solidFill>
              <a:highlight>
                <a:srgbClr val="FFFFFF"/>
              </a:highlight>
              <a:latin typeface="Arial"/>
              <a:ea typeface="Arial"/>
              <a:cs typeface="Arial"/>
              <a:sym typeface="Arial"/>
            </a:endParaRPr>
          </a:p>
          <a:p>
            <a:pPr indent="0" lvl="0" marL="0" rtl="0" algn="l">
              <a:spcBef>
                <a:spcPts val="1200"/>
              </a:spcBef>
              <a:spcAft>
                <a:spcPts val="0"/>
              </a:spcAft>
              <a:buNone/>
            </a:pPr>
            <a:r>
              <a:rPr lang="en" sz="1400" u="sng">
                <a:solidFill>
                  <a:schemeClr val="hlink"/>
                </a:solidFill>
                <a:highlight>
                  <a:srgbClr val="FFFFFF"/>
                </a:highlight>
                <a:latin typeface="Arial"/>
                <a:ea typeface="Arial"/>
                <a:cs typeface="Arial"/>
                <a:sym typeface="Arial"/>
                <a:hlinkClick r:id="rId6"/>
              </a:rPr>
              <a:t>https://bio.libretexts.org/Bookshelves/Genetics/Book%3A_Working_with_Molecular_Genetics_(Hardison)/Unit_I%3A_Genes_Nucleic_Acids_Genomes_and_Chromosomes/2%3A_Structures_of_Nucleic_Acids/2.5%3A_B-Form_A-Form_and_Z-Form_of_DNA</a:t>
            </a:r>
            <a:endParaRPr sz="1400">
              <a:solidFill>
                <a:srgbClr val="444444"/>
              </a:solidFill>
              <a:highlight>
                <a:srgbClr val="FFFFFF"/>
              </a:highlight>
              <a:latin typeface="Arial"/>
              <a:ea typeface="Arial"/>
              <a:cs typeface="Arial"/>
              <a:sym typeface="Arial"/>
            </a:endParaRPr>
          </a:p>
          <a:p>
            <a:pPr indent="0" lvl="0" marL="0" rtl="0" algn="l">
              <a:spcBef>
                <a:spcPts val="1200"/>
              </a:spcBef>
              <a:spcAft>
                <a:spcPts val="0"/>
              </a:spcAft>
              <a:buNone/>
            </a:pPr>
            <a:r>
              <a:rPr lang="en" sz="1400" u="sng">
                <a:solidFill>
                  <a:schemeClr val="hlink"/>
                </a:solidFill>
                <a:highlight>
                  <a:srgbClr val="FFFFFF"/>
                </a:highlight>
                <a:latin typeface="Arial"/>
                <a:ea typeface="Arial"/>
                <a:cs typeface="Arial"/>
                <a:sym typeface="Arial"/>
                <a:hlinkClick r:id="rId7"/>
              </a:rPr>
              <a:t>https://www.mdpi.com/2072-666X/12/8/954/htm</a:t>
            </a:r>
            <a:endParaRPr sz="1400">
              <a:solidFill>
                <a:srgbClr val="444444"/>
              </a:solidFill>
              <a:highlight>
                <a:srgbClr val="FFFFFF"/>
              </a:highlight>
              <a:latin typeface="Arial"/>
              <a:ea typeface="Arial"/>
              <a:cs typeface="Arial"/>
              <a:sym typeface="Arial"/>
            </a:endParaRPr>
          </a:p>
          <a:p>
            <a:pPr indent="0" lvl="0" marL="0" rtl="0" algn="l">
              <a:spcBef>
                <a:spcPts val="1200"/>
              </a:spcBef>
              <a:spcAft>
                <a:spcPts val="0"/>
              </a:spcAft>
              <a:buNone/>
            </a:pPr>
            <a:r>
              <a:rPr lang="en" sz="1400" u="sng">
                <a:solidFill>
                  <a:schemeClr val="hlink"/>
                </a:solidFill>
                <a:highlight>
                  <a:srgbClr val="FFFFFF"/>
                </a:highlight>
                <a:latin typeface="Arial"/>
                <a:ea typeface="Arial"/>
                <a:cs typeface="Arial"/>
                <a:sym typeface="Arial"/>
                <a:hlinkClick r:id="rId8"/>
              </a:rPr>
              <a:t>https://arxiv.org/pdf/2004.05246.pdf</a:t>
            </a:r>
            <a:endParaRPr sz="1400">
              <a:solidFill>
                <a:srgbClr val="444444"/>
              </a:solidFill>
              <a:highlight>
                <a:srgbClr val="FFFFFF"/>
              </a:highlight>
              <a:latin typeface="Arial"/>
              <a:ea typeface="Arial"/>
              <a:cs typeface="Arial"/>
              <a:sym typeface="Arial"/>
            </a:endParaRPr>
          </a:p>
          <a:p>
            <a:pPr indent="0" lvl="0" marL="0" rtl="0" algn="l">
              <a:spcBef>
                <a:spcPts val="1200"/>
              </a:spcBef>
              <a:spcAft>
                <a:spcPts val="0"/>
              </a:spcAft>
              <a:buNone/>
            </a:pPr>
            <a:r>
              <a:rPr lang="en" sz="1400" u="sng">
                <a:solidFill>
                  <a:schemeClr val="hlink"/>
                </a:solidFill>
                <a:highlight>
                  <a:srgbClr val="FFFFFF"/>
                </a:highlight>
                <a:latin typeface="Arial"/>
                <a:ea typeface="Arial"/>
                <a:cs typeface="Arial"/>
                <a:sym typeface="Arial"/>
                <a:hlinkClick r:id="rId9"/>
              </a:rPr>
              <a:t>https://citeseerx.ist.psu.edu/viewdoc/download?doi=10.1.1.460.7282&amp;rep=rep1&amp;type=pdf</a:t>
            </a:r>
            <a:endParaRPr/>
          </a:p>
          <a:p>
            <a:pPr indent="0" lvl="0" marL="0" rtl="0" algn="l">
              <a:spcBef>
                <a:spcPts val="1200"/>
              </a:spcBef>
              <a:spcAft>
                <a:spcPts val="0"/>
              </a:spcAft>
              <a:buNone/>
            </a:pPr>
            <a:r>
              <a:rPr lang="en" u="sng">
                <a:solidFill>
                  <a:schemeClr val="hlink"/>
                </a:solidFill>
                <a:hlinkClick r:id="rId10"/>
              </a:rPr>
              <a:t>https://www.ncbi.nlm.nih.gov/pmc/articles/PMC24595/</a:t>
            </a:r>
            <a:endParaRPr/>
          </a:p>
          <a:p>
            <a:pPr indent="0" lvl="0" marL="0" rtl="0" algn="l">
              <a:spcBef>
                <a:spcPts val="1200"/>
              </a:spcBef>
              <a:spcAft>
                <a:spcPts val="1200"/>
              </a:spcAft>
              <a:buNone/>
            </a:pPr>
            <a:r>
              <a:rPr lang="en" u="sng">
                <a:solidFill>
                  <a:schemeClr val="hlink"/>
                </a:solidFill>
                <a:hlinkClick r:id="rId11"/>
              </a:rPr>
              <a:t>https://www.frontiersin.org/articles/10.3389/fbioe.2020.602797/full#h4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Optical Tweezers</a:t>
            </a:r>
            <a:endParaRPr/>
          </a:p>
          <a:p>
            <a:pPr indent="-317500" lvl="1" marL="914400" rtl="0" algn="l">
              <a:lnSpc>
                <a:spcPct val="150000"/>
              </a:lnSpc>
              <a:spcBef>
                <a:spcPts val="0"/>
              </a:spcBef>
              <a:spcAft>
                <a:spcPts val="0"/>
              </a:spcAft>
              <a:buSzPts val="1400"/>
              <a:buChar char="○"/>
            </a:pPr>
            <a:r>
              <a:rPr lang="en"/>
              <a:t>History</a:t>
            </a:r>
            <a:endParaRPr/>
          </a:p>
          <a:p>
            <a:pPr indent="-317500" lvl="1" marL="914400" rtl="0" algn="l">
              <a:lnSpc>
                <a:spcPct val="150000"/>
              </a:lnSpc>
              <a:spcBef>
                <a:spcPts val="0"/>
              </a:spcBef>
              <a:spcAft>
                <a:spcPts val="0"/>
              </a:spcAft>
              <a:buSzPts val="1400"/>
              <a:buChar char="○"/>
            </a:pPr>
            <a:r>
              <a:rPr lang="en"/>
              <a:t>Theory of optical trapping</a:t>
            </a:r>
            <a:endParaRPr/>
          </a:p>
          <a:p>
            <a:pPr indent="-317500" lvl="1" marL="914400" rtl="0" algn="l">
              <a:lnSpc>
                <a:spcPct val="150000"/>
              </a:lnSpc>
              <a:spcBef>
                <a:spcPts val="0"/>
              </a:spcBef>
              <a:spcAft>
                <a:spcPts val="0"/>
              </a:spcAft>
              <a:buSzPts val="1400"/>
              <a:buChar char="○"/>
            </a:pPr>
            <a:r>
              <a:rPr lang="en"/>
              <a:t>Set up of optical tweezers</a:t>
            </a:r>
            <a:endParaRPr/>
          </a:p>
          <a:p>
            <a:pPr indent="-317500" lvl="1" marL="914400" rtl="0" algn="l">
              <a:lnSpc>
                <a:spcPct val="150000"/>
              </a:lnSpc>
              <a:spcBef>
                <a:spcPts val="0"/>
              </a:spcBef>
              <a:spcAft>
                <a:spcPts val="0"/>
              </a:spcAft>
              <a:buSzPts val="1400"/>
              <a:buChar char="○"/>
            </a:pPr>
            <a:r>
              <a:rPr lang="en"/>
              <a:t>Potential drawbacks</a:t>
            </a:r>
            <a:endParaRPr/>
          </a:p>
          <a:p>
            <a:pPr indent="-342900" lvl="0" marL="457200" rtl="0" algn="l">
              <a:lnSpc>
                <a:spcPct val="150000"/>
              </a:lnSpc>
              <a:spcBef>
                <a:spcPts val="0"/>
              </a:spcBef>
              <a:spcAft>
                <a:spcPts val="0"/>
              </a:spcAft>
              <a:buSzPts val="1800"/>
              <a:buChar char="●"/>
            </a:pPr>
            <a:r>
              <a:rPr lang="en"/>
              <a:t>Studying DNA with Optical Tweezers</a:t>
            </a:r>
            <a:endParaRPr/>
          </a:p>
          <a:p>
            <a:pPr indent="-317500" lvl="1" marL="914400" rtl="0" algn="l">
              <a:lnSpc>
                <a:spcPct val="150000"/>
              </a:lnSpc>
              <a:spcBef>
                <a:spcPts val="0"/>
              </a:spcBef>
              <a:spcAft>
                <a:spcPts val="0"/>
              </a:spcAft>
              <a:buSzPts val="1400"/>
              <a:buChar char="○"/>
            </a:pPr>
            <a:r>
              <a:rPr lang="en"/>
              <a:t>Rundown of DNA terminology</a:t>
            </a:r>
            <a:endParaRPr/>
          </a:p>
          <a:p>
            <a:pPr indent="-317500" lvl="1" marL="914400" rtl="0" algn="l">
              <a:lnSpc>
                <a:spcPct val="150000"/>
              </a:lnSpc>
              <a:spcBef>
                <a:spcPts val="0"/>
              </a:spcBef>
              <a:spcAft>
                <a:spcPts val="0"/>
              </a:spcAft>
              <a:buSzPts val="1400"/>
              <a:buChar char="○"/>
            </a:pPr>
            <a:r>
              <a:rPr lang="en"/>
              <a:t>Experiments and results</a:t>
            </a:r>
            <a:endParaRPr/>
          </a:p>
          <a:p>
            <a:pPr indent="-342900" lvl="0" marL="457200" rtl="0" algn="l">
              <a:lnSpc>
                <a:spcPct val="150000"/>
              </a:lnSpc>
              <a:spcBef>
                <a:spcPts val="0"/>
              </a:spcBef>
              <a:spcAft>
                <a:spcPts val="0"/>
              </a:spcAft>
              <a:buSzPts val="1800"/>
              <a:buChar char="●"/>
            </a:pPr>
            <a:r>
              <a:rPr lang="en"/>
              <a:t>Other </a:t>
            </a:r>
            <a:r>
              <a:rPr lang="en"/>
              <a:t>applications for Optical Tweezers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Optical Tweezers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Arthur Ashkin</a:t>
            </a:r>
            <a:endParaRPr/>
          </a:p>
          <a:p>
            <a:pPr indent="-317500" lvl="1" marL="914400" rtl="0" algn="l">
              <a:lnSpc>
                <a:spcPct val="150000"/>
              </a:lnSpc>
              <a:spcBef>
                <a:spcPts val="0"/>
              </a:spcBef>
              <a:spcAft>
                <a:spcPts val="0"/>
              </a:spcAft>
              <a:buSzPts val="1400"/>
              <a:buChar char="○"/>
            </a:pPr>
            <a:r>
              <a:rPr lang="en"/>
              <a:t>First observation of acceleration of freely suspended particle from radiation pressure</a:t>
            </a:r>
            <a:endParaRPr/>
          </a:p>
          <a:p>
            <a:pPr indent="-317500" lvl="1" marL="914400" rtl="0" algn="l">
              <a:lnSpc>
                <a:spcPct val="150000"/>
              </a:lnSpc>
              <a:spcBef>
                <a:spcPts val="0"/>
              </a:spcBef>
              <a:spcAft>
                <a:spcPts val="0"/>
              </a:spcAft>
              <a:buSzPts val="1400"/>
              <a:buChar char="○"/>
            </a:pPr>
            <a:r>
              <a:rPr lang="en"/>
              <a:t>Historically hard to study radiation pressure due to thermal forces (radiometric forces)</a:t>
            </a:r>
            <a:endParaRPr/>
          </a:p>
          <a:p>
            <a:pPr indent="-317500" lvl="1" marL="914400" rtl="0" algn="l">
              <a:lnSpc>
                <a:spcPct val="150000"/>
              </a:lnSpc>
              <a:spcBef>
                <a:spcPts val="0"/>
              </a:spcBef>
              <a:spcAft>
                <a:spcPts val="0"/>
              </a:spcAft>
              <a:buSzPts val="1400"/>
              <a:buChar char="○"/>
            </a:pPr>
            <a:r>
              <a:rPr lang="en"/>
              <a:t>Able to overcome radiometric forces</a:t>
            </a:r>
            <a:endParaRPr/>
          </a:p>
          <a:p>
            <a:pPr indent="-317500" lvl="1" marL="914400" rtl="0" algn="l">
              <a:lnSpc>
                <a:spcPct val="150000"/>
              </a:lnSpc>
              <a:spcBef>
                <a:spcPts val="0"/>
              </a:spcBef>
              <a:spcAft>
                <a:spcPts val="0"/>
              </a:spcAft>
              <a:buSzPts val="1400"/>
              <a:buChar char="○"/>
            </a:pPr>
            <a:r>
              <a:rPr lang="en"/>
              <a:t>Ashkin found a beam hitting a 2.68 μm transparent bead suspended in water caused the bead to move towards the beam axis and with the light</a:t>
            </a:r>
            <a:endParaRPr/>
          </a:p>
          <a:p>
            <a:pPr indent="-317500" lvl="2" marL="1371600" rtl="0" algn="l">
              <a:lnSpc>
                <a:spcPct val="150000"/>
              </a:lnSpc>
              <a:spcBef>
                <a:spcPts val="0"/>
              </a:spcBef>
              <a:spcAft>
                <a:spcPts val="0"/>
              </a:spcAft>
              <a:buSzPts val="1400"/>
              <a:buChar char="■"/>
            </a:pPr>
            <a:r>
              <a:rPr lang="en"/>
              <a:t>When laser was blocked, bead would move away due to Brownian Motion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76200" y="244087"/>
            <a:ext cx="4586275" cy="4141825"/>
          </a:xfrm>
          <a:prstGeom prst="rect">
            <a:avLst/>
          </a:prstGeom>
          <a:noFill/>
          <a:ln>
            <a:noFill/>
          </a:ln>
        </p:spPr>
      </p:pic>
      <p:pic>
        <p:nvPicPr>
          <p:cNvPr id="83" name="Google Shape;83;p17"/>
          <p:cNvPicPr preferRelativeResize="0"/>
          <p:nvPr/>
        </p:nvPicPr>
        <p:blipFill>
          <a:blip r:embed="rId4">
            <a:alphaModFix/>
          </a:blip>
          <a:stretch>
            <a:fillRect/>
          </a:stretch>
        </p:blipFill>
        <p:spPr>
          <a:xfrm>
            <a:off x="4960374" y="851038"/>
            <a:ext cx="3903876" cy="2927907"/>
          </a:xfrm>
          <a:prstGeom prst="rect">
            <a:avLst/>
          </a:prstGeom>
          <a:noFill/>
          <a:ln>
            <a:noFill/>
          </a:ln>
        </p:spPr>
      </p:pic>
      <p:sp>
        <p:nvSpPr>
          <p:cNvPr id="84" name="Google Shape;84;p17"/>
          <p:cNvSpPr txBox="1"/>
          <p:nvPr/>
        </p:nvSpPr>
        <p:spPr>
          <a:xfrm>
            <a:off x="2777550" y="4385900"/>
            <a:ext cx="3588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Proxima Nova"/>
                <a:ea typeface="Proxima Nova"/>
                <a:cs typeface="Proxima Nova"/>
                <a:sym typeface="Proxima Nova"/>
              </a:rPr>
              <a:t>Pesce, G. et al. </a:t>
            </a:r>
            <a:r>
              <a:rPr i="1" lang="en" sz="700">
                <a:latin typeface="Proxima Nova"/>
                <a:ea typeface="Proxima Nova"/>
                <a:cs typeface="Proxima Nova"/>
                <a:sym typeface="Proxima Nova"/>
              </a:rPr>
              <a:t>A Step-by-step Guide to the Realisation of Advanced Optical Tweezers</a:t>
            </a:r>
            <a:endParaRPr i="1" sz="7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Theory of Optical Trapping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n</a:t>
            </a:r>
            <a:r>
              <a:rPr baseline="-25000" lang="en"/>
              <a:t>p</a:t>
            </a:r>
            <a:r>
              <a:rPr lang="en"/>
              <a:t> &gt; n</a:t>
            </a:r>
            <a:r>
              <a:rPr baseline="-25000" lang="en"/>
              <a:t>m</a:t>
            </a:r>
            <a:endParaRPr baseline="-25000"/>
          </a:p>
          <a:p>
            <a:pPr indent="-342900" lvl="0" marL="457200" rtl="0" algn="l">
              <a:lnSpc>
                <a:spcPct val="150000"/>
              </a:lnSpc>
              <a:spcBef>
                <a:spcPts val="0"/>
              </a:spcBef>
              <a:spcAft>
                <a:spcPts val="0"/>
              </a:spcAft>
              <a:buSzPts val="1800"/>
              <a:buChar char="●"/>
            </a:pPr>
            <a:r>
              <a:rPr lang="en"/>
              <a:t>Conservation of momentum</a:t>
            </a:r>
            <a:endParaRPr/>
          </a:p>
          <a:p>
            <a:pPr indent="-342900" lvl="0" marL="457200" rtl="0" algn="l">
              <a:lnSpc>
                <a:spcPct val="150000"/>
              </a:lnSpc>
              <a:spcBef>
                <a:spcPts val="0"/>
              </a:spcBef>
              <a:spcAft>
                <a:spcPts val="0"/>
              </a:spcAft>
              <a:buSzPts val="1800"/>
              <a:buChar char="●"/>
            </a:pPr>
            <a:r>
              <a:rPr lang="en"/>
              <a:t>Trap potential</a:t>
            </a:r>
            <a:endParaRPr/>
          </a:p>
          <a:p>
            <a:pPr indent="-317500" lvl="1" marL="914400" rtl="0" algn="l">
              <a:lnSpc>
                <a:spcPct val="150000"/>
              </a:lnSpc>
              <a:spcBef>
                <a:spcPts val="0"/>
              </a:spcBef>
              <a:spcAft>
                <a:spcPts val="0"/>
              </a:spcAft>
              <a:buSzPts val="1400"/>
              <a:buChar char="○"/>
            </a:pPr>
            <a:r>
              <a:rPr lang="en"/>
              <a:t>Harmonic potential - restoring force is proportional to displacement</a:t>
            </a:r>
            <a:endParaRPr/>
          </a:p>
          <a:p>
            <a:pPr indent="0" lvl="0" marL="0" rtl="0" algn="l">
              <a:lnSpc>
                <a:spcPct val="150000"/>
              </a:lnSpc>
              <a:spcBef>
                <a:spcPts val="1200"/>
              </a:spcBef>
              <a:spcAft>
                <a:spcPts val="0"/>
              </a:spcAft>
              <a:buNone/>
            </a:pPr>
            <a:r>
              <a:t/>
            </a:r>
            <a:endParaRPr/>
          </a:p>
          <a:p>
            <a:pPr indent="-317500" lvl="1" marL="914400" rtl="0" algn="l">
              <a:lnSpc>
                <a:spcPct val="150000"/>
              </a:lnSpc>
              <a:spcBef>
                <a:spcPts val="1200"/>
              </a:spcBef>
              <a:spcAft>
                <a:spcPts val="0"/>
              </a:spcAft>
              <a:buSzPts val="1400"/>
              <a:buChar char="○"/>
            </a:pPr>
            <a:r>
              <a:rPr lang="en"/>
              <a:t>Probability </a:t>
            </a:r>
            <a:r>
              <a:rPr lang="en"/>
              <a:t>distribution</a:t>
            </a:r>
            <a:r>
              <a:rPr lang="en"/>
              <a:t> in a harmonic potential is Gaussian</a:t>
            </a:r>
            <a:br>
              <a:rPr lang="en"/>
            </a:br>
            <a:br>
              <a:rPr lang="en"/>
            </a:br>
            <a:endParaRPr/>
          </a:p>
          <a:p>
            <a:pPr indent="-317500" lvl="1" marL="914400" rtl="0" algn="l">
              <a:lnSpc>
                <a:spcPct val="150000"/>
              </a:lnSpc>
              <a:spcBef>
                <a:spcPts val="0"/>
              </a:spcBef>
              <a:spcAft>
                <a:spcPts val="0"/>
              </a:spcAft>
              <a:buSzPts val="1400"/>
              <a:buChar char="○"/>
            </a:pPr>
            <a:r>
              <a:rPr lang="en"/>
              <a:t>Probability distribution matches expected position</a:t>
            </a:r>
            <a:endParaRPr/>
          </a:p>
        </p:txBody>
      </p:sp>
      <p:pic>
        <p:nvPicPr>
          <p:cNvPr id="91" name="Google Shape;91;p18"/>
          <p:cNvPicPr preferRelativeResize="0"/>
          <p:nvPr/>
        </p:nvPicPr>
        <p:blipFill rotWithShape="1">
          <a:blip r:embed="rId3">
            <a:alphaModFix/>
          </a:blip>
          <a:srcRect b="0" l="0" r="0" t="7458"/>
          <a:stretch/>
        </p:blipFill>
        <p:spPr>
          <a:xfrm>
            <a:off x="3466688" y="3585375"/>
            <a:ext cx="2210625" cy="412275"/>
          </a:xfrm>
          <a:prstGeom prst="rect">
            <a:avLst/>
          </a:prstGeom>
          <a:noFill/>
          <a:ln>
            <a:noFill/>
          </a:ln>
        </p:spPr>
      </p:pic>
      <p:pic>
        <p:nvPicPr>
          <p:cNvPr id="92" name="Google Shape;92;p18"/>
          <p:cNvPicPr preferRelativeResize="0"/>
          <p:nvPr/>
        </p:nvPicPr>
        <p:blipFill>
          <a:blip r:embed="rId4">
            <a:alphaModFix/>
          </a:blip>
          <a:stretch>
            <a:fillRect/>
          </a:stretch>
        </p:blipFill>
        <p:spPr>
          <a:xfrm>
            <a:off x="3807463" y="2741050"/>
            <a:ext cx="1529050" cy="35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Scattering and gradient forces</a:t>
            </a:r>
            <a:endParaRPr/>
          </a:p>
          <a:p>
            <a:pPr indent="-304165" lvl="1" marL="914400" rtl="0" algn="l">
              <a:spcBef>
                <a:spcPts val="0"/>
              </a:spcBef>
              <a:spcAft>
                <a:spcPts val="0"/>
              </a:spcAft>
              <a:buSzPct val="100000"/>
              <a:buChar char="○"/>
            </a:pPr>
            <a:r>
              <a:rPr lang="en"/>
              <a:t>Gradient of laser causes bead to be pulled to the beam axis, scattering pushes the bead</a:t>
            </a:r>
            <a:br>
              <a:rPr lang="en"/>
            </a:br>
            <a:br>
              <a:rPr lang="en"/>
            </a:br>
            <a:br>
              <a:rPr lang="en"/>
            </a:br>
            <a:br>
              <a:rPr lang="en"/>
            </a:br>
            <a:br>
              <a:rPr lang="en"/>
            </a:br>
            <a:br>
              <a:rPr lang="en"/>
            </a:br>
            <a:br>
              <a:rPr lang="en"/>
            </a:br>
            <a:br>
              <a:rPr lang="en"/>
            </a:br>
            <a:br>
              <a:rPr lang="en"/>
            </a:br>
            <a:endParaRPr/>
          </a:p>
          <a:p>
            <a:pPr indent="-301466" lvl="1" marL="914400" rtl="0" algn="l">
              <a:spcBef>
                <a:spcPts val="0"/>
              </a:spcBef>
              <a:spcAft>
                <a:spcPts val="0"/>
              </a:spcAft>
              <a:buSzPct val="100000"/>
              <a:buChar char="○"/>
            </a:pPr>
            <a:r>
              <a:rPr lang="en" sz="1350"/>
              <a:t>R</a:t>
            </a:r>
            <a:r>
              <a:rPr baseline="-25000" lang="en" sz="1350"/>
              <a:t>i</a:t>
            </a:r>
            <a:r>
              <a:rPr lang="en" sz="1350"/>
              <a:t> and T</a:t>
            </a:r>
            <a:r>
              <a:rPr baseline="-25000" lang="en" sz="1350"/>
              <a:t>i</a:t>
            </a:r>
            <a:r>
              <a:rPr lang="en" sz="1350"/>
              <a:t> are reflection and transmission coefficients, P</a:t>
            </a:r>
            <a:r>
              <a:rPr baseline="-25000" lang="en" sz="1350"/>
              <a:t>i</a:t>
            </a:r>
            <a:r>
              <a:rPr lang="en" sz="1350"/>
              <a:t>  is the power, θ</a:t>
            </a:r>
            <a:r>
              <a:rPr baseline="-25000" lang="en" sz="1350"/>
              <a:t>i</a:t>
            </a:r>
            <a:r>
              <a:rPr lang="en" sz="1350"/>
              <a:t> hat and r</a:t>
            </a:r>
            <a:r>
              <a:rPr baseline="-25000" lang="en" sz="1350"/>
              <a:t>i</a:t>
            </a:r>
            <a:r>
              <a:rPr lang="en" sz="1350"/>
              <a:t> hat are incidence and transmission angles</a:t>
            </a:r>
            <a:endParaRPr sz="1350"/>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1432363" y="1731744"/>
            <a:ext cx="4694474" cy="478325"/>
          </a:xfrm>
          <a:prstGeom prst="rect">
            <a:avLst/>
          </a:prstGeom>
          <a:noFill/>
          <a:ln>
            <a:noFill/>
          </a:ln>
        </p:spPr>
      </p:pic>
      <p:pic>
        <p:nvPicPr>
          <p:cNvPr id="100" name="Google Shape;100;p19"/>
          <p:cNvPicPr preferRelativeResize="0"/>
          <p:nvPr/>
        </p:nvPicPr>
        <p:blipFill>
          <a:blip r:embed="rId4">
            <a:alphaModFix/>
          </a:blip>
          <a:stretch>
            <a:fillRect/>
          </a:stretch>
        </p:blipFill>
        <p:spPr>
          <a:xfrm>
            <a:off x="1249825" y="2443550"/>
            <a:ext cx="5059547" cy="543500"/>
          </a:xfrm>
          <a:prstGeom prst="rect">
            <a:avLst/>
          </a:prstGeom>
          <a:noFill/>
          <a:ln>
            <a:noFill/>
          </a:ln>
        </p:spPr>
      </p:pic>
      <p:pic>
        <p:nvPicPr>
          <p:cNvPr id="101" name="Google Shape;101;p19"/>
          <p:cNvPicPr preferRelativeResize="0"/>
          <p:nvPr/>
        </p:nvPicPr>
        <p:blipFill>
          <a:blip r:embed="rId5">
            <a:alphaModFix/>
          </a:blip>
          <a:stretch>
            <a:fillRect/>
          </a:stretch>
        </p:blipFill>
        <p:spPr>
          <a:xfrm>
            <a:off x="2527763" y="3549883"/>
            <a:ext cx="4088475" cy="1232342"/>
          </a:xfrm>
          <a:prstGeom prst="rect">
            <a:avLst/>
          </a:prstGeom>
          <a:noFill/>
          <a:ln>
            <a:noFill/>
          </a:ln>
        </p:spPr>
      </p:pic>
      <p:sp>
        <p:nvSpPr>
          <p:cNvPr id="102" name="Google Shape;102;p19"/>
          <p:cNvSpPr txBox="1"/>
          <p:nvPr/>
        </p:nvSpPr>
        <p:spPr>
          <a:xfrm>
            <a:off x="3203850" y="4782225"/>
            <a:ext cx="27363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latin typeface="Proxima Nova"/>
                <a:ea typeface="Proxima Nova"/>
                <a:cs typeface="Proxima Nova"/>
                <a:sym typeface="Proxima Nova"/>
              </a:rPr>
              <a:t>Arias-Gonzalez J. </a:t>
            </a:r>
            <a:r>
              <a:rPr i="1" lang="en" sz="700">
                <a:latin typeface="Proxima Nova"/>
                <a:ea typeface="Proxima Nova"/>
                <a:cs typeface="Proxima Nova"/>
                <a:sym typeface="Proxima Nova"/>
              </a:rPr>
              <a:t>Optical Tweezers</a:t>
            </a:r>
            <a:r>
              <a:rPr lang="en" sz="700">
                <a:latin typeface="Proxima Nova"/>
                <a:ea typeface="Proxima Nova"/>
                <a:cs typeface="Proxima Nova"/>
                <a:sym typeface="Proxima Nova"/>
              </a:rPr>
              <a:t>, Optical Nanomanipulation Lab</a:t>
            </a:r>
            <a:endParaRPr sz="7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Optical Tweezers Set Up</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Numerical </a:t>
            </a:r>
            <a:r>
              <a:rPr lang="en"/>
              <a:t>Aperture of Objective</a:t>
            </a:r>
            <a:endParaRPr/>
          </a:p>
          <a:p>
            <a:pPr indent="-317500" lvl="1" marL="914400" rtl="0" algn="l">
              <a:spcBef>
                <a:spcPts val="0"/>
              </a:spcBef>
              <a:spcAft>
                <a:spcPts val="0"/>
              </a:spcAft>
              <a:buSzPts val="1400"/>
              <a:buChar char="○"/>
            </a:pPr>
            <a:r>
              <a:rPr lang="en"/>
              <a:t>Describes cone of light going through microscope objective</a:t>
            </a:r>
            <a:endParaRPr/>
          </a:p>
          <a:p>
            <a:pPr indent="-317500" lvl="1" marL="914400" rtl="0" algn="l">
              <a:spcBef>
                <a:spcPts val="0"/>
              </a:spcBef>
              <a:spcAft>
                <a:spcPts val="0"/>
              </a:spcAft>
              <a:buSzPts val="1400"/>
              <a:buChar char="○"/>
            </a:pPr>
            <a:r>
              <a:rPr lang="en"/>
              <a:t>Optical tweezers typically have a high NA objective, but low NA objectives have been used as well</a:t>
            </a:r>
            <a:endParaRPr/>
          </a:p>
          <a:p>
            <a:pPr indent="-342900" lvl="0" marL="457200" rtl="0" algn="l">
              <a:spcBef>
                <a:spcPts val="0"/>
              </a:spcBef>
              <a:spcAft>
                <a:spcPts val="0"/>
              </a:spcAft>
              <a:buSzPts val="1800"/>
              <a:buChar char="●"/>
            </a:pPr>
            <a:r>
              <a:rPr lang="en"/>
              <a:t>NIR laser</a:t>
            </a:r>
            <a:endParaRPr/>
          </a:p>
          <a:p>
            <a:pPr indent="-317500" lvl="1" marL="914400" rtl="0" algn="l">
              <a:spcBef>
                <a:spcPts val="0"/>
              </a:spcBef>
              <a:spcAft>
                <a:spcPts val="0"/>
              </a:spcAft>
              <a:buSzPts val="1400"/>
              <a:buChar char="○"/>
            </a:pPr>
            <a:r>
              <a:rPr lang="en"/>
              <a:t>Near Infrared lasers (750-1200 nm) typically used to lower the amount of radiation damage on </a:t>
            </a:r>
            <a:r>
              <a:rPr lang="en"/>
              <a:t>an</a:t>
            </a:r>
            <a:r>
              <a:rPr lang="en"/>
              <a:t> organic sample</a:t>
            </a:r>
            <a:endParaRPr/>
          </a:p>
          <a:p>
            <a:pPr indent="-317500" lvl="1" marL="914400" rtl="0" algn="l">
              <a:spcBef>
                <a:spcPts val="0"/>
              </a:spcBef>
              <a:spcAft>
                <a:spcPts val="0"/>
              </a:spcAft>
              <a:buSzPts val="1400"/>
              <a:buChar char="○"/>
            </a:pPr>
            <a:r>
              <a:rPr lang="en"/>
              <a:t>May not be the case for other types of experiments</a:t>
            </a:r>
            <a:endParaRPr/>
          </a:p>
        </p:txBody>
      </p:sp>
      <p:pic>
        <p:nvPicPr>
          <p:cNvPr id="109" name="Google Shape;109;p20"/>
          <p:cNvPicPr preferRelativeResize="0"/>
          <p:nvPr/>
        </p:nvPicPr>
        <p:blipFill>
          <a:blip r:embed="rId3">
            <a:alphaModFix/>
          </a:blip>
          <a:stretch>
            <a:fillRect/>
          </a:stretch>
        </p:blipFill>
        <p:spPr>
          <a:xfrm>
            <a:off x="5631774" y="2955299"/>
            <a:ext cx="3127050" cy="1686450"/>
          </a:xfrm>
          <a:prstGeom prst="rect">
            <a:avLst/>
          </a:prstGeom>
          <a:noFill/>
          <a:ln>
            <a:noFill/>
          </a:ln>
        </p:spPr>
      </p:pic>
      <p:sp>
        <p:nvSpPr>
          <p:cNvPr id="110" name="Google Shape;110;p20"/>
          <p:cNvSpPr txBox="1"/>
          <p:nvPr/>
        </p:nvSpPr>
        <p:spPr>
          <a:xfrm>
            <a:off x="5967850" y="4641750"/>
            <a:ext cx="2454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Proxima Nova"/>
                <a:ea typeface="Proxima Nova"/>
                <a:cs typeface="Proxima Nova"/>
                <a:sym typeface="Proxima Nova"/>
              </a:rPr>
              <a:t>Davidson, M. W. </a:t>
            </a:r>
            <a:r>
              <a:rPr i="1" lang="en" sz="700">
                <a:latin typeface="Proxima Nova"/>
                <a:ea typeface="Proxima Nova"/>
                <a:cs typeface="Proxima Nova"/>
                <a:sym typeface="Proxima Nova"/>
              </a:rPr>
              <a:t>Numerical </a:t>
            </a:r>
            <a:r>
              <a:rPr i="1" lang="en" sz="700">
                <a:latin typeface="Proxima Nova"/>
                <a:ea typeface="Proxima Nova"/>
                <a:cs typeface="Proxima Nova"/>
                <a:sym typeface="Proxima Nova"/>
              </a:rPr>
              <a:t>Aperture</a:t>
            </a:r>
            <a:r>
              <a:rPr lang="en" sz="700">
                <a:latin typeface="Proxima Nova"/>
                <a:ea typeface="Proxima Nova"/>
                <a:cs typeface="Proxima Nova"/>
                <a:sym typeface="Proxima Nova"/>
              </a:rPr>
              <a:t>, Nikon’s MicroscopyU</a:t>
            </a:r>
            <a:endParaRPr sz="7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Optical Tweezer Drawbacks</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NIR laser localized heating</a:t>
            </a:r>
            <a:endParaRPr/>
          </a:p>
          <a:p>
            <a:pPr indent="-317500" lvl="1" marL="914400" rtl="0" algn="l">
              <a:lnSpc>
                <a:spcPct val="150000"/>
              </a:lnSpc>
              <a:spcBef>
                <a:spcPts val="0"/>
              </a:spcBef>
              <a:spcAft>
                <a:spcPts val="0"/>
              </a:spcAft>
              <a:buSzPts val="1400"/>
              <a:buChar char="○"/>
            </a:pPr>
            <a:r>
              <a:rPr lang="en"/>
              <a:t>NIR lasers cause localized heating around the object that can modify properties of the DNA</a:t>
            </a:r>
            <a:endParaRPr/>
          </a:p>
          <a:p>
            <a:pPr indent="-317500" lvl="1" marL="914400" rtl="0" algn="l">
              <a:lnSpc>
                <a:spcPct val="150000"/>
              </a:lnSpc>
              <a:spcBef>
                <a:spcPts val="0"/>
              </a:spcBef>
              <a:spcAft>
                <a:spcPts val="0"/>
              </a:spcAft>
              <a:buSzPts val="1400"/>
              <a:buChar char="○"/>
            </a:pPr>
            <a:r>
              <a:rPr lang="en"/>
              <a:t>Increase Brownian motion</a:t>
            </a:r>
            <a:endParaRPr/>
          </a:p>
          <a:p>
            <a:pPr indent="-342900" lvl="0" marL="457200" rtl="0" algn="l">
              <a:lnSpc>
                <a:spcPct val="150000"/>
              </a:lnSpc>
              <a:spcBef>
                <a:spcPts val="0"/>
              </a:spcBef>
              <a:spcAft>
                <a:spcPts val="0"/>
              </a:spcAft>
              <a:buSzPts val="1800"/>
              <a:buChar char="●"/>
            </a:pPr>
            <a:r>
              <a:rPr lang="en"/>
              <a:t>Brownian motion</a:t>
            </a:r>
            <a:endParaRPr/>
          </a:p>
          <a:p>
            <a:pPr indent="-317500" lvl="1" marL="914400" rtl="0" algn="l">
              <a:lnSpc>
                <a:spcPct val="150000"/>
              </a:lnSpc>
              <a:spcBef>
                <a:spcPts val="0"/>
              </a:spcBef>
              <a:spcAft>
                <a:spcPts val="0"/>
              </a:spcAft>
              <a:buSzPts val="1400"/>
              <a:buChar char="○"/>
            </a:pPr>
            <a:r>
              <a:rPr lang="en"/>
              <a:t>The random motion of particles suspended in a medium due to the collision with the molecules in the medium</a:t>
            </a:r>
            <a:endParaRPr/>
          </a:p>
          <a:p>
            <a:pPr indent="-317500" lvl="1" marL="914400" rtl="0" algn="l">
              <a:lnSpc>
                <a:spcPct val="150000"/>
              </a:lnSpc>
              <a:spcBef>
                <a:spcPts val="0"/>
              </a:spcBef>
              <a:spcAft>
                <a:spcPts val="0"/>
              </a:spcAft>
              <a:buSzPts val="1400"/>
              <a:buChar char="○"/>
            </a:pPr>
            <a:r>
              <a:rPr lang="en"/>
              <a:t>Objects in optical trap can experience Brownian motion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