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488" r:id="rId3"/>
    <p:sldId id="558" r:id="rId4"/>
    <p:sldId id="557" r:id="rId5"/>
    <p:sldId id="559" r:id="rId6"/>
    <p:sldId id="560" r:id="rId7"/>
  </p:sldIdLst>
  <p:sldSz cx="9144000" cy="6858000" type="screen4x3"/>
  <p:notesSz cx="6735763" cy="98663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902C"/>
    <a:srgbClr val="0000FF"/>
    <a:srgbClr val="4F81BD"/>
    <a:srgbClr val="FF00FF"/>
    <a:srgbClr val="00FF00"/>
    <a:srgbClr val="C92026"/>
    <a:srgbClr val="CCECFF"/>
    <a:srgbClr val="CCFFFF"/>
    <a:srgbClr val="9867A5"/>
    <a:srgbClr val="C1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84279" autoAdjust="0"/>
  </p:normalViewPr>
  <p:slideViewPr>
    <p:cSldViewPr>
      <p:cViewPr>
        <p:scale>
          <a:sx n="70" d="100"/>
          <a:sy n="70" d="100"/>
        </p:scale>
        <p:origin x="1992" y="228"/>
      </p:cViewPr>
      <p:guideLst>
        <p:guide orient="horz" pos="22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00" d="100"/>
          <a:sy n="100" d="100"/>
        </p:scale>
        <p:origin x="2628" y="-102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D81403-FDDD-4DA9-9F87-F3D2777AC2F4}" type="doc">
      <dgm:prSet loTypeId="urn:microsoft.com/office/officeart/2005/8/layout/process4" loCatId="process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2683F09-0756-480A-A627-6B7148861492}">
      <dgm:prSet phldrT="[文本]" custT="1"/>
      <dgm:spPr/>
      <dgm:t>
        <a:bodyPr/>
        <a:lstStyle/>
        <a:p>
          <a:r>
            <a:rPr lang="en-US" altLang="zh-CN" sz="4800" b="1" dirty="0" smtClean="0"/>
            <a:t>Sparse based Tracking</a:t>
          </a:r>
          <a:endParaRPr lang="zh-CN" altLang="en-US" sz="4800" b="1" dirty="0"/>
        </a:p>
      </dgm:t>
    </dgm:pt>
    <dgm:pt modelId="{2008DF38-BC00-477A-8911-DBDB312D660C}" type="parTrans" cxnId="{B8D92EBA-6F5A-4852-B124-93965AAA1553}">
      <dgm:prSet/>
      <dgm:spPr/>
      <dgm:t>
        <a:bodyPr/>
        <a:lstStyle/>
        <a:p>
          <a:endParaRPr lang="zh-CN" altLang="en-US"/>
        </a:p>
      </dgm:t>
    </dgm:pt>
    <dgm:pt modelId="{5B82C593-F4DB-4BF9-9D34-4F3713EF2876}" type="sibTrans" cxnId="{B8D92EBA-6F5A-4852-B124-93965AAA1553}">
      <dgm:prSet/>
      <dgm:spPr/>
      <dgm:t>
        <a:bodyPr/>
        <a:lstStyle/>
        <a:p>
          <a:endParaRPr lang="zh-CN" altLang="en-US"/>
        </a:p>
      </dgm:t>
    </dgm:pt>
    <dgm:pt modelId="{8F15E685-6699-462E-B987-A55E3C873727}">
      <dgm:prSet phldrT="[文本]" custT="1"/>
      <dgm:spPr/>
      <dgm:t>
        <a:bodyPr/>
        <a:lstStyle/>
        <a:p>
          <a:r>
            <a:rPr lang="en-US" altLang="zh-CN" sz="3000" dirty="0" smtClean="0"/>
            <a:t>P1:  Have </a:t>
          </a:r>
          <a:r>
            <a:rPr lang="en-US" altLang="zh-CN" sz="3000" b="1" dirty="0" smtClean="0">
              <a:solidFill>
                <a:srgbClr val="0000FF"/>
              </a:solidFill>
            </a:rPr>
            <a:t>high computational cost</a:t>
          </a:r>
          <a:endParaRPr lang="zh-CN" altLang="en-US" sz="3000" b="1" dirty="0">
            <a:solidFill>
              <a:srgbClr val="0000FF"/>
            </a:solidFill>
          </a:endParaRPr>
        </a:p>
      </dgm:t>
    </dgm:pt>
    <dgm:pt modelId="{C3D42806-F424-4EC3-8198-FFF8D0A07F57}" type="parTrans" cxnId="{B3696D5B-43F5-4391-8CAF-CA1B209457EB}">
      <dgm:prSet/>
      <dgm:spPr/>
      <dgm:t>
        <a:bodyPr/>
        <a:lstStyle/>
        <a:p>
          <a:endParaRPr lang="zh-CN" altLang="en-US"/>
        </a:p>
      </dgm:t>
    </dgm:pt>
    <dgm:pt modelId="{F617558C-5D0E-42C7-AE07-0D9D03D22825}" type="sibTrans" cxnId="{B3696D5B-43F5-4391-8CAF-CA1B209457EB}">
      <dgm:prSet/>
      <dgm:spPr/>
      <dgm:t>
        <a:bodyPr/>
        <a:lstStyle/>
        <a:p>
          <a:endParaRPr lang="zh-CN" altLang="en-US"/>
        </a:p>
      </dgm:t>
    </dgm:pt>
    <dgm:pt modelId="{C734ADAD-E2CD-42F2-9E05-1D1396AC0F55}">
      <dgm:prSet phldrT="[文本]" custT="1"/>
      <dgm:spPr/>
      <dgm:t>
        <a:bodyPr/>
        <a:lstStyle/>
        <a:p>
          <a:r>
            <a:rPr lang="en-US" altLang="zh-CN" sz="3000" dirty="0" smtClean="0"/>
            <a:t>P2:  </a:t>
          </a:r>
          <a:r>
            <a:rPr lang="en-US" altLang="zh-CN" sz="3000" b="1" dirty="0" smtClean="0">
              <a:solidFill>
                <a:srgbClr val="0000FF"/>
              </a:solidFill>
            </a:rPr>
            <a:t>Less</a:t>
          </a:r>
          <a:r>
            <a:rPr lang="en-US" altLang="zh-CN" sz="3000" dirty="0" smtClean="0"/>
            <a:t> than promising tracking </a:t>
          </a:r>
          <a:r>
            <a:rPr lang="en-US" altLang="zh-CN" sz="3000" b="1" dirty="0" smtClean="0">
              <a:solidFill>
                <a:srgbClr val="0000FF"/>
              </a:solidFill>
            </a:rPr>
            <a:t>performance</a:t>
          </a:r>
          <a:endParaRPr lang="zh-CN" altLang="en-US" sz="3000" b="1" dirty="0">
            <a:solidFill>
              <a:srgbClr val="0000FF"/>
            </a:solidFill>
          </a:endParaRPr>
        </a:p>
      </dgm:t>
    </dgm:pt>
    <dgm:pt modelId="{86F10677-2DA3-408D-B2EF-32A6D05FB37C}" type="parTrans" cxnId="{51190FAA-2163-49A0-B4FA-363E9075DBAE}">
      <dgm:prSet/>
      <dgm:spPr/>
      <dgm:t>
        <a:bodyPr/>
        <a:lstStyle/>
        <a:p>
          <a:endParaRPr lang="zh-CN" altLang="en-US"/>
        </a:p>
      </dgm:t>
    </dgm:pt>
    <dgm:pt modelId="{3DAD338C-5FAD-4E29-A362-02FCAD7533EC}" type="sibTrans" cxnId="{51190FAA-2163-49A0-B4FA-363E9075DBAE}">
      <dgm:prSet/>
      <dgm:spPr/>
      <dgm:t>
        <a:bodyPr/>
        <a:lstStyle/>
        <a:p>
          <a:endParaRPr lang="zh-CN" altLang="en-US"/>
        </a:p>
      </dgm:t>
    </dgm:pt>
    <dgm:pt modelId="{C6F78A72-B432-4FBD-B57C-34C29BCB2835}">
      <dgm:prSet phldrT="[文本]" custT="1"/>
      <dgm:spPr/>
      <dgm:t>
        <a:bodyPr/>
        <a:lstStyle/>
        <a:p>
          <a:r>
            <a:rPr lang="en-US" altLang="zh-CN" sz="4800" b="1" dirty="0" smtClean="0"/>
            <a:t>Circulant Sparse Tracker</a:t>
          </a:r>
          <a:endParaRPr lang="zh-CN" altLang="en-US" sz="4400" b="1" dirty="0"/>
        </a:p>
      </dgm:t>
    </dgm:pt>
    <dgm:pt modelId="{36CC7489-ED20-40E0-BDF0-81ACA5227C6D}" type="parTrans" cxnId="{0D2E6BDB-5937-4224-8B10-F66FC348AD08}">
      <dgm:prSet/>
      <dgm:spPr/>
      <dgm:t>
        <a:bodyPr/>
        <a:lstStyle/>
        <a:p>
          <a:endParaRPr lang="zh-CN" altLang="en-US"/>
        </a:p>
      </dgm:t>
    </dgm:pt>
    <dgm:pt modelId="{1DF0A3E5-08BD-4337-B673-E9CC1108DE7A}" type="sibTrans" cxnId="{0D2E6BDB-5937-4224-8B10-F66FC348AD08}">
      <dgm:prSet/>
      <dgm:spPr/>
      <dgm:t>
        <a:bodyPr/>
        <a:lstStyle/>
        <a:p>
          <a:endParaRPr lang="zh-CN" altLang="en-US"/>
        </a:p>
      </dgm:t>
    </dgm:pt>
    <dgm:pt modelId="{65B76CE0-2F66-4F68-97BF-2B383F043B2E}">
      <dgm:prSet phldrT="[文本]" custT="1"/>
      <dgm:spPr/>
      <dgm:t>
        <a:bodyPr/>
        <a:lstStyle/>
        <a:p>
          <a:r>
            <a:rPr lang="en-US" altLang="zh-CN" sz="3000" dirty="0" smtClean="0"/>
            <a:t>A1: Reduce particles using </a:t>
          </a:r>
          <a:r>
            <a:rPr lang="en-US" altLang="zh-CN" sz="3000" b="1" dirty="0" smtClean="0">
              <a:solidFill>
                <a:srgbClr val="FF0000"/>
              </a:solidFill>
            </a:rPr>
            <a:t>circular shifts</a:t>
          </a:r>
          <a:endParaRPr lang="zh-CN" altLang="en-US" sz="3000" b="1" dirty="0">
            <a:solidFill>
              <a:srgbClr val="FF0000"/>
            </a:solidFill>
          </a:endParaRPr>
        </a:p>
      </dgm:t>
    </dgm:pt>
    <dgm:pt modelId="{0AEA6C05-B904-4FBD-8EF8-7CAD2FDCDAD4}" type="parTrans" cxnId="{17C0DFC1-8975-4F3F-ACA6-BFC7B55D3A94}">
      <dgm:prSet/>
      <dgm:spPr/>
      <dgm:t>
        <a:bodyPr/>
        <a:lstStyle/>
        <a:p>
          <a:endParaRPr lang="zh-CN" altLang="en-US"/>
        </a:p>
      </dgm:t>
    </dgm:pt>
    <dgm:pt modelId="{78D00F03-78F7-4677-B80D-740C6415A9A8}" type="sibTrans" cxnId="{17C0DFC1-8975-4F3F-ACA6-BFC7B55D3A94}">
      <dgm:prSet/>
      <dgm:spPr/>
      <dgm:t>
        <a:bodyPr/>
        <a:lstStyle/>
        <a:p>
          <a:endParaRPr lang="zh-CN" altLang="en-US"/>
        </a:p>
      </dgm:t>
    </dgm:pt>
    <dgm:pt modelId="{00A2E9ED-E424-47D1-950E-A34A82D0EA06}">
      <dgm:prSet phldrT="[文本]" custT="1"/>
      <dgm:spPr/>
      <dgm:t>
        <a:bodyPr/>
        <a:lstStyle/>
        <a:p>
          <a:r>
            <a:rPr lang="en-US" altLang="zh-CN" sz="3000" dirty="0" smtClean="0"/>
            <a:t>A2: Solve efficiently in the </a:t>
          </a:r>
          <a:r>
            <a:rPr lang="en-US" altLang="zh-CN" sz="3000" b="1" dirty="0" smtClean="0">
              <a:solidFill>
                <a:srgbClr val="FF0000"/>
              </a:solidFill>
            </a:rPr>
            <a:t>Fourier domain</a:t>
          </a:r>
          <a:endParaRPr lang="zh-CN" altLang="en-US" sz="3000" b="1" dirty="0">
            <a:solidFill>
              <a:srgbClr val="FF0000"/>
            </a:solidFill>
          </a:endParaRPr>
        </a:p>
      </dgm:t>
    </dgm:pt>
    <dgm:pt modelId="{564C1875-C59B-41AA-8F27-91B3B6847FBB}" type="parTrans" cxnId="{B717246F-6BAF-4FF4-B83E-BA912ECA9FAF}">
      <dgm:prSet/>
      <dgm:spPr/>
      <dgm:t>
        <a:bodyPr/>
        <a:lstStyle/>
        <a:p>
          <a:endParaRPr lang="zh-CN" altLang="en-US"/>
        </a:p>
      </dgm:t>
    </dgm:pt>
    <dgm:pt modelId="{F747416D-7B01-4862-BCB4-918B803EFFD0}" type="sibTrans" cxnId="{B717246F-6BAF-4FF4-B83E-BA912ECA9FAF}">
      <dgm:prSet/>
      <dgm:spPr/>
      <dgm:t>
        <a:bodyPr/>
        <a:lstStyle/>
        <a:p>
          <a:endParaRPr lang="zh-CN" altLang="en-US"/>
        </a:p>
      </dgm:t>
    </dgm:pt>
    <dgm:pt modelId="{00DA3885-5794-4D1B-A35C-2E5245DE28CE}">
      <dgm:prSet phldrT="[文本]" custT="1"/>
      <dgm:spPr/>
      <dgm:t>
        <a:bodyPr/>
        <a:lstStyle/>
        <a:p>
          <a:r>
            <a:rPr lang="en-US" altLang="zh-CN" sz="3000" dirty="0" smtClean="0"/>
            <a:t>P3:  </a:t>
          </a:r>
          <a:r>
            <a:rPr lang="en-US" altLang="zh-CN" sz="3000" b="1" dirty="0" smtClean="0">
              <a:solidFill>
                <a:srgbClr val="0000FF"/>
              </a:solidFill>
            </a:rPr>
            <a:t>Limited</a:t>
          </a:r>
          <a:r>
            <a:rPr lang="en-US" altLang="zh-CN" sz="3000" dirty="0" smtClean="0">
              <a:solidFill>
                <a:srgbClr val="0000FF"/>
              </a:solidFill>
            </a:rPr>
            <a:t> </a:t>
          </a:r>
          <a:r>
            <a:rPr lang="en-US" altLang="zh-CN" sz="3000" dirty="0" smtClean="0"/>
            <a:t>feature representation</a:t>
          </a:r>
          <a:endParaRPr lang="zh-CN" altLang="en-US" sz="3000" dirty="0"/>
        </a:p>
      </dgm:t>
    </dgm:pt>
    <dgm:pt modelId="{25A1C095-A019-4379-8236-B7A47EFC2250}" type="parTrans" cxnId="{E9CF0AAD-0D0F-4750-8908-AF7ECDE43938}">
      <dgm:prSet/>
      <dgm:spPr/>
      <dgm:t>
        <a:bodyPr/>
        <a:lstStyle/>
        <a:p>
          <a:endParaRPr lang="zh-CN" altLang="en-US"/>
        </a:p>
      </dgm:t>
    </dgm:pt>
    <dgm:pt modelId="{BB9F1401-FB58-4F0C-8410-EFDC6014BBFC}" type="sibTrans" cxnId="{E9CF0AAD-0D0F-4750-8908-AF7ECDE43938}">
      <dgm:prSet/>
      <dgm:spPr/>
      <dgm:t>
        <a:bodyPr/>
        <a:lstStyle/>
        <a:p>
          <a:endParaRPr lang="zh-CN" altLang="en-US"/>
        </a:p>
      </dgm:t>
    </dgm:pt>
    <dgm:pt modelId="{B298B0D9-9829-4E40-B7EA-4E8FA8973322}">
      <dgm:prSet phldrT="[文本]" custT="1"/>
      <dgm:spPr/>
      <dgm:t>
        <a:bodyPr/>
        <a:lstStyle/>
        <a:p>
          <a:r>
            <a:rPr lang="en-US" altLang="zh-CN" sz="3000" dirty="0" smtClean="0"/>
            <a:t>A3: Adopt </a:t>
          </a:r>
          <a:r>
            <a:rPr lang="en-US" altLang="zh-CN" sz="3000" b="1" dirty="0" smtClean="0">
              <a:solidFill>
                <a:srgbClr val="FF0000"/>
              </a:solidFill>
            </a:rPr>
            <a:t>high dimensional features</a:t>
          </a:r>
          <a:endParaRPr lang="zh-CN" altLang="en-US" sz="3000" b="1" dirty="0">
            <a:solidFill>
              <a:srgbClr val="FF0000"/>
            </a:solidFill>
          </a:endParaRPr>
        </a:p>
      </dgm:t>
    </dgm:pt>
    <dgm:pt modelId="{9B100D36-F265-4959-8B12-4B4349B37D30}" type="parTrans" cxnId="{E0EE051F-7AA2-4422-B098-A5E7FD73F046}">
      <dgm:prSet/>
      <dgm:spPr/>
      <dgm:t>
        <a:bodyPr/>
        <a:lstStyle/>
        <a:p>
          <a:endParaRPr lang="zh-CN" altLang="en-US"/>
        </a:p>
      </dgm:t>
    </dgm:pt>
    <dgm:pt modelId="{CB4CBA0D-A907-47B9-9AA4-7C462D2423A3}" type="sibTrans" cxnId="{E0EE051F-7AA2-4422-B098-A5E7FD73F046}">
      <dgm:prSet/>
      <dgm:spPr/>
      <dgm:t>
        <a:bodyPr/>
        <a:lstStyle/>
        <a:p>
          <a:endParaRPr lang="zh-CN" altLang="en-US"/>
        </a:p>
      </dgm:t>
    </dgm:pt>
    <dgm:pt modelId="{6BF0111A-AF1C-4C69-9C4F-F70086B15242}" type="pres">
      <dgm:prSet presAssocID="{E1D81403-FDDD-4DA9-9F87-F3D2777AC2F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B450F0-6463-417F-9965-259B4A80EE7F}" type="pres">
      <dgm:prSet presAssocID="{C6F78A72-B432-4FBD-B57C-34C29BCB2835}" presName="boxAndChildren" presStyleCnt="0"/>
      <dgm:spPr/>
    </dgm:pt>
    <dgm:pt modelId="{A77F9C5E-CCF8-45EC-9BED-D143868A13C0}" type="pres">
      <dgm:prSet presAssocID="{C6F78A72-B432-4FBD-B57C-34C29BCB2835}" presName="parentTextBox" presStyleLbl="node1" presStyleIdx="0" presStyleCnt="2"/>
      <dgm:spPr/>
      <dgm:t>
        <a:bodyPr/>
        <a:lstStyle/>
        <a:p>
          <a:endParaRPr lang="zh-CN" altLang="en-US"/>
        </a:p>
      </dgm:t>
    </dgm:pt>
    <dgm:pt modelId="{84FF865D-2666-4227-9160-11717A039452}" type="pres">
      <dgm:prSet presAssocID="{C6F78A72-B432-4FBD-B57C-34C29BCB2835}" presName="entireBox" presStyleLbl="node1" presStyleIdx="0" presStyleCnt="2"/>
      <dgm:spPr/>
      <dgm:t>
        <a:bodyPr/>
        <a:lstStyle/>
        <a:p>
          <a:endParaRPr lang="zh-CN" altLang="en-US"/>
        </a:p>
      </dgm:t>
    </dgm:pt>
    <dgm:pt modelId="{74561040-0E26-4B61-89AC-B3CE8F8CED2E}" type="pres">
      <dgm:prSet presAssocID="{C6F78A72-B432-4FBD-B57C-34C29BCB2835}" presName="descendantBox" presStyleCnt="0"/>
      <dgm:spPr/>
    </dgm:pt>
    <dgm:pt modelId="{307A107D-2A13-4946-938C-78B119D84338}" type="pres">
      <dgm:prSet presAssocID="{65B76CE0-2F66-4F68-97BF-2B383F043B2E}" presName="childTextBox" presStyleLbl="fgAccFollowNode1" presStyleIdx="0" presStyleCnt="6" custScaleX="9532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A9C2111-EE74-4678-8E64-DEDE43005250}" type="pres">
      <dgm:prSet presAssocID="{00A2E9ED-E424-47D1-950E-A34A82D0EA06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03AE0E9-5334-4B36-B965-2DF9033FDF8E}" type="pres">
      <dgm:prSet presAssocID="{B298B0D9-9829-4E40-B7EA-4E8FA8973322}" presName="childTextBox" presStyleLbl="fgAccFollowNode1" presStyleIdx="2" presStyleCnt="6" custScaleX="10186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8C741D0-57E1-4A08-A746-B8C8B3EC1015}" type="pres">
      <dgm:prSet presAssocID="{5B82C593-F4DB-4BF9-9D34-4F3713EF2876}" presName="sp" presStyleCnt="0"/>
      <dgm:spPr/>
    </dgm:pt>
    <dgm:pt modelId="{FC961C24-D305-413C-B0E9-66EEAB032E11}" type="pres">
      <dgm:prSet presAssocID="{B2683F09-0756-480A-A627-6B7148861492}" presName="arrowAndChildren" presStyleCnt="0"/>
      <dgm:spPr/>
    </dgm:pt>
    <dgm:pt modelId="{B9501195-F055-4BB5-BB32-3D2F17058662}" type="pres">
      <dgm:prSet presAssocID="{B2683F09-0756-480A-A627-6B7148861492}" presName="parentTextArrow" presStyleLbl="node1" presStyleIdx="0" presStyleCnt="2"/>
      <dgm:spPr/>
      <dgm:t>
        <a:bodyPr/>
        <a:lstStyle/>
        <a:p>
          <a:endParaRPr lang="zh-CN" altLang="en-US"/>
        </a:p>
      </dgm:t>
    </dgm:pt>
    <dgm:pt modelId="{8FF57DB3-BA34-4BA5-BD3F-BDBD78D52CF4}" type="pres">
      <dgm:prSet presAssocID="{B2683F09-0756-480A-A627-6B7148861492}" presName="arrow" presStyleLbl="node1" presStyleIdx="1" presStyleCnt="2" custLinFactNeighborY="-5561"/>
      <dgm:spPr/>
      <dgm:t>
        <a:bodyPr/>
        <a:lstStyle/>
        <a:p>
          <a:endParaRPr lang="zh-CN" altLang="en-US"/>
        </a:p>
      </dgm:t>
    </dgm:pt>
    <dgm:pt modelId="{D3F9E9AE-7F21-4882-A107-161DE43DA941}" type="pres">
      <dgm:prSet presAssocID="{B2683F09-0756-480A-A627-6B7148861492}" presName="descendantArrow" presStyleCnt="0"/>
      <dgm:spPr/>
    </dgm:pt>
    <dgm:pt modelId="{4853A012-562E-41DF-899E-A561D560C88E}" type="pres">
      <dgm:prSet presAssocID="{8F15E685-6699-462E-B987-A55E3C873727}" presName="childTextArrow" presStyleLbl="fgAccFollowNode1" presStyleIdx="3" presStyleCnt="6" custScaleX="896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E6E03A-FACA-4EB5-8D60-5B49DD887364}" type="pres">
      <dgm:prSet presAssocID="{C734ADAD-E2CD-42F2-9E05-1D1396AC0F55}" presName="childTextArrow" presStyleLbl="fgAccFollowNode1" presStyleIdx="4" presStyleCnt="6" custScaleX="10607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A42F3B-7802-40B2-BE0B-3D23FAABAA63}" type="pres">
      <dgm:prSet presAssocID="{00DA3885-5794-4D1B-A35C-2E5245DE28CE}" presName="childTextArrow" presStyleLbl="fgAccFollowNode1" presStyleIdx="5" presStyleCnt="6" custScaleX="8818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7922BC2-B73F-4A30-9ADD-3EE8506C0102}" type="presOf" srcId="{E1D81403-FDDD-4DA9-9F87-F3D2777AC2F4}" destId="{6BF0111A-AF1C-4C69-9C4F-F70086B15242}" srcOrd="0" destOrd="0" presId="urn:microsoft.com/office/officeart/2005/8/layout/process4"/>
    <dgm:cxn modelId="{B717246F-6BAF-4FF4-B83E-BA912ECA9FAF}" srcId="{C6F78A72-B432-4FBD-B57C-34C29BCB2835}" destId="{00A2E9ED-E424-47D1-950E-A34A82D0EA06}" srcOrd="1" destOrd="0" parTransId="{564C1875-C59B-41AA-8F27-91B3B6847FBB}" sibTransId="{F747416D-7B01-4862-BCB4-918B803EFFD0}"/>
    <dgm:cxn modelId="{52F999E5-53A1-41B8-9C6B-D104B25A87EC}" type="presOf" srcId="{8F15E685-6699-462E-B987-A55E3C873727}" destId="{4853A012-562E-41DF-899E-A561D560C88E}" srcOrd="0" destOrd="0" presId="urn:microsoft.com/office/officeart/2005/8/layout/process4"/>
    <dgm:cxn modelId="{B8D92EBA-6F5A-4852-B124-93965AAA1553}" srcId="{E1D81403-FDDD-4DA9-9F87-F3D2777AC2F4}" destId="{B2683F09-0756-480A-A627-6B7148861492}" srcOrd="0" destOrd="0" parTransId="{2008DF38-BC00-477A-8911-DBDB312D660C}" sibTransId="{5B82C593-F4DB-4BF9-9D34-4F3713EF2876}"/>
    <dgm:cxn modelId="{0970B2F8-CD8A-487B-BC70-BD8321E468B0}" type="presOf" srcId="{B298B0D9-9829-4E40-B7EA-4E8FA8973322}" destId="{003AE0E9-5334-4B36-B965-2DF9033FDF8E}" srcOrd="0" destOrd="0" presId="urn:microsoft.com/office/officeart/2005/8/layout/process4"/>
    <dgm:cxn modelId="{BEE7A144-6DA0-4222-887F-855EED741E9F}" type="presOf" srcId="{C6F78A72-B432-4FBD-B57C-34C29BCB2835}" destId="{84FF865D-2666-4227-9160-11717A039452}" srcOrd="1" destOrd="0" presId="urn:microsoft.com/office/officeart/2005/8/layout/process4"/>
    <dgm:cxn modelId="{55BC7AB7-5591-4635-A7E1-BC10F1157A59}" type="presOf" srcId="{65B76CE0-2F66-4F68-97BF-2B383F043B2E}" destId="{307A107D-2A13-4946-938C-78B119D84338}" srcOrd="0" destOrd="0" presId="urn:microsoft.com/office/officeart/2005/8/layout/process4"/>
    <dgm:cxn modelId="{7556EE32-6538-46F2-B806-0CF4C22C728F}" type="presOf" srcId="{00A2E9ED-E424-47D1-950E-A34A82D0EA06}" destId="{DA9C2111-EE74-4678-8E64-DEDE43005250}" srcOrd="0" destOrd="0" presId="urn:microsoft.com/office/officeart/2005/8/layout/process4"/>
    <dgm:cxn modelId="{E9CF0AAD-0D0F-4750-8908-AF7ECDE43938}" srcId="{B2683F09-0756-480A-A627-6B7148861492}" destId="{00DA3885-5794-4D1B-A35C-2E5245DE28CE}" srcOrd="2" destOrd="0" parTransId="{25A1C095-A019-4379-8236-B7A47EFC2250}" sibTransId="{BB9F1401-FB58-4F0C-8410-EFDC6014BBFC}"/>
    <dgm:cxn modelId="{B3696D5B-43F5-4391-8CAF-CA1B209457EB}" srcId="{B2683F09-0756-480A-A627-6B7148861492}" destId="{8F15E685-6699-462E-B987-A55E3C873727}" srcOrd="0" destOrd="0" parTransId="{C3D42806-F424-4EC3-8198-FFF8D0A07F57}" sibTransId="{F617558C-5D0E-42C7-AE07-0D9D03D22825}"/>
    <dgm:cxn modelId="{51190FAA-2163-49A0-B4FA-363E9075DBAE}" srcId="{B2683F09-0756-480A-A627-6B7148861492}" destId="{C734ADAD-E2CD-42F2-9E05-1D1396AC0F55}" srcOrd="1" destOrd="0" parTransId="{86F10677-2DA3-408D-B2EF-32A6D05FB37C}" sibTransId="{3DAD338C-5FAD-4E29-A362-02FCAD7533EC}"/>
    <dgm:cxn modelId="{7EC27AF4-EEE2-4010-868F-E2865C3C2968}" type="presOf" srcId="{C734ADAD-E2CD-42F2-9E05-1D1396AC0F55}" destId="{71E6E03A-FACA-4EB5-8D60-5B49DD887364}" srcOrd="0" destOrd="0" presId="urn:microsoft.com/office/officeart/2005/8/layout/process4"/>
    <dgm:cxn modelId="{380ABED4-C722-4AB3-B409-CDB5A6A4955B}" type="presOf" srcId="{00DA3885-5794-4D1B-A35C-2E5245DE28CE}" destId="{B2A42F3B-7802-40B2-BE0B-3D23FAABAA63}" srcOrd="0" destOrd="0" presId="urn:microsoft.com/office/officeart/2005/8/layout/process4"/>
    <dgm:cxn modelId="{17C0DFC1-8975-4F3F-ACA6-BFC7B55D3A94}" srcId="{C6F78A72-B432-4FBD-B57C-34C29BCB2835}" destId="{65B76CE0-2F66-4F68-97BF-2B383F043B2E}" srcOrd="0" destOrd="0" parTransId="{0AEA6C05-B904-4FBD-8EF8-7CAD2FDCDAD4}" sibTransId="{78D00F03-78F7-4677-B80D-740C6415A9A8}"/>
    <dgm:cxn modelId="{E6C6F311-55C4-4202-AA8C-FFDC670EEE20}" type="presOf" srcId="{B2683F09-0756-480A-A627-6B7148861492}" destId="{8FF57DB3-BA34-4BA5-BD3F-BDBD78D52CF4}" srcOrd="1" destOrd="0" presId="urn:microsoft.com/office/officeart/2005/8/layout/process4"/>
    <dgm:cxn modelId="{B5423E38-92D6-4986-B0EA-EBCDD7272E4A}" type="presOf" srcId="{C6F78A72-B432-4FBD-B57C-34C29BCB2835}" destId="{A77F9C5E-CCF8-45EC-9BED-D143868A13C0}" srcOrd="0" destOrd="0" presId="urn:microsoft.com/office/officeart/2005/8/layout/process4"/>
    <dgm:cxn modelId="{BA2B5514-72F0-48A7-9C30-34E430555CAD}" type="presOf" srcId="{B2683F09-0756-480A-A627-6B7148861492}" destId="{B9501195-F055-4BB5-BB32-3D2F17058662}" srcOrd="0" destOrd="0" presId="urn:microsoft.com/office/officeart/2005/8/layout/process4"/>
    <dgm:cxn modelId="{E0EE051F-7AA2-4422-B098-A5E7FD73F046}" srcId="{C6F78A72-B432-4FBD-B57C-34C29BCB2835}" destId="{B298B0D9-9829-4E40-B7EA-4E8FA8973322}" srcOrd="2" destOrd="0" parTransId="{9B100D36-F265-4959-8B12-4B4349B37D30}" sibTransId="{CB4CBA0D-A907-47B9-9AA4-7C462D2423A3}"/>
    <dgm:cxn modelId="{0D2E6BDB-5937-4224-8B10-F66FC348AD08}" srcId="{E1D81403-FDDD-4DA9-9F87-F3D2777AC2F4}" destId="{C6F78A72-B432-4FBD-B57C-34C29BCB2835}" srcOrd="1" destOrd="0" parTransId="{36CC7489-ED20-40E0-BDF0-81ACA5227C6D}" sibTransId="{1DF0A3E5-08BD-4337-B673-E9CC1108DE7A}"/>
    <dgm:cxn modelId="{C9C86A42-E071-4C62-BB41-655BC75B49EE}" type="presParOf" srcId="{6BF0111A-AF1C-4C69-9C4F-F70086B15242}" destId="{35B450F0-6463-417F-9965-259B4A80EE7F}" srcOrd="0" destOrd="0" presId="urn:microsoft.com/office/officeart/2005/8/layout/process4"/>
    <dgm:cxn modelId="{154EB285-9899-4931-8F09-F03DD83ACEA6}" type="presParOf" srcId="{35B450F0-6463-417F-9965-259B4A80EE7F}" destId="{A77F9C5E-CCF8-45EC-9BED-D143868A13C0}" srcOrd="0" destOrd="0" presId="urn:microsoft.com/office/officeart/2005/8/layout/process4"/>
    <dgm:cxn modelId="{E555D716-E31F-4E56-91C5-DFE95CCB3895}" type="presParOf" srcId="{35B450F0-6463-417F-9965-259B4A80EE7F}" destId="{84FF865D-2666-4227-9160-11717A039452}" srcOrd="1" destOrd="0" presId="urn:microsoft.com/office/officeart/2005/8/layout/process4"/>
    <dgm:cxn modelId="{7C9A7DA5-F896-4921-AFAB-21108B82D03E}" type="presParOf" srcId="{35B450F0-6463-417F-9965-259B4A80EE7F}" destId="{74561040-0E26-4B61-89AC-B3CE8F8CED2E}" srcOrd="2" destOrd="0" presId="urn:microsoft.com/office/officeart/2005/8/layout/process4"/>
    <dgm:cxn modelId="{9D438059-7FF5-4602-914A-BB518663FD60}" type="presParOf" srcId="{74561040-0E26-4B61-89AC-B3CE8F8CED2E}" destId="{307A107D-2A13-4946-938C-78B119D84338}" srcOrd="0" destOrd="0" presId="urn:microsoft.com/office/officeart/2005/8/layout/process4"/>
    <dgm:cxn modelId="{BE53659D-30EB-464F-ACBE-655BB900738D}" type="presParOf" srcId="{74561040-0E26-4B61-89AC-B3CE8F8CED2E}" destId="{DA9C2111-EE74-4678-8E64-DEDE43005250}" srcOrd="1" destOrd="0" presId="urn:microsoft.com/office/officeart/2005/8/layout/process4"/>
    <dgm:cxn modelId="{D238E3BB-4E66-4E6F-8D0F-F8E37348D219}" type="presParOf" srcId="{74561040-0E26-4B61-89AC-B3CE8F8CED2E}" destId="{003AE0E9-5334-4B36-B965-2DF9033FDF8E}" srcOrd="2" destOrd="0" presId="urn:microsoft.com/office/officeart/2005/8/layout/process4"/>
    <dgm:cxn modelId="{36DF739B-0E86-4933-A344-F2C88C32ECEF}" type="presParOf" srcId="{6BF0111A-AF1C-4C69-9C4F-F70086B15242}" destId="{B8C741D0-57E1-4A08-A746-B8C8B3EC1015}" srcOrd="1" destOrd="0" presId="urn:microsoft.com/office/officeart/2005/8/layout/process4"/>
    <dgm:cxn modelId="{4BC86A01-88B7-4C85-8B19-68FB74235C76}" type="presParOf" srcId="{6BF0111A-AF1C-4C69-9C4F-F70086B15242}" destId="{FC961C24-D305-413C-B0E9-66EEAB032E11}" srcOrd="2" destOrd="0" presId="urn:microsoft.com/office/officeart/2005/8/layout/process4"/>
    <dgm:cxn modelId="{949E530B-5FD2-40E8-AFE0-50EA766C63B7}" type="presParOf" srcId="{FC961C24-D305-413C-B0E9-66EEAB032E11}" destId="{B9501195-F055-4BB5-BB32-3D2F17058662}" srcOrd="0" destOrd="0" presId="urn:microsoft.com/office/officeart/2005/8/layout/process4"/>
    <dgm:cxn modelId="{A0543CEF-16FF-45F2-804D-7B03C3C81C38}" type="presParOf" srcId="{FC961C24-D305-413C-B0E9-66EEAB032E11}" destId="{8FF57DB3-BA34-4BA5-BD3F-BDBD78D52CF4}" srcOrd="1" destOrd="0" presId="urn:microsoft.com/office/officeart/2005/8/layout/process4"/>
    <dgm:cxn modelId="{650644E5-CDFD-4259-91F9-517FD8FE47E7}" type="presParOf" srcId="{FC961C24-D305-413C-B0E9-66EEAB032E11}" destId="{D3F9E9AE-7F21-4882-A107-161DE43DA941}" srcOrd="2" destOrd="0" presId="urn:microsoft.com/office/officeart/2005/8/layout/process4"/>
    <dgm:cxn modelId="{94E13E25-8CE1-47F0-A250-B7AA3A714D08}" type="presParOf" srcId="{D3F9E9AE-7F21-4882-A107-161DE43DA941}" destId="{4853A012-562E-41DF-899E-A561D560C88E}" srcOrd="0" destOrd="0" presId="urn:microsoft.com/office/officeart/2005/8/layout/process4"/>
    <dgm:cxn modelId="{1B269CA7-3882-4183-9DDA-98D2390AD8A6}" type="presParOf" srcId="{D3F9E9AE-7F21-4882-A107-161DE43DA941}" destId="{71E6E03A-FACA-4EB5-8D60-5B49DD887364}" srcOrd="1" destOrd="0" presId="urn:microsoft.com/office/officeart/2005/8/layout/process4"/>
    <dgm:cxn modelId="{1892C168-B075-45CE-BF40-834756797E88}" type="presParOf" srcId="{D3F9E9AE-7F21-4882-A107-161DE43DA941}" destId="{B2A42F3B-7802-40B2-BE0B-3D23FAABAA63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F865D-2666-4227-9160-11717A039452}">
      <dsp:nvSpPr>
        <dsp:cNvPr id="0" name=""/>
        <dsp:cNvSpPr/>
      </dsp:nvSpPr>
      <dsp:spPr>
        <a:xfrm>
          <a:off x="0" y="3954918"/>
          <a:ext cx="8928992" cy="259485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1" kern="1200" dirty="0" smtClean="0"/>
            <a:t>Circulant Sparse Tracker</a:t>
          </a:r>
          <a:endParaRPr lang="zh-CN" altLang="en-US" sz="4400" b="1" kern="1200" dirty="0"/>
        </a:p>
      </dsp:txBody>
      <dsp:txXfrm>
        <a:off x="0" y="3954918"/>
        <a:ext cx="8928992" cy="1401221"/>
      </dsp:txXfrm>
    </dsp:sp>
    <dsp:sp modelId="{307A107D-2A13-4946-938C-78B119D84338}">
      <dsp:nvSpPr>
        <dsp:cNvPr id="0" name=""/>
        <dsp:cNvSpPr/>
      </dsp:nvSpPr>
      <dsp:spPr>
        <a:xfrm>
          <a:off x="831" y="5304242"/>
          <a:ext cx="2863388" cy="119363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A1: Reduce particles using </a:t>
          </a:r>
          <a:r>
            <a:rPr lang="en-US" altLang="zh-CN" sz="3000" b="1" kern="1200" dirty="0" smtClean="0">
              <a:solidFill>
                <a:srgbClr val="FF0000"/>
              </a:solidFill>
            </a:rPr>
            <a:t>circular shifts</a:t>
          </a:r>
          <a:endParaRPr lang="zh-CN" altLang="en-US" sz="3000" b="1" kern="1200" dirty="0">
            <a:solidFill>
              <a:srgbClr val="FF0000"/>
            </a:solidFill>
          </a:endParaRPr>
        </a:p>
      </dsp:txBody>
      <dsp:txXfrm>
        <a:off x="831" y="5304242"/>
        <a:ext cx="2863388" cy="1193633"/>
      </dsp:txXfrm>
    </dsp:sp>
    <dsp:sp modelId="{DA9C2111-EE74-4678-8E64-DEDE43005250}">
      <dsp:nvSpPr>
        <dsp:cNvPr id="0" name=""/>
        <dsp:cNvSpPr/>
      </dsp:nvSpPr>
      <dsp:spPr>
        <a:xfrm>
          <a:off x="2864220" y="5304242"/>
          <a:ext cx="3003943" cy="1193633"/>
        </a:xfrm>
        <a:prstGeom prst="rect">
          <a:avLst/>
        </a:prstGeom>
        <a:solidFill>
          <a:schemeClr val="accent3">
            <a:tint val="40000"/>
            <a:alpha val="90000"/>
            <a:hueOff val="2143371"/>
            <a:satOff val="-2759"/>
            <a:lumOff val="-21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2143371"/>
              <a:satOff val="-2759"/>
              <a:lumOff val="-2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A2: Solve efficiently in the </a:t>
          </a:r>
          <a:r>
            <a:rPr lang="en-US" altLang="zh-CN" sz="3000" b="1" kern="1200" dirty="0" smtClean="0">
              <a:solidFill>
                <a:srgbClr val="FF0000"/>
              </a:solidFill>
            </a:rPr>
            <a:t>Fourier domain</a:t>
          </a:r>
          <a:endParaRPr lang="zh-CN" altLang="en-US" sz="3000" b="1" kern="1200" dirty="0">
            <a:solidFill>
              <a:srgbClr val="FF0000"/>
            </a:solidFill>
          </a:endParaRPr>
        </a:p>
      </dsp:txBody>
      <dsp:txXfrm>
        <a:off x="2864220" y="5304242"/>
        <a:ext cx="3003943" cy="1193633"/>
      </dsp:txXfrm>
    </dsp:sp>
    <dsp:sp modelId="{003AE0E9-5334-4B36-B965-2DF9033FDF8E}">
      <dsp:nvSpPr>
        <dsp:cNvPr id="0" name=""/>
        <dsp:cNvSpPr/>
      </dsp:nvSpPr>
      <dsp:spPr>
        <a:xfrm>
          <a:off x="5868163" y="5304242"/>
          <a:ext cx="3059996" cy="1193633"/>
        </a:xfrm>
        <a:prstGeom prst="rect">
          <a:avLst/>
        </a:prstGeom>
        <a:solidFill>
          <a:schemeClr val="accent3">
            <a:tint val="40000"/>
            <a:alpha val="90000"/>
            <a:hueOff val="4286742"/>
            <a:satOff val="-5517"/>
            <a:lumOff val="-43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4286742"/>
              <a:satOff val="-5517"/>
              <a:lumOff val="-4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A3: Adopt </a:t>
          </a:r>
          <a:r>
            <a:rPr lang="en-US" altLang="zh-CN" sz="3000" b="1" kern="1200" dirty="0" smtClean="0">
              <a:solidFill>
                <a:srgbClr val="FF0000"/>
              </a:solidFill>
            </a:rPr>
            <a:t>high dimensional features</a:t>
          </a:r>
          <a:endParaRPr lang="zh-CN" altLang="en-US" sz="3000" b="1" kern="1200" dirty="0">
            <a:solidFill>
              <a:srgbClr val="FF0000"/>
            </a:solidFill>
          </a:endParaRPr>
        </a:p>
      </dsp:txBody>
      <dsp:txXfrm>
        <a:off x="5868163" y="5304242"/>
        <a:ext cx="3059996" cy="1193633"/>
      </dsp:txXfrm>
    </dsp:sp>
    <dsp:sp modelId="{8FF57DB3-BA34-4BA5-BD3F-BDBD78D52CF4}">
      <dsp:nvSpPr>
        <dsp:cNvPr id="0" name=""/>
        <dsp:cNvSpPr/>
      </dsp:nvSpPr>
      <dsp:spPr>
        <a:xfrm rot="10800000">
          <a:off x="0" y="0"/>
          <a:ext cx="8928992" cy="3990886"/>
        </a:xfrm>
        <a:prstGeom prst="upArrowCallou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4800" b="1" kern="1200" dirty="0" smtClean="0"/>
            <a:t>Sparse based Tracking</a:t>
          </a:r>
          <a:endParaRPr lang="zh-CN" altLang="en-US" sz="4800" b="1" kern="1200" dirty="0"/>
        </a:p>
      </dsp:txBody>
      <dsp:txXfrm rot="-10800000">
        <a:off x="0" y="0"/>
        <a:ext cx="8928992" cy="1400801"/>
      </dsp:txXfrm>
    </dsp:sp>
    <dsp:sp modelId="{4853A012-562E-41DF-899E-A561D560C88E}">
      <dsp:nvSpPr>
        <dsp:cNvPr id="0" name=""/>
        <dsp:cNvSpPr/>
      </dsp:nvSpPr>
      <dsp:spPr>
        <a:xfrm>
          <a:off x="1790" y="1403755"/>
          <a:ext cx="2818927" cy="1193275"/>
        </a:xfrm>
        <a:prstGeom prst="rect">
          <a:avLst/>
        </a:prstGeom>
        <a:solidFill>
          <a:schemeClr val="accent3">
            <a:tint val="40000"/>
            <a:alpha val="90000"/>
            <a:hueOff val="6430112"/>
            <a:satOff val="-8276"/>
            <a:lumOff val="-64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6430112"/>
              <a:satOff val="-8276"/>
              <a:lumOff val="-6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P1:  Have </a:t>
          </a:r>
          <a:r>
            <a:rPr lang="en-US" altLang="zh-CN" sz="3000" b="1" kern="1200" dirty="0" smtClean="0">
              <a:solidFill>
                <a:srgbClr val="0000FF"/>
              </a:solidFill>
            </a:rPr>
            <a:t>high computational cost</a:t>
          </a:r>
          <a:endParaRPr lang="zh-CN" altLang="en-US" sz="3000" b="1" kern="1200" dirty="0">
            <a:solidFill>
              <a:srgbClr val="0000FF"/>
            </a:solidFill>
          </a:endParaRPr>
        </a:p>
      </dsp:txBody>
      <dsp:txXfrm>
        <a:off x="1790" y="1403755"/>
        <a:ext cx="2818927" cy="1193275"/>
      </dsp:txXfrm>
    </dsp:sp>
    <dsp:sp modelId="{71E6E03A-FACA-4EB5-8D60-5B49DD887364}">
      <dsp:nvSpPr>
        <dsp:cNvPr id="0" name=""/>
        <dsp:cNvSpPr/>
      </dsp:nvSpPr>
      <dsp:spPr>
        <a:xfrm>
          <a:off x="2820718" y="1403755"/>
          <a:ext cx="3334486" cy="1193275"/>
        </a:xfrm>
        <a:prstGeom prst="rect">
          <a:avLst/>
        </a:prstGeom>
        <a:solidFill>
          <a:schemeClr val="accent3">
            <a:tint val="40000"/>
            <a:alpha val="90000"/>
            <a:hueOff val="8573483"/>
            <a:satOff val="-11034"/>
            <a:lumOff val="-86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8573483"/>
              <a:satOff val="-11034"/>
              <a:lumOff val="-86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P2:  </a:t>
          </a:r>
          <a:r>
            <a:rPr lang="en-US" altLang="zh-CN" sz="3000" b="1" kern="1200" dirty="0" smtClean="0">
              <a:solidFill>
                <a:srgbClr val="0000FF"/>
              </a:solidFill>
            </a:rPr>
            <a:t>Less</a:t>
          </a:r>
          <a:r>
            <a:rPr lang="en-US" altLang="zh-CN" sz="3000" kern="1200" dirty="0" smtClean="0"/>
            <a:t> than promising tracking </a:t>
          </a:r>
          <a:r>
            <a:rPr lang="en-US" altLang="zh-CN" sz="3000" b="1" kern="1200" dirty="0" smtClean="0">
              <a:solidFill>
                <a:srgbClr val="0000FF"/>
              </a:solidFill>
            </a:rPr>
            <a:t>performance</a:t>
          </a:r>
          <a:endParaRPr lang="zh-CN" altLang="en-US" sz="3000" b="1" kern="1200" dirty="0">
            <a:solidFill>
              <a:srgbClr val="0000FF"/>
            </a:solidFill>
          </a:endParaRPr>
        </a:p>
      </dsp:txBody>
      <dsp:txXfrm>
        <a:off x="2820718" y="1403755"/>
        <a:ext cx="3334486" cy="1193275"/>
      </dsp:txXfrm>
    </dsp:sp>
    <dsp:sp modelId="{B2A42F3B-7802-40B2-BE0B-3D23FAABAA63}">
      <dsp:nvSpPr>
        <dsp:cNvPr id="0" name=""/>
        <dsp:cNvSpPr/>
      </dsp:nvSpPr>
      <dsp:spPr>
        <a:xfrm>
          <a:off x="6155205" y="1403755"/>
          <a:ext cx="2771996" cy="1193275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000" kern="1200" dirty="0" smtClean="0"/>
            <a:t>P3:  </a:t>
          </a:r>
          <a:r>
            <a:rPr lang="en-US" altLang="zh-CN" sz="3000" b="1" kern="1200" dirty="0" smtClean="0">
              <a:solidFill>
                <a:srgbClr val="0000FF"/>
              </a:solidFill>
            </a:rPr>
            <a:t>Limited</a:t>
          </a:r>
          <a:r>
            <a:rPr lang="en-US" altLang="zh-CN" sz="3000" kern="1200" dirty="0" smtClean="0">
              <a:solidFill>
                <a:srgbClr val="0000FF"/>
              </a:solidFill>
            </a:rPr>
            <a:t> </a:t>
          </a:r>
          <a:r>
            <a:rPr lang="en-US" altLang="zh-CN" sz="3000" kern="1200" dirty="0" smtClean="0"/>
            <a:t>feature representation</a:t>
          </a:r>
          <a:endParaRPr lang="zh-CN" altLang="en-US" sz="3000" kern="1200" dirty="0"/>
        </a:p>
      </dsp:txBody>
      <dsp:txXfrm>
        <a:off x="6155205" y="1403755"/>
        <a:ext cx="2771996" cy="119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FFD3B-7AF5-42DA-9368-369A5D50F593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8BC08-833B-43B2-8C99-72AE148D76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846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603C7-FB3F-46BE-B806-3CF2028ACF3C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16BA0-A429-4E1B-B150-D64289958C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47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　</a:t>
            </a:r>
            <a:endParaRPr lang="en-US" sz="2000" kern="1200" dirty="0" smtClean="0">
              <a:solidFill>
                <a:schemeClr val="tx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6BA0-A429-4E1B-B150-D64289958C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521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6BA0-A429-4E1B-B150-D64289958C71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242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6BA0-A429-4E1B-B150-D64289958C7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08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16BA0-A429-4E1B-B150-D64289958C71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746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5509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365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43504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6102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253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0056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34891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069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6387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3570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477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 userDrawn="1"/>
        </p:nvGrpSpPr>
        <p:grpSpPr>
          <a:xfrm>
            <a:off x="0" y="1"/>
            <a:ext cx="9144000" cy="6858942"/>
            <a:chOff x="0" y="-134739"/>
            <a:chExt cx="10058400" cy="7923905"/>
          </a:xfrm>
        </p:grpSpPr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11" t="6484" r="3987" b="9626"/>
            <a:stretch/>
          </p:blipFill>
          <p:spPr bwMode="auto">
            <a:xfrm>
              <a:off x="8727487" y="7232904"/>
              <a:ext cx="1330913" cy="55517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</p:pic>
        <p:sp>
          <p:nvSpPr>
            <p:cNvPr id="20" name="Rectangle 19"/>
            <p:cNvSpPr/>
            <p:nvPr userDrawn="1"/>
          </p:nvSpPr>
          <p:spPr>
            <a:xfrm rot="5400000">
              <a:off x="6115498" y="3655763"/>
              <a:ext cx="7733404" cy="152400"/>
            </a:xfrm>
            <a:prstGeom prst="rect">
              <a:avLst/>
            </a:prstGeom>
            <a:solidFill>
              <a:srgbClr val="EE88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 userDrawn="1"/>
          </p:nvSpPr>
          <p:spPr>
            <a:xfrm rot="5400000" flipH="1">
              <a:off x="4419600" y="3521966"/>
              <a:ext cx="76200" cy="8458200"/>
            </a:xfrm>
            <a:prstGeom prst="rect">
              <a:avLst/>
            </a:prstGeom>
            <a:solidFill>
              <a:srgbClr val="CA25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c 21"/>
            <p:cNvSpPr/>
            <p:nvPr userDrawn="1"/>
          </p:nvSpPr>
          <p:spPr>
            <a:xfrm rot="6851694">
              <a:off x="8412649" y="7420224"/>
              <a:ext cx="395901" cy="323348"/>
            </a:xfrm>
            <a:prstGeom prst="arc">
              <a:avLst>
                <a:gd name="adj1" fmla="val 16134401"/>
                <a:gd name="adj2" fmla="val 496673"/>
              </a:avLst>
            </a:prstGeom>
            <a:ln w="76200">
              <a:solidFill>
                <a:srgbClr val="C920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Picture 6" descr="http://upload.wikimedia.org/wikipedia/en/thumb/3/3a/UIUC_I_mark.svg/200px-UIUC_I_mark.svg.png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7408166"/>
              <a:ext cx="290860" cy="381000"/>
            </a:xfrm>
            <a:prstGeom prst="rect">
              <a:avLst/>
            </a:prstGeom>
            <a:noFill/>
          </p:spPr>
        </p:pic>
      </p:grpSp>
      <p:sp>
        <p:nvSpPr>
          <p:cNvPr id="24" name="Text Placeholder 2"/>
          <p:cNvSpPr>
            <a:spLocks noGrp="1"/>
          </p:cNvSpPr>
          <p:nvPr>
            <p:ph type="body" idx="1"/>
          </p:nvPr>
        </p:nvSpPr>
        <p:spPr>
          <a:xfrm>
            <a:off x="0" y="1087597"/>
            <a:ext cx="9005455" cy="5606500"/>
          </a:xfrm>
          <a:prstGeom prst="rect">
            <a:avLst/>
          </a:prstGeom>
        </p:spPr>
        <p:txBody>
          <a:bodyPr vert="horz" lIns="101859" tIns="50929" rIns="101859" bIns="5092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23528" y="6514638"/>
            <a:ext cx="1224136" cy="154722"/>
          </a:xfrm>
          <a:prstGeom prst="rect">
            <a:avLst/>
          </a:prstGeom>
        </p:spPr>
        <p:txBody>
          <a:bodyPr vert="horz" lIns="101859" tIns="50929" rIns="101859" bIns="50929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BEDB288F-0D26-44AB-AA53-D56986F831BD}" type="datetimeFigureOut">
              <a:rPr lang="en-US" smtClean="0"/>
              <a:pPr/>
              <a:t>6/28/2016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453336"/>
            <a:ext cx="4641272" cy="197877"/>
          </a:xfrm>
          <a:prstGeom prst="rect">
            <a:avLst/>
          </a:prstGeom>
        </p:spPr>
        <p:txBody>
          <a:bodyPr vert="horz" lIns="101859" tIns="50929" rIns="101859" bIns="50929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2280" y="6462382"/>
            <a:ext cx="955964" cy="197877"/>
          </a:xfrm>
          <a:prstGeom prst="rect">
            <a:avLst/>
          </a:prstGeom>
        </p:spPr>
        <p:txBody>
          <a:bodyPr vert="horz" lIns="101859" tIns="50929" rIns="101859" bIns="50929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" pitchFamily="34" charset="0"/>
              </a:defRPr>
            </a:lvl1pPr>
          </a:lstStyle>
          <a:p>
            <a:fld id="{A64B9393-DF68-4DDD-92A7-ECCDDFBF49D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reeform 27"/>
          <p:cNvSpPr/>
          <p:nvPr userDrawn="1"/>
        </p:nvSpPr>
        <p:spPr>
          <a:xfrm>
            <a:off x="1317172" y="186677"/>
            <a:ext cx="127567" cy="149339"/>
          </a:xfrm>
          <a:custGeom>
            <a:avLst/>
            <a:gdLst>
              <a:gd name="connsiteX0" fmla="*/ 0 w 357188"/>
              <a:gd name="connsiteY0" fmla="*/ 426244 h 426244"/>
              <a:gd name="connsiteX1" fmla="*/ 38100 w 357188"/>
              <a:gd name="connsiteY1" fmla="*/ 159544 h 426244"/>
              <a:gd name="connsiteX2" fmla="*/ 152400 w 357188"/>
              <a:gd name="connsiteY2" fmla="*/ 45244 h 426244"/>
              <a:gd name="connsiteX3" fmla="*/ 357188 w 357188"/>
              <a:gd name="connsiteY3" fmla="*/ 0 h 42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8" h="426244">
                <a:moveTo>
                  <a:pt x="0" y="426244"/>
                </a:moveTo>
                <a:cubicBezTo>
                  <a:pt x="6350" y="324644"/>
                  <a:pt x="12700" y="223044"/>
                  <a:pt x="38100" y="159544"/>
                </a:cubicBezTo>
                <a:cubicBezTo>
                  <a:pt x="63500" y="96044"/>
                  <a:pt x="99219" y="71835"/>
                  <a:pt x="152400" y="45244"/>
                </a:cubicBezTo>
                <a:cubicBezTo>
                  <a:pt x="205581" y="18653"/>
                  <a:pt x="281384" y="9326"/>
                  <a:pt x="357188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Placeholder 17"/>
          <p:cNvSpPr>
            <a:spLocks noGrp="1"/>
          </p:cNvSpPr>
          <p:nvPr>
            <p:ph type="title"/>
          </p:nvPr>
        </p:nvSpPr>
        <p:spPr>
          <a:xfrm>
            <a:off x="0" y="12894"/>
            <a:ext cx="9005455" cy="745309"/>
          </a:xfrm>
          <a:prstGeom prst="rect">
            <a:avLst/>
          </a:prstGeom>
        </p:spPr>
        <p:txBody>
          <a:bodyPr vert="horz" lIns="36384" tIns="18192" rIns="36384" bIns="18192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2D3CB-ECC5-4FAB-B92B-0D066B1BC67A}" type="datetimeFigureOut">
              <a:rPr lang="en-SG" smtClean="0"/>
              <a:t>28/6/2016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B6B0F-8242-4DF4-AE62-73576429214A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21473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3.xml"/><Relationship Id="rId26" Type="http://schemas.openxmlformats.org/officeDocument/2006/relationships/image" Target="../media/image12.png"/><Relationship Id="rId3" Type="http://schemas.openxmlformats.org/officeDocument/2006/relationships/tags" Target="../tags/tag4.xml"/><Relationship Id="rId21" Type="http://schemas.openxmlformats.org/officeDocument/2006/relationships/image" Target="../media/image7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11.png"/><Relationship Id="rId33" Type="http://schemas.openxmlformats.org/officeDocument/2006/relationships/image" Target="../media/image19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6.png"/><Relationship Id="rId29" Type="http://schemas.openxmlformats.org/officeDocument/2006/relationships/image" Target="../media/image15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image" Target="../media/image10.png"/><Relationship Id="rId32" Type="http://schemas.openxmlformats.org/officeDocument/2006/relationships/image" Target="../media/image18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10" Type="http://schemas.openxmlformats.org/officeDocument/2006/relationships/tags" Target="../tags/tag11.xml"/><Relationship Id="rId19" Type="http://schemas.openxmlformats.org/officeDocument/2006/relationships/image" Target="../media/image5.png"/><Relationship Id="rId31" Type="http://schemas.openxmlformats.org/officeDocument/2006/relationships/image" Target="../media/image17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image" Target="../media/image8.png"/><Relationship Id="rId27" Type="http://schemas.openxmlformats.org/officeDocument/2006/relationships/image" Target="../media/image13.png"/><Relationship Id="rId3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In </a:t>
            </a:r>
            <a:r>
              <a:rPr lang="en-US" altLang="zh-CN" b="1" dirty="0"/>
              <a:t>Defense of Sparse Tracking: Circulant Sparse Tracker</a:t>
            </a:r>
            <a:endParaRPr lang="en-SG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9712" y="3717032"/>
            <a:ext cx="5360640" cy="1752600"/>
          </a:xfrm>
        </p:spPr>
        <p:txBody>
          <a:bodyPr/>
          <a:lstStyle/>
          <a:p>
            <a:r>
              <a:rPr lang="nn-NO" dirty="0"/>
              <a:t>Tianzhu </a:t>
            </a:r>
            <a:r>
              <a:rPr lang="nn-NO" dirty="0" smtClean="0"/>
              <a:t>Zhang</a:t>
            </a:r>
            <a:r>
              <a:rPr lang="nn-NO" baseline="30000" dirty="0" smtClean="0"/>
              <a:t>1,2</a:t>
            </a:r>
            <a:r>
              <a:rPr lang="nn-NO" dirty="0" smtClean="0"/>
              <a:t>, </a:t>
            </a:r>
          </a:p>
          <a:p>
            <a:r>
              <a:rPr lang="en-US" altLang="zh-CN" dirty="0" smtClean="0"/>
              <a:t>Adel Bibi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, </a:t>
            </a:r>
            <a:r>
              <a:rPr lang="nn-NO" dirty="0" smtClean="0"/>
              <a:t>Bernard Ghanem</a:t>
            </a:r>
            <a:r>
              <a:rPr lang="nn-NO" baseline="30000" dirty="0" smtClean="0"/>
              <a:t>1</a:t>
            </a:r>
          </a:p>
        </p:txBody>
      </p:sp>
      <p:pic>
        <p:nvPicPr>
          <p:cNvPr id="7" name="Picture 42" descr="http://www.nlpr.ia.ac.cn/liucl/NLPR-CASI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90"/>
          <a:stretch/>
        </p:blipFill>
        <p:spPr bwMode="auto">
          <a:xfrm>
            <a:off x="7776864" y="5040271"/>
            <a:ext cx="1115616" cy="837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2" descr="http://www.nlpr.ia.ac.cn/liucl/NLPR-CASI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644"/>
          <a:stretch/>
        </p:blipFill>
        <p:spPr bwMode="auto">
          <a:xfrm>
            <a:off x="7272808" y="5877272"/>
            <a:ext cx="1527252" cy="85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Image result for kaust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kaust log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Image result for kaust lo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Temp\KAUST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316453"/>
            <a:ext cx="2952328" cy="149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47936" y="5040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44816" y="5040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02"/>
    </mc:Choice>
    <mc:Fallback xmlns="">
      <p:transition spd="slow" advTm="10302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 smtClean="0"/>
          </a:p>
          <a:p>
            <a:pPr marL="1371600" lvl="3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SG" dirty="0"/>
          </a:p>
        </p:txBody>
      </p:sp>
      <p:graphicFrame>
        <p:nvGraphicFramePr>
          <p:cNvPr id="53" name="图示 11"/>
          <p:cNvGraphicFramePr/>
          <p:nvPr>
            <p:extLst>
              <p:ext uri="{D42A27DB-BD31-4B8C-83A1-F6EECF244321}">
                <p14:modId xmlns:p14="http://schemas.microsoft.com/office/powerpoint/2010/main" val="1034288710"/>
              </p:ext>
            </p:extLst>
          </p:nvPr>
        </p:nvGraphicFramePr>
        <p:xfrm>
          <a:off x="107504" y="116632"/>
          <a:ext cx="8928992" cy="6552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754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4"/>
    </mc:Choice>
    <mc:Fallback xmlns="">
      <p:transition spd="slow" advTm="449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11" y="608555"/>
            <a:ext cx="3623615" cy="669646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22" y="1526582"/>
            <a:ext cx="3165043" cy="276606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50" y="2060610"/>
            <a:ext cx="1551280" cy="328879"/>
          </a:xfrm>
          <a:prstGeom prst="rect">
            <a:avLst/>
          </a:prstGeom>
        </p:spPr>
      </p:pic>
      <p:sp>
        <p:nvSpPr>
          <p:cNvPr id="13" name="TextBox 21 1"/>
          <p:cNvSpPr txBox="1"/>
          <p:nvPr/>
        </p:nvSpPr>
        <p:spPr>
          <a:xfrm>
            <a:off x="2051720" y="1969676"/>
            <a:ext cx="183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Circulant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489" y="2139571"/>
            <a:ext cx="1626565" cy="291236"/>
          </a:xfrm>
          <a:prstGeom prst="rect">
            <a:avLst/>
          </a:prstGeom>
        </p:spPr>
      </p:pic>
      <p:sp>
        <p:nvSpPr>
          <p:cNvPr id="17" name="TextBox 26 1"/>
          <p:cNvSpPr txBox="1"/>
          <p:nvPr/>
        </p:nvSpPr>
        <p:spPr>
          <a:xfrm>
            <a:off x="39579" y="0"/>
            <a:ext cx="3580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Primal </a:t>
            </a:r>
            <a:r>
              <a:rPr lang="en-US" sz="3200" b="1" dirty="0" smtClean="0"/>
              <a:t>Formulation</a:t>
            </a:r>
            <a:endParaRPr lang="en-US" sz="3200" b="1" dirty="0"/>
          </a:p>
        </p:txBody>
      </p:sp>
      <p:pic>
        <p:nvPicPr>
          <p:cNvPr id="41" name="图片 4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432" y="608555"/>
            <a:ext cx="2601316" cy="1236269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8" y="3501008"/>
            <a:ext cx="2596896" cy="268834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9" y="3789040"/>
            <a:ext cx="3425147" cy="524877"/>
          </a:xfrm>
          <a:prstGeom prst="rect">
            <a:avLst/>
          </a:prstGeom>
        </p:spPr>
      </p:pic>
      <p:pic>
        <p:nvPicPr>
          <p:cNvPr id="26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33" y="3573016"/>
            <a:ext cx="4318034" cy="993377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36912"/>
            <a:ext cx="8904665" cy="671170"/>
          </a:xfrm>
          <a:prstGeom prst="rect">
            <a:avLst/>
          </a:prstGeom>
        </p:spPr>
      </p:pic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05390" y="8963201"/>
            <a:ext cx="21336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61" name="图片 6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8" y="6007483"/>
            <a:ext cx="2602382" cy="268834"/>
          </a:xfrm>
          <a:prstGeom prst="rect">
            <a:avLst/>
          </a:prstGeom>
        </p:spPr>
      </p:pic>
      <p:pic>
        <p:nvPicPr>
          <p:cNvPr id="31" name="Picture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390724"/>
            <a:ext cx="2568705" cy="345023"/>
          </a:xfrm>
          <a:prstGeom prst="rect">
            <a:avLst/>
          </a:prstGeom>
        </p:spPr>
      </p:pic>
      <p:pic>
        <p:nvPicPr>
          <p:cNvPr id="32" name="Picture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372" y="5552710"/>
            <a:ext cx="4436556" cy="39657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8" y="4514570"/>
            <a:ext cx="2595067" cy="270662"/>
          </a:xfrm>
          <a:prstGeom prst="rect">
            <a:avLst/>
          </a:prstGeom>
        </p:spPr>
      </p:pic>
      <p:pic>
        <p:nvPicPr>
          <p:cNvPr id="34" name="Picture 5 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805" y="4653136"/>
            <a:ext cx="4509691" cy="676236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89" y="4870202"/>
            <a:ext cx="3523682" cy="1051053"/>
          </a:xfrm>
          <a:prstGeom prst="rect">
            <a:avLst/>
          </a:prstGeom>
        </p:spPr>
      </p:pic>
      <p:sp>
        <p:nvSpPr>
          <p:cNvPr id="42" name="TextBox 26 2"/>
          <p:cNvSpPr txBox="1"/>
          <p:nvPr/>
        </p:nvSpPr>
        <p:spPr>
          <a:xfrm>
            <a:off x="5488404" y="0"/>
            <a:ext cx="3260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Dual Formulation</a:t>
            </a:r>
            <a:endParaRPr lang="en-US" sz="3200" b="1" dirty="0"/>
          </a:p>
        </p:txBody>
      </p:sp>
      <p:sp>
        <p:nvSpPr>
          <p:cNvPr id="47" name="右箭头 46"/>
          <p:cNvSpPr/>
          <p:nvPr/>
        </p:nvSpPr>
        <p:spPr>
          <a:xfrm>
            <a:off x="4304277" y="944382"/>
            <a:ext cx="721042" cy="71509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Straight Connector 35 1"/>
          <p:cNvCxnSpPr/>
          <p:nvPr/>
        </p:nvCxnSpPr>
        <p:spPr>
          <a:xfrm flipH="1">
            <a:off x="4442755" y="3380090"/>
            <a:ext cx="8853" cy="349333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21 2"/>
          <p:cNvSpPr txBox="1"/>
          <p:nvPr/>
        </p:nvSpPr>
        <p:spPr>
          <a:xfrm>
            <a:off x="5292080" y="630932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Fourier Domain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1" name="TextBox 21 3"/>
          <p:cNvSpPr txBox="1"/>
          <p:nvPr/>
        </p:nvSpPr>
        <p:spPr>
          <a:xfrm>
            <a:off x="2866102" y="5877272"/>
            <a:ext cx="1633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Time </a:t>
            </a:r>
            <a:r>
              <a:rPr 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  <a:ea typeface="ＭＳ Ｐゴシック" charset="0"/>
                <a:cs typeface="Arial" charset="0"/>
              </a:rPr>
              <a:t>Domain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6337" y="0"/>
            <a:ext cx="9072167" cy="2564904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6337" y="2564904"/>
            <a:ext cx="9072167" cy="429309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Straight Connector 35 2"/>
          <p:cNvCxnSpPr/>
          <p:nvPr/>
        </p:nvCxnSpPr>
        <p:spPr>
          <a:xfrm flipH="1" flipV="1">
            <a:off x="35496" y="3351299"/>
            <a:ext cx="8976674" cy="5694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27984" y="608464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Here, the inverse Fourier transform is for each </a:t>
            </a:r>
            <a:r>
              <a:rPr lang="en-US" altLang="zh-CN" dirty="0" smtClean="0"/>
              <a:t>k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857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4"/>
    </mc:Choice>
    <mc:Fallback xmlns="">
      <p:transition spd="slow" advTm="4492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2008"/>
            <a:ext cx="9227241" cy="4149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7072"/>
            <a:ext cx="9144000" cy="2708920"/>
          </a:xfrm>
          <a:prstGeom prst="rect">
            <a:avLst/>
          </a:prstGeom>
        </p:spPr>
      </p:pic>
      <p:sp>
        <p:nvSpPr>
          <p:cNvPr id="2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05390" y="8963201"/>
            <a:ext cx="21336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620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24"/>
    </mc:Choice>
    <mc:Fallback xmlns="">
      <p:transition spd="slow" advTm="4492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Experimental Results</a:t>
            </a:r>
            <a:endParaRPr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638"/>
            <a:ext cx="9144000" cy="47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18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65.25"/>
  <p:tag name="ORIGINALWIDTH" val="2045.25"/>
  <p:tag name="OUTPUTDPI" val="1200"/>
  <p:tag name="LATEXADDIN" val="\documentclass{article}&#10;\usepackage{amsmath}&#10;\pagestyle{empty}&#10;\begin{document}&#10;&#10;&#10;\begin{equation}\label{equ:update_z_fd}&#10;{\mathbf{ \hat z}} = \frac{{\sum\nolimits_{k = 1}^K {({{\mathbf{\hat a}}_k} \odot {{\mathbf{\hat \theta }}_k} - \frac{1}{u}{{\mathbf{\hat a}}_k} \odot {{\mathbf{\hat c}}_k}) - \frac{1}{u}{\mathbf {\hat x}}} }}{{\sum\nolimits_{k = 1}^K {{{\mathbf{{\hat a}}}_k}}  \odot {\mathbf{\hat a}}_k^* + \frac{1}{u}}}&#10;\nonumber&#10;\end{equation}&#10;&#10;\end{document}"/>
  <p:tag name="IGUANATEXSIZE" val="20"/>
  <p:tag name="IGUANATEXCURSOR" val="437"/>
  <p:tag name="TRANSPARENCY" val="True"/>
  <p:tag name="FILENAME" val=""/>
  <p:tag name="INPUTTYPE" val="0"/>
  <p:tag name="LATEXENGINEID" val="0"/>
  <p:tag name="TEMPFOLDER" val="c:\temp\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5.25"/>
  <p:tag name="ORIGINALWIDTH" val="3762"/>
  <p:tag name="OUTPUTDPI" val="1200"/>
  <p:tag name="LATEXADDIN" val="\documentclass{article}&#10;\usepackage{amssymb}&#10;\usepackage{textcomp}&#10;\usepackage{graphicx}&#10;\usepackage{graphics}&#10;\usepackage{epsfig}&#10;\usepackage{epstopdf}&#10;\usepackage{float}&#10;\usepackage{color}&#10;\usepackage[cmex10]{amsmath}&#10;\usepackage{latexsym,amsfonts}&#10;\usepackage{amsthm}&#10;\usepackage{url}&#10;\usepackage{longtable}&#10;\usepackage{bbm}&#10;\usepackage{multirow}&#10;\usepackage[table,xcdraw]{xcolor}&#10;\usepackage[figuresright]{rotating}&#10;\usepackage{listings}&#10;\usepackage{etoolbox}&#10;\usepackage[noadjust]{cite}&#10;\usepackage{tikz}&#10;\usepackage{bbold}&#10;\usepackage{dsfont}&#10;\pagestyle{empty}&#10;\begin{document}&#10;&#10;&#10;&#10;\begin{align}&#10;&amp;{\mathcal L}(\mathbf{c}, \mathbf{z},\mathbf{\theta}) = \frac{\mathbf{z}^{\top}\mathbf{z}}{2}  + {\mathbf{z}^{\top}}\mathbf{x} + {\mathbf{c}^{\top}}({\mathbf{A}^{\top}}\mathbf{z} - \theta)   + \frac{u}{2}\left\| {{\mathbf{A}^{\top}}\mathbf{z}} - \theta  \right\|_2^2 + \mathbb{1}_{\{{{\left\| {{\theta}} \right\|_\infty } \le \lambda\}}&#10;} \notag\\&#10;\nonumber&#10;\end{align}&#10;&#10;&#10;\end{document}"/>
  <p:tag name="IGUANATEXSIZE" val="24"/>
  <p:tag name="IGUANATEXCURSOR" val="884"/>
  <p:tag name="TRANSPARENCY" val="True"/>
  <p:tag name="FILENAME" val=""/>
  <p:tag name="INPUTTYPE" val="0"/>
  <p:tag name="LATEXENGINEID" val="0"/>
  <p:tag name="TEMPFOLDER" val="c:\temp\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067.25"/>
  <p:tag name="OUTPUTDPI" val="1200"/>
  <p:tag name="LATEXADDIN" val="\documentclass{article}&#10;\usepackage{amsmath}&#10;\pagestyle{empty}&#10;\begin{document}&#10;&#10;\vspace{3pt}\noindent\textbf{Step 3: Update ${\bf c}$}&#10;\end{document}"/>
  <p:tag name="IGUANATEXSIZE" val="24"/>
  <p:tag name="IGUANATEXCURSOR" val="135"/>
  <p:tag name="TRANSPARENCY" val="True"/>
  <p:tag name="FILENAME" val=""/>
  <p:tag name="INPUTTYPE" val="0"/>
  <p:tag name="LATEXENGINEID" val="0"/>
  <p:tag name="TEMPFOLDER" val="c:\temp\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3.25"/>
  <p:tag name="ORIGINALWIDTH" val="1066.5"/>
  <p:tag name="OUTPUTDPI" val="1200"/>
  <p:tag name="LATEXADDIN" val="\documentclass{article}&#10;\usepackage{amsmath}&#10;\pagestyle{empty}&#10;\begin{document}&#10;&#10;\begin{equation}\label{eq: update multipliers}&#10;{\bf c} = {\bf c} + u ({{\mathbf{A}^{\top}}\mathbf{z} - \theta})&#10;\nonumber&#10;\end{equation}&#10;&#10;\end{document}"/>
  <p:tag name="IGUANATEXSIZE" val="20"/>
  <p:tag name="IGUANATEXCURSOR" val="219"/>
  <p:tag name="TRANSPARENCY" val="True"/>
  <p:tag name="FILENAME" val=""/>
  <p:tag name="INPUTTYPE" val="0"/>
  <p:tag name="LATEXENGINEID" val="0"/>
  <p:tag name="TEMPFOLDER" val="c:\temp\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0"/>
  <p:tag name="ORIGINALWIDTH" val="2475"/>
  <p:tag name="OUTPUTDPI" val="1200"/>
  <p:tag name="LATEXADDIN" val="\documentclass{article}&#10;\usepackage{amsmath}&#10;\pagestyle{empty}&#10;\begin{document}&#10;&#10;&#10;\begin{equation}\label{eq:update multipliers_fd}&#10;{\bf c} = {\bf c} + u({{\mathcal F}^{ - 1}}[\hat {\bf a}_1^*  \odot \hat {\bf z} - {{\hat {\bf \theta}}_1}; \ldots; \hat {\bf a}_{K}^* \odot \hat {\bf z}  - {{\hat {\bf \theta}}_{K}}])&#10;\nonumber&#10;\end{equation}&#10;&#10;&#10;\end{document}"/>
  <p:tag name="IGUANATEXSIZE" val="20"/>
  <p:tag name="IGUANATEXCURSOR" val="262"/>
  <p:tag name="TRANSPARENCY" val="True"/>
  <p:tag name="FILENAME" val=""/>
  <p:tag name="INPUTTYPE" val="0"/>
  <p:tag name="LATEXENGINEID" val="0"/>
  <p:tag name="TEMPFOLDER" val="c:\temp\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"/>
  <p:tag name="ORIGINALWIDTH" val="1064.25"/>
  <p:tag name="OUTPUTDPI" val="1200"/>
  <p:tag name="LATEXADDIN" val="\documentclass{article}&#10;\usepackage{amsmath}&#10;\pagestyle{empty}&#10;\begin{document}&#10;&#10;\vspace{3pt}\noindent\textbf{Step 2: Update ${\bf \theta}$}&#10;\end{document}"/>
  <p:tag name="IGUANATEXSIZE" val="24"/>
  <p:tag name="IGUANATEXCURSOR" val="140"/>
  <p:tag name="TRANSPARENCY" val="True"/>
  <p:tag name="FILENAME" val=""/>
  <p:tag name="INPUTTYPE" val="0"/>
  <p:tag name="LATEXENGINEID" val="0"/>
  <p:tag name="TEMPFOLDER" val="c:\temp\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2650.5"/>
  <p:tag name="OUTPUTDPI" val="1200"/>
  <p:tag name="LATEXADDIN" val="\documentclass{article}&#10;\usepackage{amsmath}&#10;\pagestyle{empty}&#10;\begin{document}&#10;&#10;&#10;\begin{equation}&#10;\theta  = {{\mathcal P}_{{\mathcal B}_\lambda ^\infty }}({{\mathcal F}^{ - 1}}[\hat {\bf a}_1^*  \odot \hat {\bf z} + \frac{1}{u}{{\hat {\bf c}}_1}; \ldots; \hat {\bf a}_{K}^* \odot \hat {\bf z} + \frac{1}{u}{{\hat {\bf c}}_{K}}])&#10;\nonumber&#10;\end{equation}&#10;&#10;\end{document}"/>
  <p:tag name="IGUANATEXSIZE" val="20"/>
  <p:tag name="IGUANATEXCURSOR" val="271"/>
  <p:tag name="TRANSPARENCY" val="True"/>
  <p:tag name="FILENAME" val=""/>
  <p:tag name="INPUTTYPE" val="0"/>
  <p:tag name="LATEXENGINEID" val="0"/>
  <p:tag name="TEMPFOLDER" val="c:\temp\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34"/>
  <p:tag name="ORIGINALWIDTH" val="1790.25"/>
  <p:tag name="OUTPUTDPI" val="1200"/>
  <p:tag name="LATEXADDIN" val="\documentclass{article}&#10;\usepackage{amsmath}&#10;\pagestyle{empty}&#10;\begin{document}&#10;&#10;\begin{align}&#10;&amp;\theta  = \mathop {\arg \min }\limits_\theta  \frac{u}{2}\left\| { {\mathbf{A}^{\top}}\mathbf{z} - \theta} \right\|_2^2  - {\mathbf{c}^{\top}}\theta&#10;\nonumber \\&#10;&amp; \Rightarrow  \theta  = {{\mathcal P}_{{\mathcal B}_\lambda ^\infty }}({\mathbf{A}^{\top}}\mathbf{z} + \frac{\mathbf{c}}{u})&#10;\nonumber&#10;\end{align}&#10;&#10;&#10;\end{document}"/>
  <p:tag name="IGUANATEXSIZE" val="22"/>
  <p:tag name="IGUANATEXCURSOR" val="255"/>
  <p:tag name="TRANSPARENCY" val="True"/>
  <p:tag name="FILENAME" val=""/>
  <p:tag name="INPUTTYPE" val="0"/>
  <p:tag name="LATEXENGINEID" val="0"/>
  <p:tag name="TEMPFOLDER" val="c:\temp\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3.5"/>
  <p:tag name="ORIGINALWIDTH" val="1371.75"/>
  <p:tag name="OUTPUTDPI" val="1200"/>
  <p:tag name="LATEXADDIN" val="\documentclass{article}&#10;\usepackage{amsmath}&#10;\pagestyle{empty}&#10;\begin{document}&#10;&#10;\begin{equation}\label{equ:sparse_prime}&#10;\mathop {\min }\limits_{\mathbf c} \frac{1}{2}\left\| {{\mathbf x} - {\mathbf A} {\mathbf c}} \right\|_2^2 + \lambda {\left\| {\mathbf c} \right\|_1}&#10;\nonumber&#10;\end{equation}&#10;&#10;\end{document}"/>
  <p:tag name="IGUANATEXSIZE" val="26"/>
  <p:tag name="IGUANATEXCURSOR" val="281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5"/>
  <p:tag name="ORIGINALWIDTH" val="1416"/>
  <p:tag name="OUTPUTDPI" val="1200"/>
  <p:tag name="LATEXADDIN" val="\documentclass{article}&#10;\usepackage{amsmath}&#10;\pagestyle{empty}&#10;\begin{document}&#10;&#10;&#10;$\mathbf{A} = [\mathbf{A}_1, \ldots, \mathbf{A}_k, \ldots, \mathbf{A}_{K}]$&#10;&#10;\end{document}"/>
  <p:tag name="IGUANATEXSIZE" val="22"/>
  <p:tag name="IGUANATEXCURSOR" val="15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87.25"/>
  <p:tag name="OUTPUTDPI" val="1200"/>
  <p:tag name="LATEXADDIN" val="\documentclass{article}&#10;\usepackage{amssymb}&#10;\usepackage{textcomp}&#10;\usepackage{graphicx}&#10;\usepackage{graphics}&#10;\usepackage{epsfig}&#10;\usepackage{epstopdf}&#10;\usepackage{float}&#10;\usepackage{color}&#10;\usepackage[cmex10]{amsmath}&#10;\usepackage{latexsym,amsfonts}&#10;\usepackage{amsthm}&#10;\usepackage{url}&#10;\usepackage{longtable}&#10;\usepackage{bbm}&#10;\usepackage{multirow}&#10;\usepackage[table,xcdraw]{xcolor}&#10;\usepackage[figuresright]{rotating}&#10;\usepackage{listings}&#10;\usepackage{etoolbox}&#10;\usepackage[noadjust]{cite}&#10;\usepackage{tikz}\pagestyle{empty}&#10;\begin{document}&#10;&#10;$\mathbf{A}_k \in\mathbb{R}^{d\times d} $&#10;&#10;\end{document}"/>
  <p:tag name="IGUANATEXSIZE" val="26"/>
  <p:tag name="IGUANATEXCURSOR" val="509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615.75"/>
  <p:tag name="OUTPUTDPI" val="1200"/>
  <p:tag name="LATEXADDIN" val="\documentclass{article}&#10;\usepackage{amssymb}&#10;\usepackage{textcomp}&#10;\usepackage{graphicx}&#10;\usepackage{graphics}&#10;\usepackage{epsfig}&#10;\usepackage{epstopdf}&#10;\usepackage{float}&#10;\usepackage{color}&#10;\usepackage[cmex10]{amsmath}&#10;\usepackage{latexsym,amsfonts}&#10;\usepackage{amsthm}&#10;\usepackage{url}&#10;\usepackage{longtable}&#10;\usepackage{bbm}&#10;\usepackage{multirow}&#10;\usepackage[table,xcdraw]{xcolor}&#10;\usepackage[figuresright]{rotating}&#10;\usepackage{listings}&#10;\usepackage{etoolbox}&#10;\usepackage[noadjust]{cite}&#10;\usepackage{tikz}&#10;\pagestyle{empty}&#10;\begin{document}&#10;&#10;&#10;$\mathbf{A}\in\mathbb{R}^{d\times {Kd}}$&#10;&#10;\end{document}"/>
  <p:tag name="IGUANATEXSIZE" val="26"/>
  <p:tag name="IGUANATEXCURSOR" val="547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68"/>
  <p:tag name="ORIGINALWIDTH" val="984.75"/>
  <p:tag name="OUTPUTDPI" val="1200"/>
  <p:tag name="LATEXADDIN" val="\documentclass{article}&#10;\usepackage{amsmath}&#10;\pagestyle{empty}&#10;\begin{document}&#10;&#10;\begin{equation}&#10;\begin{aligned}&#10;\mathop {\min }\limits_{\mathbf z} ~~\frac{1}{2}{{\mathbf z}^{\top}}{\mathbf z} + {{\mathbf z}^{\top}}{\mathbf x} \\&#10;s.t. ~{\rm{\;}}{\left\| {{{\mathbf A}^{\top}} {\mathbf z}} \right\|_\infty } \le \lambda&#10;\end{aligned}&#10;\nonumber&#10;\end{equation}&#10;&#10;\end{document}"/>
  <p:tag name="IGUANATEXSIZE" val="26"/>
  <p:tag name="IGUANATEXCURSOR" val="127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0.25"/>
  <p:tag name="ORIGINALWIDTH" val="1065"/>
  <p:tag name="OUTPUTDPI" val="1200"/>
  <p:tag name="LATEXADDIN" val="\documentclass{article}&#10;\usepackage{amsmath}&#10;\pagestyle{empty}&#10;\begin{document}&#10;&#10;\vspace{3pt}\noindent\textbf{Step 1: Update ${\bf z}$}&#10;\end{document}"/>
  <p:tag name="IGUANATEXSIZE" val="24"/>
  <p:tag name="IGUANATEXCURSOR" val="135"/>
  <p:tag name="TRANSPARENCY" val="True"/>
  <p:tag name="FILENAME" val=""/>
  <p:tag name="INPUTTYPE" val="0"/>
  <p:tag name="LATEXENGINEID" val="0"/>
  <p:tag name="TEMPFOLDER" val="c:\temp\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5"/>
  <p:tag name="ORIGINALWIDTH" val="2073"/>
  <p:tag name="OUTPUTDPI" val="1200"/>
  <p:tag name="LATEXADDIN" val="\documentclass{article}&#10;\usepackage{amsmath}&#10;\pagestyle{empty}&#10;\begin{document}&#10;&#10;\begin{equation}\label{equ:update_z}&#10;\mathbf{z} = {(\mathbf{A}{\mathbf{A}^{\top}} + \frac{1}{u}\mathbf{I})^{ - 1}}(\mathbf{A}\theta  - \frac{1}{u}\mathbf{x} - \frac{1}{u}\mathbf{A}\mathbf{c})&#10;\nonumber&#10;\end{equation}&#10;&#10;\end{document}"/>
  <p:tag name="IGUANATEXSIZE" val="24"/>
  <p:tag name="IGUANATEXCURSOR" val="282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58064</TotalTime>
  <Words>91</Words>
  <Application>Microsoft Office PowerPoint</Application>
  <PresentationFormat>全屏显示(4:3)</PresentationFormat>
  <Paragraphs>30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 Unicode MS</vt:lpstr>
      <vt:lpstr>ＭＳ Ｐゴシック</vt:lpstr>
      <vt:lpstr>宋体</vt:lpstr>
      <vt:lpstr>Arial</vt:lpstr>
      <vt:lpstr>Calibri</vt:lpstr>
      <vt:lpstr>Office Theme</vt:lpstr>
      <vt:lpstr>Custom Design</vt:lpstr>
      <vt:lpstr>In Defense of Sparse Tracking: Circulant Sparse Tracker</vt:lpstr>
      <vt:lpstr>PowerPoint 演示文稿</vt:lpstr>
      <vt:lpstr>PowerPoint 演示文稿</vt:lpstr>
      <vt:lpstr>PowerPoint 演示文稿</vt:lpstr>
      <vt:lpstr>Experimental 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Tianzhu Zhang (MSR Student-Person Consulting)</dc:creator>
  <cp:lastModifiedBy>tz zhang</cp:lastModifiedBy>
  <cp:revision>2752</cp:revision>
  <cp:lastPrinted>2012-06-14T10:35:29Z</cp:lastPrinted>
  <dcterms:modified xsi:type="dcterms:W3CDTF">2016-06-29T07:46:02Z</dcterms:modified>
</cp:coreProperties>
</file>