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71C8F90E-9963-46EB-9D69-D5A31AA7BFBD}"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26DC3E2-8DA7-4222-8D3B-FEB436EA60B0}"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160E687-92FE-4635-A74D-18EF435A95F7}"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73F6699-D49E-4092-8EED-692299C6CBA5}"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7D7BA62-7B55-473E-AF32-7DA073A16582}"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3FF2F65-00C0-4602-B49B-B89D77422FF1}"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7CB9B33-AA1D-4ABD-9A4C-02B0CEAEA356}"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FEF6DD3-8919-41C9-88C1-3BA9BD920477}"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FB4F0A3-C63D-4A84-A662-EC72F01B874F}"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1275AF7-5997-455E-B670-64A6373FE3DF}"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BE70ECD-885A-4C31-B987-6CBE0FDB62A7}"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B92A2C-E514-4161-892B-457DFBE40801}"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79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fld id="{5E73C9D4-0107-46F2-8E0B-FC9ECA5DBC4A}"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Case Study One</a:t>
            </a:r>
            <a:endParaRPr b="0" lang="en-GB" sz="4400" spc="-1" strike="noStrike">
              <a:solidFill>
                <a:srgbClr val="000000"/>
              </a:solidFill>
              <a:latin typeface="Arial"/>
            </a:endParaRPr>
          </a:p>
        </p:txBody>
      </p:sp>
      <p:sp>
        <p:nvSpPr>
          <p:cNvPr id="42" name="PlaceHolder 2"/>
          <p:cNvSpPr>
            <a:spLocks noGrp="1"/>
          </p:cNvSpPr>
          <p:nvPr>
            <p:ph/>
          </p:nvPr>
        </p:nvSpPr>
        <p:spPr>
          <a:xfrm>
            <a:off x="5152680" y="1326600"/>
            <a:ext cx="4426920" cy="1568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Build a model achieving the desired outcome, quantify its performance, describe your approach and recommend a way forward to your management.</a:t>
            </a:r>
            <a:endParaRPr b="0" lang="en-GB" sz="1800" spc="-1" strike="noStrike">
              <a:solidFill>
                <a:srgbClr val="000000"/>
              </a:solidFill>
              <a:latin typeface="Arial"/>
            </a:endParaRPr>
          </a:p>
          <a:p>
            <a:pPr marL="432000" indent="0">
              <a:spcBef>
                <a:spcPts val="1417"/>
              </a:spcBef>
              <a:buNone/>
            </a:pPr>
            <a:endParaRPr b="0" lang="en-GB" sz="1800" spc="-1" strike="noStrike">
              <a:solidFill>
                <a:srgbClr val="000000"/>
              </a:solidFill>
              <a:latin typeface="Arial"/>
            </a:endParaRPr>
          </a:p>
        </p:txBody>
      </p:sp>
      <p:sp>
        <p:nvSpPr>
          <p:cNvPr id="43" name="PlaceHolder 3"/>
          <p:cNvSpPr>
            <a:spLocks noGrp="1"/>
          </p:cNvSpPr>
          <p:nvPr>
            <p:ph/>
          </p:nvPr>
        </p:nvSpPr>
        <p:spPr>
          <a:xfrm>
            <a:off x="5152680" y="3044160"/>
            <a:ext cx="4426920" cy="1568160"/>
          </a:xfrm>
          <a:prstGeom prst="rect">
            <a:avLst/>
          </a:prstGeom>
          <a:noFill/>
          <a:ln w="0">
            <a:noFill/>
          </a:ln>
        </p:spPr>
        <p:txBody>
          <a:bodyPr lIns="0" rIns="0" tIns="0" bIns="0" anchor="t">
            <a:normAutofit fontScale="95000"/>
          </a:bodyPr>
          <a:p>
            <a:pPr marL="410400" indent="-307800">
              <a:spcBef>
                <a:spcPts val="1417"/>
              </a:spcBef>
              <a:buClr>
                <a:srgbClr val="000000"/>
              </a:buClr>
              <a:buSzPct val="45000"/>
              <a:buFont typeface="Wingdings" charset="2"/>
              <a:buChar char=""/>
            </a:pPr>
            <a:r>
              <a:rPr b="1" lang="en-GB" sz="1800" spc="-1" strike="noStrike">
                <a:solidFill>
                  <a:srgbClr val="000000"/>
                </a:solidFill>
                <a:latin typeface="Arial"/>
              </a:rPr>
              <a:t>Data provided</a:t>
            </a:r>
            <a:r>
              <a:rPr b="0" lang="en-GB" sz="1800" spc="-1" strike="noStrike">
                <a:solidFill>
                  <a:srgbClr val="000000"/>
                </a:solidFill>
                <a:latin typeface="Arial"/>
              </a:rPr>
              <a:t> can be used to build a </a:t>
            </a:r>
            <a:r>
              <a:rPr b="1" lang="en-GB" sz="1800" spc="-1" strike="noStrike">
                <a:solidFill>
                  <a:srgbClr val="000000"/>
                </a:solidFill>
                <a:latin typeface="Arial"/>
              </a:rPr>
              <a:t>classification model</a:t>
            </a:r>
            <a:r>
              <a:rPr b="0" lang="en-GB" sz="1800" spc="-1" strike="noStrike">
                <a:solidFill>
                  <a:srgbClr val="000000"/>
                </a:solidFill>
                <a:latin typeface="Arial"/>
              </a:rPr>
              <a:t>, which </a:t>
            </a:r>
            <a:r>
              <a:rPr b="1" lang="en-GB" sz="1800" spc="-1" strike="noStrike">
                <a:solidFill>
                  <a:srgbClr val="000000"/>
                </a:solidFill>
                <a:latin typeface="Arial"/>
              </a:rPr>
              <a:t>detects</a:t>
            </a:r>
            <a:r>
              <a:rPr b="0" lang="en-GB" sz="1800" spc="-1" strike="noStrike">
                <a:solidFill>
                  <a:srgbClr val="000000"/>
                </a:solidFill>
                <a:latin typeface="Arial"/>
              </a:rPr>
              <a:t> the </a:t>
            </a:r>
            <a:r>
              <a:rPr b="1" lang="en-GB" sz="1800" spc="-1" strike="noStrike">
                <a:solidFill>
                  <a:srgbClr val="000000"/>
                </a:solidFill>
                <a:latin typeface="Arial"/>
              </a:rPr>
              <a:t>presence</a:t>
            </a:r>
            <a:r>
              <a:rPr b="0" lang="en-GB" sz="1800" spc="-1" strike="noStrike">
                <a:solidFill>
                  <a:srgbClr val="000000"/>
                </a:solidFill>
                <a:latin typeface="Arial"/>
              </a:rPr>
              <a:t> </a:t>
            </a:r>
            <a:r>
              <a:rPr b="1" lang="en-GB" sz="1800" spc="-1" strike="noStrike">
                <a:solidFill>
                  <a:srgbClr val="000000"/>
                </a:solidFill>
                <a:latin typeface="Arial"/>
              </a:rPr>
              <a:t>of a person</a:t>
            </a:r>
            <a:r>
              <a:rPr b="0" lang="en-GB" sz="1800" spc="-1" strike="noStrike">
                <a:solidFill>
                  <a:srgbClr val="000000"/>
                </a:solidFill>
                <a:latin typeface="Arial"/>
              </a:rPr>
              <a:t> in a room</a:t>
            </a:r>
            <a:endParaRPr b="0" lang="en-GB" sz="1800" spc="-1" strike="noStrike">
              <a:solidFill>
                <a:srgbClr val="000000"/>
              </a:solidFill>
              <a:latin typeface="Arial"/>
            </a:endParaRPr>
          </a:p>
          <a:p>
            <a:pPr marL="410400" indent="-307800">
              <a:spcBef>
                <a:spcPts val="1417"/>
              </a:spcBef>
              <a:buClr>
                <a:srgbClr val="000000"/>
              </a:buClr>
              <a:buSzPct val="45000"/>
              <a:buFont typeface="Wingdings" charset="2"/>
              <a:buChar char=""/>
            </a:pPr>
            <a:r>
              <a:rPr b="0" lang="en-GB" sz="1800" spc="-1" strike="noStrike">
                <a:solidFill>
                  <a:srgbClr val="000000"/>
                </a:solidFill>
                <a:latin typeface="Arial"/>
              </a:rPr>
              <a:t>Lights could be switched off automatically if model determines that no person is present </a:t>
            </a:r>
            <a:endParaRPr b="0" lang="en-GB" sz="1800" spc="-1" strike="noStrike">
              <a:solidFill>
                <a:srgbClr val="000000"/>
              </a:solidFill>
              <a:latin typeface="Arial"/>
            </a:endParaRPr>
          </a:p>
        </p:txBody>
      </p:sp>
      <p:pic>
        <p:nvPicPr>
          <p:cNvPr id="44" name="" descr=""/>
          <p:cNvPicPr/>
          <p:nvPr/>
        </p:nvPicPr>
        <p:blipFill>
          <a:blip r:embed="rId1">
            <a:alphaModFix amt="27000"/>
          </a:blip>
          <a:stretch/>
        </p:blipFill>
        <p:spPr>
          <a:xfrm>
            <a:off x="144000" y="288000"/>
            <a:ext cx="2088000" cy="2783880"/>
          </a:xfrm>
          <a:prstGeom prst="rect">
            <a:avLst/>
          </a:prstGeom>
          <a:ln w="216000">
            <a:noFill/>
          </a:ln>
        </p:spPr>
      </p:pic>
      <p:pic>
        <p:nvPicPr>
          <p:cNvPr id="45" name="" descr=""/>
          <p:cNvPicPr/>
          <p:nvPr/>
        </p:nvPicPr>
        <p:blipFill>
          <a:blip r:embed="rId2">
            <a:alphaModFix amt="27000"/>
          </a:blip>
          <a:stretch/>
        </p:blipFill>
        <p:spPr>
          <a:xfrm>
            <a:off x="2448000" y="1510920"/>
            <a:ext cx="2160000" cy="1369080"/>
          </a:xfrm>
          <a:prstGeom prst="rect">
            <a:avLst/>
          </a:prstGeom>
          <a:ln w="216000">
            <a:noFill/>
          </a:ln>
        </p:spPr>
      </p:pic>
      <p:pic>
        <p:nvPicPr>
          <p:cNvPr id="46" name="" descr=""/>
          <p:cNvPicPr/>
          <p:nvPr/>
        </p:nvPicPr>
        <p:blipFill>
          <a:blip r:embed="rId3">
            <a:alphaModFix amt="27000"/>
          </a:blip>
          <a:stretch/>
        </p:blipFill>
        <p:spPr>
          <a:xfrm>
            <a:off x="1280880" y="3312000"/>
            <a:ext cx="2175120" cy="2175120"/>
          </a:xfrm>
          <a:prstGeom prst="rect">
            <a:avLst/>
          </a:prstGeom>
          <a:ln w="216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AWS ECS steps</a:t>
            </a:r>
            <a:endParaRPr b="0" lang="en-GB" sz="4400" spc="-1" strike="noStrike">
              <a:solidFill>
                <a:srgbClr val="000000"/>
              </a:solidFill>
              <a:latin typeface="Arial"/>
            </a:endParaRPr>
          </a:p>
        </p:txBody>
      </p:sp>
      <p:sp>
        <p:nvSpPr>
          <p:cNvPr id="72" name="PlaceHolder 2"/>
          <p:cNvSpPr>
            <a:spLocks noGrp="1"/>
          </p:cNvSpPr>
          <p:nvPr>
            <p:ph/>
          </p:nvPr>
        </p:nvSpPr>
        <p:spPr>
          <a:xfrm>
            <a:off x="504000" y="1326600"/>
            <a:ext cx="9071640" cy="4145400"/>
          </a:xfrm>
          <a:prstGeom prst="rect">
            <a:avLst/>
          </a:prstGeom>
          <a:noFill/>
          <a:ln w="0">
            <a:noFill/>
          </a:ln>
        </p:spPr>
        <p:txBody>
          <a:bodyPr lIns="0" rIns="0" tIns="0" bIns="0" anchor="t">
            <a:normAutofit fontScale="27000"/>
          </a:bodyPr>
          <a:p>
            <a:pPr marL="116640" indent="-87480">
              <a:spcBef>
                <a:spcPts val="797"/>
              </a:spcBef>
              <a:buClr>
                <a:srgbClr val="000000"/>
              </a:buClr>
              <a:buSzPct val="45000"/>
              <a:buFont typeface="Wingdings" charset="2"/>
              <a:buChar char=""/>
            </a:pPr>
            <a:r>
              <a:rPr b="0" lang="en-GB" sz="3600" spc="-1" strike="noStrike">
                <a:solidFill>
                  <a:srgbClr val="000000"/>
                </a:solidFill>
                <a:latin typeface="Arial"/>
              </a:rPr>
              <a:t>ECS Cluster:</a:t>
            </a:r>
            <a:endParaRPr b="0" lang="en-GB" sz="36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Purpose: An ECS cluster is a logical grouping of tasks or services. It is a pool of EC2 instances or Fargate resources on which you can run Docker containers.</a:t>
            </a:r>
            <a:endParaRPr b="0" lang="en-GB" sz="2800" spc="-1" strike="noStrike">
              <a:solidFill>
                <a:srgbClr val="000000"/>
              </a:solidFill>
              <a:latin typeface="Arial"/>
            </a:endParaRPr>
          </a:p>
          <a:p>
            <a:pPr lvl="1" marL="233280" indent="0">
              <a:spcBef>
                <a:spcPts val="1134"/>
              </a:spcBef>
              <a:buNone/>
            </a:pPr>
            <a:r>
              <a:rPr b="0" lang="en-GB" sz="2800" spc="-1" strike="noStrike">
                <a:solidFill>
                  <a:srgbClr val="000000"/>
                </a:solidFill>
                <a:latin typeface="Arial"/>
              </a:rPr>
              <a:t> </a:t>
            </a:r>
            <a:endParaRPr b="0" lang="en-GB" sz="2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Why it's needed: ECS needs a cluster to manage the deployment and scaling of containerized applications. The cluster provides the underlying infrastructure where your containers will be deployed.</a:t>
            </a:r>
            <a:endParaRPr b="0" lang="en-GB" sz="2800" spc="-1" strike="noStrike">
              <a:solidFill>
                <a:srgbClr val="000000"/>
              </a:solidFill>
              <a:latin typeface="Arial"/>
            </a:endParaRPr>
          </a:p>
          <a:p>
            <a:pPr lvl="1" marL="233280" indent="0">
              <a:spcBef>
                <a:spcPts val="1134"/>
              </a:spcBef>
              <a:buNone/>
            </a:pPr>
            <a:r>
              <a:rPr b="0" lang="en-GB" sz="2800" spc="-1" strike="noStrike">
                <a:solidFill>
                  <a:srgbClr val="000000"/>
                </a:solidFill>
                <a:latin typeface="Arial"/>
              </a:rPr>
              <a:t> </a:t>
            </a:r>
            <a:endParaRPr b="0" lang="en-GB" sz="2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How it works: When you deploy a task or a service to ECS, it gets scheduled onto the instances within the cluster. The cluster ensures the distribution and load balancing of tasks.</a:t>
            </a:r>
            <a:endParaRPr b="0" lang="en-GB" sz="2800" spc="-1" strike="noStrike">
              <a:solidFill>
                <a:srgbClr val="000000"/>
              </a:solidFill>
              <a:latin typeface="Arial"/>
            </a:endParaRPr>
          </a:p>
          <a:p>
            <a:pPr marL="116640" indent="0">
              <a:spcBef>
                <a:spcPts val="797"/>
              </a:spcBef>
              <a:buNone/>
            </a:pPr>
            <a:r>
              <a:rPr b="0" lang="en-GB" sz="1800" spc="-1" strike="noStrike">
                <a:solidFill>
                  <a:srgbClr val="000000"/>
                </a:solidFill>
                <a:latin typeface="Arial"/>
              </a:rPr>
              <a:t> </a:t>
            </a:r>
            <a:endParaRPr b="0" lang="en-GB" sz="1800" spc="-1" strike="noStrike">
              <a:solidFill>
                <a:srgbClr val="000000"/>
              </a:solidFill>
              <a:latin typeface="Arial"/>
            </a:endParaRPr>
          </a:p>
          <a:p>
            <a:pPr marL="116640" indent="-87480">
              <a:spcBef>
                <a:spcPts val="797"/>
              </a:spcBef>
              <a:buClr>
                <a:srgbClr val="000000"/>
              </a:buClr>
              <a:buSzPct val="45000"/>
              <a:buFont typeface="Wingdings" charset="2"/>
              <a:buChar char=""/>
            </a:pPr>
            <a:r>
              <a:rPr b="0" lang="en-GB" sz="3600" spc="-1" strike="noStrike">
                <a:solidFill>
                  <a:srgbClr val="000000"/>
                </a:solidFill>
                <a:latin typeface="Arial"/>
              </a:rPr>
              <a:t>ECS Task:</a:t>
            </a:r>
            <a:endParaRPr b="0" lang="en-GB" sz="3600" spc="-1" strike="noStrike">
              <a:solidFill>
                <a:srgbClr val="000000"/>
              </a:solidFill>
              <a:latin typeface="Arial"/>
            </a:endParaRPr>
          </a:p>
          <a:p>
            <a:pPr marL="116640" indent="0">
              <a:spcBef>
                <a:spcPts val="797"/>
              </a:spcBef>
              <a:buNone/>
            </a:pPr>
            <a:r>
              <a:rPr b="0" lang="en-GB" sz="1800" spc="-1" strike="noStrike">
                <a:solidFill>
                  <a:srgbClr val="000000"/>
                </a:solidFill>
                <a:latin typeface="Arial"/>
              </a:rPr>
              <a:t> </a:t>
            </a:r>
            <a:endParaRPr b="0" lang="en-GB" sz="1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Purpose: An ECS task is the smallest deployable unit in ECS. It represents a set of containers that are scheduled together on the same instance.</a:t>
            </a:r>
            <a:endParaRPr b="0" lang="en-GB" sz="2800" spc="-1" strike="noStrike">
              <a:solidFill>
                <a:srgbClr val="000000"/>
              </a:solidFill>
              <a:latin typeface="Arial"/>
            </a:endParaRPr>
          </a:p>
          <a:p>
            <a:pPr lvl="1" marL="233280" indent="0">
              <a:spcBef>
                <a:spcPts val="1134"/>
              </a:spcBef>
              <a:buNone/>
            </a:pPr>
            <a:r>
              <a:rPr b="0" lang="en-GB" sz="2800" spc="-1" strike="noStrike">
                <a:solidFill>
                  <a:srgbClr val="000000"/>
                </a:solidFill>
                <a:latin typeface="Arial"/>
              </a:rPr>
              <a:t> </a:t>
            </a:r>
            <a:endParaRPr b="0" lang="en-GB" sz="2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Why it's needed: Tasks define what containers should run together and how they should interact. They provide a way to package and run multiple containers as a single application.</a:t>
            </a:r>
            <a:endParaRPr b="0" lang="en-GB" sz="2800" spc="-1" strike="noStrike">
              <a:solidFill>
                <a:srgbClr val="000000"/>
              </a:solidFill>
              <a:latin typeface="Arial"/>
            </a:endParaRPr>
          </a:p>
          <a:p>
            <a:pPr lvl="1" marL="233280" indent="0">
              <a:spcBef>
                <a:spcPts val="1134"/>
              </a:spcBef>
              <a:buNone/>
            </a:pPr>
            <a:r>
              <a:rPr b="0" lang="en-GB" sz="2800" spc="-1" strike="noStrike">
                <a:solidFill>
                  <a:srgbClr val="000000"/>
                </a:solidFill>
                <a:latin typeface="Arial"/>
              </a:rPr>
              <a:t> </a:t>
            </a:r>
            <a:endParaRPr b="0" lang="en-GB" sz="2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How it works: When you define a task, you specify the Docker image for each container, the resources each container needs, and how the containers should communicate. Tasks are then scheduled onto instances within the ECS cluster.</a:t>
            </a:r>
            <a:endParaRPr b="0" lang="en-GB" sz="2800" spc="-1" strike="noStrike">
              <a:solidFill>
                <a:srgbClr val="000000"/>
              </a:solidFill>
              <a:latin typeface="Arial"/>
            </a:endParaRPr>
          </a:p>
          <a:p>
            <a:pPr lvl="1" marL="233280" indent="0">
              <a:spcBef>
                <a:spcPts val="1134"/>
              </a:spcBef>
              <a:buNone/>
            </a:pPr>
            <a:r>
              <a:rPr b="0" lang="en-GB" sz="2800" spc="-1" strike="noStrike">
                <a:solidFill>
                  <a:srgbClr val="000000"/>
                </a:solidFill>
                <a:latin typeface="Arial"/>
              </a:rPr>
              <a:t> </a:t>
            </a:r>
            <a:endParaRPr b="0" lang="en-GB" sz="2800" spc="-1" strike="noStrike">
              <a:solidFill>
                <a:srgbClr val="000000"/>
              </a:solidFill>
              <a:latin typeface="Arial"/>
            </a:endParaRPr>
          </a:p>
          <a:p>
            <a:pPr marL="116640" indent="-87480">
              <a:spcBef>
                <a:spcPts val="797"/>
              </a:spcBef>
              <a:buClr>
                <a:srgbClr val="000000"/>
              </a:buClr>
              <a:buSzPct val="45000"/>
              <a:buFont typeface="Wingdings" charset="2"/>
              <a:buChar char=""/>
            </a:pPr>
            <a:r>
              <a:rPr b="0" lang="en-GB" sz="3600" spc="-1" strike="noStrike">
                <a:solidFill>
                  <a:srgbClr val="000000"/>
                </a:solidFill>
                <a:latin typeface="Arial"/>
              </a:rPr>
              <a:t>ECS Service:</a:t>
            </a:r>
            <a:endParaRPr b="0" lang="en-GB" sz="3600" spc="-1" strike="noStrike">
              <a:solidFill>
                <a:srgbClr val="000000"/>
              </a:solidFill>
              <a:latin typeface="Arial"/>
            </a:endParaRPr>
          </a:p>
          <a:p>
            <a:pPr marL="116640" indent="0">
              <a:spcBef>
                <a:spcPts val="797"/>
              </a:spcBef>
              <a:buNone/>
            </a:pPr>
            <a:r>
              <a:rPr b="0" lang="en-GB" sz="1800" spc="-1" strike="noStrike">
                <a:solidFill>
                  <a:srgbClr val="000000"/>
                </a:solidFill>
                <a:latin typeface="Arial"/>
              </a:rPr>
              <a:t> </a:t>
            </a:r>
            <a:endParaRPr b="0" lang="en-GB" sz="1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Purpose: An ECS service is a higher-level abstraction that allows you to run and maintain a specified number of tasks simultaneously.</a:t>
            </a:r>
            <a:endParaRPr b="0" lang="en-GB" sz="2800" spc="-1" strike="noStrike">
              <a:solidFill>
                <a:srgbClr val="000000"/>
              </a:solidFill>
              <a:latin typeface="Arial"/>
            </a:endParaRPr>
          </a:p>
          <a:p>
            <a:pPr lvl="1" marL="233280" indent="0">
              <a:spcBef>
                <a:spcPts val="1134"/>
              </a:spcBef>
              <a:buNone/>
            </a:pPr>
            <a:r>
              <a:rPr b="0" lang="en-GB" sz="2800" spc="-1" strike="noStrike">
                <a:solidFill>
                  <a:srgbClr val="000000"/>
                </a:solidFill>
                <a:latin typeface="Arial"/>
              </a:rPr>
              <a:t> </a:t>
            </a:r>
            <a:endParaRPr b="0" lang="en-GB" sz="2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Why it's needed: While tasks define what containers to run, services define how many tasks should be running and how they should be managed (e.g., scaling, rolling updates).</a:t>
            </a:r>
            <a:endParaRPr b="0" lang="en-GB" sz="2800" spc="-1" strike="noStrike">
              <a:solidFill>
                <a:srgbClr val="000000"/>
              </a:solidFill>
              <a:latin typeface="Arial"/>
            </a:endParaRPr>
          </a:p>
          <a:p>
            <a:pPr lvl="1" marL="233280" indent="0">
              <a:spcBef>
                <a:spcPts val="1134"/>
              </a:spcBef>
              <a:buNone/>
            </a:pPr>
            <a:r>
              <a:rPr b="0" lang="en-GB" sz="2800" spc="-1" strike="noStrike">
                <a:solidFill>
                  <a:srgbClr val="000000"/>
                </a:solidFill>
                <a:latin typeface="Arial"/>
              </a:rPr>
              <a:t> </a:t>
            </a:r>
            <a:endParaRPr b="0" lang="en-GB" sz="2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How it works: A service ensures that the desired number of tasks is running at all times. It also provides features like load balancing across tasks, automatic scaling, and rolling updates. The service maintains the desired state, and ECS takes care of managing and maintaining the specified number of tasks.</a:t>
            </a:r>
            <a:endParaRPr b="0" lang="en-GB" sz="2800" spc="-1" strike="noStrike">
              <a:solidFill>
                <a:srgbClr val="000000"/>
              </a:solidFill>
              <a:latin typeface="Arial"/>
            </a:endParaRPr>
          </a:p>
          <a:p>
            <a:pPr lvl="1" marL="233280" indent="0">
              <a:spcBef>
                <a:spcPts val="1134"/>
              </a:spcBef>
              <a:buNone/>
            </a:pPr>
            <a:r>
              <a:rPr b="0" lang="en-GB" sz="2800" spc="-1" strike="noStrike">
                <a:solidFill>
                  <a:srgbClr val="000000"/>
                </a:solidFill>
                <a:latin typeface="Arial"/>
              </a:rPr>
              <a:t> </a:t>
            </a:r>
            <a:endParaRPr b="0" lang="en-GB" sz="2800" spc="-1" strike="noStrike">
              <a:solidFill>
                <a:srgbClr val="000000"/>
              </a:solidFill>
              <a:latin typeface="Arial"/>
            </a:endParaRPr>
          </a:p>
          <a:p>
            <a:pPr marL="116640" indent="-87480">
              <a:spcBef>
                <a:spcPts val="797"/>
              </a:spcBef>
              <a:buClr>
                <a:srgbClr val="000000"/>
              </a:buClr>
              <a:buSzPct val="45000"/>
              <a:buFont typeface="Wingdings" charset="2"/>
              <a:buChar char=""/>
            </a:pPr>
            <a:r>
              <a:rPr b="0" lang="en-GB" sz="3600" spc="-1" strike="noStrike">
                <a:solidFill>
                  <a:srgbClr val="000000"/>
                </a:solidFill>
                <a:latin typeface="Arial"/>
              </a:rPr>
              <a:t>In summary:</a:t>
            </a:r>
            <a:endParaRPr b="0" lang="en-GB" sz="3600" spc="-1" strike="noStrike">
              <a:solidFill>
                <a:srgbClr val="000000"/>
              </a:solidFill>
              <a:latin typeface="Arial"/>
            </a:endParaRPr>
          </a:p>
          <a:p>
            <a:pPr marL="116640" indent="0">
              <a:spcBef>
                <a:spcPts val="797"/>
              </a:spcBef>
              <a:buNone/>
            </a:pPr>
            <a:r>
              <a:rPr b="0" lang="en-GB" sz="1800" spc="-1" strike="noStrike">
                <a:solidFill>
                  <a:srgbClr val="000000"/>
                </a:solidFill>
                <a:latin typeface="Arial"/>
              </a:rPr>
              <a:t> </a:t>
            </a:r>
            <a:endParaRPr b="0" lang="en-GB" sz="1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Cluster: Provides the infrastructure for running containers.</a:t>
            </a:r>
            <a:endParaRPr b="0" lang="en-GB" sz="2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Task: Represents a set of containers and their configuration.</a:t>
            </a:r>
            <a:endParaRPr b="0" lang="en-GB" sz="2800" spc="-1" strike="noStrike">
              <a:solidFill>
                <a:srgbClr val="000000"/>
              </a:solidFill>
              <a:latin typeface="Arial"/>
            </a:endParaRPr>
          </a:p>
          <a:p>
            <a:pPr lvl="1" marL="233280" indent="-87480">
              <a:spcBef>
                <a:spcPts val="1134"/>
              </a:spcBef>
              <a:buClr>
                <a:srgbClr val="000000"/>
              </a:buClr>
              <a:buSzPct val="75000"/>
              <a:buFont typeface="Symbol" charset="2"/>
              <a:buChar char=""/>
            </a:pPr>
            <a:r>
              <a:rPr b="0" lang="en-GB" sz="2800" spc="-1" strike="noStrike">
                <a:solidFill>
                  <a:srgbClr val="000000"/>
                </a:solidFill>
                <a:latin typeface="Arial"/>
              </a:rPr>
              <a:t>Service: Manages and maintains a specified number of tasks, providing features like load balancing and scaling.</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High availability of the model</a:t>
            </a:r>
            <a:endParaRPr b="0" lang="en-GB" sz="4400" spc="-1" strike="noStrike">
              <a:solidFill>
                <a:srgbClr val="000000"/>
              </a:solidFill>
              <a:latin typeface="Arial"/>
            </a:endParaRPr>
          </a:p>
        </p:txBody>
      </p:sp>
      <p:sp>
        <p:nvSpPr>
          <p:cNvPr id="7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44000"/>
          </a:bodyPr>
          <a:p>
            <a:pPr marL="190080" indent="0">
              <a:spcBef>
                <a:spcPts val="797"/>
              </a:spcBef>
              <a:buNone/>
            </a:pPr>
            <a:r>
              <a:rPr b="0" lang="en-GB" sz="1800" spc="-1" strike="noStrike">
                <a:solidFill>
                  <a:srgbClr val="000000"/>
                </a:solidFill>
                <a:latin typeface="Arial"/>
              </a:rPr>
              <a:t>Ensuring high availability for a FastAPI application with a machine learning model deployed on AWS ECS Fargate involves several considerations. Here are steps you can take to achieve a high level of availability with a 99.9% uptime requirement:</a:t>
            </a:r>
            <a:endParaRPr b="0" lang="en-GB" sz="1800" spc="-1" strike="noStrike">
              <a:solidFill>
                <a:srgbClr val="000000"/>
              </a:solidFill>
              <a:latin typeface="Arial"/>
            </a:endParaRPr>
          </a:p>
          <a:p>
            <a:pPr marL="190080" indent="0">
              <a:spcBef>
                <a:spcPts val="797"/>
              </a:spcBef>
              <a:buNone/>
            </a:pPr>
            <a:r>
              <a:rPr b="0" lang="en-GB" sz="1800" spc="-1" strike="noStrike">
                <a:solidFill>
                  <a:srgbClr val="000000"/>
                </a:solidFill>
                <a:latin typeface="Arial"/>
              </a:rPr>
              <a:t> </a:t>
            </a:r>
            <a:endParaRPr b="0" lang="en-GB" sz="1800" spc="-1" strike="noStrike">
              <a:solidFill>
                <a:srgbClr val="000000"/>
              </a:solidFill>
              <a:latin typeface="Arial"/>
            </a:endParaRPr>
          </a:p>
          <a:p>
            <a:pPr marL="190080" indent="-142560">
              <a:spcBef>
                <a:spcPts val="797"/>
              </a:spcBef>
              <a:buClr>
                <a:srgbClr val="000000"/>
              </a:buClr>
              <a:buSzPct val="45000"/>
              <a:buFont typeface="Wingdings" charset="2"/>
              <a:buChar char=""/>
            </a:pPr>
            <a:r>
              <a:rPr b="0" lang="en-GB" sz="3600" spc="-1" strike="noStrike">
                <a:solidFill>
                  <a:srgbClr val="000000"/>
                </a:solidFill>
                <a:latin typeface="Arial"/>
              </a:rPr>
              <a:t>Multi-AZ Deployment:</a:t>
            </a:r>
            <a:endParaRPr b="0" lang="en-GB" sz="3600" spc="-1" strike="noStrike">
              <a:solidFill>
                <a:srgbClr val="000000"/>
              </a:solidFill>
              <a:latin typeface="Arial"/>
            </a:endParaRPr>
          </a:p>
          <a:p>
            <a:pPr marL="190080" indent="0">
              <a:spcBef>
                <a:spcPts val="797"/>
              </a:spcBef>
              <a:buNone/>
            </a:pPr>
            <a:r>
              <a:rPr b="0" lang="en-GB" sz="1800" spc="-1" strike="noStrike">
                <a:solidFill>
                  <a:srgbClr val="000000"/>
                </a:solidFill>
                <a:latin typeface="Arial"/>
              </a:rPr>
              <a:t> </a:t>
            </a:r>
            <a:endParaRPr b="0" lang="en-GB" sz="1800" spc="-1" strike="noStrike">
              <a:solidFill>
                <a:srgbClr val="000000"/>
              </a:solidFill>
              <a:latin typeface="Arial"/>
            </a:endParaRPr>
          </a:p>
          <a:p>
            <a:pPr lvl="1" marL="380160" indent="-142560">
              <a:spcBef>
                <a:spcPts val="1134"/>
              </a:spcBef>
              <a:buClr>
                <a:srgbClr val="000000"/>
              </a:buClr>
              <a:buSzPct val="75000"/>
              <a:buFont typeface="Symbol" charset="2"/>
              <a:buChar char=""/>
            </a:pPr>
            <a:r>
              <a:rPr b="0" lang="en-GB" sz="2800" spc="-1" strike="noStrike">
                <a:solidFill>
                  <a:srgbClr val="000000"/>
                </a:solidFill>
                <a:latin typeface="Arial"/>
              </a:rPr>
              <a:t>Deploy your ECS cluster and tasks in multiple Availability Zones (AZs). AWS Fargate allows you to distribute your tasks across multiple AZs for increased fault tolerance. This helps ensure that if one AZ experiences issues, the application continues to run in another.</a:t>
            </a:r>
            <a:endParaRPr b="0" lang="en-GB" sz="2800" spc="-1" strike="noStrike">
              <a:solidFill>
                <a:srgbClr val="000000"/>
              </a:solidFill>
              <a:latin typeface="Arial"/>
            </a:endParaRPr>
          </a:p>
          <a:p>
            <a:pPr marL="190080" indent="-142560">
              <a:spcBef>
                <a:spcPts val="797"/>
              </a:spcBef>
              <a:buClr>
                <a:srgbClr val="000000"/>
              </a:buClr>
              <a:buSzPct val="45000"/>
              <a:buFont typeface="Wingdings" charset="2"/>
              <a:buChar char=""/>
            </a:pPr>
            <a:r>
              <a:rPr b="0" lang="en-GB" sz="3600" spc="-1" strike="noStrike">
                <a:solidFill>
                  <a:srgbClr val="000000"/>
                </a:solidFill>
                <a:latin typeface="Arial"/>
              </a:rPr>
              <a:t>Auto Scaling:</a:t>
            </a:r>
            <a:endParaRPr b="0" lang="en-GB" sz="3600" spc="-1" strike="noStrike">
              <a:solidFill>
                <a:srgbClr val="000000"/>
              </a:solidFill>
              <a:latin typeface="Arial"/>
            </a:endParaRPr>
          </a:p>
          <a:p>
            <a:pPr lvl="1" marL="380160" indent="-142560">
              <a:spcBef>
                <a:spcPts val="1134"/>
              </a:spcBef>
              <a:buClr>
                <a:srgbClr val="000000"/>
              </a:buClr>
              <a:buSzPct val="75000"/>
              <a:buFont typeface="Symbol" charset="2"/>
              <a:buChar char=""/>
            </a:pPr>
            <a:r>
              <a:rPr b="0" lang="en-GB" sz="2800" spc="-1" strike="noStrike">
                <a:solidFill>
                  <a:srgbClr val="000000"/>
                </a:solidFill>
                <a:latin typeface="Arial"/>
              </a:rPr>
              <a:t>Set up auto scaling for your ECS service. Configure auto scaling policies based on metrics such as CPU utilization or request rates. This ensures that your application scales horizontally to handle increased traffic and maintains availability during periods of high demand.</a:t>
            </a:r>
            <a:endParaRPr b="0" lang="en-GB" sz="2800" spc="-1" strike="noStrike">
              <a:solidFill>
                <a:srgbClr val="000000"/>
              </a:solidFill>
              <a:latin typeface="Arial"/>
            </a:endParaRPr>
          </a:p>
          <a:p>
            <a:pPr lvl="1" marL="380160" indent="0">
              <a:spcBef>
                <a:spcPts val="1134"/>
              </a:spcBef>
              <a:buNone/>
            </a:pPr>
            <a:endParaRPr b="0" lang="en-GB" sz="2800" spc="-1" strike="noStrike">
              <a:solidFill>
                <a:srgbClr val="000000"/>
              </a:solidFill>
              <a:latin typeface="Arial"/>
            </a:endParaRPr>
          </a:p>
          <a:p>
            <a:pPr marL="190080" indent="-142560">
              <a:spcBef>
                <a:spcPts val="797"/>
              </a:spcBef>
              <a:buClr>
                <a:srgbClr val="000000"/>
              </a:buClr>
              <a:buSzPct val="45000"/>
              <a:buFont typeface="Wingdings" charset="2"/>
              <a:buChar char=""/>
            </a:pPr>
            <a:r>
              <a:rPr b="0" lang="en-GB" sz="3600" spc="-1" strike="noStrike">
                <a:solidFill>
                  <a:srgbClr val="000000"/>
                </a:solidFill>
                <a:latin typeface="Arial"/>
              </a:rPr>
              <a:t>Service Discovery:</a:t>
            </a:r>
            <a:r>
              <a:rPr b="0" lang="en-GB" sz="3600" spc="-1" strike="noStrike">
                <a:solidFill>
                  <a:srgbClr val="000000"/>
                </a:solidFill>
                <a:latin typeface="Arial"/>
              </a:rPr>
              <a:t>	</a:t>
            </a:r>
            <a:endParaRPr b="0" lang="en-GB"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Methodological approach</a:t>
            </a:r>
            <a:endParaRPr b="0" lang="en-GB" sz="4400" spc="-1" strike="noStrike">
              <a:solidFill>
                <a:srgbClr val="000000"/>
              </a:solidFill>
              <a:latin typeface="Arial"/>
            </a:endParaRPr>
          </a:p>
        </p:txBody>
      </p:sp>
      <p:sp>
        <p:nvSpPr>
          <p:cNvPr id="48" name=""/>
          <p:cNvSpPr/>
          <p:nvPr/>
        </p:nvSpPr>
        <p:spPr>
          <a:xfrm>
            <a:off x="1656000" y="1368000"/>
            <a:ext cx="1800000" cy="864000"/>
          </a:xfrm>
          <a:prstGeom prst="flowChartAlternateProcess">
            <a:avLst/>
          </a:prstGeom>
          <a:solidFill>
            <a:srgbClr val="729fcf">
              <a:alpha val="27000"/>
            </a:srgbClr>
          </a:solidFill>
          <a:ln w="216000">
            <a:solidFill>
              <a:srgbClr val="3465a4"/>
            </a:solidFill>
            <a:round/>
          </a:ln>
        </p:spPr>
        <p:style>
          <a:lnRef idx="0"/>
          <a:fillRef idx="0"/>
          <a:effectRef idx="0"/>
          <a:fontRef idx="minor"/>
        </p:style>
        <p:txBody>
          <a:bodyPr lIns="90000" rIns="90000" tIns="45000" bIns="45000" anchor="ctr">
            <a:noAutofit/>
          </a:bodyPr>
          <a:p>
            <a:pPr algn="ctr"/>
            <a:r>
              <a:rPr b="0" lang="en-GB" sz="1800" spc="-1" strike="noStrike" cap="all">
                <a:ln>
                  <a:solidFill>
                    <a:srgbClr val="ffffff">
                      <a:alpha val="14000"/>
                    </a:srgbClr>
                  </a:solidFill>
                </a:ln>
                <a:solidFill>
                  <a:srgbClr val="ffffff"/>
                </a:solidFill>
                <a:latin typeface="Arial"/>
              </a:rPr>
              <a:t>Jupyter Notebook</a:t>
            </a:r>
            <a:endParaRPr b="0" lang="en-GB" sz="1800" spc="-1" strike="noStrike" cap="all">
              <a:ln>
                <a:solidFill>
                  <a:srgbClr val="ffffff">
                    <a:alpha val="14000"/>
                  </a:srgbClr>
                </a:solidFill>
              </a:ln>
              <a:solidFill>
                <a:srgbClr val="ffffff"/>
              </a:solidFill>
              <a:latin typeface="Arial"/>
            </a:endParaRPr>
          </a:p>
        </p:txBody>
      </p:sp>
      <p:sp>
        <p:nvSpPr>
          <p:cNvPr id="49" name=""/>
          <p:cNvSpPr/>
          <p:nvPr/>
        </p:nvSpPr>
        <p:spPr>
          <a:xfrm>
            <a:off x="6552000" y="1368000"/>
            <a:ext cx="1800000" cy="864000"/>
          </a:xfrm>
          <a:prstGeom prst="flowChartAlternateProcess">
            <a:avLst/>
          </a:prstGeom>
          <a:solidFill>
            <a:srgbClr val="729fcf">
              <a:alpha val="27000"/>
            </a:srgbClr>
          </a:solidFill>
          <a:ln w="216000">
            <a:solidFill>
              <a:srgbClr val="3465a4"/>
            </a:solidFill>
            <a:round/>
          </a:ln>
        </p:spPr>
        <p:style>
          <a:lnRef idx="0"/>
          <a:fillRef idx="0"/>
          <a:effectRef idx="0"/>
          <a:fontRef idx="minor"/>
        </p:style>
        <p:txBody>
          <a:bodyPr lIns="90000" rIns="90000" tIns="45000" bIns="45000" anchor="ctr">
            <a:noAutofit/>
          </a:bodyPr>
          <a:p>
            <a:pPr algn="ctr"/>
            <a:r>
              <a:rPr b="0" lang="en-GB" sz="1800" spc="-1" strike="noStrike" cap="all">
                <a:ln>
                  <a:solidFill>
                    <a:srgbClr val="ffffff">
                      <a:alpha val="14000"/>
                    </a:srgbClr>
                  </a:solidFill>
                </a:ln>
                <a:solidFill>
                  <a:srgbClr val="ffffff"/>
                </a:solidFill>
                <a:latin typeface="Arial"/>
              </a:rPr>
              <a:t>Python script</a:t>
            </a:r>
            <a:endParaRPr b="0" lang="en-GB" sz="1800" spc="-1" strike="noStrike" cap="all">
              <a:ln>
                <a:solidFill>
                  <a:srgbClr val="ffffff">
                    <a:alpha val="14000"/>
                  </a:srgbClr>
                </a:solidFill>
              </a:ln>
              <a:solidFill>
                <a:srgbClr val="ffffff"/>
              </a:solidFill>
              <a:latin typeface="Arial"/>
            </a:endParaRPr>
          </a:p>
        </p:txBody>
      </p:sp>
      <p:sp>
        <p:nvSpPr>
          <p:cNvPr id="50" name=""/>
          <p:cNvSpPr txBox="1"/>
          <p:nvPr/>
        </p:nvSpPr>
        <p:spPr>
          <a:xfrm>
            <a:off x="5256000" y="2376000"/>
            <a:ext cx="4642920" cy="2880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Trains a cross-validated model and </a:t>
            </a:r>
            <a:endParaRPr b="0" lang="en-GB"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Finds optimal model and hyperparameters</a:t>
            </a:r>
            <a:endParaRPr b="0" lang="en-GB"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Saves performances metrics and graphs</a:t>
            </a:r>
            <a:endParaRPr b="0" lang="en-GB" sz="1800" spc="-1" strike="noStrike">
              <a:solidFill>
                <a:srgbClr val="000000"/>
              </a:solidFill>
              <a:latin typeface="Arial"/>
            </a:endParaRPr>
          </a:p>
        </p:txBody>
      </p:sp>
      <p:sp>
        <p:nvSpPr>
          <p:cNvPr id="51" name=""/>
          <p:cNvSpPr txBox="1"/>
          <p:nvPr/>
        </p:nvSpPr>
        <p:spPr>
          <a:xfrm>
            <a:off x="360000" y="2376000"/>
            <a:ext cx="4642920" cy="2880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Imports data</a:t>
            </a:r>
            <a:endParaRPr b="0" lang="en-GB"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Checks missing values </a:t>
            </a:r>
            <a:endParaRPr b="0" lang="en-GB"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Checks dtypes</a:t>
            </a:r>
            <a:endParaRPr b="0" lang="en-GB"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Checks temporal distribution of variables</a:t>
            </a:r>
            <a:endParaRPr b="0" lang="en-GB"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Checks correlation matrix</a:t>
            </a:r>
            <a:endParaRPr b="0" lang="en-GB"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Extracts some extra features from date</a:t>
            </a:r>
            <a:endParaRPr b="0" lang="en-GB" sz="18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Runs a cross-validation</a:t>
            </a:r>
            <a:endParaRPr b="0" lang="en-GB" sz="1800" spc="-1" strike="noStrike">
              <a:solidFill>
                <a:srgbClr val="000000"/>
              </a:solidFill>
              <a:latin typeface="Arial"/>
            </a:endParaRPr>
          </a:p>
          <a:p>
            <a:pPr marL="432000" indent="-324000">
              <a:spcBef>
                <a:spcPts val="797"/>
              </a:spcBef>
              <a:buClr>
                <a:srgbClr val="000000"/>
              </a:buClr>
              <a:buSzPct val="45000"/>
              <a:buFont typeface="Wingdings" charset="2"/>
              <a:buChar char=""/>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Methodological approach</a:t>
            </a:r>
            <a:endParaRPr b="0" lang="en-GB" sz="4400" spc="-1" strike="noStrike">
              <a:solidFill>
                <a:srgbClr val="000000"/>
              </a:solidFill>
              <a:latin typeface="Arial"/>
            </a:endParaRPr>
          </a:p>
        </p:txBody>
      </p:sp>
      <p:sp>
        <p:nvSpPr>
          <p:cNvPr id="53" name="PlaceHolder 2"/>
          <p:cNvSpPr>
            <a:spLocks noGrp="1"/>
          </p:cNvSpPr>
          <p:nvPr>
            <p:ph/>
          </p:nvPr>
        </p:nvSpPr>
        <p:spPr>
          <a:xfrm>
            <a:off x="504000" y="1326600"/>
            <a:ext cx="4426920" cy="2489400"/>
          </a:xfrm>
          <a:prstGeom prst="rect">
            <a:avLst/>
          </a:prstGeom>
          <a:noFill/>
          <a:ln w="0">
            <a:noFill/>
          </a:ln>
        </p:spPr>
        <p:txBody>
          <a:bodyPr lIns="0" rIns="0" tIns="0" bIns="0" anchor="t">
            <a:normAutofit fontScale="46000"/>
          </a:bodyPr>
          <a:p>
            <a:pPr marL="198720" indent="0">
              <a:spcBef>
                <a:spcPts val="797"/>
              </a:spcBef>
              <a:buNone/>
            </a:pPr>
            <a:r>
              <a:rPr b="1" lang="en-GB" sz="3600" spc="-1" strike="noStrike">
                <a:solidFill>
                  <a:srgbClr val="000000"/>
                </a:solidFill>
                <a:latin typeface="Arial"/>
              </a:rPr>
              <a:t>Points of attention:</a:t>
            </a:r>
            <a:endParaRPr b="0" lang="en-GB" sz="36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en-GB" sz="2800" spc="-1" strike="noStrike">
                <a:solidFill>
                  <a:srgbClr val="000000"/>
                </a:solidFill>
                <a:latin typeface="Arial"/>
              </a:rPr>
              <a:t>CO2-feature can be affected by windows opened </a:t>
            </a:r>
            <a:endParaRPr b="0" lang="en-GB" sz="28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en-GB" sz="2800" spc="-1" strike="noStrike">
                <a:solidFill>
                  <a:srgbClr val="000000"/>
                </a:solidFill>
                <a:latin typeface="Arial"/>
              </a:rPr>
              <a:t>CO2 is correlated to temperature, and could be affected by external temperature, i.e. seasonality</a:t>
            </a:r>
            <a:endParaRPr b="0" lang="en-GB" sz="28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en-GB" sz="2800" spc="-1" strike="noStrike">
                <a:solidFill>
                  <a:srgbClr val="000000"/>
                </a:solidFill>
                <a:latin typeface="Arial"/>
              </a:rPr>
              <a:t>Should be careful with derived features </a:t>
            </a:r>
            <a:endParaRPr b="0" lang="en-GB" sz="28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en-GB" sz="2800" spc="-1" strike="noStrike">
                <a:solidFill>
                  <a:srgbClr val="000000"/>
                </a:solidFill>
                <a:latin typeface="Arial"/>
              </a:rPr>
              <a:t>Data used is during the same month</a:t>
            </a:r>
            <a:endParaRPr b="0" lang="en-GB" sz="28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en-GB" sz="2800" spc="-1" strike="noStrike">
                <a:solidFill>
                  <a:srgbClr val="000000"/>
                </a:solidFill>
                <a:latin typeface="Arial"/>
              </a:rPr>
              <a:t>Usually a time series data should be analysed with a temporal cross-validation to avoid time-leakage</a:t>
            </a:r>
            <a:endParaRPr b="0" lang="en-GB" sz="28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en-GB" sz="2800" spc="-1" strike="noStrike">
                <a:solidFill>
                  <a:srgbClr val="000000"/>
                </a:solidFill>
                <a:latin typeface="Arial"/>
              </a:rPr>
              <a:t>Performance is really high without too much work</a:t>
            </a:r>
            <a:endParaRPr b="0" lang="en-GB" sz="2800" spc="-1" strike="noStrike">
              <a:solidFill>
                <a:srgbClr val="000000"/>
              </a:solidFill>
              <a:latin typeface="Arial"/>
            </a:endParaRPr>
          </a:p>
          <a:p>
            <a:pPr lvl="2" marL="596160" indent="-132480">
              <a:spcBef>
                <a:spcPts val="850"/>
              </a:spcBef>
              <a:buClr>
                <a:srgbClr val="000000"/>
              </a:buClr>
              <a:buSzPct val="45000"/>
              <a:buFont typeface="Wingdings" charset="2"/>
              <a:buChar char=""/>
            </a:pPr>
            <a:r>
              <a:rPr b="0" lang="en-GB" sz="2400" spc="-1" strike="noStrike">
                <a:solidFill>
                  <a:srgbClr val="000000"/>
                </a:solidFill>
                <a:latin typeface="Arial"/>
              </a:rPr>
              <a:t>Could be a trap however performance stays high in the validation dataset (never seen during training)</a:t>
            </a:r>
            <a:endParaRPr b="0" lang="en-GB" sz="2400" spc="-1" strike="noStrike">
              <a:solidFill>
                <a:srgbClr val="000000"/>
              </a:solidFill>
              <a:latin typeface="Arial"/>
            </a:endParaRPr>
          </a:p>
          <a:p>
            <a:pPr lvl="1" marL="397440" indent="0">
              <a:spcBef>
                <a:spcPts val="1134"/>
              </a:spcBef>
              <a:buNone/>
            </a:pPr>
            <a:endParaRPr b="0" lang="en-GB" sz="2800" spc="-1" strike="noStrike">
              <a:solidFill>
                <a:srgbClr val="000000"/>
              </a:solidFill>
              <a:latin typeface="Arial"/>
            </a:endParaRPr>
          </a:p>
        </p:txBody>
      </p:sp>
      <p:sp>
        <p:nvSpPr>
          <p:cNvPr id="54" name="PlaceHolder 3"/>
          <p:cNvSpPr>
            <a:spLocks noGrp="1"/>
          </p:cNvSpPr>
          <p:nvPr>
            <p:ph/>
          </p:nvPr>
        </p:nvSpPr>
        <p:spPr>
          <a:xfrm>
            <a:off x="5152680" y="1326600"/>
            <a:ext cx="4426920" cy="3288240"/>
          </a:xfrm>
          <a:prstGeom prst="rect">
            <a:avLst/>
          </a:prstGeom>
          <a:noFill/>
          <a:ln w="0">
            <a:noFill/>
          </a:ln>
        </p:spPr>
        <p:txBody>
          <a:bodyPr lIns="0" rIns="0" tIns="0" bIns="0" anchor="t">
            <a:normAutofit fontScale="69000"/>
          </a:bodyPr>
          <a:p>
            <a:pPr marL="298080" indent="0">
              <a:spcBef>
                <a:spcPts val="797"/>
              </a:spcBef>
              <a:buNone/>
            </a:pPr>
            <a:r>
              <a:rPr b="1" lang="en-GB" sz="2400" spc="-1" strike="noStrike">
                <a:solidFill>
                  <a:srgbClr val="000000"/>
                </a:solidFill>
                <a:latin typeface="Arial"/>
              </a:rPr>
              <a:t>Model:</a:t>
            </a:r>
            <a:endParaRPr b="0" lang="en-GB" sz="2400" spc="-1" strike="noStrike">
              <a:solidFill>
                <a:srgbClr val="000000"/>
              </a:solidFill>
              <a:latin typeface="Arial"/>
            </a:endParaRPr>
          </a:p>
          <a:p>
            <a:pPr marL="298080" indent="-223560">
              <a:spcBef>
                <a:spcPts val="797"/>
              </a:spcBef>
              <a:buClr>
                <a:srgbClr val="000000"/>
              </a:buClr>
              <a:buSzPct val="45000"/>
              <a:buFont typeface="Wingdings" charset="2"/>
              <a:buChar char=""/>
            </a:pPr>
            <a:r>
              <a:rPr b="0" lang="en-GB" sz="1800" spc="-1" strike="noStrike">
                <a:solidFill>
                  <a:srgbClr val="000000"/>
                </a:solidFill>
                <a:latin typeface="Arial"/>
              </a:rPr>
              <a:t>Preprocessing - Optimal Binning Method:</a:t>
            </a:r>
            <a:endParaRPr b="0" lang="en-GB" sz="1800" spc="-1" strike="noStrike">
              <a:solidFill>
                <a:srgbClr val="000000"/>
              </a:solidFill>
              <a:latin typeface="Arial"/>
            </a:endParaRPr>
          </a:p>
          <a:p>
            <a:pPr lvl="1" marL="596160" indent="-223560">
              <a:spcBef>
                <a:spcPts val="1134"/>
              </a:spcBef>
              <a:buClr>
                <a:srgbClr val="000000"/>
              </a:buClr>
              <a:buSzPct val="75000"/>
              <a:buFont typeface="Symbol" charset="2"/>
              <a:buChar char=""/>
            </a:pPr>
            <a:r>
              <a:rPr b="0" lang="en-GB" sz="1800" spc="-1" strike="noStrike">
                <a:solidFill>
                  <a:srgbClr val="000000"/>
                </a:solidFill>
                <a:latin typeface="Arial"/>
              </a:rPr>
              <a:t>Technique for discretizing continuous features</a:t>
            </a:r>
            <a:endParaRPr b="0" lang="en-GB" sz="1800" spc="-1" strike="noStrike">
              <a:solidFill>
                <a:srgbClr val="000000"/>
              </a:solidFill>
              <a:latin typeface="Arial"/>
            </a:endParaRPr>
          </a:p>
          <a:p>
            <a:pPr lvl="1" marL="596160" indent="-223560">
              <a:spcBef>
                <a:spcPts val="1134"/>
              </a:spcBef>
              <a:buClr>
                <a:srgbClr val="000000"/>
              </a:buClr>
              <a:buSzPct val="75000"/>
              <a:buFont typeface="Symbol" charset="2"/>
              <a:buChar char=""/>
            </a:pPr>
            <a:r>
              <a:rPr b="0" lang="en-GB" sz="1800" spc="-1" strike="noStrike">
                <a:solidFill>
                  <a:srgbClr val="000000"/>
                </a:solidFill>
                <a:latin typeface="Arial"/>
              </a:rPr>
              <a:t>Determines cutpoints to maximize separation between classes</a:t>
            </a:r>
            <a:endParaRPr b="0" lang="en-GB" sz="1800" spc="-1" strike="noStrike">
              <a:solidFill>
                <a:srgbClr val="000000"/>
              </a:solidFill>
              <a:latin typeface="Arial"/>
            </a:endParaRPr>
          </a:p>
          <a:p>
            <a:pPr lvl="1" marL="596160" indent="-223560">
              <a:spcBef>
                <a:spcPts val="1134"/>
              </a:spcBef>
              <a:buClr>
                <a:srgbClr val="000000"/>
              </a:buClr>
              <a:buSzPct val="75000"/>
              <a:buFont typeface="Symbol" charset="2"/>
              <a:buChar char=""/>
            </a:pPr>
            <a:r>
              <a:rPr b="0" lang="en-GB" sz="1800" spc="-1" strike="noStrike">
                <a:solidFill>
                  <a:srgbClr val="000000"/>
                </a:solidFill>
                <a:latin typeface="Arial"/>
              </a:rPr>
              <a:t>Enhances model performance and interpretability.</a:t>
            </a:r>
            <a:endParaRPr b="0" lang="en-GB" sz="1800" spc="-1" strike="noStrike">
              <a:solidFill>
                <a:srgbClr val="000000"/>
              </a:solidFill>
              <a:latin typeface="Arial"/>
            </a:endParaRPr>
          </a:p>
          <a:p>
            <a:pPr lvl="1" marL="596160" indent="-223560">
              <a:spcBef>
                <a:spcPts val="1134"/>
              </a:spcBef>
              <a:buClr>
                <a:srgbClr val="000000"/>
              </a:buClr>
              <a:buSzPct val="75000"/>
              <a:buFont typeface="Symbol" charset="2"/>
              <a:buChar char=""/>
            </a:pPr>
            <a:r>
              <a:rPr b="0" lang="en-GB" sz="1800" spc="-1" strike="noStrike">
                <a:solidFill>
                  <a:srgbClr val="000000"/>
                </a:solidFill>
                <a:latin typeface="Arial"/>
              </a:rPr>
              <a:t>Transforms continuous features for capturing non-linear relationships, handling outliers, and improving discriminatory power.</a:t>
            </a:r>
            <a:endParaRPr b="0" lang="en-GB" sz="1800" spc="-1" strike="noStrike">
              <a:solidFill>
                <a:srgbClr val="000000"/>
              </a:solidFill>
              <a:latin typeface="Arial"/>
            </a:endParaRPr>
          </a:p>
          <a:p>
            <a:pPr marL="298080" indent="-223560">
              <a:spcBef>
                <a:spcPts val="797"/>
              </a:spcBef>
              <a:buClr>
                <a:srgbClr val="000000"/>
              </a:buClr>
              <a:buSzPct val="45000"/>
              <a:buFont typeface="Wingdings" charset="2"/>
              <a:buChar char=""/>
            </a:pPr>
            <a:r>
              <a:rPr b="0" lang="en-GB" sz="1800" spc="-1" strike="noStrike">
                <a:solidFill>
                  <a:srgbClr val="000000"/>
                </a:solidFill>
                <a:latin typeface="Arial"/>
              </a:rPr>
              <a:t>CV - A Stratified Kfold cross-validation was used  because:</a:t>
            </a:r>
            <a:endParaRPr b="0" lang="en-GB" sz="1800" spc="-1" strike="noStrike">
              <a:solidFill>
                <a:srgbClr val="000000"/>
              </a:solidFill>
              <a:latin typeface="Arial"/>
            </a:endParaRPr>
          </a:p>
          <a:p>
            <a:pPr lvl="1" marL="596160" indent="-223560">
              <a:spcBef>
                <a:spcPts val="1134"/>
              </a:spcBef>
              <a:buClr>
                <a:srgbClr val="000000"/>
              </a:buClr>
              <a:buSzPct val="75000"/>
              <a:buFont typeface="Symbol" charset="2"/>
              <a:buChar char=""/>
            </a:pPr>
            <a:r>
              <a:rPr b="0" lang="en-GB" sz="1600" spc="-1" strike="noStrike">
                <a:solidFill>
                  <a:srgbClr val="000000"/>
                </a:solidFill>
                <a:latin typeface="Arial"/>
              </a:rPr>
              <a:t>Target is not evenly distributed temporally</a:t>
            </a:r>
            <a:endParaRPr b="0" lang="en-GB" sz="1600" spc="-1" strike="noStrike">
              <a:solidFill>
                <a:srgbClr val="000000"/>
              </a:solidFill>
              <a:latin typeface="Arial"/>
            </a:endParaRPr>
          </a:p>
          <a:p>
            <a:pPr lvl="1" marL="596160" indent="-223560">
              <a:spcBef>
                <a:spcPts val="1134"/>
              </a:spcBef>
              <a:buClr>
                <a:srgbClr val="000000"/>
              </a:buClr>
              <a:buSzPct val="75000"/>
              <a:buFont typeface="Symbol" charset="2"/>
              <a:buChar char=""/>
            </a:pPr>
            <a:r>
              <a:rPr b="0" lang="en-GB" sz="1600" spc="-1" strike="noStrike">
                <a:solidFill>
                  <a:srgbClr val="000000"/>
                </a:solidFill>
                <a:latin typeface="Arial"/>
              </a:rPr>
              <a:t>Target is imbalanced</a:t>
            </a:r>
            <a:endParaRPr b="0" lang="en-GB" sz="1600" spc="-1" strike="noStrike">
              <a:solidFill>
                <a:srgbClr val="000000"/>
              </a:solidFill>
              <a:latin typeface="Arial"/>
            </a:endParaRPr>
          </a:p>
          <a:p>
            <a:pPr marL="298080" indent="-223560">
              <a:spcBef>
                <a:spcPts val="797"/>
              </a:spcBef>
              <a:buClr>
                <a:srgbClr val="000000"/>
              </a:buClr>
              <a:buSzPct val="45000"/>
              <a:buFont typeface="Wingdings" charset="2"/>
              <a:buChar char=""/>
            </a:pPr>
            <a:r>
              <a:rPr b="0" lang="en-GB" sz="1600" spc="-1" strike="noStrike">
                <a:solidFill>
                  <a:srgbClr val="000000"/>
                </a:solidFill>
                <a:latin typeface="Arial"/>
              </a:rPr>
              <a:t>A Logistic Regression and a RandomForest were tested</a:t>
            </a:r>
            <a:endParaRPr b="0" lang="en-GB" sz="1600" spc="-1" strike="noStrike">
              <a:solidFill>
                <a:srgbClr val="000000"/>
              </a:solidFill>
              <a:latin typeface="Arial"/>
            </a:endParaRPr>
          </a:p>
          <a:p>
            <a:pPr lvl="1" marL="596160" indent="-223560">
              <a:spcBef>
                <a:spcPts val="1134"/>
              </a:spcBef>
              <a:buClr>
                <a:srgbClr val="000000"/>
              </a:buClr>
              <a:buSzPct val="75000"/>
              <a:buFont typeface="Symbol" charset="2"/>
              <a:buChar char=""/>
            </a:pPr>
            <a:r>
              <a:rPr b="0" lang="en-GB" sz="1600" spc="-1" strike="noStrike">
                <a:solidFill>
                  <a:srgbClr val="000000"/>
                </a:solidFill>
                <a:latin typeface="Arial"/>
              </a:rPr>
              <a:t>LR tests L1 and L2 (Ridge) to regularize and avoid overfitting  </a:t>
            </a:r>
            <a:endParaRPr b="0" lang="en-GB" sz="1600" spc="-1" strike="noStrike">
              <a:solidFill>
                <a:srgbClr val="000000"/>
              </a:solidFill>
              <a:latin typeface="Arial"/>
            </a:endParaRPr>
          </a:p>
        </p:txBody>
      </p:sp>
      <p:sp>
        <p:nvSpPr>
          <p:cNvPr id="55" name="PlaceHolder 4"/>
          <p:cNvSpPr>
            <a:spLocks noGrp="1"/>
          </p:cNvSpPr>
          <p:nvPr>
            <p:ph/>
          </p:nvPr>
        </p:nvSpPr>
        <p:spPr>
          <a:xfrm>
            <a:off x="504000" y="3960000"/>
            <a:ext cx="4426920" cy="1584000"/>
          </a:xfrm>
          <a:prstGeom prst="rect">
            <a:avLst/>
          </a:prstGeom>
          <a:noFill/>
          <a:ln w="0">
            <a:noFill/>
          </a:ln>
        </p:spPr>
        <p:txBody>
          <a:bodyPr lIns="0" rIns="0" tIns="0" bIns="0" anchor="t">
            <a:normAutofit fontScale="32000"/>
          </a:bodyPr>
          <a:p>
            <a:pPr marL="138240" indent="0">
              <a:spcBef>
                <a:spcPts val="797"/>
              </a:spcBef>
              <a:buNone/>
            </a:pPr>
            <a:r>
              <a:rPr b="1" lang="en-GB" sz="3600" spc="-1" strike="noStrike">
                <a:solidFill>
                  <a:srgbClr val="000000"/>
                </a:solidFill>
                <a:latin typeface="Arial"/>
              </a:rPr>
              <a:t>Possible improvements:</a:t>
            </a:r>
            <a:endParaRPr b="0" lang="en-GB" sz="3600" spc="-1" strike="noStrike">
              <a:solidFill>
                <a:srgbClr val="000000"/>
              </a:solidFill>
              <a:latin typeface="Arial"/>
            </a:endParaRPr>
          </a:p>
          <a:p>
            <a:pPr lvl="1" marL="276480" indent="-103680">
              <a:spcBef>
                <a:spcPts val="1134"/>
              </a:spcBef>
              <a:buClr>
                <a:srgbClr val="000000"/>
              </a:buClr>
              <a:buSzPct val="75000"/>
              <a:buFont typeface="Symbol" charset="2"/>
              <a:buChar char=""/>
            </a:pPr>
            <a:r>
              <a:rPr b="0" lang="en-GB" sz="2800" spc="-1" strike="noStrike">
                <a:solidFill>
                  <a:srgbClr val="000000"/>
                </a:solidFill>
                <a:latin typeface="Arial"/>
              </a:rPr>
              <a:t>Usage of Partykit to analyze features interactions</a:t>
            </a:r>
            <a:endParaRPr b="0" lang="en-GB" sz="2800" spc="-1" strike="noStrike">
              <a:solidFill>
                <a:srgbClr val="000000"/>
              </a:solidFill>
              <a:latin typeface="Arial"/>
            </a:endParaRPr>
          </a:p>
          <a:p>
            <a:pPr lvl="1" marL="276480" indent="-103680">
              <a:spcBef>
                <a:spcPts val="1134"/>
              </a:spcBef>
              <a:buClr>
                <a:srgbClr val="000000"/>
              </a:buClr>
              <a:buSzPct val="75000"/>
              <a:buFont typeface="Symbol" charset="2"/>
              <a:buChar char=""/>
            </a:pPr>
            <a:r>
              <a:rPr b="0" lang="en-GB" sz="2800" spc="-1" strike="noStrike">
                <a:solidFill>
                  <a:srgbClr val="000000"/>
                </a:solidFill>
                <a:latin typeface="Arial"/>
              </a:rPr>
              <a:t>Output coefficients for interpretability of LR</a:t>
            </a:r>
            <a:endParaRPr b="0" lang="en-GB" sz="2800" spc="-1" strike="noStrike">
              <a:solidFill>
                <a:srgbClr val="000000"/>
              </a:solidFill>
              <a:latin typeface="Arial"/>
            </a:endParaRPr>
          </a:p>
          <a:p>
            <a:pPr lvl="1" marL="276480" indent="-103680">
              <a:spcBef>
                <a:spcPts val="1134"/>
              </a:spcBef>
              <a:buClr>
                <a:srgbClr val="000000"/>
              </a:buClr>
              <a:buSzPct val="75000"/>
              <a:buFont typeface="Symbol" charset="2"/>
              <a:buChar char=""/>
            </a:pPr>
            <a:r>
              <a:rPr b="0" lang="en-GB" sz="2800" spc="-1" strike="noStrike">
                <a:solidFill>
                  <a:srgbClr val="000000"/>
                </a:solidFill>
                <a:latin typeface="Arial"/>
              </a:rPr>
              <a:t>Use shap values to understand features</a:t>
            </a:r>
            <a:endParaRPr b="0" lang="en-GB" sz="2800" spc="-1" strike="noStrike">
              <a:solidFill>
                <a:srgbClr val="000000"/>
              </a:solidFill>
              <a:latin typeface="Arial"/>
            </a:endParaRPr>
          </a:p>
          <a:p>
            <a:pPr lvl="1" marL="276480" indent="-103680">
              <a:spcBef>
                <a:spcPts val="1134"/>
              </a:spcBef>
              <a:buClr>
                <a:srgbClr val="000000"/>
              </a:buClr>
              <a:buSzPct val="75000"/>
              <a:buFont typeface="Symbol" charset="2"/>
              <a:buChar char=""/>
            </a:pPr>
            <a:r>
              <a:rPr b="0" lang="en-GB" sz="2800" spc="-1" strike="noStrike">
                <a:solidFill>
                  <a:srgbClr val="000000"/>
                </a:solidFill>
                <a:latin typeface="Arial"/>
              </a:rPr>
              <a:t>Remove some of the features to avoid usage of some of the sensors</a:t>
            </a:r>
            <a:endParaRPr b="0" lang="en-GB" sz="2800" spc="-1" strike="noStrike">
              <a:solidFill>
                <a:srgbClr val="000000"/>
              </a:solidFill>
              <a:latin typeface="Arial"/>
            </a:endParaRPr>
          </a:p>
          <a:p>
            <a:pPr lvl="2" marL="414720" indent="-92160">
              <a:spcBef>
                <a:spcPts val="850"/>
              </a:spcBef>
              <a:buClr>
                <a:srgbClr val="000000"/>
              </a:buClr>
              <a:buSzPct val="45000"/>
              <a:buFont typeface="Wingdings" charset="2"/>
              <a:buChar char=""/>
            </a:pPr>
            <a:r>
              <a:rPr b="0" lang="en-GB" sz="2400" spc="-1" strike="noStrike">
                <a:solidFill>
                  <a:srgbClr val="000000"/>
                </a:solidFill>
                <a:latin typeface="Arial"/>
              </a:rPr>
              <a:t>Performance is kept</a:t>
            </a:r>
            <a:endParaRPr b="0" lang="en-GB" sz="2400" spc="-1" strike="noStrike">
              <a:solidFill>
                <a:srgbClr val="000000"/>
              </a:solidFill>
              <a:latin typeface="Arial"/>
            </a:endParaRPr>
          </a:p>
          <a:p>
            <a:pPr lvl="2" marL="414720" indent="-92160">
              <a:spcBef>
                <a:spcPts val="850"/>
              </a:spcBef>
              <a:buClr>
                <a:srgbClr val="000000"/>
              </a:buClr>
              <a:buSzPct val="45000"/>
              <a:buFont typeface="Wingdings" charset="2"/>
              <a:buChar char=""/>
            </a:pPr>
            <a:r>
              <a:rPr b="0" lang="en-GB" sz="2400" spc="-1" strike="noStrike">
                <a:solidFill>
                  <a:srgbClr val="000000"/>
                </a:solidFill>
                <a:latin typeface="Arial"/>
              </a:rPr>
              <a:t>Cost decreases </a:t>
            </a:r>
            <a:endParaRPr b="0" lang="en-GB" sz="2400" spc="-1" strike="noStrike">
              <a:solidFill>
                <a:srgbClr val="000000"/>
              </a:solidFill>
              <a:latin typeface="Arial"/>
            </a:endParaRPr>
          </a:p>
          <a:p>
            <a:pPr lvl="1" marL="276480" indent="-103680">
              <a:spcBef>
                <a:spcPts val="1134"/>
              </a:spcBef>
              <a:buClr>
                <a:srgbClr val="000000"/>
              </a:buClr>
              <a:buSzPct val="75000"/>
              <a:buFont typeface="Symbol" charset="2"/>
              <a:buChar char=""/>
            </a:pPr>
            <a:r>
              <a:rPr b="0" lang="en-GB" sz="2800" spc="-1" strike="noStrike">
                <a:solidFill>
                  <a:srgbClr val="000000"/>
                </a:solidFill>
                <a:latin typeface="Arial"/>
              </a:rPr>
              <a:t>Quantify the amount of money saved by switching off the light and heater when no person is present</a:t>
            </a:r>
            <a:endParaRPr b="0" lang="en-GB" sz="2800" spc="-1" strike="noStrike">
              <a:solidFill>
                <a:srgbClr val="000000"/>
              </a:solidFill>
              <a:latin typeface="Arial"/>
            </a:endParaRPr>
          </a:p>
          <a:p>
            <a:pPr lvl="1" marL="276480" indent="-103680">
              <a:spcBef>
                <a:spcPts val="1134"/>
              </a:spcBef>
              <a:buClr>
                <a:srgbClr val="000000"/>
              </a:buClr>
              <a:buSzPct val="75000"/>
              <a:buFont typeface="Symbol" charset="2"/>
              <a:buChar char=""/>
            </a:pPr>
            <a:r>
              <a:rPr b="0" lang="en-GB" sz="2800" spc="-1" strike="noStrike">
                <a:solidFill>
                  <a:srgbClr val="000000"/>
                </a:solidFill>
                <a:latin typeface="Arial"/>
              </a:rPr>
              <a:t>Models performances output file could be done using MLflow </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Case Study Two</a:t>
            </a:r>
            <a:endParaRPr b="0" lang="en-GB" sz="4400" spc="-1" strike="noStrike">
              <a:solidFill>
                <a:srgbClr val="000000"/>
              </a:solidFill>
              <a:latin typeface="Arial"/>
            </a:endParaRPr>
          </a:p>
        </p:txBody>
      </p:sp>
      <p:sp>
        <p:nvSpPr>
          <p:cNvPr id="5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797"/>
              </a:spcBef>
              <a:buClr>
                <a:srgbClr val="000000"/>
              </a:buClr>
              <a:buSzPct val="45000"/>
              <a:buFont typeface="Wingdings" charset="2"/>
              <a:buChar char=""/>
            </a:pPr>
            <a:r>
              <a:rPr b="0" lang="en-GB" sz="1800" spc="-1" strike="noStrike">
                <a:solidFill>
                  <a:srgbClr val="000000"/>
                </a:solidFill>
                <a:latin typeface="Arial"/>
              </a:rPr>
              <a:t>Operationalize the model in a cloud environment, setup drift monitoring for both model and data and ensure automated retraining as a self-healing mechanism in case model performance drifts too far.</a:t>
            </a:r>
            <a:endParaRPr b="0" lang="en-GB" sz="1800" spc="-1" strike="noStrike">
              <a:solidFill>
                <a:srgbClr val="000000"/>
              </a:solidFill>
              <a:latin typeface="Arial"/>
            </a:endParaRPr>
          </a:p>
          <a:p>
            <a:pPr marL="432000" indent="0">
              <a:spcBef>
                <a:spcPts val="797"/>
              </a:spcBef>
              <a:buNone/>
            </a:pPr>
            <a:endParaRPr b="0" lang="en-GB" sz="1800" spc="-1" strike="noStrike">
              <a:solidFill>
                <a:srgbClr val="000000"/>
              </a:solidFill>
              <a:latin typeface="Arial"/>
            </a:endParaRPr>
          </a:p>
          <a:p>
            <a:pPr marL="432000" indent="-324000">
              <a:spcBef>
                <a:spcPts val="797"/>
              </a:spcBef>
              <a:buClr>
                <a:srgbClr val="000000"/>
              </a:buClr>
              <a:buSzPct val="45000"/>
              <a:buFont typeface="Wingdings" charset="2"/>
              <a:buChar char=""/>
            </a:pPr>
            <a:r>
              <a:rPr b="0" lang="en-GB" sz="1800" spc="-1" strike="noStrike">
                <a:solidFill>
                  <a:srgbClr val="000000"/>
                </a:solidFill>
                <a:latin typeface="Arial"/>
              </a:rPr>
              <a:t>The solution cannot be done as a “one-click” solution as it requires many different actions with specific conditions</a:t>
            </a:r>
            <a:endParaRPr b="0" lang="en-GB" sz="1800" spc="-1" strike="noStrike">
              <a:solidFill>
                <a:srgbClr val="000000"/>
              </a:solidFill>
              <a:latin typeface="Arial"/>
            </a:endParaRPr>
          </a:p>
          <a:p>
            <a:pPr marL="432000" indent="0">
              <a:spcBef>
                <a:spcPts val="797"/>
              </a:spcBef>
              <a:buNone/>
            </a:pPr>
            <a:endParaRPr b="0" lang="en-GB" sz="1800" spc="-1" strike="noStrike">
              <a:solidFill>
                <a:srgbClr val="000000"/>
              </a:solidFill>
              <a:latin typeface="Arial"/>
            </a:endParaRPr>
          </a:p>
          <a:p>
            <a:pPr marL="432000" indent="0">
              <a:spcBef>
                <a:spcPts val="797"/>
              </a:spcBef>
              <a:buNone/>
            </a:pPr>
            <a:r>
              <a:rPr b="0" lang="en-GB" sz="1800" spc="-1" strike="noStrike">
                <a:solidFill>
                  <a:srgbClr val="000000"/>
                </a:solidFill>
                <a:latin typeface="Arial"/>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Diagram</a:t>
            </a:r>
            <a:endParaRPr b="0" lang="en-GB"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pic>
        <p:nvPicPr>
          <p:cNvPr id="61" name="" descr=""/>
          <p:cNvPicPr/>
          <p:nvPr/>
        </p:nvPicPr>
        <p:blipFill>
          <a:blip r:embed="rId1">
            <a:alphaModFix amt="27000"/>
          </a:blip>
          <a:stretch/>
        </p:blipFill>
        <p:spPr>
          <a:xfrm>
            <a:off x="11880" y="1440"/>
            <a:ext cx="10079640" cy="5669640"/>
          </a:xfrm>
          <a:prstGeom prst="rect">
            <a:avLst/>
          </a:prstGeom>
          <a:ln w="2160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pic>
        <p:nvPicPr>
          <p:cNvPr id="64" name="" descr=""/>
          <p:cNvPicPr/>
          <p:nvPr/>
        </p:nvPicPr>
        <p:blipFill>
          <a:blip r:embed="rId1">
            <a:alphaModFix amt="27000"/>
          </a:blip>
          <a:stretch/>
        </p:blipFill>
        <p:spPr>
          <a:xfrm>
            <a:off x="11880" y="1440"/>
            <a:ext cx="10079640" cy="5669640"/>
          </a:xfrm>
          <a:prstGeom prst="rect">
            <a:avLst/>
          </a:prstGeom>
          <a:ln w="216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797"/>
              </a:spcBef>
              <a:buNone/>
            </a:pPr>
            <a:endParaRPr b="0" lang="en-GB" sz="1800" spc="-1" strike="noStrike">
              <a:solidFill>
                <a:srgbClr val="000000"/>
              </a:solidFill>
              <a:latin typeface="Arial"/>
            </a:endParaRPr>
          </a:p>
        </p:txBody>
      </p:sp>
      <p:pic>
        <p:nvPicPr>
          <p:cNvPr id="67" name="" descr=""/>
          <p:cNvPicPr/>
          <p:nvPr/>
        </p:nvPicPr>
        <p:blipFill>
          <a:blip r:embed="rId1">
            <a:alphaModFix amt="27000"/>
          </a:blip>
          <a:stretch/>
        </p:blipFill>
        <p:spPr>
          <a:xfrm>
            <a:off x="11880" y="360"/>
            <a:ext cx="10079640" cy="5669640"/>
          </a:xfrm>
          <a:prstGeom prst="rect">
            <a:avLst/>
          </a:prstGeom>
          <a:ln w="216000">
            <a:noFill/>
          </a:ln>
        </p:spPr>
      </p:pic>
      <p:sp>
        <p:nvSpPr>
          <p:cNvPr id="68" name=""/>
          <p:cNvSpPr/>
          <p:nvPr/>
        </p:nvSpPr>
        <p:spPr>
          <a:xfrm>
            <a:off x="7272000" y="3384000"/>
            <a:ext cx="1944000" cy="1512000"/>
          </a:xfrm>
          <a:prstGeom prst="rect">
            <a:avLst/>
          </a:prstGeom>
          <a:solidFill>
            <a:srgbClr val="729fcf">
              <a:alpha val="27000"/>
            </a:srgbClr>
          </a:solidFill>
          <a:ln w="216000">
            <a:solidFill>
              <a:srgbClr val="3465a4"/>
            </a:solidFill>
            <a:round/>
          </a:ln>
        </p:spPr>
        <p:style>
          <a:lnRef idx="0"/>
          <a:fillRef idx="0"/>
          <a:effectRef idx="0"/>
          <a:fontRef idx="minor"/>
        </p:style>
        <p:txBody>
          <a:bodyPr lIns="90000" rIns="90000" tIns="45000" bIns="45000" anchor="ctr">
            <a:noAutofit/>
          </a:bodyPr>
          <a:p>
            <a:endParaRPr b="0" lang="en-GB" sz="1800" spc="-1" strike="noStrike" cap="all">
              <a:ln>
                <a:solidFill>
                  <a:srgbClr val="ffffff">
                    <a:alpha val="14000"/>
                  </a:srgbClr>
                </a:solidFill>
              </a:ln>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Improvements</a:t>
            </a:r>
            <a:endParaRPr b="0" lang="en-GB" sz="4400" spc="-1" strike="noStrike">
              <a:solidFill>
                <a:srgbClr val="000000"/>
              </a:solidFill>
              <a:latin typeface="Arial"/>
            </a:endParaRPr>
          </a:p>
        </p:txBody>
      </p:sp>
      <p:sp>
        <p:nvSpPr>
          <p:cNvPr id="70" name=""/>
          <p:cNvSpPr txBox="1"/>
          <p:nvPr/>
        </p:nvSpPr>
        <p:spPr>
          <a:xfrm>
            <a:off x="504360" y="1326600"/>
            <a:ext cx="9071640" cy="3288240"/>
          </a:xfrm>
          <a:prstGeom prst="rect">
            <a:avLst/>
          </a:prstGeom>
          <a:noFill/>
          <a:ln w="0">
            <a:noFill/>
          </a:ln>
        </p:spPr>
        <p:txBody>
          <a:bodyPr lIns="0" rIns="0" tIns="0" bIns="0" anchor="t">
            <a:normAutofit fontScale="83000"/>
          </a:bodyPr>
          <a:p>
            <a:pPr marL="358560" indent="-268920">
              <a:spcBef>
                <a:spcPts val="797"/>
              </a:spcBef>
              <a:buClr>
                <a:srgbClr val="000000"/>
              </a:buClr>
              <a:buSzPct val="45000"/>
              <a:buFont typeface="Wingdings" charset="2"/>
              <a:buChar char=""/>
            </a:pPr>
            <a:r>
              <a:rPr b="0" lang="en-GB" sz="1800" spc="-1" strike="noStrike">
                <a:solidFill>
                  <a:srgbClr val="000000"/>
                </a:solidFill>
                <a:latin typeface="Arial"/>
              </a:rPr>
              <a:t>At the moment data is sent to Github, which is not advised</a:t>
            </a:r>
            <a:endParaRPr b="0" lang="en-GB" sz="1800" spc="-1" strike="noStrike">
              <a:solidFill>
                <a:srgbClr val="000000"/>
              </a:solidFill>
              <a:latin typeface="Arial"/>
            </a:endParaRPr>
          </a:p>
          <a:p>
            <a:pPr marL="358560" indent="-268920">
              <a:spcBef>
                <a:spcPts val="797"/>
              </a:spcBef>
              <a:buClr>
                <a:srgbClr val="000000"/>
              </a:buClr>
              <a:buSzPct val="45000"/>
              <a:buFont typeface="Wingdings" charset="2"/>
              <a:buChar char=""/>
            </a:pPr>
            <a:r>
              <a:rPr b="0" lang="en-GB" sz="1800" spc="-1" strike="noStrike">
                <a:solidFill>
                  <a:srgbClr val="000000"/>
                </a:solidFill>
                <a:latin typeface="Arial"/>
              </a:rPr>
              <a:t>Ideally, the new data is kept in a DataBase (Postgres) and queries the model response by sending lists of jsons to the Swagger API. </a:t>
            </a:r>
            <a:endParaRPr b="0" lang="en-GB" sz="1800" spc="-1" strike="noStrike">
              <a:solidFill>
                <a:srgbClr val="000000"/>
              </a:solidFill>
              <a:latin typeface="Arial"/>
            </a:endParaRPr>
          </a:p>
          <a:p>
            <a:pPr marL="358560" indent="-268920">
              <a:spcBef>
                <a:spcPts val="797"/>
              </a:spcBef>
              <a:buClr>
                <a:srgbClr val="000000"/>
              </a:buClr>
              <a:buSzPct val="45000"/>
              <a:buFont typeface="Wingdings" charset="2"/>
              <a:buChar char=""/>
            </a:pPr>
            <a:r>
              <a:rPr b="0" lang="en-GB" sz="1800" spc="-1" strike="noStrike">
                <a:solidFill>
                  <a:srgbClr val="000000"/>
                </a:solidFill>
                <a:latin typeface="Arial"/>
              </a:rPr>
              <a:t>The drift detection algorithm can then be linked to the DB</a:t>
            </a:r>
            <a:endParaRPr b="0" lang="en-GB" sz="1800" spc="-1" strike="noStrike">
              <a:solidFill>
                <a:srgbClr val="000000"/>
              </a:solidFill>
              <a:latin typeface="Arial"/>
            </a:endParaRPr>
          </a:p>
          <a:p>
            <a:pPr marL="358560" indent="-268920">
              <a:spcBef>
                <a:spcPts val="797"/>
              </a:spcBef>
              <a:buClr>
                <a:srgbClr val="000000"/>
              </a:buClr>
              <a:buSzPct val="45000"/>
              <a:buFont typeface="Wingdings" charset="2"/>
              <a:buChar char=""/>
            </a:pPr>
            <a:r>
              <a:rPr b="0" lang="en-GB" sz="1800" spc="-1" strike="noStrike">
                <a:solidFill>
                  <a:srgbClr val="000000"/>
                </a:solidFill>
                <a:latin typeface="Arial"/>
              </a:rPr>
              <a:t>Drift detection can be activated with batches of data or with a time scheduler</a:t>
            </a:r>
            <a:endParaRPr b="0" lang="en-GB" sz="1800" spc="-1" strike="noStrike">
              <a:solidFill>
                <a:srgbClr val="000000"/>
              </a:solidFill>
              <a:latin typeface="Arial"/>
            </a:endParaRPr>
          </a:p>
          <a:p>
            <a:pPr marL="358560" indent="-268920">
              <a:spcBef>
                <a:spcPts val="797"/>
              </a:spcBef>
              <a:buClr>
                <a:srgbClr val="000000"/>
              </a:buClr>
              <a:buSzPct val="45000"/>
              <a:buFont typeface="Wingdings" charset="2"/>
              <a:buChar char=""/>
            </a:pPr>
            <a:r>
              <a:rPr b="0" lang="en-GB" sz="1800" spc="-1" strike="noStrike">
                <a:solidFill>
                  <a:srgbClr val="000000"/>
                </a:solidFill>
                <a:latin typeface="Arial"/>
              </a:rPr>
              <a:t>Pip is used to install requirements, but conda and poetry can be better choices especially if developer are using machines with different OS</a:t>
            </a:r>
            <a:endParaRPr b="0" lang="en-GB" sz="1800" spc="-1" strike="noStrike">
              <a:solidFill>
                <a:srgbClr val="000000"/>
              </a:solidFill>
              <a:latin typeface="Arial"/>
            </a:endParaRPr>
          </a:p>
          <a:p>
            <a:pPr marL="358560" indent="-268920">
              <a:spcBef>
                <a:spcPts val="797"/>
              </a:spcBef>
              <a:buClr>
                <a:srgbClr val="000000"/>
              </a:buClr>
              <a:buSzPct val="45000"/>
              <a:buFont typeface="Wingdings" charset="2"/>
              <a:buChar char=""/>
            </a:pPr>
            <a:r>
              <a:rPr b="0" lang="en-GB" sz="1800" spc="-1" strike="noStrike">
                <a:solidFill>
                  <a:srgbClr val="000000"/>
                </a:solidFill>
                <a:latin typeface="Arial"/>
              </a:rPr>
              <a:t>Inference system should accept a downtime of 0.1% only</a:t>
            </a:r>
            <a:endParaRPr b="0" lang="en-GB" sz="1800" spc="-1" strike="noStrike">
              <a:solidFill>
                <a:srgbClr val="000000"/>
              </a:solidFill>
              <a:latin typeface="Arial"/>
            </a:endParaRPr>
          </a:p>
          <a:p>
            <a:pPr lvl="1" marL="717120" indent="-268920">
              <a:spcBef>
                <a:spcPts val="1134"/>
              </a:spcBef>
              <a:buClr>
                <a:srgbClr val="000000"/>
              </a:buClr>
              <a:buSzPct val="75000"/>
              <a:buFont typeface="Symbol" charset="2"/>
              <a:buChar char=""/>
            </a:pPr>
            <a:r>
              <a:rPr b="0" lang="en-GB" sz="1800" spc="-1" strike="noStrike">
                <a:solidFill>
                  <a:srgbClr val="000000"/>
                </a:solidFill>
                <a:latin typeface="Arial"/>
              </a:rPr>
              <a:t>Can be quantified with FastAPI, which returns errors</a:t>
            </a:r>
            <a:endParaRPr b="0" lang="en-GB" sz="1800" spc="-1" strike="noStrike">
              <a:solidFill>
                <a:srgbClr val="000000"/>
              </a:solidFill>
              <a:latin typeface="Arial"/>
            </a:endParaRPr>
          </a:p>
          <a:p>
            <a:pPr lvl="1" marL="717120" indent="-268920">
              <a:spcBef>
                <a:spcPts val="1134"/>
              </a:spcBef>
              <a:buClr>
                <a:srgbClr val="000000"/>
              </a:buClr>
              <a:buSzPct val="75000"/>
              <a:buFont typeface="Symbol" charset="2"/>
              <a:buChar char=""/>
            </a:pPr>
            <a:r>
              <a:rPr b="0" lang="en-GB" sz="1800" spc="-1" strike="noStrike">
                <a:solidFill>
                  <a:srgbClr val="000000"/>
                </a:solidFill>
                <a:latin typeface="Arial"/>
              </a:rPr>
              <a:t>Can be solved by scaling application using Kubernetes or some Load Balancers type of logic</a:t>
            </a:r>
            <a:endParaRPr b="0" lang="en-GB" sz="1800" spc="-1" strike="noStrike">
              <a:solidFill>
                <a:srgbClr val="000000"/>
              </a:solidFill>
              <a:latin typeface="Arial"/>
            </a:endParaRPr>
          </a:p>
          <a:p>
            <a:pPr marL="358560" indent="-268920">
              <a:spcBef>
                <a:spcPts val="797"/>
              </a:spcBef>
              <a:buClr>
                <a:srgbClr val="000000"/>
              </a:buClr>
              <a:buSzPct val="45000"/>
              <a:buFont typeface="Wingdings" charset="2"/>
              <a:buChar char=""/>
            </a:pPr>
            <a:r>
              <a:rPr b="0" lang="en-GB" sz="1800" spc="-1" strike="noStrike">
                <a:solidFill>
                  <a:srgbClr val="000000"/>
                </a:solidFill>
                <a:latin typeface="Arial"/>
              </a:rPr>
              <a:t>Pytest, unitary tests could be added</a:t>
            </a:r>
            <a:endParaRPr b="0" lang="en-GB" sz="1800" spc="-1" strike="noStrike">
              <a:solidFill>
                <a:srgbClr val="000000"/>
              </a:solidFill>
              <a:latin typeface="Arial"/>
            </a:endParaRPr>
          </a:p>
          <a:p>
            <a:pPr marL="358560" indent="-268920">
              <a:spcBef>
                <a:spcPts val="797"/>
              </a:spcBef>
              <a:buClr>
                <a:srgbClr val="000000"/>
              </a:buClr>
              <a:buSzPct val="45000"/>
              <a:buFont typeface="Wingdings" charset="2"/>
              <a:buChar char=""/>
            </a:pPr>
            <a:r>
              <a:rPr b="0" lang="en-GB" sz="1800" spc="-1" strike="noStrike">
                <a:solidFill>
                  <a:srgbClr val="000000"/>
                </a:solidFill>
                <a:latin typeface="Arial"/>
              </a:rPr>
              <a:t>Linters, isort, Flake8 and Black could be run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1311</TotalTime>
  <Application>LibreOffice/7.5.9.2$Linux_X86_64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2024-01-14T16:02:32Z</dcterms:created>
  <dc:creator/>
  <dc:description/>
  <dc:language>en-GB</dc:language>
  <cp:lastModifiedBy/>
  <dcterms:modified xsi:type="dcterms:W3CDTF">2024-01-15T13:54:34Z</dcterms:modified>
  <cp:revision>20</cp:revision>
  <dc:subject/>
  <dc:title/>
</cp:coreProperties>
</file>