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slide9.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BE43226-6E92-4839-923E-A58A3F10B90F}"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76C7ED5-642F-4141-A80D-9A4E5F11BFA4}"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AC47412-ED1E-4ED8-9D1C-6F6B3B274DD2}"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745B0E5-E3D0-43A0-9519-897807DBC6A1}"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47A8535-F36F-431A-9A46-894A1CC5441E}"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47"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FB197D7-E8B6-4C86-9D8A-DCE42AEA9CAC}"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4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2B690AD-2CBC-49DB-8B27-64F9399E24EB}"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1"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2"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637CAA0-51C4-48AF-9069-2AAE62D7C079}"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4C791DA-BDDE-48C1-8406-D698CAB473BC}"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640" cy="438660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74937C9-DA5A-4B2B-BF9A-447C27E1B046}"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7"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8"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04B9E46-CEDF-4ED7-AA57-4E7C0967AF28}"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8F4E74C-7548-45CB-9E8C-A8121BA21918}"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2"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DB7C1B0-C561-47AA-A1BF-CDC8F63F8709}"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6"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CA5EBC8-4BAE-4378-A7AE-6128A7CDEE54}"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8"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9"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BD5753E-65A7-4BDE-AA5A-F207C6278FE0}"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7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3"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4"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6E9844C-3C8D-48BC-BECD-411E278863F2}"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86BA284-862B-4E16-99C3-10DB3DEEB671}"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6962F9E-B726-44C7-AAAD-ECEF554887A9}"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F83C669-6748-4F91-8D55-FC2B015CF77E}"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13CD918-1EA6-41A6-829E-D4B89AF3BB1A}"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660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4F1A977-9E1B-4F3B-998F-986434C18BBA}"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8C0A639-2EB7-49A6-B6EC-BC8AECC3C896}"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CC15CDD-C812-4502-BCAE-6F50671395A8}"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1F27A87-64E1-4658-A492-3A91BECA0364}"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3920" cy="389520"/>
          </a:xfrm>
          <a:prstGeom prst="rect">
            <a:avLst/>
          </a:prstGeom>
          <a:noFill/>
          <a:ln w="0">
            <a:noFill/>
          </a:ln>
        </p:spPr>
        <p:txBody>
          <a:bodyPr lIns="0" rIns="0" tIns="0" bIns="0" anchor="t">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 name="PlaceHolder 2"/>
          <p:cNvSpPr>
            <a:spLocks noGrp="1"/>
          </p:cNvSpPr>
          <p:nvPr>
            <p:ph type="sldNum" idx="2"/>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GB" sz="1400" spc="-1" strike="noStrike">
                <a:solidFill>
                  <a:srgbClr val="000000"/>
                </a:solidFill>
                <a:latin typeface="Times New Roman"/>
                <a:ea typeface="Times New Roman"/>
              </a:defRPr>
            </a:lvl1pPr>
          </a:lstStyle>
          <a:p>
            <a:pPr indent="0" algn="r">
              <a:lnSpc>
                <a:spcPct val="100000"/>
              </a:lnSpc>
              <a:buNone/>
              <a:tabLst>
                <a:tab algn="l" pos="0"/>
              </a:tabLst>
            </a:pPr>
            <a:fld id="{B74D334E-6F33-431F-9937-5B6D1988CD77}" type="slidenum">
              <a:rPr b="0" lang="en-GB" sz="1400" spc="-1" strike="noStrike">
                <a:solidFill>
                  <a:srgbClr val="000000"/>
                </a:solidFill>
                <a:latin typeface="Times New Roman"/>
                <a:ea typeface="Times New Roman"/>
              </a:rPr>
              <a:t>&lt;number&gt;</a:t>
            </a:fld>
            <a:endParaRPr b="0" lang="en-GB" sz="1400" spc="-1" strike="noStrike">
              <a:solidFill>
                <a:srgbClr val="000000"/>
              </a:solidFill>
              <a:latin typeface="Times New Roman"/>
            </a:endParaRPr>
          </a:p>
        </p:txBody>
      </p:sp>
      <p:sp>
        <p:nvSpPr>
          <p:cNvPr id="2" name="PlaceHolder 3"/>
          <p:cNvSpPr>
            <a:spLocks noGrp="1"/>
          </p:cNvSpPr>
          <p:nvPr>
            <p:ph type="dt" idx="3"/>
          </p:nvPr>
        </p:nvSpPr>
        <p:spPr>
          <a:xfrm>
            <a:off x="504000" y="5165280"/>
            <a:ext cx="2347200" cy="389520"/>
          </a:xfrm>
          <a:prstGeom prst="rect">
            <a:avLst/>
          </a:prstGeom>
          <a:noFill/>
          <a:ln w="0">
            <a:noFill/>
          </a:ln>
        </p:spPr>
        <p:txBody>
          <a:bodyPr lIns="0" rIns="0" tIns="0" bIns="0" anchor="t">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r>
              <a:rPr b="0" lang="en-GB" sz="1400" spc="-1" strike="noStrike">
                <a:solidFill>
                  <a:srgbClr val="000000"/>
                </a:solidFill>
                <a:latin typeface="Arial"/>
              </a:rPr>
              <a:t>Click to edit the </a:t>
            </a:r>
            <a:r>
              <a:rPr b="0" lang="en-GB" sz="1400" spc="-1" strike="noStrike">
                <a:solidFill>
                  <a:srgbClr val="000000"/>
                </a:solidFill>
                <a:latin typeface="Arial"/>
              </a:rPr>
              <a:t>title text format</a:t>
            </a:r>
            <a:endParaRPr b="0" lang="en-GB" sz="14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3" name="PlaceHolder 3"/>
          <p:cNvSpPr>
            <a:spLocks noGrp="1"/>
          </p:cNvSpPr>
          <p:nvPr>
            <p:ph type="ftr" idx="4"/>
          </p:nvPr>
        </p:nvSpPr>
        <p:spPr>
          <a:xfrm>
            <a:off x="3447360" y="5165280"/>
            <a:ext cx="3193920" cy="389520"/>
          </a:xfrm>
          <a:prstGeom prst="rect">
            <a:avLst/>
          </a:prstGeom>
          <a:noFill/>
          <a:ln w="0">
            <a:noFill/>
          </a:ln>
        </p:spPr>
        <p:txBody>
          <a:bodyPr lIns="0" rIns="0" tIns="0" bIns="0" anchor="t">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4" name="PlaceHolder 4"/>
          <p:cNvSpPr>
            <a:spLocks noGrp="1"/>
          </p:cNvSpPr>
          <p:nvPr>
            <p:ph type="sldNum" idx="5"/>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GB" sz="1400" spc="-1" strike="noStrike">
                <a:solidFill>
                  <a:srgbClr val="000000"/>
                </a:solidFill>
                <a:latin typeface="Times New Roman"/>
                <a:ea typeface="Times New Roman"/>
              </a:defRPr>
            </a:lvl1pPr>
          </a:lstStyle>
          <a:p>
            <a:pPr indent="0" algn="r">
              <a:lnSpc>
                <a:spcPct val="100000"/>
              </a:lnSpc>
              <a:buNone/>
              <a:tabLst>
                <a:tab algn="l" pos="0"/>
              </a:tabLst>
            </a:pPr>
            <a:fld id="{488FDA24-0F21-415B-8FEF-035168F38160}" type="slidenum">
              <a:rPr b="0" lang="en-GB" sz="1400" spc="-1" strike="noStrike">
                <a:solidFill>
                  <a:srgbClr val="000000"/>
                </a:solidFill>
                <a:latin typeface="Times New Roman"/>
                <a:ea typeface="Times New Roman"/>
              </a:rPr>
              <a:t>&lt;number&gt;</a:t>
            </a:fld>
            <a:endParaRPr b="0" lang="en-GB" sz="1400" spc="-1" strike="noStrike">
              <a:solidFill>
                <a:srgbClr val="000000"/>
              </a:solidFill>
              <a:latin typeface="Times New Roman"/>
            </a:endParaRPr>
          </a:p>
        </p:txBody>
      </p:sp>
      <p:sp>
        <p:nvSpPr>
          <p:cNvPr id="45" name="PlaceHolder 5"/>
          <p:cNvSpPr>
            <a:spLocks noGrp="1"/>
          </p:cNvSpPr>
          <p:nvPr>
            <p:ph type="dt" idx="6"/>
          </p:nvPr>
        </p:nvSpPr>
        <p:spPr>
          <a:xfrm>
            <a:off x="504000" y="5165280"/>
            <a:ext cx="2347200" cy="389520"/>
          </a:xfrm>
          <a:prstGeom prst="rect">
            <a:avLst/>
          </a:prstGeom>
          <a:noFill/>
          <a:ln w="0">
            <a:noFill/>
          </a:ln>
        </p:spPr>
        <p:txBody>
          <a:bodyPr lIns="0" rIns="0" tIns="0" bIns="0" anchor="t">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github.com/adelchi91/room_presence_detector" TargetMode="External"/><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p:nvPr>
        </p:nvSpPr>
        <p:spPr>
          <a:xfrm>
            <a:off x="518040" y="1561320"/>
            <a:ext cx="5796720" cy="1567080"/>
          </a:xfrm>
          <a:prstGeom prst="rect">
            <a:avLst/>
          </a:prstGeom>
          <a:noFill/>
          <a:ln w="0">
            <a:noFill/>
          </a:ln>
        </p:spPr>
        <p:txBody>
          <a:bodyPr lIns="0" rIns="0" tIns="0" bIns="0" anchor="t">
            <a:normAutofit fontScale="96000"/>
          </a:bodyPr>
          <a:p>
            <a:pPr indent="0">
              <a:lnSpc>
                <a:spcPct val="100000"/>
              </a:lnSpc>
              <a:buNone/>
              <a:tabLst>
                <a:tab algn="l" pos="0"/>
              </a:tabLst>
            </a:pPr>
            <a:r>
              <a:rPr b="1" lang="en-GB" sz="2000" spc="-1" strike="noStrike">
                <a:solidFill>
                  <a:srgbClr val="000000"/>
                </a:solidFill>
                <a:latin typeface="Arial"/>
                <a:ea typeface="Arial"/>
              </a:rPr>
              <a:t>Task:</a:t>
            </a:r>
            <a:endParaRPr b="0" lang="en-GB" sz="2000" spc="-1" strike="noStrike">
              <a:solidFill>
                <a:srgbClr val="000000"/>
              </a:solidFill>
              <a:latin typeface="Arial"/>
            </a:endParaRPr>
          </a:p>
          <a:p>
            <a:pPr indent="0">
              <a:lnSpc>
                <a:spcPct val="100000"/>
              </a:lnSpc>
              <a:buNone/>
              <a:tabLst>
                <a:tab algn="l" pos="0"/>
              </a:tabLst>
            </a:pPr>
            <a:endParaRPr b="0" lang="en-GB" sz="1800" spc="-1" strike="noStrike">
              <a:solidFill>
                <a:srgbClr val="000000"/>
              </a:solidFill>
              <a:latin typeface="Arial"/>
            </a:endParaRPr>
          </a:p>
          <a:p>
            <a:pPr marL="474120" indent="0">
              <a:lnSpc>
                <a:spcPct val="100000"/>
              </a:lnSpc>
              <a:buNone/>
              <a:tabLst>
                <a:tab algn="l" pos="0"/>
              </a:tabLst>
            </a:pPr>
            <a:r>
              <a:rPr b="0" lang="en-GB" sz="1800" spc="-1" strike="noStrike">
                <a:solidFill>
                  <a:srgbClr val="000000"/>
                </a:solidFill>
                <a:latin typeface="Arial"/>
                <a:ea typeface="Arial"/>
              </a:rPr>
              <a:t>Build a model achieving the desired outcome, quantify its performance, describe your approach and recommend a way forward to your management.</a:t>
            </a:r>
            <a:endParaRPr b="0" lang="en-GB" sz="1800" spc="-1" strike="noStrike">
              <a:solidFill>
                <a:srgbClr val="000000"/>
              </a:solidFill>
              <a:latin typeface="Arial"/>
            </a:endParaRPr>
          </a:p>
          <a:p>
            <a:pPr marL="448200" indent="0">
              <a:lnSpc>
                <a:spcPct val="100000"/>
              </a:lnSpc>
              <a:spcBef>
                <a:spcPts val="1417"/>
              </a:spcBef>
              <a:buNone/>
              <a:tabLst>
                <a:tab algn="l" pos="0"/>
              </a:tabLst>
            </a:pPr>
            <a:endParaRPr b="0" lang="en-GB" sz="1800" spc="-1" strike="noStrike">
              <a:solidFill>
                <a:srgbClr val="000000"/>
              </a:solidFill>
              <a:latin typeface="Arial"/>
            </a:endParaRPr>
          </a:p>
        </p:txBody>
      </p:sp>
      <p:sp>
        <p:nvSpPr>
          <p:cNvPr id="83" name="PlaceHolder 2"/>
          <p:cNvSpPr>
            <a:spLocks noGrp="1"/>
          </p:cNvSpPr>
          <p:nvPr>
            <p:ph/>
          </p:nvPr>
        </p:nvSpPr>
        <p:spPr>
          <a:xfrm>
            <a:off x="1667880" y="3578400"/>
            <a:ext cx="7565760" cy="1567080"/>
          </a:xfrm>
          <a:prstGeom prst="rect">
            <a:avLst/>
          </a:prstGeom>
          <a:noFill/>
          <a:ln w="0">
            <a:noFill/>
          </a:ln>
        </p:spPr>
        <p:txBody>
          <a:bodyPr lIns="0" rIns="0" tIns="0" bIns="0" anchor="t">
            <a:normAutofit/>
          </a:bodyPr>
          <a:p>
            <a:pPr marL="457200" indent="-343080">
              <a:lnSpc>
                <a:spcPct val="100000"/>
              </a:lnSpc>
              <a:buClr>
                <a:srgbClr val="000000"/>
              </a:buClr>
              <a:buFont typeface="Arial"/>
              <a:buChar char="❏"/>
            </a:pPr>
            <a:r>
              <a:rPr b="1" lang="en-GB" sz="1800" spc="-1" strike="noStrike">
                <a:solidFill>
                  <a:srgbClr val="000000"/>
                </a:solidFill>
                <a:latin typeface="Arial"/>
                <a:ea typeface="Arial"/>
              </a:rPr>
              <a:t>Data provided</a:t>
            </a:r>
            <a:r>
              <a:rPr b="0" lang="en-GB" sz="1800" spc="-1" strike="noStrike">
                <a:solidFill>
                  <a:srgbClr val="000000"/>
                </a:solidFill>
                <a:latin typeface="Arial"/>
                <a:ea typeface="Arial"/>
              </a:rPr>
              <a:t> can be used to build a </a:t>
            </a:r>
            <a:r>
              <a:rPr b="1" lang="en-GB" sz="1800" spc="-1" strike="noStrike">
                <a:solidFill>
                  <a:srgbClr val="000000"/>
                </a:solidFill>
                <a:latin typeface="Arial"/>
                <a:ea typeface="Arial"/>
              </a:rPr>
              <a:t>classification model</a:t>
            </a:r>
            <a:r>
              <a:rPr b="0" lang="en-GB" sz="1800" spc="-1" strike="noStrike">
                <a:solidFill>
                  <a:srgbClr val="000000"/>
                </a:solidFill>
                <a:latin typeface="Arial"/>
                <a:ea typeface="Arial"/>
              </a:rPr>
              <a:t>, which </a:t>
            </a:r>
            <a:r>
              <a:rPr b="1" lang="en-GB" sz="1800" spc="-1" strike="noStrike">
                <a:solidFill>
                  <a:srgbClr val="000000"/>
                </a:solidFill>
                <a:latin typeface="Arial"/>
                <a:ea typeface="Arial"/>
              </a:rPr>
              <a:t>detects</a:t>
            </a:r>
            <a:r>
              <a:rPr b="0" lang="en-GB" sz="1800" spc="-1" strike="noStrike">
                <a:solidFill>
                  <a:srgbClr val="000000"/>
                </a:solidFill>
                <a:latin typeface="Arial"/>
                <a:ea typeface="Arial"/>
              </a:rPr>
              <a:t> the </a:t>
            </a:r>
            <a:r>
              <a:rPr b="1" lang="en-GB" sz="1800" spc="-1" strike="noStrike">
                <a:solidFill>
                  <a:srgbClr val="000000"/>
                </a:solidFill>
                <a:latin typeface="Arial"/>
                <a:ea typeface="Arial"/>
              </a:rPr>
              <a:t>presence</a:t>
            </a:r>
            <a:r>
              <a:rPr b="0" lang="en-GB" sz="1800" spc="-1" strike="noStrike">
                <a:solidFill>
                  <a:srgbClr val="000000"/>
                </a:solidFill>
                <a:latin typeface="Arial"/>
                <a:ea typeface="Arial"/>
              </a:rPr>
              <a:t> </a:t>
            </a:r>
            <a:r>
              <a:rPr b="1" lang="en-GB" sz="1800" spc="-1" strike="noStrike">
                <a:solidFill>
                  <a:srgbClr val="000000"/>
                </a:solidFill>
                <a:latin typeface="Arial"/>
                <a:ea typeface="Arial"/>
              </a:rPr>
              <a:t>of a person</a:t>
            </a:r>
            <a:r>
              <a:rPr b="0" lang="en-GB" sz="1800" spc="-1" strike="noStrike">
                <a:solidFill>
                  <a:srgbClr val="000000"/>
                </a:solidFill>
                <a:latin typeface="Arial"/>
                <a:ea typeface="Arial"/>
              </a:rPr>
              <a:t> in a room</a:t>
            </a:r>
            <a:endParaRPr b="0" lang="en-GB" sz="1800" spc="-1" strike="noStrike">
              <a:solidFill>
                <a:srgbClr val="000000"/>
              </a:solidFill>
              <a:latin typeface="Arial"/>
            </a:endParaRPr>
          </a:p>
          <a:p>
            <a:pPr marL="457200" indent="0">
              <a:lnSpc>
                <a:spcPct val="100000"/>
              </a:lnSpc>
              <a:buNone/>
              <a:tabLst>
                <a:tab algn="l" pos="0"/>
              </a:tabLst>
            </a:pPr>
            <a:endParaRPr b="0" lang="en-GB" sz="900" spc="-1" strike="noStrike">
              <a:solidFill>
                <a:srgbClr val="000000"/>
              </a:solidFill>
              <a:latin typeface="Arial"/>
            </a:endParaRPr>
          </a:p>
          <a:p>
            <a:pPr marL="457200" indent="-317520">
              <a:lnSpc>
                <a:spcPct val="100000"/>
              </a:lnSpc>
              <a:buClr>
                <a:srgbClr val="000000"/>
              </a:buClr>
              <a:buFont typeface="Arial"/>
              <a:buChar char="❏"/>
              <a:tabLst>
                <a:tab algn="l" pos="0"/>
              </a:tabLst>
            </a:pPr>
            <a:r>
              <a:rPr b="0" lang="en-GB" sz="1800" spc="-1" strike="noStrike">
                <a:solidFill>
                  <a:srgbClr val="000000"/>
                </a:solidFill>
                <a:latin typeface="Arial"/>
                <a:ea typeface="Arial"/>
              </a:rPr>
              <a:t>Climate control, Lights and others could be switched off automatically, if model determines that no person is present </a:t>
            </a:r>
            <a:endParaRPr b="0" lang="en-GB" sz="1800" spc="-1" strike="noStrike">
              <a:solidFill>
                <a:srgbClr val="000000"/>
              </a:solidFill>
              <a:latin typeface="Arial"/>
            </a:endParaRPr>
          </a:p>
        </p:txBody>
      </p:sp>
      <p:sp>
        <p:nvSpPr>
          <p:cNvPr id="84" name="Google Shape;111;g2afd7ef5838_0_0"/>
          <p:cNvSpPr/>
          <p:nvPr/>
        </p:nvSpPr>
        <p:spPr>
          <a:xfrm>
            <a:off x="0" y="254520"/>
            <a:ext cx="3970080" cy="673920"/>
          </a:xfrm>
          <a:prstGeom prst="rect">
            <a:avLst/>
          </a:prstGeom>
          <a:solidFill>
            <a:schemeClr val="dk2"/>
          </a:solidFill>
          <a:ln w="9525">
            <a:solidFill>
              <a:srgbClr val="1f497d"/>
            </a:solidFill>
            <a:round/>
          </a:ln>
        </p:spPr>
        <p:style>
          <a:lnRef idx="0"/>
          <a:fillRef idx="0"/>
          <a:effectRef idx="0"/>
          <a:fontRef idx="minor"/>
        </p:style>
        <p:txBody>
          <a:bodyPr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85" name="PlaceHolder 3"/>
          <p:cNvSpPr>
            <a:spLocks noGrp="1"/>
          </p:cNvSpPr>
          <p:nvPr>
            <p:ph type="title"/>
          </p:nvPr>
        </p:nvSpPr>
        <p:spPr>
          <a:xfrm>
            <a:off x="-360720" y="121680"/>
            <a:ext cx="4648320" cy="945360"/>
          </a:xfrm>
          <a:prstGeom prst="rect">
            <a:avLst/>
          </a:prstGeom>
          <a:noFill/>
          <a:ln w="0">
            <a:noFill/>
          </a:ln>
        </p:spPr>
        <p:txBody>
          <a:bodyPr lIns="0" rIns="0" tIns="0" bIns="0" anchor="ctr">
            <a:noAutofit/>
          </a:bodyPr>
          <a:p>
            <a:pPr indent="0" algn="ctr">
              <a:lnSpc>
                <a:spcPct val="100000"/>
              </a:lnSpc>
              <a:buNone/>
              <a:tabLst>
                <a:tab algn="l" pos="0"/>
              </a:tabLst>
            </a:pPr>
            <a:r>
              <a:rPr b="1" lang="en-GB" sz="3500" spc="-1" strike="noStrike">
                <a:solidFill>
                  <a:schemeClr val="lt1"/>
                </a:solidFill>
                <a:latin typeface="Arial"/>
                <a:ea typeface="Arial"/>
              </a:rPr>
              <a:t>C</a:t>
            </a:r>
            <a:r>
              <a:rPr b="1" lang="en-GB" sz="3500" spc="-1" strike="noStrike">
                <a:solidFill>
                  <a:schemeClr val="lt1"/>
                </a:solidFill>
                <a:latin typeface="Arial"/>
                <a:ea typeface="Arial"/>
              </a:rPr>
              <a:t>a</a:t>
            </a:r>
            <a:r>
              <a:rPr b="1" lang="en-GB" sz="3500" spc="-1" strike="noStrike">
                <a:solidFill>
                  <a:schemeClr val="lt1"/>
                </a:solidFill>
                <a:latin typeface="Arial"/>
                <a:ea typeface="Arial"/>
              </a:rPr>
              <a:t>s</a:t>
            </a:r>
            <a:r>
              <a:rPr b="1" lang="en-GB" sz="3500" spc="-1" strike="noStrike">
                <a:solidFill>
                  <a:schemeClr val="lt1"/>
                </a:solidFill>
                <a:latin typeface="Arial"/>
                <a:ea typeface="Arial"/>
              </a:rPr>
              <a:t>e </a:t>
            </a:r>
            <a:r>
              <a:rPr b="1" lang="en-GB" sz="3500" spc="-1" strike="noStrike">
                <a:solidFill>
                  <a:schemeClr val="lt1"/>
                </a:solidFill>
                <a:latin typeface="Arial"/>
                <a:ea typeface="Arial"/>
              </a:rPr>
              <a:t>S</a:t>
            </a:r>
            <a:r>
              <a:rPr b="1" lang="en-GB" sz="3500" spc="-1" strike="noStrike">
                <a:solidFill>
                  <a:schemeClr val="lt1"/>
                </a:solidFill>
                <a:latin typeface="Arial"/>
                <a:ea typeface="Arial"/>
              </a:rPr>
              <a:t>t</a:t>
            </a:r>
            <a:r>
              <a:rPr b="1" lang="en-GB" sz="3500" spc="-1" strike="noStrike">
                <a:solidFill>
                  <a:schemeClr val="lt1"/>
                </a:solidFill>
                <a:latin typeface="Arial"/>
                <a:ea typeface="Arial"/>
              </a:rPr>
              <a:t>u</a:t>
            </a:r>
            <a:r>
              <a:rPr b="1" lang="en-GB" sz="3500" spc="-1" strike="noStrike">
                <a:solidFill>
                  <a:schemeClr val="lt1"/>
                </a:solidFill>
                <a:latin typeface="Arial"/>
                <a:ea typeface="Arial"/>
              </a:rPr>
              <a:t>d</a:t>
            </a:r>
            <a:r>
              <a:rPr b="1" lang="en-GB" sz="3500" spc="-1" strike="noStrike">
                <a:solidFill>
                  <a:schemeClr val="lt1"/>
                </a:solidFill>
                <a:latin typeface="Arial"/>
                <a:ea typeface="Arial"/>
              </a:rPr>
              <a:t>y </a:t>
            </a:r>
            <a:r>
              <a:rPr b="1" lang="en-GB" sz="3500" spc="-1" strike="noStrike">
                <a:solidFill>
                  <a:schemeClr val="lt1"/>
                </a:solidFill>
                <a:latin typeface="Arial"/>
                <a:ea typeface="Arial"/>
              </a:rPr>
              <a:t>O</a:t>
            </a:r>
            <a:r>
              <a:rPr b="1" lang="en-GB" sz="3500" spc="-1" strike="noStrike">
                <a:solidFill>
                  <a:schemeClr val="lt1"/>
                </a:solidFill>
                <a:latin typeface="Arial"/>
                <a:ea typeface="Arial"/>
              </a:rPr>
              <a:t>n</a:t>
            </a:r>
            <a:r>
              <a:rPr b="1" lang="en-GB" sz="3500" spc="-1" strike="noStrike">
                <a:solidFill>
                  <a:schemeClr val="lt1"/>
                </a:solidFill>
                <a:latin typeface="Arial"/>
                <a:ea typeface="Arial"/>
              </a:rPr>
              <a:t>e</a:t>
            </a:r>
            <a:endParaRPr b="0" lang="en-GB" sz="3500" spc="-1" strike="noStrike">
              <a:solidFill>
                <a:srgbClr val="000000"/>
              </a:solidFill>
              <a:latin typeface="Arial"/>
            </a:endParaRPr>
          </a:p>
        </p:txBody>
      </p:sp>
      <p:sp>
        <p:nvSpPr>
          <p:cNvPr id="86" name="Google Shape;113;g2afd7ef5838_0_0"/>
          <p:cNvSpPr/>
          <p:nvPr/>
        </p:nvSpPr>
        <p:spPr>
          <a:xfrm>
            <a:off x="7437600" y="466920"/>
            <a:ext cx="1796040" cy="45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GB" sz="1800" spc="-1" strike="noStrike">
                <a:solidFill>
                  <a:schemeClr val="dk2"/>
                </a:solidFill>
                <a:latin typeface="Arial"/>
                <a:ea typeface="Arial"/>
              </a:rPr>
              <a:t>Smart building </a:t>
            </a:r>
            <a:endParaRPr b="0" lang="en-GB" sz="1800" spc="-1" strike="noStrike">
              <a:solidFill>
                <a:srgbClr val="000000"/>
              </a:solidFill>
              <a:latin typeface="Arial"/>
            </a:endParaRPr>
          </a:p>
        </p:txBody>
      </p:sp>
      <p:pic>
        <p:nvPicPr>
          <p:cNvPr id="87" name="Google Shape;114;g2afd7ef5838_0_0" descr=""/>
          <p:cNvPicPr/>
          <p:nvPr/>
        </p:nvPicPr>
        <p:blipFill>
          <a:blip r:embed="rId1"/>
          <a:stretch/>
        </p:blipFill>
        <p:spPr>
          <a:xfrm>
            <a:off x="7193880" y="928800"/>
            <a:ext cx="2343240" cy="2343240"/>
          </a:xfrm>
          <a:prstGeom prst="rect">
            <a:avLst/>
          </a:prstGeom>
          <a:ln w="0">
            <a:noFill/>
          </a:ln>
        </p:spPr>
      </p:pic>
      <p:pic>
        <p:nvPicPr>
          <p:cNvPr id="88" name="Google Shape;115;g2afd7ef5838_0_0" descr=""/>
          <p:cNvPicPr/>
          <p:nvPr/>
        </p:nvPicPr>
        <p:blipFill>
          <a:blip r:embed="rId2"/>
          <a:stretch/>
        </p:blipFill>
        <p:spPr>
          <a:xfrm>
            <a:off x="171000" y="3594240"/>
            <a:ext cx="1362240" cy="13622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Google Shape;300;p10"/>
          <p:cNvSpPr/>
          <p:nvPr/>
        </p:nvSpPr>
        <p:spPr>
          <a:xfrm>
            <a:off x="275760" y="1098000"/>
            <a:ext cx="9600120" cy="4343760"/>
          </a:xfrm>
          <a:prstGeom prst="rect">
            <a:avLst/>
          </a:prstGeom>
          <a:noFill/>
          <a:ln w="0">
            <a:noFill/>
          </a:ln>
        </p:spPr>
        <p:style>
          <a:lnRef idx="0"/>
          <a:fillRef idx="0"/>
          <a:effectRef idx="0"/>
          <a:fontRef idx="minor"/>
        </p:style>
        <p:txBody>
          <a:bodyPr lIns="0" rIns="0" tIns="0" bIns="0" anchor="t">
            <a:noAutofit/>
          </a:bodyPr>
          <a:p>
            <a:pPr marL="233280" indent="-227160">
              <a:lnSpc>
                <a:spcPct val="100000"/>
              </a:lnSpc>
              <a:buClr>
                <a:srgbClr val="000000"/>
              </a:buClr>
              <a:buFont typeface="Noto Sans Symbols"/>
              <a:buChar char="➔"/>
            </a:pPr>
            <a:r>
              <a:rPr b="0" lang="en-GB" sz="1600" spc="-1" strike="noStrike">
                <a:solidFill>
                  <a:srgbClr val="000000"/>
                </a:solidFill>
                <a:latin typeface="Arial"/>
                <a:ea typeface="Arial"/>
              </a:rPr>
              <a:t>At the moment data is sent to Github, which is not advised</a:t>
            </a:r>
            <a:endParaRPr b="0" lang="en-GB" sz="1600" spc="-1" strike="noStrike">
              <a:solidFill>
                <a:srgbClr val="000000"/>
              </a:solidFill>
              <a:latin typeface="Arial"/>
            </a:endParaRPr>
          </a:p>
          <a:p>
            <a:pPr marL="233280" indent="-227160">
              <a:lnSpc>
                <a:spcPct val="100000"/>
              </a:lnSpc>
              <a:spcBef>
                <a:spcPts val="1417"/>
              </a:spcBef>
              <a:buClr>
                <a:srgbClr val="000000"/>
              </a:buClr>
              <a:buFont typeface="Noto Sans Symbols"/>
              <a:buChar char="➔"/>
            </a:pPr>
            <a:r>
              <a:rPr b="0" lang="en-GB" sz="1600" spc="-1" strike="noStrike">
                <a:solidFill>
                  <a:srgbClr val="000000"/>
                </a:solidFill>
                <a:latin typeface="Arial"/>
                <a:ea typeface="Arial"/>
              </a:rPr>
              <a:t>Ideally, the new data is kept in a DataBase (Postgres) and queries the model response by sending lists of jsons to the Swagger API. </a:t>
            </a:r>
            <a:endParaRPr b="0" lang="en-GB" sz="1600" spc="-1" strike="noStrike">
              <a:solidFill>
                <a:srgbClr val="000000"/>
              </a:solidFill>
              <a:latin typeface="Arial"/>
            </a:endParaRPr>
          </a:p>
          <a:p>
            <a:pPr marL="233280" indent="-227160">
              <a:lnSpc>
                <a:spcPct val="100000"/>
              </a:lnSpc>
              <a:spcBef>
                <a:spcPts val="1417"/>
              </a:spcBef>
              <a:buClr>
                <a:srgbClr val="000000"/>
              </a:buClr>
              <a:buFont typeface="Noto Sans Symbols"/>
              <a:buChar char="➔"/>
            </a:pPr>
            <a:r>
              <a:rPr b="0" lang="en-GB" sz="1600" spc="-1" strike="noStrike">
                <a:solidFill>
                  <a:srgbClr val="000000"/>
                </a:solidFill>
                <a:latin typeface="Arial"/>
                <a:ea typeface="Arial"/>
              </a:rPr>
              <a:t>The drift detection algorithm can then be linked to the DB</a:t>
            </a:r>
            <a:endParaRPr b="0" lang="en-GB" sz="1600" spc="-1" strike="noStrike">
              <a:solidFill>
                <a:srgbClr val="000000"/>
              </a:solidFill>
              <a:latin typeface="Arial"/>
            </a:endParaRPr>
          </a:p>
          <a:p>
            <a:pPr marL="233280" indent="-227160">
              <a:lnSpc>
                <a:spcPct val="100000"/>
              </a:lnSpc>
              <a:spcBef>
                <a:spcPts val="1417"/>
              </a:spcBef>
              <a:buClr>
                <a:srgbClr val="000000"/>
              </a:buClr>
              <a:buFont typeface="Noto Sans Symbols"/>
              <a:buChar char="➔"/>
            </a:pPr>
            <a:r>
              <a:rPr b="0" lang="en-GB" sz="1600" spc="-1" strike="noStrike">
                <a:solidFill>
                  <a:srgbClr val="000000"/>
                </a:solidFill>
                <a:latin typeface="Arial"/>
                <a:ea typeface="Arial"/>
              </a:rPr>
              <a:t>Drift detection can be activated with batches of data or with a time scheduler</a:t>
            </a:r>
            <a:endParaRPr b="0" lang="en-GB" sz="1600" spc="-1" strike="noStrike">
              <a:solidFill>
                <a:srgbClr val="000000"/>
              </a:solidFill>
              <a:latin typeface="Arial"/>
            </a:endParaRPr>
          </a:p>
          <a:p>
            <a:pPr marL="233280" indent="-227160">
              <a:lnSpc>
                <a:spcPct val="100000"/>
              </a:lnSpc>
              <a:spcBef>
                <a:spcPts val="1417"/>
              </a:spcBef>
              <a:buClr>
                <a:srgbClr val="000000"/>
              </a:buClr>
              <a:buFont typeface="Noto Sans Symbols"/>
              <a:buChar char="➔"/>
            </a:pPr>
            <a:r>
              <a:rPr b="0" lang="en-GB" sz="1600" spc="-1" strike="noStrike">
                <a:solidFill>
                  <a:srgbClr val="000000"/>
                </a:solidFill>
                <a:latin typeface="Arial"/>
                <a:ea typeface="Arial"/>
              </a:rPr>
              <a:t>Pip is used to install requirements, but conda and poetry can be better choices especially if developer are using machines with different OS</a:t>
            </a:r>
            <a:endParaRPr b="0" lang="en-GB" sz="1600" spc="-1" strike="noStrike">
              <a:solidFill>
                <a:srgbClr val="000000"/>
              </a:solidFill>
              <a:latin typeface="Arial"/>
            </a:endParaRPr>
          </a:p>
          <a:p>
            <a:pPr marL="233280" indent="-227160">
              <a:lnSpc>
                <a:spcPct val="100000"/>
              </a:lnSpc>
              <a:spcBef>
                <a:spcPts val="1417"/>
              </a:spcBef>
              <a:buClr>
                <a:srgbClr val="000000"/>
              </a:buClr>
              <a:buFont typeface="Noto Sans Symbols"/>
              <a:buChar char="➔"/>
            </a:pPr>
            <a:r>
              <a:rPr b="0" lang="en-GB" sz="1600" spc="-1" strike="noStrike">
                <a:solidFill>
                  <a:srgbClr val="000000"/>
                </a:solidFill>
                <a:latin typeface="Arial"/>
                <a:ea typeface="Arial"/>
              </a:rPr>
              <a:t>Inference system should accept a downtime of 0.1% only</a:t>
            </a:r>
            <a:endParaRPr b="0" lang="en-GB" sz="1600" spc="-1" strike="noStrike">
              <a:solidFill>
                <a:srgbClr val="000000"/>
              </a:solidFill>
              <a:latin typeface="Arial"/>
            </a:endParaRPr>
          </a:p>
          <a:p>
            <a:pPr lvl="1" marL="466560" indent="-230400">
              <a:lnSpc>
                <a:spcPct val="100000"/>
              </a:lnSpc>
              <a:spcBef>
                <a:spcPts val="1134"/>
              </a:spcBef>
              <a:buClr>
                <a:srgbClr val="000000"/>
              </a:buClr>
              <a:buFont typeface="Noto Sans Symbols"/>
              <a:buChar char="◆"/>
            </a:pPr>
            <a:r>
              <a:rPr b="0" lang="en-GB" sz="1600" spc="-1" strike="noStrike">
                <a:solidFill>
                  <a:srgbClr val="000000"/>
                </a:solidFill>
                <a:latin typeface="Arial"/>
                <a:ea typeface="Arial"/>
              </a:rPr>
              <a:t>Can be quantified with FastAPI, which returns errors</a:t>
            </a:r>
            <a:endParaRPr b="0" lang="en-GB" sz="1600" spc="-1" strike="noStrike">
              <a:solidFill>
                <a:srgbClr val="000000"/>
              </a:solidFill>
              <a:latin typeface="Arial"/>
            </a:endParaRPr>
          </a:p>
          <a:p>
            <a:pPr lvl="1" marL="466560" indent="-230400">
              <a:lnSpc>
                <a:spcPct val="100000"/>
              </a:lnSpc>
              <a:spcBef>
                <a:spcPts val="1134"/>
              </a:spcBef>
              <a:buClr>
                <a:srgbClr val="000000"/>
              </a:buClr>
              <a:buFont typeface="Noto Sans Symbols"/>
              <a:buChar char="◆"/>
            </a:pPr>
            <a:r>
              <a:rPr b="0" lang="en-GB" sz="1600" spc="-1" strike="noStrike">
                <a:solidFill>
                  <a:srgbClr val="000000"/>
                </a:solidFill>
                <a:latin typeface="Arial"/>
                <a:ea typeface="Arial"/>
              </a:rPr>
              <a:t>Can be solved by scaling application using Kubernetes or some Load Balancers type of logic</a:t>
            </a:r>
            <a:endParaRPr b="0" lang="en-GB" sz="1600" spc="-1" strike="noStrike">
              <a:solidFill>
                <a:srgbClr val="000000"/>
              </a:solidFill>
              <a:latin typeface="Arial"/>
            </a:endParaRPr>
          </a:p>
          <a:p>
            <a:pPr marL="233280" indent="-248760">
              <a:lnSpc>
                <a:spcPct val="100000"/>
              </a:lnSpc>
              <a:spcBef>
                <a:spcPts val="1417"/>
              </a:spcBef>
              <a:buClr>
                <a:srgbClr val="000000"/>
              </a:buClr>
              <a:buFont typeface="Noto Sans Symbols"/>
              <a:buChar char="➔"/>
            </a:pPr>
            <a:r>
              <a:rPr b="0" lang="en-GB" sz="1600" spc="-1" strike="noStrike">
                <a:solidFill>
                  <a:srgbClr val="000000"/>
                </a:solidFill>
                <a:latin typeface="Arial"/>
                <a:ea typeface="Arial"/>
              </a:rPr>
              <a:t>Pytest, unitary tests could be added</a:t>
            </a:r>
            <a:endParaRPr b="0" lang="en-GB" sz="1600" spc="-1" strike="noStrike">
              <a:solidFill>
                <a:srgbClr val="000000"/>
              </a:solidFill>
              <a:latin typeface="Arial"/>
            </a:endParaRPr>
          </a:p>
          <a:p>
            <a:pPr marL="233280" indent="-248760">
              <a:lnSpc>
                <a:spcPct val="100000"/>
              </a:lnSpc>
              <a:spcBef>
                <a:spcPts val="1417"/>
              </a:spcBef>
              <a:buClr>
                <a:srgbClr val="000000"/>
              </a:buClr>
              <a:buFont typeface="Noto Sans Symbols"/>
              <a:buChar char="➔"/>
            </a:pPr>
            <a:r>
              <a:rPr b="0" lang="en-GB" sz="1600" spc="-1" strike="noStrike">
                <a:solidFill>
                  <a:srgbClr val="000000"/>
                </a:solidFill>
                <a:latin typeface="Arial"/>
                <a:ea typeface="Arial"/>
              </a:rPr>
              <a:t>Linters, isort, Flake8 and Black could be run </a:t>
            </a:r>
            <a:endParaRPr b="0" lang="en-GB" sz="1600" spc="-1" strike="noStrike">
              <a:solidFill>
                <a:srgbClr val="000000"/>
              </a:solidFill>
              <a:latin typeface="Arial"/>
            </a:endParaRPr>
          </a:p>
        </p:txBody>
      </p:sp>
      <p:sp>
        <p:nvSpPr>
          <p:cNvPr id="215" name="Google Shape;301;p10"/>
          <p:cNvSpPr/>
          <p:nvPr/>
        </p:nvSpPr>
        <p:spPr>
          <a:xfrm>
            <a:off x="0" y="254520"/>
            <a:ext cx="3970080" cy="673920"/>
          </a:xfrm>
          <a:prstGeom prst="rect">
            <a:avLst/>
          </a:prstGeom>
          <a:solidFill>
            <a:schemeClr val="dk2"/>
          </a:solidFill>
          <a:ln w="9525">
            <a:solidFill>
              <a:srgbClr val="1f497d"/>
            </a:solidFill>
            <a:round/>
          </a:ln>
        </p:spPr>
        <p:style>
          <a:lnRef idx="0"/>
          <a:fillRef idx="0"/>
          <a:effectRef idx="0"/>
          <a:fontRef idx="minor"/>
        </p:style>
        <p:txBody>
          <a:bodyPr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216" name="PlaceHolder 1"/>
          <p:cNvSpPr>
            <a:spLocks noGrp="1"/>
          </p:cNvSpPr>
          <p:nvPr>
            <p:ph type="title"/>
          </p:nvPr>
        </p:nvSpPr>
        <p:spPr>
          <a:xfrm>
            <a:off x="-360720" y="121680"/>
            <a:ext cx="4648320" cy="945360"/>
          </a:xfrm>
          <a:prstGeom prst="rect">
            <a:avLst/>
          </a:prstGeom>
          <a:noFill/>
          <a:ln w="0">
            <a:noFill/>
          </a:ln>
        </p:spPr>
        <p:txBody>
          <a:bodyPr lIns="0" rIns="0" tIns="0" bIns="0" anchor="ctr">
            <a:noAutofit/>
          </a:bodyPr>
          <a:p>
            <a:pPr indent="0" algn="ctr">
              <a:lnSpc>
                <a:spcPct val="100000"/>
              </a:lnSpc>
              <a:buNone/>
              <a:tabLst>
                <a:tab algn="l" pos="0"/>
              </a:tabLst>
            </a:pPr>
            <a:r>
              <a:rPr b="1" lang="en-GB" sz="3900" spc="-1" strike="noStrike">
                <a:solidFill>
                  <a:schemeClr val="lt1"/>
                </a:solidFill>
                <a:latin typeface="Arial"/>
                <a:ea typeface="Arial"/>
              </a:rPr>
              <a:t>Improvements</a:t>
            </a:r>
            <a:endParaRPr b="0" lang="en-GB" sz="3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
          <p:cNvSpPr txBox="1"/>
          <p:nvPr/>
        </p:nvSpPr>
        <p:spPr>
          <a:xfrm>
            <a:off x="1868040" y="4077720"/>
            <a:ext cx="5619960" cy="602280"/>
          </a:xfrm>
          <a:prstGeom prst="rect">
            <a:avLst/>
          </a:prstGeom>
          <a:noFill/>
          <a:ln w="0">
            <a:noFill/>
          </a:ln>
        </p:spPr>
        <p:txBody>
          <a:bodyPr lIns="90000" rIns="90000" tIns="45000" bIns="45000" anchor="t">
            <a:noAutofit/>
          </a:bodyPr>
          <a:p>
            <a:r>
              <a:rPr b="0" lang="en-GB" sz="1800" spc="-1" strike="noStrike">
                <a:solidFill>
                  <a:srgbClr val="000000"/>
                </a:solidFill>
                <a:latin typeface="Arial"/>
                <a:hlinkClick r:id="rId1"/>
              </a:rPr>
              <a:t>https://github.com/adelchi91/room_presence_detector</a:t>
            </a:r>
            <a:endParaRPr b="0" lang="en-GB" sz="1800" spc="-1" strike="noStrike">
              <a:solidFill>
                <a:srgbClr val="000000"/>
              </a:solidFill>
              <a:latin typeface="Arial"/>
            </a:endParaRPr>
          </a:p>
          <a:p>
            <a:endParaRPr b="0" lang="en-GB" sz="1800" spc="-1" strike="noStrike">
              <a:solidFill>
                <a:srgbClr val="000000"/>
              </a:solidFill>
              <a:latin typeface="Arial"/>
            </a:endParaRPr>
          </a:p>
        </p:txBody>
      </p:sp>
      <p:pic>
        <p:nvPicPr>
          <p:cNvPr id="218" name="" descr=""/>
          <p:cNvPicPr/>
          <p:nvPr/>
        </p:nvPicPr>
        <p:blipFill>
          <a:blip r:embed="rId2"/>
          <a:stretch/>
        </p:blipFill>
        <p:spPr>
          <a:xfrm>
            <a:off x="2808000" y="704520"/>
            <a:ext cx="3888000" cy="2751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p:nvPr>
        </p:nvSpPr>
        <p:spPr>
          <a:xfrm>
            <a:off x="134280" y="1208520"/>
            <a:ext cx="9752760" cy="3991680"/>
          </a:xfrm>
          <a:prstGeom prst="rect">
            <a:avLst/>
          </a:prstGeom>
          <a:noFill/>
          <a:ln w="0">
            <a:noFill/>
          </a:ln>
        </p:spPr>
        <p:txBody>
          <a:bodyPr lIns="0" rIns="0" tIns="0" bIns="0" anchor="t">
            <a:noAutofit/>
          </a:bodyPr>
          <a:p>
            <a:pPr marL="172800" indent="0">
              <a:lnSpc>
                <a:spcPct val="100000"/>
              </a:lnSpc>
              <a:buNone/>
              <a:tabLst>
                <a:tab algn="l" pos="0"/>
              </a:tabLst>
            </a:pPr>
            <a:r>
              <a:rPr b="0" lang="en-GB" sz="1600" spc="-1" strike="noStrike">
                <a:solidFill>
                  <a:srgbClr val="000000"/>
                </a:solidFill>
                <a:latin typeface="Arial"/>
                <a:ea typeface="Arial"/>
              </a:rPr>
              <a:t>To ensure </a:t>
            </a:r>
            <a:r>
              <a:rPr b="1" lang="en-GB" sz="1600" spc="-1" strike="noStrike">
                <a:solidFill>
                  <a:srgbClr val="000000"/>
                </a:solidFill>
                <a:latin typeface="Arial"/>
                <a:ea typeface="Arial"/>
              </a:rPr>
              <a:t>high level of availability</a:t>
            </a:r>
            <a:r>
              <a:rPr b="0" lang="en-GB" sz="1600" spc="-1" strike="noStrike">
                <a:solidFill>
                  <a:srgbClr val="000000"/>
                </a:solidFill>
                <a:latin typeface="Arial"/>
                <a:ea typeface="Arial"/>
              </a:rPr>
              <a:t> :</a:t>
            </a:r>
            <a:endParaRPr b="0" lang="en-GB" sz="1600" spc="-1" strike="noStrike">
              <a:solidFill>
                <a:srgbClr val="000000"/>
              </a:solidFill>
              <a:latin typeface="Arial"/>
            </a:endParaRPr>
          </a:p>
          <a:p>
            <a:pPr marL="457200" indent="-330120">
              <a:lnSpc>
                <a:spcPct val="100000"/>
              </a:lnSpc>
              <a:spcBef>
                <a:spcPts val="1001"/>
              </a:spcBef>
              <a:buClr>
                <a:srgbClr val="000000"/>
              </a:buClr>
              <a:buFont typeface="Arial"/>
              <a:buChar char="●"/>
              <a:tabLst>
                <a:tab algn="l" pos="0"/>
              </a:tabLst>
            </a:pPr>
            <a:r>
              <a:rPr b="1" lang="en-GB" sz="1600" spc="-1" strike="noStrike">
                <a:solidFill>
                  <a:schemeClr val="dk2"/>
                </a:solidFill>
                <a:latin typeface="Arial"/>
                <a:ea typeface="Arial"/>
              </a:rPr>
              <a:t>Multi-AZ Deployment</a:t>
            </a:r>
            <a:r>
              <a:rPr b="0" lang="en-GB" sz="1600" spc="-1" strike="noStrike">
                <a:solidFill>
                  <a:srgbClr val="000000"/>
                </a:solidFill>
                <a:latin typeface="Arial"/>
                <a:ea typeface="Arial"/>
              </a:rPr>
              <a:t>:</a:t>
            </a:r>
            <a:endParaRPr b="0" lang="en-GB" sz="1600" spc="-1" strike="noStrike">
              <a:solidFill>
                <a:srgbClr val="000000"/>
              </a:solidFill>
              <a:latin typeface="Arial"/>
            </a:endParaRPr>
          </a:p>
          <a:p>
            <a:pPr lvl="1" marL="345600" indent="-177840">
              <a:lnSpc>
                <a:spcPct val="100000"/>
              </a:lnSpc>
              <a:spcBef>
                <a:spcPts val="1134"/>
              </a:spcBef>
              <a:buClr>
                <a:srgbClr val="000000"/>
              </a:buClr>
              <a:buFont typeface="Noto Sans Symbols"/>
              <a:buChar char="○"/>
              <a:tabLst>
                <a:tab algn="l" pos="0"/>
              </a:tabLst>
            </a:pPr>
            <a:r>
              <a:rPr b="0" lang="en-GB" sz="1600" spc="-1" strike="noStrike">
                <a:solidFill>
                  <a:srgbClr val="000000"/>
                </a:solidFill>
                <a:latin typeface="Arial"/>
                <a:ea typeface="Arial"/>
              </a:rPr>
              <a:t>Deploy your ECS cluster and tasks in multiple Availability Zones (AZs). AWS Fargate allows you to distribute your tasks across multiple AZs for increased fault tolerance. This helps ensure that if one AZ experiences issues, the application continues to run in another.</a:t>
            </a:r>
            <a:endParaRPr b="0" lang="en-GB" sz="1600" spc="-1" strike="noStrike">
              <a:solidFill>
                <a:srgbClr val="000000"/>
              </a:solidFill>
              <a:latin typeface="Arial"/>
            </a:endParaRPr>
          </a:p>
          <a:p>
            <a:pPr marL="457200" indent="-330120">
              <a:lnSpc>
                <a:spcPct val="100000"/>
              </a:lnSpc>
              <a:spcBef>
                <a:spcPts val="1001"/>
              </a:spcBef>
              <a:buClr>
                <a:srgbClr val="000000"/>
              </a:buClr>
              <a:buFont typeface="Arial"/>
              <a:buChar char="●"/>
              <a:tabLst>
                <a:tab algn="l" pos="0"/>
              </a:tabLst>
            </a:pPr>
            <a:r>
              <a:rPr b="1" lang="en-GB" sz="1600" spc="-1" strike="noStrike">
                <a:solidFill>
                  <a:schemeClr val="dk2"/>
                </a:solidFill>
                <a:latin typeface="Arial"/>
                <a:ea typeface="Arial"/>
              </a:rPr>
              <a:t>Auto Scaling</a:t>
            </a:r>
            <a:r>
              <a:rPr b="0" lang="en-GB" sz="1600" spc="-1" strike="noStrike">
                <a:solidFill>
                  <a:srgbClr val="000000"/>
                </a:solidFill>
                <a:latin typeface="Arial"/>
                <a:ea typeface="Arial"/>
              </a:rPr>
              <a:t>:</a:t>
            </a:r>
            <a:endParaRPr b="0" lang="en-GB" sz="1600" spc="-1" strike="noStrike">
              <a:solidFill>
                <a:srgbClr val="000000"/>
              </a:solidFill>
              <a:latin typeface="Arial"/>
            </a:endParaRPr>
          </a:p>
          <a:p>
            <a:pPr lvl="1" marL="345600" indent="-177840">
              <a:lnSpc>
                <a:spcPct val="100000"/>
              </a:lnSpc>
              <a:spcBef>
                <a:spcPts val="1134"/>
              </a:spcBef>
              <a:buClr>
                <a:srgbClr val="000000"/>
              </a:buClr>
              <a:buFont typeface="Noto Sans Symbols"/>
              <a:buChar char="○"/>
              <a:tabLst>
                <a:tab algn="l" pos="0"/>
              </a:tabLst>
            </a:pPr>
            <a:r>
              <a:rPr b="0" lang="en-GB" sz="1600" spc="-1" strike="noStrike">
                <a:solidFill>
                  <a:srgbClr val="000000"/>
                </a:solidFill>
                <a:latin typeface="Arial"/>
                <a:ea typeface="Arial"/>
              </a:rPr>
              <a:t>Set up auto scaling for your ECS service. Configure auto scaling policies based on metrics such as CPU utilization or request rates. This ensures that your application scales horizontally to handle increased traffic and maintains availability during periods of high demand.</a:t>
            </a:r>
            <a:endParaRPr b="0" lang="en-GB" sz="1600" spc="-1" strike="noStrike">
              <a:solidFill>
                <a:srgbClr val="000000"/>
              </a:solidFill>
              <a:latin typeface="Arial"/>
            </a:endParaRPr>
          </a:p>
          <a:p>
            <a:pPr marL="457200" indent="-330120">
              <a:lnSpc>
                <a:spcPct val="100000"/>
              </a:lnSpc>
              <a:spcBef>
                <a:spcPts val="1001"/>
              </a:spcBef>
              <a:buClr>
                <a:srgbClr val="000000"/>
              </a:buClr>
              <a:buFont typeface="Arial"/>
              <a:buChar char="●"/>
              <a:tabLst>
                <a:tab algn="l" pos="0"/>
              </a:tabLst>
            </a:pPr>
            <a:r>
              <a:rPr b="1" lang="en-GB" sz="1600" spc="-1" strike="noStrike">
                <a:solidFill>
                  <a:schemeClr val="dk2"/>
                </a:solidFill>
                <a:latin typeface="Arial"/>
                <a:ea typeface="Arial"/>
              </a:rPr>
              <a:t>Service Discovery</a:t>
            </a:r>
            <a:r>
              <a:rPr b="0" lang="en-GB" sz="1600" spc="-1" strike="noStrike">
                <a:solidFill>
                  <a:srgbClr val="000000"/>
                </a:solidFill>
                <a:latin typeface="Arial"/>
                <a:ea typeface="Arial"/>
              </a:rPr>
              <a:t>:</a:t>
            </a:r>
            <a:r>
              <a:rPr b="0" lang="en-GB" sz="1600" spc="-1" strike="noStrike">
                <a:solidFill>
                  <a:srgbClr val="000000"/>
                </a:solidFill>
                <a:latin typeface="Arial"/>
                <a:ea typeface="Arial"/>
              </a:rPr>
              <a:t>	</a:t>
            </a:r>
            <a:endParaRPr b="0" lang="en-GB" sz="1600" spc="-1" strike="noStrike">
              <a:solidFill>
                <a:srgbClr val="000000"/>
              </a:solidFill>
              <a:latin typeface="Arial"/>
            </a:endParaRPr>
          </a:p>
          <a:p>
            <a:pPr lvl="1" marL="345600" indent="-177840">
              <a:lnSpc>
                <a:spcPct val="100000"/>
              </a:lnSpc>
              <a:spcBef>
                <a:spcPts val="1134"/>
              </a:spcBef>
              <a:buClr>
                <a:srgbClr val="000000"/>
              </a:buClr>
              <a:buFont typeface="Noto Sans Symbols"/>
              <a:buChar char="○"/>
              <a:tabLst>
                <a:tab algn="l" pos="0"/>
              </a:tabLst>
            </a:pPr>
            <a:r>
              <a:rPr b="0" lang="en-GB" sz="1600" spc="-1" strike="noStrike">
                <a:solidFill>
                  <a:srgbClr val="000000"/>
                </a:solidFill>
                <a:latin typeface="Arial"/>
                <a:ea typeface="Arial"/>
              </a:rPr>
              <a:t>Use AWS Elastic Load Balancer (ELB) to distribute traffic across multiple tasks and instances. ELB automatically detects unhealthy instances and redirects traffic to healthy ones, improving availability. Consider using AWS Route 53 for DNS-based service discovery.</a:t>
            </a:r>
            <a:endParaRPr b="0" lang="en-GB" sz="1600" spc="-1" strike="noStrike">
              <a:solidFill>
                <a:srgbClr val="000000"/>
              </a:solidFill>
              <a:latin typeface="Arial"/>
            </a:endParaRPr>
          </a:p>
        </p:txBody>
      </p:sp>
      <p:sp>
        <p:nvSpPr>
          <p:cNvPr id="220" name="Google Shape;315;g2afd7ef5838_0_71"/>
          <p:cNvSpPr/>
          <p:nvPr/>
        </p:nvSpPr>
        <p:spPr>
          <a:xfrm>
            <a:off x="0" y="254520"/>
            <a:ext cx="6699240" cy="673920"/>
          </a:xfrm>
          <a:prstGeom prst="rect">
            <a:avLst/>
          </a:prstGeom>
          <a:solidFill>
            <a:schemeClr val="dk2"/>
          </a:solidFill>
          <a:ln w="9525">
            <a:solidFill>
              <a:srgbClr val="1f497d"/>
            </a:solidFill>
            <a:round/>
          </a:ln>
        </p:spPr>
        <p:style>
          <a:lnRef idx="0"/>
          <a:fillRef idx="0"/>
          <a:effectRef idx="0"/>
          <a:fontRef idx="minor"/>
        </p:style>
        <p:txBody>
          <a:bodyPr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221" name="PlaceHolder 2"/>
          <p:cNvSpPr>
            <a:spLocks noGrp="1"/>
          </p:cNvSpPr>
          <p:nvPr>
            <p:ph type="title"/>
          </p:nvPr>
        </p:nvSpPr>
        <p:spPr>
          <a:xfrm>
            <a:off x="-132120" y="121680"/>
            <a:ext cx="6936840" cy="945360"/>
          </a:xfrm>
          <a:prstGeom prst="rect">
            <a:avLst/>
          </a:prstGeom>
          <a:noFill/>
          <a:ln w="0">
            <a:noFill/>
          </a:ln>
        </p:spPr>
        <p:txBody>
          <a:bodyPr lIns="0" rIns="0" tIns="0" bIns="0" anchor="ctr">
            <a:noAutofit/>
          </a:bodyPr>
          <a:p>
            <a:pPr indent="0" algn="ctr">
              <a:lnSpc>
                <a:spcPct val="100000"/>
              </a:lnSpc>
              <a:buNone/>
              <a:tabLst>
                <a:tab algn="l" pos="0"/>
              </a:tabLst>
            </a:pPr>
            <a:r>
              <a:rPr b="1" lang="en-GB" sz="3600" spc="-1" strike="noStrike">
                <a:solidFill>
                  <a:schemeClr val="lt1"/>
                </a:solidFill>
                <a:latin typeface="Arial"/>
                <a:ea typeface="Arial"/>
              </a:rPr>
              <a:t>High availability of the model</a:t>
            </a:r>
            <a:endParaRPr b="0" lang="en-GB"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154800"/>
            <a:ext cx="9072000" cy="946080"/>
          </a:xfrm>
          <a:prstGeom prst="rect">
            <a:avLst/>
          </a:prstGeom>
          <a:noFill/>
          <a:ln w="0">
            <a:noFill/>
          </a:ln>
        </p:spPr>
        <p:txBody>
          <a:bodyPr lIns="0" rIns="0" tIns="0" bIns="0" anchor="ctr">
            <a:noAutofit/>
          </a:bodyPr>
          <a:p>
            <a:pPr indent="0" algn="ctr">
              <a:lnSpc>
                <a:spcPct val="100000"/>
              </a:lnSpc>
              <a:buNone/>
              <a:tabLst>
                <a:tab algn="l" pos="0"/>
              </a:tabLst>
            </a:pPr>
            <a:r>
              <a:rPr b="0" lang="en-GB" sz="3300" spc="-1" strike="noStrike">
                <a:solidFill>
                  <a:srgbClr val="000000"/>
                </a:solidFill>
                <a:latin typeface="Arial"/>
                <a:ea typeface="Arial"/>
              </a:rPr>
              <a:t>AWS ECS steps</a:t>
            </a:r>
            <a:endParaRPr b="0" lang="en-GB" sz="3300" spc="-1" strike="noStrike">
              <a:solidFill>
                <a:srgbClr val="000000"/>
              </a:solidFill>
              <a:latin typeface="Arial"/>
            </a:endParaRPr>
          </a:p>
        </p:txBody>
      </p:sp>
      <p:sp>
        <p:nvSpPr>
          <p:cNvPr id="223" name="PlaceHolder 2"/>
          <p:cNvSpPr>
            <a:spLocks noGrp="1"/>
          </p:cNvSpPr>
          <p:nvPr>
            <p:ph/>
          </p:nvPr>
        </p:nvSpPr>
        <p:spPr>
          <a:xfrm>
            <a:off x="504000" y="945720"/>
            <a:ext cx="9072000" cy="4145400"/>
          </a:xfrm>
          <a:prstGeom prst="rect">
            <a:avLst/>
          </a:prstGeom>
          <a:noFill/>
          <a:ln w="0">
            <a:noFill/>
          </a:ln>
        </p:spPr>
        <p:txBody>
          <a:bodyPr lIns="0" rIns="0" tIns="0" bIns="0" anchor="t">
            <a:noAutofit/>
          </a:bodyPr>
          <a:p>
            <a:pPr marL="108000" indent="-125280">
              <a:lnSpc>
                <a:spcPct val="80000"/>
              </a:lnSpc>
              <a:buClr>
                <a:srgbClr val="000000"/>
              </a:buClr>
              <a:buFont typeface="Noto Sans Symbols"/>
              <a:buChar char="●"/>
            </a:pPr>
            <a:r>
              <a:rPr b="0" lang="en-GB" sz="1600" spc="-1" strike="noStrike">
                <a:solidFill>
                  <a:srgbClr val="000000"/>
                </a:solidFill>
                <a:latin typeface="Arial"/>
                <a:ea typeface="Arial"/>
              </a:rPr>
              <a:t>ECS Cluster:</a:t>
            </a:r>
            <a:endParaRPr b="0" lang="en-GB" sz="16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pPr>
            <a:r>
              <a:rPr b="0" lang="en-GB" sz="1400" spc="-1" strike="noStrike">
                <a:solidFill>
                  <a:srgbClr val="000000"/>
                </a:solidFill>
                <a:latin typeface="Arial"/>
                <a:ea typeface="Arial"/>
              </a:rPr>
              <a:t>Purpose: An ECS cluster is a </a:t>
            </a:r>
            <a:r>
              <a:rPr b="0" lang="en-GB" sz="1400" spc="-1" strike="noStrike">
                <a:solidFill>
                  <a:srgbClr val="000000"/>
                </a:solidFill>
                <a:latin typeface="Arial"/>
                <a:ea typeface="Arial"/>
              </a:rPr>
              <a:t>logical grouping of tasks or </a:t>
            </a:r>
            <a:r>
              <a:rPr b="0" lang="en-GB" sz="1400" spc="-1" strike="noStrike">
                <a:solidFill>
                  <a:srgbClr val="000000"/>
                </a:solidFill>
                <a:latin typeface="Arial"/>
                <a:ea typeface="Arial"/>
              </a:rPr>
              <a:t>services. It is a pool of EC2 </a:t>
            </a:r>
            <a:r>
              <a:rPr b="0" lang="en-GB" sz="1400" spc="-1" strike="noStrike">
                <a:solidFill>
                  <a:srgbClr val="000000"/>
                </a:solidFill>
                <a:latin typeface="Arial"/>
                <a:ea typeface="Arial"/>
              </a:rPr>
              <a:t>instances or Fargate resources on </a:t>
            </a:r>
            <a:r>
              <a:rPr b="0" lang="en-GB" sz="1400" spc="-1" strike="noStrike">
                <a:solidFill>
                  <a:srgbClr val="000000"/>
                </a:solidFill>
                <a:latin typeface="Arial"/>
                <a:ea typeface="Arial"/>
              </a:rPr>
              <a:t>which you can run Docker </a:t>
            </a:r>
            <a:r>
              <a:rPr b="0" lang="en-GB" sz="1400" spc="-1" strike="noStrike">
                <a:solidFill>
                  <a:srgbClr val="000000"/>
                </a:solidFill>
                <a:latin typeface="Arial"/>
                <a:ea typeface="Arial"/>
              </a:rPr>
              <a:t>containers.</a:t>
            </a:r>
            <a:endParaRPr b="0" lang="en-GB" sz="14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pPr>
            <a:r>
              <a:rPr b="0" lang="en-GB" sz="1400" spc="-1" strike="noStrike">
                <a:solidFill>
                  <a:srgbClr val="000000"/>
                </a:solidFill>
                <a:latin typeface="Arial"/>
                <a:ea typeface="Arial"/>
              </a:rPr>
              <a:t>Why it's needed: ECS needs a </a:t>
            </a:r>
            <a:r>
              <a:rPr b="0" lang="en-GB" sz="1400" spc="-1" strike="noStrike">
                <a:solidFill>
                  <a:srgbClr val="000000"/>
                </a:solidFill>
                <a:latin typeface="Arial"/>
                <a:ea typeface="Arial"/>
              </a:rPr>
              <a:t>cluster to manage the deployment </a:t>
            </a:r>
            <a:r>
              <a:rPr b="0" lang="en-GB" sz="1400" spc="-1" strike="noStrike">
                <a:solidFill>
                  <a:srgbClr val="000000"/>
                </a:solidFill>
                <a:latin typeface="Arial"/>
                <a:ea typeface="Arial"/>
              </a:rPr>
              <a:t>and scaling of containerized </a:t>
            </a:r>
            <a:r>
              <a:rPr b="0" lang="en-GB" sz="1400" spc="-1" strike="noStrike">
                <a:solidFill>
                  <a:srgbClr val="000000"/>
                </a:solidFill>
                <a:latin typeface="Arial"/>
                <a:ea typeface="Arial"/>
              </a:rPr>
              <a:t>applications. The cluster provides </a:t>
            </a:r>
            <a:r>
              <a:rPr b="0" lang="en-GB" sz="1400" spc="-1" strike="noStrike">
                <a:solidFill>
                  <a:srgbClr val="000000"/>
                </a:solidFill>
                <a:latin typeface="Arial"/>
                <a:ea typeface="Arial"/>
              </a:rPr>
              <a:t>the underlying infrastructure where </a:t>
            </a:r>
            <a:r>
              <a:rPr b="0" lang="en-GB" sz="1400" spc="-1" strike="noStrike">
                <a:solidFill>
                  <a:srgbClr val="000000"/>
                </a:solidFill>
                <a:latin typeface="Arial"/>
                <a:ea typeface="Arial"/>
              </a:rPr>
              <a:t>your containers will be deployed.</a:t>
            </a:r>
            <a:endParaRPr b="0" lang="en-GB" sz="14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pPr>
            <a:r>
              <a:rPr b="0" lang="en-GB" sz="1400" spc="-1" strike="noStrike">
                <a:solidFill>
                  <a:srgbClr val="000000"/>
                </a:solidFill>
                <a:latin typeface="Arial"/>
                <a:ea typeface="Arial"/>
              </a:rPr>
              <a:t>How it works: When you deploy a </a:t>
            </a:r>
            <a:r>
              <a:rPr b="0" lang="en-GB" sz="1400" spc="-1" strike="noStrike">
                <a:solidFill>
                  <a:srgbClr val="000000"/>
                </a:solidFill>
                <a:latin typeface="Arial"/>
                <a:ea typeface="Arial"/>
              </a:rPr>
              <a:t>task or a service to ECS, it gets </a:t>
            </a:r>
            <a:r>
              <a:rPr b="0" lang="en-GB" sz="1400" spc="-1" strike="noStrike">
                <a:solidFill>
                  <a:srgbClr val="000000"/>
                </a:solidFill>
                <a:latin typeface="Arial"/>
                <a:ea typeface="Arial"/>
              </a:rPr>
              <a:t>scheduled onto the instances </a:t>
            </a:r>
            <a:r>
              <a:rPr b="0" lang="en-GB" sz="1400" spc="-1" strike="noStrike">
                <a:solidFill>
                  <a:srgbClr val="000000"/>
                </a:solidFill>
                <a:latin typeface="Arial"/>
                <a:ea typeface="Arial"/>
              </a:rPr>
              <a:t>within the cluster. The cluster </a:t>
            </a:r>
            <a:r>
              <a:rPr b="0" lang="en-GB" sz="1400" spc="-1" strike="noStrike">
                <a:solidFill>
                  <a:srgbClr val="000000"/>
                </a:solidFill>
                <a:latin typeface="Arial"/>
                <a:ea typeface="Arial"/>
              </a:rPr>
              <a:t>ensures the distribution and load </a:t>
            </a:r>
            <a:r>
              <a:rPr b="0" lang="en-GB" sz="1400" spc="-1" strike="noStrike">
                <a:solidFill>
                  <a:srgbClr val="000000"/>
                </a:solidFill>
                <a:latin typeface="Arial"/>
                <a:ea typeface="Arial"/>
              </a:rPr>
              <a:t>balancing of tasks.</a:t>
            </a:r>
            <a:endParaRPr b="0" lang="en-GB" sz="1400" spc="-1" strike="noStrike">
              <a:solidFill>
                <a:srgbClr val="000000"/>
              </a:solidFill>
              <a:latin typeface="Arial"/>
            </a:endParaRPr>
          </a:p>
          <a:p>
            <a:pPr marL="108000" indent="0">
              <a:lnSpc>
                <a:spcPct val="80000"/>
              </a:lnSpc>
              <a:spcBef>
                <a:spcPts val="1417"/>
              </a:spcBef>
              <a:buNone/>
              <a:tabLst>
                <a:tab algn="l" pos="0"/>
              </a:tabLst>
            </a:pPr>
            <a:r>
              <a:rPr b="0" lang="en-GB" sz="1500" spc="-1" strike="noStrike">
                <a:solidFill>
                  <a:srgbClr val="000000"/>
                </a:solidFill>
                <a:latin typeface="Arial"/>
                <a:ea typeface="Arial"/>
              </a:rPr>
              <a:t> </a:t>
            </a:r>
            <a:endParaRPr b="0" lang="en-GB" sz="1500" spc="-1" strike="noStrike">
              <a:solidFill>
                <a:srgbClr val="000000"/>
              </a:solidFill>
              <a:latin typeface="Arial"/>
            </a:endParaRPr>
          </a:p>
          <a:p>
            <a:pPr marL="108000" indent="-125280">
              <a:lnSpc>
                <a:spcPct val="80000"/>
              </a:lnSpc>
              <a:spcBef>
                <a:spcPts val="1417"/>
              </a:spcBef>
              <a:buClr>
                <a:srgbClr val="000000"/>
              </a:buClr>
              <a:buFont typeface="Noto Sans Symbols"/>
              <a:buChar char="●"/>
              <a:tabLst>
                <a:tab algn="l" pos="0"/>
              </a:tabLst>
            </a:pPr>
            <a:r>
              <a:rPr b="0" lang="en-GB" sz="1600" spc="-1" strike="noStrike">
                <a:solidFill>
                  <a:srgbClr val="000000"/>
                </a:solidFill>
                <a:latin typeface="Arial"/>
                <a:ea typeface="Arial"/>
              </a:rPr>
              <a:t>ECS Task:</a:t>
            </a:r>
            <a:endParaRPr b="0" lang="en-GB" sz="16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tabLst>
                <a:tab algn="l" pos="0"/>
              </a:tabLst>
            </a:pPr>
            <a:r>
              <a:rPr b="0" lang="en-GB" sz="1400" spc="-1" strike="noStrike">
                <a:solidFill>
                  <a:srgbClr val="000000"/>
                </a:solidFill>
                <a:latin typeface="Arial"/>
                <a:ea typeface="Arial"/>
              </a:rPr>
              <a:t>Purpose: An ECS task is the </a:t>
            </a:r>
            <a:r>
              <a:rPr b="0" lang="en-GB" sz="1400" spc="-1" strike="noStrike">
                <a:solidFill>
                  <a:srgbClr val="000000"/>
                </a:solidFill>
                <a:latin typeface="Arial"/>
                <a:ea typeface="Arial"/>
              </a:rPr>
              <a:t>smallest deployable unit in ECS. It </a:t>
            </a:r>
            <a:r>
              <a:rPr b="0" lang="en-GB" sz="1400" spc="-1" strike="noStrike">
                <a:solidFill>
                  <a:srgbClr val="000000"/>
                </a:solidFill>
                <a:latin typeface="Arial"/>
                <a:ea typeface="Arial"/>
              </a:rPr>
              <a:t>represents a set of containers that </a:t>
            </a:r>
            <a:r>
              <a:rPr b="0" lang="en-GB" sz="1400" spc="-1" strike="noStrike">
                <a:solidFill>
                  <a:srgbClr val="000000"/>
                </a:solidFill>
                <a:latin typeface="Arial"/>
                <a:ea typeface="Arial"/>
              </a:rPr>
              <a:t>are scheduled together on the </a:t>
            </a:r>
            <a:r>
              <a:rPr b="0" lang="en-GB" sz="1400" spc="-1" strike="noStrike">
                <a:solidFill>
                  <a:srgbClr val="000000"/>
                </a:solidFill>
                <a:latin typeface="Arial"/>
                <a:ea typeface="Arial"/>
              </a:rPr>
              <a:t>same instance. </a:t>
            </a:r>
            <a:endParaRPr b="0" lang="en-GB" sz="14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tabLst>
                <a:tab algn="l" pos="0"/>
              </a:tabLst>
            </a:pPr>
            <a:r>
              <a:rPr b="0" lang="en-GB" sz="1400" spc="-1" strike="noStrike">
                <a:solidFill>
                  <a:srgbClr val="000000"/>
                </a:solidFill>
                <a:latin typeface="Arial"/>
                <a:ea typeface="Arial"/>
              </a:rPr>
              <a:t>Why it's needed: Tasks define what </a:t>
            </a:r>
            <a:r>
              <a:rPr b="0" lang="en-GB" sz="1400" spc="-1" strike="noStrike">
                <a:solidFill>
                  <a:srgbClr val="000000"/>
                </a:solidFill>
                <a:latin typeface="Arial"/>
                <a:ea typeface="Arial"/>
              </a:rPr>
              <a:t>containers should run together and </a:t>
            </a:r>
            <a:r>
              <a:rPr b="0" lang="en-GB" sz="1400" spc="-1" strike="noStrike">
                <a:solidFill>
                  <a:srgbClr val="000000"/>
                </a:solidFill>
                <a:latin typeface="Arial"/>
                <a:ea typeface="Arial"/>
              </a:rPr>
              <a:t>how they should interact. They </a:t>
            </a:r>
            <a:r>
              <a:rPr b="0" lang="en-GB" sz="1400" spc="-1" strike="noStrike">
                <a:solidFill>
                  <a:srgbClr val="000000"/>
                </a:solidFill>
                <a:latin typeface="Arial"/>
                <a:ea typeface="Arial"/>
              </a:rPr>
              <a:t>provide a way to package and run </a:t>
            </a:r>
            <a:r>
              <a:rPr b="0" lang="en-GB" sz="1400" spc="-1" strike="noStrike">
                <a:solidFill>
                  <a:srgbClr val="000000"/>
                </a:solidFill>
                <a:latin typeface="Arial"/>
                <a:ea typeface="Arial"/>
              </a:rPr>
              <a:t>multiple containers as a single </a:t>
            </a:r>
            <a:r>
              <a:rPr b="0" lang="en-GB" sz="1400" spc="-1" strike="noStrike">
                <a:solidFill>
                  <a:srgbClr val="000000"/>
                </a:solidFill>
                <a:latin typeface="Arial"/>
                <a:ea typeface="Arial"/>
              </a:rPr>
              <a:t>application.</a:t>
            </a:r>
            <a:endParaRPr b="0" lang="en-GB" sz="14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tabLst>
                <a:tab algn="l" pos="0"/>
              </a:tabLst>
            </a:pPr>
            <a:r>
              <a:rPr b="0" lang="en-GB" sz="1400" spc="-1" strike="noStrike">
                <a:solidFill>
                  <a:srgbClr val="000000"/>
                </a:solidFill>
                <a:latin typeface="Arial"/>
                <a:ea typeface="Arial"/>
              </a:rPr>
              <a:t>How it works: When you define a </a:t>
            </a:r>
            <a:r>
              <a:rPr b="0" lang="en-GB" sz="1400" spc="-1" strike="noStrike">
                <a:solidFill>
                  <a:srgbClr val="000000"/>
                </a:solidFill>
                <a:latin typeface="Arial"/>
                <a:ea typeface="Arial"/>
              </a:rPr>
              <a:t>task, you specify the Docker image </a:t>
            </a:r>
            <a:r>
              <a:rPr b="0" lang="en-GB" sz="1400" spc="-1" strike="noStrike">
                <a:solidFill>
                  <a:srgbClr val="000000"/>
                </a:solidFill>
                <a:latin typeface="Arial"/>
                <a:ea typeface="Arial"/>
              </a:rPr>
              <a:t>for each container, the resources </a:t>
            </a:r>
            <a:r>
              <a:rPr b="0" lang="en-GB" sz="1400" spc="-1" strike="noStrike">
                <a:solidFill>
                  <a:srgbClr val="000000"/>
                </a:solidFill>
                <a:latin typeface="Arial"/>
                <a:ea typeface="Arial"/>
              </a:rPr>
              <a:t>each container needs, and how the </a:t>
            </a:r>
            <a:r>
              <a:rPr b="0" lang="en-GB" sz="1400" spc="-1" strike="noStrike">
                <a:solidFill>
                  <a:srgbClr val="000000"/>
                </a:solidFill>
                <a:latin typeface="Arial"/>
                <a:ea typeface="Arial"/>
              </a:rPr>
              <a:t>containers should communicate. </a:t>
            </a:r>
            <a:r>
              <a:rPr b="0" lang="en-GB" sz="1400" spc="-1" strike="noStrike">
                <a:solidFill>
                  <a:srgbClr val="000000"/>
                </a:solidFill>
                <a:latin typeface="Arial"/>
                <a:ea typeface="Arial"/>
              </a:rPr>
              <a:t>Tasks are then scheduled onto </a:t>
            </a:r>
            <a:r>
              <a:rPr b="0" lang="en-GB" sz="1400" spc="-1" strike="noStrike">
                <a:solidFill>
                  <a:srgbClr val="000000"/>
                </a:solidFill>
                <a:latin typeface="Arial"/>
                <a:ea typeface="Arial"/>
              </a:rPr>
              <a:t>instances within the ECS cluster.</a:t>
            </a:r>
            <a:endParaRPr b="0" lang="en-GB" sz="1400" spc="-1" strike="noStrike">
              <a:solidFill>
                <a:srgbClr val="000000"/>
              </a:solidFill>
              <a:latin typeface="Arial"/>
            </a:endParaRPr>
          </a:p>
          <a:p>
            <a:pPr marL="216000" indent="0">
              <a:lnSpc>
                <a:spcPct val="80000"/>
              </a:lnSpc>
              <a:spcBef>
                <a:spcPts val="1134"/>
              </a:spcBef>
              <a:buNone/>
              <a:tabLst>
                <a:tab algn="l" pos="0"/>
              </a:tabLst>
            </a:pPr>
            <a:r>
              <a:rPr b="0" lang="en-GB" sz="1400" spc="-1" strike="noStrike">
                <a:solidFill>
                  <a:srgbClr val="000000"/>
                </a:solidFill>
                <a:latin typeface="Arial"/>
                <a:ea typeface="Arial"/>
              </a:rPr>
              <a:t> </a:t>
            </a:r>
            <a:endParaRPr b="0" lang="en-GB" sz="1400" spc="-1" strike="noStrike">
              <a:solidFill>
                <a:srgbClr val="000000"/>
              </a:solidFill>
              <a:latin typeface="Arial"/>
            </a:endParaRPr>
          </a:p>
          <a:p>
            <a:pPr indent="0">
              <a:lnSpc>
                <a:spcPct val="80000"/>
              </a:lnSpc>
              <a:spcBef>
                <a:spcPts val="1134"/>
              </a:spcBef>
              <a:buNone/>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154800"/>
            <a:ext cx="9072000" cy="946080"/>
          </a:xfrm>
          <a:prstGeom prst="rect">
            <a:avLst/>
          </a:prstGeom>
          <a:noFill/>
          <a:ln w="0">
            <a:noFill/>
          </a:ln>
        </p:spPr>
        <p:txBody>
          <a:bodyPr lIns="0" rIns="0" tIns="0" bIns="0" anchor="ctr">
            <a:noAutofit/>
          </a:bodyPr>
          <a:p>
            <a:pPr indent="0" algn="ctr">
              <a:lnSpc>
                <a:spcPct val="100000"/>
              </a:lnSpc>
              <a:buNone/>
              <a:tabLst>
                <a:tab algn="l" pos="0"/>
              </a:tabLst>
            </a:pPr>
            <a:r>
              <a:rPr b="0" lang="en-GB" sz="3300" spc="-1" strike="noStrike">
                <a:solidFill>
                  <a:srgbClr val="000000"/>
                </a:solidFill>
                <a:latin typeface="Arial"/>
                <a:ea typeface="Arial"/>
              </a:rPr>
              <a:t>AWS ECS steps</a:t>
            </a:r>
            <a:endParaRPr b="0" lang="en-GB" sz="3300" spc="-1" strike="noStrike">
              <a:solidFill>
                <a:srgbClr val="000000"/>
              </a:solidFill>
              <a:latin typeface="Arial"/>
            </a:endParaRPr>
          </a:p>
        </p:txBody>
      </p:sp>
      <p:sp>
        <p:nvSpPr>
          <p:cNvPr id="225" name="PlaceHolder 2"/>
          <p:cNvSpPr>
            <a:spLocks noGrp="1"/>
          </p:cNvSpPr>
          <p:nvPr>
            <p:ph/>
          </p:nvPr>
        </p:nvSpPr>
        <p:spPr>
          <a:xfrm>
            <a:off x="504000" y="686160"/>
            <a:ext cx="9072000" cy="4145400"/>
          </a:xfrm>
          <a:prstGeom prst="rect">
            <a:avLst/>
          </a:prstGeom>
          <a:noFill/>
          <a:ln w="0">
            <a:noFill/>
          </a:ln>
        </p:spPr>
        <p:txBody>
          <a:bodyPr lIns="0" rIns="0" tIns="0" bIns="0" anchor="t">
            <a:noAutofit/>
          </a:bodyPr>
          <a:p>
            <a:pPr indent="0">
              <a:lnSpc>
                <a:spcPct val="80000"/>
              </a:lnSpc>
              <a:buNone/>
              <a:tabLst>
                <a:tab algn="l" pos="0"/>
              </a:tabLst>
            </a:pPr>
            <a:r>
              <a:rPr b="0" lang="en-GB" sz="1400" spc="-1" strike="noStrike">
                <a:solidFill>
                  <a:srgbClr val="000000"/>
                </a:solidFill>
                <a:latin typeface="Arial"/>
                <a:ea typeface="Arial"/>
              </a:rPr>
              <a:t> </a:t>
            </a:r>
            <a:endParaRPr b="0" lang="en-GB" sz="1400" spc="-1" strike="noStrike">
              <a:solidFill>
                <a:srgbClr val="000000"/>
              </a:solidFill>
              <a:latin typeface="Arial"/>
            </a:endParaRPr>
          </a:p>
          <a:p>
            <a:pPr marL="108000" indent="-125280">
              <a:lnSpc>
                <a:spcPct val="80000"/>
              </a:lnSpc>
              <a:spcBef>
                <a:spcPts val="1417"/>
              </a:spcBef>
              <a:buClr>
                <a:srgbClr val="000000"/>
              </a:buClr>
              <a:buFont typeface="Noto Sans Symbols"/>
              <a:buChar char="●"/>
              <a:tabLst>
                <a:tab algn="l" pos="0"/>
              </a:tabLst>
            </a:pPr>
            <a:r>
              <a:rPr b="0" lang="en-GB" sz="1600" spc="-1" strike="noStrike">
                <a:solidFill>
                  <a:srgbClr val="000000"/>
                </a:solidFill>
                <a:latin typeface="Arial"/>
                <a:ea typeface="Arial"/>
              </a:rPr>
              <a:t>ECS Service:</a:t>
            </a:r>
            <a:endParaRPr b="0" lang="en-GB" sz="16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tabLst>
                <a:tab algn="l" pos="0"/>
              </a:tabLst>
            </a:pPr>
            <a:r>
              <a:rPr b="0" lang="en-GB" sz="1400" spc="-1" strike="noStrike">
                <a:solidFill>
                  <a:srgbClr val="000000"/>
                </a:solidFill>
                <a:latin typeface="Arial"/>
                <a:ea typeface="Arial"/>
              </a:rPr>
              <a:t>Purpose: An ECS service is a higher-level abstraction that allows you to run and maintain a specified number of tasks simultaneously.</a:t>
            </a:r>
            <a:endParaRPr b="0" lang="en-GB" sz="14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tabLst>
                <a:tab algn="l" pos="0"/>
              </a:tabLst>
            </a:pPr>
            <a:r>
              <a:rPr b="0" lang="en-GB" sz="1400" spc="-1" strike="noStrike">
                <a:solidFill>
                  <a:srgbClr val="000000"/>
                </a:solidFill>
                <a:latin typeface="Arial"/>
                <a:ea typeface="Arial"/>
              </a:rPr>
              <a:t>Why it's needed: While tasks define what containers to run, services define how many tasks should be running and how they should be managed (e.g., scaling, rolling updates).</a:t>
            </a:r>
            <a:endParaRPr b="0" lang="en-GB" sz="14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tabLst>
                <a:tab algn="l" pos="0"/>
              </a:tabLst>
            </a:pPr>
            <a:r>
              <a:rPr b="0" lang="en-GB" sz="1400" spc="-1" strike="noStrike">
                <a:solidFill>
                  <a:srgbClr val="000000"/>
                </a:solidFill>
                <a:latin typeface="Arial"/>
                <a:ea typeface="Arial"/>
              </a:rPr>
              <a:t>How it works: A service ensures that the desired number of tasks is running at all times. It also provides features like load balancing across tasks, automatic scaling, and rolling updates. The service maintains the desired state, and ECS takes care of managing and maintaining the specified number of tasks.</a:t>
            </a:r>
            <a:endParaRPr b="0" lang="en-GB" sz="1400" spc="-1" strike="noStrike">
              <a:solidFill>
                <a:srgbClr val="000000"/>
              </a:solidFill>
              <a:latin typeface="Arial"/>
            </a:endParaRPr>
          </a:p>
          <a:p>
            <a:pPr marL="216000" indent="0">
              <a:lnSpc>
                <a:spcPct val="80000"/>
              </a:lnSpc>
              <a:spcBef>
                <a:spcPts val="1134"/>
              </a:spcBef>
              <a:buNone/>
              <a:tabLst>
                <a:tab algn="l" pos="0"/>
              </a:tabLst>
            </a:pPr>
            <a:r>
              <a:rPr b="0" lang="en-GB" sz="1400" spc="-1" strike="noStrike">
                <a:solidFill>
                  <a:srgbClr val="000000"/>
                </a:solidFill>
                <a:latin typeface="Arial"/>
                <a:ea typeface="Arial"/>
              </a:rPr>
              <a:t> </a:t>
            </a:r>
            <a:endParaRPr b="0" lang="en-GB" sz="1400" spc="-1" strike="noStrike">
              <a:solidFill>
                <a:srgbClr val="000000"/>
              </a:solidFill>
              <a:latin typeface="Arial"/>
            </a:endParaRPr>
          </a:p>
          <a:p>
            <a:pPr marL="108000" indent="-125280">
              <a:lnSpc>
                <a:spcPct val="80000"/>
              </a:lnSpc>
              <a:spcBef>
                <a:spcPts val="1417"/>
              </a:spcBef>
              <a:buClr>
                <a:srgbClr val="000000"/>
              </a:buClr>
              <a:buFont typeface="Noto Sans Symbols"/>
              <a:buChar char="●"/>
              <a:tabLst>
                <a:tab algn="l" pos="0"/>
              </a:tabLst>
            </a:pPr>
            <a:r>
              <a:rPr b="0" lang="en-GB" sz="1600" spc="-1" strike="noStrike">
                <a:solidFill>
                  <a:srgbClr val="000000"/>
                </a:solidFill>
                <a:latin typeface="Arial"/>
                <a:ea typeface="Arial"/>
              </a:rPr>
              <a:t>In summary:</a:t>
            </a:r>
            <a:endParaRPr b="0" lang="en-GB" sz="16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tabLst>
                <a:tab algn="l" pos="0"/>
              </a:tabLst>
            </a:pPr>
            <a:r>
              <a:rPr b="0" lang="en-GB" sz="1400" spc="-1" strike="noStrike">
                <a:solidFill>
                  <a:srgbClr val="000000"/>
                </a:solidFill>
                <a:latin typeface="Arial"/>
                <a:ea typeface="Arial"/>
              </a:rPr>
              <a:t>Cluster: Provides the infrastructure for running containers.</a:t>
            </a:r>
            <a:endParaRPr b="0" lang="en-GB" sz="14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tabLst>
                <a:tab algn="l" pos="0"/>
              </a:tabLst>
            </a:pPr>
            <a:r>
              <a:rPr b="0" lang="en-GB" sz="1400" spc="-1" strike="noStrike">
                <a:solidFill>
                  <a:srgbClr val="000000"/>
                </a:solidFill>
                <a:latin typeface="Arial"/>
                <a:ea typeface="Arial"/>
              </a:rPr>
              <a:t>Task: Represents a set of containers and their configuration.</a:t>
            </a:r>
            <a:endParaRPr b="0" lang="en-GB" sz="1400" spc="-1" strike="noStrike">
              <a:solidFill>
                <a:srgbClr val="000000"/>
              </a:solidFill>
              <a:latin typeface="Arial"/>
            </a:endParaRPr>
          </a:p>
          <a:p>
            <a:pPr lvl="1" marL="216000" indent="-125280">
              <a:lnSpc>
                <a:spcPct val="80000"/>
              </a:lnSpc>
              <a:spcBef>
                <a:spcPts val="1134"/>
              </a:spcBef>
              <a:buClr>
                <a:srgbClr val="000000"/>
              </a:buClr>
              <a:buFont typeface="Noto Sans Symbols"/>
              <a:buChar char="−"/>
              <a:tabLst>
                <a:tab algn="l" pos="0"/>
              </a:tabLst>
            </a:pPr>
            <a:r>
              <a:rPr b="0" lang="en-GB" sz="1400" spc="-1" strike="noStrike">
                <a:solidFill>
                  <a:srgbClr val="000000"/>
                </a:solidFill>
                <a:latin typeface="Arial"/>
                <a:ea typeface="Arial"/>
              </a:rPr>
              <a:t>Service: Manages and maintains a specified number of tasks, providing features like load balancing and scaling.</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129;g2afd7ef5838_0_21"/>
          <p:cNvSpPr/>
          <p:nvPr/>
        </p:nvSpPr>
        <p:spPr>
          <a:xfrm>
            <a:off x="1732320" y="1291680"/>
            <a:ext cx="2059200" cy="848880"/>
          </a:xfrm>
          <a:prstGeom prst="flowChartAlternateProcess">
            <a:avLst/>
          </a:prstGeom>
          <a:solidFill>
            <a:srgbClr val="729fcf">
              <a:alpha val="27000"/>
            </a:srgbClr>
          </a:solidFill>
          <a:ln w="216000">
            <a:solidFill>
              <a:srgbClr val="1f497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GB" sz="1900" spc="-1" strike="noStrike">
                <a:solidFill>
                  <a:schemeClr val="dk1"/>
                </a:solidFill>
                <a:latin typeface="Arial"/>
                <a:ea typeface="Arial"/>
              </a:rPr>
              <a:t>JUPYTER NOTEBOOK</a:t>
            </a:r>
            <a:endParaRPr b="0" lang="en-GB" sz="1900" spc="-1" strike="noStrike">
              <a:solidFill>
                <a:srgbClr val="000000"/>
              </a:solidFill>
              <a:latin typeface="Arial"/>
            </a:endParaRPr>
          </a:p>
        </p:txBody>
      </p:sp>
      <p:sp>
        <p:nvSpPr>
          <p:cNvPr id="90" name="Google Shape;130;g2afd7ef5838_0_21"/>
          <p:cNvSpPr/>
          <p:nvPr/>
        </p:nvSpPr>
        <p:spPr>
          <a:xfrm>
            <a:off x="6247080" y="1291680"/>
            <a:ext cx="1890000" cy="848880"/>
          </a:xfrm>
          <a:prstGeom prst="flowChartAlternateProcess">
            <a:avLst/>
          </a:prstGeom>
          <a:solidFill>
            <a:srgbClr val="729fcf">
              <a:alpha val="27000"/>
            </a:srgbClr>
          </a:solidFill>
          <a:ln w="216000">
            <a:solidFill>
              <a:srgbClr val="1f497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GB" sz="1900" spc="-1" strike="noStrike">
                <a:solidFill>
                  <a:schemeClr val="dk1"/>
                </a:solidFill>
                <a:latin typeface="Arial"/>
                <a:ea typeface="Arial"/>
              </a:rPr>
              <a:t>PYTHON SCRIPT</a:t>
            </a:r>
            <a:endParaRPr b="0" lang="en-GB" sz="1900" spc="-1" strike="noStrike">
              <a:solidFill>
                <a:srgbClr val="000000"/>
              </a:solidFill>
              <a:latin typeface="Arial"/>
            </a:endParaRPr>
          </a:p>
        </p:txBody>
      </p:sp>
      <p:sp>
        <p:nvSpPr>
          <p:cNvPr id="91" name="Google Shape;131;g2afd7ef5838_0_21"/>
          <p:cNvSpPr/>
          <p:nvPr/>
        </p:nvSpPr>
        <p:spPr>
          <a:xfrm>
            <a:off x="5332320" y="2604600"/>
            <a:ext cx="4080600" cy="1202760"/>
          </a:xfrm>
          <a:prstGeom prst="rect">
            <a:avLst/>
          </a:prstGeom>
          <a:noFill/>
          <a:ln w="0">
            <a:noFill/>
          </a:ln>
        </p:spPr>
        <p:style>
          <a:lnRef idx="0"/>
          <a:fillRef idx="0"/>
          <a:effectRef idx="0"/>
          <a:fontRef idx="minor"/>
        </p:style>
        <p:txBody>
          <a:bodyPr lIns="0" rIns="0" tIns="0" bIns="0" anchor="t">
            <a:noAutofit/>
          </a:bodyPr>
          <a:p>
            <a:pPr marL="432000" indent="-317520">
              <a:lnSpc>
                <a:spcPct val="100000"/>
              </a:lnSpc>
              <a:buClr>
                <a:srgbClr val="000000"/>
              </a:buClr>
              <a:buFont typeface="Noto Sans Symbols"/>
              <a:buChar char="●"/>
            </a:pPr>
            <a:r>
              <a:rPr b="0" lang="en-GB" sz="1700" spc="-1" strike="noStrike">
                <a:solidFill>
                  <a:srgbClr val="000000"/>
                </a:solidFill>
                <a:latin typeface="Arial"/>
                <a:ea typeface="Arial"/>
              </a:rPr>
              <a:t>Trains a cross-validated model  </a:t>
            </a:r>
            <a:endParaRPr b="0" lang="en-GB" sz="1700" spc="-1" strike="noStrike">
              <a:solidFill>
                <a:srgbClr val="000000"/>
              </a:solidFill>
              <a:latin typeface="Arial"/>
            </a:endParaRPr>
          </a:p>
          <a:p>
            <a:pPr marL="432000" indent="-317520">
              <a:lnSpc>
                <a:spcPct val="100000"/>
              </a:lnSpc>
              <a:spcBef>
                <a:spcPts val="1417"/>
              </a:spcBef>
              <a:buClr>
                <a:srgbClr val="000000"/>
              </a:buClr>
              <a:buFont typeface="Noto Sans Symbols"/>
              <a:buChar char="●"/>
            </a:pPr>
            <a:r>
              <a:rPr b="0" lang="en-GB" sz="1700" spc="-1" strike="noStrike">
                <a:solidFill>
                  <a:srgbClr val="000000"/>
                </a:solidFill>
                <a:latin typeface="Arial"/>
                <a:ea typeface="Arial"/>
              </a:rPr>
              <a:t>Finds optimal model and hyperparameters</a:t>
            </a:r>
            <a:endParaRPr b="0" lang="en-GB" sz="1700" spc="-1" strike="noStrike">
              <a:solidFill>
                <a:srgbClr val="000000"/>
              </a:solidFill>
              <a:latin typeface="Arial"/>
            </a:endParaRPr>
          </a:p>
          <a:p>
            <a:pPr marL="432000" indent="-317520">
              <a:lnSpc>
                <a:spcPct val="100000"/>
              </a:lnSpc>
              <a:spcBef>
                <a:spcPts val="1417"/>
              </a:spcBef>
              <a:buClr>
                <a:srgbClr val="000000"/>
              </a:buClr>
              <a:buFont typeface="Noto Sans Symbols"/>
              <a:buChar char="●"/>
            </a:pPr>
            <a:r>
              <a:rPr b="0" lang="en-GB" sz="1700" spc="-1" strike="noStrike">
                <a:solidFill>
                  <a:srgbClr val="000000"/>
                </a:solidFill>
                <a:latin typeface="Arial"/>
                <a:ea typeface="Arial"/>
              </a:rPr>
              <a:t>Saves performances metrics and graphs</a:t>
            </a:r>
            <a:endParaRPr b="0" lang="en-GB" sz="1700" spc="-1" strike="noStrike">
              <a:solidFill>
                <a:srgbClr val="000000"/>
              </a:solidFill>
              <a:latin typeface="Arial"/>
            </a:endParaRPr>
          </a:p>
        </p:txBody>
      </p:sp>
      <p:sp>
        <p:nvSpPr>
          <p:cNvPr id="92" name="Google Shape;132;g2afd7ef5838_0_21"/>
          <p:cNvSpPr/>
          <p:nvPr/>
        </p:nvSpPr>
        <p:spPr>
          <a:xfrm>
            <a:off x="740880" y="2604600"/>
            <a:ext cx="4080600" cy="2142360"/>
          </a:xfrm>
          <a:prstGeom prst="rect">
            <a:avLst/>
          </a:prstGeom>
          <a:noFill/>
          <a:ln w="0">
            <a:noFill/>
          </a:ln>
        </p:spPr>
        <p:style>
          <a:lnRef idx="0"/>
          <a:fillRef idx="0"/>
          <a:effectRef idx="0"/>
          <a:fontRef idx="minor"/>
        </p:style>
        <p:txBody>
          <a:bodyPr lIns="0" rIns="0" tIns="0" bIns="0" anchor="t">
            <a:noAutofit/>
          </a:bodyPr>
          <a:p>
            <a:pPr marL="457200" indent="-339480">
              <a:lnSpc>
                <a:spcPct val="100000"/>
              </a:lnSpc>
              <a:spcBef>
                <a:spcPts val="1417"/>
              </a:spcBef>
              <a:buClr>
                <a:srgbClr val="000000"/>
              </a:buClr>
              <a:buFont typeface="Arial"/>
              <a:buChar char="●"/>
            </a:pPr>
            <a:r>
              <a:rPr b="0" lang="en-GB" sz="1750" spc="-1" strike="noStrike">
                <a:solidFill>
                  <a:srgbClr val="000000"/>
                </a:solidFill>
                <a:latin typeface="Arial"/>
                <a:ea typeface="Arial"/>
              </a:rPr>
              <a:t>Checks missing values </a:t>
            </a:r>
            <a:endParaRPr b="0" lang="en-GB" sz="1750" spc="-1" strike="noStrike">
              <a:solidFill>
                <a:srgbClr val="000000"/>
              </a:solidFill>
              <a:latin typeface="Arial"/>
            </a:endParaRPr>
          </a:p>
          <a:p>
            <a:pPr marL="419040" indent="-314280">
              <a:lnSpc>
                <a:spcPct val="100000"/>
              </a:lnSpc>
              <a:spcBef>
                <a:spcPts val="1417"/>
              </a:spcBef>
              <a:buClr>
                <a:srgbClr val="000000"/>
              </a:buClr>
              <a:buFont typeface="Noto Sans Symbols"/>
              <a:buChar char="●"/>
            </a:pPr>
            <a:r>
              <a:rPr b="0" lang="en-GB" sz="1750" spc="-1" strike="noStrike">
                <a:solidFill>
                  <a:srgbClr val="000000"/>
                </a:solidFill>
                <a:latin typeface="Arial"/>
                <a:ea typeface="Arial"/>
              </a:rPr>
              <a:t>Checks dtypes</a:t>
            </a:r>
            <a:endParaRPr b="0" lang="en-GB" sz="1750" spc="-1" strike="noStrike">
              <a:solidFill>
                <a:srgbClr val="000000"/>
              </a:solidFill>
              <a:latin typeface="Arial"/>
            </a:endParaRPr>
          </a:p>
          <a:p>
            <a:pPr marL="419040" indent="-314280">
              <a:lnSpc>
                <a:spcPct val="100000"/>
              </a:lnSpc>
              <a:spcBef>
                <a:spcPts val="1417"/>
              </a:spcBef>
              <a:buClr>
                <a:srgbClr val="000000"/>
              </a:buClr>
              <a:buFont typeface="Noto Sans Symbols"/>
              <a:buChar char="●"/>
            </a:pPr>
            <a:r>
              <a:rPr b="0" lang="en-GB" sz="1750" spc="-1" strike="noStrike">
                <a:solidFill>
                  <a:srgbClr val="000000"/>
                </a:solidFill>
                <a:latin typeface="Arial"/>
                <a:ea typeface="Arial"/>
              </a:rPr>
              <a:t>Checks temporal distribution of variables</a:t>
            </a:r>
            <a:endParaRPr b="0" lang="en-GB" sz="1750" spc="-1" strike="noStrike">
              <a:solidFill>
                <a:srgbClr val="000000"/>
              </a:solidFill>
              <a:latin typeface="Arial"/>
            </a:endParaRPr>
          </a:p>
          <a:p>
            <a:pPr marL="419040" indent="-314280">
              <a:lnSpc>
                <a:spcPct val="100000"/>
              </a:lnSpc>
              <a:spcBef>
                <a:spcPts val="1417"/>
              </a:spcBef>
              <a:buClr>
                <a:srgbClr val="000000"/>
              </a:buClr>
              <a:buFont typeface="Noto Sans Symbols"/>
              <a:buChar char="●"/>
            </a:pPr>
            <a:r>
              <a:rPr b="0" lang="en-GB" sz="1750" spc="-1" strike="noStrike">
                <a:solidFill>
                  <a:srgbClr val="000000"/>
                </a:solidFill>
                <a:latin typeface="Arial"/>
                <a:ea typeface="Arial"/>
              </a:rPr>
              <a:t>Checks correlation matrix</a:t>
            </a:r>
            <a:endParaRPr b="0" lang="en-GB" sz="1750" spc="-1" strike="noStrike">
              <a:solidFill>
                <a:srgbClr val="000000"/>
              </a:solidFill>
              <a:latin typeface="Arial"/>
            </a:endParaRPr>
          </a:p>
          <a:p>
            <a:pPr marL="419040" indent="-314280">
              <a:lnSpc>
                <a:spcPct val="100000"/>
              </a:lnSpc>
              <a:spcBef>
                <a:spcPts val="1417"/>
              </a:spcBef>
              <a:buClr>
                <a:srgbClr val="000000"/>
              </a:buClr>
              <a:buFont typeface="Noto Sans Symbols"/>
              <a:buChar char="●"/>
            </a:pPr>
            <a:r>
              <a:rPr b="0" lang="en-GB" sz="1750" spc="-1" strike="noStrike">
                <a:solidFill>
                  <a:srgbClr val="000000"/>
                </a:solidFill>
                <a:latin typeface="Arial"/>
                <a:ea typeface="Arial"/>
              </a:rPr>
              <a:t>Extracts some extra features from date</a:t>
            </a:r>
            <a:endParaRPr b="0" lang="en-GB" sz="1750" spc="-1" strike="noStrike">
              <a:solidFill>
                <a:srgbClr val="000000"/>
              </a:solidFill>
              <a:latin typeface="Arial"/>
            </a:endParaRPr>
          </a:p>
          <a:p>
            <a:pPr marL="419040" indent="-263880">
              <a:lnSpc>
                <a:spcPct val="100000"/>
              </a:lnSpc>
              <a:spcBef>
                <a:spcPts val="797"/>
              </a:spcBef>
              <a:tabLst>
                <a:tab algn="l" pos="0"/>
              </a:tabLst>
            </a:pPr>
            <a:r>
              <a:rPr b="0" lang="en-GB" sz="1750" spc="-1" strike="noStrike">
                <a:solidFill>
                  <a:srgbClr val="000000"/>
                </a:solidFill>
                <a:latin typeface="Arial"/>
                <a:ea typeface="Arial"/>
              </a:rPr>
              <a:t> </a:t>
            </a:r>
            <a:endParaRPr b="0" lang="en-GB" sz="1750" spc="-1" strike="noStrike">
              <a:solidFill>
                <a:srgbClr val="000000"/>
              </a:solidFill>
              <a:latin typeface="Arial"/>
            </a:endParaRPr>
          </a:p>
        </p:txBody>
      </p:sp>
      <p:sp>
        <p:nvSpPr>
          <p:cNvPr id="93" name="Google Shape;133;g2afd7ef5838_0_21"/>
          <p:cNvSpPr/>
          <p:nvPr/>
        </p:nvSpPr>
        <p:spPr>
          <a:xfrm>
            <a:off x="0" y="124560"/>
            <a:ext cx="5569560" cy="568800"/>
          </a:xfrm>
          <a:prstGeom prst="rect">
            <a:avLst/>
          </a:prstGeom>
          <a:solidFill>
            <a:schemeClr val="dk2"/>
          </a:solidFill>
          <a:ln w="9525">
            <a:solidFill>
              <a:srgbClr val="1f497d"/>
            </a:solidFill>
            <a:round/>
          </a:ln>
        </p:spPr>
        <p:style>
          <a:lnRef idx="0"/>
          <a:fillRef idx="0"/>
          <a:effectRef idx="0"/>
          <a:fontRef idx="minor"/>
        </p:style>
        <p:txBody>
          <a:bodyPr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94" name="PlaceHolder 1"/>
          <p:cNvSpPr>
            <a:spLocks noGrp="1"/>
          </p:cNvSpPr>
          <p:nvPr>
            <p:ph type="title"/>
          </p:nvPr>
        </p:nvSpPr>
        <p:spPr>
          <a:xfrm>
            <a:off x="-887760" y="-78840"/>
            <a:ext cx="7276680" cy="945360"/>
          </a:xfrm>
          <a:prstGeom prst="rect">
            <a:avLst/>
          </a:prstGeom>
          <a:noFill/>
          <a:ln w="0">
            <a:noFill/>
          </a:ln>
        </p:spPr>
        <p:txBody>
          <a:bodyPr lIns="0" rIns="0" tIns="0" bIns="0" anchor="ctr">
            <a:noAutofit/>
          </a:bodyPr>
          <a:p>
            <a:pPr indent="0" algn="ctr">
              <a:lnSpc>
                <a:spcPct val="100000"/>
              </a:lnSpc>
              <a:buNone/>
              <a:tabLst>
                <a:tab algn="l" pos="0"/>
              </a:tabLst>
            </a:pPr>
            <a:r>
              <a:rPr b="1" lang="en-GB" sz="3500" spc="-1" strike="noStrike">
                <a:solidFill>
                  <a:schemeClr val="lt1"/>
                </a:solidFill>
                <a:latin typeface="Arial"/>
                <a:ea typeface="Arial"/>
              </a:rPr>
              <a:t>Methodological </a:t>
            </a:r>
            <a:r>
              <a:rPr b="1" lang="en-GB" sz="3500" spc="-1" strike="noStrike">
                <a:solidFill>
                  <a:schemeClr val="lt1"/>
                </a:solidFill>
                <a:latin typeface="Arial"/>
                <a:ea typeface="Arial"/>
              </a:rPr>
              <a:t>approach</a:t>
            </a:r>
            <a:endParaRPr b="0" lang="en-GB"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3485520" y="745920"/>
            <a:ext cx="3125160" cy="4935600"/>
          </a:xfrm>
          <a:prstGeom prst="rect">
            <a:avLst/>
          </a:prstGeom>
          <a:noFill/>
          <a:ln w="0">
            <a:noFill/>
          </a:ln>
        </p:spPr>
        <p:txBody>
          <a:bodyPr lIns="0" rIns="0" tIns="0" bIns="0" anchor="t">
            <a:noAutofit/>
          </a:bodyPr>
          <a:p>
            <a:pPr marL="185760" indent="0">
              <a:lnSpc>
                <a:spcPct val="100000"/>
              </a:lnSpc>
              <a:buNone/>
              <a:tabLst>
                <a:tab algn="l" pos="0"/>
              </a:tabLst>
            </a:pPr>
            <a:r>
              <a:rPr b="1" lang="en-GB" sz="1700" spc="-1" strike="noStrike">
                <a:solidFill>
                  <a:srgbClr val="000000"/>
                </a:solidFill>
                <a:latin typeface="Arial"/>
                <a:ea typeface="Arial"/>
              </a:rPr>
              <a:t>Points of attention:</a:t>
            </a:r>
            <a:endParaRPr b="0" lang="en-GB" sz="1700" spc="-1" strike="noStrike">
              <a:solidFill>
                <a:srgbClr val="000000"/>
              </a:solidFill>
              <a:latin typeface="Arial"/>
            </a:endParaRPr>
          </a:p>
          <a:p>
            <a:pPr lvl="1" marL="371520" indent="-16452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CO2 can be affected by windows opened </a:t>
            </a:r>
            <a:endParaRPr b="0" lang="en-GB" sz="1300" spc="-1" strike="noStrike">
              <a:solidFill>
                <a:srgbClr val="000000"/>
              </a:solidFill>
              <a:latin typeface="Arial"/>
            </a:endParaRPr>
          </a:p>
          <a:p>
            <a:pPr lvl="1" marL="371520" indent="-16452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CO2 is correlated to temperature, and could be affected by external temperature, i.e. seasonality</a:t>
            </a:r>
            <a:endParaRPr b="0" lang="en-GB" sz="1300" spc="-1" strike="noStrike">
              <a:solidFill>
                <a:srgbClr val="000000"/>
              </a:solidFill>
              <a:latin typeface="Arial"/>
            </a:endParaRPr>
          </a:p>
          <a:p>
            <a:pPr lvl="1" marL="371520" indent="-16452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Should be careful with derived features </a:t>
            </a:r>
            <a:endParaRPr b="0" lang="en-GB" sz="1300" spc="-1" strike="noStrike">
              <a:solidFill>
                <a:srgbClr val="000000"/>
              </a:solidFill>
              <a:latin typeface="Arial"/>
            </a:endParaRPr>
          </a:p>
          <a:p>
            <a:pPr lvl="1" marL="371520" indent="-16452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Data used is during the same month</a:t>
            </a:r>
            <a:endParaRPr b="0" lang="en-GB" sz="1300" spc="-1" strike="noStrike">
              <a:solidFill>
                <a:srgbClr val="000000"/>
              </a:solidFill>
              <a:latin typeface="Arial"/>
            </a:endParaRPr>
          </a:p>
          <a:p>
            <a:pPr lvl="1" marL="371520" indent="-16452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Usually a time series data should be analysed with a temporal cross-validation to avoid time-leakage (however target is not temporally evenly distributed) </a:t>
            </a:r>
            <a:endParaRPr b="0" lang="en-GB" sz="1300" spc="-1" strike="noStrike">
              <a:solidFill>
                <a:srgbClr val="000000"/>
              </a:solidFill>
              <a:latin typeface="Arial"/>
            </a:endParaRPr>
          </a:p>
          <a:p>
            <a:pPr lvl="1" marL="371520" indent="-16452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Performance is really high without too much work</a:t>
            </a:r>
            <a:endParaRPr b="0" lang="en-GB" sz="1300" spc="-1" strike="noStrike">
              <a:solidFill>
                <a:srgbClr val="000000"/>
              </a:solidFill>
              <a:latin typeface="Arial"/>
            </a:endParaRPr>
          </a:p>
          <a:p>
            <a:pPr marL="457200" indent="0">
              <a:lnSpc>
                <a:spcPct val="100000"/>
              </a:lnSpc>
              <a:spcBef>
                <a:spcPts val="850"/>
              </a:spcBef>
              <a:buNone/>
              <a:tabLst>
                <a:tab algn="l" pos="0"/>
              </a:tabLst>
            </a:pPr>
            <a:r>
              <a:rPr b="0" i="1" lang="en-GB" sz="1200" spc="-1" strike="noStrike">
                <a:solidFill>
                  <a:srgbClr val="000000"/>
                </a:solidFill>
                <a:latin typeface="Arial"/>
                <a:ea typeface="Arial"/>
              </a:rPr>
              <a:t>Could be a trap however performance stays high in the validation dataset (never seen during training)</a:t>
            </a:r>
            <a:endParaRPr b="0" lang="en-GB" sz="1200" spc="-1" strike="noStrike">
              <a:solidFill>
                <a:srgbClr val="000000"/>
              </a:solidFill>
              <a:latin typeface="Arial"/>
            </a:endParaRPr>
          </a:p>
          <a:p>
            <a:pPr marL="371520" indent="0">
              <a:lnSpc>
                <a:spcPct val="100000"/>
              </a:lnSpc>
              <a:spcBef>
                <a:spcPts val="1134"/>
              </a:spcBef>
              <a:buNone/>
              <a:tabLst>
                <a:tab algn="l" pos="0"/>
              </a:tabLst>
            </a:pPr>
            <a:endParaRPr b="0" lang="en-GB" sz="1400" spc="-1" strike="noStrike">
              <a:solidFill>
                <a:srgbClr val="000000"/>
              </a:solidFill>
              <a:latin typeface="Arial"/>
            </a:endParaRPr>
          </a:p>
        </p:txBody>
      </p:sp>
      <p:sp>
        <p:nvSpPr>
          <p:cNvPr id="96" name="PlaceHolder 2"/>
          <p:cNvSpPr>
            <a:spLocks noGrp="1"/>
          </p:cNvSpPr>
          <p:nvPr>
            <p:ph/>
          </p:nvPr>
        </p:nvSpPr>
        <p:spPr>
          <a:xfrm>
            <a:off x="11160" y="764640"/>
            <a:ext cx="3125160" cy="4871880"/>
          </a:xfrm>
          <a:prstGeom prst="rect">
            <a:avLst/>
          </a:prstGeom>
          <a:noFill/>
          <a:ln w="0">
            <a:noFill/>
          </a:ln>
        </p:spPr>
        <p:txBody>
          <a:bodyPr lIns="0" rIns="0" tIns="0" bIns="0" anchor="t">
            <a:noAutofit/>
          </a:bodyPr>
          <a:p>
            <a:pPr marL="280800" indent="0">
              <a:lnSpc>
                <a:spcPct val="90000"/>
              </a:lnSpc>
              <a:buNone/>
              <a:tabLst>
                <a:tab algn="l" pos="0"/>
              </a:tabLst>
            </a:pPr>
            <a:r>
              <a:rPr b="1" lang="en-GB" sz="1700" spc="-1" strike="noStrike">
                <a:solidFill>
                  <a:srgbClr val="000000"/>
                </a:solidFill>
                <a:latin typeface="Arial"/>
                <a:ea typeface="Arial"/>
              </a:rPr>
              <a:t>Model:</a:t>
            </a:r>
            <a:endParaRPr b="0" lang="en-GB" sz="1700" spc="-1" strike="noStrike">
              <a:solidFill>
                <a:srgbClr val="000000"/>
              </a:solidFill>
              <a:latin typeface="Arial"/>
            </a:endParaRPr>
          </a:p>
          <a:p>
            <a:pPr marL="280800" indent="-266040">
              <a:lnSpc>
                <a:spcPct val="90000"/>
              </a:lnSpc>
              <a:spcBef>
                <a:spcPts val="797"/>
              </a:spcBef>
              <a:buClr>
                <a:srgbClr val="000000"/>
              </a:buClr>
              <a:buFont typeface="Noto Sans Symbols"/>
              <a:buChar char="●"/>
              <a:tabLst>
                <a:tab algn="l" pos="0"/>
              </a:tabLst>
            </a:pPr>
            <a:r>
              <a:rPr b="1" lang="en-GB" sz="1400" spc="-1" strike="noStrike">
                <a:solidFill>
                  <a:srgbClr val="073763"/>
                </a:solidFill>
                <a:latin typeface="Arial"/>
                <a:ea typeface="Arial"/>
              </a:rPr>
              <a:t>Preprocessing</a:t>
            </a:r>
            <a:r>
              <a:rPr b="0" lang="en-GB" sz="1400" spc="-1" strike="noStrike">
                <a:solidFill>
                  <a:srgbClr val="073763"/>
                </a:solidFill>
                <a:latin typeface="Arial"/>
                <a:ea typeface="Arial"/>
              </a:rPr>
              <a:t> </a:t>
            </a:r>
            <a:r>
              <a:rPr b="1" lang="en-GB" sz="1400" spc="-1" strike="noStrike">
                <a:solidFill>
                  <a:srgbClr val="073763"/>
                </a:solidFill>
                <a:latin typeface="Arial"/>
                <a:ea typeface="Arial"/>
              </a:rPr>
              <a:t>:</a:t>
            </a:r>
            <a:r>
              <a:rPr b="0" lang="en-GB" sz="1400" spc="-1" strike="noStrike">
                <a:solidFill>
                  <a:srgbClr val="073763"/>
                </a:solidFill>
                <a:latin typeface="Arial"/>
                <a:ea typeface="Arial"/>
              </a:rPr>
              <a:t> </a:t>
            </a:r>
            <a:r>
              <a:rPr b="1" i="1" lang="en-GB" sz="1400" spc="-1" strike="noStrike">
                <a:solidFill>
                  <a:srgbClr val="000000"/>
                </a:solidFill>
                <a:latin typeface="Arial"/>
                <a:ea typeface="Arial"/>
              </a:rPr>
              <a:t>Optimal Binning Method</a:t>
            </a:r>
            <a:endParaRPr b="0" lang="en-GB" sz="1400" spc="-1" strike="noStrike">
              <a:solidFill>
                <a:srgbClr val="000000"/>
              </a:solidFill>
              <a:latin typeface="Arial"/>
            </a:endParaRPr>
          </a:p>
          <a:p>
            <a:pPr lvl="1" marL="561600" indent="-237600">
              <a:lnSpc>
                <a:spcPct val="9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Technique for discretizing continuous features that determines cutpoints to maximize separation between classes</a:t>
            </a:r>
            <a:endParaRPr b="0" lang="en-GB" sz="1300" spc="-1" strike="noStrike">
              <a:solidFill>
                <a:srgbClr val="000000"/>
              </a:solidFill>
              <a:latin typeface="Arial"/>
            </a:endParaRPr>
          </a:p>
          <a:p>
            <a:pPr lvl="1" marL="561600" indent="-237600">
              <a:lnSpc>
                <a:spcPct val="9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Enhances model performance and interpretability.</a:t>
            </a:r>
            <a:endParaRPr b="0" lang="en-GB" sz="1300" spc="-1" strike="noStrike">
              <a:solidFill>
                <a:srgbClr val="000000"/>
              </a:solidFill>
              <a:latin typeface="Arial"/>
            </a:endParaRPr>
          </a:p>
          <a:p>
            <a:pPr lvl="1" marL="561600" indent="-237600">
              <a:lnSpc>
                <a:spcPct val="9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Transforms continuous features for capturing non-linear relationships, handling outliers, and improving discriminatory power.</a:t>
            </a:r>
            <a:endParaRPr b="0" lang="en-GB" sz="1300" spc="-1" strike="noStrike">
              <a:solidFill>
                <a:srgbClr val="000000"/>
              </a:solidFill>
              <a:latin typeface="Arial"/>
            </a:endParaRPr>
          </a:p>
          <a:p>
            <a:pPr marL="280800" indent="-266040">
              <a:lnSpc>
                <a:spcPct val="90000"/>
              </a:lnSpc>
              <a:spcBef>
                <a:spcPts val="797"/>
              </a:spcBef>
              <a:buClr>
                <a:srgbClr val="000000"/>
              </a:buClr>
              <a:buFont typeface="Noto Sans Symbols"/>
              <a:buChar char="●"/>
              <a:tabLst>
                <a:tab algn="l" pos="0"/>
              </a:tabLst>
            </a:pPr>
            <a:r>
              <a:rPr b="1" lang="en-GB" sz="1400" spc="-1" strike="noStrike">
                <a:solidFill>
                  <a:srgbClr val="073763"/>
                </a:solidFill>
                <a:latin typeface="Arial"/>
                <a:ea typeface="Arial"/>
              </a:rPr>
              <a:t>Cross Validation(CV):</a:t>
            </a:r>
            <a:r>
              <a:rPr b="0" lang="en-GB" sz="1400" spc="-1" strike="noStrike">
                <a:solidFill>
                  <a:srgbClr val="000000"/>
                </a:solidFill>
                <a:latin typeface="Arial"/>
                <a:ea typeface="Arial"/>
              </a:rPr>
              <a:t> </a:t>
            </a:r>
            <a:r>
              <a:rPr b="1" i="1" lang="en-GB" sz="1400" spc="-1" strike="noStrike">
                <a:solidFill>
                  <a:srgbClr val="000000"/>
                </a:solidFill>
                <a:latin typeface="Arial"/>
                <a:ea typeface="Arial"/>
              </a:rPr>
              <a:t>Stratified Kfold CV </a:t>
            </a:r>
            <a:endParaRPr b="0" lang="en-GB" sz="1400" spc="-1" strike="noStrike">
              <a:solidFill>
                <a:srgbClr val="000000"/>
              </a:solidFill>
              <a:latin typeface="Arial"/>
            </a:endParaRPr>
          </a:p>
          <a:p>
            <a:pPr lvl="1" marL="561600" indent="-243720">
              <a:lnSpc>
                <a:spcPct val="9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Target is imbalanced</a:t>
            </a:r>
            <a:endParaRPr b="0" lang="en-GB" sz="1300" spc="-1" strike="noStrike">
              <a:solidFill>
                <a:srgbClr val="000000"/>
              </a:solidFill>
              <a:latin typeface="Arial"/>
            </a:endParaRPr>
          </a:p>
          <a:p>
            <a:pPr marL="280800" indent="-269640">
              <a:lnSpc>
                <a:spcPct val="90000"/>
              </a:lnSpc>
              <a:spcBef>
                <a:spcPts val="797"/>
              </a:spcBef>
              <a:buClr>
                <a:srgbClr val="073763"/>
              </a:buClr>
              <a:buFont typeface="Noto Sans Symbols"/>
              <a:buChar char="●"/>
              <a:tabLst>
                <a:tab algn="l" pos="0"/>
              </a:tabLst>
            </a:pPr>
            <a:r>
              <a:rPr b="1" lang="en-GB" sz="1400" spc="-1" strike="noStrike">
                <a:solidFill>
                  <a:srgbClr val="073763"/>
                </a:solidFill>
                <a:latin typeface="Arial"/>
                <a:ea typeface="Arial"/>
              </a:rPr>
              <a:t>Logistic Regression (LR) and Random Forest were tested</a:t>
            </a:r>
            <a:endParaRPr b="0" lang="en-GB" sz="1400" spc="-1" strike="noStrike">
              <a:solidFill>
                <a:srgbClr val="000000"/>
              </a:solidFill>
              <a:latin typeface="Arial"/>
            </a:endParaRPr>
          </a:p>
          <a:p>
            <a:pPr lvl="1" marL="561600" indent="-249840">
              <a:lnSpc>
                <a:spcPct val="9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LR tests L1 and L2 (Ridge) to regularize and avoid overfitting </a:t>
            </a:r>
            <a:r>
              <a:rPr b="0" lang="en-GB" sz="1400" spc="-1" strike="noStrike">
                <a:solidFill>
                  <a:srgbClr val="000000"/>
                </a:solidFill>
                <a:latin typeface="Arial"/>
                <a:ea typeface="Arial"/>
              </a:rPr>
              <a:t> </a:t>
            </a:r>
            <a:endParaRPr b="0" lang="en-GB" sz="1400" spc="-1" strike="noStrike">
              <a:solidFill>
                <a:srgbClr val="000000"/>
              </a:solidFill>
              <a:latin typeface="Arial"/>
            </a:endParaRPr>
          </a:p>
        </p:txBody>
      </p:sp>
      <p:sp>
        <p:nvSpPr>
          <p:cNvPr id="97" name="PlaceHolder 3"/>
          <p:cNvSpPr>
            <a:spLocks noGrp="1"/>
          </p:cNvSpPr>
          <p:nvPr>
            <p:ph/>
          </p:nvPr>
        </p:nvSpPr>
        <p:spPr>
          <a:xfrm>
            <a:off x="6997320" y="737640"/>
            <a:ext cx="2999520" cy="4999320"/>
          </a:xfrm>
          <a:prstGeom prst="rect">
            <a:avLst/>
          </a:prstGeom>
          <a:noFill/>
          <a:ln w="0">
            <a:noFill/>
          </a:ln>
        </p:spPr>
        <p:txBody>
          <a:bodyPr lIns="0" rIns="0" tIns="0" bIns="0" anchor="t">
            <a:normAutofit/>
          </a:bodyPr>
          <a:p>
            <a:pPr marL="129600" indent="0">
              <a:lnSpc>
                <a:spcPct val="100000"/>
              </a:lnSpc>
              <a:buNone/>
              <a:tabLst>
                <a:tab algn="l" pos="0"/>
              </a:tabLst>
            </a:pPr>
            <a:r>
              <a:rPr b="1" lang="en-GB" sz="1700" spc="-1" strike="noStrike">
                <a:solidFill>
                  <a:srgbClr val="000000"/>
                </a:solidFill>
                <a:latin typeface="Arial"/>
                <a:ea typeface="Arial"/>
              </a:rPr>
              <a:t>Possible improvements:</a:t>
            </a:r>
            <a:endParaRPr b="0" lang="en-GB" sz="1700" spc="-1" strike="noStrike">
              <a:solidFill>
                <a:srgbClr val="000000"/>
              </a:solidFill>
              <a:latin typeface="Arial"/>
            </a:endParaRPr>
          </a:p>
          <a:p>
            <a:pPr lvl="1" marL="259200" indent="-13968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Usage of Partykit to analyze features interactions</a:t>
            </a:r>
            <a:endParaRPr b="0" lang="en-GB" sz="1300" spc="-1" strike="noStrike">
              <a:solidFill>
                <a:srgbClr val="000000"/>
              </a:solidFill>
              <a:latin typeface="Arial"/>
            </a:endParaRPr>
          </a:p>
          <a:p>
            <a:pPr lvl="1" marL="259200" indent="-13968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Output coefficients for interpretability of LR</a:t>
            </a:r>
            <a:endParaRPr b="0" lang="en-GB" sz="1300" spc="-1" strike="noStrike">
              <a:solidFill>
                <a:srgbClr val="000000"/>
              </a:solidFill>
              <a:latin typeface="Arial"/>
            </a:endParaRPr>
          </a:p>
          <a:p>
            <a:pPr lvl="1" marL="259200" indent="-139680">
              <a:lnSpc>
                <a:spcPct val="100000"/>
              </a:lnSpc>
              <a:spcBef>
                <a:spcPts val="1134"/>
              </a:spcBef>
              <a:buClr>
                <a:srgbClr val="000000"/>
              </a:buClr>
              <a:buFont typeface="Noto Sans Symbols"/>
              <a:buChar char="➢"/>
              <a:tabLst>
                <a:tab algn="l" pos="0"/>
              </a:tabLst>
            </a:pPr>
            <a:r>
              <a:rPr b="0" lang="en-GB" sz="1300" spc="-1" strike="noStrike">
                <a:solidFill>
                  <a:schemeClr val="dk1"/>
                </a:solidFill>
                <a:latin typeface="Arial"/>
                <a:ea typeface="Arial"/>
              </a:rPr>
              <a:t>Use shapley values to understand how </a:t>
            </a:r>
            <a:r>
              <a:rPr b="0" lang="en-GB" sz="1300" spc="-1" strike="noStrike">
                <a:solidFill>
                  <a:schemeClr val="dk1"/>
                </a:solidFill>
                <a:highlight>
                  <a:srgbClr val="ffffff"/>
                </a:highlight>
                <a:latin typeface="Arial"/>
                <a:ea typeface="Arial"/>
              </a:rPr>
              <a:t>input variables contribute to output predictions.</a:t>
            </a:r>
            <a:endParaRPr b="0" lang="en-GB" sz="1300" spc="-1" strike="noStrike">
              <a:solidFill>
                <a:srgbClr val="000000"/>
              </a:solidFill>
              <a:latin typeface="Arial"/>
            </a:endParaRPr>
          </a:p>
          <a:p>
            <a:pPr lvl="1" marL="259200" indent="-13968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Remove some of the features to avoid usage of some of the sensors</a:t>
            </a:r>
            <a:endParaRPr b="0" lang="en-GB" sz="1300" spc="-1" strike="noStrike">
              <a:solidFill>
                <a:srgbClr val="000000"/>
              </a:solidFill>
              <a:latin typeface="Arial"/>
            </a:endParaRPr>
          </a:p>
          <a:p>
            <a:pPr lvl="2" marL="388800" indent="-148320">
              <a:lnSpc>
                <a:spcPct val="100000"/>
              </a:lnSpc>
              <a:spcBef>
                <a:spcPts val="850"/>
              </a:spcBef>
              <a:buClr>
                <a:srgbClr val="000000"/>
              </a:buClr>
              <a:buFont typeface="Noto Sans Symbols"/>
              <a:buChar char="■"/>
              <a:tabLst>
                <a:tab algn="l" pos="0"/>
              </a:tabLst>
            </a:pPr>
            <a:r>
              <a:rPr b="0" i="1" lang="en-GB" sz="1300" spc="-1" strike="noStrike">
                <a:solidFill>
                  <a:srgbClr val="000000"/>
                </a:solidFill>
                <a:latin typeface="Arial"/>
                <a:ea typeface="Arial"/>
              </a:rPr>
              <a:t>Performance is kept</a:t>
            </a:r>
            <a:endParaRPr b="0" lang="en-GB" sz="1300" spc="-1" strike="noStrike">
              <a:solidFill>
                <a:srgbClr val="000000"/>
              </a:solidFill>
              <a:latin typeface="Arial"/>
            </a:endParaRPr>
          </a:p>
          <a:p>
            <a:pPr lvl="2" marL="388800" indent="-148320">
              <a:lnSpc>
                <a:spcPct val="100000"/>
              </a:lnSpc>
              <a:spcBef>
                <a:spcPts val="850"/>
              </a:spcBef>
              <a:buClr>
                <a:srgbClr val="000000"/>
              </a:buClr>
              <a:buFont typeface="Noto Sans Symbols"/>
              <a:buChar char="■"/>
              <a:tabLst>
                <a:tab algn="l" pos="0"/>
              </a:tabLst>
            </a:pPr>
            <a:r>
              <a:rPr b="0" i="1" lang="en-GB" sz="1300" spc="-1" strike="noStrike">
                <a:solidFill>
                  <a:srgbClr val="000000"/>
                </a:solidFill>
                <a:latin typeface="Arial"/>
                <a:ea typeface="Arial"/>
              </a:rPr>
              <a:t>Cost decreases </a:t>
            </a:r>
            <a:endParaRPr b="0" lang="en-GB" sz="1300" spc="-1" strike="noStrike">
              <a:solidFill>
                <a:srgbClr val="000000"/>
              </a:solidFill>
              <a:latin typeface="Arial"/>
            </a:endParaRPr>
          </a:p>
          <a:p>
            <a:pPr lvl="1" marL="259200" indent="-13968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Quantify the amount of money saved by switching off the light and heater when no person is present</a:t>
            </a:r>
            <a:endParaRPr b="0" lang="en-GB" sz="1300" spc="-1" strike="noStrike">
              <a:solidFill>
                <a:srgbClr val="000000"/>
              </a:solidFill>
              <a:latin typeface="Arial"/>
            </a:endParaRPr>
          </a:p>
          <a:p>
            <a:pPr lvl="1" marL="259200" indent="-139680">
              <a:lnSpc>
                <a:spcPct val="100000"/>
              </a:lnSpc>
              <a:spcBef>
                <a:spcPts val="1134"/>
              </a:spcBef>
              <a:buClr>
                <a:srgbClr val="000000"/>
              </a:buClr>
              <a:buFont typeface="Noto Sans Symbols"/>
              <a:buChar char="➢"/>
              <a:tabLst>
                <a:tab algn="l" pos="0"/>
              </a:tabLst>
            </a:pPr>
            <a:r>
              <a:rPr b="0" lang="en-GB" sz="1300" spc="-1" strike="noStrike">
                <a:solidFill>
                  <a:srgbClr val="000000"/>
                </a:solidFill>
                <a:latin typeface="Arial"/>
                <a:ea typeface="Arial"/>
              </a:rPr>
              <a:t>Models performances output file could be done using MLflow </a:t>
            </a:r>
            <a:endParaRPr b="0" lang="en-GB" sz="1300" spc="-1" strike="noStrike">
              <a:solidFill>
                <a:srgbClr val="000000"/>
              </a:solidFill>
              <a:latin typeface="Arial"/>
            </a:endParaRPr>
          </a:p>
        </p:txBody>
      </p:sp>
      <p:sp>
        <p:nvSpPr>
          <p:cNvPr id="98" name="Google Shape;155;g2afd7ef5838_0_40"/>
          <p:cNvSpPr/>
          <p:nvPr/>
        </p:nvSpPr>
        <p:spPr>
          <a:xfrm>
            <a:off x="0" y="124560"/>
            <a:ext cx="5569560" cy="568800"/>
          </a:xfrm>
          <a:prstGeom prst="rect">
            <a:avLst/>
          </a:prstGeom>
          <a:solidFill>
            <a:schemeClr val="dk2"/>
          </a:solidFill>
          <a:ln w="9525">
            <a:solidFill>
              <a:srgbClr val="1f497d"/>
            </a:solidFill>
            <a:round/>
          </a:ln>
        </p:spPr>
        <p:style>
          <a:lnRef idx="0"/>
          <a:fillRef idx="0"/>
          <a:effectRef idx="0"/>
          <a:fontRef idx="minor"/>
        </p:style>
        <p:txBody>
          <a:bodyPr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99" name="PlaceHolder 4"/>
          <p:cNvSpPr>
            <a:spLocks noGrp="1"/>
          </p:cNvSpPr>
          <p:nvPr>
            <p:ph type="title"/>
          </p:nvPr>
        </p:nvSpPr>
        <p:spPr>
          <a:xfrm>
            <a:off x="-887760" y="-78840"/>
            <a:ext cx="7276680" cy="945360"/>
          </a:xfrm>
          <a:prstGeom prst="rect">
            <a:avLst/>
          </a:prstGeom>
          <a:noFill/>
          <a:ln w="0">
            <a:noFill/>
          </a:ln>
        </p:spPr>
        <p:txBody>
          <a:bodyPr lIns="0" rIns="0" tIns="0" bIns="0" anchor="ctr">
            <a:noAutofit/>
          </a:bodyPr>
          <a:p>
            <a:pPr indent="0" algn="ctr">
              <a:lnSpc>
                <a:spcPct val="100000"/>
              </a:lnSpc>
              <a:buNone/>
              <a:tabLst>
                <a:tab algn="l" pos="0"/>
              </a:tabLst>
            </a:pPr>
            <a:r>
              <a:rPr b="1" lang="en-GB" sz="3500" spc="-1" strike="noStrike">
                <a:solidFill>
                  <a:schemeClr val="lt1"/>
                </a:solidFill>
                <a:latin typeface="Arial"/>
                <a:ea typeface="Arial"/>
              </a:rPr>
              <a:t>Met</a:t>
            </a:r>
            <a:r>
              <a:rPr b="1" lang="en-GB" sz="3500" spc="-1" strike="noStrike">
                <a:solidFill>
                  <a:schemeClr val="lt1"/>
                </a:solidFill>
                <a:latin typeface="Arial"/>
                <a:ea typeface="Arial"/>
              </a:rPr>
              <a:t>hod</a:t>
            </a:r>
            <a:r>
              <a:rPr b="1" lang="en-GB" sz="3500" spc="-1" strike="noStrike">
                <a:solidFill>
                  <a:schemeClr val="lt1"/>
                </a:solidFill>
                <a:latin typeface="Arial"/>
                <a:ea typeface="Arial"/>
              </a:rPr>
              <a:t>olog</a:t>
            </a:r>
            <a:r>
              <a:rPr b="1" lang="en-GB" sz="3500" spc="-1" strike="noStrike">
                <a:solidFill>
                  <a:schemeClr val="lt1"/>
                </a:solidFill>
                <a:latin typeface="Arial"/>
                <a:ea typeface="Arial"/>
              </a:rPr>
              <a:t>ical </a:t>
            </a:r>
            <a:r>
              <a:rPr b="1" lang="en-GB" sz="3500" spc="-1" strike="noStrike">
                <a:solidFill>
                  <a:schemeClr val="lt1"/>
                </a:solidFill>
                <a:latin typeface="Arial"/>
                <a:ea typeface="Arial"/>
              </a:rPr>
              <a:t>appr</a:t>
            </a:r>
            <a:r>
              <a:rPr b="1" lang="en-GB" sz="3500" spc="-1" strike="noStrike">
                <a:solidFill>
                  <a:schemeClr val="lt1"/>
                </a:solidFill>
                <a:latin typeface="Arial"/>
                <a:ea typeface="Arial"/>
              </a:rPr>
              <a:t>oac</a:t>
            </a:r>
            <a:r>
              <a:rPr b="1" lang="en-GB" sz="3500" spc="-1" strike="noStrike">
                <a:solidFill>
                  <a:schemeClr val="lt1"/>
                </a:solidFill>
                <a:latin typeface="Arial"/>
                <a:ea typeface="Arial"/>
              </a:rPr>
              <a:t>h</a:t>
            </a:r>
            <a:endParaRPr b="0" lang="en-GB"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3170880" y="3804120"/>
            <a:ext cx="5602320" cy="885960"/>
          </a:xfrm>
          <a:prstGeom prst="rect">
            <a:avLst/>
          </a:prstGeom>
          <a:noFill/>
          <a:ln w="0">
            <a:noFill/>
          </a:ln>
        </p:spPr>
        <p:txBody>
          <a:bodyPr lIns="0" rIns="0" tIns="0" bIns="0" anchor="t">
            <a:normAutofit fontScale="42000"/>
          </a:bodyPr>
          <a:p>
            <a:pPr indent="0">
              <a:lnSpc>
                <a:spcPct val="100000"/>
              </a:lnSpc>
              <a:buNone/>
              <a:tabLst>
                <a:tab algn="l" pos="0"/>
              </a:tabLst>
            </a:pPr>
            <a:endParaRPr b="0" lang="en-GB" sz="1800" spc="-1" strike="noStrike">
              <a:solidFill>
                <a:srgbClr val="000000"/>
              </a:solidFill>
              <a:latin typeface="Arial"/>
            </a:endParaRPr>
          </a:p>
          <a:p>
            <a:pPr indent="0">
              <a:lnSpc>
                <a:spcPct val="100000"/>
              </a:lnSpc>
              <a:spcBef>
                <a:spcPts val="797"/>
              </a:spcBef>
              <a:buNone/>
              <a:tabLst>
                <a:tab algn="l" pos="0"/>
              </a:tabLst>
            </a:pPr>
            <a:r>
              <a:rPr b="0" lang="en-GB" sz="4200" spc="-1" strike="noStrike">
                <a:solidFill>
                  <a:srgbClr val="000000"/>
                </a:solidFill>
                <a:latin typeface="Arial"/>
                <a:ea typeface="Arial"/>
              </a:rPr>
              <a:t>The solution </a:t>
            </a:r>
            <a:r>
              <a:rPr b="0" lang="en-GB" sz="4200" spc="-1" strike="noStrike">
                <a:solidFill>
                  <a:srgbClr val="000000"/>
                </a:solidFill>
                <a:latin typeface="Arial"/>
                <a:ea typeface="Arial"/>
              </a:rPr>
              <a:t>cannot be </a:t>
            </a:r>
            <a:r>
              <a:rPr b="0" lang="en-GB" sz="4200" spc="-1" strike="noStrike">
                <a:solidFill>
                  <a:srgbClr val="000000"/>
                </a:solidFill>
                <a:latin typeface="Arial"/>
                <a:ea typeface="Arial"/>
              </a:rPr>
              <a:t>done as a </a:t>
            </a:r>
            <a:r>
              <a:rPr b="0" lang="en-GB" sz="4200" spc="-1" strike="noStrike">
                <a:solidFill>
                  <a:srgbClr val="000000"/>
                </a:solidFill>
                <a:latin typeface="Arial"/>
                <a:ea typeface="Arial"/>
              </a:rPr>
              <a:t>“one-click” </a:t>
            </a:r>
            <a:r>
              <a:rPr b="0" lang="en-GB" sz="4200" spc="-1" strike="noStrike">
                <a:solidFill>
                  <a:srgbClr val="000000"/>
                </a:solidFill>
                <a:latin typeface="Arial"/>
                <a:ea typeface="Arial"/>
              </a:rPr>
              <a:t>solution as it </a:t>
            </a:r>
            <a:r>
              <a:rPr b="0" lang="en-GB" sz="4200" spc="-1" strike="noStrike">
                <a:solidFill>
                  <a:srgbClr val="000000"/>
                </a:solidFill>
                <a:latin typeface="Arial"/>
                <a:ea typeface="Arial"/>
              </a:rPr>
              <a:t>requires </a:t>
            </a:r>
            <a:r>
              <a:rPr b="0" lang="en-GB" sz="4200" spc="-1" strike="noStrike">
                <a:solidFill>
                  <a:srgbClr val="000000"/>
                </a:solidFill>
                <a:latin typeface="Arial"/>
                <a:ea typeface="Arial"/>
              </a:rPr>
              <a:t>many </a:t>
            </a:r>
            <a:r>
              <a:rPr b="0" lang="en-GB" sz="4200" spc="-1" strike="noStrike">
                <a:solidFill>
                  <a:srgbClr val="000000"/>
                </a:solidFill>
                <a:latin typeface="Arial"/>
                <a:ea typeface="Arial"/>
              </a:rPr>
              <a:t>different </a:t>
            </a:r>
            <a:r>
              <a:rPr b="0" lang="en-GB" sz="4200" spc="-1" strike="noStrike">
                <a:solidFill>
                  <a:srgbClr val="000000"/>
                </a:solidFill>
                <a:latin typeface="Arial"/>
                <a:ea typeface="Arial"/>
              </a:rPr>
              <a:t>actions with </a:t>
            </a:r>
            <a:r>
              <a:rPr b="0" lang="en-GB" sz="4200" spc="-1" strike="noStrike">
                <a:solidFill>
                  <a:srgbClr val="000000"/>
                </a:solidFill>
                <a:latin typeface="Arial"/>
                <a:ea typeface="Arial"/>
              </a:rPr>
              <a:t>specific </a:t>
            </a:r>
            <a:r>
              <a:rPr b="0" lang="en-GB" sz="4200" spc="-1" strike="noStrike">
                <a:solidFill>
                  <a:srgbClr val="000000"/>
                </a:solidFill>
                <a:latin typeface="Arial"/>
                <a:ea typeface="Arial"/>
              </a:rPr>
              <a:t>conditions</a:t>
            </a:r>
            <a:endParaRPr b="0" lang="en-GB" sz="4200" spc="-1" strike="noStrike">
              <a:solidFill>
                <a:srgbClr val="000000"/>
              </a:solidFill>
              <a:latin typeface="Arial"/>
            </a:endParaRPr>
          </a:p>
          <a:p>
            <a:pPr marL="453600" indent="0">
              <a:lnSpc>
                <a:spcPct val="100000"/>
              </a:lnSpc>
              <a:spcBef>
                <a:spcPts val="797"/>
              </a:spcBef>
              <a:buNone/>
              <a:tabLst>
                <a:tab algn="l" pos="0"/>
              </a:tabLst>
            </a:pPr>
            <a:r>
              <a:rPr b="0" lang="en-GB" sz="1800" spc="-1" strike="noStrike">
                <a:solidFill>
                  <a:srgbClr val="000000"/>
                </a:solidFill>
                <a:latin typeface="Arial"/>
                <a:ea typeface="Arial"/>
              </a:rPr>
              <a:t> </a:t>
            </a:r>
            <a:endParaRPr b="0" lang="en-GB" sz="1800" spc="-1" strike="noStrike">
              <a:solidFill>
                <a:srgbClr val="000000"/>
              </a:solidFill>
              <a:latin typeface="Arial"/>
            </a:endParaRPr>
          </a:p>
        </p:txBody>
      </p:sp>
      <p:sp>
        <p:nvSpPr>
          <p:cNvPr id="101" name="Google Shape;163;p4"/>
          <p:cNvSpPr/>
          <p:nvPr/>
        </p:nvSpPr>
        <p:spPr>
          <a:xfrm>
            <a:off x="0" y="254520"/>
            <a:ext cx="3970080" cy="673920"/>
          </a:xfrm>
          <a:prstGeom prst="rect">
            <a:avLst/>
          </a:prstGeom>
          <a:solidFill>
            <a:schemeClr val="dk2"/>
          </a:solidFill>
          <a:ln w="9525">
            <a:solidFill>
              <a:srgbClr val="1f497d"/>
            </a:solidFill>
            <a:round/>
          </a:ln>
        </p:spPr>
        <p:style>
          <a:lnRef idx="0"/>
          <a:fillRef idx="0"/>
          <a:effectRef idx="0"/>
          <a:fontRef idx="minor"/>
        </p:style>
        <p:txBody>
          <a:bodyPr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102" name="PlaceHolder 2"/>
          <p:cNvSpPr>
            <a:spLocks noGrp="1"/>
          </p:cNvSpPr>
          <p:nvPr>
            <p:ph type="title"/>
          </p:nvPr>
        </p:nvSpPr>
        <p:spPr>
          <a:xfrm>
            <a:off x="-360720" y="121680"/>
            <a:ext cx="4648320" cy="945360"/>
          </a:xfrm>
          <a:prstGeom prst="rect">
            <a:avLst/>
          </a:prstGeom>
          <a:noFill/>
          <a:ln w="0">
            <a:noFill/>
          </a:ln>
        </p:spPr>
        <p:txBody>
          <a:bodyPr lIns="0" rIns="0" tIns="0" bIns="0" anchor="ctr">
            <a:noAutofit/>
          </a:bodyPr>
          <a:p>
            <a:pPr indent="0" algn="ctr">
              <a:lnSpc>
                <a:spcPct val="100000"/>
              </a:lnSpc>
              <a:buNone/>
              <a:tabLst>
                <a:tab algn="l" pos="0"/>
              </a:tabLst>
            </a:pPr>
            <a:r>
              <a:rPr b="1" lang="en-GB" sz="3700" spc="-1" strike="noStrike">
                <a:solidFill>
                  <a:schemeClr val="lt1"/>
                </a:solidFill>
                <a:latin typeface="Arial"/>
                <a:ea typeface="Arial"/>
              </a:rPr>
              <a:t>Case </a:t>
            </a:r>
            <a:r>
              <a:rPr b="1" lang="en-GB" sz="3700" spc="-1" strike="noStrike">
                <a:solidFill>
                  <a:schemeClr val="lt1"/>
                </a:solidFill>
                <a:latin typeface="Arial"/>
                <a:ea typeface="Arial"/>
              </a:rPr>
              <a:t>Study </a:t>
            </a:r>
            <a:r>
              <a:rPr b="1" lang="en-GB" sz="3700" spc="-1" strike="noStrike">
                <a:solidFill>
                  <a:schemeClr val="lt1"/>
                </a:solidFill>
                <a:latin typeface="Arial"/>
                <a:ea typeface="Arial"/>
              </a:rPr>
              <a:t>Two</a:t>
            </a:r>
            <a:endParaRPr b="0" lang="en-GB" sz="3700" spc="-1" strike="noStrike">
              <a:solidFill>
                <a:srgbClr val="000000"/>
              </a:solidFill>
              <a:latin typeface="Arial"/>
            </a:endParaRPr>
          </a:p>
        </p:txBody>
      </p:sp>
      <p:sp>
        <p:nvSpPr>
          <p:cNvPr id="103" name="PlaceHolder 3"/>
          <p:cNvSpPr>
            <a:spLocks noGrp="1"/>
          </p:cNvSpPr>
          <p:nvPr>
            <p:ph/>
          </p:nvPr>
        </p:nvSpPr>
        <p:spPr>
          <a:xfrm>
            <a:off x="518040" y="1561320"/>
            <a:ext cx="6203520" cy="1567080"/>
          </a:xfrm>
          <a:prstGeom prst="rect">
            <a:avLst/>
          </a:prstGeom>
          <a:noFill/>
          <a:ln w="0">
            <a:noFill/>
          </a:ln>
        </p:spPr>
        <p:txBody>
          <a:bodyPr lIns="0" rIns="0" tIns="0" bIns="0" anchor="t">
            <a:noAutofit/>
          </a:bodyPr>
          <a:p>
            <a:pPr indent="0">
              <a:lnSpc>
                <a:spcPct val="80000"/>
              </a:lnSpc>
              <a:buNone/>
              <a:tabLst>
                <a:tab algn="l" pos="0"/>
              </a:tabLst>
            </a:pPr>
            <a:r>
              <a:rPr b="1" lang="en-GB" sz="1900" spc="-1" strike="noStrike">
                <a:solidFill>
                  <a:srgbClr val="000000"/>
                </a:solidFill>
                <a:latin typeface="Arial"/>
                <a:ea typeface="Arial"/>
              </a:rPr>
              <a:t>Task:</a:t>
            </a:r>
            <a:endParaRPr b="0" lang="en-GB" sz="1900" spc="-1" strike="noStrike">
              <a:solidFill>
                <a:srgbClr val="000000"/>
              </a:solidFill>
              <a:latin typeface="Arial"/>
            </a:endParaRPr>
          </a:p>
          <a:p>
            <a:pPr indent="0">
              <a:lnSpc>
                <a:spcPct val="80000"/>
              </a:lnSpc>
              <a:buNone/>
              <a:tabLst>
                <a:tab algn="l" pos="0"/>
              </a:tabLst>
            </a:pPr>
            <a:endParaRPr b="0" lang="en-GB" sz="1729" spc="-1" strike="noStrike">
              <a:solidFill>
                <a:srgbClr val="000000"/>
              </a:solidFill>
              <a:latin typeface="Arial"/>
            </a:endParaRPr>
          </a:p>
          <a:p>
            <a:pPr marL="457200" indent="0">
              <a:lnSpc>
                <a:spcPct val="80000"/>
              </a:lnSpc>
              <a:buNone/>
              <a:tabLst>
                <a:tab algn="l" pos="0"/>
              </a:tabLst>
            </a:pPr>
            <a:r>
              <a:rPr b="0" lang="en-GB" sz="1810" spc="-1" strike="noStrike">
                <a:solidFill>
                  <a:schemeClr val="dk1"/>
                </a:solidFill>
                <a:latin typeface="Arial"/>
                <a:ea typeface="Arial"/>
              </a:rPr>
              <a:t>Operationalize the model </a:t>
            </a:r>
            <a:r>
              <a:rPr b="0" lang="en-GB" sz="1810" spc="-1" strike="noStrike">
                <a:solidFill>
                  <a:schemeClr val="dk1"/>
                </a:solidFill>
                <a:latin typeface="Arial"/>
                <a:ea typeface="Arial"/>
              </a:rPr>
              <a:t>in a cloud environment, </a:t>
            </a:r>
            <a:r>
              <a:rPr b="0" lang="en-GB" sz="1810" spc="-1" strike="noStrike">
                <a:solidFill>
                  <a:schemeClr val="dk1"/>
                </a:solidFill>
                <a:latin typeface="Arial"/>
                <a:ea typeface="Arial"/>
              </a:rPr>
              <a:t>setup drift monitoring for </a:t>
            </a:r>
            <a:r>
              <a:rPr b="0" lang="en-GB" sz="1810" spc="-1" strike="noStrike">
                <a:solidFill>
                  <a:schemeClr val="dk1"/>
                </a:solidFill>
                <a:latin typeface="Arial"/>
                <a:ea typeface="Arial"/>
              </a:rPr>
              <a:t>both model and data and </a:t>
            </a:r>
            <a:r>
              <a:rPr b="0" lang="en-GB" sz="1810" spc="-1" strike="noStrike">
                <a:solidFill>
                  <a:schemeClr val="dk1"/>
                </a:solidFill>
                <a:latin typeface="Arial"/>
                <a:ea typeface="Arial"/>
              </a:rPr>
              <a:t>ensure automated </a:t>
            </a:r>
            <a:r>
              <a:rPr b="0" lang="en-GB" sz="1810" spc="-1" strike="noStrike">
                <a:solidFill>
                  <a:schemeClr val="dk1"/>
                </a:solidFill>
                <a:latin typeface="Arial"/>
                <a:ea typeface="Arial"/>
              </a:rPr>
              <a:t>retraining as a self-</a:t>
            </a:r>
            <a:r>
              <a:rPr b="0" lang="en-GB" sz="1810" spc="-1" strike="noStrike">
                <a:solidFill>
                  <a:schemeClr val="dk1"/>
                </a:solidFill>
                <a:latin typeface="Arial"/>
                <a:ea typeface="Arial"/>
              </a:rPr>
              <a:t>healing mechanism in </a:t>
            </a:r>
            <a:r>
              <a:rPr b="0" lang="en-GB" sz="1810" spc="-1" strike="noStrike">
                <a:solidFill>
                  <a:schemeClr val="dk1"/>
                </a:solidFill>
                <a:latin typeface="Arial"/>
                <a:ea typeface="Arial"/>
              </a:rPr>
              <a:t>case model performance </a:t>
            </a:r>
            <a:r>
              <a:rPr b="0" lang="en-GB" sz="1810" spc="-1" strike="noStrike">
                <a:solidFill>
                  <a:schemeClr val="dk1"/>
                </a:solidFill>
                <a:latin typeface="Arial"/>
                <a:ea typeface="Arial"/>
              </a:rPr>
              <a:t>drifts too far.</a:t>
            </a:r>
            <a:endParaRPr b="0" lang="en-GB" sz="1810" spc="-1" strike="noStrike">
              <a:solidFill>
                <a:srgbClr val="000000"/>
              </a:solidFill>
              <a:latin typeface="Arial"/>
            </a:endParaRPr>
          </a:p>
          <a:p>
            <a:pPr marL="432000" indent="0">
              <a:lnSpc>
                <a:spcPct val="80000"/>
              </a:lnSpc>
              <a:spcBef>
                <a:spcPts val="1417"/>
              </a:spcBef>
              <a:buNone/>
              <a:tabLst>
                <a:tab algn="l" pos="0"/>
              </a:tabLst>
            </a:pPr>
            <a:endParaRPr b="0" lang="en-GB" sz="1729" spc="-1" strike="noStrike">
              <a:solidFill>
                <a:srgbClr val="000000"/>
              </a:solidFill>
              <a:latin typeface="Arial"/>
            </a:endParaRPr>
          </a:p>
        </p:txBody>
      </p:sp>
      <p:pic>
        <p:nvPicPr>
          <p:cNvPr id="104" name="Google Shape;166;p4" descr=""/>
          <p:cNvPicPr/>
          <p:nvPr/>
        </p:nvPicPr>
        <p:blipFill>
          <a:blip r:embed="rId1"/>
          <a:stretch/>
        </p:blipFill>
        <p:spPr>
          <a:xfrm>
            <a:off x="2085840" y="3702960"/>
            <a:ext cx="945360" cy="945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Google Shape;176;p5"/>
          <p:cNvSpPr/>
          <p:nvPr/>
        </p:nvSpPr>
        <p:spPr>
          <a:xfrm>
            <a:off x="3704400" y="1920240"/>
            <a:ext cx="2329560" cy="1461960"/>
          </a:xfrm>
          <a:prstGeom prst="flowChartProcess">
            <a:avLst/>
          </a:prstGeom>
          <a:solidFill>
            <a:srgbClr val="d0e0e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06" name="Google Shape;177;p5"/>
          <p:cNvSpPr/>
          <p:nvPr/>
        </p:nvSpPr>
        <p:spPr>
          <a:xfrm>
            <a:off x="4088160" y="2670120"/>
            <a:ext cx="1663560" cy="457200"/>
          </a:xfrm>
          <a:prstGeom prst="flowChartAlternateProcess">
            <a:avLst/>
          </a:prstGeom>
          <a:solidFill>
            <a:srgbClr val="6aa84f"/>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07" name="Google Shape;178;p5"/>
          <p:cNvSpPr/>
          <p:nvPr/>
        </p:nvSpPr>
        <p:spPr>
          <a:xfrm>
            <a:off x="4093920" y="2656440"/>
            <a:ext cx="1612080" cy="457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Arial"/>
                <a:ea typeface="Arial"/>
              </a:rPr>
              <a:t>Docker Image</a:t>
            </a:r>
            <a:endParaRPr b="0" lang="en-GB" sz="1800" spc="-1" strike="noStrike">
              <a:solidFill>
                <a:srgbClr val="000000"/>
              </a:solidFill>
              <a:latin typeface="Arial"/>
            </a:endParaRPr>
          </a:p>
        </p:txBody>
      </p:sp>
      <p:pic>
        <p:nvPicPr>
          <p:cNvPr id="108" name="Google Shape;179;p5" descr=""/>
          <p:cNvPicPr/>
          <p:nvPr/>
        </p:nvPicPr>
        <p:blipFill>
          <a:blip r:embed="rId1"/>
          <a:stretch/>
        </p:blipFill>
        <p:spPr>
          <a:xfrm>
            <a:off x="3749040" y="2016360"/>
            <a:ext cx="817560" cy="457200"/>
          </a:xfrm>
          <a:prstGeom prst="rect">
            <a:avLst/>
          </a:prstGeom>
          <a:ln w="0">
            <a:noFill/>
          </a:ln>
        </p:spPr>
      </p:pic>
      <p:sp>
        <p:nvSpPr>
          <p:cNvPr id="109" name="Google Shape;180;p5"/>
          <p:cNvSpPr/>
          <p:nvPr/>
        </p:nvSpPr>
        <p:spPr>
          <a:xfrm>
            <a:off x="4325760" y="1920240"/>
            <a:ext cx="1775160" cy="60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GB" sz="1800" spc="-1" strike="noStrike">
                <a:solidFill>
                  <a:schemeClr val="dk1"/>
                </a:solidFill>
                <a:latin typeface="Arial"/>
                <a:ea typeface="Arial"/>
              </a:rPr>
              <a:t> </a:t>
            </a:r>
            <a:r>
              <a:rPr b="1" lang="en-GB" sz="1800" spc="-1" strike="noStrike">
                <a:solidFill>
                  <a:schemeClr val="dk1"/>
                </a:solidFill>
                <a:latin typeface="Arial"/>
                <a:ea typeface="Arial"/>
              </a:rPr>
              <a:t>DockerHub</a:t>
            </a:r>
            <a:endParaRPr b="0" lang="en-GB" sz="1800" spc="-1" strike="noStrike">
              <a:solidFill>
                <a:srgbClr val="000000"/>
              </a:solidFill>
              <a:latin typeface="Arial"/>
            </a:endParaRPr>
          </a:p>
        </p:txBody>
      </p:sp>
      <p:sp>
        <p:nvSpPr>
          <p:cNvPr id="110" name="Google Shape;181;p5"/>
          <p:cNvSpPr/>
          <p:nvPr/>
        </p:nvSpPr>
        <p:spPr>
          <a:xfrm>
            <a:off x="6755760" y="2293560"/>
            <a:ext cx="1736280" cy="936000"/>
          </a:xfrm>
          <a:prstGeom prst="flowChartProcess">
            <a:avLst/>
          </a:prstGeom>
          <a:solidFill>
            <a:srgbClr val="d0e0e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11" name="Google Shape;182;p5"/>
          <p:cNvSpPr/>
          <p:nvPr/>
        </p:nvSpPr>
        <p:spPr>
          <a:xfrm>
            <a:off x="7288560" y="2340360"/>
            <a:ext cx="16120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800" spc="-1" strike="noStrike">
                <a:solidFill>
                  <a:schemeClr val="dk1"/>
                </a:solidFill>
                <a:latin typeface="Arial"/>
                <a:ea typeface="Arial"/>
              </a:rPr>
              <a:t>AWS ECS</a:t>
            </a:r>
            <a:endParaRPr b="0" lang="en-GB" sz="1800" spc="-1" strike="noStrike">
              <a:solidFill>
                <a:srgbClr val="000000"/>
              </a:solidFill>
              <a:latin typeface="Arial"/>
            </a:endParaRPr>
          </a:p>
        </p:txBody>
      </p:sp>
      <p:pic>
        <p:nvPicPr>
          <p:cNvPr id="112" name="Google Shape;183;p5" descr=""/>
          <p:cNvPicPr/>
          <p:nvPr/>
        </p:nvPicPr>
        <p:blipFill>
          <a:blip r:embed="rId2"/>
          <a:stretch/>
        </p:blipFill>
        <p:spPr>
          <a:xfrm>
            <a:off x="6865200" y="2300400"/>
            <a:ext cx="432360" cy="432360"/>
          </a:xfrm>
          <a:prstGeom prst="rect">
            <a:avLst/>
          </a:prstGeom>
          <a:ln w="0">
            <a:noFill/>
          </a:ln>
        </p:spPr>
      </p:pic>
      <p:sp>
        <p:nvSpPr>
          <p:cNvPr id="113" name="Google Shape;184;p5"/>
          <p:cNvSpPr/>
          <p:nvPr/>
        </p:nvSpPr>
        <p:spPr>
          <a:xfrm>
            <a:off x="6823440" y="2810880"/>
            <a:ext cx="1612080" cy="382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GB" sz="1800" spc="-1" strike="noStrike">
                <a:solidFill>
                  <a:schemeClr val="dk1"/>
                </a:solidFill>
                <a:latin typeface="Arial"/>
                <a:ea typeface="Arial"/>
              </a:rPr>
              <a:t>Deploy model</a:t>
            </a:r>
            <a:endParaRPr b="0" lang="en-GB" sz="1800" spc="-1" strike="noStrike">
              <a:solidFill>
                <a:srgbClr val="000000"/>
              </a:solidFill>
              <a:latin typeface="Arial"/>
            </a:endParaRPr>
          </a:p>
        </p:txBody>
      </p:sp>
      <p:cxnSp>
        <p:nvCxnSpPr>
          <p:cNvPr id="114" name="Google Shape;185;p5"/>
          <p:cNvCxnSpPr/>
          <p:nvPr/>
        </p:nvCxnSpPr>
        <p:spPr>
          <a:xfrm>
            <a:off x="3017520" y="2742480"/>
            <a:ext cx="732240" cy="1080"/>
          </a:xfrm>
          <a:prstGeom prst="straightConnector1">
            <a:avLst/>
          </a:prstGeom>
          <a:ln w="9525">
            <a:solidFill>
              <a:srgbClr val="080808"/>
            </a:solidFill>
            <a:round/>
            <a:tailEnd len="med" type="triangle" w="med"/>
          </a:ln>
        </p:spPr>
      </p:cxnSp>
      <p:sp>
        <p:nvSpPr>
          <p:cNvPr id="115" name="Google Shape;186;p5"/>
          <p:cNvSpPr/>
          <p:nvPr/>
        </p:nvSpPr>
        <p:spPr>
          <a:xfrm>
            <a:off x="1371600" y="1450440"/>
            <a:ext cx="1663560" cy="3378600"/>
          </a:xfrm>
          <a:prstGeom prst="flowChartProcess">
            <a:avLst/>
          </a:prstGeom>
          <a:solidFill>
            <a:srgbClr val="d0e0e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16" name="Google Shape;187;p5"/>
          <p:cNvSpPr/>
          <p:nvPr/>
        </p:nvSpPr>
        <p:spPr>
          <a:xfrm>
            <a:off x="1657080" y="3071160"/>
            <a:ext cx="1092960" cy="365760"/>
          </a:xfrm>
          <a:prstGeom prst="flowChartAlternateProcess">
            <a:avLst/>
          </a:prstGeom>
          <a:solidFill>
            <a:srgbClr val="3465a4"/>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17" name="Google Shape;188;p5"/>
          <p:cNvSpPr/>
          <p:nvPr/>
        </p:nvSpPr>
        <p:spPr>
          <a:xfrm>
            <a:off x="1706760" y="3073680"/>
            <a:ext cx="119592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GB" sz="1800" spc="-1" strike="noStrike">
                <a:solidFill>
                  <a:srgbClr val="ffffff"/>
                </a:solidFill>
                <a:latin typeface="Arial"/>
                <a:ea typeface="Arial"/>
              </a:rPr>
              <a:t>Training</a:t>
            </a:r>
            <a:endParaRPr b="0" lang="en-GB" sz="1800" spc="-1" strike="noStrike">
              <a:solidFill>
                <a:srgbClr val="000000"/>
              </a:solidFill>
              <a:latin typeface="Arial"/>
            </a:endParaRPr>
          </a:p>
        </p:txBody>
      </p:sp>
      <p:sp>
        <p:nvSpPr>
          <p:cNvPr id="118" name="Google Shape;189;p5"/>
          <p:cNvSpPr/>
          <p:nvPr/>
        </p:nvSpPr>
        <p:spPr>
          <a:xfrm>
            <a:off x="1496520" y="4346640"/>
            <a:ext cx="1370520" cy="382680"/>
          </a:xfrm>
          <a:prstGeom prst="flowChartAlternateProcess">
            <a:avLst/>
          </a:prstGeom>
          <a:solidFill>
            <a:srgbClr val="3465a4"/>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19" name="Google Shape;190;p5"/>
          <p:cNvSpPr/>
          <p:nvPr/>
        </p:nvSpPr>
        <p:spPr>
          <a:xfrm>
            <a:off x="1419120" y="4365720"/>
            <a:ext cx="146268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GB" sz="1800" spc="-1" strike="noStrike">
                <a:solidFill>
                  <a:srgbClr val="ffffff"/>
                </a:solidFill>
                <a:latin typeface="Arial"/>
                <a:ea typeface="Arial"/>
              </a:rPr>
              <a:t>App FastAPI</a:t>
            </a:r>
            <a:endParaRPr b="0" lang="en-GB" sz="1800" spc="-1" strike="noStrike">
              <a:solidFill>
                <a:srgbClr val="000000"/>
              </a:solidFill>
              <a:latin typeface="Arial"/>
            </a:endParaRPr>
          </a:p>
        </p:txBody>
      </p:sp>
      <p:sp>
        <p:nvSpPr>
          <p:cNvPr id="120" name="Google Shape;191;p5"/>
          <p:cNvSpPr/>
          <p:nvPr/>
        </p:nvSpPr>
        <p:spPr>
          <a:xfrm>
            <a:off x="1809720" y="3731400"/>
            <a:ext cx="817560" cy="345240"/>
          </a:xfrm>
          <a:prstGeom prst="flowChartAlternateProcess">
            <a:avLst/>
          </a:prstGeom>
          <a:solidFill>
            <a:srgbClr val="6aa84f"/>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21" name="Google Shape;192;p5"/>
          <p:cNvSpPr/>
          <p:nvPr/>
        </p:nvSpPr>
        <p:spPr>
          <a:xfrm>
            <a:off x="1734480" y="3605040"/>
            <a:ext cx="950400" cy="60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Arial"/>
                <a:ea typeface="Arial"/>
              </a:rPr>
              <a:t>Model</a:t>
            </a:r>
            <a:endParaRPr b="0" lang="en-GB" sz="1800" spc="-1" strike="noStrike">
              <a:solidFill>
                <a:srgbClr val="000000"/>
              </a:solidFill>
              <a:latin typeface="Arial"/>
            </a:endParaRPr>
          </a:p>
        </p:txBody>
      </p:sp>
      <p:sp>
        <p:nvSpPr>
          <p:cNvPr id="122" name="Google Shape;193;p5"/>
          <p:cNvSpPr/>
          <p:nvPr/>
        </p:nvSpPr>
        <p:spPr>
          <a:xfrm>
            <a:off x="1653840" y="1458000"/>
            <a:ext cx="1775160" cy="60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GB" sz="1800" spc="-1" strike="noStrike">
                <a:solidFill>
                  <a:schemeClr val="dk1"/>
                </a:solidFill>
                <a:latin typeface="Arial"/>
                <a:ea typeface="Arial"/>
              </a:rPr>
              <a:t>GitHub</a:t>
            </a:r>
            <a:endParaRPr b="0" lang="en-GB" sz="1800" spc="-1" strike="noStrike">
              <a:solidFill>
                <a:srgbClr val="000000"/>
              </a:solidFill>
              <a:latin typeface="Arial"/>
            </a:endParaRPr>
          </a:p>
        </p:txBody>
      </p:sp>
      <p:sp>
        <p:nvSpPr>
          <p:cNvPr id="123" name="Google Shape;194;p5"/>
          <p:cNvSpPr/>
          <p:nvPr/>
        </p:nvSpPr>
        <p:spPr>
          <a:xfrm>
            <a:off x="6822000" y="3701520"/>
            <a:ext cx="1644840" cy="730440"/>
          </a:xfrm>
          <a:prstGeom prst="flowChartAlternateProcess">
            <a:avLst/>
          </a:prstGeom>
          <a:solidFill>
            <a:srgbClr val="666666"/>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24" name="Google Shape;195;p5"/>
          <p:cNvSpPr/>
          <p:nvPr/>
        </p:nvSpPr>
        <p:spPr>
          <a:xfrm>
            <a:off x="6755760" y="3636360"/>
            <a:ext cx="1786680" cy="8571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Arial"/>
                <a:ea typeface="Arial"/>
              </a:rPr>
              <a:t>App FastAPI (public IP:URL)</a:t>
            </a:r>
            <a:endParaRPr b="0" lang="en-GB" sz="1800" spc="-1" strike="noStrike">
              <a:solidFill>
                <a:srgbClr val="000000"/>
              </a:solidFill>
              <a:latin typeface="Arial"/>
            </a:endParaRPr>
          </a:p>
        </p:txBody>
      </p:sp>
      <p:cxnSp>
        <p:nvCxnSpPr>
          <p:cNvPr id="125" name="Google Shape;196;p5"/>
          <p:cNvCxnSpPr/>
          <p:nvPr/>
        </p:nvCxnSpPr>
        <p:spPr>
          <a:xfrm>
            <a:off x="6041520" y="2742480"/>
            <a:ext cx="732240" cy="1080"/>
          </a:xfrm>
          <a:prstGeom prst="straightConnector1">
            <a:avLst/>
          </a:prstGeom>
          <a:ln w="9525">
            <a:solidFill>
              <a:srgbClr val="080808"/>
            </a:solidFill>
            <a:round/>
            <a:tailEnd len="med" type="triangle" w="med"/>
          </a:ln>
        </p:spPr>
      </p:cxnSp>
      <p:cxnSp>
        <p:nvCxnSpPr>
          <p:cNvPr id="126" name="Google Shape;197;p5"/>
          <p:cNvCxnSpPr/>
          <p:nvPr/>
        </p:nvCxnSpPr>
        <p:spPr>
          <a:xfrm>
            <a:off x="7625520" y="3230640"/>
            <a:ext cx="1080" cy="427680"/>
          </a:xfrm>
          <a:prstGeom prst="straightConnector1">
            <a:avLst/>
          </a:prstGeom>
          <a:ln w="9525">
            <a:solidFill>
              <a:srgbClr val="080808"/>
            </a:solidFill>
            <a:round/>
            <a:tailEnd len="med" type="triangle" w="med"/>
          </a:ln>
        </p:spPr>
      </p:cxnSp>
      <p:sp>
        <p:nvSpPr>
          <p:cNvPr id="127" name="Google Shape;198;p5"/>
          <p:cNvSpPr/>
          <p:nvPr/>
        </p:nvSpPr>
        <p:spPr>
          <a:xfrm rot="1200">
            <a:off x="192960" y="254520"/>
            <a:ext cx="5473800" cy="363960"/>
          </a:xfrm>
          <a:custGeom>
            <a:avLst/>
            <a:gdLst>
              <a:gd name="textAreaLeft" fmla="*/ 0 w 5473800"/>
              <a:gd name="textAreaRight" fmla="*/ 5474160 w 5473800"/>
              <a:gd name="textAreaTop" fmla="*/ 0 h 363960"/>
              <a:gd name="textAreaBottom" fmla="*/ 364320 h 363960"/>
            </a:gdLst>
            <a:ahLst/>
            <a:rect l="textAreaLeft" t="textAreaTop" r="textAreaRight" b="textAreaBottom"/>
            <a:pathLst>
              <a:path w="15212" h="1036">
                <a:moveTo>
                  <a:pt x="169" y="20"/>
                </a:moveTo>
                <a:lnTo>
                  <a:pt x="169" y="20"/>
                </a:lnTo>
                <a:cubicBezTo>
                  <a:pt x="139" y="20"/>
                  <a:pt x="110" y="28"/>
                  <a:pt x="84" y="43"/>
                </a:cubicBezTo>
                <a:cubicBezTo>
                  <a:pt x="59" y="58"/>
                  <a:pt x="37" y="79"/>
                  <a:pt x="23" y="105"/>
                </a:cubicBezTo>
                <a:cubicBezTo>
                  <a:pt x="8" y="131"/>
                  <a:pt x="0" y="160"/>
                  <a:pt x="1" y="190"/>
                </a:cubicBezTo>
                <a:lnTo>
                  <a:pt x="2" y="865"/>
                </a:lnTo>
                <a:lnTo>
                  <a:pt x="2" y="866"/>
                </a:lnTo>
                <a:cubicBezTo>
                  <a:pt x="2" y="896"/>
                  <a:pt x="10" y="925"/>
                  <a:pt x="25" y="951"/>
                </a:cubicBezTo>
                <a:cubicBezTo>
                  <a:pt x="40" y="976"/>
                  <a:pt x="61" y="998"/>
                  <a:pt x="87" y="1013"/>
                </a:cubicBezTo>
                <a:cubicBezTo>
                  <a:pt x="112" y="1028"/>
                  <a:pt x="142" y="1035"/>
                  <a:pt x="171" y="1035"/>
                </a:cubicBezTo>
                <a:lnTo>
                  <a:pt x="15041" y="1015"/>
                </a:lnTo>
                <a:lnTo>
                  <a:pt x="15042" y="1015"/>
                </a:lnTo>
                <a:cubicBezTo>
                  <a:pt x="15072" y="1015"/>
                  <a:pt x="15101" y="1007"/>
                  <a:pt x="15127" y="992"/>
                </a:cubicBezTo>
                <a:cubicBezTo>
                  <a:pt x="15152" y="977"/>
                  <a:pt x="15174" y="956"/>
                  <a:pt x="15188" y="930"/>
                </a:cubicBezTo>
                <a:cubicBezTo>
                  <a:pt x="15203" y="904"/>
                  <a:pt x="15211" y="875"/>
                  <a:pt x="15211" y="845"/>
                </a:cubicBezTo>
                <a:lnTo>
                  <a:pt x="15209" y="169"/>
                </a:lnTo>
                <a:lnTo>
                  <a:pt x="15210" y="169"/>
                </a:lnTo>
                <a:lnTo>
                  <a:pt x="15210" y="169"/>
                </a:lnTo>
                <a:cubicBezTo>
                  <a:pt x="15209" y="139"/>
                  <a:pt x="15201" y="110"/>
                  <a:pt x="15186" y="84"/>
                </a:cubicBezTo>
                <a:cubicBezTo>
                  <a:pt x="15171" y="59"/>
                  <a:pt x="15150" y="37"/>
                  <a:pt x="15124" y="22"/>
                </a:cubicBezTo>
                <a:cubicBezTo>
                  <a:pt x="15099" y="7"/>
                  <a:pt x="15069" y="0"/>
                  <a:pt x="15040" y="0"/>
                </a:cubicBezTo>
                <a:lnTo>
                  <a:pt x="169" y="20"/>
                </a:lnTo>
              </a:path>
            </a:pathLst>
          </a:custGeom>
          <a:solidFill>
            <a:srgbClr val="080808"/>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ffffff"/>
              </a:solidFill>
              <a:latin typeface="Arial"/>
            </a:endParaRPr>
          </a:p>
        </p:txBody>
      </p:sp>
      <p:sp>
        <p:nvSpPr>
          <p:cNvPr id="128" name="Google Shape;199;p5"/>
          <p:cNvSpPr/>
          <p:nvPr/>
        </p:nvSpPr>
        <p:spPr>
          <a:xfrm>
            <a:off x="246960" y="274320"/>
            <a:ext cx="542664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800" spc="-1" strike="noStrike">
                <a:solidFill>
                  <a:srgbClr val="ffffff"/>
                </a:solidFill>
                <a:latin typeface="Arial"/>
                <a:ea typeface="Arial"/>
              </a:rPr>
              <a:t>Deployment architecture in a cloud environment</a:t>
            </a:r>
            <a:endParaRPr b="0" lang="en-GB" sz="1800" spc="-1" strike="noStrike">
              <a:solidFill>
                <a:srgbClr val="000000"/>
              </a:solidFill>
              <a:latin typeface="Arial"/>
            </a:endParaRPr>
          </a:p>
        </p:txBody>
      </p:sp>
      <p:cxnSp>
        <p:nvCxnSpPr>
          <p:cNvPr id="129" name="Google Shape;200;p5"/>
          <p:cNvCxnSpPr/>
          <p:nvPr/>
        </p:nvCxnSpPr>
        <p:spPr>
          <a:xfrm>
            <a:off x="2194560" y="3438000"/>
            <a:ext cx="1080" cy="281520"/>
          </a:xfrm>
          <a:prstGeom prst="straightConnector1">
            <a:avLst/>
          </a:prstGeom>
          <a:ln w="9525">
            <a:solidFill>
              <a:srgbClr val="080808"/>
            </a:solidFill>
            <a:round/>
            <a:tailEnd len="med" type="triangle" w="med"/>
          </a:ln>
        </p:spPr>
      </p:cxnSp>
      <p:cxnSp>
        <p:nvCxnSpPr>
          <p:cNvPr id="130" name="Google Shape;201;p5"/>
          <p:cNvCxnSpPr/>
          <p:nvPr/>
        </p:nvCxnSpPr>
        <p:spPr>
          <a:xfrm>
            <a:off x="2194560" y="2788920"/>
            <a:ext cx="1080" cy="285480"/>
          </a:xfrm>
          <a:prstGeom prst="straightConnector1">
            <a:avLst/>
          </a:prstGeom>
          <a:ln w="9525">
            <a:solidFill>
              <a:srgbClr val="080808"/>
            </a:solidFill>
            <a:round/>
            <a:tailEnd len="med" type="triangle" w="med"/>
          </a:ln>
        </p:spPr>
      </p:cxnSp>
      <p:pic>
        <p:nvPicPr>
          <p:cNvPr id="131" name="Google Shape;202;p5" descr=""/>
          <p:cNvPicPr/>
          <p:nvPr/>
        </p:nvPicPr>
        <p:blipFill>
          <a:blip r:embed="rId3"/>
          <a:stretch/>
        </p:blipFill>
        <p:spPr>
          <a:xfrm>
            <a:off x="1396800" y="1450440"/>
            <a:ext cx="730440" cy="485640"/>
          </a:xfrm>
          <a:prstGeom prst="rect">
            <a:avLst/>
          </a:prstGeom>
          <a:ln w="0">
            <a:noFill/>
          </a:ln>
        </p:spPr>
      </p:pic>
      <p:sp>
        <p:nvSpPr>
          <p:cNvPr id="132" name="Google Shape;203;p5"/>
          <p:cNvSpPr/>
          <p:nvPr/>
        </p:nvSpPr>
        <p:spPr>
          <a:xfrm>
            <a:off x="1565640" y="2203200"/>
            <a:ext cx="1250280" cy="601200"/>
          </a:xfrm>
          <a:prstGeom prst="flowChartDocument">
            <a:avLst/>
          </a:prstGeom>
          <a:solidFill>
            <a:srgbClr val="666666"/>
          </a:solidFill>
          <a:ln w="9525">
            <a:solidFill>
              <a:srgbClr val="1f497d"/>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133" name="Google Shape;204;p5"/>
          <p:cNvSpPr/>
          <p:nvPr/>
        </p:nvSpPr>
        <p:spPr>
          <a:xfrm>
            <a:off x="1590480" y="2155680"/>
            <a:ext cx="1250280" cy="60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800" spc="-1" strike="noStrike">
                <a:solidFill>
                  <a:srgbClr val="ffffff"/>
                </a:solidFill>
                <a:latin typeface="Arial"/>
                <a:ea typeface="Arial"/>
              </a:rPr>
              <a:t>CSV train</a:t>
            </a:r>
            <a:endParaRPr b="0" lang="en-GB" sz="1800" spc="-1" strike="noStrike">
              <a:solidFill>
                <a:srgbClr val="000000"/>
              </a:solidFill>
              <a:latin typeface="Arial"/>
            </a:endParaRPr>
          </a:p>
        </p:txBody>
      </p:sp>
      <p:cxnSp>
        <p:nvCxnSpPr>
          <p:cNvPr id="134" name="Google Shape;205;p5"/>
          <p:cNvCxnSpPr/>
          <p:nvPr/>
        </p:nvCxnSpPr>
        <p:spPr>
          <a:xfrm>
            <a:off x="2194560" y="4067640"/>
            <a:ext cx="1080" cy="281520"/>
          </a:xfrm>
          <a:prstGeom prst="straightConnector1">
            <a:avLst/>
          </a:prstGeom>
          <a:ln w="9525">
            <a:solidFill>
              <a:srgbClr val="080808"/>
            </a:solidFill>
            <a:round/>
            <a:tailEnd len="med" type="triangle" w="med"/>
          </a:ln>
        </p:spPr>
      </p:cxnSp>
      <p:sp>
        <p:nvSpPr>
          <p:cNvPr id="135" name="Google Shape;206;p5"/>
          <p:cNvSpPr/>
          <p:nvPr/>
        </p:nvSpPr>
        <p:spPr>
          <a:xfrm>
            <a:off x="6611400" y="265680"/>
            <a:ext cx="229680" cy="149760"/>
          </a:xfrm>
          <a:prstGeom prst="rect">
            <a:avLst/>
          </a:prstGeom>
          <a:solidFill>
            <a:srgbClr val="d0e0e3"/>
          </a:solidFill>
          <a:ln w="9525">
            <a:solidFill>
              <a:srgbClr val="1f497d"/>
            </a:solidFill>
            <a:round/>
          </a:ln>
        </p:spPr>
        <p:style>
          <a:lnRef idx="0"/>
          <a:fillRef idx="0"/>
          <a:effectRef idx="0"/>
          <a:fontRef idx="minor"/>
        </p:style>
        <p:txBody>
          <a:bodyPr lIns="90000" rIns="90000" tIns="74880" bIns="74880" anchor="ctr">
            <a:noAutofit/>
          </a:bodyPr>
          <a:p>
            <a:pPr algn="ctr">
              <a:lnSpc>
                <a:spcPct val="100000"/>
              </a:lnSpc>
              <a:tabLst>
                <a:tab algn="l" pos="0"/>
              </a:tabLst>
            </a:pPr>
            <a:endParaRPr b="0" lang="en-GB" sz="1400" spc="-1" strike="noStrike">
              <a:solidFill>
                <a:srgbClr val="000000"/>
              </a:solidFill>
              <a:latin typeface="Arial"/>
            </a:endParaRPr>
          </a:p>
        </p:txBody>
      </p:sp>
      <p:sp>
        <p:nvSpPr>
          <p:cNvPr id="136" name="Google Shape;207;p5"/>
          <p:cNvSpPr/>
          <p:nvPr/>
        </p:nvSpPr>
        <p:spPr>
          <a:xfrm>
            <a:off x="6822000" y="126000"/>
            <a:ext cx="302544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1500" spc="-1" strike="noStrike">
                <a:solidFill>
                  <a:srgbClr val="000000"/>
                </a:solidFill>
                <a:latin typeface="Arial"/>
                <a:ea typeface="Arial"/>
              </a:rPr>
              <a:t>Running context</a:t>
            </a:r>
            <a:endParaRPr b="0" lang="en-GB" sz="1500" spc="-1" strike="noStrike">
              <a:solidFill>
                <a:srgbClr val="000000"/>
              </a:solidFill>
              <a:latin typeface="Arial"/>
            </a:endParaRPr>
          </a:p>
        </p:txBody>
      </p:sp>
      <p:sp>
        <p:nvSpPr>
          <p:cNvPr id="137" name="Google Shape;208;p5"/>
          <p:cNvSpPr/>
          <p:nvPr/>
        </p:nvSpPr>
        <p:spPr>
          <a:xfrm>
            <a:off x="6611400" y="570600"/>
            <a:ext cx="229680" cy="149760"/>
          </a:xfrm>
          <a:prstGeom prst="rect">
            <a:avLst/>
          </a:prstGeom>
          <a:solidFill>
            <a:srgbClr val="6aa84f"/>
          </a:solidFill>
          <a:ln w="9525">
            <a:solidFill>
              <a:srgbClr val="1f497d"/>
            </a:solidFill>
            <a:round/>
          </a:ln>
        </p:spPr>
        <p:style>
          <a:lnRef idx="0"/>
          <a:fillRef idx="0"/>
          <a:effectRef idx="0"/>
          <a:fontRef idx="minor"/>
        </p:style>
        <p:txBody>
          <a:bodyPr lIns="90000" rIns="90000" tIns="74880" bIns="74880" anchor="ctr">
            <a:noAutofit/>
          </a:bodyPr>
          <a:p>
            <a:pPr algn="ctr">
              <a:lnSpc>
                <a:spcPct val="100000"/>
              </a:lnSpc>
              <a:tabLst>
                <a:tab algn="l" pos="0"/>
              </a:tabLst>
            </a:pPr>
            <a:endParaRPr b="0" lang="en-GB" sz="1400" spc="-1" strike="noStrike">
              <a:solidFill>
                <a:srgbClr val="000000"/>
              </a:solidFill>
              <a:latin typeface="Arial"/>
            </a:endParaRPr>
          </a:p>
        </p:txBody>
      </p:sp>
      <p:sp>
        <p:nvSpPr>
          <p:cNvPr id="138" name="Google Shape;209;p5"/>
          <p:cNvSpPr/>
          <p:nvPr/>
        </p:nvSpPr>
        <p:spPr>
          <a:xfrm>
            <a:off x="6822000" y="430920"/>
            <a:ext cx="302544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1500" spc="-1" strike="noStrike">
                <a:solidFill>
                  <a:srgbClr val="000000"/>
                </a:solidFill>
                <a:latin typeface="Arial"/>
                <a:ea typeface="Arial"/>
              </a:rPr>
              <a:t>Artifacts</a:t>
            </a:r>
            <a:endParaRPr b="0" lang="en-GB" sz="1500" spc="-1" strike="noStrike">
              <a:solidFill>
                <a:srgbClr val="000000"/>
              </a:solidFill>
              <a:latin typeface="Arial"/>
            </a:endParaRPr>
          </a:p>
        </p:txBody>
      </p:sp>
      <p:sp>
        <p:nvSpPr>
          <p:cNvPr id="139" name="Google Shape;210;p5"/>
          <p:cNvSpPr/>
          <p:nvPr/>
        </p:nvSpPr>
        <p:spPr>
          <a:xfrm>
            <a:off x="6611400" y="875160"/>
            <a:ext cx="229680" cy="149760"/>
          </a:xfrm>
          <a:prstGeom prst="rect">
            <a:avLst/>
          </a:prstGeom>
          <a:solidFill>
            <a:srgbClr val="4a86e8"/>
          </a:solidFill>
          <a:ln w="9525">
            <a:solidFill>
              <a:srgbClr val="1f497d"/>
            </a:solidFill>
            <a:round/>
          </a:ln>
        </p:spPr>
        <p:style>
          <a:lnRef idx="0"/>
          <a:fillRef idx="0"/>
          <a:effectRef idx="0"/>
          <a:fontRef idx="minor"/>
        </p:style>
        <p:txBody>
          <a:bodyPr lIns="90000" rIns="90000" tIns="74880" bIns="74880" anchor="ctr">
            <a:noAutofit/>
          </a:bodyPr>
          <a:p>
            <a:pPr algn="ctr">
              <a:lnSpc>
                <a:spcPct val="100000"/>
              </a:lnSpc>
              <a:tabLst>
                <a:tab algn="l" pos="0"/>
              </a:tabLst>
            </a:pPr>
            <a:endParaRPr b="0" lang="en-GB" sz="1400" spc="-1" strike="noStrike">
              <a:solidFill>
                <a:srgbClr val="000000"/>
              </a:solidFill>
              <a:latin typeface="Arial"/>
            </a:endParaRPr>
          </a:p>
        </p:txBody>
      </p:sp>
      <p:sp>
        <p:nvSpPr>
          <p:cNvPr id="140" name="Google Shape;211;p5"/>
          <p:cNvSpPr/>
          <p:nvPr/>
        </p:nvSpPr>
        <p:spPr>
          <a:xfrm>
            <a:off x="6822000" y="735840"/>
            <a:ext cx="302544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1500" spc="-1" strike="noStrike">
                <a:solidFill>
                  <a:srgbClr val="000000"/>
                </a:solidFill>
                <a:latin typeface="Arial"/>
                <a:ea typeface="Arial"/>
              </a:rPr>
              <a:t>Scripts</a:t>
            </a:r>
            <a:endParaRPr b="0" lang="en-GB" sz="1500" spc="-1" strike="noStrike">
              <a:solidFill>
                <a:srgbClr val="000000"/>
              </a:solidFill>
              <a:latin typeface="Arial"/>
            </a:endParaRPr>
          </a:p>
        </p:txBody>
      </p:sp>
      <p:sp>
        <p:nvSpPr>
          <p:cNvPr id="141" name="Google Shape;212;p5"/>
          <p:cNvSpPr/>
          <p:nvPr/>
        </p:nvSpPr>
        <p:spPr>
          <a:xfrm>
            <a:off x="6611400" y="1180080"/>
            <a:ext cx="229680" cy="149760"/>
          </a:xfrm>
          <a:prstGeom prst="rect">
            <a:avLst/>
          </a:prstGeom>
          <a:solidFill>
            <a:srgbClr val="666666"/>
          </a:solidFill>
          <a:ln w="9525">
            <a:solidFill>
              <a:srgbClr val="1f497d"/>
            </a:solidFill>
            <a:round/>
          </a:ln>
        </p:spPr>
        <p:style>
          <a:lnRef idx="0"/>
          <a:fillRef idx="0"/>
          <a:effectRef idx="0"/>
          <a:fontRef idx="minor"/>
        </p:style>
        <p:txBody>
          <a:bodyPr lIns="90000" rIns="90000" tIns="74880" bIns="74880" anchor="ctr">
            <a:noAutofit/>
          </a:bodyPr>
          <a:p>
            <a:pPr algn="ctr">
              <a:lnSpc>
                <a:spcPct val="100000"/>
              </a:lnSpc>
              <a:tabLst>
                <a:tab algn="l" pos="0"/>
              </a:tabLst>
            </a:pPr>
            <a:endParaRPr b="0" lang="en-GB" sz="1400" spc="-1" strike="noStrike">
              <a:solidFill>
                <a:srgbClr val="000000"/>
              </a:solidFill>
              <a:latin typeface="Arial"/>
            </a:endParaRPr>
          </a:p>
        </p:txBody>
      </p:sp>
      <p:sp>
        <p:nvSpPr>
          <p:cNvPr id="142" name="Google Shape;213;p5"/>
          <p:cNvSpPr/>
          <p:nvPr/>
        </p:nvSpPr>
        <p:spPr>
          <a:xfrm>
            <a:off x="6822000" y="1040400"/>
            <a:ext cx="302544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1500" spc="-1" strike="noStrike">
                <a:solidFill>
                  <a:srgbClr val="000000"/>
                </a:solidFill>
                <a:latin typeface="Arial"/>
                <a:ea typeface="Arial"/>
              </a:rPr>
              <a:t>Input/Output</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Google Shape;218;p6"/>
          <p:cNvSpPr/>
          <p:nvPr/>
        </p:nvSpPr>
        <p:spPr>
          <a:xfrm>
            <a:off x="298800" y="446760"/>
            <a:ext cx="9439920" cy="4986000"/>
          </a:xfrm>
          <a:prstGeom prst="roundRect">
            <a:avLst>
              <a:gd name="adj" fmla="val 16667"/>
            </a:avLst>
          </a:prstGeom>
          <a:solidFill>
            <a:schemeClr val="lt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144" name="Google Shape;219;p6"/>
          <p:cNvSpPr/>
          <p:nvPr/>
        </p:nvSpPr>
        <p:spPr>
          <a:xfrm>
            <a:off x="1216080" y="1299600"/>
            <a:ext cx="3507840" cy="2099880"/>
          </a:xfrm>
          <a:prstGeom prst="rect">
            <a:avLst/>
          </a:prstGeom>
          <a:solidFill>
            <a:srgbClr val="3465a4"/>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145" name="Google Shape;220;p6"/>
          <p:cNvSpPr/>
          <p:nvPr/>
        </p:nvSpPr>
        <p:spPr>
          <a:xfrm>
            <a:off x="2593440" y="3688200"/>
            <a:ext cx="658440" cy="230400"/>
          </a:xfrm>
          <a:prstGeom prst="flowChartAlternateProcess">
            <a:avLst/>
          </a:prstGeom>
          <a:solidFill>
            <a:srgbClr val="3465a4"/>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46" name="Google Shape;221;p6"/>
          <p:cNvSpPr/>
          <p:nvPr/>
        </p:nvSpPr>
        <p:spPr>
          <a:xfrm>
            <a:off x="2617560" y="3659040"/>
            <a:ext cx="797040" cy="300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GB" sz="1100" spc="-1" strike="noStrike">
                <a:solidFill>
                  <a:srgbClr val="ffffff"/>
                </a:solidFill>
                <a:latin typeface="Arial"/>
                <a:ea typeface="Arial"/>
              </a:rPr>
              <a:t>Retrain</a:t>
            </a:r>
            <a:endParaRPr b="0" lang="en-GB" sz="1100" spc="-1" strike="noStrike">
              <a:solidFill>
                <a:srgbClr val="000000"/>
              </a:solidFill>
              <a:latin typeface="Arial"/>
            </a:endParaRPr>
          </a:p>
        </p:txBody>
      </p:sp>
      <p:sp>
        <p:nvSpPr>
          <p:cNvPr id="147" name="Google Shape;222;p6"/>
          <p:cNvSpPr/>
          <p:nvPr/>
        </p:nvSpPr>
        <p:spPr>
          <a:xfrm>
            <a:off x="2358720" y="4649040"/>
            <a:ext cx="1210680" cy="312840"/>
          </a:xfrm>
          <a:prstGeom prst="flowChartAlternateProcess">
            <a:avLst/>
          </a:prstGeom>
          <a:solidFill>
            <a:srgbClr val="3465a4"/>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48" name="Google Shape;223;p6"/>
          <p:cNvSpPr/>
          <p:nvPr/>
        </p:nvSpPr>
        <p:spPr>
          <a:xfrm>
            <a:off x="2468520" y="4659840"/>
            <a:ext cx="1287720" cy="300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GB" sz="1100" spc="-1" strike="noStrike">
                <a:solidFill>
                  <a:srgbClr val="ffffff"/>
                </a:solidFill>
                <a:latin typeface="Arial"/>
                <a:ea typeface="Arial"/>
              </a:rPr>
              <a:t>APP FastAPI</a:t>
            </a:r>
            <a:endParaRPr b="0" lang="en-GB" sz="1100" spc="-1" strike="noStrike">
              <a:solidFill>
                <a:srgbClr val="000000"/>
              </a:solidFill>
              <a:latin typeface="Arial"/>
            </a:endParaRPr>
          </a:p>
        </p:txBody>
      </p:sp>
      <p:sp>
        <p:nvSpPr>
          <p:cNvPr id="149" name="Google Shape;224;p6"/>
          <p:cNvSpPr/>
          <p:nvPr/>
        </p:nvSpPr>
        <p:spPr>
          <a:xfrm>
            <a:off x="2617560" y="4179600"/>
            <a:ext cx="658440" cy="237240"/>
          </a:xfrm>
          <a:prstGeom prst="flowChartAlternateProcess">
            <a:avLst/>
          </a:prstGeom>
          <a:solidFill>
            <a:srgbClr val="6aa84f"/>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50" name="Google Shape;225;p6"/>
          <p:cNvSpPr/>
          <p:nvPr/>
        </p:nvSpPr>
        <p:spPr>
          <a:xfrm>
            <a:off x="2387160" y="4059720"/>
            <a:ext cx="1067400" cy="479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100" spc="-1" strike="noStrike">
                <a:solidFill>
                  <a:srgbClr val="ffffff"/>
                </a:solidFill>
                <a:latin typeface="Arial"/>
                <a:ea typeface="Arial"/>
              </a:rPr>
              <a:t>Model</a:t>
            </a:r>
            <a:endParaRPr b="0" lang="en-GB" sz="1100" spc="-1" strike="noStrike">
              <a:solidFill>
                <a:srgbClr val="000000"/>
              </a:solidFill>
              <a:latin typeface="Arial"/>
            </a:endParaRPr>
          </a:p>
        </p:txBody>
      </p:sp>
      <p:sp>
        <p:nvSpPr>
          <p:cNvPr id="151" name="Google Shape;226;p6"/>
          <p:cNvSpPr/>
          <p:nvPr/>
        </p:nvSpPr>
        <p:spPr>
          <a:xfrm>
            <a:off x="1583640" y="1440000"/>
            <a:ext cx="2308680" cy="900720"/>
          </a:xfrm>
          <a:prstGeom prst="flowChartDecision">
            <a:avLst/>
          </a:prstGeom>
          <a:solidFill>
            <a:srgbClr val="d5a6bd"/>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52" name="Google Shape;227;p6"/>
          <p:cNvSpPr/>
          <p:nvPr/>
        </p:nvSpPr>
        <p:spPr>
          <a:xfrm>
            <a:off x="1881000" y="1544400"/>
            <a:ext cx="1716840" cy="724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100" spc="-1" strike="noStrike">
                <a:solidFill>
                  <a:schemeClr val="dk1"/>
                </a:solidFill>
                <a:latin typeface="Arial"/>
                <a:ea typeface="Arial"/>
              </a:rPr>
              <a:t>Is covariate drift? </a:t>
            </a:r>
            <a:endParaRPr b="0" lang="en-GB" sz="1100" spc="-1" strike="noStrike">
              <a:solidFill>
                <a:srgbClr val="000000"/>
              </a:solidFill>
              <a:latin typeface="Arial"/>
            </a:endParaRPr>
          </a:p>
          <a:p>
            <a:pPr algn="ctr">
              <a:lnSpc>
                <a:spcPct val="100000"/>
              </a:lnSpc>
              <a:tabLst>
                <a:tab algn="l" pos="0"/>
              </a:tabLst>
            </a:pPr>
            <a:r>
              <a:rPr b="1" lang="en-GB" sz="1100" spc="-1" strike="noStrike">
                <a:solidFill>
                  <a:schemeClr val="dk1"/>
                </a:solidFill>
                <a:latin typeface="Arial"/>
                <a:ea typeface="Arial"/>
              </a:rPr>
              <a:t>OR </a:t>
            </a:r>
            <a:endParaRPr b="0" lang="en-GB" sz="1100" spc="-1" strike="noStrike">
              <a:solidFill>
                <a:srgbClr val="000000"/>
              </a:solidFill>
              <a:latin typeface="Arial"/>
            </a:endParaRPr>
          </a:p>
          <a:p>
            <a:pPr algn="ctr">
              <a:lnSpc>
                <a:spcPct val="100000"/>
              </a:lnSpc>
              <a:tabLst>
                <a:tab algn="l" pos="0"/>
              </a:tabLst>
            </a:pPr>
            <a:r>
              <a:rPr b="0" lang="en-GB" sz="1100" spc="-1" strike="noStrike">
                <a:solidFill>
                  <a:schemeClr val="dk1"/>
                </a:solidFill>
                <a:latin typeface="Arial"/>
                <a:ea typeface="Arial"/>
              </a:rPr>
              <a:t>Is model drift</a:t>
            </a:r>
            <a:endParaRPr b="0" lang="en-GB" sz="1100" spc="-1" strike="noStrike">
              <a:solidFill>
                <a:srgbClr val="000000"/>
              </a:solidFill>
              <a:latin typeface="Arial"/>
            </a:endParaRPr>
          </a:p>
        </p:txBody>
      </p:sp>
      <p:sp>
        <p:nvSpPr>
          <p:cNvPr id="153" name="Google Shape;228;p6"/>
          <p:cNvSpPr/>
          <p:nvPr/>
        </p:nvSpPr>
        <p:spPr>
          <a:xfrm>
            <a:off x="3018240" y="2198880"/>
            <a:ext cx="1710720" cy="548280"/>
          </a:xfrm>
          <a:prstGeom prst="flowChartDecision">
            <a:avLst/>
          </a:prstGeom>
          <a:solidFill>
            <a:srgbClr val="d5a6bd"/>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54" name="Google Shape;229;p6"/>
          <p:cNvSpPr/>
          <p:nvPr/>
        </p:nvSpPr>
        <p:spPr>
          <a:xfrm>
            <a:off x="3036240" y="2044080"/>
            <a:ext cx="1736280" cy="8571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100" spc="-1" strike="noStrike">
                <a:solidFill>
                  <a:schemeClr val="dk1"/>
                </a:solidFill>
                <a:latin typeface="Arial"/>
                <a:ea typeface="Arial"/>
              </a:rPr>
              <a:t>Is performance drift? </a:t>
            </a:r>
            <a:endParaRPr b="0" lang="en-GB" sz="1100" spc="-1" strike="noStrike">
              <a:solidFill>
                <a:srgbClr val="000000"/>
              </a:solidFill>
              <a:latin typeface="Arial"/>
            </a:endParaRPr>
          </a:p>
        </p:txBody>
      </p:sp>
      <p:cxnSp>
        <p:nvCxnSpPr>
          <p:cNvPr id="155" name="Google Shape;230;p6"/>
          <p:cNvCxnSpPr/>
          <p:nvPr/>
        </p:nvCxnSpPr>
        <p:spPr>
          <a:xfrm>
            <a:off x="3880080" y="1872360"/>
            <a:ext cx="1080" cy="347400"/>
          </a:xfrm>
          <a:prstGeom prst="straightConnector1">
            <a:avLst/>
          </a:prstGeom>
          <a:ln w="28575">
            <a:solidFill>
              <a:srgbClr val="c0504d"/>
            </a:solidFill>
            <a:round/>
            <a:tailEnd len="med" type="triangle" w="med"/>
          </a:ln>
        </p:spPr>
      </p:cxnSp>
      <p:cxnSp>
        <p:nvCxnSpPr>
          <p:cNvPr id="156" name="Google Shape;231;p6"/>
          <p:cNvCxnSpPr/>
          <p:nvPr/>
        </p:nvCxnSpPr>
        <p:spPr>
          <a:xfrm>
            <a:off x="2907360" y="3398400"/>
            <a:ext cx="1080" cy="306360"/>
          </a:xfrm>
          <a:prstGeom prst="straightConnector1">
            <a:avLst/>
          </a:prstGeom>
          <a:ln w="9525">
            <a:solidFill>
              <a:srgbClr val="080808"/>
            </a:solidFill>
            <a:round/>
            <a:tailEnd len="med" type="triangle" w="med"/>
          </a:ln>
        </p:spPr>
      </p:cxnSp>
      <p:sp>
        <p:nvSpPr>
          <p:cNvPr id="157" name="Google Shape;232;p6"/>
          <p:cNvSpPr/>
          <p:nvPr/>
        </p:nvSpPr>
        <p:spPr>
          <a:xfrm>
            <a:off x="3515400" y="603000"/>
            <a:ext cx="854640" cy="456480"/>
          </a:xfrm>
          <a:prstGeom prst="flowChartAlternateProcess">
            <a:avLst/>
          </a:prstGeom>
          <a:solidFill>
            <a:srgbClr val="666666"/>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58" name="Google Shape;233;p6"/>
          <p:cNvSpPr/>
          <p:nvPr/>
        </p:nvSpPr>
        <p:spPr>
          <a:xfrm>
            <a:off x="3556440" y="570960"/>
            <a:ext cx="813600" cy="479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100" spc="-1" strike="noStrike">
                <a:solidFill>
                  <a:srgbClr val="ffffff"/>
                </a:solidFill>
                <a:latin typeface="Arial"/>
                <a:ea typeface="Arial"/>
              </a:rPr>
              <a:t>Trained model</a:t>
            </a:r>
            <a:endParaRPr b="0" lang="en-GB" sz="1100" spc="-1" strike="noStrike">
              <a:solidFill>
                <a:srgbClr val="000000"/>
              </a:solidFill>
              <a:latin typeface="Arial"/>
            </a:endParaRPr>
          </a:p>
        </p:txBody>
      </p:sp>
      <p:cxnSp>
        <p:nvCxnSpPr>
          <p:cNvPr id="159" name="Google Shape;234;p6"/>
          <p:cNvCxnSpPr/>
          <p:nvPr/>
        </p:nvCxnSpPr>
        <p:spPr>
          <a:xfrm>
            <a:off x="2912040" y="3911400"/>
            <a:ext cx="1080" cy="259560"/>
          </a:xfrm>
          <a:prstGeom prst="straightConnector1">
            <a:avLst/>
          </a:prstGeom>
          <a:ln w="9525">
            <a:solidFill>
              <a:srgbClr val="080808"/>
            </a:solidFill>
            <a:round/>
            <a:tailEnd len="med" type="triangle" w="med"/>
          </a:ln>
        </p:spPr>
      </p:cxnSp>
      <p:cxnSp>
        <p:nvCxnSpPr>
          <p:cNvPr id="160" name="Google Shape;235;p6"/>
          <p:cNvCxnSpPr/>
          <p:nvPr/>
        </p:nvCxnSpPr>
        <p:spPr>
          <a:xfrm>
            <a:off x="2959560" y="4414680"/>
            <a:ext cx="1080" cy="259560"/>
          </a:xfrm>
          <a:prstGeom prst="straightConnector1">
            <a:avLst/>
          </a:prstGeom>
          <a:ln w="9525">
            <a:solidFill>
              <a:srgbClr val="080808"/>
            </a:solidFill>
            <a:round/>
            <a:tailEnd len="med" type="triangle" w="med"/>
          </a:ln>
        </p:spPr>
      </p:cxnSp>
      <p:sp>
        <p:nvSpPr>
          <p:cNvPr id="161" name="Google Shape;236;p6"/>
          <p:cNvSpPr/>
          <p:nvPr/>
        </p:nvSpPr>
        <p:spPr>
          <a:xfrm rot="16200000">
            <a:off x="-271080" y="2582280"/>
            <a:ext cx="1873440" cy="6012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800" spc="-1" strike="noStrike">
                <a:solidFill>
                  <a:schemeClr val="dk1"/>
                </a:solidFill>
                <a:latin typeface="Arial"/>
                <a:ea typeface="Arial"/>
              </a:rPr>
              <a:t>GitHub Actions</a:t>
            </a:r>
            <a:endParaRPr b="0" lang="en-GB" sz="1800" spc="-1" strike="noStrike">
              <a:solidFill>
                <a:srgbClr val="000000"/>
              </a:solidFill>
              <a:latin typeface="Arial"/>
            </a:endParaRPr>
          </a:p>
        </p:txBody>
      </p:sp>
      <p:sp>
        <p:nvSpPr>
          <p:cNvPr id="162" name="Google Shape;237;p6"/>
          <p:cNvSpPr/>
          <p:nvPr/>
        </p:nvSpPr>
        <p:spPr>
          <a:xfrm rot="1200">
            <a:off x="378000" y="39600"/>
            <a:ext cx="2376360" cy="362880"/>
          </a:xfrm>
          <a:custGeom>
            <a:avLst/>
            <a:gdLst>
              <a:gd name="textAreaLeft" fmla="*/ 0 w 2376360"/>
              <a:gd name="textAreaRight" fmla="*/ 2376720 w 2376360"/>
              <a:gd name="textAreaTop" fmla="*/ 0 h 362880"/>
              <a:gd name="textAreaBottom" fmla="*/ 363240 h 362880"/>
            </a:gdLst>
            <a:ahLst/>
            <a:rect l="textAreaLeft" t="textAreaTop" r="textAreaRight" b="textAreaBottom"/>
            <a:pathLst>
              <a:path w="6608" h="1022">
                <a:moveTo>
                  <a:pt x="168" y="9"/>
                </a:moveTo>
                <a:lnTo>
                  <a:pt x="168" y="9"/>
                </a:lnTo>
                <a:cubicBezTo>
                  <a:pt x="139" y="9"/>
                  <a:pt x="110" y="17"/>
                  <a:pt x="84" y="31"/>
                </a:cubicBezTo>
                <a:cubicBezTo>
                  <a:pt x="59" y="46"/>
                  <a:pt x="37" y="68"/>
                  <a:pt x="22" y="93"/>
                </a:cubicBezTo>
                <a:cubicBezTo>
                  <a:pt x="8" y="119"/>
                  <a:pt x="0" y="148"/>
                  <a:pt x="0" y="178"/>
                </a:cubicBezTo>
                <a:lnTo>
                  <a:pt x="2" y="852"/>
                </a:lnTo>
                <a:lnTo>
                  <a:pt x="2" y="852"/>
                </a:lnTo>
                <a:cubicBezTo>
                  <a:pt x="2" y="882"/>
                  <a:pt x="10" y="911"/>
                  <a:pt x="25" y="937"/>
                </a:cubicBezTo>
                <a:cubicBezTo>
                  <a:pt x="40" y="962"/>
                  <a:pt x="61" y="983"/>
                  <a:pt x="87" y="998"/>
                </a:cubicBezTo>
                <a:cubicBezTo>
                  <a:pt x="112" y="1013"/>
                  <a:pt x="141" y="1021"/>
                  <a:pt x="171" y="1021"/>
                </a:cubicBezTo>
                <a:lnTo>
                  <a:pt x="6438" y="1012"/>
                </a:lnTo>
                <a:lnTo>
                  <a:pt x="6439" y="1012"/>
                </a:lnTo>
                <a:cubicBezTo>
                  <a:pt x="6468" y="1012"/>
                  <a:pt x="6497" y="1004"/>
                  <a:pt x="6523" y="990"/>
                </a:cubicBezTo>
                <a:cubicBezTo>
                  <a:pt x="6548" y="975"/>
                  <a:pt x="6570" y="953"/>
                  <a:pt x="6585" y="928"/>
                </a:cubicBezTo>
                <a:cubicBezTo>
                  <a:pt x="6599" y="902"/>
                  <a:pt x="6607" y="873"/>
                  <a:pt x="6607" y="843"/>
                </a:cubicBezTo>
                <a:lnTo>
                  <a:pt x="6605" y="168"/>
                </a:lnTo>
                <a:lnTo>
                  <a:pt x="6605" y="169"/>
                </a:lnTo>
                <a:lnTo>
                  <a:pt x="6605" y="169"/>
                </a:lnTo>
                <a:cubicBezTo>
                  <a:pt x="6605" y="139"/>
                  <a:pt x="6597" y="110"/>
                  <a:pt x="6582" y="84"/>
                </a:cubicBezTo>
                <a:cubicBezTo>
                  <a:pt x="6567" y="59"/>
                  <a:pt x="6546" y="38"/>
                  <a:pt x="6520" y="23"/>
                </a:cubicBezTo>
                <a:cubicBezTo>
                  <a:pt x="6495" y="8"/>
                  <a:pt x="6466" y="0"/>
                  <a:pt x="6436" y="0"/>
                </a:cubicBezTo>
                <a:lnTo>
                  <a:pt x="168" y="9"/>
                </a:lnTo>
              </a:path>
            </a:pathLst>
          </a:custGeom>
          <a:solidFill>
            <a:srgbClr val="080808"/>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ffffff"/>
              </a:solidFill>
              <a:latin typeface="Arial"/>
            </a:endParaRPr>
          </a:p>
        </p:txBody>
      </p:sp>
      <p:sp>
        <p:nvSpPr>
          <p:cNvPr id="163" name="Google Shape;238;p6"/>
          <p:cNvSpPr/>
          <p:nvPr/>
        </p:nvSpPr>
        <p:spPr>
          <a:xfrm>
            <a:off x="369000" y="36000"/>
            <a:ext cx="4085280" cy="386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800" spc="-1" strike="noStrike">
                <a:solidFill>
                  <a:srgbClr val="ffffff"/>
                </a:solidFill>
                <a:latin typeface="Arial"/>
                <a:ea typeface="Arial"/>
              </a:rPr>
              <a:t>Automate retraining </a:t>
            </a:r>
            <a:endParaRPr b="0" lang="en-GB" sz="1800" spc="-1" strike="noStrike">
              <a:solidFill>
                <a:srgbClr val="000000"/>
              </a:solidFill>
              <a:latin typeface="Arial"/>
            </a:endParaRPr>
          </a:p>
        </p:txBody>
      </p:sp>
      <p:sp>
        <p:nvSpPr>
          <p:cNvPr id="164" name="Google Shape;239;p6"/>
          <p:cNvSpPr/>
          <p:nvPr/>
        </p:nvSpPr>
        <p:spPr>
          <a:xfrm>
            <a:off x="3931920" y="1895400"/>
            <a:ext cx="435600" cy="2599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200" spc="-1" strike="noStrike">
                <a:solidFill>
                  <a:schemeClr val="lt1"/>
                </a:solidFill>
                <a:latin typeface="Arial"/>
                <a:ea typeface="Arial"/>
              </a:rPr>
              <a:t>yes</a:t>
            </a:r>
            <a:endParaRPr b="0" lang="en-GB" sz="1200" spc="-1" strike="noStrike">
              <a:solidFill>
                <a:srgbClr val="000000"/>
              </a:solidFill>
              <a:latin typeface="Arial"/>
            </a:endParaRPr>
          </a:p>
        </p:txBody>
      </p:sp>
      <p:sp>
        <p:nvSpPr>
          <p:cNvPr id="165" name="Google Shape;240;p6"/>
          <p:cNvSpPr/>
          <p:nvPr/>
        </p:nvSpPr>
        <p:spPr>
          <a:xfrm>
            <a:off x="1219320" y="1617120"/>
            <a:ext cx="365400" cy="2599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200" spc="-1" strike="noStrike">
                <a:solidFill>
                  <a:schemeClr val="lt1"/>
                </a:solidFill>
                <a:latin typeface="Arial"/>
                <a:ea typeface="Arial"/>
              </a:rPr>
              <a:t>no</a:t>
            </a:r>
            <a:endParaRPr b="0" lang="en-GB" sz="1200" spc="-1" strike="noStrike">
              <a:solidFill>
                <a:srgbClr val="000000"/>
              </a:solidFill>
              <a:latin typeface="Arial"/>
            </a:endParaRPr>
          </a:p>
        </p:txBody>
      </p:sp>
      <p:cxnSp>
        <p:nvCxnSpPr>
          <p:cNvPr id="166" name="Google Shape;241;p6"/>
          <p:cNvCxnSpPr/>
          <p:nvPr/>
        </p:nvCxnSpPr>
        <p:spPr>
          <a:xfrm>
            <a:off x="3880440" y="2702160"/>
            <a:ext cx="20880" cy="389520"/>
          </a:xfrm>
          <a:prstGeom prst="straightConnector1">
            <a:avLst/>
          </a:prstGeom>
          <a:ln w="28575">
            <a:solidFill>
              <a:srgbClr val="c0504d"/>
            </a:solidFill>
            <a:round/>
            <a:tailEnd len="med" type="triangle" w="med"/>
          </a:ln>
        </p:spPr>
      </p:cxnSp>
      <p:sp>
        <p:nvSpPr>
          <p:cNvPr id="167" name="Google Shape;242;p6"/>
          <p:cNvSpPr/>
          <p:nvPr/>
        </p:nvSpPr>
        <p:spPr>
          <a:xfrm>
            <a:off x="4170960" y="2552400"/>
            <a:ext cx="435600" cy="2599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200" spc="-1" strike="noStrike">
                <a:solidFill>
                  <a:srgbClr val="ffffff"/>
                </a:solidFill>
                <a:latin typeface="Arial"/>
                <a:ea typeface="Arial"/>
              </a:rPr>
              <a:t>yes</a:t>
            </a:r>
            <a:endParaRPr b="0" lang="en-GB" sz="1200" spc="-1" strike="noStrike">
              <a:solidFill>
                <a:srgbClr val="000000"/>
              </a:solidFill>
              <a:latin typeface="Arial"/>
            </a:endParaRPr>
          </a:p>
        </p:txBody>
      </p:sp>
      <p:sp>
        <p:nvSpPr>
          <p:cNvPr id="168" name="Google Shape;243;p6"/>
          <p:cNvSpPr/>
          <p:nvPr/>
        </p:nvSpPr>
        <p:spPr>
          <a:xfrm>
            <a:off x="2091960" y="2400120"/>
            <a:ext cx="365400" cy="2599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200" spc="-1" strike="noStrike">
                <a:solidFill>
                  <a:schemeClr val="lt1"/>
                </a:solidFill>
                <a:latin typeface="Arial"/>
                <a:ea typeface="Arial"/>
              </a:rPr>
              <a:t>no</a:t>
            </a:r>
            <a:endParaRPr b="0" lang="en-GB" sz="1200" spc="-1" strike="noStrike">
              <a:solidFill>
                <a:srgbClr val="000000"/>
              </a:solidFill>
              <a:latin typeface="Arial"/>
            </a:endParaRPr>
          </a:p>
        </p:txBody>
      </p:sp>
      <p:sp>
        <p:nvSpPr>
          <p:cNvPr id="169" name="Google Shape;244;p6"/>
          <p:cNvSpPr/>
          <p:nvPr/>
        </p:nvSpPr>
        <p:spPr>
          <a:xfrm>
            <a:off x="5369040" y="3476520"/>
            <a:ext cx="1710720" cy="1097280"/>
          </a:xfrm>
          <a:prstGeom prst="flowChartProcess">
            <a:avLst/>
          </a:prstGeom>
          <a:solidFill>
            <a:srgbClr val="d0e0e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70" name="Google Shape;245;p6"/>
          <p:cNvSpPr/>
          <p:nvPr/>
        </p:nvSpPr>
        <p:spPr>
          <a:xfrm>
            <a:off x="5650920" y="4039560"/>
            <a:ext cx="1221840" cy="342720"/>
          </a:xfrm>
          <a:prstGeom prst="flowChartAlternateProcess">
            <a:avLst/>
          </a:prstGeom>
          <a:solidFill>
            <a:srgbClr val="6aa84f"/>
          </a:solidFill>
          <a:ln w="9525">
            <a:solidFill>
              <a:srgbClr val="08080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71" name="Google Shape;246;p6"/>
          <p:cNvSpPr/>
          <p:nvPr/>
        </p:nvSpPr>
        <p:spPr>
          <a:xfrm>
            <a:off x="5609880" y="4029120"/>
            <a:ext cx="1274760" cy="3427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300" spc="-1" strike="noStrike">
                <a:solidFill>
                  <a:srgbClr val="ffffff"/>
                </a:solidFill>
                <a:latin typeface="Arial"/>
                <a:ea typeface="Arial"/>
              </a:rPr>
              <a:t>Docker Image</a:t>
            </a:r>
            <a:endParaRPr b="0" lang="en-GB" sz="1300" spc="-1" strike="noStrike">
              <a:solidFill>
                <a:srgbClr val="000000"/>
              </a:solidFill>
              <a:latin typeface="Arial"/>
            </a:endParaRPr>
          </a:p>
        </p:txBody>
      </p:sp>
      <p:pic>
        <p:nvPicPr>
          <p:cNvPr id="172" name="Google Shape;247;p6" descr=""/>
          <p:cNvPicPr/>
          <p:nvPr/>
        </p:nvPicPr>
        <p:blipFill>
          <a:blip r:embed="rId1"/>
          <a:stretch/>
        </p:blipFill>
        <p:spPr>
          <a:xfrm>
            <a:off x="5401800" y="3548880"/>
            <a:ext cx="600120" cy="343080"/>
          </a:xfrm>
          <a:prstGeom prst="rect">
            <a:avLst/>
          </a:prstGeom>
          <a:ln w="0">
            <a:noFill/>
          </a:ln>
        </p:spPr>
      </p:pic>
      <p:sp>
        <p:nvSpPr>
          <p:cNvPr id="173" name="Google Shape;248;p6"/>
          <p:cNvSpPr/>
          <p:nvPr/>
        </p:nvSpPr>
        <p:spPr>
          <a:xfrm>
            <a:off x="5825520" y="3476520"/>
            <a:ext cx="1303560" cy="451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GB" sz="1400" spc="-1" strike="noStrike">
                <a:solidFill>
                  <a:schemeClr val="dk1"/>
                </a:solidFill>
                <a:latin typeface="Arial"/>
                <a:ea typeface="Arial"/>
              </a:rPr>
              <a:t> </a:t>
            </a:r>
            <a:r>
              <a:rPr b="1" lang="en-GB" sz="1400" spc="-1" strike="noStrike">
                <a:solidFill>
                  <a:schemeClr val="dk1"/>
                </a:solidFill>
                <a:latin typeface="Arial"/>
                <a:ea typeface="Arial"/>
              </a:rPr>
              <a:t>DockerHub</a:t>
            </a:r>
            <a:endParaRPr b="0" lang="en-GB" sz="1400" spc="-1" strike="noStrike">
              <a:solidFill>
                <a:srgbClr val="000000"/>
              </a:solidFill>
              <a:latin typeface="Arial"/>
            </a:endParaRPr>
          </a:p>
        </p:txBody>
      </p:sp>
      <p:sp>
        <p:nvSpPr>
          <p:cNvPr id="174" name="Google Shape;249;p6"/>
          <p:cNvSpPr/>
          <p:nvPr/>
        </p:nvSpPr>
        <p:spPr>
          <a:xfrm>
            <a:off x="7610400" y="3756960"/>
            <a:ext cx="1275120" cy="702360"/>
          </a:xfrm>
          <a:prstGeom prst="flowChartProcess">
            <a:avLst/>
          </a:prstGeom>
          <a:solidFill>
            <a:srgbClr val="d0e0e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75" name="Google Shape;250;p6"/>
          <p:cNvSpPr/>
          <p:nvPr/>
        </p:nvSpPr>
        <p:spPr>
          <a:xfrm>
            <a:off x="8001720" y="3791880"/>
            <a:ext cx="118368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300" spc="-1" strike="noStrike">
                <a:solidFill>
                  <a:schemeClr val="dk1"/>
                </a:solidFill>
                <a:latin typeface="Arial"/>
                <a:ea typeface="Arial"/>
              </a:rPr>
              <a:t>AWS ECS</a:t>
            </a:r>
            <a:endParaRPr b="0" lang="en-GB" sz="1300" spc="-1" strike="noStrike">
              <a:solidFill>
                <a:srgbClr val="000000"/>
              </a:solidFill>
              <a:latin typeface="Arial"/>
            </a:endParaRPr>
          </a:p>
        </p:txBody>
      </p:sp>
      <p:pic>
        <p:nvPicPr>
          <p:cNvPr id="176" name="Google Shape;251;p6" descr=""/>
          <p:cNvPicPr/>
          <p:nvPr/>
        </p:nvPicPr>
        <p:blipFill>
          <a:blip r:embed="rId2"/>
          <a:stretch/>
        </p:blipFill>
        <p:spPr>
          <a:xfrm>
            <a:off x="7690680" y="3762000"/>
            <a:ext cx="317160" cy="324360"/>
          </a:xfrm>
          <a:prstGeom prst="rect">
            <a:avLst/>
          </a:prstGeom>
          <a:ln w="0">
            <a:noFill/>
          </a:ln>
        </p:spPr>
      </p:pic>
      <p:sp>
        <p:nvSpPr>
          <p:cNvPr id="177" name="Google Shape;252;p6"/>
          <p:cNvSpPr/>
          <p:nvPr/>
        </p:nvSpPr>
        <p:spPr>
          <a:xfrm>
            <a:off x="7660080" y="4145040"/>
            <a:ext cx="1311840" cy="287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GB" sz="1300" spc="-1" strike="noStrike">
                <a:solidFill>
                  <a:schemeClr val="dk1"/>
                </a:solidFill>
                <a:latin typeface="Arial"/>
                <a:ea typeface="Arial"/>
              </a:rPr>
              <a:t>Deploy model</a:t>
            </a:r>
            <a:endParaRPr b="0" lang="en-GB" sz="1300" spc="-1" strike="noStrike">
              <a:solidFill>
                <a:srgbClr val="000000"/>
              </a:solidFill>
              <a:latin typeface="Arial"/>
            </a:endParaRPr>
          </a:p>
        </p:txBody>
      </p:sp>
      <p:cxnSp>
        <p:nvCxnSpPr>
          <p:cNvPr id="178" name="Google Shape;253;p6"/>
          <p:cNvCxnSpPr/>
          <p:nvPr/>
        </p:nvCxnSpPr>
        <p:spPr>
          <a:xfrm>
            <a:off x="4864320" y="4093560"/>
            <a:ext cx="538200" cy="1080"/>
          </a:xfrm>
          <a:prstGeom prst="straightConnector1">
            <a:avLst/>
          </a:prstGeom>
          <a:ln w="9525">
            <a:solidFill>
              <a:srgbClr val="080808"/>
            </a:solidFill>
            <a:round/>
            <a:tailEnd len="med" type="triangle" w="med"/>
          </a:ln>
        </p:spPr>
      </p:cxnSp>
      <p:sp>
        <p:nvSpPr>
          <p:cNvPr id="179" name="Google Shape;254;p6"/>
          <p:cNvSpPr/>
          <p:nvPr/>
        </p:nvSpPr>
        <p:spPr>
          <a:xfrm>
            <a:off x="7659000" y="4813560"/>
            <a:ext cx="1207800" cy="548280"/>
          </a:xfrm>
          <a:prstGeom prst="flowChartAlternateProcess">
            <a:avLst/>
          </a:prstGeom>
          <a:solidFill>
            <a:srgbClr val="666666"/>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80" name="Google Shape;255;p6"/>
          <p:cNvSpPr/>
          <p:nvPr/>
        </p:nvSpPr>
        <p:spPr>
          <a:xfrm>
            <a:off x="7610400" y="4764960"/>
            <a:ext cx="1311840" cy="643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200" spc="-1" strike="noStrike">
                <a:solidFill>
                  <a:srgbClr val="ffffff"/>
                </a:solidFill>
                <a:latin typeface="Arial"/>
                <a:ea typeface="Arial"/>
              </a:rPr>
              <a:t>App FastAPI (public IP:URL)</a:t>
            </a:r>
            <a:endParaRPr b="0" lang="en-GB" sz="1200" spc="-1" strike="noStrike">
              <a:solidFill>
                <a:srgbClr val="000000"/>
              </a:solidFill>
              <a:latin typeface="Arial"/>
            </a:endParaRPr>
          </a:p>
        </p:txBody>
      </p:sp>
      <p:cxnSp>
        <p:nvCxnSpPr>
          <p:cNvPr id="181" name="Google Shape;256;p6"/>
          <p:cNvCxnSpPr/>
          <p:nvPr/>
        </p:nvCxnSpPr>
        <p:spPr>
          <a:xfrm>
            <a:off x="7085520" y="4093560"/>
            <a:ext cx="538200" cy="1080"/>
          </a:xfrm>
          <a:prstGeom prst="straightConnector1">
            <a:avLst/>
          </a:prstGeom>
          <a:ln w="9525">
            <a:solidFill>
              <a:srgbClr val="080808"/>
            </a:solidFill>
            <a:round/>
            <a:tailEnd len="med" type="triangle" w="med"/>
          </a:ln>
        </p:spPr>
      </p:cxnSp>
      <p:cxnSp>
        <p:nvCxnSpPr>
          <p:cNvPr id="182" name="Google Shape;257;p6"/>
          <p:cNvCxnSpPr/>
          <p:nvPr/>
        </p:nvCxnSpPr>
        <p:spPr>
          <a:xfrm>
            <a:off x="8249040" y="4460040"/>
            <a:ext cx="1080" cy="321120"/>
          </a:xfrm>
          <a:prstGeom prst="straightConnector1">
            <a:avLst/>
          </a:prstGeom>
          <a:ln w="9525">
            <a:solidFill>
              <a:srgbClr val="080808"/>
            </a:solidFill>
            <a:round/>
            <a:tailEnd len="med" type="triangle" w="med"/>
          </a:ln>
        </p:spPr>
      </p:cxnSp>
      <p:sp>
        <p:nvSpPr>
          <p:cNvPr id="183" name="Google Shape;258;p6"/>
          <p:cNvSpPr/>
          <p:nvPr/>
        </p:nvSpPr>
        <p:spPr>
          <a:xfrm>
            <a:off x="1512000" y="638280"/>
            <a:ext cx="813600" cy="451440"/>
          </a:xfrm>
          <a:prstGeom prst="flowChartDocument">
            <a:avLst/>
          </a:prstGeom>
          <a:solidFill>
            <a:srgbClr val="666666"/>
          </a:solidFill>
          <a:ln w="9525">
            <a:solidFill>
              <a:srgbClr val="1f497d"/>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184" name="Google Shape;259;p6"/>
          <p:cNvSpPr/>
          <p:nvPr/>
        </p:nvSpPr>
        <p:spPr>
          <a:xfrm>
            <a:off x="2502720" y="638280"/>
            <a:ext cx="813600" cy="451440"/>
          </a:xfrm>
          <a:prstGeom prst="flowChartDocument">
            <a:avLst/>
          </a:prstGeom>
          <a:solidFill>
            <a:srgbClr val="666666"/>
          </a:solidFill>
          <a:ln w="9525">
            <a:solidFill>
              <a:srgbClr val="1f497d"/>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185" name="Google Shape;260;p6"/>
          <p:cNvSpPr/>
          <p:nvPr/>
        </p:nvSpPr>
        <p:spPr>
          <a:xfrm>
            <a:off x="1238760" y="615600"/>
            <a:ext cx="1334520" cy="451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100" spc="-1" strike="noStrike">
                <a:solidFill>
                  <a:srgbClr val="ffffff"/>
                </a:solidFill>
                <a:latin typeface="Arial"/>
                <a:ea typeface="Arial"/>
              </a:rPr>
              <a:t>CSV training</a:t>
            </a:r>
            <a:endParaRPr b="0" lang="en-GB" sz="1100" spc="-1" strike="noStrike">
              <a:solidFill>
                <a:srgbClr val="000000"/>
              </a:solidFill>
              <a:latin typeface="Arial"/>
            </a:endParaRPr>
          </a:p>
          <a:p>
            <a:pPr algn="ctr">
              <a:lnSpc>
                <a:spcPct val="100000"/>
              </a:lnSpc>
              <a:tabLst>
                <a:tab algn="l" pos="0"/>
              </a:tabLst>
            </a:pPr>
            <a:r>
              <a:rPr b="0" lang="en-GB" sz="1100" spc="-1" strike="noStrike">
                <a:solidFill>
                  <a:srgbClr val="ffffff"/>
                </a:solidFill>
                <a:latin typeface="Arial"/>
                <a:ea typeface="Arial"/>
              </a:rPr>
              <a:t> </a:t>
            </a:r>
            <a:r>
              <a:rPr b="0" lang="en-GB" sz="1100" spc="-1" strike="noStrike">
                <a:solidFill>
                  <a:srgbClr val="ffffff"/>
                </a:solidFill>
                <a:latin typeface="Arial"/>
                <a:ea typeface="Arial"/>
              </a:rPr>
              <a:t>data</a:t>
            </a:r>
            <a:endParaRPr b="0" lang="en-GB" sz="1100" spc="-1" strike="noStrike">
              <a:solidFill>
                <a:srgbClr val="000000"/>
              </a:solidFill>
              <a:latin typeface="Arial"/>
            </a:endParaRPr>
          </a:p>
        </p:txBody>
      </p:sp>
      <p:sp>
        <p:nvSpPr>
          <p:cNvPr id="186" name="Google Shape;261;p6"/>
          <p:cNvSpPr/>
          <p:nvPr/>
        </p:nvSpPr>
        <p:spPr>
          <a:xfrm>
            <a:off x="2436480" y="604080"/>
            <a:ext cx="934920" cy="3898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0" lang="en-GB" sz="1100" spc="-1" strike="noStrike">
                <a:solidFill>
                  <a:srgbClr val="ffffff"/>
                </a:solidFill>
                <a:latin typeface="Arial"/>
                <a:ea typeface="Arial"/>
              </a:rPr>
              <a:t>CSV new data</a:t>
            </a:r>
            <a:endParaRPr b="0" lang="en-GB" sz="1100" spc="-1" strike="noStrike">
              <a:solidFill>
                <a:srgbClr val="000000"/>
              </a:solidFill>
              <a:latin typeface="Arial"/>
            </a:endParaRPr>
          </a:p>
        </p:txBody>
      </p:sp>
      <p:sp>
        <p:nvSpPr>
          <p:cNvPr id="187" name="Google Shape;262;p6"/>
          <p:cNvSpPr/>
          <p:nvPr/>
        </p:nvSpPr>
        <p:spPr>
          <a:xfrm>
            <a:off x="2905200" y="3062520"/>
            <a:ext cx="1802880" cy="312840"/>
          </a:xfrm>
          <a:prstGeom prst="flowChartDocument">
            <a:avLst/>
          </a:prstGeom>
          <a:solidFill>
            <a:srgbClr val="666666"/>
          </a:solidFill>
          <a:ln w="9525">
            <a:solidFill>
              <a:srgbClr val="1f497d"/>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GB" sz="1400" spc="-1" strike="noStrike">
              <a:solidFill>
                <a:srgbClr val="000000"/>
              </a:solidFill>
              <a:latin typeface="Arial"/>
            </a:endParaRPr>
          </a:p>
        </p:txBody>
      </p:sp>
      <p:sp>
        <p:nvSpPr>
          <p:cNvPr id="188" name="Google Shape;263;p6"/>
          <p:cNvSpPr/>
          <p:nvPr/>
        </p:nvSpPr>
        <p:spPr>
          <a:xfrm>
            <a:off x="2824200" y="3079440"/>
            <a:ext cx="2650680" cy="3009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GB" sz="1100" spc="-1" strike="noStrike">
                <a:solidFill>
                  <a:srgbClr val="ffffff"/>
                </a:solidFill>
                <a:latin typeface="Arial"/>
                <a:ea typeface="Arial"/>
              </a:rPr>
              <a:t>Training data = training+new</a:t>
            </a:r>
            <a:endParaRPr b="0" lang="en-GB" sz="1100" spc="-1" strike="noStrike">
              <a:solidFill>
                <a:srgbClr val="000000"/>
              </a:solidFill>
              <a:latin typeface="Arial"/>
            </a:endParaRPr>
          </a:p>
        </p:txBody>
      </p:sp>
      <p:sp>
        <p:nvSpPr>
          <p:cNvPr id="189" name="Google Shape;264;p6"/>
          <p:cNvSpPr/>
          <p:nvPr/>
        </p:nvSpPr>
        <p:spPr>
          <a:xfrm>
            <a:off x="1244520" y="1261080"/>
            <a:ext cx="130356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GB" sz="1400" spc="-1" strike="noStrike">
                <a:solidFill>
                  <a:schemeClr val="lt1"/>
                </a:solidFill>
                <a:latin typeface="Arial"/>
                <a:ea typeface="Arial"/>
              </a:rPr>
              <a:t>Drift analysis</a:t>
            </a:r>
            <a:endParaRPr b="0" lang="en-GB" sz="1400" spc="-1" strike="noStrike">
              <a:solidFill>
                <a:srgbClr val="000000"/>
              </a:solidFill>
              <a:latin typeface="Arial"/>
            </a:endParaRPr>
          </a:p>
        </p:txBody>
      </p:sp>
      <p:cxnSp>
        <p:nvCxnSpPr>
          <p:cNvPr id="190" name="Google Shape;265;p6"/>
          <p:cNvCxnSpPr>
            <a:stCxn id="154" idx="1"/>
            <a:endCxn id="144" idx="1"/>
          </p:cNvCxnSpPr>
          <p:nvPr/>
        </p:nvCxnSpPr>
        <p:spPr>
          <a:xfrm rot="10800000">
            <a:off x="1216080" y="2349360"/>
            <a:ext cx="1820520" cy="123480"/>
          </a:xfrm>
          <a:prstGeom prst="bentConnector3">
            <a:avLst>
              <a:gd name="adj1" fmla="val 113093"/>
            </a:avLst>
          </a:prstGeom>
          <a:ln w="38100">
            <a:solidFill>
              <a:srgbClr val="c0504d"/>
            </a:solidFill>
            <a:round/>
          </a:ln>
        </p:spPr>
      </p:cxnSp>
      <p:cxnSp>
        <p:nvCxnSpPr>
          <p:cNvPr id="191" name="Google Shape;266;p6"/>
          <p:cNvCxnSpPr>
            <a:stCxn id="151" idx="1"/>
            <a:endCxn id="144" idx="1"/>
          </p:cNvCxnSpPr>
          <p:nvPr/>
        </p:nvCxnSpPr>
        <p:spPr>
          <a:xfrm flipV="1" rot="10800000">
            <a:off x="1215720" y="1890000"/>
            <a:ext cx="367920" cy="459360"/>
          </a:xfrm>
          <a:prstGeom prst="bentConnector3">
            <a:avLst>
              <a:gd name="adj1" fmla="val 165034"/>
            </a:avLst>
          </a:prstGeom>
          <a:ln w="38100">
            <a:solidFill>
              <a:srgbClr val="c0504d"/>
            </a:solidFill>
            <a:round/>
          </a:ln>
        </p:spPr>
      </p:cxnSp>
      <p:cxnSp>
        <p:nvCxnSpPr>
          <p:cNvPr id="192" name="Google Shape;267;p6"/>
          <p:cNvCxnSpPr>
            <a:stCxn id="185" idx="2"/>
            <a:endCxn id="144" idx="0"/>
          </p:cNvCxnSpPr>
          <p:nvPr/>
        </p:nvCxnSpPr>
        <p:spPr>
          <a:xfrm>
            <a:off x="1905840" y="1067040"/>
            <a:ext cx="1064520" cy="232920"/>
          </a:xfrm>
          <a:prstGeom prst="straightConnector1">
            <a:avLst/>
          </a:prstGeom>
          <a:ln w="9525">
            <a:solidFill>
              <a:srgbClr val="1f497d"/>
            </a:solidFill>
            <a:round/>
            <a:tailEnd len="med" type="triangle" w="med"/>
          </a:ln>
        </p:spPr>
      </p:cxnSp>
      <p:cxnSp>
        <p:nvCxnSpPr>
          <p:cNvPr id="193" name="Google Shape;268;p6"/>
          <p:cNvCxnSpPr>
            <a:stCxn id="158" idx="2"/>
            <a:endCxn id="144" idx="0"/>
          </p:cNvCxnSpPr>
          <p:nvPr/>
        </p:nvCxnSpPr>
        <p:spPr>
          <a:xfrm flipH="1">
            <a:off x="2970000" y="1050480"/>
            <a:ext cx="993600" cy="249480"/>
          </a:xfrm>
          <a:prstGeom prst="straightConnector1">
            <a:avLst/>
          </a:prstGeom>
          <a:ln w="9525">
            <a:solidFill>
              <a:srgbClr val="1f497d"/>
            </a:solidFill>
            <a:round/>
            <a:tailEnd len="med" type="triangle" w="med"/>
          </a:ln>
        </p:spPr>
      </p:cxnSp>
      <p:cxnSp>
        <p:nvCxnSpPr>
          <p:cNvPr id="194" name="Google Shape;269;p6"/>
          <p:cNvCxnSpPr>
            <a:endCxn id="144" idx="0"/>
          </p:cNvCxnSpPr>
          <p:nvPr/>
        </p:nvCxnSpPr>
        <p:spPr>
          <a:xfrm>
            <a:off x="2909520" y="1059840"/>
            <a:ext cx="60840" cy="240120"/>
          </a:xfrm>
          <a:prstGeom prst="straightConnector1">
            <a:avLst/>
          </a:prstGeom>
          <a:ln w="9525">
            <a:solidFill>
              <a:srgbClr val="1f497d"/>
            </a:solidFill>
            <a:round/>
            <a:tailEnd len="med" type="triangle" w="med"/>
          </a:ln>
        </p:spPr>
      </p:cxnSp>
      <p:sp>
        <p:nvSpPr>
          <p:cNvPr id="195" name="Google Shape;270;p6"/>
          <p:cNvSpPr/>
          <p:nvPr/>
        </p:nvSpPr>
        <p:spPr>
          <a:xfrm>
            <a:off x="2194200" y="3059280"/>
            <a:ext cx="2650680" cy="1950840"/>
          </a:xfrm>
          <a:custGeom>
            <a:avLst/>
            <a:gdLst>
              <a:gd name="textAreaLeft" fmla="*/ 0 w 2650680"/>
              <a:gd name="textAreaRight" fmla="*/ 2651040 w 2650680"/>
              <a:gd name="textAreaTop" fmla="*/ 0 h 1950840"/>
              <a:gd name="textAreaBottom" fmla="*/ 1951200 h 1950840"/>
            </a:gdLst>
            <a:ahLst/>
            <a:rect l="textAreaLeft" t="textAreaTop" r="textAreaRight" b="textAreaBottom"/>
            <a:pathLst>
              <a:path w="27233" h="14164">
                <a:moveTo>
                  <a:pt x="2360" y="0"/>
                </a:moveTo>
                <a:lnTo>
                  <a:pt x="2360" y="0"/>
                </a:lnTo>
                <a:cubicBezTo>
                  <a:pt x="1946" y="0"/>
                  <a:pt x="1539" y="109"/>
                  <a:pt x="1180" y="316"/>
                </a:cubicBezTo>
                <a:cubicBezTo>
                  <a:pt x="821" y="523"/>
                  <a:pt x="523" y="821"/>
                  <a:pt x="316" y="1180"/>
                </a:cubicBezTo>
                <a:cubicBezTo>
                  <a:pt x="109" y="1539"/>
                  <a:pt x="0" y="1946"/>
                  <a:pt x="0" y="2361"/>
                </a:cubicBezTo>
                <a:lnTo>
                  <a:pt x="0" y="11802"/>
                </a:lnTo>
                <a:lnTo>
                  <a:pt x="0" y="11803"/>
                </a:lnTo>
                <a:cubicBezTo>
                  <a:pt x="0" y="12217"/>
                  <a:pt x="109" y="12624"/>
                  <a:pt x="316" y="12983"/>
                </a:cubicBezTo>
                <a:cubicBezTo>
                  <a:pt x="523" y="13342"/>
                  <a:pt x="821" y="13640"/>
                  <a:pt x="1180" y="13847"/>
                </a:cubicBezTo>
                <a:cubicBezTo>
                  <a:pt x="1539" y="14054"/>
                  <a:pt x="1946" y="14163"/>
                  <a:pt x="2361" y="14163"/>
                </a:cubicBezTo>
                <a:lnTo>
                  <a:pt x="24871" y="14163"/>
                </a:lnTo>
                <a:lnTo>
                  <a:pt x="24872" y="14163"/>
                </a:lnTo>
                <a:cubicBezTo>
                  <a:pt x="25286" y="14163"/>
                  <a:pt x="25693" y="14054"/>
                  <a:pt x="26052" y="13847"/>
                </a:cubicBezTo>
                <a:cubicBezTo>
                  <a:pt x="26411" y="13640"/>
                  <a:pt x="26709" y="13342"/>
                  <a:pt x="26916" y="12983"/>
                </a:cubicBezTo>
                <a:cubicBezTo>
                  <a:pt x="27123" y="12624"/>
                  <a:pt x="27232" y="12217"/>
                  <a:pt x="27232" y="11803"/>
                </a:cubicBezTo>
                <a:lnTo>
                  <a:pt x="27232" y="2360"/>
                </a:lnTo>
                <a:lnTo>
                  <a:pt x="27232" y="2361"/>
                </a:lnTo>
                <a:lnTo>
                  <a:pt x="27232" y="2360"/>
                </a:lnTo>
                <a:cubicBezTo>
                  <a:pt x="27232" y="1946"/>
                  <a:pt x="27123" y="1539"/>
                  <a:pt x="26916" y="1180"/>
                </a:cubicBezTo>
                <a:cubicBezTo>
                  <a:pt x="26709" y="821"/>
                  <a:pt x="26411" y="523"/>
                  <a:pt x="26052" y="316"/>
                </a:cubicBezTo>
                <a:cubicBezTo>
                  <a:pt x="25693" y="109"/>
                  <a:pt x="25286" y="0"/>
                  <a:pt x="24872" y="0"/>
                </a:cubicBezTo>
                <a:lnTo>
                  <a:pt x="2360" y="0"/>
                </a:lnTo>
              </a:path>
            </a:pathLst>
          </a:custGeom>
          <a:noFill/>
          <a:ln w="38100">
            <a:solidFill>
              <a:srgbClr val="080808"/>
            </a:solidFill>
            <a:prstDash val="dash"/>
            <a:round/>
          </a:ln>
        </p:spPr>
        <p:style>
          <a:lnRef idx="0"/>
          <a:fillRef idx="0"/>
          <a:effectRef idx="0"/>
          <a:fontRef idx="minor"/>
        </p:style>
        <p:txBody>
          <a:bodyPr lIns="90000" rIns="90000"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96" name="Google Shape;271;p6"/>
          <p:cNvSpPr/>
          <p:nvPr/>
        </p:nvSpPr>
        <p:spPr>
          <a:xfrm>
            <a:off x="7678080" y="646560"/>
            <a:ext cx="229680" cy="149760"/>
          </a:xfrm>
          <a:prstGeom prst="rect">
            <a:avLst/>
          </a:prstGeom>
          <a:solidFill>
            <a:srgbClr val="d0e0e3"/>
          </a:solidFill>
          <a:ln w="9525">
            <a:solidFill>
              <a:srgbClr val="1f497d"/>
            </a:solidFill>
            <a:round/>
          </a:ln>
        </p:spPr>
        <p:style>
          <a:lnRef idx="0"/>
          <a:fillRef idx="0"/>
          <a:effectRef idx="0"/>
          <a:fontRef idx="minor"/>
        </p:style>
        <p:txBody>
          <a:bodyPr lIns="90000" rIns="90000" tIns="74880" bIns="74880" anchor="ctr">
            <a:noAutofit/>
          </a:bodyPr>
          <a:p>
            <a:pPr algn="ctr">
              <a:lnSpc>
                <a:spcPct val="100000"/>
              </a:lnSpc>
              <a:tabLst>
                <a:tab algn="l" pos="0"/>
              </a:tabLst>
            </a:pPr>
            <a:endParaRPr b="0" lang="en-GB" sz="1400" spc="-1" strike="noStrike">
              <a:solidFill>
                <a:srgbClr val="000000"/>
              </a:solidFill>
              <a:latin typeface="Arial"/>
            </a:endParaRPr>
          </a:p>
        </p:txBody>
      </p:sp>
      <p:sp>
        <p:nvSpPr>
          <p:cNvPr id="197" name="Google Shape;272;p6"/>
          <p:cNvSpPr/>
          <p:nvPr/>
        </p:nvSpPr>
        <p:spPr>
          <a:xfrm>
            <a:off x="7888680" y="507240"/>
            <a:ext cx="302544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1500" spc="-1" strike="noStrike">
                <a:solidFill>
                  <a:srgbClr val="000000"/>
                </a:solidFill>
                <a:latin typeface="Arial"/>
                <a:ea typeface="Arial"/>
              </a:rPr>
              <a:t>Running context</a:t>
            </a:r>
            <a:endParaRPr b="0" lang="en-GB" sz="1500" spc="-1" strike="noStrike">
              <a:solidFill>
                <a:srgbClr val="000000"/>
              </a:solidFill>
              <a:latin typeface="Arial"/>
            </a:endParaRPr>
          </a:p>
        </p:txBody>
      </p:sp>
      <p:sp>
        <p:nvSpPr>
          <p:cNvPr id="198" name="Google Shape;273;p6"/>
          <p:cNvSpPr/>
          <p:nvPr/>
        </p:nvSpPr>
        <p:spPr>
          <a:xfrm>
            <a:off x="7678080" y="951480"/>
            <a:ext cx="229680" cy="149760"/>
          </a:xfrm>
          <a:prstGeom prst="rect">
            <a:avLst/>
          </a:prstGeom>
          <a:solidFill>
            <a:srgbClr val="6aa84f"/>
          </a:solidFill>
          <a:ln w="9525">
            <a:solidFill>
              <a:srgbClr val="1f497d"/>
            </a:solidFill>
            <a:round/>
          </a:ln>
        </p:spPr>
        <p:style>
          <a:lnRef idx="0"/>
          <a:fillRef idx="0"/>
          <a:effectRef idx="0"/>
          <a:fontRef idx="minor"/>
        </p:style>
        <p:txBody>
          <a:bodyPr lIns="90000" rIns="90000" tIns="74880" bIns="74880" anchor="ctr">
            <a:noAutofit/>
          </a:bodyPr>
          <a:p>
            <a:pPr algn="ctr">
              <a:lnSpc>
                <a:spcPct val="100000"/>
              </a:lnSpc>
              <a:tabLst>
                <a:tab algn="l" pos="0"/>
              </a:tabLst>
            </a:pPr>
            <a:endParaRPr b="0" lang="en-GB" sz="1400" spc="-1" strike="noStrike">
              <a:solidFill>
                <a:srgbClr val="000000"/>
              </a:solidFill>
              <a:latin typeface="Arial"/>
            </a:endParaRPr>
          </a:p>
        </p:txBody>
      </p:sp>
      <p:sp>
        <p:nvSpPr>
          <p:cNvPr id="199" name="Google Shape;274;p6"/>
          <p:cNvSpPr/>
          <p:nvPr/>
        </p:nvSpPr>
        <p:spPr>
          <a:xfrm>
            <a:off x="7888680" y="811800"/>
            <a:ext cx="302544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1500" spc="-1" strike="noStrike">
                <a:solidFill>
                  <a:srgbClr val="000000"/>
                </a:solidFill>
                <a:latin typeface="Arial"/>
                <a:ea typeface="Arial"/>
              </a:rPr>
              <a:t>Artifacts</a:t>
            </a:r>
            <a:endParaRPr b="0" lang="en-GB" sz="1500" spc="-1" strike="noStrike">
              <a:solidFill>
                <a:srgbClr val="000000"/>
              </a:solidFill>
              <a:latin typeface="Arial"/>
            </a:endParaRPr>
          </a:p>
        </p:txBody>
      </p:sp>
      <p:sp>
        <p:nvSpPr>
          <p:cNvPr id="200" name="Google Shape;275;p6"/>
          <p:cNvSpPr/>
          <p:nvPr/>
        </p:nvSpPr>
        <p:spPr>
          <a:xfrm>
            <a:off x="7678080" y="1256400"/>
            <a:ext cx="229680" cy="149760"/>
          </a:xfrm>
          <a:prstGeom prst="rect">
            <a:avLst/>
          </a:prstGeom>
          <a:solidFill>
            <a:srgbClr val="4a86e8"/>
          </a:solidFill>
          <a:ln w="9525">
            <a:solidFill>
              <a:srgbClr val="1f497d"/>
            </a:solidFill>
            <a:round/>
          </a:ln>
        </p:spPr>
        <p:style>
          <a:lnRef idx="0"/>
          <a:fillRef idx="0"/>
          <a:effectRef idx="0"/>
          <a:fontRef idx="minor"/>
        </p:style>
        <p:txBody>
          <a:bodyPr lIns="90000" rIns="90000" tIns="74880" bIns="74880" anchor="ctr">
            <a:noAutofit/>
          </a:bodyPr>
          <a:p>
            <a:pPr algn="ctr">
              <a:lnSpc>
                <a:spcPct val="100000"/>
              </a:lnSpc>
              <a:tabLst>
                <a:tab algn="l" pos="0"/>
              </a:tabLst>
            </a:pPr>
            <a:endParaRPr b="0" lang="en-GB" sz="1400" spc="-1" strike="noStrike">
              <a:solidFill>
                <a:srgbClr val="000000"/>
              </a:solidFill>
              <a:latin typeface="Arial"/>
            </a:endParaRPr>
          </a:p>
        </p:txBody>
      </p:sp>
      <p:sp>
        <p:nvSpPr>
          <p:cNvPr id="201" name="Google Shape;276;p6"/>
          <p:cNvSpPr/>
          <p:nvPr/>
        </p:nvSpPr>
        <p:spPr>
          <a:xfrm>
            <a:off x="7888680" y="1116720"/>
            <a:ext cx="302544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1500" spc="-1" strike="noStrike">
                <a:solidFill>
                  <a:srgbClr val="000000"/>
                </a:solidFill>
                <a:latin typeface="Arial"/>
                <a:ea typeface="Arial"/>
              </a:rPr>
              <a:t>Scripts</a:t>
            </a:r>
            <a:endParaRPr b="0" lang="en-GB" sz="1500" spc="-1" strike="noStrike">
              <a:solidFill>
                <a:srgbClr val="000000"/>
              </a:solidFill>
              <a:latin typeface="Arial"/>
            </a:endParaRPr>
          </a:p>
        </p:txBody>
      </p:sp>
      <p:sp>
        <p:nvSpPr>
          <p:cNvPr id="202" name="Google Shape;277;p6"/>
          <p:cNvSpPr/>
          <p:nvPr/>
        </p:nvSpPr>
        <p:spPr>
          <a:xfrm>
            <a:off x="7678080" y="1560960"/>
            <a:ext cx="229680" cy="149760"/>
          </a:xfrm>
          <a:prstGeom prst="rect">
            <a:avLst/>
          </a:prstGeom>
          <a:solidFill>
            <a:srgbClr val="666666"/>
          </a:solidFill>
          <a:ln w="9525">
            <a:solidFill>
              <a:srgbClr val="1f497d"/>
            </a:solidFill>
            <a:round/>
          </a:ln>
        </p:spPr>
        <p:style>
          <a:lnRef idx="0"/>
          <a:fillRef idx="0"/>
          <a:effectRef idx="0"/>
          <a:fontRef idx="minor"/>
        </p:style>
        <p:txBody>
          <a:bodyPr lIns="90000" rIns="90000" tIns="74880" bIns="74880" anchor="ctr">
            <a:noAutofit/>
          </a:bodyPr>
          <a:p>
            <a:pPr algn="ctr">
              <a:lnSpc>
                <a:spcPct val="100000"/>
              </a:lnSpc>
              <a:tabLst>
                <a:tab algn="l" pos="0"/>
              </a:tabLst>
            </a:pPr>
            <a:endParaRPr b="0" lang="en-GB" sz="1400" spc="-1" strike="noStrike">
              <a:solidFill>
                <a:srgbClr val="000000"/>
              </a:solidFill>
              <a:latin typeface="Arial"/>
            </a:endParaRPr>
          </a:p>
        </p:txBody>
      </p:sp>
      <p:sp>
        <p:nvSpPr>
          <p:cNvPr id="203" name="Google Shape;278;p6"/>
          <p:cNvSpPr/>
          <p:nvPr/>
        </p:nvSpPr>
        <p:spPr>
          <a:xfrm>
            <a:off x="7888680" y="1421640"/>
            <a:ext cx="302544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1500" spc="-1" strike="noStrike">
                <a:solidFill>
                  <a:srgbClr val="000000"/>
                </a:solidFill>
                <a:latin typeface="Arial"/>
                <a:ea typeface="Arial"/>
              </a:rPr>
              <a:t>Input/Output</a:t>
            </a:r>
            <a:endParaRPr b="0" lang="en-GB"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Google Shape;283;p7" descr=""/>
          <p:cNvPicPr/>
          <p:nvPr/>
        </p:nvPicPr>
        <p:blipFill>
          <a:blip r:embed="rId1"/>
          <a:srcRect l="14415" t="14569" r="2144" b="14418"/>
          <a:stretch/>
        </p:blipFill>
        <p:spPr>
          <a:xfrm>
            <a:off x="70560" y="794160"/>
            <a:ext cx="9949680" cy="4762800"/>
          </a:xfrm>
          <a:prstGeom prst="rect">
            <a:avLst/>
          </a:prstGeom>
          <a:ln w="0">
            <a:noFill/>
          </a:ln>
        </p:spPr>
      </p:pic>
      <p:sp>
        <p:nvSpPr>
          <p:cNvPr id="205" name="Google Shape;198;p 1"/>
          <p:cNvSpPr/>
          <p:nvPr/>
        </p:nvSpPr>
        <p:spPr>
          <a:xfrm rot="1200">
            <a:off x="190800" y="253800"/>
            <a:ext cx="1104840" cy="363960"/>
          </a:xfrm>
          <a:custGeom>
            <a:avLst/>
            <a:gdLst>
              <a:gd name="textAreaLeft" fmla="*/ 0 w 1104840"/>
              <a:gd name="textAreaRight" fmla="*/ 1105200 w 1104840"/>
              <a:gd name="textAreaTop" fmla="*/ 0 h 363960"/>
              <a:gd name="textAreaBottom" fmla="*/ 364320 h 363960"/>
            </a:gdLst>
            <a:ahLst/>
            <a:rect l="textAreaLeft" t="textAreaTop" r="textAreaRight" b="textAreaBottom"/>
            <a:pathLst>
              <a:path w="15212" h="1036">
                <a:moveTo>
                  <a:pt x="169" y="20"/>
                </a:moveTo>
                <a:lnTo>
                  <a:pt x="169" y="20"/>
                </a:lnTo>
                <a:cubicBezTo>
                  <a:pt x="139" y="20"/>
                  <a:pt x="110" y="28"/>
                  <a:pt x="84" y="43"/>
                </a:cubicBezTo>
                <a:cubicBezTo>
                  <a:pt x="59" y="58"/>
                  <a:pt x="37" y="79"/>
                  <a:pt x="23" y="105"/>
                </a:cubicBezTo>
                <a:cubicBezTo>
                  <a:pt x="8" y="131"/>
                  <a:pt x="0" y="160"/>
                  <a:pt x="1" y="190"/>
                </a:cubicBezTo>
                <a:lnTo>
                  <a:pt x="2" y="865"/>
                </a:lnTo>
                <a:lnTo>
                  <a:pt x="2" y="866"/>
                </a:lnTo>
                <a:cubicBezTo>
                  <a:pt x="2" y="896"/>
                  <a:pt x="10" y="925"/>
                  <a:pt x="25" y="951"/>
                </a:cubicBezTo>
                <a:cubicBezTo>
                  <a:pt x="40" y="976"/>
                  <a:pt x="61" y="998"/>
                  <a:pt x="87" y="1013"/>
                </a:cubicBezTo>
                <a:cubicBezTo>
                  <a:pt x="112" y="1028"/>
                  <a:pt x="142" y="1035"/>
                  <a:pt x="171" y="1035"/>
                </a:cubicBezTo>
                <a:lnTo>
                  <a:pt x="15041" y="1015"/>
                </a:lnTo>
                <a:lnTo>
                  <a:pt x="15042" y="1015"/>
                </a:lnTo>
                <a:cubicBezTo>
                  <a:pt x="15072" y="1015"/>
                  <a:pt x="15101" y="1007"/>
                  <a:pt x="15127" y="992"/>
                </a:cubicBezTo>
                <a:cubicBezTo>
                  <a:pt x="15152" y="977"/>
                  <a:pt x="15174" y="956"/>
                  <a:pt x="15188" y="930"/>
                </a:cubicBezTo>
                <a:cubicBezTo>
                  <a:pt x="15203" y="904"/>
                  <a:pt x="15211" y="875"/>
                  <a:pt x="15211" y="845"/>
                </a:cubicBezTo>
                <a:lnTo>
                  <a:pt x="15209" y="169"/>
                </a:lnTo>
                <a:lnTo>
                  <a:pt x="15210" y="169"/>
                </a:lnTo>
                <a:lnTo>
                  <a:pt x="15210" y="169"/>
                </a:lnTo>
                <a:cubicBezTo>
                  <a:pt x="15209" y="139"/>
                  <a:pt x="15201" y="110"/>
                  <a:pt x="15186" y="84"/>
                </a:cubicBezTo>
                <a:cubicBezTo>
                  <a:pt x="15171" y="59"/>
                  <a:pt x="15150" y="37"/>
                  <a:pt x="15124" y="22"/>
                </a:cubicBezTo>
                <a:cubicBezTo>
                  <a:pt x="15099" y="7"/>
                  <a:pt x="15069" y="0"/>
                  <a:pt x="15040" y="0"/>
                </a:cubicBezTo>
                <a:lnTo>
                  <a:pt x="169" y="20"/>
                </a:lnTo>
              </a:path>
            </a:pathLst>
          </a:custGeom>
          <a:solidFill>
            <a:srgbClr val="080808"/>
          </a:solidFill>
          <a:ln w="9525">
            <a:solidFill>
              <a:srgbClr val="080808"/>
            </a:solidFill>
            <a:round/>
          </a:ln>
        </p:spPr>
        <p:style>
          <a:lnRef idx="0"/>
          <a:fillRef idx="0"/>
          <a:effectRef idx="0"/>
          <a:fontRef idx="minor"/>
        </p:style>
        <p:txBody>
          <a:bodyPr lIns="90000" rIns="90000" tIns="91440" bIns="91440" anchor="ctr">
            <a:noAutofit/>
          </a:bodyPr>
          <a:p>
            <a:endParaRPr b="0" lang="en-GB" sz="1400" spc="-1" strike="noStrike">
              <a:solidFill>
                <a:srgbClr val="ffffff"/>
              </a:solidFill>
              <a:latin typeface="Arial"/>
            </a:endParaRPr>
          </a:p>
        </p:txBody>
      </p:sp>
      <p:sp>
        <p:nvSpPr>
          <p:cNvPr id="206" name="Google Shape;199;p 1"/>
          <p:cNvSpPr/>
          <p:nvPr/>
        </p:nvSpPr>
        <p:spPr>
          <a:xfrm>
            <a:off x="244800" y="274320"/>
            <a:ext cx="542664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800" spc="-1" strike="noStrike">
                <a:solidFill>
                  <a:srgbClr val="ffffff"/>
                </a:solidFill>
                <a:latin typeface="Arial"/>
                <a:ea typeface="Arial"/>
              </a:rPr>
              <a:t>Cluster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Google Shape;289;p8" descr=""/>
          <p:cNvPicPr/>
          <p:nvPr/>
        </p:nvPicPr>
        <p:blipFill>
          <a:blip r:embed="rId1"/>
          <a:srcRect l="14640" t="14768" r="3140" b="18632"/>
          <a:stretch/>
        </p:blipFill>
        <p:spPr>
          <a:xfrm>
            <a:off x="78120" y="925920"/>
            <a:ext cx="9891720" cy="4506840"/>
          </a:xfrm>
          <a:prstGeom prst="rect">
            <a:avLst/>
          </a:prstGeom>
          <a:ln w="0">
            <a:noFill/>
          </a:ln>
        </p:spPr>
      </p:pic>
      <p:sp>
        <p:nvSpPr>
          <p:cNvPr id="208" name="Google Shape;198;p 2"/>
          <p:cNvSpPr/>
          <p:nvPr/>
        </p:nvSpPr>
        <p:spPr>
          <a:xfrm rot="1200">
            <a:off x="190800" y="253800"/>
            <a:ext cx="1104840" cy="363960"/>
          </a:xfrm>
          <a:custGeom>
            <a:avLst/>
            <a:gdLst>
              <a:gd name="textAreaLeft" fmla="*/ 0 w 1104840"/>
              <a:gd name="textAreaRight" fmla="*/ 1105200 w 1104840"/>
              <a:gd name="textAreaTop" fmla="*/ 0 h 363960"/>
              <a:gd name="textAreaBottom" fmla="*/ 364320 h 363960"/>
            </a:gdLst>
            <a:ahLst/>
            <a:rect l="textAreaLeft" t="textAreaTop" r="textAreaRight" b="textAreaBottom"/>
            <a:pathLst>
              <a:path w="15212" h="1036">
                <a:moveTo>
                  <a:pt x="169" y="20"/>
                </a:moveTo>
                <a:lnTo>
                  <a:pt x="169" y="20"/>
                </a:lnTo>
                <a:cubicBezTo>
                  <a:pt x="139" y="20"/>
                  <a:pt x="110" y="28"/>
                  <a:pt x="84" y="43"/>
                </a:cubicBezTo>
                <a:cubicBezTo>
                  <a:pt x="59" y="58"/>
                  <a:pt x="37" y="79"/>
                  <a:pt x="23" y="105"/>
                </a:cubicBezTo>
                <a:cubicBezTo>
                  <a:pt x="8" y="131"/>
                  <a:pt x="0" y="160"/>
                  <a:pt x="1" y="190"/>
                </a:cubicBezTo>
                <a:lnTo>
                  <a:pt x="2" y="865"/>
                </a:lnTo>
                <a:lnTo>
                  <a:pt x="2" y="866"/>
                </a:lnTo>
                <a:cubicBezTo>
                  <a:pt x="2" y="896"/>
                  <a:pt x="10" y="925"/>
                  <a:pt x="25" y="951"/>
                </a:cubicBezTo>
                <a:cubicBezTo>
                  <a:pt x="40" y="976"/>
                  <a:pt x="61" y="998"/>
                  <a:pt x="87" y="1013"/>
                </a:cubicBezTo>
                <a:cubicBezTo>
                  <a:pt x="112" y="1028"/>
                  <a:pt x="142" y="1035"/>
                  <a:pt x="171" y="1035"/>
                </a:cubicBezTo>
                <a:lnTo>
                  <a:pt x="15041" y="1015"/>
                </a:lnTo>
                <a:lnTo>
                  <a:pt x="15042" y="1015"/>
                </a:lnTo>
                <a:cubicBezTo>
                  <a:pt x="15072" y="1015"/>
                  <a:pt x="15101" y="1007"/>
                  <a:pt x="15127" y="992"/>
                </a:cubicBezTo>
                <a:cubicBezTo>
                  <a:pt x="15152" y="977"/>
                  <a:pt x="15174" y="956"/>
                  <a:pt x="15188" y="930"/>
                </a:cubicBezTo>
                <a:cubicBezTo>
                  <a:pt x="15203" y="904"/>
                  <a:pt x="15211" y="875"/>
                  <a:pt x="15211" y="845"/>
                </a:cubicBezTo>
                <a:lnTo>
                  <a:pt x="15209" y="169"/>
                </a:lnTo>
                <a:lnTo>
                  <a:pt x="15210" y="169"/>
                </a:lnTo>
                <a:lnTo>
                  <a:pt x="15210" y="169"/>
                </a:lnTo>
                <a:cubicBezTo>
                  <a:pt x="15209" y="139"/>
                  <a:pt x="15201" y="110"/>
                  <a:pt x="15186" y="84"/>
                </a:cubicBezTo>
                <a:cubicBezTo>
                  <a:pt x="15171" y="59"/>
                  <a:pt x="15150" y="37"/>
                  <a:pt x="15124" y="22"/>
                </a:cubicBezTo>
                <a:cubicBezTo>
                  <a:pt x="15099" y="7"/>
                  <a:pt x="15069" y="0"/>
                  <a:pt x="15040" y="0"/>
                </a:cubicBezTo>
                <a:lnTo>
                  <a:pt x="169" y="20"/>
                </a:lnTo>
              </a:path>
            </a:pathLst>
          </a:custGeom>
          <a:solidFill>
            <a:srgbClr val="080808"/>
          </a:solidFill>
          <a:ln w="9525">
            <a:solidFill>
              <a:srgbClr val="080808"/>
            </a:solidFill>
            <a:round/>
          </a:ln>
        </p:spPr>
        <p:style>
          <a:lnRef idx="0"/>
          <a:fillRef idx="0"/>
          <a:effectRef idx="0"/>
          <a:fontRef idx="minor"/>
        </p:style>
        <p:txBody>
          <a:bodyPr lIns="90000" rIns="90000" tIns="91440" bIns="91440" anchor="ctr">
            <a:noAutofit/>
          </a:bodyPr>
          <a:p>
            <a:endParaRPr b="1" lang="en-GB" sz="1400" spc="-1" strike="noStrike">
              <a:solidFill>
                <a:srgbClr val="ffffff"/>
              </a:solidFill>
              <a:latin typeface="Arial"/>
            </a:endParaRPr>
          </a:p>
        </p:txBody>
      </p:sp>
      <p:sp>
        <p:nvSpPr>
          <p:cNvPr id="209" name="Google Shape;199;p 2"/>
          <p:cNvSpPr/>
          <p:nvPr/>
        </p:nvSpPr>
        <p:spPr>
          <a:xfrm>
            <a:off x="244800" y="274320"/>
            <a:ext cx="542664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800" spc="-1" strike="noStrike">
                <a:solidFill>
                  <a:srgbClr val="ffffff"/>
                </a:solidFill>
                <a:latin typeface="Arial"/>
                <a:ea typeface="Arial"/>
              </a:rPr>
              <a:t>Service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Google Shape;294;p9" descr=""/>
          <p:cNvPicPr/>
          <p:nvPr/>
        </p:nvPicPr>
        <p:blipFill>
          <a:blip r:embed="rId1"/>
          <a:srcRect l="14744" t="14583" r="2921" b="3755"/>
          <a:stretch/>
        </p:blipFill>
        <p:spPr>
          <a:xfrm>
            <a:off x="475920" y="639000"/>
            <a:ext cx="9245160" cy="4970880"/>
          </a:xfrm>
          <a:prstGeom prst="rect">
            <a:avLst/>
          </a:prstGeom>
          <a:ln w="0">
            <a:noFill/>
          </a:ln>
        </p:spPr>
      </p:pic>
      <p:sp>
        <p:nvSpPr>
          <p:cNvPr id="211" name="Google Shape;295;p9"/>
          <p:cNvSpPr/>
          <p:nvPr/>
        </p:nvSpPr>
        <p:spPr>
          <a:xfrm>
            <a:off x="7128000" y="3384360"/>
            <a:ext cx="2088000" cy="1512000"/>
          </a:xfrm>
          <a:prstGeom prst="rect">
            <a:avLst/>
          </a:prstGeom>
          <a:solidFill>
            <a:srgbClr val="729fcf">
              <a:alpha val="27000"/>
            </a:srgbClr>
          </a:solidFill>
          <a:ln w="216000">
            <a:solidFill>
              <a:srgbClr val="3465a4"/>
            </a:solidFill>
            <a:round/>
          </a:ln>
        </p:spPr>
        <p:style>
          <a:lnRef idx="0"/>
          <a:fillRef idx="0"/>
          <a:effectRef idx="0"/>
          <a:fontRef idx="minor"/>
        </p:style>
        <p:txBody>
          <a:bodyPr lIns="90000" rIns="90000" tIns="45000" bIns="45000" anchor="ctr">
            <a:noAutofit/>
          </a:bodyPr>
          <a:p>
            <a:pPr>
              <a:lnSpc>
                <a:spcPct val="100000"/>
              </a:lnSpc>
              <a:tabLst>
                <a:tab algn="l" pos="0"/>
              </a:tabLst>
            </a:pPr>
            <a:endParaRPr b="0" lang="en-GB" sz="1400" spc="-1" strike="noStrike">
              <a:solidFill>
                <a:srgbClr val="000000"/>
              </a:solidFill>
              <a:latin typeface="Arial"/>
            </a:endParaRPr>
          </a:p>
        </p:txBody>
      </p:sp>
      <p:sp>
        <p:nvSpPr>
          <p:cNvPr id="212" name="Google Shape;198;p 3"/>
          <p:cNvSpPr/>
          <p:nvPr/>
        </p:nvSpPr>
        <p:spPr>
          <a:xfrm rot="1200">
            <a:off x="190800" y="253800"/>
            <a:ext cx="1104840" cy="363960"/>
          </a:xfrm>
          <a:custGeom>
            <a:avLst/>
            <a:gdLst>
              <a:gd name="textAreaLeft" fmla="*/ 0 w 1104840"/>
              <a:gd name="textAreaRight" fmla="*/ 1105200 w 1104840"/>
              <a:gd name="textAreaTop" fmla="*/ 0 h 363960"/>
              <a:gd name="textAreaBottom" fmla="*/ 364320 h 363960"/>
            </a:gdLst>
            <a:ahLst/>
            <a:rect l="textAreaLeft" t="textAreaTop" r="textAreaRight" b="textAreaBottom"/>
            <a:pathLst>
              <a:path w="15212" h="1036">
                <a:moveTo>
                  <a:pt x="169" y="20"/>
                </a:moveTo>
                <a:lnTo>
                  <a:pt x="169" y="20"/>
                </a:lnTo>
                <a:cubicBezTo>
                  <a:pt x="139" y="20"/>
                  <a:pt x="110" y="28"/>
                  <a:pt x="84" y="43"/>
                </a:cubicBezTo>
                <a:cubicBezTo>
                  <a:pt x="59" y="58"/>
                  <a:pt x="37" y="79"/>
                  <a:pt x="23" y="105"/>
                </a:cubicBezTo>
                <a:cubicBezTo>
                  <a:pt x="8" y="131"/>
                  <a:pt x="0" y="160"/>
                  <a:pt x="1" y="190"/>
                </a:cubicBezTo>
                <a:lnTo>
                  <a:pt x="2" y="865"/>
                </a:lnTo>
                <a:lnTo>
                  <a:pt x="2" y="866"/>
                </a:lnTo>
                <a:cubicBezTo>
                  <a:pt x="2" y="896"/>
                  <a:pt x="10" y="925"/>
                  <a:pt x="25" y="951"/>
                </a:cubicBezTo>
                <a:cubicBezTo>
                  <a:pt x="40" y="976"/>
                  <a:pt x="61" y="998"/>
                  <a:pt x="87" y="1013"/>
                </a:cubicBezTo>
                <a:cubicBezTo>
                  <a:pt x="112" y="1028"/>
                  <a:pt x="142" y="1035"/>
                  <a:pt x="171" y="1035"/>
                </a:cubicBezTo>
                <a:lnTo>
                  <a:pt x="15041" y="1015"/>
                </a:lnTo>
                <a:lnTo>
                  <a:pt x="15042" y="1015"/>
                </a:lnTo>
                <a:cubicBezTo>
                  <a:pt x="15072" y="1015"/>
                  <a:pt x="15101" y="1007"/>
                  <a:pt x="15127" y="992"/>
                </a:cubicBezTo>
                <a:cubicBezTo>
                  <a:pt x="15152" y="977"/>
                  <a:pt x="15174" y="956"/>
                  <a:pt x="15188" y="930"/>
                </a:cubicBezTo>
                <a:cubicBezTo>
                  <a:pt x="15203" y="904"/>
                  <a:pt x="15211" y="875"/>
                  <a:pt x="15211" y="845"/>
                </a:cubicBezTo>
                <a:lnTo>
                  <a:pt x="15209" y="169"/>
                </a:lnTo>
                <a:lnTo>
                  <a:pt x="15210" y="169"/>
                </a:lnTo>
                <a:lnTo>
                  <a:pt x="15210" y="169"/>
                </a:lnTo>
                <a:cubicBezTo>
                  <a:pt x="15209" y="139"/>
                  <a:pt x="15201" y="110"/>
                  <a:pt x="15186" y="84"/>
                </a:cubicBezTo>
                <a:cubicBezTo>
                  <a:pt x="15171" y="59"/>
                  <a:pt x="15150" y="37"/>
                  <a:pt x="15124" y="22"/>
                </a:cubicBezTo>
                <a:cubicBezTo>
                  <a:pt x="15099" y="7"/>
                  <a:pt x="15069" y="0"/>
                  <a:pt x="15040" y="0"/>
                </a:cubicBezTo>
                <a:lnTo>
                  <a:pt x="169" y="20"/>
                </a:lnTo>
              </a:path>
            </a:pathLst>
          </a:custGeom>
          <a:solidFill>
            <a:srgbClr val="080808"/>
          </a:solidFill>
          <a:ln w="9525">
            <a:solidFill>
              <a:srgbClr val="080808"/>
            </a:solidFill>
            <a:round/>
          </a:ln>
        </p:spPr>
        <p:style>
          <a:lnRef idx="0"/>
          <a:fillRef idx="0"/>
          <a:effectRef idx="0"/>
          <a:fontRef idx="minor"/>
        </p:style>
        <p:txBody>
          <a:bodyPr lIns="90000" rIns="90000" tIns="91440" bIns="91440" anchor="ctr">
            <a:noAutofit/>
          </a:bodyPr>
          <a:p>
            <a:endParaRPr b="1" lang="en-GB" sz="1400" spc="-1" strike="noStrike">
              <a:solidFill>
                <a:srgbClr val="ffffff"/>
              </a:solidFill>
              <a:latin typeface="Arial"/>
            </a:endParaRPr>
          </a:p>
        </p:txBody>
      </p:sp>
      <p:sp>
        <p:nvSpPr>
          <p:cNvPr id="213" name="Google Shape;199;p 3"/>
          <p:cNvSpPr/>
          <p:nvPr/>
        </p:nvSpPr>
        <p:spPr>
          <a:xfrm>
            <a:off x="244800" y="274320"/>
            <a:ext cx="542664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800" spc="-1" strike="noStrike">
                <a:solidFill>
                  <a:srgbClr val="ffffff"/>
                </a:solidFill>
                <a:latin typeface="Arial"/>
                <a:ea typeface="Arial"/>
              </a:rPr>
              <a:t>Task</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LibreOffice/7.5.9.2$Linux_X86_64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2024-01-14T16:02:32Z</dcterms:created>
  <dc:creator/>
  <dc:description/>
  <dc:language>en-GB</dc:language>
  <cp:lastModifiedBy/>
  <dcterms:modified xsi:type="dcterms:W3CDTF">2024-01-15T20:58:45Z</dcterms:modified>
  <cp:revision>4</cp:revision>
  <dc:subject/>
  <dc:title/>
</cp:coreProperties>
</file>