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08F-97BC-7BDB-FC25-A6E557400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021E-02AD-978D-AF37-E493B3BC4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F5D7-AE64-8506-207E-F15DFE3D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87600-E7C2-C449-5E23-9C98C952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8322-F04F-DB84-E00B-21C7C58F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1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D30D-EB22-FADB-C63D-5EC41220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305E-8837-FFBE-40D7-2C458F50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CA35-6A8C-CEF4-CB88-BC1FE500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EA39-18B7-0086-FBD7-5EE99411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23D9-C4EA-FB91-AEEF-4A4EB443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67094-495E-BA9B-166C-E96FE6F2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ACAF-48E3-C844-5F10-585027A9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1FB3-E6B6-1BB7-A023-FFEAF9E3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C3B4-1970-B9B6-385C-6707E6D1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A324-91BC-7EC4-AED8-413C7027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9303-5C85-8EB5-FC7F-072C79CB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2900-85BB-CC8A-2E09-32D680BF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1CFB-3C94-3334-3265-27E8CC30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1AC2-AAF8-526D-254F-0783EB3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2E59-7C01-8D0E-B716-4CD45E4B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B5DF-6ACE-E0B0-855C-44370BBF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C428-E1E6-564E-6CE9-F3BF110A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5867-AA2B-7757-0FEE-EA7DEE3E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0FE2-17AB-6D8C-54BD-4B5A2CF0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B799D-2E17-7375-F683-8C91561F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E156-5EB1-0002-4280-E6BF33D5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CE9A-ADDE-C324-0D1A-F44AE2E9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D73F-9365-DAB8-9772-93B874DD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53063-0C81-108C-1E79-8F768210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764F-A3B0-B140-8B98-6F6FA39E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3FE20-A369-7085-30C1-0DC2E90B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B517-6174-69A2-31D1-C21F5455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4FF3-1287-1D88-F862-2C93062C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9881-63AF-ECC6-E181-E598BDE36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DE790-0FA6-B57D-7D07-D19E8681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4B745-4D35-818A-8293-833F7D76A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56A78-584A-86BF-FC3B-57A05603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E9C96-F642-738D-41AB-38C77F9B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90D37-DE79-7336-D8CD-913129CD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DEA3-8904-2E74-B634-255A2D57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E96BD-4892-58B8-A089-C3C21FB2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3528C-C62F-88C1-C3FC-467707C2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FD382-042A-76F0-C058-A7CDD257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C75AA-5D64-5741-243D-6574E760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5FAFC-D014-2C5C-2BD2-0490323F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35317-A8FE-30B6-23D7-EF85988C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9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78A6-29A4-B3C3-04C8-864103F6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26A7-F512-8281-9CF6-39FA3DAF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9A5D8-B554-3896-6CE7-071D7033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DC503-A172-81B9-B2F7-8790F569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6F48-AB29-D9C3-5E81-ED8BCDA8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A0995-AEDC-2121-2863-2E8F1F3C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3AD9-AF47-6A01-4B55-CF5B9A33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3CDCE-3CDF-15DC-32CF-B76834A60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2B1EA-77DF-319A-40D7-98762695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B8CB0-7BE4-AAB6-388F-E677DA8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F06-28E9-DF1B-6575-0F004DE4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0F7E-04D5-0FD8-4BEC-93A2EBF2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65C46-D416-D1A3-8796-5C2B0E67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A6AD9-B548-750D-FB38-04A69DAD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E6E9-6ED8-58E5-57B4-DB888373A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E38B-7C7E-4518-B4AB-0B11E4806B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3995-B35A-485A-C078-11EE30C9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3837-5659-948B-E73A-799F8869E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9D9E-0920-40BB-9236-A9FD7038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6BF70-0F61-F824-066F-66F56A573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/>
              <a:t>Credit Card Fraud Detection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48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Model Evaluation &amp; Interpretation:</a:t>
            </a:r>
          </a:p>
          <a:p>
            <a:pPr lvl="1"/>
            <a:r>
              <a:rPr lang="en-US" sz="1400" dirty="0"/>
              <a:t>Comparing each individual model, I noted that they have very close scores but what distinguish them from each other is the feature importance for each one of them.</a:t>
            </a:r>
          </a:p>
          <a:p>
            <a:pPr lvl="1"/>
            <a:r>
              <a:rPr lang="en-US" sz="1400" dirty="0"/>
              <a:t>The following shows the scores and feature importance of each model</a:t>
            </a:r>
          </a:p>
          <a:p>
            <a:pPr lvl="1"/>
            <a:r>
              <a:rPr lang="en-US" sz="1400" dirty="0"/>
              <a:t>AdaBoost: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62BBC-F461-4236-264A-43A896B8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26877"/>
            <a:ext cx="5481509" cy="3288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6C096-65DA-47C2-1461-5D5786AC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462500"/>
            <a:ext cx="5523082" cy="20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7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Model Evaluation &amp; Interpretation:</a:t>
            </a:r>
          </a:p>
          <a:p>
            <a:pPr lvl="1"/>
            <a:r>
              <a:rPr lang="en-US" sz="1400" dirty="0"/>
              <a:t>Comparing each individual model, I noted that they have very close scores but what distinguish them from each other is the feature importance for each one of them.</a:t>
            </a:r>
          </a:p>
          <a:p>
            <a:pPr lvl="1"/>
            <a:r>
              <a:rPr lang="en-US" sz="1400" dirty="0"/>
              <a:t>The following shows the scores and feature importance of each model</a:t>
            </a:r>
          </a:p>
          <a:p>
            <a:pPr lvl="1"/>
            <a:r>
              <a:rPr lang="en-US" sz="1400" dirty="0"/>
              <a:t>Random Forest: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B6A84-A849-F381-72DB-F7FE19FE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88543"/>
            <a:ext cx="5481509" cy="3165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B1FC8-AF58-E714-6C70-31CC0DCA2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450874"/>
            <a:ext cx="5523082" cy="20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Model Evaluation &amp; Interpretation:</a:t>
            </a:r>
          </a:p>
          <a:p>
            <a:pPr lvl="1"/>
            <a:r>
              <a:rPr lang="en-US" sz="1400" dirty="0"/>
              <a:t>Comparing each individual model, I noted that they have very close scores but what distinguish them from each other is the feature importance for each one of them.</a:t>
            </a:r>
          </a:p>
          <a:p>
            <a:pPr lvl="1"/>
            <a:r>
              <a:rPr lang="en-US" sz="1400" dirty="0"/>
              <a:t>The following shows the scores and feature importance of each model</a:t>
            </a:r>
          </a:p>
          <a:p>
            <a:pPr lvl="1"/>
            <a:r>
              <a:rPr lang="en-US" sz="1400" dirty="0"/>
              <a:t>Logistic Regression: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671C2-4721-6B22-D665-1813A2A9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2819498"/>
            <a:ext cx="5677342" cy="3193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C2D99-619B-587A-752F-8F7E7636A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3"/>
          <a:stretch/>
        </p:blipFill>
        <p:spPr>
          <a:xfrm>
            <a:off x="6240353" y="3476625"/>
            <a:ext cx="5481509" cy="20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Model Evaluation &amp; Interpretation:</a:t>
            </a:r>
          </a:p>
          <a:p>
            <a:pPr lvl="1"/>
            <a:r>
              <a:rPr lang="en-US" sz="1800"/>
              <a:t>For the Voting Classifier these were the following metrics: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05CC9-CFA3-9E50-01A7-DBF19F63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45" y="2734056"/>
            <a:ext cx="966950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9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9FEF-302A-EE2C-C0C0-50D2F435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Recommendations and Key Outcomes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A54A-8A01-7C9F-6BA4-5532D92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The categories and merchants at which is a transaction is labeled fraudulent should be monitored to make sure if those transactions are fraudulent.</a:t>
            </a:r>
          </a:p>
          <a:p>
            <a:r>
              <a:rPr lang="en-US" sz="2200" dirty="0"/>
              <a:t>Check if those transactions keeps occurring at a specified time or with a specified amount.</a:t>
            </a:r>
          </a:p>
          <a:p>
            <a:r>
              <a:rPr lang="en-US" sz="2200" dirty="0"/>
              <a:t>Keep track of the customers whose transactions are labeled fraudulent. do they keep making transactions at the same merchant regularly with the same amount or time.</a:t>
            </a:r>
          </a:p>
          <a:p>
            <a:r>
              <a:rPr lang="en-US" sz="2200" dirty="0"/>
              <a:t>Deploy the model for a month or two to check its prediction. is it valid or does the model needs retraining.</a:t>
            </a:r>
          </a:p>
        </p:txBody>
      </p:sp>
    </p:spTree>
    <p:extLst>
      <p:ext uri="{BB962C8B-B14F-4D97-AF65-F5344CB8AC3E}">
        <p14:creationId xmlns:p14="http://schemas.microsoft.com/office/powerpoint/2010/main" val="4944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9FEF-302A-EE2C-C0C0-50D2F435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Introduction &amp; Objective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A54A-8A01-7C9F-6BA4-5532D92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The objective of this case is to study the given transactions data and analyze it to be able to build a predictive model to accurately predict which credit card transactions are more likely to be fraudulent.</a:t>
            </a:r>
          </a:p>
          <a:p>
            <a:r>
              <a:rPr lang="en-US" sz="2200"/>
              <a:t>To do so we will be performing some EDA to be able to know which of the feature in hand are better suited to be interduced to our ML algorithem.</a:t>
            </a:r>
          </a:p>
        </p:txBody>
      </p:sp>
    </p:spTree>
    <p:extLst>
      <p:ext uri="{BB962C8B-B14F-4D97-AF65-F5344CB8AC3E}">
        <p14:creationId xmlns:p14="http://schemas.microsoft.com/office/powerpoint/2010/main" val="34853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Methodology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Data Preprocessing and Feature Engineering:</a:t>
            </a:r>
          </a:p>
          <a:p>
            <a:pPr lvl="1"/>
            <a:r>
              <a:rPr lang="en-US" sz="2200" dirty="0"/>
              <a:t>In this step we have loaded our data and checked for duplicated values or for missing values but there were non.</a:t>
            </a:r>
          </a:p>
          <a:p>
            <a:pPr lvl="1"/>
            <a:r>
              <a:rPr lang="en-US" sz="2200" dirty="0"/>
              <a:t>Then we created new relevant feature called “Time of Day” in which we used the “step” column to get the time of day for each transaction.</a:t>
            </a:r>
          </a:p>
          <a:p>
            <a:pPr lvl="1"/>
            <a:r>
              <a:rPr lang="en-US" sz="2200" dirty="0"/>
              <a:t>After that we have performed one hot encoding to encode our categorical features into numeric before scaling the features.</a:t>
            </a:r>
          </a:p>
        </p:txBody>
      </p:sp>
    </p:spTree>
    <p:extLst>
      <p:ext uri="{BB962C8B-B14F-4D97-AF65-F5344CB8AC3E}">
        <p14:creationId xmlns:p14="http://schemas.microsoft.com/office/powerpoint/2010/main" val="150092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Methodology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Data Preprocessing and Feature Engineering:</a:t>
            </a:r>
          </a:p>
          <a:p>
            <a:pPr lvl="1"/>
            <a:r>
              <a:rPr lang="en-US" sz="2200" dirty="0"/>
              <a:t>We have dropped the following two columns (“</a:t>
            </a:r>
            <a:r>
              <a:rPr lang="en-US" sz="2200" dirty="0" err="1"/>
              <a:t>zipcodeOri</a:t>
            </a:r>
            <a:r>
              <a:rPr lang="en-US" sz="2200" dirty="0"/>
              <a:t>”, “</a:t>
            </a:r>
            <a:r>
              <a:rPr lang="en-US" sz="2200" dirty="0" err="1"/>
              <a:t>zipMerchant</a:t>
            </a:r>
            <a:r>
              <a:rPr lang="en-US" sz="2200" dirty="0"/>
              <a:t>”) since they have only one value in them. Also, I have dropped the </a:t>
            </a:r>
            <a:r>
              <a:rPr lang="en-US" sz="2200"/>
              <a:t>column “</a:t>
            </a:r>
            <a:r>
              <a:rPr lang="en-US" sz="2200" dirty="0"/>
              <a:t>merchant” </a:t>
            </a:r>
            <a:r>
              <a:rPr lang="en-US" sz="2200"/>
              <a:t>and “customer” </a:t>
            </a:r>
            <a:r>
              <a:rPr lang="en-US" sz="2200" dirty="0"/>
              <a:t>since they have too many unique values which will bad for our model after one-hot encoding them.</a:t>
            </a:r>
          </a:p>
          <a:p>
            <a:pPr lvl="1"/>
            <a:r>
              <a:rPr lang="en-US" sz="2200" dirty="0"/>
              <a:t>We also performed data scaling to ensure that all features contribute equally to the model and to avoid the domination of features with larger values.</a:t>
            </a:r>
          </a:p>
          <a:p>
            <a:pPr lvl="1"/>
            <a:r>
              <a:rPr lang="en-US" sz="2200" dirty="0"/>
              <a:t>finally in this phase we’ve split the data to training and testing for our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420729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700" dirty="0"/>
              <a:t>Exploratory Data Analysis (EDA):</a:t>
            </a:r>
          </a:p>
          <a:p>
            <a:pPr lvl="1"/>
            <a:r>
              <a:rPr lang="en-US" sz="1700" dirty="0"/>
              <a:t>In this step we have performed some analysis to try and find some unique features or patterns for the fraudulent transactions.</a:t>
            </a:r>
          </a:p>
          <a:p>
            <a:pPr lvl="1"/>
            <a:r>
              <a:rPr lang="en-US" sz="1700" dirty="0"/>
              <a:t>We can see that for the fraudulent transactions the most common Category is “</a:t>
            </a:r>
            <a:r>
              <a:rPr lang="en-US" sz="1700" dirty="0" err="1"/>
              <a:t>sportsandtoys</a:t>
            </a:r>
            <a:r>
              <a:rPr lang="en-US" sz="1700" dirty="0"/>
              <a:t>” meanwhile for non-fraudulent its “transportation”</a:t>
            </a:r>
          </a:p>
          <a:p>
            <a:pPr lvl="1"/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DA685-4F39-C486-545A-C2340BD8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744654"/>
            <a:ext cx="5481509" cy="3453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CA14F-4D3F-5EF3-723D-6BB27799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52270"/>
            <a:ext cx="5523082" cy="343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Exploratory Data Analysis (EDA):</a:t>
            </a:r>
          </a:p>
          <a:p>
            <a:pPr lvl="1"/>
            <a:r>
              <a:rPr lang="en-US" sz="1700" dirty="0"/>
              <a:t>As another example here we found that males of all ages have more non-fraudulent transactions then females.</a:t>
            </a:r>
          </a:p>
          <a:p>
            <a:pPr lvl="1"/>
            <a:r>
              <a:rPr lang="en-US" sz="1700" dirty="0"/>
              <a:t>But females from the ages of 26 to 45 have the most fraudulent transactions.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0AA08-8DC2-4CB5-2011-B41693D0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224286"/>
            <a:ext cx="5481509" cy="2494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35561-CEB0-03D8-819E-117972DD1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214828"/>
            <a:ext cx="5523082" cy="25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700"/>
              <a:t>Handling Imbalanced data (Oversampling):</a:t>
            </a:r>
          </a:p>
          <a:p>
            <a:pPr lvl="1"/>
            <a:r>
              <a:rPr lang="en-US" sz="1700"/>
              <a:t>We saw that we have a very big data imbalance. One of the ways that can be used to fix this problem is Oversampling.</a:t>
            </a:r>
          </a:p>
          <a:p>
            <a:pPr lvl="1"/>
            <a:r>
              <a:rPr lang="en-US" sz="1700"/>
              <a:t>Oversampling might give better results as there is no loss of information unlike Under sampling.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464D2-113F-8724-F4AE-7C291C6E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72" y="2506603"/>
            <a:ext cx="5860288" cy="4351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B10968-1024-F5BF-466D-CC15A073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05" y="2514890"/>
            <a:ext cx="3490262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Methodology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Model Selection, Training, Tuning, and Testing:</a:t>
            </a:r>
          </a:p>
          <a:p>
            <a:pPr lvl="1"/>
            <a:r>
              <a:rPr lang="en-US" sz="2200" dirty="0"/>
              <a:t>For this case I have decided to build a voting classifier model using for models(</a:t>
            </a:r>
            <a:r>
              <a:rPr lang="en-US" sz="2200" dirty="0" err="1"/>
              <a:t>XGBoost</a:t>
            </a:r>
            <a:r>
              <a:rPr lang="en-US" sz="2200" dirty="0"/>
              <a:t>, AdaBoost, Random Forest, Logistic Regression).</a:t>
            </a:r>
          </a:p>
          <a:p>
            <a:pPr lvl="1"/>
            <a:r>
              <a:rPr lang="en-US" sz="2200" dirty="0"/>
              <a:t>Regarding the training and Tuning of the </a:t>
            </a:r>
            <a:r>
              <a:rPr lang="en-US" sz="2200" dirty="0" err="1"/>
              <a:t>XGBoost</a:t>
            </a:r>
            <a:r>
              <a:rPr lang="en-US" sz="2200" dirty="0"/>
              <a:t> and Random Forest models the hyperparameter tuning was done by choosing random values and then working from there to reach a good model.</a:t>
            </a:r>
          </a:p>
          <a:p>
            <a:pPr lvl="1"/>
            <a:r>
              <a:rPr lang="en-US" sz="2200" dirty="0"/>
              <a:t>For the AdaBoost model I have used </a:t>
            </a:r>
            <a:r>
              <a:rPr lang="en-US" sz="2200" dirty="0" err="1"/>
              <a:t>GridSearchCV</a:t>
            </a:r>
            <a:r>
              <a:rPr lang="en-US" sz="2200" dirty="0"/>
              <a:t> to tune the hyperparameters then used the best parameters to build the model.</a:t>
            </a:r>
          </a:p>
          <a:p>
            <a:pPr lvl="1"/>
            <a:r>
              <a:rPr lang="en-US" sz="2200" dirty="0"/>
              <a:t>Regarding the logistic Regression model, I kept all the default values for the hyperparameters.</a:t>
            </a:r>
          </a:p>
          <a:p>
            <a:pPr lvl="1"/>
            <a:r>
              <a:rPr lang="en-US" sz="2200" dirty="0"/>
              <a:t>I used this combination of tuning methods and models in the voting classifier because when one model can be biased towards one feature the voting classifier will derive a generalized fit of all the individual models.</a:t>
            </a:r>
          </a:p>
        </p:txBody>
      </p:sp>
    </p:spTree>
    <p:extLst>
      <p:ext uri="{BB962C8B-B14F-4D97-AF65-F5344CB8AC3E}">
        <p14:creationId xmlns:p14="http://schemas.microsoft.com/office/powerpoint/2010/main" val="229355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2E78-4E48-D61D-CFA8-F0416922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5C-71B2-D854-4365-0703B65A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400"/>
              <a:t>Model Evaluation &amp; Interpretation:</a:t>
            </a:r>
          </a:p>
          <a:p>
            <a:pPr lvl="1"/>
            <a:r>
              <a:rPr lang="en-US" sz="1400"/>
              <a:t>Comparing each individual model, I noted that they have very close scores but what distinguish them from each other is the feature importance for each one of them.</a:t>
            </a:r>
          </a:p>
          <a:p>
            <a:pPr lvl="1"/>
            <a:r>
              <a:rPr lang="en-US" sz="1400"/>
              <a:t>The following shows the scores and feature importance of each model</a:t>
            </a:r>
          </a:p>
          <a:p>
            <a:pPr lvl="1"/>
            <a:r>
              <a:rPr lang="en-US" sz="1400"/>
              <a:t>XGBoost: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3B1A6-DF29-3BC6-1080-2506ACF8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15951"/>
            <a:ext cx="5481509" cy="3110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5BFD4-C777-0235-1625-B100B40B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381525"/>
            <a:ext cx="5523082" cy="21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4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853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Credit Card Fraud Detection</vt:lpstr>
      <vt:lpstr>Introduction &amp; Objective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Recommendations and Key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Adel</dc:creator>
  <cp:lastModifiedBy>Adel</cp:lastModifiedBy>
  <cp:revision>3</cp:revision>
  <dcterms:created xsi:type="dcterms:W3CDTF">2023-09-06T21:10:41Z</dcterms:created>
  <dcterms:modified xsi:type="dcterms:W3CDTF">2023-09-07T00:33:04Z</dcterms:modified>
</cp:coreProperties>
</file>