
<file path=[Content_Types].xml><?xml version="1.0" encoding="utf-8"?>
<Types xmlns="http://schemas.openxmlformats.org/package/2006/content-types">
  <Default Extension="png" ContentType="image/png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4" r:id="rId8"/>
    <p:sldId id="262" r:id="rId9"/>
    <p:sldId id="261" r:id="rId10"/>
    <p:sldId id="263" r:id="rId11"/>
  </p:sldIdLst>
  <p:sldSz cx="9144000" cy="6858000" type="screen4x3"/>
  <p:notesSz cx="6858000" cy="9144000"/>
  <p:defaultTextStyle>
    <a:defPPr>
      <a:defRPr lang="en-P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0378929-C172-4C33-AE1E-6472F384F77B}">
          <p14:sldIdLst>
            <p14:sldId id="256"/>
            <p14:sldId id="257"/>
            <p14:sldId id="258"/>
          </p14:sldIdLst>
        </p14:section>
        <p14:section name="Untitled Section" id="{FDF04971-B0D8-438F-95A4-134804BDF283}">
          <p14:sldIdLst>
            <p14:sldId id="259"/>
            <p14:sldId id="260"/>
            <p14:sldId id="264"/>
            <p14:sldId id="262"/>
            <p14:sldId id="261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 snapToGrid="0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elin\Downloads\burn-down-chart\burn-down-chart.xls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Microsoft_Excel_97-2003_Worksheet1.xls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P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Overall</c:v>
          </c:tx>
          <c:invertIfNegative val="0"/>
          <c:val>
            <c:numRef>
              <c:f>Sheet1!$J$5:$J$14</c:f>
              <c:numCache>
                <c:formatCode>General</c:formatCode>
                <c:ptCount val="10"/>
                <c:pt idx="0">
                  <c:v>26.4</c:v>
                </c:pt>
                <c:pt idx="1">
                  <c:v>24.2</c:v>
                </c:pt>
                <c:pt idx="2">
                  <c:v>20.5</c:v>
                </c:pt>
                <c:pt idx="3">
                  <c:v>16</c:v>
                </c:pt>
                <c:pt idx="4">
                  <c:v>12</c:v>
                </c:pt>
                <c:pt idx="5">
                  <c:v>9</c:v>
                </c:pt>
                <c:pt idx="6">
                  <c:v>4.5</c:v>
                </c:pt>
                <c:pt idx="7">
                  <c:v>1.5</c:v>
                </c:pt>
                <c:pt idx="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8883328"/>
        <c:axId val="168884864"/>
      </c:barChart>
      <c:catAx>
        <c:axId val="168883328"/>
        <c:scaling>
          <c:orientation val="minMax"/>
        </c:scaling>
        <c:delete val="0"/>
        <c:axPos val="b"/>
        <c:majorTickMark val="out"/>
        <c:minorTickMark val="none"/>
        <c:tickLblPos val="nextTo"/>
        <c:crossAx val="168884864"/>
        <c:crosses val="autoZero"/>
        <c:auto val="1"/>
        <c:lblAlgn val="ctr"/>
        <c:lblOffset val="100"/>
        <c:noMultiLvlLbl val="0"/>
      </c:catAx>
      <c:valAx>
        <c:axId val="168884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88833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P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Student Rankings</c:v>
          </c:tx>
          <c:invertIfNegative val="0"/>
          <c:val>
            <c:numRef>
              <c:f>Sheet1!$F$5:$F$14</c:f>
              <c:numCache>
                <c:formatCode>General</c:formatCode>
                <c:ptCount val="10"/>
                <c:pt idx="0">
                  <c:v>4.4000000000000004</c:v>
                </c:pt>
                <c:pt idx="1">
                  <c:v>4.2</c:v>
                </c:pt>
                <c:pt idx="2">
                  <c:v>4</c:v>
                </c:pt>
                <c:pt idx="3">
                  <c:v>3</c:v>
                </c:pt>
                <c:pt idx="4">
                  <c:v>2.5</c:v>
                </c:pt>
                <c:pt idx="5">
                  <c:v>2.5</c:v>
                </c:pt>
                <c:pt idx="6">
                  <c:v>1.5</c:v>
                </c:pt>
                <c:pt idx="7">
                  <c:v>0.5</c:v>
                </c:pt>
                <c:pt idx="8">
                  <c:v>0</c:v>
                </c:pt>
              </c:numCache>
            </c:numRef>
          </c:val>
        </c:ser>
        <c:ser>
          <c:idx val="1"/>
          <c:order val="1"/>
          <c:tx>
            <c:v>Eligibility Checking</c:v>
          </c:tx>
          <c:invertIfNegative val="0"/>
          <c:val>
            <c:numRef>
              <c:f>Sheet1!$G$5:$G$14</c:f>
              <c:numCache>
                <c:formatCode>General</c:formatCode>
                <c:ptCount val="10"/>
                <c:pt idx="0">
                  <c:v>6</c:v>
                </c:pt>
                <c:pt idx="1">
                  <c:v>5.5</c:v>
                </c:pt>
                <c:pt idx="2">
                  <c:v>5</c:v>
                </c:pt>
                <c:pt idx="3">
                  <c:v>4</c:v>
                </c:pt>
                <c:pt idx="4">
                  <c:v>2</c:v>
                </c:pt>
                <c:pt idx="5">
                  <c:v>1.5</c:v>
                </c:pt>
                <c:pt idx="6">
                  <c:v>1</c:v>
                </c:pt>
                <c:pt idx="7">
                  <c:v>0.5</c:v>
                </c:pt>
                <c:pt idx="8">
                  <c:v>0</c:v>
                </c:pt>
              </c:numCache>
            </c:numRef>
          </c:val>
        </c:ser>
        <c:ser>
          <c:idx val="2"/>
          <c:order val="2"/>
          <c:tx>
            <c:v>Course Statistics</c:v>
          </c:tx>
          <c:invertIfNegative val="0"/>
          <c:val>
            <c:numRef>
              <c:f>Sheet1!$H$5:$H$14</c:f>
              <c:numCache>
                <c:formatCode>General</c:formatCode>
                <c:ptCount val="10"/>
                <c:pt idx="0">
                  <c:v>9</c:v>
                </c:pt>
                <c:pt idx="1">
                  <c:v>8.5</c:v>
                </c:pt>
                <c:pt idx="2">
                  <c:v>6.5</c:v>
                </c:pt>
                <c:pt idx="3">
                  <c:v>4</c:v>
                </c:pt>
                <c:pt idx="4">
                  <c:v>3.5</c:v>
                </c:pt>
                <c:pt idx="5">
                  <c:v>3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3"/>
          <c:order val="3"/>
          <c:tx>
            <c:v>General</c:v>
          </c:tx>
          <c:invertIfNegative val="0"/>
          <c:val>
            <c:numRef>
              <c:f>Sheet1!$I$5:$I$14</c:f>
              <c:numCache>
                <c:formatCode>General</c:formatCode>
                <c:ptCount val="10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0.5</c:v>
                </c:pt>
                <c:pt idx="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8838272"/>
        <c:axId val="168839808"/>
      </c:barChart>
      <c:catAx>
        <c:axId val="168838272"/>
        <c:scaling>
          <c:orientation val="minMax"/>
        </c:scaling>
        <c:delete val="0"/>
        <c:axPos val="b"/>
        <c:majorTickMark val="out"/>
        <c:minorTickMark val="none"/>
        <c:tickLblPos val="nextTo"/>
        <c:crossAx val="168839808"/>
        <c:crosses val="autoZero"/>
        <c:auto val="1"/>
        <c:lblAlgn val="ctr"/>
        <c:lblOffset val="100"/>
        <c:noMultiLvlLbl val="0"/>
      </c:catAx>
      <c:valAx>
        <c:axId val="168839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88382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PH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PH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PH" smtClean="0"/>
              <a:t>Click to edit Master text styles</a:t>
            </a:r>
          </a:p>
          <a:p>
            <a:pPr lvl="1"/>
            <a:r>
              <a:rPr lang="en-PH" smtClean="0"/>
              <a:t>Second level</a:t>
            </a:r>
          </a:p>
          <a:p>
            <a:pPr lvl="2"/>
            <a:r>
              <a:rPr lang="en-PH" smtClean="0"/>
              <a:t>Third level</a:t>
            </a:r>
          </a:p>
          <a:p>
            <a:pPr lvl="3"/>
            <a:r>
              <a:rPr lang="en-PH" smtClean="0"/>
              <a:t>Fourth level</a:t>
            </a:r>
          </a:p>
          <a:p>
            <a:pPr lvl="4"/>
            <a:r>
              <a:rPr lang="en-PH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PH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598D5E-6024-4FBD-85E9-63E28CEA2CD1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2728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PH" noProof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PH" noProof="0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B65A60-D04D-4EE5-B79E-05E36CDBCB74}" type="slidenum">
              <a:rPr lang="en-PH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6149C-99E1-4243-9BDD-5FFA725BA0A7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241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910EA2-3109-48F9-8089-0BE444C35B73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6083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PH" noProof="0" smtClean="0"/>
              <a:t>Click to edit Master title style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PH" noProof="0" smtClean="0"/>
              <a:t>Click to edit Master subtitle style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E95FE6A-A131-4131-B8C0-79B59C094CC8}" type="slidenum">
              <a:rPr lang="en-PH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4B5C8-23AD-444E-B08C-E71C1F50C68A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1565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DC9C5-CB36-45E4-9957-B7C0DC1BDF66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4022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03FB47-CC9D-4FC1-97F1-D0D6A6838934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5793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93712-F594-4195-B1C5-80F29258D848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6998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28090-E16D-4790-AE5C-B98D4869FFA0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2899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0318A-939C-4BB5-95F4-C0B14E2FB0C3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2496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537E3-2E7C-4861-B09B-D6CB69C8D647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516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75421-023E-4B65-8C64-0F1F45479368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9702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FFA3C6-7DA6-424C-8E09-9C60614A71A9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46331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81C33-A6D9-4337-8EBA-CACDA4B42A8D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70305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B982EA-5C0E-4287-9722-377FBCCADF45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482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AA16F8-E878-49CF-A227-6473233BE374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788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E15B5-2A62-4F94-8CB1-200A0367CDB2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532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B978B-E8A8-4958-BCB5-9F92961A4AB7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567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294FE-B12B-43D2-B561-8A7AA6228D55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561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134D4-A394-4364-BB41-8BBC187D3BDD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778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20AB95-7BE9-4234-A557-0DB775A801ED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68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A9FA9-A087-4CAA-8A0B-8441F4829099}" type="slidenum">
              <a:rPr lang="en-PH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217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PH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P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P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9C7863-1DF6-4104-8AD8-F56E78074759}" type="slidenum">
              <a:rPr lang="en-PH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PH" smtClean="0"/>
              <a:t>Click to edit Master title style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PH" smtClean="0"/>
              <a:t>Click to edit Master text styles</a:t>
            </a:r>
          </a:p>
          <a:p>
            <a:pPr lvl="1"/>
            <a:r>
              <a:rPr lang="en-PH" smtClean="0"/>
              <a:t>Second level</a:t>
            </a:r>
          </a:p>
          <a:p>
            <a:pPr lvl="2"/>
            <a:r>
              <a:rPr lang="en-PH" smtClean="0"/>
              <a:t>Third level</a:t>
            </a:r>
          </a:p>
          <a:p>
            <a:pPr lvl="3"/>
            <a:r>
              <a:rPr lang="en-PH" smtClean="0"/>
              <a:t>Fourth level</a:t>
            </a:r>
          </a:p>
          <a:p>
            <a:pPr lvl="4"/>
            <a:r>
              <a:rPr lang="en-PH" smtClean="0"/>
              <a:t>Fifth level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PH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PH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94B320B-C1E7-4F7B-A61B-CF1C18F7E54F}" type="slidenum">
              <a:rPr lang="en-PH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759" y="1013844"/>
            <a:ext cx="777648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SECOND SPRINT</a:t>
            </a:r>
            <a:endParaRPr lang="en-US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3894" y="3578800"/>
            <a:ext cx="655621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Scrum Masters</a:t>
            </a:r>
            <a:r>
              <a:rPr lang="en-US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:</a:t>
            </a:r>
          </a:p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Adelen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And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ELijah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7975" y="6213254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 smtClean="0">
                <a:solidFill>
                  <a:schemeClr val="accent3">
                    <a:lumMod val="25000"/>
                  </a:schemeClr>
                </a:solidFill>
                <a:latin typeface="cinnamon cake" pitchFamily="2" charset="0"/>
              </a:rPr>
              <a:t>Happy Valentine’s Day! &lt;3</a:t>
            </a:r>
            <a:endParaRPr lang="en-PH" sz="3600" b="1" dirty="0">
              <a:solidFill>
                <a:schemeClr val="accent3">
                  <a:lumMod val="25000"/>
                </a:schemeClr>
              </a:solidFill>
              <a:latin typeface="cinnamon cak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8" t="36459" r="12731" b="23390"/>
          <a:stretch/>
        </p:blipFill>
        <p:spPr bwMode="auto">
          <a:xfrm>
            <a:off x="249380" y="678873"/>
            <a:ext cx="8686801" cy="2769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1626" y="3732825"/>
            <a:ext cx="82216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Hours Remaining Per Day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4644" y="4739980"/>
            <a:ext cx="59101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Total:</a:t>
            </a:r>
          </a:p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26.4 hours for the whole sprint.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7975" y="6213254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 smtClean="0">
                <a:solidFill>
                  <a:schemeClr val="accent3">
                    <a:lumMod val="25000"/>
                  </a:schemeClr>
                </a:solidFill>
                <a:latin typeface="cinnamon cake" pitchFamily="2" charset="0"/>
              </a:rPr>
              <a:t>Happy Valentine’s Day! &lt;3</a:t>
            </a:r>
            <a:endParaRPr lang="en-PH" sz="3600" b="1" dirty="0">
              <a:solidFill>
                <a:schemeClr val="accent3">
                  <a:lumMod val="25000"/>
                </a:schemeClr>
              </a:solidFill>
              <a:latin typeface="cinnamon cak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519137"/>
              </p:ext>
            </p:extLst>
          </p:nvPr>
        </p:nvGraphicFramePr>
        <p:xfrm>
          <a:off x="540997" y="851085"/>
          <a:ext cx="8021112" cy="3485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42373" y="4591807"/>
            <a:ext cx="910929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Overall </a:t>
            </a:r>
            <a:r>
              <a:rPr lang="en-US" sz="4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burndown</a:t>
            </a:r>
            <a:endParaRPr lang="en-US" sz="4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(Encompasses all modules)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7975" y="6213254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 smtClean="0">
                <a:solidFill>
                  <a:schemeClr val="accent3">
                    <a:lumMod val="25000"/>
                  </a:schemeClr>
                </a:solidFill>
                <a:latin typeface="cinnamon cake" pitchFamily="2" charset="0"/>
              </a:rPr>
              <a:t>Happy Valentine’s Day! &lt;3</a:t>
            </a:r>
            <a:endParaRPr lang="en-PH" sz="3600" b="1" dirty="0">
              <a:solidFill>
                <a:schemeClr val="accent3">
                  <a:lumMod val="25000"/>
                </a:schemeClr>
              </a:solidFill>
              <a:latin typeface="cinnamon cak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1524408"/>
              </p:ext>
            </p:extLst>
          </p:nvPr>
        </p:nvGraphicFramePr>
        <p:xfrm>
          <a:off x="152399" y="346365"/>
          <a:ext cx="8880764" cy="5237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837816" y="5686316"/>
            <a:ext cx="75184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Per module </a:t>
            </a:r>
            <a:r>
              <a:rPr lang="en-US" sz="4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burndown</a:t>
            </a:r>
            <a:endParaRPr lang="en-US" sz="4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7975" y="6213254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 smtClean="0">
                <a:solidFill>
                  <a:schemeClr val="accent3">
                    <a:lumMod val="25000"/>
                  </a:schemeClr>
                </a:solidFill>
                <a:latin typeface="cinnamon cake" pitchFamily="2" charset="0"/>
              </a:rPr>
              <a:t>Happy Valentine’s Day! &lt;3</a:t>
            </a:r>
            <a:endParaRPr lang="en-PH" sz="3600" b="1" dirty="0">
              <a:solidFill>
                <a:schemeClr val="accent3">
                  <a:lumMod val="25000"/>
                </a:schemeClr>
              </a:solidFill>
              <a:latin typeface="cinnamon cak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1630" y="699655"/>
            <a:ext cx="83407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Sprint’s Techniques!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873" y="2008909"/>
            <a:ext cx="786938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PH" sz="4800" dirty="0" smtClean="0"/>
              <a:t>Power Partners \mmm/</a:t>
            </a:r>
          </a:p>
          <a:p>
            <a:pPr marL="285750" indent="-285750">
              <a:buFont typeface="Arial" pitchFamily="34" charset="0"/>
              <a:buChar char="•"/>
            </a:pPr>
            <a:endParaRPr lang="en-PH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PH" sz="4800" dirty="0" err="1" smtClean="0"/>
              <a:t>ScrumMasters</a:t>
            </a:r>
            <a:r>
              <a:rPr lang="en-PH" sz="4800" dirty="0" smtClean="0"/>
              <a:t> Duo</a:t>
            </a:r>
          </a:p>
          <a:p>
            <a:pPr marL="285750" indent="-285750">
              <a:buFont typeface="Arial" pitchFamily="34" charset="0"/>
              <a:buChar char="•"/>
            </a:pPr>
            <a:endParaRPr lang="en-PH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PH" sz="4800" dirty="0" err="1" smtClean="0"/>
              <a:t>YinYang</a:t>
            </a:r>
            <a:endParaRPr lang="en-PH" sz="4800" dirty="0" smtClean="0"/>
          </a:p>
          <a:p>
            <a:pPr marL="285750" indent="-285750">
              <a:buFont typeface="Arial" pitchFamily="34" charset="0"/>
              <a:buChar char="•"/>
            </a:pPr>
            <a:endParaRPr lang="en-PH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PH" sz="800" dirty="0"/>
          </a:p>
          <a:p>
            <a:pPr marL="285750" indent="-285750">
              <a:buFont typeface="Arial" pitchFamily="34" charset="0"/>
              <a:buChar char="•"/>
            </a:pPr>
            <a:r>
              <a:rPr lang="en-PH" sz="4800" dirty="0" smtClean="0"/>
              <a:t>Friendship is Magic</a:t>
            </a:r>
          </a:p>
          <a:p>
            <a:pPr marL="285750" indent="-285750">
              <a:buFont typeface="Arial" pitchFamily="34" charset="0"/>
              <a:buChar char="•"/>
            </a:pPr>
            <a:endParaRPr lang="en-PH" dirty="0" smtClean="0"/>
          </a:p>
          <a:p>
            <a:pPr marL="285750" indent="-285750">
              <a:buFont typeface="Arial" pitchFamily="34" charset="0"/>
              <a:buChar char="•"/>
            </a:pPr>
            <a:endParaRPr lang="en-PH" dirty="0" smtClean="0"/>
          </a:p>
          <a:p>
            <a:pPr marL="285750" indent="-285750">
              <a:buFont typeface="Arial" pitchFamily="34" charset="0"/>
              <a:buChar char="•"/>
            </a:pPr>
            <a:endParaRPr lang="en-PH" dirty="0"/>
          </a:p>
        </p:txBody>
      </p:sp>
      <p:pic>
        <p:nvPicPr>
          <p:cNvPr id="63490" name="Picture 2" descr="http://images.wikia.com/mlp/images/2/2c/Pinkie_Pie_High_Resolu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055" y="3392151"/>
            <a:ext cx="3325096" cy="323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97975" y="6213254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 smtClean="0">
                <a:solidFill>
                  <a:schemeClr val="accent3">
                    <a:lumMod val="25000"/>
                  </a:schemeClr>
                </a:solidFill>
                <a:latin typeface="cinnamon cake" pitchFamily="2" charset="0"/>
              </a:rPr>
              <a:t>Happy Valentine’s Day! &lt;3</a:t>
            </a:r>
            <a:endParaRPr lang="en-PH" sz="3600" b="1" dirty="0">
              <a:solidFill>
                <a:schemeClr val="accent3">
                  <a:lumMod val="25000"/>
                </a:schemeClr>
              </a:solidFill>
              <a:latin typeface="cinnamon ca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8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444" y="-41557"/>
            <a:ext cx="2411692" cy="241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1660" y="699654"/>
            <a:ext cx="683231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Sprint’s Techniques!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56" y="1801090"/>
            <a:ext cx="8861544" cy="4823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1660" y="5666509"/>
            <a:ext cx="7065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 smtClean="0"/>
              <a:t>Utilization of GITHUB.</a:t>
            </a:r>
            <a:endParaRPr lang="en-PH" sz="3600" b="1" dirty="0"/>
          </a:p>
        </p:txBody>
      </p:sp>
    </p:spTree>
    <p:extLst>
      <p:ext uri="{BB962C8B-B14F-4D97-AF65-F5344CB8AC3E}">
        <p14:creationId xmlns:p14="http://schemas.microsoft.com/office/powerpoint/2010/main" val="167408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7764" y="501226"/>
            <a:ext cx="7808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Sprint’s Obstacles ;__;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873" y="2008909"/>
            <a:ext cx="78693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PH" sz="4800" dirty="0" smtClean="0"/>
              <a:t>Schedule</a:t>
            </a:r>
          </a:p>
          <a:p>
            <a:endParaRPr lang="en-PH" sz="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PH" sz="4800" dirty="0" smtClean="0"/>
              <a:t>Other Subjects’ </a:t>
            </a:r>
            <a:r>
              <a:rPr lang="en-PH" sz="4800" dirty="0" err="1" smtClean="0"/>
              <a:t>Reqts</a:t>
            </a:r>
            <a:r>
              <a:rPr lang="en-PH" sz="48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PH" sz="800" dirty="0"/>
          </a:p>
          <a:p>
            <a:pPr marL="285750" indent="-285750">
              <a:buFont typeface="Arial" pitchFamily="34" charset="0"/>
              <a:buChar char="•"/>
            </a:pPr>
            <a:r>
              <a:rPr lang="en-PH" sz="4800" dirty="0" smtClean="0"/>
              <a:t>Clarifications, issues.</a:t>
            </a:r>
          </a:p>
          <a:p>
            <a:pPr marL="285750" indent="-285750">
              <a:buFont typeface="Arial" pitchFamily="34" charset="0"/>
              <a:buChar char="•"/>
            </a:pPr>
            <a:endParaRPr lang="en-PH" sz="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PH" sz="4800" dirty="0" smtClean="0"/>
              <a:t>Repetition of work.</a:t>
            </a:r>
          </a:p>
          <a:p>
            <a:pPr marL="285750" indent="-285750">
              <a:buFont typeface="Arial" pitchFamily="34" charset="0"/>
              <a:buChar char="•"/>
            </a:pPr>
            <a:endParaRPr lang="en-PH" dirty="0" smtClean="0"/>
          </a:p>
          <a:p>
            <a:pPr marL="285750" indent="-285750">
              <a:buFont typeface="Arial" pitchFamily="34" charset="0"/>
              <a:buChar char="•"/>
            </a:pPr>
            <a:endParaRPr lang="en-PH" dirty="0" smtClean="0"/>
          </a:p>
          <a:p>
            <a:pPr marL="285750" indent="-285750">
              <a:buFont typeface="Arial" pitchFamily="34" charset="0"/>
              <a:buChar char="•"/>
            </a:pPr>
            <a:endParaRPr lang="en-PH" dirty="0"/>
          </a:p>
        </p:txBody>
      </p:sp>
      <p:pic>
        <p:nvPicPr>
          <p:cNvPr id="64514" name="Picture 2" descr="https://encrypted-tbn0.gstatic.com/images?q=tbn:ANd9GcQK5kHrWB_N4gpGqt-b4htYsRYGO3_UalUv0Z-Ma77NPKtTiZrzk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31" y="1648684"/>
            <a:ext cx="1615759" cy="158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encrypted-tbn0.gstatic.com/images?q=tbn:ANd9GcQK5kHrWB_N4gpGqt-b4htYsRYGO3_UalUv0Z-Ma77NPKtTiZrzk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31" y="3229230"/>
            <a:ext cx="1615759" cy="158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encrypted-tbn0.gstatic.com/images?q=tbn:ANd9GcQK5kHrWB_N4gpGqt-b4htYsRYGO3_UalUv0Z-Ma77NPKtTiZrzk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31" y="4809400"/>
            <a:ext cx="1615759" cy="158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97975" y="6213254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 smtClean="0">
                <a:solidFill>
                  <a:schemeClr val="accent3">
                    <a:lumMod val="25000"/>
                  </a:schemeClr>
                </a:solidFill>
                <a:latin typeface="cinnamon cake" pitchFamily="2" charset="0"/>
              </a:rPr>
              <a:t>Happy Valentine’s Day! &lt;3</a:t>
            </a:r>
            <a:endParaRPr lang="en-PH" sz="3600" b="1" dirty="0">
              <a:solidFill>
                <a:schemeClr val="accent3">
                  <a:lumMod val="25000"/>
                </a:schemeClr>
              </a:solidFill>
              <a:latin typeface="cinnamon ca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7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569" y="598203"/>
            <a:ext cx="862287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Possible Solutions ~</a:t>
            </a:r>
            <a:endParaRPr lang="en-US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873" y="2008909"/>
            <a:ext cx="78693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PH" sz="4800" dirty="0" smtClean="0"/>
              <a:t>Formulate special cases sooner and clarify them asap.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PH" sz="4800" dirty="0" smtClean="0"/>
              <a:t>Coordinate well regarding files </a:t>
            </a:r>
            <a:r>
              <a:rPr lang="en-PH" sz="4800" smtClean="0"/>
              <a:t>and updates.</a:t>
            </a:r>
            <a:endParaRPr lang="en-PH" sz="4800" dirty="0" smtClean="0"/>
          </a:p>
          <a:p>
            <a:pPr marL="285750" indent="-285750">
              <a:buFont typeface="Arial" pitchFamily="34" charset="0"/>
              <a:buChar char="•"/>
            </a:pPr>
            <a:endParaRPr lang="en-PH" dirty="0" smtClean="0"/>
          </a:p>
          <a:p>
            <a:pPr marL="285750" indent="-285750">
              <a:buFont typeface="Arial" pitchFamily="34" charset="0"/>
              <a:buChar char="•"/>
            </a:pPr>
            <a:endParaRPr lang="en-PH" dirty="0" smtClean="0"/>
          </a:p>
          <a:p>
            <a:pPr marL="285750" indent="-285750">
              <a:buFont typeface="Arial" pitchFamily="34" charset="0"/>
              <a:buChar char="•"/>
            </a:pPr>
            <a:endParaRPr lang="en-PH" dirty="0"/>
          </a:p>
        </p:txBody>
      </p:sp>
      <p:pic>
        <p:nvPicPr>
          <p:cNvPr id="65538" name="Picture 2" descr="http://pedalpowered.org.uk/wp-content/uploads/2012/10/phone-numb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473" y="5020328"/>
            <a:ext cx="2057977" cy="183767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97975" y="6213254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 smtClean="0">
                <a:solidFill>
                  <a:schemeClr val="accent3">
                    <a:lumMod val="25000"/>
                  </a:schemeClr>
                </a:solidFill>
                <a:latin typeface="cinnamon cake" pitchFamily="2" charset="0"/>
              </a:rPr>
              <a:t>Happy Valentine’s Day! &lt;3</a:t>
            </a:r>
            <a:endParaRPr lang="en-PH" sz="3600" b="1" dirty="0">
              <a:solidFill>
                <a:schemeClr val="accent3">
                  <a:lumMod val="25000"/>
                </a:schemeClr>
              </a:solidFill>
              <a:latin typeface="cinnamon ca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16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034" y="653636"/>
            <a:ext cx="8763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Sprint Retrospective</a:t>
            </a:r>
          </a:p>
        </p:txBody>
      </p:sp>
      <p:pic>
        <p:nvPicPr>
          <p:cNvPr id="66562" name="Picture 2" descr="http://goventurepath.com/wp-content/themes/contrast-style/images/index_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575" y="1750911"/>
            <a:ext cx="6806855" cy="36662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03469" y="5444837"/>
            <a:ext cx="335700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Looking back…</a:t>
            </a:r>
          </a:p>
        </p:txBody>
      </p:sp>
    </p:spTree>
    <p:extLst>
      <p:ext uri="{BB962C8B-B14F-4D97-AF65-F5344CB8AC3E}">
        <p14:creationId xmlns:p14="http://schemas.microsoft.com/office/powerpoint/2010/main" val="134859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ind_1258_slide">
  <a:themeElements>
    <a:clrScheme name="Office Theme 2">
      <a:dk1>
        <a:srgbClr val="000000"/>
      </a:dk1>
      <a:lt1>
        <a:srgbClr val="FFCCCC"/>
      </a:lt1>
      <a:dk2>
        <a:srgbClr val="000000"/>
      </a:dk2>
      <a:lt2>
        <a:srgbClr val="B2B2B2"/>
      </a:lt2>
      <a:accent1>
        <a:srgbClr val="8C512A"/>
      </a:accent1>
      <a:accent2>
        <a:srgbClr val="8C386B"/>
      </a:accent2>
      <a:accent3>
        <a:srgbClr val="FFE2E2"/>
      </a:accent3>
      <a:accent4>
        <a:srgbClr val="000000"/>
      </a:accent4>
      <a:accent5>
        <a:srgbClr val="C5B3AC"/>
      </a:accent5>
      <a:accent6>
        <a:srgbClr val="7E3260"/>
      </a:accent6>
      <a:hlink>
        <a:srgbClr val="8C2323"/>
      </a:hlink>
      <a:folHlink>
        <a:srgbClr val="63338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CCCC"/>
        </a:lt1>
        <a:dk2>
          <a:srgbClr val="000000"/>
        </a:dk2>
        <a:lt2>
          <a:srgbClr val="B2B2B2"/>
        </a:lt2>
        <a:accent1>
          <a:srgbClr val="B23636"/>
        </a:accent1>
        <a:accent2>
          <a:srgbClr val="A63249"/>
        </a:accent2>
        <a:accent3>
          <a:srgbClr val="FFE2E2"/>
        </a:accent3>
        <a:accent4>
          <a:srgbClr val="000000"/>
        </a:accent4>
        <a:accent5>
          <a:srgbClr val="D5AEAE"/>
        </a:accent5>
        <a:accent6>
          <a:srgbClr val="962C41"/>
        </a:accent6>
        <a:hlink>
          <a:srgbClr val="990000"/>
        </a:hlink>
        <a:folHlink>
          <a:srgbClr val="8C00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CCCC"/>
        </a:lt1>
        <a:dk2>
          <a:srgbClr val="000000"/>
        </a:dk2>
        <a:lt2>
          <a:srgbClr val="B2B2B2"/>
        </a:lt2>
        <a:accent1>
          <a:srgbClr val="8C512A"/>
        </a:accent1>
        <a:accent2>
          <a:srgbClr val="8C386B"/>
        </a:accent2>
        <a:accent3>
          <a:srgbClr val="FFE2E2"/>
        </a:accent3>
        <a:accent4>
          <a:srgbClr val="000000"/>
        </a:accent4>
        <a:accent5>
          <a:srgbClr val="C5B3AC"/>
        </a:accent5>
        <a:accent6>
          <a:srgbClr val="7E3260"/>
        </a:accent6>
        <a:hlink>
          <a:srgbClr val="8C2323"/>
        </a:hlink>
        <a:folHlink>
          <a:srgbClr val="6333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CCCC"/>
        </a:lt1>
        <a:dk2>
          <a:srgbClr val="000000"/>
        </a:dk2>
        <a:lt2>
          <a:srgbClr val="B2B2B2"/>
        </a:lt2>
        <a:accent1>
          <a:srgbClr val="00698C"/>
        </a:accent1>
        <a:accent2>
          <a:srgbClr val="A63232"/>
        </a:accent2>
        <a:accent3>
          <a:srgbClr val="FFE2E2"/>
        </a:accent3>
        <a:accent4>
          <a:srgbClr val="000000"/>
        </a:accent4>
        <a:accent5>
          <a:srgbClr val="AAB9C5"/>
        </a:accent5>
        <a:accent6>
          <a:srgbClr val="962C2C"/>
        </a:accent6>
        <a:hlink>
          <a:srgbClr val="335280"/>
        </a:hlink>
        <a:folHlink>
          <a:srgbClr val="4B592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CCCC"/>
        </a:lt1>
        <a:dk2>
          <a:srgbClr val="000000"/>
        </a:dk2>
        <a:lt2>
          <a:srgbClr val="B2B2B2"/>
        </a:lt2>
        <a:accent1>
          <a:srgbClr val="735C00"/>
        </a:accent1>
        <a:accent2>
          <a:srgbClr val="217321"/>
        </a:accent2>
        <a:accent3>
          <a:srgbClr val="FFE2E2"/>
        </a:accent3>
        <a:accent4>
          <a:srgbClr val="000000"/>
        </a:accent4>
        <a:accent5>
          <a:srgbClr val="BCB5AA"/>
        </a:accent5>
        <a:accent6>
          <a:srgbClr val="1D681D"/>
        </a:accent6>
        <a:hlink>
          <a:srgbClr val="403380"/>
        </a:hlink>
        <a:folHlink>
          <a:srgbClr val="8C23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3636"/>
        </a:accent1>
        <a:accent2>
          <a:srgbClr val="A63249"/>
        </a:accent2>
        <a:accent3>
          <a:srgbClr val="FFFFFF"/>
        </a:accent3>
        <a:accent4>
          <a:srgbClr val="000000"/>
        </a:accent4>
        <a:accent5>
          <a:srgbClr val="D5AEAE"/>
        </a:accent5>
        <a:accent6>
          <a:srgbClr val="962C41"/>
        </a:accent6>
        <a:hlink>
          <a:srgbClr val="990000"/>
        </a:hlink>
        <a:folHlink>
          <a:srgbClr val="8C00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8C512A"/>
        </a:accent1>
        <a:accent2>
          <a:srgbClr val="8C386B"/>
        </a:accent2>
        <a:accent3>
          <a:srgbClr val="FFFFFF"/>
        </a:accent3>
        <a:accent4>
          <a:srgbClr val="000000"/>
        </a:accent4>
        <a:accent5>
          <a:srgbClr val="C5B3AC"/>
        </a:accent5>
        <a:accent6>
          <a:srgbClr val="7E3260"/>
        </a:accent6>
        <a:hlink>
          <a:srgbClr val="8C2323"/>
        </a:hlink>
        <a:folHlink>
          <a:srgbClr val="6333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0698C"/>
        </a:accent1>
        <a:accent2>
          <a:srgbClr val="A63232"/>
        </a:accent2>
        <a:accent3>
          <a:srgbClr val="FFFFFF"/>
        </a:accent3>
        <a:accent4>
          <a:srgbClr val="000000"/>
        </a:accent4>
        <a:accent5>
          <a:srgbClr val="AAB9C5"/>
        </a:accent5>
        <a:accent6>
          <a:srgbClr val="962C2C"/>
        </a:accent6>
        <a:hlink>
          <a:srgbClr val="335280"/>
        </a:hlink>
        <a:folHlink>
          <a:srgbClr val="4B592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735C00"/>
        </a:accent1>
        <a:accent2>
          <a:srgbClr val="217321"/>
        </a:accent2>
        <a:accent3>
          <a:srgbClr val="FFFFFF"/>
        </a:accent3>
        <a:accent4>
          <a:srgbClr val="000000"/>
        </a:accent4>
        <a:accent5>
          <a:srgbClr val="BCB5AA"/>
        </a:accent5>
        <a:accent6>
          <a:srgbClr val="1D681D"/>
        </a:accent6>
        <a:hlink>
          <a:srgbClr val="403380"/>
        </a:hlink>
        <a:folHlink>
          <a:srgbClr val="8C232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CCCC"/>
      </a:lt1>
      <a:dk2>
        <a:srgbClr val="000000"/>
      </a:dk2>
      <a:lt2>
        <a:srgbClr val="B2B2B2"/>
      </a:lt2>
      <a:accent1>
        <a:srgbClr val="8C512A"/>
      </a:accent1>
      <a:accent2>
        <a:srgbClr val="8C386B"/>
      </a:accent2>
      <a:accent3>
        <a:srgbClr val="FFE2E2"/>
      </a:accent3>
      <a:accent4>
        <a:srgbClr val="000000"/>
      </a:accent4>
      <a:accent5>
        <a:srgbClr val="C5B3AC"/>
      </a:accent5>
      <a:accent6>
        <a:srgbClr val="7E3260"/>
      </a:accent6>
      <a:hlink>
        <a:srgbClr val="8C2323"/>
      </a:hlink>
      <a:folHlink>
        <a:srgbClr val="6333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CCCC"/>
        </a:lt1>
        <a:dk2>
          <a:srgbClr val="000000"/>
        </a:dk2>
        <a:lt2>
          <a:srgbClr val="B2B2B2"/>
        </a:lt2>
        <a:accent1>
          <a:srgbClr val="B23636"/>
        </a:accent1>
        <a:accent2>
          <a:srgbClr val="A63249"/>
        </a:accent2>
        <a:accent3>
          <a:srgbClr val="FFE2E2"/>
        </a:accent3>
        <a:accent4>
          <a:srgbClr val="000000"/>
        </a:accent4>
        <a:accent5>
          <a:srgbClr val="D5AEAE"/>
        </a:accent5>
        <a:accent6>
          <a:srgbClr val="962C41"/>
        </a:accent6>
        <a:hlink>
          <a:srgbClr val="990000"/>
        </a:hlink>
        <a:folHlink>
          <a:srgbClr val="8C00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CCCC"/>
        </a:lt1>
        <a:dk2>
          <a:srgbClr val="000000"/>
        </a:dk2>
        <a:lt2>
          <a:srgbClr val="B2B2B2"/>
        </a:lt2>
        <a:accent1>
          <a:srgbClr val="8C512A"/>
        </a:accent1>
        <a:accent2>
          <a:srgbClr val="8C386B"/>
        </a:accent2>
        <a:accent3>
          <a:srgbClr val="FFE2E2"/>
        </a:accent3>
        <a:accent4>
          <a:srgbClr val="000000"/>
        </a:accent4>
        <a:accent5>
          <a:srgbClr val="C5B3AC"/>
        </a:accent5>
        <a:accent6>
          <a:srgbClr val="7E3260"/>
        </a:accent6>
        <a:hlink>
          <a:srgbClr val="8C2323"/>
        </a:hlink>
        <a:folHlink>
          <a:srgbClr val="6333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CCCC"/>
        </a:lt1>
        <a:dk2>
          <a:srgbClr val="000000"/>
        </a:dk2>
        <a:lt2>
          <a:srgbClr val="B2B2B2"/>
        </a:lt2>
        <a:accent1>
          <a:srgbClr val="00698C"/>
        </a:accent1>
        <a:accent2>
          <a:srgbClr val="A63232"/>
        </a:accent2>
        <a:accent3>
          <a:srgbClr val="FFE2E2"/>
        </a:accent3>
        <a:accent4>
          <a:srgbClr val="000000"/>
        </a:accent4>
        <a:accent5>
          <a:srgbClr val="AAB9C5"/>
        </a:accent5>
        <a:accent6>
          <a:srgbClr val="962C2C"/>
        </a:accent6>
        <a:hlink>
          <a:srgbClr val="335280"/>
        </a:hlink>
        <a:folHlink>
          <a:srgbClr val="4B592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CCCC"/>
        </a:lt1>
        <a:dk2>
          <a:srgbClr val="000000"/>
        </a:dk2>
        <a:lt2>
          <a:srgbClr val="B2B2B2"/>
        </a:lt2>
        <a:accent1>
          <a:srgbClr val="735C00"/>
        </a:accent1>
        <a:accent2>
          <a:srgbClr val="217321"/>
        </a:accent2>
        <a:accent3>
          <a:srgbClr val="FFE2E2"/>
        </a:accent3>
        <a:accent4>
          <a:srgbClr val="000000"/>
        </a:accent4>
        <a:accent5>
          <a:srgbClr val="BCB5AA"/>
        </a:accent5>
        <a:accent6>
          <a:srgbClr val="1D681D"/>
        </a:accent6>
        <a:hlink>
          <a:srgbClr val="403380"/>
        </a:hlink>
        <a:folHlink>
          <a:srgbClr val="8C23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3636"/>
        </a:accent1>
        <a:accent2>
          <a:srgbClr val="A63249"/>
        </a:accent2>
        <a:accent3>
          <a:srgbClr val="FFFFFF"/>
        </a:accent3>
        <a:accent4>
          <a:srgbClr val="000000"/>
        </a:accent4>
        <a:accent5>
          <a:srgbClr val="D5AEAE"/>
        </a:accent5>
        <a:accent6>
          <a:srgbClr val="962C41"/>
        </a:accent6>
        <a:hlink>
          <a:srgbClr val="990000"/>
        </a:hlink>
        <a:folHlink>
          <a:srgbClr val="8C00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8C512A"/>
        </a:accent1>
        <a:accent2>
          <a:srgbClr val="8C386B"/>
        </a:accent2>
        <a:accent3>
          <a:srgbClr val="FFFFFF"/>
        </a:accent3>
        <a:accent4>
          <a:srgbClr val="000000"/>
        </a:accent4>
        <a:accent5>
          <a:srgbClr val="C5B3AC"/>
        </a:accent5>
        <a:accent6>
          <a:srgbClr val="7E3260"/>
        </a:accent6>
        <a:hlink>
          <a:srgbClr val="8C2323"/>
        </a:hlink>
        <a:folHlink>
          <a:srgbClr val="6333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0698C"/>
        </a:accent1>
        <a:accent2>
          <a:srgbClr val="A63232"/>
        </a:accent2>
        <a:accent3>
          <a:srgbClr val="FFFFFF"/>
        </a:accent3>
        <a:accent4>
          <a:srgbClr val="000000"/>
        </a:accent4>
        <a:accent5>
          <a:srgbClr val="AAB9C5"/>
        </a:accent5>
        <a:accent6>
          <a:srgbClr val="962C2C"/>
        </a:accent6>
        <a:hlink>
          <a:srgbClr val="335280"/>
        </a:hlink>
        <a:folHlink>
          <a:srgbClr val="4B592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735C00"/>
        </a:accent1>
        <a:accent2>
          <a:srgbClr val="217321"/>
        </a:accent2>
        <a:accent3>
          <a:srgbClr val="FFFFFF"/>
        </a:accent3>
        <a:accent4>
          <a:srgbClr val="000000"/>
        </a:accent4>
        <a:accent5>
          <a:srgbClr val="BCB5AA"/>
        </a:accent5>
        <a:accent6>
          <a:srgbClr val="1D681D"/>
        </a:accent6>
        <a:hlink>
          <a:srgbClr val="403380"/>
        </a:hlink>
        <a:folHlink>
          <a:srgbClr val="8C232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ind_1258_slide</Template>
  <TotalTime>59</TotalTime>
  <Words>136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ind_1258_slide</vt:lpstr>
      <vt:lpstr>1_Default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adelin</dc:creator>
  <cp:lastModifiedBy>adelin</cp:lastModifiedBy>
  <cp:revision>10</cp:revision>
  <dcterms:created xsi:type="dcterms:W3CDTF">2013-02-01T19:22:31Z</dcterms:created>
  <dcterms:modified xsi:type="dcterms:W3CDTF">2013-02-06T22:26:09Z</dcterms:modified>
</cp:coreProperties>
</file>